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7"/>
  </p:notesMasterIdLst>
  <p:sldIdLst>
    <p:sldId id="308" r:id="rId2"/>
    <p:sldId id="257" r:id="rId3"/>
    <p:sldId id="309" r:id="rId4"/>
    <p:sldId id="310" r:id="rId5"/>
    <p:sldId id="259" r:id="rId6"/>
    <p:sldId id="260" r:id="rId7"/>
    <p:sldId id="311" r:id="rId8"/>
    <p:sldId id="279" r:id="rId9"/>
    <p:sldId id="312" r:id="rId10"/>
    <p:sldId id="281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4" r:id="rId32"/>
    <p:sldId id="333" r:id="rId33"/>
    <p:sldId id="336" r:id="rId34"/>
    <p:sldId id="335" r:id="rId35"/>
    <p:sldId id="337" r:id="rId36"/>
    <p:sldId id="338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  <p:sldId id="349" r:id="rId48"/>
    <p:sldId id="350" r:id="rId49"/>
    <p:sldId id="351" r:id="rId50"/>
    <p:sldId id="352" r:id="rId51"/>
    <p:sldId id="353" r:id="rId52"/>
    <p:sldId id="354" r:id="rId53"/>
    <p:sldId id="355" r:id="rId54"/>
    <p:sldId id="276" r:id="rId55"/>
    <p:sldId id="307" r:id="rId56"/>
  </p:sldIdLst>
  <p:sldSz cx="18288000" cy="10287000"/>
  <p:notesSz cx="6858000" cy="9144000"/>
  <p:embeddedFontLst>
    <p:embeddedFont>
      <p:font typeface="Canva Sans Bold" panose="020B0604020202020204" charset="0"/>
      <p:regular r:id="rId58"/>
    </p:embeddedFont>
    <p:embeddedFont>
      <p:font typeface="Franklin Gothic Heavy" panose="020B0903020102020204" pitchFamily="34" charset="0"/>
      <p:regular r:id="rId59"/>
      <p:italic r:id="rId60"/>
    </p:embeddedFont>
    <p:embeddedFont>
      <p:font typeface="Poppins" panose="00000500000000000000" pitchFamily="2" charset="0"/>
      <p:regular r:id="rId61"/>
      <p:bold r:id="rId62"/>
      <p:italic r:id="rId63"/>
      <p:boldItalic r:id="rId64"/>
    </p:embeddedFont>
    <p:embeddedFont>
      <p:font typeface="Poppins Bold" panose="00000800000000000000" charset="0"/>
      <p:regular r:id="rId65"/>
    </p:embeddedFont>
    <p:embeddedFont>
      <p:font typeface="Poppins Bold Italics" panose="020B0604020202020204" charset="0"/>
      <p:regular r:id="rId66"/>
    </p:embeddedFont>
    <p:embeddedFont>
      <p:font typeface="Poppins Medium 1" panose="020B0604020202020204" charset="0"/>
      <p:regular r:id="rId67"/>
    </p:embeddedFont>
    <p:embeddedFont>
      <p:font typeface="Poppins Medium 2 Bold" panose="020B0604020202020204" charset="0"/>
      <p:regular r:id="rId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5313" autoAdjust="0"/>
  </p:normalViewPr>
  <p:slideViewPr>
    <p:cSldViewPr>
      <p:cViewPr varScale="1">
        <p:scale>
          <a:sx n="54" d="100"/>
          <a:sy n="54" d="100"/>
        </p:scale>
        <p:origin x="128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7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2B3DE-AC82-403E-9748-94A7E2057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4078A81-121F-F9F1-A7D4-646BF74702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7A48B8-4CDD-999C-B6AB-D6B6514EA8E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317359F-260C-92F1-7D95-500D229E41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1169F9B-8AEA-0B7C-FD60-2C383ECEE0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FB9212-1BE4-8BEB-AA10-033DA7D7F73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F7EEC-03E4-63E3-3EC4-8C36E4CA3E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03546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6F459-F0BD-48EB-A35F-4B3A06830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660DDB-9AC3-9D7F-B3F8-E83B50E6E4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4ABAD8-2039-DF13-B296-243C254FF41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214CC54-A325-205F-0CFB-814A32120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A818F26-98D2-8C06-4E99-7851B163C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1E2452-4F13-4145-A11F-06458BCE282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9C3AE-4FFE-E1B1-2F88-02FA21F36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11790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D53FF-0269-85F0-0258-67DFB3C4A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1E9CF6-B871-BE92-F039-4CA633C15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AB82A-4CDE-000B-B41C-44B1CB2E057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B29B649-539B-A232-88F3-7BFA0B9C47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8799AFE-0558-011C-7E29-D977C80D2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6E0F7-9FDB-B5F7-0DEF-181A4A2623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364FCC-6F49-817C-54DE-9DD5D000AE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05212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8BD8C-38E1-8681-E971-EDDFE70ED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AE64DD-5DDD-D945-E6EE-4087F92015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99C50-A232-9437-3019-05CFCF56FE5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EA97B88-F166-342F-9A4F-FF18EA731C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36143C5-90D1-B9AD-9EE1-E3C91DDCB7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C73011-0E54-2497-2336-F308B8EC66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50E36-461F-6C61-6DA5-744B667F3F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38037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99609-6F80-1ED0-078B-37136CA7D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86148D-6504-3B03-D136-3262B43A13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9F99A2-064C-14C4-FB47-031638C4404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3A5EC48-61D8-8E31-EAFC-E2D903D4D9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627A861-9C38-7682-E6A1-7BCF4DC2E5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9D831-F27C-1981-7CAD-53CFC98EA2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5888C7-3FB9-EECE-FF8A-CE421DD404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9357093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D5D17-9085-96DF-A683-333FF9273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617E10-EF27-7F87-3E4F-C90D8551A9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713F57-EF25-5F98-5B54-D2FFEF664FA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C15714C-FCDB-439F-A24B-B5551BADFE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E445938-E0B8-599F-538A-FBB21B0F47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EBAFC-87E1-3366-DC25-2F6B4ECB6A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EC19D-38CD-2E6B-F26E-BEC84AA978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03488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AD3D0-29A0-C01B-9BC0-112A34F82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6556A0-3D76-F487-5216-2B391DE97C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74D3CB-F39C-EBCF-F976-937626BBFA7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ECFAB9D-971B-D354-A0EE-2E5F76675B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4B95541-A1F2-41F7-2DEB-4049991832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1BA26-6388-23FB-A7BE-A66132B0CE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11976-D656-8F85-659E-C5F5B8406D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7648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79AC1-4923-082A-A456-E1D192DC6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5835B80-4FB8-63EA-A399-D6ADE08487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A287D9-745E-93A8-B791-7CAA937A6A9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D5807D8-3DE1-90D0-AC6F-E2FDC5B40E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B57B0BE-0D82-C935-7341-B3003CDD0F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BD5F3-1B26-6755-8EE3-33402B1828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DEF78-FAFC-2150-0778-004121F168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28876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85BA7-5D98-4FD6-78A0-C1283B9A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67A579-BB29-EF59-1D7F-6C005D258D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4DDFBA-A813-E1D8-E073-DF659DAEE3B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A988AEC-2600-0531-03E1-86F26A15CA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14C9FB6-A82A-D4C4-6FE2-71D4E15B5B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831D92-DA44-1FD1-05FC-AE22139B562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9B25C-6190-A69D-4EDD-C41C97F32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59468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DF5BD-F264-849D-0F6F-96714EC39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1C5151-2D52-53C0-EF80-FA3B16BD57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909BCA-973A-A19B-E7AD-E818FE7BFD5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58562FF-D730-9348-C024-AF4E16778B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4A1C889-C51E-9246-852F-4A41CBDDF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2658B2-2A05-F52A-0CFE-D273C552DEE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437CD-5305-F6CF-571A-EABC2383C8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46770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E81C1-090A-21AB-AB04-46B0A00E1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9754FF-22AF-82DB-7B80-B6AAA51A3D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AC77E-1D79-05C0-787F-87C8BD04DAD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82A42B4-ABBC-DDAE-29C3-7E85FA2239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C2BEF14-09FB-E582-069C-378144C41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18B4F5-4A1F-B22D-E05E-DFC437AAC26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F192D0-1566-B445-DE02-038C4798A9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90372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85F6A-AEC5-7C0E-B11E-524287745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A61DA9-40CF-38B7-42D9-10939FCEAA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0E1D3D-A5EF-FD3E-74AC-5BEE803E205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168CF13-937F-4923-A311-768E3483A3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A7C1E56-132C-609E-DF84-65E6504580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D87D99-C00A-9CF2-28E8-44CEDE1364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EAC36-AF62-6267-CD5C-F8525032C4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148697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FE8A8-200A-3FF1-9C08-C6BA4BB69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619846-E98A-C9CC-EC15-C09875ACD1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A63DBB-E60C-673A-8B33-C79B08B3876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735DA09-2282-060B-A374-DEFB5E575D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6A1123D-6238-8286-86DD-88463B4542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C4817-C554-E1B0-3CFE-91ED4D5157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156E9-0194-CEC9-1A98-D0F2C65E9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219081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B266E-59BF-FA2D-6DAB-808D519FE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745455-29AD-5862-1252-1A0273C1DD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449C0-D06B-9268-2793-B836EB47707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A6B540E-4682-DFFA-BCB8-2432AB1333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757B1A9-2B68-C1B3-86E9-035B1F1CA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37BC5-7244-F90B-99AD-FB32D6A68F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40F0E-A7F9-62C9-B0F0-1931ACB9FB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995368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CCC60-EAF5-A715-1172-195756551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261DCD-431D-1966-052B-04150E2A5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D8027F-530E-7B5C-AD5B-9ECA6DA98AB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59EC9CF-35B4-8636-E25A-FF89C29012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D82A42A-B307-C2FB-A03C-5B38AD4CFB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063DD-38B3-67F6-F1B3-F3D13B4D89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43079-B45F-A4B0-5E78-83D09C12F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1597003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ADCDE-2EE7-C365-BF5D-4E4DB198C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B9EF9B-E115-EF28-29AA-566D6D3B32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19FF43-97F3-D6EF-B889-F45F2F645CE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24FBE7E-F2E5-65AC-5A67-E6E9FC46E9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8A9E816-C720-8D35-D189-1446BC30F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52C089-D93A-5C12-C1E7-124BF99B6A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397D0-6C85-3F0D-84B4-1386C86FD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1998982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7D740-E8C8-6AAE-DC9F-865BE2001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876AEF-F448-0553-0AB5-7CB99EC9AF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ED9473-34C0-05F4-E90C-56FCC6D8521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CADE248-1925-2C15-38AC-DABA47C287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51826A6-7F3B-95EE-016B-784FD2245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29BA5-55FF-D408-4589-9E1E4EDD46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D1F28-2737-4935-88C1-E83423BA4C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1755230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A4E4E-A615-076E-25C4-F159F7546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8AF7404-E9E3-340A-4CFD-1592F938A6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C016CE-CAE3-37FF-873C-DAA4C100E22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FBEBBBC-84BA-B805-FE6C-B7B3EB28C8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B9AECCD-6E0B-11AE-E63E-B3160BDA0E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3966CC-D94D-FFC3-3709-1FD8F15B2CE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7E62B-E64A-BA25-D1BE-1A36E4AD6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771202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02B9A-5CB9-AA4A-62FE-B159C75F3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1DC14F-6C9E-B68F-A5D5-26E7957D81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2BBB24-68B0-6411-3BF8-6CA715DAA52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84EF54F-D228-8BF2-280F-215B7624DF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330AF49-898B-7C8A-3C08-1383C53E4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1D3C5-60FE-EF43-2B1B-4D6CB52148F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0CB385-7808-64E3-ECF3-C8A4CD6E2D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342583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B8BB4-8B6D-DF44-5F9D-6328ADEBE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08C6AC-06B1-604B-2A88-A8E78D4DAA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D45C8E-B736-F248-1E7F-7036E2FBE4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10BD913-C537-18E9-8249-796160DAA1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D0CAFAE-AE02-AFFA-D082-3D6827B749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60CB2A-A32A-D419-F660-2CF16996803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49831E-4599-B273-7BB6-5568175A7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1178555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3BA55-D90B-5A76-AB7D-704092A27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D6BB5F-1B59-B125-135F-20EC4B4826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7DBEFA-81FD-3CB1-61A4-B326610B2C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91174DA-B1ED-4B7B-3F45-27E1D7B1CA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775195C-4586-C2B7-2972-E0CA9F915E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1A003-D059-A875-E9D1-7640E0F38A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D63AB-67C2-CFF9-1D9B-11132A7C2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1628763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D3408-4849-23B5-9A7D-BEBEC481C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0EA8B8-2D12-3469-2FB5-90BCEABE2C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A4323-E058-C310-0A73-76E57E74D56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8324983-D5B3-9F19-B25A-4A57865D18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192CF5E-0D06-D27B-A123-8334788A43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1BC6B-F1B6-4C16-372A-54397C73705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BA403-15FA-2656-AF3B-BD9D5254FF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338559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94883-2770-760A-8B27-37BEEF69D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B1D3AC-7C8B-3A92-CB16-9342504A36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D840AB-F847-3FEB-7759-7D10653F696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3D1B619-47AD-F543-21A7-9548546385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A0E1FA9-0F1E-4FFE-C988-CA2CE89929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8FA9D-21BE-7555-0DDB-7FFCA0DF34E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B1F169-35AB-F04C-B604-9EE70A83C8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929944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2303A-09E3-23D4-DCF2-1959090BD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37A2578-EC00-ABF4-80E6-6C0797649AB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9E956-5440-C34E-C490-6BB96C1981A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CDE8F41-7085-B488-44E2-BED6B3B0CC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BA4DEB5-464E-72E5-674E-63D069D08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FB8DD-E93D-D508-2634-FC64BD846A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3E0E8-E3DB-D21F-CDF4-02BBE51E38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015562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CB61F-554E-6AEB-C920-F4C9278AB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844108-BEBD-A3BA-036B-549EC5F2E3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F95BC5-0E10-A329-6EB5-155D80AD3C6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F480B20-A006-4D11-CADA-A603DC77FE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EE2EBC4-B148-87A6-B1A9-DC1C23B42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B3F5A-9AB0-1726-D62B-CA8C1308ED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9C6E8-DCD3-5B79-CEDE-B296DBE43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626150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877DF-A1C8-AA2B-52AA-E3DBCEB78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CD21A73-1DDC-89D1-B22C-FA3DA9E8E2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CD94BD-CDDA-7AD7-D9E5-E645F1E9641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9B8ABBB-B11E-7192-6FB2-A59DF76881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6680F21-6251-32AA-0EE9-B86D9370C3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D83FB6-B590-7C20-BD7C-8799B23A693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BD25E-CB63-B5B0-DC10-99969ABC7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803185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E63BD-0177-C484-D310-E04053F58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0AF7D6-F85E-4B70-3A58-4A69584630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7C5788-A9F8-2B9D-4381-DB3B4D19737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5426593-B66A-B6FD-A6E2-474188964F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35FE6E5-BDB5-D89D-B42A-4148646479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B6F6B5-3CE1-9565-1DC8-FF50DFA6DE7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4CD6A-1744-8C57-2A14-59D194782E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203667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6202A-733F-D689-B72E-D029E0237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E6A799-A316-CC01-9DA9-67FF425573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7E494E-2AAB-6C10-909B-D3CC6220329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EF7F0E8-1437-6CDE-4D16-F4A0C0A35F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BDD514B-7AA4-E93E-EEB2-7B75976BD2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7F9BE2-B0C1-790F-75D9-C1E12D884DB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5CC84-E125-7A34-7DF3-B9D3E42C8A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550816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B32C9-DB0D-112B-7873-7F71B03CB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2A692A-7E5C-F3B5-ABEA-B1CECC9158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1E0861-7985-2ECB-2D9B-EA5727F2D5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602824F-DE8D-0F6B-7A28-A087AC9BB0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B8730C7-AF2F-02E7-2B99-BB566EFDDB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EDE4F-FA0E-38A8-900F-5B089C73993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7424D6-9139-C7AB-AD63-C606BBB480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1068470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181D5-6839-E3EF-F237-D5CE28B34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1CEB90E-E5D9-1956-8D7E-CD8454392C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C6B54-1DA6-1FD4-5D92-66F0AEB91B4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E742576-2A0A-5256-BE48-8BB0E76098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27E66C9-D988-3A87-C71D-AB0B06F08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8A22C-B12C-6A27-ABA1-562336A563A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5BE7B-ABFB-FE5E-CDA9-94F46A694D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057751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D6C14-C5D1-656B-0481-DCF70FD8D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F21018-C1D5-4B39-7DC4-ACD2C34196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AE52DB-1A1E-FC0E-2E71-DDB9A6B9ABC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35FEB83-48F0-8706-9C9B-2ADB77BE7E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2DECBE7-6868-EA49-1500-3F84B44DE1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A5B60-83EB-18D1-675D-2CCEE138527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ECE06D-332F-D200-0DAA-AADD7697DD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569014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48E89-6522-CDEE-BBA3-1E972CB57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31B9FF6-5CD5-D6DA-39B8-C298592EEC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C2B04-66EE-01F4-8E33-1864D0B8424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2363CAA-2BF5-9249-7377-13AF5DDC1E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F0CC7D-0114-7FD6-B330-E2BDC1C3B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548B4-96EC-524B-53EA-9BF40528B54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CA87D3-C463-024D-EEB0-506A7A65A4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249714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8D82D-2522-7753-49E3-460A07E6F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067B4CC-4276-E8BC-7664-B885BC4374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BBE6A7-5B7E-9652-CA17-076AE0062F5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17A7500-3C29-2FAD-4F54-513197C196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B7FA676-4FAA-6A21-F43C-DDEC0EDDE0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8FFC2-764B-2492-33F4-DBBF07242C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A255D-8BF0-6BE4-BC57-75E3AD3B44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043683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A649D-5485-A902-8D8E-AB5F6E209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348978-EDAC-6075-3EC1-1D7598EAC1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70E7F8-9B97-2FC9-A4F7-9598362840C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4D109DD-DAAE-9017-B89B-7C4F19D331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832386E-5AD2-7F9D-FF34-8F7129AFC3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013EF-4546-B3F4-FA90-2319DF3A6F3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68602C-B80D-5576-8974-844A4D6B5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733605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C8F39-D87B-C0BE-A6C0-A9BF68A2A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38B3CA-4E20-36C7-1EAB-5ACC118B1D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7C5B76-4916-AAD7-AD13-1C39B859B9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504001F-B420-3384-C662-8762D57C50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8A8E7-316A-399B-7333-3BEA00AF37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BB611-5321-AA70-8AC2-E49FAF7D03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B0393-E2CE-12DC-463D-6B92F8531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928603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CBE7-1A77-15A5-F0D2-2907CD00A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BA2349-061C-1B7A-C0D3-90513AA706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44938F-AB5B-2C75-9C2F-2F26F8BD860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5B87BF1-E33C-CF7F-A9E7-9AF205BCBC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449BE71-2834-A4F8-3E96-2C31DEB072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019AE-A71A-4190-BCC3-3974A896273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14902-D249-81AC-08A7-6EADD3A104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620635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C69C7-AC20-E0D8-002E-30DAFA69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EA2025-438E-1F98-81F6-A171FEDC1D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D8B32-9422-6ACD-BF73-192BC29F5B3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C7E6A3D-405A-DE71-7F91-4C8FE442A6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78F73BD-D52D-EFCE-A379-DC3932CE9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DA7FA-D428-D9BC-2F91-B369D6A417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E15A5E-0C49-D886-1CC7-3AEA80DF8C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0213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8452A-62B8-7470-B653-C9BE77047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E4C9F0-8681-A69B-8BE4-BD500F39C8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9392E-6016-6742-EFFB-2DC8B4D605C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31AC393-4FDD-F48A-392F-709BF2606A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6C2C777-BE58-AA5C-002E-87CE992E62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BCDE8-6C5D-A5B2-F047-64249D57EBF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FC975-62E8-B81E-A595-3C8264E9D6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715136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7709E-1633-F532-9B84-A30B5E886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313EAE9-C70B-C195-ED1B-A24EB8CFAB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8C3058-CE6C-02F8-3B37-370EDFAEBD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144A08B-7630-C2B2-8801-31EA729D39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E3C0FCD-9E74-0AAA-AC53-759EBF2B7F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D6A3-7655-AFAD-C886-86723E5BEE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5EAE1C-2F23-5BFF-92D5-412D6813E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972562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57F1A-3B18-E82D-E41E-5B5E38CCA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E2B56F-8DD0-8724-849D-2F59DA6C7F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6CDD55-EC69-3829-3AF8-3948FEF81D6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EBF61B4-E51E-D2DC-365F-6F02A35A84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897B57E-FB9F-3FAC-ACC0-EE2A91690D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8E963E-E886-6A10-4B7A-8A8C65C224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A323D-CA97-68BA-1101-FA845CC1B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227174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D0894-92FF-AD21-C5C0-169FBEB53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F79F9B-B355-3370-A676-1EC7EAB98B4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9582C1-6181-C8BB-12CA-CF38D28554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54A742E-82E7-CFD2-6BFA-723E6908E9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ADAA79A-5B7F-DA94-6108-ED43AE17A0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9C9717-E8C4-F396-91C8-35E8D9048E9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92671E-003C-14E3-5C78-D61C8A0843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386840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E060B-BC10-A3E9-7D53-4F49AB0CE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C29B4D-1DA1-717A-7B6C-58245EDC88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D03979-6AEC-19ED-982B-C2606C761C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CAE79E9-59B2-2A60-F234-9E79A410EC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0CCF78C-5060-B8FC-AB77-70A590468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D2F048-0667-DC79-F30A-661928606C0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6AEE2B-AB2E-5386-E6E9-B54C5BBBB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567821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D5189-3479-B679-D397-14E465E72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C00082-7000-7C66-E5EB-45B75A35CC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0738B-9067-7566-DED6-08C828BA317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5FC0AE3-6D2C-63CE-87E0-6C2D76FF4C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6B6B02-BF31-78C2-1053-7E88F6F10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0FF59-5D7C-8046-82EF-7E39BD8F99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A64B3-E609-A8A3-B252-24211717CA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3469505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2B08B-29C4-02B3-C4FB-D58D12907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87A9C1-B4BF-DAEA-6ABD-EE96DE7AFB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E47600-ED1D-CB28-7A24-8A852CF7E70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8CB1D1F-3CFC-5848-A954-5541C2A391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482107F-E04B-0BCA-EEF4-A0F7229BF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18ABC-EFC6-82FE-AB70-BB778119F2E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C72BB-E865-AD45-99B8-FA2F09BE3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972274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FB2BF-6DF1-7852-BFE5-3721A3C96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76804DA-113C-BF9E-3083-416CA9D497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800A3D-917E-17FA-4676-AC3349F207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1F5A5F9-B3DB-D3BE-D55E-1A9700048C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966AD2A-F961-B312-3FFD-56C77F19E2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A7D767-4B90-E7B3-32D4-06FE530562E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88B5A-B8E4-66E7-85D2-A089F4A531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87359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07C8A-7C79-533C-5138-D6A8A5C9F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728AFE-B56D-1ACC-B75C-A78AC3A3FA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BC2A69-7A30-8AD3-96DA-29A515F03AA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73BA6C7-0FA8-FBA4-2067-2587DEBAE8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56158A0-9C57-A4F6-0CBD-09EFD14A7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F07506-513D-5606-74A3-5FB75DA12F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D6DB2-6755-D28A-74A8-9BA67DCFEA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359901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AE242-289F-EFE4-1877-3B18E8AA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5D778B-506B-FB1C-548D-5A29CADBD5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DAB60-D590-9591-CB2C-D13FB624012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B2A0FD-B0C0-ABF0-03D7-47A15E0354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E0F15F4-7338-D1DB-3B91-A936607D9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C5C02-9873-8FB2-1E99-2172E994802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9C0B0-F233-E62D-9E37-81422681C5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226699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lydawards@soroptimist.org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5400000">
            <a:off x="3951009" y="-4049991"/>
            <a:ext cx="10287000" cy="18386982"/>
            <a:chOff x="0" y="0"/>
            <a:chExt cx="3479800" cy="3215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79800" cy="321559"/>
            </a:xfrm>
            <a:custGeom>
              <a:avLst/>
              <a:gdLst/>
              <a:ahLst/>
              <a:cxnLst/>
              <a:rect l="l" t="t" r="r" b="b"/>
              <a:pathLst>
                <a:path w="3479800" h="321559">
                  <a:moveTo>
                    <a:pt x="0" y="0"/>
                  </a:moveTo>
                  <a:lnTo>
                    <a:pt x="3479800" y="0"/>
                  </a:lnTo>
                  <a:lnTo>
                    <a:pt x="3479800" y="321559"/>
                  </a:lnTo>
                  <a:lnTo>
                    <a:pt x="0" y="321559"/>
                  </a:lnTo>
                  <a:close/>
                </a:path>
              </a:pathLst>
            </a:custGeom>
            <a:solidFill>
              <a:srgbClr val="E8E4E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2"/>
            <a:ext cx="18288000" cy="6377711"/>
            <a:chOff x="0" y="0"/>
            <a:chExt cx="24384000" cy="850361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t="23844" b="23844"/>
            <a:stretch>
              <a:fillRect/>
            </a:stretch>
          </p:blipFill>
          <p:spPr>
            <a:xfrm>
              <a:off x="0" y="0"/>
              <a:ext cx="24384000" cy="8503615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3832442" y="7800066"/>
            <a:ext cx="14154753" cy="1904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379"/>
              </a:lnSpc>
            </a:pPr>
            <a:r>
              <a:rPr lang="en-US" sz="7200" spc="186" dirty="0">
                <a:solidFill>
                  <a:srgbClr val="451845"/>
                </a:solidFill>
                <a:latin typeface="Poppins"/>
                <a:ea typeface="Poppins"/>
                <a:cs typeface="Poppins"/>
                <a:sym typeface="Poppins"/>
              </a:rPr>
              <a:t> How to apply to the</a:t>
            </a:r>
          </a:p>
          <a:p>
            <a:pPr algn="r">
              <a:lnSpc>
                <a:spcPts val="7379"/>
              </a:lnSpc>
            </a:pPr>
            <a:r>
              <a:rPr lang="en-US" sz="7200" i="1" spc="186" dirty="0">
                <a:solidFill>
                  <a:srgbClr val="451845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Live Your Dream Awards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15816" y="5601283"/>
            <a:ext cx="4508738" cy="4508738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815816" y="6649691"/>
            <a:ext cx="5297718" cy="2763528"/>
          </a:xfrm>
          <a:custGeom>
            <a:avLst/>
            <a:gdLst/>
            <a:ahLst/>
            <a:cxnLst/>
            <a:rect l="l" t="t" r="r" b="b"/>
            <a:pathLst>
              <a:path w="5297718" h="2763528">
                <a:moveTo>
                  <a:pt x="0" y="0"/>
                </a:moveTo>
                <a:lnTo>
                  <a:pt x="5297718" y="0"/>
                </a:lnTo>
                <a:lnTo>
                  <a:pt x="5297718" y="2763528"/>
                </a:lnTo>
                <a:lnTo>
                  <a:pt x="0" y="27635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2238802" y="528410"/>
            <a:ext cx="5459601" cy="1260672"/>
          </a:xfrm>
          <a:custGeom>
            <a:avLst/>
            <a:gdLst/>
            <a:ahLst/>
            <a:cxnLst/>
            <a:rect l="l" t="t" r="r" b="b"/>
            <a:pathLst>
              <a:path w="5459601" h="1260672">
                <a:moveTo>
                  <a:pt x="0" y="0"/>
                </a:moveTo>
                <a:lnTo>
                  <a:pt x="5459601" y="0"/>
                </a:lnTo>
                <a:lnTo>
                  <a:pt x="5459601" y="1260672"/>
                </a:lnTo>
                <a:lnTo>
                  <a:pt x="0" y="12606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43904"/>
            <a:ext cx="18288000" cy="9743096"/>
          </a:xfrm>
          <a:custGeom>
            <a:avLst/>
            <a:gdLst/>
            <a:ahLst/>
            <a:cxnLst/>
            <a:rect l="l" t="t" r="r" b="b"/>
            <a:pathLst>
              <a:path w="18288000" h="9743096">
                <a:moveTo>
                  <a:pt x="0" y="0"/>
                </a:moveTo>
                <a:lnTo>
                  <a:pt x="18288000" y="0"/>
                </a:lnTo>
                <a:lnTo>
                  <a:pt x="18288000" y="9743096"/>
                </a:lnTo>
                <a:lnTo>
                  <a:pt x="0" y="97430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</a:blip>
            <a:stretch>
              <a:fillRect l="-1724" r="-172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3027055" y="-312872"/>
            <a:ext cx="13055195" cy="10998248"/>
            <a:chOff x="0" y="0"/>
            <a:chExt cx="936549" cy="7889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36549" cy="788988"/>
            </a:xfrm>
            <a:custGeom>
              <a:avLst/>
              <a:gdLst/>
              <a:ahLst/>
              <a:cxnLst/>
              <a:rect l="l" t="t" r="r" b="b"/>
              <a:pathLst>
                <a:path w="936549" h="788988">
                  <a:moveTo>
                    <a:pt x="203200" y="0"/>
                  </a:moveTo>
                  <a:lnTo>
                    <a:pt x="936549" y="0"/>
                  </a:lnTo>
                  <a:lnTo>
                    <a:pt x="733349" y="788988"/>
                  </a:lnTo>
                  <a:lnTo>
                    <a:pt x="0" y="78898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>
                <a:alpha val="5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28575"/>
              <a:ext cx="733349" cy="81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6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144000" y="6891497"/>
            <a:ext cx="8725863" cy="1970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5"/>
              </a:lnSpc>
            </a:pPr>
            <a:r>
              <a:rPr lang="en-US" sz="3782" i="1">
                <a:solidFill>
                  <a:srgbClr val="451845"/>
                </a:solidFill>
                <a:latin typeface="Poppins Medium 1"/>
                <a:ea typeface="Poppins Medium 1"/>
                <a:cs typeface="Poppins Medium 1"/>
                <a:sym typeface="Poppins Medium 1"/>
              </a:rPr>
              <a:t>Cash award to an eligible woman to spend on anything that helps support education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61093" y="1598226"/>
            <a:ext cx="7936333" cy="4607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07"/>
              </a:lnSpc>
            </a:pPr>
            <a:r>
              <a:rPr lang="en-US" sz="8071" b="1">
                <a:solidFill>
                  <a:srgbClr val="451845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a </a:t>
            </a:r>
            <a:r>
              <a:rPr lang="en-US" sz="8071" b="1" i="1">
                <a:solidFill>
                  <a:srgbClr val="451845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Live Your Dream Award?</a:t>
            </a:r>
          </a:p>
        </p:txBody>
      </p:sp>
      <p:sp>
        <p:nvSpPr>
          <p:cNvPr id="8" name="Freeform 8"/>
          <p:cNvSpPr/>
          <p:nvPr/>
        </p:nvSpPr>
        <p:spPr>
          <a:xfrm>
            <a:off x="1028700" y="8773504"/>
            <a:ext cx="4113840" cy="969592"/>
          </a:xfrm>
          <a:custGeom>
            <a:avLst/>
            <a:gdLst/>
            <a:ahLst/>
            <a:cxnLst/>
            <a:rect l="l" t="t" r="r" b="b"/>
            <a:pathLst>
              <a:path w="4113840" h="969592">
                <a:moveTo>
                  <a:pt x="0" y="0"/>
                </a:moveTo>
                <a:lnTo>
                  <a:pt x="4113840" y="0"/>
                </a:lnTo>
                <a:lnTo>
                  <a:pt x="4113840" y="969592"/>
                </a:lnTo>
                <a:lnTo>
                  <a:pt x="0" y="9695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802099" y="3328828"/>
            <a:ext cx="6957497" cy="3629344"/>
          </a:xfrm>
          <a:custGeom>
            <a:avLst/>
            <a:gdLst/>
            <a:ahLst/>
            <a:cxnLst/>
            <a:rect l="l" t="t" r="r" b="b"/>
            <a:pathLst>
              <a:path w="6957497" h="3629344">
                <a:moveTo>
                  <a:pt x="0" y="0"/>
                </a:moveTo>
                <a:lnTo>
                  <a:pt x="6957497" y="0"/>
                </a:lnTo>
                <a:lnTo>
                  <a:pt x="6957497" y="3629344"/>
                </a:lnTo>
                <a:lnTo>
                  <a:pt x="0" y="3629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3C032D-B8CB-1194-7BDB-4CEF4706E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D2ECED5-EAAE-2A86-8F91-D661AF8978AD}"/>
              </a:ext>
            </a:extLst>
          </p:cNvPr>
          <p:cNvSpPr/>
          <p:nvPr/>
        </p:nvSpPr>
        <p:spPr>
          <a:xfrm>
            <a:off x="1759772" y="3409950"/>
            <a:ext cx="4517246" cy="4114800"/>
          </a:xfrm>
          <a:custGeom>
            <a:avLst/>
            <a:gdLst/>
            <a:ahLst/>
            <a:cxnLst/>
            <a:rect l="l" t="t" r="r" b="b"/>
            <a:pathLst>
              <a:path w="4517246" h="4114800">
                <a:moveTo>
                  <a:pt x="0" y="0"/>
                </a:moveTo>
                <a:lnTo>
                  <a:pt x="4517245" y="0"/>
                </a:lnTo>
                <a:lnTo>
                  <a:pt x="45172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D64AD37-194E-3048-D324-F897CF1C2043}"/>
              </a:ext>
            </a:extLst>
          </p:cNvPr>
          <p:cNvSpPr/>
          <p:nvPr/>
        </p:nvSpPr>
        <p:spPr>
          <a:xfrm>
            <a:off x="7849709" y="2828634"/>
            <a:ext cx="1011649" cy="920601"/>
          </a:xfrm>
          <a:custGeom>
            <a:avLst/>
            <a:gdLst/>
            <a:ahLst/>
            <a:cxnLst/>
            <a:rect l="l" t="t" r="r" b="b"/>
            <a:pathLst>
              <a:path w="1011649" h="920601">
                <a:moveTo>
                  <a:pt x="0" y="0"/>
                </a:moveTo>
                <a:lnTo>
                  <a:pt x="1011649" y="0"/>
                </a:lnTo>
                <a:lnTo>
                  <a:pt x="1011649" y="920601"/>
                </a:lnTo>
                <a:lnTo>
                  <a:pt x="0" y="920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2CCABF4-B886-07EA-A06A-484DAE43B207}"/>
              </a:ext>
            </a:extLst>
          </p:cNvPr>
          <p:cNvSpPr txBox="1"/>
          <p:nvPr/>
        </p:nvSpPr>
        <p:spPr>
          <a:xfrm>
            <a:off x="1028700" y="560537"/>
            <a:ext cx="1623060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b="1" i="1" dirty="0">
                <a:solidFill>
                  <a:srgbClr val="FFD8B9"/>
                </a:solidFill>
                <a:latin typeface="Poppins Bold"/>
                <a:ea typeface="Poppins Bold"/>
                <a:cs typeface="Poppins Bold"/>
                <a:sym typeface="Poppins Bold"/>
              </a:rPr>
              <a:t>Eligibility Requirements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BB32FF3-27BA-AEBE-964C-65A80FFE1309}"/>
              </a:ext>
            </a:extLst>
          </p:cNvPr>
          <p:cNvSpPr txBox="1"/>
          <p:nvPr/>
        </p:nvSpPr>
        <p:spPr>
          <a:xfrm>
            <a:off x="9175376" y="2912600"/>
            <a:ext cx="7481609" cy="6318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F8F8F8"/>
                </a:solidFill>
                <a:latin typeface="Poppins Medium 2 Bold"/>
                <a:ea typeface="Poppins Medium 2 Bold"/>
                <a:cs typeface="Poppins Medium 2 Bold"/>
                <a:sym typeface="Poppins Medium 2 Bold"/>
              </a:rPr>
              <a:t>Be enrolled in or has been accepted to a vocational/skills training program, high school equivalency or an undergraduate degree program</a:t>
            </a:r>
          </a:p>
          <a:p>
            <a:pPr algn="l">
              <a:lnSpc>
                <a:spcPts val="4480"/>
              </a:lnSpc>
            </a:pPr>
            <a:endParaRPr lang="en-US" sz="3200" b="1" dirty="0">
              <a:solidFill>
                <a:srgbClr val="F8F8F8"/>
              </a:solidFill>
              <a:latin typeface="Poppins Medium 2 Bold"/>
              <a:ea typeface="Poppins Medium 2 Bold"/>
              <a:cs typeface="Poppins Medium 2 Bold"/>
              <a:sym typeface="Poppins Medium 2 Bold"/>
            </a:endParaRPr>
          </a:p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F8F8F8"/>
                </a:solidFill>
                <a:latin typeface="Poppins Medium 2 Bold"/>
                <a:ea typeface="Poppins Medium 2 Bold"/>
                <a:cs typeface="Poppins Medium 2 Bold"/>
                <a:sym typeface="Poppins Medium 2 Bold"/>
              </a:rPr>
              <a:t>Be primary financial provider for yourself and your dependent(s)</a:t>
            </a:r>
          </a:p>
          <a:p>
            <a:pPr algn="l">
              <a:lnSpc>
                <a:spcPts val="4480"/>
              </a:lnSpc>
            </a:pPr>
            <a:endParaRPr lang="en-US" sz="3200" b="1" dirty="0">
              <a:solidFill>
                <a:srgbClr val="F8F8F8"/>
              </a:solidFill>
              <a:latin typeface="Poppins Medium 2 Bold"/>
              <a:ea typeface="Poppins Medium 2 Bold"/>
              <a:cs typeface="Poppins Medium 2 Bold"/>
              <a:sym typeface="Poppins Medium 2 Bold"/>
            </a:endParaRPr>
          </a:p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F8F8F8"/>
                </a:solidFill>
                <a:latin typeface="Poppins Medium 2 Bold"/>
                <a:ea typeface="Poppins Medium 2 Bold"/>
                <a:cs typeface="Poppins Medium 2 Bold"/>
                <a:sym typeface="Poppins Medium 2 Bold"/>
              </a:rPr>
              <a:t>have financial need</a:t>
            </a:r>
          </a:p>
          <a:p>
            <a:pPr algn="l">
              <a:lnSpc>
                <a:spcPts val="4480"/>
              </a:lnSpc>
            </a:pPr>
            <a:endParaRPr lang="en-US" sz="3200" b="1" dirty="0">
              <a:solidFill>
                <a:srgbClr val="F8F8F8"/>
              </a:solidFill>
              <a:latin typeface="Poppins Medium 2 Bold"/>
              <a:ea typeface="Poppins Medium 2 Bold"/>
              <a:cs typeface="Poppins Medium 2 Bold"/>
              <a:sym typeface="Poppins Medium 2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F3AA6D1-681A-D841-6C3E-BFF7BCBEB5C1}"/>
              </a:ext>
            </a:extLst>
          </p:cNvPr>
          <p:cNvSpPr/>
          <p:nvPr/>
        </p:nvSpPr>
        <p:spPr>
          <a:xfrm>
            <a:off x="7822814" y="6286500"/>
            <a:ext cx="1011649" cy="920601"/>
          </a:xfrm>
          <a:custGeom>
            <a:avLst/>
            <a:gdLst/>
            <a:ahLst/>
            <a:cxnLst/>
            <a:rect l="l" t="t" r="r" b="b"/>
            <a:pathLst>
              <a:path w="1011649" h="920601">
                <a:moveTo>
                  <a:pt x="0" y="0"/>
                </a:moveTo>
                <a:lnTo>
                  <a:pt x="1011649" y="0"/>
                </a:lnTo>
                <a:lnTo>
                  <a:pt x="1011649" y="920600"/>
                </a:lnTo>
                <a:lnTo>
                  <a:pt x="0" y="92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E70C603-0C9D-1157-4F14-DF0857294DA1}"/>
              </a:ext>
            </a:extLst>
          </p:cNvPr>
          <p:cNvSpPr/>
          <p:nvPr/>
        </p:nvSpPr>
        <p:spPr>
          <a:xfrm>
            <a:off x="7845227" y="7810500"/>
            <a:ext cx="1011649" cy="920601"/>
          </a:xfrm>
          <a:custGeom>
            <a:avLst/>
            <a:gdLst/>
            <a:ahLst/>
            <a:cxnLst/>
            <a:rect l="l" t="t" r="r" b="b"/>
            <a:pathLst>
              <a:path w="1011649" h="920601">
                <a:moveTo>
                  <a:pt x="0" y="0"/>
                </a:moveTo>
                <a:lnTo>
                  <a:pt x="1011649" y="0"/>
                </a:lnTo>
                <a:lnTo>
                  <a:pt x="1011649" y="920601"/>
                </a:lnTo>
                <a:lnTo>
                  <a:pt x="0" y="920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4DD2C59-FFAB-FEA9-476E-93E4512771F7}"/>
              </a:ext>
            </a:extLst>
          </p:cNvPr>
          <p:cNvSpPr/>
          <p:nvPr/>
        </p:nvSpPr>
        <p:spPr>
          <a:xfrm>
            <a:off x="537575" y="890968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3" y="0"/>
                </a:lnTo>
                <a:lnTo>
                  <a:pt x="3876593" y="913676"/>
                </a:lnTo>
                <a:lnTo>
                  <a:pt x="0" y="9136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6D2F7621-1B95-63D9-491B-21E1D17B7ADB}"/>
              </a:ext>
            </a:extLst>
          </p:cNvPr>
          <p:cNvSpPr txBox="1"/>
          <p:nvPr/>
        </p:nvSpPr>
        <p:spPr>
          <a:xfrm>
            <a:off x="4104422" y="1992393"/>
            <a:ext cx="7481609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4000" b="1" dirty="0">
                <a:solidFill>
                  <a:srgbClr val="F8F8F8"/>
                </a:solidFill>
                <a:latin typeface="Poppins Medium 2 Bold"/>
                <a:ea typeface="Poppins Medium 2 Bold"/>
                <a:cs typeface="Poppins Medium 2 Bold"/>
                <a:sym typeface="Poppins Medium 2 Bold"/>
              </a:rPr>
              <a:t>Applicants must:</a:t>
            </a:r>
          </a:p>
        </p:txBody>
      </p:sp>
    </p:spTree>
    <p:extLst>
      <p:ext uri="{BB962C8B-B14F-4D97-AF65-F5344CB8AC3E}">
        <p14:creationId xmlns:p14="http://schemas.microsoft.com/office/powerpoint/2010/main" val="731261420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636AA-6DDF-BF52-9225-4FE45A726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6BAA90D-A9E1-C18F-DEF3-1CEF9A7BBF49}"/>
              </a:ext>
            </a:extLst>
          </p:cNvPr>
          <p:cNvSpPr/>
          <p:nvPr/>
        </p:nvSpPr>
        <p:spPr>
          <a:xfrm>
            <a:off x="1759772" y="3409950"/>
            <a:ext cx="4517246" cy="4114800"/>
          </a:xfrm>
          <a:custGeom>
            <a:avLst/>
            <a:gdLst/>
            <a:ahLst/>
            <a:cxnLst/>
            <a:rect l="l" t="t" r="r" b="b"/>
            <a:pathLst>
              <a:path w="4517246" h="4114800">
                <a:moveTo>
                  <a:pt x="0" y="0"/>
                </a:moveTo>
                <a:lnTo>
                  <a:pt x="4517245" y="0"/>
                </a:lnTo>
                <a:lnTo>
                  <a:pt x="45172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1D73571-EE6E-7CA4-BDF3-F910DB5AA7F7}"/>
              </a:ext>
            </a:extLst>
          </p:cNvPr>
          <p:cNvSpPr/>
          <p:nvPr/>
        </p:nvSpPr>
        <p:spPr>
          <a:xfrm>
            <a:off x="8342512" y="3120761"/>
            <a:ext cx="1011649" cy="920601"/>
          </a:xfrm>
          <a:custGeom>
            <a:avLst/>
            <a:gdLst/>
            <a:ahLst/>
            <a:cxnLst/>
            <a:rect l="l" t="t" r="r" b="b"/>
            <a:pathLst>
              <a:path w="1011649" h="920601">
                <a:moveTo>
                  <a:pt x="0" y="0"/>
                </a:moveTo>
                <a:lnTo>
                  <a:pt x="1011649" y="0"/>
                </a:lnTo>
                <a:lnTo>
                  <a:pt x="1011649" y="920601"/>
                </a:lnTo>
                <a:lnTo>
                  <a:pt x="0" y="920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7BE1998-8906-2967-4E40-9F96F60D12C6}"/>
              </a:ext>
            </a:extLst>
          </p:cNvPr>
          <p:cNvSpPr txBox="1"/>
          <p:nvPr/>
        </p:nvSpPr>
        <p:spPr>
          <a:xfrm>
            <a:off x="1028700" y="560537"/>
            <a:ext cx="1623060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b="1" i="1" dirty="0">
                <a:solidFill>
                  <a:srgbClr val="FFD8B9"/>
                </a:solidFill>
                <a:latin typeface="Poppins Bold"/>
                <a:ea typeface="Poppins Bold"/>
                <a:cs typeface="Poppins Bold"/>
                <a:sym typeface="Poppins Bold"/>
              </a:rPr>
              <a:t>Eligibility Requirements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D4780C2-8E48-1D76-104D-5E437187CF5C}"/>
              </a:ext>
            </a:extLst>
          </p:cNvPr>
          <p:cNvSpPr txBox="1"/>
          <p:nvPr/>
        </p:nvSpPr>
        <p:spPr>
          <a:xfrm>
            <a:off x="9601200" y="3290606"/>
            <a:ext cx="7481609" cy="5164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F8F8F8"/>
                </a:solidFill>
                <a:latin typeface="Poppins Medium 2 Bold"/>
                <a:ea typeface="Poppins Medium 2 Bold"/>
                <a:cs typeface="Poppins Medium 2 Bold"/>
                <a:sym typeface="Poppins Medium 2 Bold"/>
              </a:rPr>
              <a:t>Have a graduate degree</a:t>
            </a:r>
          </a:p>
          <a:p>
            <a:pPr algn="l">
              <a:lnSpc>
                <a:spcPts val="4480"/>
              </a:lnSpc>
            </a:pPr>
            <a:endParaRPr lang="en-US" sz="3200" b="1" dirty="0">
              <a:solidFill>
                <a:srgbClr val="F8F8F8"/>
              </a:solidFill>
              <a:latin typeface="Poppins Medium 2 Bold"/>
              <a:ea typeface="Poppins Medium 2 Bold"/>
              <a:cs typeface="Poppins Medium 2 Bold"/>
              <a:sym typeface="Poppins Medium 2 Bold"/>
            </a:endParaRPr>
          </a:p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F8F8F8"/>
                </a:solidFill>
                <a:latin typeface="Poppins Medium 2 Bold"/>
                <a:ea typeface="Poppins Medium 2 Bold"/>
                <a:cs typeface="Poppins Medium 2 Bold"/>
                <a:sym typeface="Poppins Medium 2 Bold"/>
              </a:rPr>
              <a:t>Be a Soroptimist member, employee of SIA, or immediate family of either</a:t>
            </a:r>
          </a:p>
          <a:p>
            <a:pPr algn="l">
              <a:lnSpc>
                <a:spcPts val="4480"/>
              </a:lnSpc>
            </a:pPr>
            <a:endParaRPr lang="en-US" sz="3200" b="1" dirty="0">
              <a:solidFill>
                <a:srgbClr val="F8F8F8"/>
              </a:solidFill>
              <a:latin typeface="Poppins Medium 2 Bold"/>
              <a:ea typeface="Poppins Medium 2 Bold"/>
              <a:cs typeface="Poppins Medium 2 Bold"/>
              <a:sym typeface="Poppins Medium 2 Bold"/>
            </a:endParaRPr>
          </a:p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F8F8F8"/>
                </a:solidFill>
                <a:latin typeface="Poppins Medium 2 Bold"/>
                <a:ea typeface="Poppins Medium 2 Bold"/>
                <a:cs typeface="Poppins Medium 2 Bold"/>
                <a:sym typeface="Poppins Medium 2 Bold"/>
              </a:rPr>
              <a:t>Have previously received a Soroptimist Women’s Opportunity Award or Live Your Dream Award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7FC74F1-4408-D2C7-970C-075414485A69}"/>
              </a:ext>
            </a:extLst>
          </p:cNvPr>
          <p:cNvSpPr/>
          <p:nvPr/>
        </p:nvSpPr>
        <p:spPr>
          <a:xfrm>
            <a:off x="8324582" y="4428870"/>
            <a:ext cx="1011649" cy="920601"/>
          </a:xfrm>
          <a:custGeom>
            <a:avLst/>
            <a:gdLst/>
            <a:ahLst/>
            <a:cxnLst/>
            <a:rect l="l" t="t" r="r" b="b"/>
            <a:pathLst>
              <a:path w="1011649" h="920601">
                <a:moveTo>
                  <a:pt x="0" y="0"/>
                </a:moveTo>
                <a:lnTo>
                  <a:pt x="1011649" y="0"/>
                </a:lnTo>
                <a:lnTo>
                  <a:pt x="1011649" y="920600"/>
                </a:lnTo>
                <a:lnTo>
                  <a:pt x="0" y="92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6789EE8-E158-8877-E7E7-578809A43D89}"/>
              </a:ext>
            </a:extLst>
          </p:cNvPr>
          <p:cNvSpPr/>
          <p:nvPr/>
        </p:nvSpPr>
        <p:spPr>
          <a:xfrm>
            <a:off x="8324582" y="6604149"/>
            <a:ext cx="1011649" cy="920601"/>
          </a:xfrm>
          <a:custGeom>
            <a:avLst/>
            <a:gdLst/>
            <a:ahLst/>
            <a:cxnLst/>
            <a:rect l="l" t="t" r="r" b="b"/>
            <a:pathLst>
              <a:path w="1011649" h="920601">
                <a:moveTo>
                  <a:pt x="0" y="0"/>
                </a:moveTo>
                <a:lnTo>
                  <a:pt x="1011649" y="0"/>
                </a:lnTo>
                <a:lnTo>
                  <a:pt x="1011649" y="920601"/>
                </a:lnTo>
                <a:lnTo>
                  <a:pt x="0" y="920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050F50B-976D-6469-1C83-1FE5FBE32DC1}"/>
              </a:ext>
            </a:extLst>
          </p:cNvPr>
          <p:cNvSpPr/>
          <p:nvPr/>
        </p:nvSpPr>
        <p:spPr>
          <a:xfrm>
            <a:off x="537575" y="890968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3" y="0"/>
                </a:lnTo>
                <a:lnTo>
                  <a:pt x="3876593" y="913676"/>
                </a:lnTo>
                <a:lnTo>
                  <a:pt x="0" y="9136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CC77DDF6-8377-A06A-813A-188BB5401B48}"/>
              </a:ext>
            </a:extLst>
          </p:cNvPr>
          <p:cNvSpPr txBox="1"/>
          <p:nvPr/>
        </p:nvSpPr>
        <p:spPr>
          <a:xfrm>
            <a:off x="4104422" y="1992393"/>
            <a:ext cx="7481609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4000" b="1" dirty="0">
                <a:solidFill>
                  <a:srgbClr val="F8F8F8"/>
                </a:solidFill>
                <a:latin typeface="Poppins Medium 2 Bold"/>
                <a:ea typeface="Poppins Medium 2 Bold"/>
                <a:cs typeface="Poppins Medium 2 Bold"/>
                <a:sym typeface="Poppins Medium 2 Bold"/>
              </a:rPr>
              <a:t>Applicants must not:</a:t>
            </a:r>
          </a:p>
        </p:txBody>
      </p:sp>
    </p:spTree>
    <p:extLst>
      <p:ext uri="{BB962C8B-B14F-4D97-AF65-F5344CB8AC3E}">
        <p14:creationId xmlns:p14="http://schemas.microsoft.com/office/powerpoint/2010/main" val="3089790847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17211" y="0"/>
            <a:ext cx="10257366" cy="10257366"/>
          </a:xfrm>
          <a:custGeom>
            <a:avLst/>
            <a:gdLst/>
            <a:ahLst/>
            <a:cxnLst/>
            <a:rect l="l" t="t" r="r" b="b"/>
            <a:pathLst>
              <a:path w="10257366" h="10257366">
                <a:moveTo>
                  <a:pt x="0" y="0"/>
                </a:moveTo>
                <a:lnTo>
                  <a:pt x="10257366" y="0"/>
                </a:lnTo>
                <a:lnTo>
                  <a:pt x="10257366" y="10257366"/>
                </a:lnTo>
                <a:lnTo>
                  <a:pt x="0" y="102573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628" t="-16420" r="-46507" b="-3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D7CEE1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206868" y="1019175"/>
            <a:ext cx="6009487" cy="231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19"/>
              </a:lnSpc>
            </a:pPr>
            <a:r>
              <a:rPr lang="en-US" sz="7599">
                <a:solidFill>
                  <a:srgbClr val="293374"/>
                </a:solidFill>
                <a:latin typeface="Poppins Bold"/>
                <a:ea typeface="Poppins Bold"/>
                <a:cs typeface="Poppins Bold"/>
                <a:sym typeface="Poppins Bold"/>
              </a:rPr>
              <a:t>Eligible Programs: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06868" y="3828826"/>
            <a:ext cx="6730263" cy="4009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671" lvl="1" indent="-350335" algn="l">
              <a:lnSpc>
                <a:spcPts val="6523"/>
              </a:lnSpc>
              <a:buFont typeface="Arial"/>
              <a:buChar char="•"/>
            </a:pPr>
            <a:r>
              <a:rPr lang="en-US" sz="3245" i="1" dirty="0">
                <a:solidFill>
                  <a:srgbClr val="242254"/>
                </a:solidFill>
                <a:latin typeface="Poppins Medium 1"/>
                <a:ea typeface="Poppins Medium 1"/>
                <a:cs typeface="Poppins Medium 1"/>
                <a:sym typeface="Poppins Medium 1"/>
              </a:rPr>
              <a:t>High school equivalency</a:t>
            </a:r>
          </a:p>
          <a:p>
            <a:pPr marL="700671" lvl="1" indent="-350335" algn="l">
              <a:lnSpc>
                <a:spcPts val="6523"/>
              </a:lnSpc>
              <a:buFont typeface="Arial"/>
              <a:buChar char="•"/>
            </a:pPr>
            <a:r>
              <a:rPr lang="en-US" sz="3245" i="1" dirty="0">
                <a:solidFill>
                  <a:srgbClr val="242254"/>
                </a:solidFill>
                <a:latin typeface="Poppins Medium 1"/>
                <a:ea typeface="Poppins Medium 1"/>
                <a:cs typeface="Poppins Medium 1"/>
                <a:sym typeface="Poppins Medium 1"/>
              </a:rPr>
              <a:t>Associate's degree</a:t>
            </a:r>
          </a:p>
          <a:p>
            <a:pPr marL="700671" lvl="1" indent="-350335" algn="l">
              <a:lnSpc>
                <a:spcPts val="6523"/>
              </a:lnSpc>
              <a:buFont typeface="Arial"/>
              <a:buChar char="•"/>
            </a:pPr>
            <a:r>
              <a:rPr lang="en-US" sz="3245" i="1" dirty="0">
                <a:solidFill>
                  <a:srgbClr val="242254"/>
                </a:solidFill>
                <a:latin typeface="Poppins Medium 1"/>
                <a:ea typeface="Poppins Medium 1"/>
                <a:cs typeface="Poppins Medium 1"/>
                <a:sym typeface="Poppins Medium 1"/>
              </a:rPr>
              <a:t>Bachelor's degree</a:t>
            </a:r>
          </a:p>
          <a:p>
            <a:pPr marL="700671" lvl="1" indent="-350335" algn="l">
              <a:lnSpc>
                <a:spcPts val="6523"/>
              </a:lnSpc>
              <a:buFont typeface="Arial"/>
              <a:buChar char="•"/>
            </a:pPr>
            <a:r>
              <a:rPr lang="en-US" sz="3245" i="1" dirty="0">
                <a:solidFill>
                  <a:srgbClr val="242254"/>
                </a:solidFill>
                <a:latin typeface="Poppins Medium 1"/>
                <a:ea typeface="Poppins Medium 1"/>
                <a:cs typeface="Poppins Medium 1"/>
                <a:sym typeface="Poppins Medium 1"/>
              </a:rPr>
              <a:t>Certificate programs</a:t>
            </a:r>
          </a:p>
          <a:p>
            <a:pPr marL="700671" lvl="1" indent="-350335" algn="l">
              <a:lnSpc>
                <a:spcPts val="6523"/>
              </a:lnSpc>
              <a:buFont typeface="Arial"/>
              <a:buChar char="•"/>
            </a:pPr>
            <a:r>
              <a:rPr lang="en-US" sz="3245" i="1" dirty="0">
                <a:solidFill>
                  <a:srgbClr val="242254"/>
                </a:solidFill>
                <a:latin typeface="Poppins Medium 1"/>
                <a:ea typeface="Poppins Medium 1"/>
                <a:cs typeface="Poppins Medium 1"/>
                <a:sym typeface="Poppins Medium 1"/>
              </a:rPr>
              <a:t>Vocational training</a:t>
            </a:r>
          </a:p>
        </p:txBody>
      </p:sp>
      <p:sp>
        <p:nvSpPr>
          <p:cNvPr id="6" name="Freeform 6"/>
          <p:cNvSpPr/>
          <p:nvPr/>
        </p:nvSpPr>
        <p:spPr>
          <a:xfrm>
            <a:off x="537575" y="890968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3" y="0"/>
                </a:lnTo>
                <a:lnTo>
                  <a:pt x="3876593" y="913676"/>
                </a:lnTo>
                <a:lnTo>
                  <a:pt x="0" y="9136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4089"/>
            <a:ext cx="9846439" cy="10391089"/>
          </a:xfrm>
          <a:custGeom>
            <a:avLst/>
            <a:gdLst/>
            <a:ahLst/>
            <a:cxnLst/>
            <a:rect l="l" t="t" r="r" b="b"/>
            <a:pathLst>
              <a:path w="9846439" h="10391089">
                <a:moveTo>
                  <a:pt x="0" y="0"/>
                </a:moveTo>
                <a:lnTo>
                  <a:pt x="9846439" y="0"/>
                </a:lnTo>
                <a:lnTo>
                  <a:pt x="9846439" y="10391089"/>
                </a:lnTo>
                <a:lnTo>
                  <a:pt x="0" y="103910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188" r="-277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37575" y="890968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3" y="0"/>
                </a:lnTo>
                <a:lnTo>
                  <a:pt x="3876593" y="913676"/>
                </a:lnTo>
                <a:lnTo>
                  <a:pt x="0" y="9136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9846439" y="0"/>
            <a:ext cx="9144000" cy="10287000"/>
          </a:xfrm>
          <a:prstGeom prst="rect">
            <a:avLst/>
          </a:prstGeom>
          <a:solidFill>
            <a:srgbClr val="25357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1053307" y="1440638"/>
            <a:ext cx="6730263" cy="231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19"/>
              </a:lnSpc>
            </a:pPr>
            <a:r>
              <a:rPr lang="en-US" sz="7599">
                <a:solidFill>
                  <a:srgbClr val="E8E4ED"/>
                </a:solidFill>
                <a:latin typeface="Poppins Bold"/>
                <a:ea typeface="Poppins Bold"/>
                <a:cs typeface="Poppins Bold"/>
                <a:sym typeface="Poppins Bold"/>
              </a:rPr>
              <a:t>Eligible Dependents: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053307" y="4274091"/>
            <a:ext cx="5753453" cy="4009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671" lvl="1" indent="-350335" algn="l">
              <a:lnSpc>
                <a:spcPts val="6523"/>
              </a:lnSpc>
              <a:buFont typeface="Arial"/>
              <a:buChar char="•"/>
            </a:pPr>
            <a:r>
              <a:rPr lang="en-US" sz="3245" i="1">
                <a:solidFill>
                  <a:srgbClr val="E8E4ED"/>
                </a:solidFill>
                <a:latin typeface="Poppins Medium 1"/>
                <a:ea typeface="Poppins Medium 1"/>
                <a:cs typeface="Poppins Medium 1"/>
                <a:sym typeface="Poppins Medium 1"/>
              </a:rPr>
              <a:t>children, even those over 18 years old</a:t>
            </a:r>
          </a:p>
          <a:p>
            <a:pPr marL="700671" lvl="1" indent="-350335" algn="l">
              <a:lnSpc>
                <a:spcPts val="6523"/>
              </a:lnSpc>
              <a:buFont typeface="Arial"/>
              <a:buChar char="•"/>
            </a:pPr>
            <a:r>
              <a:rPr lang="en-US" sz="3245" i="1">
                <a:solidFill>
                  <a:srgbClr val="E8E4ED"/>
                </a:solidFill>
                <a:latin typeface="Poppins Medium 1"/>
                <a:ea typeface="Poppins Medium 1"/>
                <a:cs typeface="Poppins Medium 1"/>
                <a:sym typeface="Poppins Medium 1"/>
              </a:rPr>
              <a:t>partners</a:t>
            </a:r>
          </a:p>
          <a:p>
            <a:pPr marL="700671" lvl="1" indent="-350335" algn="l">
              <a:lnSpc>
                <a:spcPts val="6523"/>
              </a:lnSpc>
              <a:buFont typeface="Arial"/>
              <a:buChar char="•"/>
            </a:pPr>
            <a:r>
              <a:rPr lang="en-US" sz="3245" i="1">
                <a:solidFill>
                  <a:srgbClr val="E8E4ED"/>
                </a:solidFill>
                <a:latin typeface="Poppins Medium 1"/>
                <a:ea typeface="Poppins Medium 1"/>
                <a:cs typeface="Poppins Medium 1"/>
                <a:sym typeface="Poppins Medium 1"/>
              </a:rPr>
              <a:t>parents</a:t>
            </a:r>
          </a:p>
          <a:p>
            <a:pPr marL="700671" lvl="1" indent="-350335" algn="l">
              <a:lnSpc>
                <a:spcPts val="6523"/>
              </a:lnSpc>
              <a:buFont typeface="Arial"/>
              <a:buChar char="•"/>
            </a:pPr>
            <a:r>
              <a:rPr lang="en-US" sz="3245" i="1">
                <a:solidFill>
                  <a:srgbClr val="E8E4ED"/>
                </a:solidFill>
                <a:latin typeface="Poppins Medium 1"/>
                <a:ea typeface="Poppins Medium 1"/>
                <a:cs typeface="Poppins Medium 1"/>
                <a:sym typeface="Poppins Medium 1"/>
              </a:rPr>
              <a:t>siblings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528BC8-0F2C-E69D-67D3-B063A9D8D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44D9495-BB18-6FE5-EBA2-CF98D2CEF788}"/>
              </a:ext>
            </a:extLst>
          </p:cNvPr>
          <p:cNvSpPr/>
          <p:nvPr/>
        </p:nvSpPr>
        <p:spPr>
          <a:xfrm>
            <a:off x="2133600" y="647700"/>
            <a:ext cx="13762620" cy="8686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CFC0E803-D33E-2998-114E-C1394812FFEE}"/>
              </a:ext>
            </a:extLst>
          </p:cNvPr>
          <p:cNvGrpSpPr>
            <a:grpSpLocks noChangeAspect="1"/>
          </p:cNvGrpSpPr>
          <p:nvPr/>
        </p:nvGrpSpPr>
        <p:grpSpPr>
          <a:xfrm>
            <a:off x="240187" y="76533"/>
            <a:ext cx="17801049" cy="10210467"/>
            <a:chOff x="0" y="0"/>
            <a:chExt cx="7981950" cy="457835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112126B-CD66-ADFA-525E-C3543ACE5C75}"/>
                </a:ext>
              </a:extLst>
            </p:cNvPr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0EBB1CF-F402-34B6-1941-6ED1FE50E4F8}"/>
                </a:ext>
              </a:extLst>
            </p:cNvPr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97E9DE6-E664-55FE-8B94-5B6E09D94430}"/>
                </a:ext>
              </a:extLst>
            </p:cNvPr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E8E4E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914DD22-A339-46A7-F3C0-4E4DA5AF0062}"/>
                </a:ext>
              </a:extLst>
            </p:cNvPr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76409D97-8F00-B7F7-DDCF-28CB3030620A}"/>
              </a:ext>
            </a:extLst>
          </p:cNvPr>
          <p:cNvSpPr/>
          <p:nvPr/>
        </p:nvSpPr>
        <p:spPr>
          <a:xfrm>
            <a:off x="240187" y="880146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3" y="0"/>
                </a:lnTo>
                <a:lnTo>
                  <a:pt x="3876593" y="913676"/>
                </a:lnTo>
                <a:lnTo>
                  <a:pt x="0" y="913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F193FC-D5BB-C8EC-5F1B-C9A329ACB9CA}"/>
              </a:ext>
            </a:extLst>
          </p:cNvPr>
          <p:cNvSpPr txBox="1"/>
          <p:nvPr/>
        </p:nvSpPr>
        <p:spPr>
          <a:xfrm>
            <a:off x="3531649" y="8095916"/>
            <a:ext cx="1211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https://youtu.be/cl37l4JiXKo?si=X-sJqMqxAgvyv5M2</a:t>
            </a:r>
          </a:p>
        </p:txBody>
      </p:sp>
      <p:pic>
        <p:nvPicPr>
          <p:cNvPr id="9" name="Picture 8" descr="A person sitting at a desk using a computer&#10;&#10;Description automatically generated">
            <a:extLst>
              <a:ext uri="{FF2B5EF4-FFF2-40B4-BE49-F238E27FC236}">
                <a16:creationId xmlns:a16="http://schemas.microsoft.com/office/drawing/2014/main" id="{B2E3687B-967E-27D6-A8F1-F4B60CC9E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295" y="737639"/>
            <a:ext cx="12954000" cy="728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02831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F70AAC3-2552-51F0-B240-F83E2ADA1D28}"/>
              </a:ext>
            </a:extLst>
          </p:cNvPr>
          <p:cNvSpPr/>
          <p:nvPr/>
        </p:nvSpPr>
        <p:spPr>
          <a:xfrm>
            <a:off x="2133600" y="647700"/>
            <a:ext cx="13762620" cy="8686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40187" y="76533"/>
            <a:ext cx="17801049" cy="10210467"/>
            <a:chOff x="0" y="0"/>
            <a:chExt cx="7981950" cy="4578350"/>
          </a:xfrm>
        </p:grpSpPr>
        <p:sp>
          <p:nvSpPr>
            <p:cNvPr id="3" name="Freeform 3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E8E4E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240187" y="880146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3" y="0"/>
                </a:lnTo>
                <a:lnTo>
                  <a:pt x="3876593" y="913676"/>
                </a:lnTo>
                <a:lnTo>
                  <a:pt x="0" y="913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E1B484-A940-21E4-96E1-582FB1A24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2479" y="1178197"/>
            <a:ext cx="13493741" cy="66369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CC687E6-D672-568D-8D66-3357FF5741B6}"/>
              </a:ext>
            </a:extLst>
          </p:cNvPr>
          <p:cNvSpPr txBox="1"/>
          <p:nvPr/>
        </p:nvSpPr>
        <p:spPr>
          <a:xfrm>
            <a:off x="6330306" y="8255250"/>
            <a:ext cx="9530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https://bit.ly/lydaapply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3FF987-B2C9-C072-57EB-AA9F20D84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0976019-78A6-4E0F-BEDD-8A6CBCAA6F33}"/>
              </a:ext>
            </a:extLst>
          </p:cNvPr>
          <p:cNvSpPr/>
          <p:nvPr/>
        </p:nvSpPr>
        <p:spPr>
          <a:xfrm>
            <a:off x="2133600" y="647700"/>
            <a:ext cx="13762620" cy="8686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46A69D56-E0E9-B3FE-5FFE-E02EA2E39857}"/>
              </a:ext>
            </a:extLst>
          </p:cNvPr>
          <p:cNvGrpSpPr>
            <a:grpSpLocks noChangeAspect="1"/>
          </p:cNvGrpSpPr>
          <p:nvPr/>
        </p:nvGrpSpPr>
        <p:grpSpPr>
          <a:xfrm>
            <a:off x="240187" y="76533"/>
            <a:ext cx="17801049" cy="10210467"/>
            <a:chOff x="0" y="0"/>
            <a:chExt cx="7981950" cy="457835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BA5CF3C-900C-AB33-6D11-294D7E8F3028}"/>
                </a:ext>
              </a:extLst>
            </p:cNvPr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67C3ECF-B884-5237-ACC7-CBD804B21B4F}"/>
                </a:ext>
              </a:extLst>
            </p:cNvPr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3535B33-E06A-53C0-EA96-54EEC0699F21}"/>
                </a:ext>
              </a:extLst>
            </p:cNvPr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E8E4E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9A14CC1-9845-EC88-25A7-DCC03B9B08C2}"/>
                </a:ext>
              </a:extLst>
            </p:cNvPr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EBBA0349-1E89-B86F-26E0-9D3C8D5E303F}"/>
              </a:ext>
            </a:extLst>
          </p:cNvPr>
          <p:cNvSpPr/>
          <p:nvPr/>
        </p:nvSpPr>
        <p:spPr>
          <a:xfrm>
            <a:off x="240187" y="880146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3" y="0"/>
                </a:lnTo>
                <a:lnTo>
                  <a:pt x="3876593" y="913676"/>
                </a:lnTo>
                <a:lnTo>
                  <a:pt x="0" y="913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465F65E6-006B-86B7-91C2-8AC3D5A643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735" r="-432" b="47707"/>
          <a:stretch/>
        </p:blipFill>
        <p:spPr>
          <a:xfrm>
            <a:off x="2872731" y="716752"/>
            <a:ext cx="12533127" cy="7639986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17B25FD5-B619-7547-C2F3-6995574959C7}"/>
              </a:ext>
            </a:extLst>
          </p:cNvPr>
          <p:cNvSpPr/>
          <p:nvPr/>
        </p:nvSpPr>
        <p:spPr>
          <a:xfrm>
            <a:off x="3240481" y="6972300"/>
            <a:ext cx="1752600" cy="6858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56463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/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16301C3-9F99-F4AB-FF6F-8C394B3950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04900"/>
            <a:ext cx="18288000" cy="7543800"/>
          </a:xfrm>
          <a:prstGeom prst="rect">
            <a:avLst/>
          </a:prstGeom>
        </p:spPr>
      </p:pic>
      <p:sp>
        <p:nvSpPr>
          <p:cNvPr id="26" name="Arrow: Down 25">
            <a:extLst>
              <a:ext uri="{FF2B5EF4-FFF2-40B4-BE49-F238E27FC236}">
                <a16:creationId xmlns:a16="http://schemas.microsoft.com/office/drawing/2014/main" id="{06FF02FA-5217-EC4B-46B5-BC4236589BC9}"/>
              </a:ext>
            </a:extLst>
          </p:cNvPr>
          <p:cNvSpPr/>
          <p:nvPr/>
        </p:nvSpPr>
        <p:spPr>
          <a:xfrm rot="10800000">
            <a:off x="16611600" y="1702146"/>
            <a:ext cx="685800" cy="1742101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733E30-D821-281D-97BD-9D0B476B6B21}"/>
              </a:ext>
            </a:extLst>
          </p:cNvPr>
          <p:cNvSpPr txBox="1"/>
          <p:nvPr/>
        </p:nvSpPr>
        <p:spPr>
          <a:xfrm>
            <a:off x="13970997" y="3547700"/>
            <a:ext cx="4892449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700" b="1" dirty="0"/>
              <a:t>To  begin: Click on “Register</a:t>
            </a:r>
            <a:r>
              <a:rPr lang="en-US" sz="2700" dirty="0"/>
              <a:t>”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435C50-7A1E-5933-BCA0-2095583FB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39873230-3235-9B8B-BC4E-BC9C32ED661E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D66C53AA-58A4-97F5-35E7-1C62A3FA088C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1" descr="A screenshot of a login form&#10;&#10;Description automatically generated">
            <a:extLst>
              <a:ext uri="{FF2B5EF4-FFF2-40B4-BE49-F238E27FC236}">
                <a16:creationId xmlns:a16="http://schemas.microsoft.com/office/drawing/2014/main" id="{68D09FA5-F847-1310-7167-FCD027FB26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565" t="5359" r="29247"/>
          <a:stretch/>
        </p:blipFill>
        <p:spPr>
          <a:xfrm>
            <a:off x="4817369" y="133683"/>
            <a:ext cx="9051031" cy="10014118"/>
          </a:xfrm>
          <a:prstGeom prst="rect">
            <a:avLst/>
          </a:prstGeom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DAF467D7-CB26-376F-32E0-52D0137F37D4}"/>
              </a:ext>
            </a:extLst>
          </p:cNvPr>
          <p:cNvSpPr/>
          <p:nvPr/>
        </p:nvSpPr>
        <p:spPr>
          <a:xfrm rot="5043780">
            <a:off x="12179009" y="8703687"/>
            <a:ext cx="685800" cy="1742101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7621C3-1C88-1981-AB55-583FADF9867E}"/>
              </a:ext>
            </a:extLst>
          </p:cNvPr>
          <p:cNvSpPr txBox="1"/>
          <p:nvPr/>
        </p:nvSpPr>
        <p:spPr>
          <a:xfrm>
            <a:off x="191211" y="569798"/>
            <a:ext cx="4268817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Create an account by registering with this information.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B9B40F-FBCC-8F0B-C4BA-8C64669EFED5}"/>
              </a:ext>
            </a:extLst>
          </p:cNvPr>
          <p:cNvSpPr txBox="1"/>
          <p:nvPr/>
        </p:nvSpPr>
        <p:spPr>
          <a:xfrm>
            <a:off x="13868400" y="8978738"/>
            <a:ext cx="2819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82704352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4A3A9C-ACFE-EDD6-A085-A53783074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FC48B923-AA16-6EB1-1856-13EF5FFF25F0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A3410993-C663-9EC2-8D2C-17DA2DA12255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3B091-223D-CE1A-3F5D-4952301C1044}"/>
              </a:ext>
            </a:extLst>
          </p:cNvPr>
          <p:cNvSpPr txBox="1"/>
          <p:nvPr/>
        </p:nvSpPr>
        <p:spPr>
          <a:xfrm>
            <a:off x="13981529" y="876300"/>
            <a:ext cx="3757919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You will see this window to let you know that you have registered successfully.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A2940D90-4DB7-E5FA-7195-D4D12C33BC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830" t="7720" r="28479" b="37877"/>
          <a:stretch/>
        </p:blipFill>
        <p:spPr>
          <a:xfrm>
            <a:off x="921660" y="342900"/>
            <a:ext cx="12686761" cy="7364316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F6A8E153-8288-784C-D611-DECA65FF29F9}"/>
              </a:ext>
            </a:extLst>
          </p:cNvPr>
          <p:cNvSpPr/>
          <p:nvPr/>
        </p:nvSpPr>
        <p:spPr>
          <a:xfrm rot="6668911">
            <a:off x="9584798" y="4961070"/>
            <a:ext cx="685800" cy="1742101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DC3674-6B5D-1EEE-0073-15D06C6ADC96}"/>
              </a:ext>
            </a:extLst>
          </p:cNvPr>
          <p:cNvSpPr txBox="1"/>
          <p:nvPr/>
        </p:nvSpPr>
        <p:spPr>
          <a:xfrm>
            <a:off x="9927698" y="6478459"/>
            <a:ext cx="3110750" cy="12478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Click “Continue to site”</a:t>
            </a:r>
          </a:p>
        </p:txBody>
      </p:sp>
    </p:spTree>
    <p:extLst>
      <p:ext uri="{BB962C8B-B14F-4D97-AF65-F5344CB8AC3E}">
        <p14:creationId xmlns:p14="http://schemas.microsoft.com/office/powerpoint/2010/main" val="20033723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79536F-D44D-D5D8-ED99-E2CDB2BB6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FA1257B1-07AE-A805-68C4-93775ADB3607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5CC4DE6E-43E7-577A-B525-21D030C9AB7F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559DBB-0BA6-DD8C-F1BF-FF72749118A4}"/>
              </a:ext>
            </a:extLst>
          </p:cNvPr>
          <p:cNvSpPr txBox="1"/>
          <p:nvPr/>
        </p:nvSpPr>
        <p:spPr>
          <a:xfrm>
            <a:off x="13671889" y="991315"/>
            <a:ext cx="4067559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You will receive an email to confirm your email address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5AB427-5CCA-ACFE-A009-AFA5326D37A2}"/>
              </a:ext>
            </a:extLst>
          </p:cNvPr>
          <p:cNvSpPr txBox="1"/>
          <p:nvPr/>
        </p:nvSpPr>
        <p:spPr>
          <a:xfrm>
            <a:off x="13096469" y="6095138"/>
            <a:ext cx="439030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Click 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“Confirm email address”</a:t>
            </a:r>
          </a:p>
        </p:txBody>
      </p:sp>
      <p:pic>
        <p:nvPicPr>
          <p:cNvPr id="2" name="Picture 1" descr="A screenshot of a email&#10;&#10;Description automatically generated with medium confidence">
            <a:extLst>
              <a:ext uri="{FF2B5EF4-FFF2-40B4-BE49-F238E27FC236}">
                <a16:creationId xmlns:a16="http://schemas.microsoft.com/office/drawing/2014/main" id="{EC6CA8FF-8CFE-33CE-6E4D-1D3A0028B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225" y="398343"/>
            <a:ext cx="8453244" cy="901235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C77C7F-103C-D22A-0EA6-6240A2E7E070}"/>
              </a:ext>
            </a:extLst>
          </p:cNvPr>
          <p:cNvSpPr/>
          <p:nvPr/>
        </p:nvSpPr>
        <p:spPr>
          <a:xfrm>
            <a:off x="6048618" y="1409700"/>
            <a:ext cx="1342782" cy="45877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AF17A6B2-13BC-16FE-2C04-7B8EC9DD5EF8}"/>
              </a:ext>
            </a:extLst>
          </p:cNvPr>
          <p:cNvSpPr/>
          <p:nvPr/>
        </p:nvSpPr>
        <p:spPr>
          <a:xfrm rot="5400000">
            <a:off x="11277600" y="5981701"/>
            <a:ext cx="685800" cy="129540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9660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748FC6-AB24-F8D0-89EA-B00FE2D1F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67C838DB-F2A7-D011-4204-F28AD844372A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E54FCD4-05C8-5F6B-D206-972EC49C0827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76905F-3272-8BAD-45B6-848ED25496A2}"/>
              </a:ext>
            </a:extLst>
          </p:cNvPr>
          <p:cNvSpPr txBox="1"/>
          <p:nvPr/>
        </p:nvSpPr>
        <p:spPr>
          <a:xfrm>
            <a:off x="11353800" y="952500"/>
            <a:ext cx="5471248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After confirming your email address, you will see this window.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3D804A-8362-4BA0-FAFB-B64ECAACE03B}"/>
              </a:ext>
            </a:extLst>
          </p:cNvPr>
          <p:cNvSpPr txBox="1"/>
          <p:nvPr/>
        </p:nvSpPr>
        <p:spPr>
          <a:xfrm>
            <a:off x="10659035" y="4880632"/>
            <a:ext cx="4420367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Click “Continue” to access your account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6E28F9CD-D69B-AEFC-C9F1-94A5B5598D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918" b="9603"/>
          <a:stretch/>
        </p:blipFill>
        <p:spPr>
          <a:xfrm>
            <a:off x="3517575" y="1790701"/>
            <a:ext cx="6769425" cy="5486400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85FF91DE-2538-9525-53FF-B8679EBFA3FE}"/>
              </a:ext>
            </a:extLst>
          </p:cNvPr>
          <p:cNvSpPr/>
          <p:nvPr/>
        </p:nvSpPr>
        <p:spPr>
          <a:xfrm rot="5400000">
            <a:off x="9302003" y="4452097"/>
            <a:ext cx="674594" cy="205740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17216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063EA7-BF1B-3C57-FDF5-5B26E3836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 error&#10;&#10;Description automatically generated with low confidence">
            <a:extLst>
              <a:ext uri="{FF2B5EF4-FFF2-40B4-BE49-F238E27FC236}">
                <a16:creationId xmlns:a16="http://schemas.microsoft.com/office/drawing/2014/main" id="{A406EB36-8999-6CF5-4785-497C14799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62" y="737589"/>
            <a:ext cx="16294675" cy="5130067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E314DE3B-A175-5C6A-1362-1353A15282DE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6E49368A-75EE-971E-7FE5-15DA4993B90C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ACD055-920F-2A30-380D-FB49D38D92C3}"/>
              </a:ext>
            </a:extLst>
          </p:cNvPr>
          <p:cNvSpPr txBox="1"/>
          <p:nvPr/>
        </p:nvSpPr>
        <p:spPr>
          <a:xfrm>
            <a:off x="11055258" y="6115554"/>
            <a:ext cx="623607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Click “View programs”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37AA2D2-1219-C61A-6E0B-0688154BA1E6}"/>
              </a:ext>
            </a:extLst>
          </p:cNvPr>
          <p:cNvSpPr/>
          <p:nvPr/>
        </p:nvSpPr>
        <p:spPr>
          <a:xfrm rot="7689718">
            <a:off x="10480635" y="4258030"/>
            <a:ext cx="674594" cy="2367884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80215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66798B-A478-94BF-130A-93983D75E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D378B48-CAFB-2E94-84CB-6917C0DF5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35017"/>
            <a:ext cx="13902576" cy="6652767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94BF247C-95EB-9810-B2A0-E60C60145569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F27CE040-ACA1-5EE6-8D72-76C3E94A73F5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9D62C5-D144-BECA-3148-F39305CAC876}"/>
              </a:ext>
            </a:extLst>
          </p:cNvPr>
          <p:cNvSpPr txBox="1"/>
          <p:nvPr/>
        </p:nvSpPr>
        <p:spPr>
          <a:xfrm>
            <a:off x="9696424" y="4423432"/>
            <a:ext cx="59436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Click </a:t>
            </a:r>
          </a:p>
          <a:p>
            <a:pPr algn="ctr"/>
            <a:r>
              <a:rPr lang="en-US" sz="3600" b="1" dirty="0"/>
              <a:t>“View Programs”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8A672746-F386-8A97-1DEF-3A698616AFD9}"/>
              </a:ext>
            </a:extLst>
          </p:cNvPr>
          <p:cNvSpPr/>
          <p:nvPr/>
        </p:nvSpPr>
        <p:spPr>
          <a:xfrm rot="5400000">
            <a:off x="9111503" y="3839655"/>
            <a:ext cx="674594" cy="2367884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62D42-C196-3C5D-0AA9-29E26DCBCD97}"/>
              </a:ext>
            </a:extLst>
          </p:cNvPr>
          <p:cNvSpPr/>
          <p:nvPr/>
        </p:nvSpPr>
        <p:spPr>
          <a:xfrm>
            <a:off x="14249400" y="435018"/>
            <a:ext cx="609600" cy="36587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7545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C7B5E-CDF6-EE0B-1381-AF9EAFF69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69A540A-BC52-EE21-BE33-5016C266C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35017"/>
            <a:ext cx="13902576" cy="6652767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900B8B37-FED4-3690-0DC0-127B28AEA748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FF3C2AB6-35C1-9A1F-72FD-DAA6DB86EE0A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07B896-F752-3426-6D69-DFD9348EA4A1}"/>
              </a:ext>
            </a:extLst>
          </p:cNvPr>
          <p:cNvSpPr txBox="1"/>
          <p:nvPr/>
        </p:nvSpPr>
        <p:spPr>
          <a:xfrm>
            <a:off x="9696424" y="4686300"/>
            <a:ext cx="5943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Click “MORE”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861CAA1-D0E5-D971-BE49-8D5D3AA00981}"/>
              </a:ext>
            </a:extLst>
          </p:cNvPr>
          <p:cNvSpPr/>
          <p:nvPr/>
        </p:nvSpPr>
        <p:spPr>
          <a:xfrm rot="5400000">
            <a:off x="9111503" y="3839655"/>
            <a:ext cx="674594" cy="2367884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A5E8A8-46F3-A8AD-15E1-65958492F07F}"/>
              </a:ext>
            </a:extLst>
          </p:cNvPr>
          <p:cNvSpPr/>
          <p:nvPr/>
        </p:nvSpPr>
        <p:spPr>
          <a:xfrm>
            <a:off x="14192413" y="435018"/>
            <a:ext cx="666588" cy="3501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787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2370EC-D061-4C91-819D-400BAF6E5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22347F94-7AEA-D84D-DEBB-17E88F8BD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48" y="419100"/>
            <a:ext cx="15506700" cy="739140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8FAFD242-F99B-3A86-C55F-9103C518C549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80F39D6D-9443-539B-093C-22E271995943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B23531-F6B4-3D9C-101D-A4D5BEABEF3E}"/>
              </a:ext>
            </a:extLst>
          </p:cNvPr>
          <p:cNvSpPr txBox="1"/>
          <p:nvPr/>
        </p:nvSpPr>
        <p:spPr>
          <a:xfrm>
            <a:off x="10437372" y="5524500"/>
            <a:ext cx="59436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“Check Eligibility” to fill out the eligibility form.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F9CD242B-EBB9-EB4B-FBDE-CF7DC1ABA8A6}"/>
              </a:ext>
            </a:extLst>
          </p:cNvPr>
          <p:cNvSpPr/>
          <p:nvPr/>
        </p:nvSpPr>
        <p:spPr>
          <a:xfrm rot="10800000">
            <a:off x="11752099" y="3452411"/>
            <a:ext cx="674594" cy="1691089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49210-F954-37E0-354C-192037B8C68A}"/>
              </a:ext>
            </a:extLst>
          </p:cNvPr>
          <p:cNvSpPr/>
          <p:nvPr/>
        </p:nvSpPr>
        <p:spPr>
          <a:xfrm>
            <a:off x="15541255" y="419100"/>
            <a:ext cx="689345" cy="3661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2649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1DCFAD-3600-0C8A-EC6B-ABDB8B220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03CB3811-0D3F-ADC5-7876-8C6A56A59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55622"/>
            <a:ext cx="15517062" cy="7429499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3A2F18EC-2B40-5A2C-6D5C-D66DDFF9D391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D9D94595-4EF7-3EEC-B11C-295438D615AB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FDF85C-6FB9-0B3E-E168-E7ABE361824F}"/>
              </a:ext>
            </a:extLst>
          </p:cNvPr>
          <p:cNvSpPr txBox="1"/>
          <p:nvPr/>
        </p:nvSpPr>
        <p:spPr>
          <a:xfrm>
            <a:off x="9117106" y="4497169"/>
            <a:ext cx="5943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Select your country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7A782AF5-52CF-7576-44A7-6CA27CEB1FB2}"/>
              </a:ext>
            </a:extLst>
          </p:cNvPr>
          <p:cNvSpPr/>
          <p:nvPr/>
        </p:nvSpPr>
        <p:spPr>
          <a:xfrm rot="5784099">
            <a:off x="8399175" y="3510813"/>
            <a:ext cx="384802" cy="2462259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DDAD26-7D1A-120D-E4A2-47FD80DE917C}"/>
              </a:ext>
            </a:extLst>
          </p:cNvPr>
          <p:cNvSpPr/>
          <p:nvPr/>
        </p:nvSpPr>
        <p:spPr>
          <a:xfrm>
            <a:off x="8825331" y="3318311"/>
            <a:ext cx="871093" cy="2137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A87362-EE64-E4B3-2932-BDA28122E0ED}"/>
              </a:ext>
            </a:extLst>
          </p:cNvPr>
          <p:cNvSpPr/>
          <p:nvPr/>
        </p:nvSpPr>
        <p:spPr>
          <a:xfrm>
            <a:off x="15712769" y="571500"/>
            <a:ext cx="871093" cy="2137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75606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C6F531-FB17-8986-31BA-133F33CDD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8FC6DD5C-F0AA-C39F-EF76-E82D94C97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52081"/>
            <a:ext cx="9363983" cy="9982837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C7AD9E4C-0593-06A7-08BD-FCED8BD34AD1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A89B25FC-4E28-F25A-D6A4-90171B9427A9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A48679-A0D7-02FB-E82D-A23EC93033A6}"/>
              </a:ext>
            </a:extLst>
          </p:cNvPr>
          <p:cNvSpPr/>
          <p:nvPr/>
        </p:nvSpPr>
        <p:spPr>
          <a:xfrm>
            <a:off x="9957721" y="1943100"/>
            <a:ext cx="481680" cy="1375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B2B2AA-DA3B-3FDA-FCC2-0A6AEC1560AF}"/>
              </a:ext>
            </a:extLst>
          </p:cNvPr>
          <p:cNvSpPr/>
          <p:nvPr/>
        </p:nvSpPr>
        <p:spPr>
          <a:xfrm>
            <a:off x="14097000" y="152081"/>
            <a:ext cx="524783" cy="2137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8539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A9305F-72BA-6144-9760-0C9D6BC41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24858ED8-589A-8D31-A024-F439182B8174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B554AD98-1B83-4D20-2614-C1DB6E7CCFF3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22D0F630-3EE5-0286-BF00-37F070306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488871"/>
            <a:ext cx="14488842" cy="66333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5DBC55-3496-16FF-8A6D-8A731065E87A}"/>
              </a:ext>
            </a:extLst>
          </p:cNvPr>
          <p:cNvSpPr txBox="1"/>
          <p:nvPr/>
        </p:nvSpPr>
        <p:spPr>
          <a:xfrm>
            <a:off x="3048001" y="7501411"/>
            <a:ext cx="152400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If you think you received this in error, click “Update eligibility”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1B327A57-3576-AD66-5BB5-8794C1028E51}"/>
              </a:ext>
            </a:extLst>
          </p:cNvPr>
          <p:cNvSpPr/>
          <p:nvPr/>
        </p:nvSpPr>
        <p:spPr>
          <a:xfrm rot="9013252">
            <a:off x="14158265" y="3420935"/>
            <a:ext cx="686566" cy="3658626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38716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E23711-3090-F4A9-A7F4-12E0F98C7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87FDB9A-AB5F-4C56-8CB7-7F683C4E1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876300"/>
            <a:ext cx="13084210" cy="564930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D4FC7554-E9C8-B759-2604-DC53EAAA8C7F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D26AA742-07FE-BC63-5BDB-03C08025C167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046D64-8D79-A566-A425-C6E46751C3D4}"/>
              </a:ext>
            </a:extLst>
          </p:cNvPr>
          <p:cNvSpPr txBox="1"/>
          <p:nvPr/>
        </p:nvSpPr>
        <p:spPr>
          <a:xfrm>
            <a:off x="3048001" y="7501411"/>
            <a:ext cx="152400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If you are eligible, you will see this pop-up window.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59892C35-362F-1B5E-0FC5-D78C136A2C7F}"/>
              </a:ext>
            </a:extLst>
          </p:cNvPr>
          <p:cNvSpPr/>
          <p:nvPr/>
        </p:nvSpPr>
        <p:spPr>
          <a:xfrm rot="5107065">
            <a:off x="13751302" y="4272308"/>
            <a:ext cx="460022" cy="171690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431E3E-BD64-8E90-13D0-ED74BB66CCE2}"/>
              </a:ext>
            </a:extLst>
          </p:cNvPr>
          <p:cNvSpPr txBox="1"/>
          <p:nvPr/>
        </p:nvSpPr>
        <p:spPr>
          <a:xfrm>
            <a:off x="14554200" y="4093759"/>
            <a:ext cx="35814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Click “OKAY” to continue</a:t>
            </a:r>
          </a:p>
        </p:txBody>
      </p:sp>
    </p:spTree>
    <p:extLst>
      <p:ext uri="{BB962C8B-B14F-4D97-AF65-F5344CB8AC3E}">
        <p14:creationId xmlns:p14="http://schemas.microsoft.com/office/powerpoint/2010/main" val="341722124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2439A4-527D-A2C4-D3AD-FF6FB01FB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00277A10-E7D5-3510-C467-51BE5DE26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0" y="401683"/>
            <a:ext cx="14201497" cy="6202348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A4C0D5C5-30CE-C8C4-8491-805A19FDB815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66251B1B-03B0-9237-D2AE-6A99339936B1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A35E344D-AAC5-B941-5EF1-4E5D77EBDFF2}"/>
              </a:ext>
            </a:extLst>
          </p:cNvPr>
          <p:cNvSpPr/>
          <p:nvPr/>
        </p:nvSpPr>
        <p:spPr>
          <a:xfrm rot="5107065">
            <a:off x="13134300" y="1512321"/>
            <a:ext cx="460022" cy="2246359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768537-5C43-7972-5DD9-D820688DCF13}"/>
              </a:ext>
            </a:extLst>
          </p:cNvPr>
          <p:cNvSpPr txBox="1"/>
          <p:nvPr/>
        </p:nvSpPr>
        <p:spPr>
          <a:xfrm>
            <a:off x="14675224" y="2201100"/>
            <a:ext cx="3581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Click “APPLY”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3FE724-60B6-9609-F258-724D03437249}"/>
              </a:ext>
            </a:extLst>
          </p:cNvPr>
          <p:cNvSpPr/>
          <p:nvPr/>
        </p:nvSpPr>
        <p:spPr>
          <a:xfrm>
            <a:off x="13985879" y="401683"/>
            <a:ext cx="689345" cy="3661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15616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EBE29-2701-8C72-24B0-6CD422D4B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login&#10;&#10;Description automatically generated">
            <a:extLst>
              <a:ext uri="{FF2B5EF4-FFF2-40B4-BE49-F238E27FC236}">
                <a16:creationId xmlns:a16="http://schemas.microsoft.com/office/drawing/2014/main" id="{4446CB44-4FA9-4F17-C10B-BE43E9458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81" y="601504"/>
            <a:ext cx="12539920" cy="5901139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3504C25C-2B8C-00A8-3A94-1DAF23B843FE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D87FA9E2-7D8E-1E1F-A09F-6464AD16FD57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F9C3CA82-BBCF-891B-53E2-B23F1EEC3AA0}"/>
              </a:ext>
            </a:extLst>
          </p:cNvPr>
          <p:cNvSpPr/>
          <p:nvPr/>
        </p:nvSpPr>
        <p:spPr>
          <a:xfrm rot="5107065">
            <a:off x="13217902" y="4968440"/>
            <a:ext cx="460022" cy="171690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FE9978-12B0-1D34-A03C-D0FCC57FC124}"/>
              </a:ext>
            </a:extLst>
          </p:cNvPr>
          <p:cNvSpPr txBox="1"/>
          <p:nvPr/>
        </p:nvSpPr>
        <p:spPr>
          <a:xfrm>
            <a:off x="13124330" y="4162182"/>
            <a:ext cx="502919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Click 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“CREATE APPLICATION”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5C1F4803-D132-561E-06C8-DE835F12EC80}"/>
              </a:ext>
            </a:extLst>
          </p:cNvPr>
          <p:cNvSpPr/>
          <p:nvPr/>
        </p:nvSpPr>
        <p:spPr>
          <a:xfrm rot="9243025">
            <a:off x="1899497" y="4398128"/>
            <a:ext cx="460022" cy="171690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9E74F0-095A-00EC-3BF8-A4B431EEACA0}"/>
              </a:ext>
            </a:extLst>
          </p:cNvPr>
          <p:cNvSpPr txBox="1"/>
          <p:nvPr/>
        </p:nvSpPr>
        <p:spPr>
          <a:xfrm>
            <a:off x="457200" y="6790011"/>
            <a:ext cx="502919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Type your full name</a:t>
            </a:r>
          </a:p>
        </p:txBody>
      </p:sp>
    </p:spTree>
    <p:extLst>
      <p:ext uri="{BB962C8B-B14F-4D97-AF65-F5344CB8AC3E}">
        <p14:creationId xmlns:p14="http://schemas.microsoft.com/office/powerpoint/2010/main" val="413597495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198C4F-E7FA-2166-AB79-354790461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ACE5586C-5F8D-773A-CDC3-FB3760838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81" y="392107"/>
            <a:ext cx="16787038" cy="6738587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C93D6C05-E761-6472-3EE3-7F94131D8D23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78ED2F9-19BD-79FD-C8CF-B4DCCFB6BEDB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4322A-9700-D01D-5446-FFE1F19B8030}"/>
              </a:ext>
            </a:extLst>
          </p:cNvPr>
          <p:cNvSpPr txBox="1"/>
          <p:nvPr/>
        </p:nvSpPr>
        <p:spPr>
          <a:xfrm>
            <a:off x="3048001" y="7501411"/>
            <a:ext cx="152400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Here is your application account DASHBOARD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420A6E-5467-64CA-B17F-7C47AE09A959}"/>
              </a:ext>
            </a:extLst>
          </p:cNvPr>
          <p:cNvSpPr/>
          <p:nvPr/>
        </p:nvSpPr>
        <p:spPr>
          <a:xfrm>
            <a:off x="16611600" y="392107"/>
            <a:ext cx="689345" cy="3661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033123-2333-C220-9DA6-6D68A5394886}"/>
              </a:ext>
            </a:extLst>
          </p:cNvPr>
          <p:cNvSpPr/>
          <p:nvPr/>
        </p:nvSpPr>
        <p:spPr>
          <a:xfrm>
            <a:off x="7924800" y="2324100"/>
            <a:ext cx="1676400" cy="2899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5805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81C73F-4BB0-D9EF-1323-EDE0A2D78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D0CCA2A1-658E-3ECF-9AF7-EF2E1DF18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81" y="392107"/>
            <a:ext cx="16787038" cy="6738587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AB55F932-0892-F604-BC45-D2B4808BF502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ECF92DBA-92BA-F20B-9451-20AE060DE099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C0B62-722B-A43B-9554-E47048557992}"/>
              </a:ext>
            </a:extLst>
          </p:cNvPr>
          <p:cNvSpPr txBox="1"/>
          <p:nvPr/>
        </p:nvSpPr>
        <p:spPr>
          <a:xfrm>
            <a:off x="3048001" y="7501411"/>
            <a:ext cx="152400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Here is your application account DASHBOARD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54C44D-6194-B146-1E49-AE074FA4938C}"/>
              </a:ext>
            </a:extLst>
          </p:cNvPr>
          <p:cNvSpPr/>
          <p:nvPr/>
        </p:nvSpPr>
        <p:spPr>
          <a:xfrm>
            <a:off x="16611600" y="392107"/>
            <a:ext cx="689345" cy="3661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CDE757-8F63-9F10-0496-4C555F518D89}"/>
              </a:ext>
            </a:extLst>
          </p:cNvPr>
          <p:cNvSpPr/>
          <p:nvPr/>
        </p:nvSpPr>
        <p:spPr>
          <a:xfrm>
            <a:off x="7924800" y="2324100"/>
            <a:ext cx="1676400" cy="2899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79DC82-B05C-E7CA-EAE2-3DA0B2E9DE0D}"/>
              </a:ext>
            </a:extLst>
          </p:cNvPr>
          <p:cNvSpPr/>
          <p:nvPr/>
        </p:nvSpPr>
        <p:spPr>
          <a:xfrm>
            <a:off x="8229600" y="2627839"/>
            <a:ext cx="685800" cy="2899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32504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08A33B-72F7-91DD-7055-E73A100D0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0C843237-E035-0B68-CE0A-B8296E061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248" y="84073"/>
            <a:ext cx="7435151" cy="1009673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79CAAB33-9964-3C0D-C9D8-B307F9BB41FF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1486D528-0D4C-5473-0C0E-27CF08EE1DF2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7008B-6D89-0E87-0323-879B22E5D49C}"/>
              </a:ext>
            </a:extLst>
          </p:cNvPr>
          <p:cNvSpPr/>
          <p:nvPr/>
        </p:nvSpPr>
        <p:spPr>
          <a:xfrm>
            <a:off x="16611600" y="392107"/>
            <a:ext cx="689345" cy="3661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58848808-F1BF-85E6-0DF7-927975FEB5A9}"/>
              </a:ext>
            </a:extLst>
          </p:cNvPr>
          <p:cNvSpPr/>
          <p:nvPr/>
        </p:nvSpPr>
        <p:spPr>
          <a:xfrm rot="5107065">
            <a:off x="12314710" y="4583347"/>
            <a:ext cx="460022" cy="171690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B17097-A928-9645-768E-86AF52EB6D57}"/>
              </a:ext>
            </a:extLst>
          </p:cNvPr>
          <p:cNvSpPr txBox="1"/>
          <p:nvPr/>
        </p:nvSpPr>
        <p:spPr>
          <a:xfrm>
            <a:off x="13185842" y="4912230"/>
            <a:ext cx="324746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Optional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BA09C33F-C738-D684-FA32-A98CF0C21F0E}"/>
              </a:ext>
            </a:extLst>
          </p:cNvPr>
          <p:cNvSpPr/>
          <p:nvPr/>
        </p:nvSpPr>
        <p:spPr>
          <a:xfrm rot="5107065">
            <a:off x="12006668" y="1543864"/>
            <a:ext cx="460022" cy="171690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2ECF46-C258-67C4-53A1-0F461521B344}"/>
              </a:ext>
            </a:extLst>
          </p:cNvPr>
          <p:cNvSpPr txBox="1"/>
          <p:nvPr/>
        </p:nvSpPr>
        <p:spPr>
          <a:xfrm>
            <a:off x="13227424" y="2007094"/>
            <a:ext cx="3962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Basic information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ACB6BC47-1550-86B4-CBD0-B083C5B40A8E}"/>
              </a:ext>
            </a:extLst>
          </p:cNvPr>
          <p:cNvSpPr/>
          <p:nvPr/>
        </p:nvSpPr>
        <p:spPr>
          <a:xfrm rot="5107065">
            <a:off x="11778068" y="7627857"/>
            <a:ext cx="460022" cy="171690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18FF7D-C5AA-7322-41B9-BDC1CA150E9E}"/>
              </a:ext>
            </a:extLst>
          </p:cNvPr>
          <p:cNvSpPr txBox="1"/>
          <p:nvPr/>
        </p:nvSpPr>
        <p:spPr>
          <a:xfrm>
            <a:off x="12882992" y="7967903"/>
            <a:ext cx="324746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How did you hear about us?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237584-90EC-4FA2-340C-95E8B365B45C}"/>
              </a:ext>
            </a:extLst>
          </p:cNvPr>
          <p:cNvSpPr txBox="1"/>
          <p:nvPr/>
        </p:nvSpPr>
        <p:spPr>
          <a:xfrm>
            <a:off x="392666" y="263685"/>
            <a:ext cx="3441347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Personal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3630447659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A3D229-09FE-E0B8-2FED-32252DD93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2ACCD9FF-8187-53EA-6FD0-4E3A04EC2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378" y="142220"/>
            <a:ext cx="8623548" cy="10025899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038C470E-F57D-7099-950A-919F515A01ED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C7942EFB-29CA-A0E9-2283-FF239D170B01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C65062-C83B-E430-1091-BAC40D42C614}"/>
              </a:ext>
            </a:extLst>
          </p:cNvPr>
          <p:cNvSpPr/>
          <p:nvPr/>
        </p:nvSpPr>
        <p:spPr>
          <a:xfrm>
            <a:off x="12534873" y="94821"/>
            <a:ext cx="593054" cy="32428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B48C567B-EC7C-09DE-7BE7-95ADF0B1C31D}"/>
              </a:ext>
            </a:extLst>
          </p:cNvPr>
          <p:cNvSpPr/>
          <p:nvPr/>
        </p:nvSpPr>
        <p:spPr>
          <a:xfrm rot="6283629">
            <a:off x="11672157" y="3199340"/>
            <a:ext cx="460022" cy="199943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2F5FD8-2951-9CF9-68EA-2DF44CDDD747}"/>
              </a:ext>
            </a:extLst>
          </p:cNvPr>
          <p:cNvSpPr txBox="1"/>
          <p:nvPr/>
        </p:nvSpPr>
        <p:spPr>
          <a:xfrm>
            <a:off x="13485229" y="3722456"/>
            <a:ext cx="4574171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If someone in the household is contributing, you will be asked what relation that person or persons is or are to you.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ECCE8F89-988F-056C-8BF8-BF4BA78B6EF3}"/>
              </a:ext>
            </a:extLst>
          </p:cNvPr>
          <p:cNvSpPr/>
          <p:nvPr/>
        </p:nvSpPr>
        <p:spPr>
          <a:xfrm rot="5107065">
            <a:off x="11774621" y="2143314"/>
            <a:ext cx="460022" cy="171690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FF39A-3EFB-C0D3-5EB7-7AFFB92B2641}"/>
              </a:ext>
            </a:extLst>
          </p:cNvPr>
          <p:cNvSpPr txBox="1"/>
          <p:nvPr/>
        </p:nvSpPr>
        <p:spPr>
          <a:xfrm>
            <a:off x="13485229" y="876300"/>
            <a:ext cx="396240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If you are NOT the primary financial provider, you will NOT be eligible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CFC437AC-A825-6B44-DDFA-8381D9ADBF74}"/>
              </a:ext>
            </a:extLst>
          </p:cNvPr>
          <p:cNvSpPr/>
          <p:nvPr/>
        </p:nvSpPr>
        <p:spPr>
          <a:xfrm rot="5107065">
            <a:off x="11778068" y="7627857"/>
            <a:ext cx="460022" cy="171690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E06AF7-C85B-33D5-A86D-07F2375F0E7B}"/>
              </a:ext>
            </a:extLst>
          </p:cNvPr>
          <p:cNvSpPr txBox="1"/>
          <p:nvPr/>
        </p:nvSpPr>
        <p:spPr>
          <a:xfrm>
            <a:off x="13564499" y="8694564"/>
            <a:ext cx="324746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How did you hear about us?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2F1496-F218-53D8-BB6A-5AA15EB5BD27}"/>
              </a:ext>
            </a:extLst>
          </p:cNvPr>
          <p:cNvSpPr txBox="1"/>
          <p:nvPr/>
        </p:nvSpPr>
        <p:spPr>
          <a:xfrm>
            <a:off x="392666" y="263685"/>
            <a:ext cx="3441347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Application Information</a:t>
            </a:r>
          </a:p>
        </p:txBody>
      </p:sp>
    </p:spTree>
    <p:extLst>
      <p:ext uri="{BB962C8B-B14F-4D97-AF65-F5344CB8AC3E}">
        <p14:creationId xmlns:p14="http://schemas.microsoft.com/office/powerpoint/2010/main" val="1516893571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3B433B-422A-6E14-8E26-F96D3299F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70CBA72-780D-7B91-EB54-4AFFF03E3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5"/>
          <a:stretch/>
        </p:blipFill>
        <p:spPr>
          <a:xfrm>
            <a:off x="2626891" y="197778"/>
            <a:ext cx="12059608" cy="6327822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0FBB2BDD-6847-F0A9-69CF-C3F3B1756F52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D6F655C-B670-5461-CCFB-605D69AAEE80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14E3B8-45C1-4EAD-99E0-349FD21A1024}"/>
              </a:ext>
            </a:extLst>
          </p:cNvPr>
          <p:cNvSpPr txBox="1"/>
          <p:nvPr/>
        </p:nvSpPr>
        <p:spPr>
          <a:xfrm>
            <a:off x="14926866" y="1485900"/>
            <a:ext cx="3361133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If you select “Yes” the following questions will appear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4998137C-E492-CE41-E90F-5E67725F1001}"/>
              </a:ext>
            </a:extLst>
          </p:cNvPr>
          <p:cNvSpPr/>
          <p:nvPr/>
        </p:nvSpPr>
        <p:spPr>
          <a:xfrm rot="4630534">
            <a:off x="13260876" y="2149990"/>
            <a:ext cx="460022" cy="199943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286D25C-A339-C43A-DDC1-34E6E75D24F9}"/>
              </a:ext>
            </a:extLst>
          </p:cNvPr>
          <p:cNvSpPr/>
          <p:nvPr/>
        </p:nvSpPr>
        <p:spPr>
          <a:xfrm rot="4695587">
            <a:off x="12221598" y="2986903"/>
            <a:ext cx="460022" cy="3318428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AF003807-5BA5-7FDE-96EE-13EA2F75C9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3577" r="31079"/>
          <a:stretch/>
        </p:blipFill>
        <p:spPr>
          <a:xfrm>
            <a:off x="8199375" y="6890666"/>
            <a:ext cx="8504469" cy="2980029"/>
          </a:xfrm>
          <a:prstGeom prst="rect">
            <a:avLst/>
          </a:prstGeom>
        </p:spPr>
      </p:pic>
      <p:sp>
        <p:nvSpPr>
          <p:cNvPr id="16" name="Arrow: Down 15">
            <a:extLst>
              <a:ext uri="{FF2B5EF4-FFF2-40B4-BE49-F238E27FC236}">
                <a16:creationId xmlns:a16="http://schemas.microsoft.com/office/drawing/2014/main" id="{47EB1843-FA51-EF6B-2436-B04D0A336D04}"/>
              </a:ext>
            </a:extLst>
          </p:cNvPr>
          <p:cNvSpPr/>
          <p:nvPr/>
        </p:nvSpPr>
        <p:spPr>
          <a:xfrm rot="16200000">
            <a:off x="6593118" y="7237181"/>
            <a:ext cx="419191" cy="2327828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09419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2B33BD-E5D5-6EB5-50D4-899842B05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62C4E6A0-2298-4E4C-5E7A-BF67CC48A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393" y="571500"/>
            <a:ext cx="8595679" cy="7086424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8CDD8CEF-9B69-6DAE-CBB0-2C81227EE21E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33537CF1-63CE-DD29-776D-0AAF130F14CB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C76A4435-C4C0-60F7-2C8E-040F6D9D5E46}"/>
              </a:ext>
            </a:extLst>
          </p:cNvPr>
          <p:cNvSpPr/>
          <p:nvPr/>
        </p:nvSpPr>
        <p:spPr>
          <a:xfrm rot="3820596">
            <a:off x="11850233" y="4187427"/>
            <a:ext cx="441959" cy="1912145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AB4A8D-68D4-AC58-A701-1836BF1353CD}"/>
              </a:ext>
            </a:extLst>
          </p:cNvPr>
          <p:cNvSpPr txBox="1"/>
          <p:nvPr/>
        </p:nvSpPr>
        <p:spPr>
          <a:xfrm>
            <a:off x="13411200" y="3162300"/>
            <a:ext cx="396240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If you select “Graduate Degree” you will see this NOTICE!!!!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05E68E-307E-AC45-6C9F-981345AFFB6A}"/>
              </a:ext>
            </a:extLst>
          </p:cNvPr>
          <p:cNvSpPr txBox="1"/>
          <p:nvPr/>
        </p:nvSpPr>
        <p:spPr>
          <a:xfrm>
            <a:off x="392666" y="263685"/>
            <a:ext cx="3441347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Highest Level of Education</a:t>
            </a:r>
          </a:p>
        </p:txBody>
      </p:sp>
    </p:spTree>
    <p:extLst>
      <p:ext uri="{BB962C8B-B14F-4D97-AF65-F5344CB8AC3E}">
        <p14:creationId xmlns:p14="http://schemas.microsoft.com/office/powerpoint/2010/main" val="2577815305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339CF8-ED23-DB4B-9A75-4C1B6813E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53D16CED-4DE5-4DBD-1BEE-9E77255BF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55551"/>
            <a:ext cx="12112917" cy="5982146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5DCD99AD-D89D-64FD-64D4-9273D120A0EF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1B2CE8D8-3E75-BB42-CD50-534E63D49D35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CEE3F033-7576-4BFB-2665-4B16D10CCE51}"/>
              </a:ext>
            </a:extLst>
          </p:cNvPr>
          <p:cNvSpPr/>
          <p:nvPr/>
        </p:nvSpPr>
        <p:spPr>
          <a:xfrm rot="3820596">
            <a:off x="12529323" y="1194629"/>
            <a:ext cx="441959" cy="1912145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C0C485-1EFA-F2B9-855D-DCEA4CFE0897}"/>
              </a:ext>
            </a:extLst>
          </p:cNvPr>
          <p:cNvSpPr txBox="1"/>
          <p:nvPr/>
        </p:nvSpPr>
        <p:spPr>
          <a:xfrm>
            <a:off x="13777048" y="996540"/>
            <a:ext cx="396240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If you selected a date in the future, you will see this NOTICE!!!!</a:t>
            </a:r>
          </a:p>
        </p:txBody>
      </p:sp>
    </p:spTree>
    <p:extLst>
      <p:ext uri="{BB962C8B-B14F-4D97-AF65-F5344CB8AC3E}">
        <p14:creationId xmlns:p14="http://schemas.microsoft.com/office/powerpoint/2010/main" val="3361571625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75287F-379A-DA94-E0EF-27E8FC205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E46781F-DB00-C9A3-9AF2-F41B0A070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877" y="263684"/>
            <a:ext cx="9804859" cy="9604215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476B0214-ADD8-BB74-0480-677950AA08E8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ED8E513C-7E5F-7F42-64DC-93D83AB4F566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FED03C8A-8609-ACDA-070F-FED8A2DA6382}"/>
              </a:ext>
            </a:extLst>
          </p:cNvPr>
          <p:cNvSpPr/>
          <p:nvPr/>
        </p:nvSpPr>
        <p:spPr>
          <a:xfrm rot="3912723">
            <a:off x="11953373" y="3913727"/>
            <a:ext cx="300295" cy="4824441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50739A10-C829-7655-888D-7FAFAAEB9A21}"/>
              </a:ext>
            </a:extLst>
          </p:cNvPr>
          <p:cNvSpPr/>
          <p:nvPr/>
        </p:nvSpPr>
        <p:spPr>
          <a:xfrm rot="5107065">
            <a:off x="12877463" y="900258"/>
            <a:ext cx="263049" cy="2295518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2FC005-C939-FD73-9EC1-F1A867CC01C8}"/>
              </a:ext>
            </a:extLst>
          </p:cNvPr>
          <p:cNvSpPr txBox="1"/>
          <p:nvPr/>
        </p:nvSpPr>
        <p:spPr>
          <a:xfrm>
            <a:off x="14751424" y="2148461"/>
            <a:ext cx="3536576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The number entered here will match the number of sections asking for the age(s) below.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2C0CA0-1FC3-DA61-D853-93513229D7CF}"/>
              </a:ext>
            </a:extLst>
          </p:cNvPr>
          <p:cNvSpPr txBox="1"/>
          <p:nvPr/>
        </p:nvSpPr>
        <p:spPr>
          <a:xfrm>
            <a:off x="392666" y="263685"/>
            <a:ext cx="344134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Dependents</a:t>
            </a:r>
          </a:p>
        </p:txBody>
      </p:sp>
    </p:spTree>
    <p:extLst>
      <p:ext uri="{BB962C8B-B14F-4D97-AF65-F5344CB8AC3E}">
        <p14:creationId xmlns:p14="http://schemas.microsoft.com/office/powerpoint/2010/main" val="1992189560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66518C-CDA2-19E0-E395-3AD61FB9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32D3766-CA5F-B49C-EEA1-E70E90F36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085" y="336170"/>
            <a:ext cx="11653692" cy="739813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0A9AFDB7-AEE3-C272-7E38-908AF87FF5B4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19CFB488-8F76-389D-A306-C4C9EF226F6A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4ACE2950-1164-4515-9D87-FCF295704396}"/>
              </a:ext>
            </a:extLst>
          </p:cNvPr>
          <p:cNvSpPr/>
          <p:nvPr/>
        </p:nvSpPr>
        <p:spPr>
          <a:xfrm rot="3912723">
            <a:off x="13090246" y="2287311"/>
            <a:ext cx="333208" cy="313862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1FD9F3-0C68-ADAE-7512-39F0BBC2FA5F}"/>
              </a:ext>
            </a:extLst>
          </p:cNvPr>
          <p:cNvSpPr txBox="1"/>
          <p:nvPr/>
        </p:nvSpPr>
        <p:spPr>
          <a:xfrm>
            <a:off x="14751424" y="2148461"/>
            <a:ext cx="3536576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Please be sure to select the ages of all dependents shown or this NOTICE will appear.</a:t>
            </a:r>
          </a:p>
        </p:txBody>
      </p:sp>
    </p:spTree>
    <p:extLst>
      <p:ext uri="{BB962C8B-B14F-4D97-AF65-F5344CB8AC3E}">
        <p14:creationId xmlns:p14="http://schemas.microsoft.com/office/powerpoint/2010/main" val="1512029044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604440-FC63-CAFA-332B-D42F06100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32902AA-3730-51DA-A452-6D7134701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489" y="96559"/>
            <a:ext cx="10261711" cy="9778088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F861F4A0-5F12-797B-EC22-A56417B73844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64AB201A-3009-8CDB-4DAB-332A01EB6805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204C36-6149-2542-4134-841444567892}"/>
              </a:ext>
            </a:extLst>
          </p:cNvPr>
          <p:cNvSpPr/>
          <p:nvPr/>
        </p:nvSpPr>
        <p:spPr>
          <a:xfrm>
            <a:off x="14342146" y="101545"/>
            <a:ext cx="593054" cy="1621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89E532-3328-9CC6-2778-D29659155D22}"/>
              </a:ext>
            </a:extLst>
          </p:cNvPr>
          <p:cNvSpPr txBox="1"/>
          <p:nvPr/>
        </p:nvSpPr>
        <p:spPr>
          <a:xfrm>
            <a:off x="408834" y="501856"/>
            <a:ext cx="3441347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Tell us about the education that you are pursuing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D4EE5F-F2CC-93EB-8246-C8F34549D05D}"/>
              </a:ext>
            </a:extLst>
          </p:cNvPr>
          <p:cNvSpPr/>
          <p:nvPr/>
        </p:nvSpPr>
        <p:spPr>
          <a:xfrm>
            <a:off x="7086600" y="1485900"/>
            <a:ext cx="762000" cy="152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16223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5C4EA6-0CD4-1F77-E947-B0991C351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5CA66E56-4981-4C85-1575-4141D0BA9B18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C1818C11-F3CA-1767-10FF-F85247885AE5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" name="Picture 4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8A58BD72-E3C4-00C1-A2F1-D9C9C4B49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77" y="1879562"/>
            <a:ext cx="13327919" cy="4696327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CCB85714-B67E-9558-75A5-2CE2FC54E4BD}"/>
              </a:ext>
            </a:extLst>
          </p:cNvPr>
          <p:cNvSpPr/>
          <p:nvPr/>
        </p:nvSpPr>
        <p:spPr>
          <a:xfrm rot="4512309">
            <a:off x="13197634" y="1750403"/>
            <a:ext cx="352425" cy="220152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28A87C-0851-89BF-CAA3-B6509CD2372F}"/>
              </a:ext>
            </a:extLst>
          </p:cNvPr>
          <p:cNvSpPr txBox="1"/>
          <p:nvPr/>
        </p:nvSpPr>
        <p:spPr>
          <a:xfrm>
            <a:off x="14706600" y="994299"/>
            <a:ext cx="396240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If you selected a date in the past, you will see this NOTICE!!!!</a:t>
            </a:r>
          </a:p>
        </p:txBody>
      </p:sp>
    </p:spTree>
    <p:extLst>
      <p:ext uri="{BB962C8B-B14F-4D97-AF65-F5344CB8AC3E}">
        <p14:creationId xmlns:p14="http://schemas.microsoft.com/office/powerpoint/2010/main" val="1802798368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36E8DE-CA5A-2BFA-26DF-3763DA67F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8F83DC4B-A670-5E0F-138F-EBEDD53D1D53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B35A9140-437E-667F-1921-6BB8ED741262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3F15ABCA-23DE-6D67-30A7-59307F1AB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34276"/>
            <a:ext cx="10058400" cy="9418447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2713EAEB-8C7F-D437-6AF8-67D7819132BF}"/>
              </a:ext>
            </a:extLst>
          </p:cNvPr>
          <p:cNvSpPr/>
          <p:nvPr/>
        </p:nvSpPr>
        <p:spPr>
          <a:xfrm rot="16591896">
            <a:off x="4717447" y="2888805"/>
            <a:ext cx="356878" cy="1388851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8BDBA6-7244-3ED6-DF5C-4926305564F2}"/>
              </a:ext>
            </a:extLst>
          </p:cNvPr>
          <p:cNvSpPr txBox="1"/>
          <p:nvPr/>
        </p:nvSpPr>
        <p:spPr>
          <a:xfrm>
            <a:off x="548552" y="2377850"/>
            <a:ext cx="3962400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If you select “Yes” then you will be asked how many hours you work a week.</a:t>
            </a:r>
          </a:p>
        </p:txBody>
      </p:sp>
    </p:spTree>
    <p:extLst>
      <p:ext uri="{BB962C8B-B14F-4D97-AF65-F5344CB8AC3E}">
        <p14:creationId xmlns:p14="http://schemas.microsoft.com/office/powerpoint/2010/main" val="957339279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A7ED11-A0BE-45BE-4620-8F19FC211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514F274F-96FF-FB0E-6522-5423BEEA7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75" y="1500257"/>
            <a:ext cx="15967406" cy="6691243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FA26DD38-5706-05ED-9BF1-867E122AD47F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0B316C0C-ED47-95C8-CAC4-F731D5F4D5C0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A10935E6-33C2-94F2-2F7C-C12B8A00CF72}"/>
              </a:ext>
            </a:extLst>
          </p:cNvPr>
          <p:cNvSpPr/>
          <p:nvPr/>
        </p:nvSpPr>
        <p:spPr>
          <a:xfrm rot="5136082">
            <a:off x="11652827" y="5102742"/>
            <a:ext cx="356878" cy="1388851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9B6162-9AD0-A94A-48CF-F7DD4E88F203}"/>
              </a:ext>
            </a:extLst>
          </p:cNvPr>
          <p:cNvSpPr txBox="1"/>
          <p:nvPr/>
        </p:nvSpPr>
        <p:spPr>
          <a:xfrm>
            <a:off x="12871172" y="4442609"/>
            <a:ext cx="3187069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Select how you would like to report your income and expenses: </a:t>
            </a:r>
          </a:p>
          <a:p>
            <a:r>
              <a:rPr lang="en-US" sz="2800" b="1" dirty="0"/>
              <a:t>Monthly or Annual.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E87900-AF37-03A4-F38B-FA70FD417BBA}"/>
              </a:ext>
            </a:extLst>
          </p:cNvPr>
          <p:cNvSpPr/>
          <p:nvPr/>
        </p:nvSpPr>
        <p:spPr>
          <a:xfrm>
            <a:off x="4191000" y="3610411"/>
            <a:ext cx="990600" cy="1509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5D6588-B3F5-9B30-7C77-B85E645CD704}"/>
              </a:ext>
            </a:extLst>
          </p:cNvPr>
          <p:cNvSpPr txBox="1"/>
          <p:nvPr/>
        </p:nvSpPr>
        <p:spPr>
          <a:xfrm>
            <a:off x="392666" y="263685"/>
            <a:ext cx="844653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Budget Section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3E9564-287D-02E3-958A-48A6118CCB6C}"/>
              </a:ext>
            </a:extLst>
          </p:cNvPr>
          <p:cNvSpPr/>
          <p:nvPr/>
        </p:nvSpPr>
        <p:spPr>
          <a:xfrm>
            <a:off x="15618970" y="1638300"/>
            <a:ext cx="611630" cy="152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54412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4AC3AF-A5DD-C115-B9F7-5F6FD7801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099E2A-A6AF-D85D-B6B0-0A9ECBCB83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357"/>
          <a:stretch/>
        </p:blipFill>
        <p:spPr>
          <a:xfrm>
            <a:off x="4929007" y="263686"/>
            <a:ext cx="8429985" cy="913572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78535EF4-1E99-5364-509A-620D0255771D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E4052F1F-67EC-AA3E-DB50-CFB3F502C399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C136E967-4762-1F9C-7084-FC17DEFB37D1}"/>
              </a:ext>
            </a:extLst>
          </p:cNvPr>
          <p:cNvSpPr/>
          <p:nvPr/>
        </p:nvSpPr>
        <p:spPr>
          <a:xfrm rot="5136082">
            <a:off x="11652827" y="8242633"/>
            <a:ext cx="356878" cy="1388851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1FBC76-4BA6-16D5-112B-142B87BE84F0}"/>
              </a:ext>
            </a:extLst>
          </p:cNvPr>
          <p:cNvSpPr txBox="1"/>
          <p:nvPr/>
        </p:nvSpPr>
        <p:spPr>
          <a:xfrm>
            <a:off x="13563600" y="7797944"/>
            <a:ext cx="3187069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Do you receive financial aid?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Choose “Yes” or “No”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E5CEF3-3DBA-8F89-5027-719A178830D4}"/>
              </a:ext>
            </a:extLst>
          </p:cNvPr>
          <p:cNvSpPr/>
          <p:nvPr/>
        </p:nvSpPr>
        <p:spPr>
          <a:xfrm>
            <a:off x="12537332" y="274062"/>
            <a:ext cx="707360" cy="13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182E2A-BC1A-1B24-7996-19E33EE0C51E}"/>
              </a:ext>
            </a:extLst>
          </p:cNvPr>
          <p:cNvSpPr txBox="1"/>
          <p:nvPr/>
        </p:nvSpPr>
        <p:spPr>
          <a:xfrm>
            <a:off x="13931269" y="1945519"/>
            <a:ext cx="3794847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Please do NOT leave any boxes blank.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Explain any 0’s below.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B637D4-D6CE-AAED-7AB5-ABC32D3E951F}"/>
              </a:ext>
            </a:extLst>
          </p:cNvPr>
          <p:cNvSpPr txBox="1"/>
          <p:nvPr/>
        </p:nvSpPr>
        <p:spPr>
          <a:xfrm>
            <a:off x="591192" y="4339669"/>
            <a:ext cx="3187069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 system will calculate for you and determine your total expenses.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E7D269-22EB-FE84-7DE8-C21098F006B2}"/>
              </a:ext>
            </a:extLst>
          </p:cNvPr>
          <p:cNvSpPr txBox="1"/>
          <p:nvPr/>
        </p:nvSpPr>
        <p:spPr>
          <a:xfrm>
            <a:off x="392666" y="263685"/>
            <a:ext cx="344134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Income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1AD8FC-91C3-0B25-D657-7A173A931FA5}"/>
              </a:ext>
            </a:extLst>
          </p:cNvPr>
          <p:cNvSpPr/>
          <p:nvPr/>
        </p:nvSpPr>
        <p:spPr>
          <a:xfrm>
            <a:off x="6781800" y="1562100"/>
            <a:ext cx="457200" cy="152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24097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2666FF-CF4A-0552-37B9-7C35CFE4E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56E6F5-7938-3F68-BD84-A670A912D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0067"/>
            <a:ext cx="9762783" cy="9682978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290DD80B-CFF4-744D-97FD-84FEA97AC601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1500904-AF16-F77C-BA16-8DE7F51C75E1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7767C7-31BE-B788-3AA8-7BB988010CBE}"/>
              </a:ext>
            </a:extLst>
          </p:cNvPr>
          <p:cNvSpPr txBox="1"/>
          <p:nvPr/>
        </p:nvSpPr>
        <p:spPr>
          <a:xfrm>
            <a:off x="14706600" y="4000500"/>
            <a:ext cx="3187069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If you selected “Yes,” you will be asked to select how you would like to report your financial aid.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BFF74-3EA2-73A0-F2DB-87A0C202AEEC}"/>
              </a:ext>
            </a:extLst>
          </p:cNvPr>
          <p:cNvSpPr txBox="1"/>
          <p:nvPr/>
        </p:nvSpPr>
        <p:spPr>
          <a:xfrm>
            <a:off x="392666" y="263685"/>
            <a:ext cx="344134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Financial Aid</a:t>
            </a:r>
          </a:p>
        </p:txBody>
      </p:sp>
    </p:spTree>
    <p:extLst>
      <p:ext uri="{BB962C8B-B14F-4D97-AF65-F5344CB8AC3E}">
        <p14:creationId xmlns:p14="http://schemas.microsoft.com/office/powerpoint/2010/main" val="3124976632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94CADC-AAA0-CA2A-CE02-9B1634605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C0806993-BB7C-DFC8-6EE0-67A2B062F572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C3910E46-8E49-1899-56DD-1CAE36100652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AF364E-A6CF-6AB8-331D-B55F241F6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28786"/>
            <a:ext cx="6834559" cy="98294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63DB11-E7D3-1E07-D045-3BC9BD7DDE15}"/>
              </a:ext>
            </a:extLst>
          </p:cNvPr>
          <p:cNvSpPr txBox="1"/>
          <p:nvPr/>
        </p:nvSpPr>
        <p:spPr>
          <a:xfrm>
            <a:off x="392666" y="263685"/>
            <a:ext cx="344134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Expenses</a:t>
            </a:r>
          </a:p>
        </p:txBody>
      </p:sp>
    </p:spTree>
    <p:extLst>
      <p:ext uri="{BB962C8B-B14F-4D97-AF65-F5344CB8AC3E}">
        <p14:creationId xmlns:p14="http://schemas.microsoft.com/office/powerpoint/2010/main" val="877719947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8390F-BA42-A812-F108-4F78527B2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0FAD040E-C203-85B8-0310-573042EB5712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5D5F5748-038C-658E-1CAA-E3D7CF221F78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546BD2-8AEB-A623-03D1-4607A79691C9}"/>
              </a:ext>
            </a:extLst>
          </p:cNvPr>
          <p:cNvSpPr txBox="1"/>
          <p:nvPr/>
        </p:nvSpPr>
        <p:spPr>
          <a:xfrm>
            <a:off x="392666" y="263685"/>
            <a:ext cx="257913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Written Section</a:t>
            </a:r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172AAA05-26E0-47F5-8012-B9494A501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263685"/>
            <a:ext cx="11125200" cy="88402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CB81D5-01D0-D03A-483A-1404E024D41E}"/>
              </a:ext>
            </a:extLst>
          </p:cNvPr>
          <p:cNvSpPr txBox="1"/>
          <p:nvPr/>
        </p:nvSpPr>
        <p:spPr>
          <a:xfrm>
            <a:off x="14782800" y="1714500"/>
            <a:ext cx="3187069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Tell your story.</a:t>
            </a:r>
          </a:p>
          <a:p>
            <a:endParaRPr lang="en-US" sz="4000" b="1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</a:rPr>
              <a:t>Don’t use AI, use your own voice!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FD7D3-69DA-267B-E3F1-52BE7FF05336}"/>
              </a:ext>
            </a:extLst>
          </p:cNvPr>
          <p:cNvSpPr/>
          <p:nvPr/>
        </p:nvSpPr>
        <p:spPr>
          <a:xfrm>
            <a:off x="5638800" y="1691266"/>
            <a:ext cx="457200" cy="152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085A02-9DC7-BDE7-7565-937DC1CDB035}"/>
              </a:ext>
            </a:extLst>
          </p:cNvPr>
          <p:cNvSpPr/>
          <p:nvPr/>
        </p:nvSpPr>
        <p:spPr>
          <a:xfrm>
            <a:off x="13716000" y="342900"/>
            <a:ext cx="457200" cy="152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28087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94A7C5-53F3-238F-99DE-965B34E13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D22D4A80-5F8B-8007-8E84-577B47D7AE18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1936EA1D-0A86-102B-87FA-B4B48655354D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AD3FFB-52BD-D335-EA87-27EA224C4CDC}"/>
              </a:ext>
            </a:extLst>
          </p:cNvPr>
          <p:cNvSpPr txBox="1"/>
          <p:nvPr/>
        </p:nvSpPr>
        <p:spPr>
          <a:xfrm>
            <a:off x="392666" y="263685"/>
            <a:ext cx="280773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References</a:t>
            </a:r>
          </a:p>
        </p:txBody>
      </p:sp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3C01DD0-4B79-95E1-294E-72B1CD524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1409700"/>
            <a:ext cx="14693269" cy="6533917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2618DF66-CC26-D988-AA3A-9D815B8A9114}"/>
              </a:ext>
            </a:extLst>
          </p:cNvPr>
          <p:cNvSpPr/>
          <p:nvPr/>
        </p:nvSpPr>
        <p:spPr>
          <a:xfrm rot="5136082">
            <a:off x="13549587" y="3769965"/>
            <a:ext cx="348656" cy="335176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CFAB01-F268-77EE-1656-8CF4B3F2954A}"/>
              </a:ext>
            </a:extLst>
          </p:cNvPr>
          <p:cNvSpPr/>
          <p:nvPr/>
        </p:nvSpPr>
        <p:spPr>
          <a:xfrm>
            <a:off x="5360894" y="3449088"/>
            <a:ext cx="762000" cy="1411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A4A720-BECE-3051-6A26-CCC5847A636C}"/>
              </a:ext>
            </a:extLst>
          </p:cNvPr>
          <p:cNvSpPr txBox="1"/>
          <p:nvPr/>
        </p:nvSpPr>
        <p:spPr>
          <a:xfrm>
            <a:off x="6096000" y="8426892"/>
            <a:ext cx="1074420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We only accept references through the online recommendation form.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No emails or letters of recommendation will be accepted.</a:t>
            </a:r>
          </a:p>
        </p:txBody>
      </p:sp>
    </p:spTree>
    <p:extLst>
      <p:ext uri="{BB962C8B-B14F-4D97-AF65-F5344CB8AC3E}">
        <p14:creationId xmlns:p14="http://schemas.microsoft.com/office/powerpoint/2010/main" val="4189639994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22BEF-E101-5CAD-8E05-841B85124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5F9644C-E4FE-8503-64C8-2FC17B802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70" y="271148"/>
            <a:ext cx="8412460" cy="9744701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40B1809B-C873-DB72-74A2-B98399CF7CAE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B59BBDA5-C66B-D753-6273-9D1537B561E5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E6AEE1-6E27-3F31-7B6B-3C9626D3AE9C}"/>
              </a:ext>
            </a:extLst>
          </p:cNvPr>
          <p:cNvSpPr txBox="1"/>
          <p:nvPr/>
        </p:nvSpPr>
        <p:spPr>
          <a:xfrm>
            <a:off x="392666" y="263685"/>
            <a:ext cx="280773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8C167D78-FE0A-AD27-F7CD-99821374250B}"/>
              </a:ext>
            </a:extLst>
          </p:cNvPr>
          <p:cNvSpPr/>
          <p:nvPr/>
        </p:nvSpPr>
        <p:spPr>
          <a:xfrm rot="5136082">
            <a:off x="13423604" y="8758126"/>
            <a:ext cx="353727" cy="1270325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C2BE24-0A4D-8075-A71E-2BC0765BFF01}"/>
              </a:ext>
            </a:extLst>
          </p:cNvPr>
          <p:cNvSpPr txBox="1"/>
          <p:nvPr/>
        </p:nvSpPr>
        <p:spPr>
          <a:xfrm>
            <a:off x="14552379" y="2200931"/>
            <a:ext cx="3187069" cy="74174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After you click “SEND REQUEST,” your reference will receive an email notifying them of the request.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You will receive an email when they have accepted your request.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You will receive another email after they have submitted their recommendation.</a:t>
            </a:r>
          </a:p>
        </p:txBody>
      </p:sp>
    </p:spTree>
    <p:extLst>
      <p:ext uri="{BB962C8B-B14F-4D97-AF65-F5344CB8AC3E}">
        <p14:creationId xmlns:p14="http://schemas.microsoft.com/office/powerpoint/2010/main" val="1995410141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8B0476-5485-E68F-0F9B-9C614A0A1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672AF831-E38F-D32C-73A5-15A94E8BA942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19575A9-A99E-BFA1-37B6-218D61A21298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42DE05-F349-C2A6-2D57-C4F8B050A7BD}"/>
              </a:ext>
            </a:extLst>
          </p:cNvPr>
          <p:cNvSpPr txBox="1"/>
          <p:nvPr/>
        </p:nvSpPr>
        <p:spPr>
          <a:xfrm>
            <a:off x="1173524" y="1257300"/>
            <a:ext cx="16565924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Let your reference know to search their inbox for the invitation email:</a:t>
            </a:r>
          </a:p>
          <a:p>
            <a:endParaRPr lang="en-US" sz="4000" b="1" dirty="0">
              <a:solidFill>
                <a:schemeClr val="bg1"/>
              </a:solidFill>
            </a:endParaRPr>
          </a:p>
          <a:p>
            <a:endParaRPr lang="en-US" sz="4000" b="1" dirty="0">
              <a:solidFill>
                <a:schemeClr val="bg1"/>
              </a:solidFill>
            </a:endParaRPr>
          </a:p>
          <a:p>
            <a:endParaRPr lang="en-US" sz="4000" b="1" dirty="0">
              <a:solidFill>
                <a:schemeClr val="bg1"/>
              </a:solidFill>
            </a:endParaRPr>
          </a:p>
          <a:p>
            <a:endParaRPr lang="en-US" sz="4000" b="1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</a:rPr>
              <a:t>If they do not receive it, please ask them to check their spam/junk folders.</a:t>
            </a:r>
          </a:p>
          <a:p>
            <a:endParaRPr lang="en-US" sz="4000" b="1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</a:rPr>
              <a:t>If they still do not receive the email, please have them contact lydawards@soroptimist.org .</a:t>
            </a:r>
          </a:p>
          <a:p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F41588-5AF7-E2F2-314E-0DF2BF8FE3AE}"/>
              </a:ext>
            </a:extLst>
          </p:cNvPr>
          <p:cNvSpPr/>
          <p:nvPr/>
        </p:nvSpPr>
        <p:spPr>
          <a:xfrm>
            <a:off x="2590800" y="2406085"/>
            <a:ext cx="7543800" cy="15135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33A052-E1EB-74D6-A1CF-5349D4513A68}"/>
              </a:ext>
            </a:extLst>
          </p:cNvPr>
          <p:cNvSpPr txBox="1"/>
          <p:nvPr/>
        </p:nvSpPr>
        <p:spPr>
          <a:xfrm>
            <a:off x="3238500" y="2684705"/>
            <a:ext cx="6248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Subject: “Request for recommendation</a:t>
            </a:r>
          </a:p>
          <a:p>
            <a:r>
              <a:rPr lang="en-US" sz="2800" b="1" dirty="0"/>
              <a:t>Sender: </a:t>
            </a:r>
            <a:r>
              <a:rPr lang="en-US" sz="28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lydawards@soroptimist.org</a:t>
            </a: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725395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48002A-287C-90BB-B809-A99B3B521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1463970-0366-18CF-3279-9336F3D6F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70" y="271148"/>
            <a:ext cx="8412460" cy="9744701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DAE16D6B-A9E7-90A9-D21B-05C68A58BC6D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63FA077B-BEC7-5D15-6A18-12A61DC7CD1A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CD648F-C311-9AF8-83E1-7D3CC0B97CAE}"/>
              </a:ext>
            </a:extLst>
          </p:cNvPr>
          <p:cNvSpPr txBox="1"/>
          <p:nvPr/>
        </p:nvSpPr>
        <p:spPr>
          <a:xfrm>
            <a:off x="392666" y="263685"/>
            <a:ext cx="280773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F783261-61A4-3E41-82D7-D5073EB631EE}"/>
              </a:ext>
            </a:extLst>
          </p:cNvPr>
          <p:cNvSpPr/>
          <p:nvPr/>
        </p:nvSpPr>
        <p:spPr>
          <a:xfrm rot="5136082">
            <a:off x="13423604" y="8758126"/>
            <a:ext cx="353727" cy="1270325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53021B-3B07-7862-AF45-BE88E5479B5B}"/>
              </a:ext>
            </a:extLst>
          </p:cNvPr>
          <p:cNvSpPr txBox="1"/>
          <p:nvPr/>
        </p:nvSpPr>
        <p:spPr>
          <a:xfrm>
            <a:off x="14706600" y="6981031"/>
            <a:ext cx="3187069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After you click “SEND REQUEST,” your reference will receive an email notifying them of the request.</a:t>
            </a:r>
          </a:p>
        </p:txBody>
      </p:sp>
    </p:spTree>
    <p:extLst>
      <p:ext uri="{BB962C8B-B14F-4D97-AF65-F5344CB8AC3E}">
        <p14:creationId xmlns:p14="http://schemas.microsoft.com/office/powerpoint/2010/main" val="1899355511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E05FA5-5C1D-5066-9E7A-643CB71AB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722B1D2F-DABC-1AA9-FA00-B0C67440559C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64F76F6E-96B0-F3B5-0F12-20EADAEFD7F1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028730-70F8-1713-9B59-D1382D00A11E}"/>
              </a:ext>
            </a:extLst>
          </p:cNvPr>
          <p:cNvSpPr txBox="1"/>
          <p:nvPr/>
        </p:nvSpPr>
        <p:spPr>
          <a:xfrm>
            <a:off x="392666" y="263685"/>
            <a:ext cx="4941334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Online Recommendation 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472BF7-CFFD-5AB4-1689-9315319E14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170" t="4814" r="24701" b="45556"/>
          <a:stretch/>
        </p:blipFill>
        <p:spPr>
          <a:xfrm>
            <a:off x="5638800" y="419100"/>
            <a:ext cx="5364235" cy="9546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2E9140-A563-0735-7DB6-A0582AC8AF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197" t="53951" r="24701" b="3888"/>
          <a:stretch/>
        </p:blipFill>
        <p:spPr>
          <a:xfrm>
            <a:off x="11506200" y="419100"/>
            <a:ext cx="6311128" cy="954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3512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90813C-FEA9-A74F-AAC8-C9317C022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769E5A-D2B9-B471-2D21-25CD89CDB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274890"/>
            <a:ext cx="13673068" cy="875481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F0E0F4D6-5678-C250-BA7F-E25938BCD676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DDDB7EA3-401B-DDD1-BD2B-A8D6B11C8012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10A3BF-C931-E091-18D6-9E83BC204D98}"/>
              </a:ext>
            </a:extLst>
          </p:cNvPr>
          <p:cNvSpPr txBox="1"/>
          <p:nvPr/>
        </p:nvSpPr>
        <p:spPr>
          <a:xfrm>
            <a:off x="392666" y="263685"/>
            <a:ext cx="280773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Select Your Local Club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B8085499-0B46-5284-D973-D5A1A4042EF4}"/>
              </a:ext>
            </a:extLst>
          </p:cNvPr>
          <p:cNvSpPr/>
          <p:nvPr/>
        </p:nvSpPr>
        <p:spPr>
          <a:xfrm rot="5136082">
            <a:off x="12280993" y="4130880"/>
            <a:ext cx="353727" cy="1270325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CB1CA-B1CF-BB9E-157C-C0564C862D56}"/>
              </a:ext>
            </a:extLst>
          </p:cNvPr>
          <p:cNvSpPr txBox="1"/>
          <p:nvPr/>
        </p:nvSpPr>
        <p:spPr>
          <a:xfrm>
            <a:off x="14042882" y="2859687"/>
            <a:ext cx="266535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Click </a:t>
            </a:r>
          </a:p>
          <a:p>
            <a:r>
              <a:rPr lang="en-US" sz="2800" b="1" dirty="0"/>
              <a:t>“Select a club!”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ED8F6F-81E7-A38F-69B4-3537EB914BF2}"/>
              </a:ext>
            </a:extLst>
          </p:cNvPr>
          <p:cNvSpPr/>
          <p:nvPr/>
        </p:nvSpPr>
        <p:spPr>
          <a:xfrm>
            <a:off x="16111468" y="342900"/>
            <a:ext cx="762000" cy="1411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77B9D7-3307-8140-0FBC-1AAEA902139C}"/>
              </a:ext>
            </a:extLst>
          </p:cNvPr>
          <p:cNvSpPr/>
          <p:nvPr/>
        </p:nvSpPr>
        <p:spPr>
          <a:xfrm>
            <a:off x="6477000" y="2259188"/>
            <a:ext cx="990600" cy="649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46172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7C3039-7F8D-C2E5-89FB-F587C5008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827D4ADA-9241-E08A-58B0-C1C6F60B0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66" y="2095500"/>
            <a:ext cx="15758984" cy="548640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EDFB1FAF-793C-C207-DC6E-2E67FA9DB801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B71F025E-213E-DD21-DA5F-B9ADD9F55A0E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FDCC50-563A-94DD-6C97-B63CC51543EC}"/>
              </a:ext>
            </a:extLst>
          </p:cNvPr>
          <p:cNvSpPr txBox="1"/>
          <p:nvPr/>
        </p:nvSpPr>
        <p:spPr>
          <a:xfrm>
            <a:off x="392666" y="263685"/>
            <a:ext cx="829413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Select Your Local Club – </a:t>
            </a:r>
          </a:p>
          <a:p>
            <a:r>
              <a:rPr lang="en-US" sz="4400" b="1" dirty="0">
                <a:solidFill>
                  <a:schemeClr val="bg1"/>
                </a:solidFill>
              </a:rPr>
              <a:t>A new tab will open to this page: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E0BC3A8-3350-CEDF-8B14-99BB90AAFFAB}"/>
              </a:ext>
            </a:extLst>
          </p:cNvPr>
          <p:cNvSpPr/>
          <p:nvPr/>
        </p:nvSpPr>
        <p:spPr>
          <a:xfrm rot="5136082">
            <a:off x="12509593" y="3563351"/>
            <a:ext cx="353727" cy="1270325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22D3E5-E613-C80E-7D37-ACC7407D48CE}"/>
              </a:ext>
            </a:extLst>
          </p:cNvPr>
          <p:cNvSpPr txBox="1"/>
          <p:nvPr/>
        </p:nvSpPr>
        <p:spPr>
          <a:xfrm>
            <a:off x="13487014" y="3086100"/>
            <a:ext cx="2702882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Make sure to use the same email address that you used with your application</a:t>
            </a:r>
          </a:p>
        </p:txBody>
      </p:sp>
      <p:pic>
        <p:nvPicPr>
          <p:cNvPr id="5" name="Picture 4" descr="A blue and white rectangle with a blue stripe&#10;&#10;Description automatically generated">
            <a:extLst>
              <a:ext uri="{FF2B5EF4-FFF2-40B4-BE49-F238E27FC236}">
                <a16:creationId xmlns:a16="http://schemas.microsoft.com/office/drawing/2014/main" id="{C05945A6-B8D2-6AD0-F098-E38466278D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7946357"/>
            <a:ext cx="6722324" cy="1845343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33E03CF1-9797-C0EB-3D7F-A65A3F34E635}"/>
              </a:ext>
            </a:extLst>
          </p:cNvPr>
          <p:cNvSpPr/>
          <p:nvPr/>
        </p:nvSpPr>
        <p:spPr>
          <a:xfrm rot="5136082">
            <a:off x="13652979" y="8022742"/>
            <a:ext cx="353727" cy="1270325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080318-5B02-95CC-CEC8-FEEA230E775B}"/>
              </a:ext>
            </a:extLst>
          </p:cNvPr>
          <p:cNvSpPr txBox="1"/>
          <p:nvPr/>
        </p:nvSpPr>
        <p:spPr>
          <a:xfrm>
            <a:off x="14748445" y="7939633"/>
            <a:ext cx="2702882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Select your country from the drop-down menu</a:t>
            </a:r>
          </a:p>
        </p:txBody>
      </p:sp>
    </p:spTree>
    <p:extLst>
      <p:ext uri="{BB962C8B-B14F-4D97-AF65-F5344CB8AC3E}">
        <p14:creationId xmlns:p14="http://schemas.microsoft.com/office/powerpoint/2010/main" val="1683401206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A305DD-AC4F-5A2C-34C0-82580D5BE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FFD095D-6CE3-99D8-E4C2-61983ED7D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76" y="1419718"/>
            <a:ext cx="11646864" cy="6543182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8534D0D7-CD4A-1D32-EA3E-21EE5FB0F1C0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AA29A0AE-FA6F-A968-E358-DE1ECD7A3CF1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277BD0-663B-C875-0EF1-D6A443A8474F}"/>
              </a:ext>
            </a:extLst>
          </p:cNvPr>
          <p:cNvSpPr txBox="1"/>
          <p:nvPr/>
        </p:nvSpPr>
        <p:spPr>
          <a:xfrm>
            <a:off x="392666" y="263685"/>
            <a:ext cx="943713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Closest local clubs to your zip code: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B7ACC91C-68AC-07FF-E332-58439C505C6D}"/>
              </a:ext>
            </a:extLst>
          </p:cNvPr>
          <p:cNvSpPr/>
          <p:nvPr/>
        </p:nvSpPr>
        <p:spPr>
          <a:xfrm rot="5136082">
            <a:off x="11823793" y="6797880"/>
            <a:ext cx="353727" cy="1270325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CE2075-2536-ED08-A277-039897A3D87A}"/>
              </a:ext>
            </a:extLst>
          </p:cNvPr>
          <p:cNvSpPr txBox="1"/>
          <p:nvPr/>
        </p:nvSpPr>
        <p:spPr>
          <a:xfrm>
            <a:off x="13182600" y="6674858"/>
            <a:ext cx="270288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Select a club and click “Next”</a:t>
            </a:r>
          </a:p>
        </p:txBody>
      </p:sp>
    </p:spTree>
    <p:extLst>
      <p:ext uri="{BB962C8B-B14F-4D97-AF65-F5344CB8AC3E}">
        <p14:creationId xmlns:p14="http://schemas.microsoft.com/office/powerpoint/2010/main" val="2027550183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50EB32-B6D1-F3EF-DD8E-35C5F7D5D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6D729710-9916-A1D4-384A-A7722B6D9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232" y="2247900"/>
            <a:ext cx="13758167" cy="411480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A72102B5-C2FB-BAC5-F103-FA8CBFC8A09A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643D9FC8-9118-ACC1-B90A-772395BE9503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EF9C0D-179E-BB1A-E899-0A5BF49422A3}"/>
              </a:ext>
            </a:extLst>
          </p:cNvPr>
          <p:cNvSpPr txBox="1"/>
          <p:nvPr/>
        </p:nvSpPr>
        <p:spPr>
          <a:xfrm>
            <a:off x="392666" y="263685"/>
            <a:ext cx="974193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If you have successfully selected a club, you will see this page: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808BBAAE-46E8-8156-1B9D-D0AE1042C73B}"/>
              </a:ext>
            </a:extLst>
          </p:cNvPr>
          <p:cNvSpPr/>
          <p:nvPr/>
        </p:nvSpPr>
        <p:spPr>
          <a:xfrm rot="15088866">
            <a:off x="5725597" y="3891598"/>
            <a:ext cx="188059" cy="176491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11C81C-8FE1-BE03-05F2-2C45D5EAAC21}"/>
              </a:ext>
            </a:extLst>
          </p:cNvPr>
          <p:cNvSpPr txBox="1"/>
          <p:nvPr/>
        </p:nvSpPr>
        <p:spPr>
          <a:xfrm>
            <a:off x="670039" y="3065782"/>
            <a:ext cx="2702882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Click here to return to your application.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You can now close this tab!</a:t>
            </a:r>
          </a:p>
        </p:txBody>
      </p:sp>
    </p:spTree>
    <p:extLst>
      <p:ext uri="{BB962C8B-B14F-4D97-AF65-F5344CB8AC3E}">
        <p14:creationId xmlns:p14="http://schemas.microsoft.com/office/powerpoint/2010/main" val="2846761194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1023B8-32DE-2A7C-D778-AF3B2FE43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5BD70D4-235D-8DA5-C3E6-0D2DD4357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287" y="419100"/>
            <a:ext cx="12162587" cy="7655973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3991B088-7F25-6706-0441-D2AB255AC54B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06B2D600-5C74-3CD4-A1E3-134F36FA99CA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06AFE9-8A47-21C5-3632-9D4BE038FA98}"/>
              </a:ext>
            </a:extLst>
          </p:cNvPr>
          <p:cNvSpPr txBox="1"/>
          <p:nvPr/>
        </p:nvSpPr>
        <p:spPr>
          <a:xfrm>
            <a:off x="392666" y="263685"/>
            <a:ext cx="486513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Privacy Agreement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B148BD48-E14D-3442-E548-B99BCDDEC4E8}"/>
              </a:ext>
            </a:extLst>
          </p:cNvPr>
          <p:cNvSpPr/>
          <p:nvPr/>
        </p:nvSpPr>
        <p:spPr>
          <a:xfrm rot="4451556">
            <a:off x="14277051" y="4560107"/>
            <a:ext cx="357772" cy="100576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1D978A-7D9A-CA9F-27DA-BB72E75695AF}"/>
              </a:ext>
            </a:extLst>
          </p:cNvPr>
          <p:cNvSpPr txBox="1"/>
          <p:nvPr/>
        </p:nvSpPr>
        <p:spPr>
          <a:xfrm>
            <a:off x="5715000" y="6048546"/>
            <a:ext cx="270288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Type your name and add the date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5A5B83-EFB6-DF8A-5828-ADCAB3FCBEE9}"/>
              </a:ext>
            </a:extLst>
          </p:cNvPr>
          <p:cNvSpPr/>
          <p:nvPr/>
        </p:nvSpPr>
        <p:spPr>
          <a:xfrm>
            <a:off x="16779874" y="507293"/>
            <a:ext cx="762000" cy="1411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0EDA60-489E-A5E2-EAAA-54365B17A2B2}"/>
              </a:ext>
            </a:extLst>
          </p:cNvPr>
          <p:cNvSpPr/>
          <p:nvPr/>
        </p:nvSpPr>
        <p:spPr>
          <a:xfrm flipV="1">
            <a:off x="8229600" y="2160412"/>
            <a:ext cx="1066800" cy="874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F7F2F8-AAE2-7551-85E1-2786F8EEF12A}"/>
              </a:ext>
            </a:extLst>
          </p:cNvPr>
          <p:cNvSpPr txBox="1"/>
          <p:nvPr/>
        </p:nvSpPr>
        <p:spPr>
          <a:xfrm>
            <a:off x="14960479" y="3866113"/>
            <a:ext cx="2702882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Sign here by clicking and dragging your mouse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C9E0E998-658B-C4B2-E904-AA1EA082D327}"/>
              </a:ext>
            </a:extLst>
          </p:cNvPr>
          <p:cNvSpPr/>
          <p:nvPr/>
        </p:nvSpPr>
        <p:spPr>
          <a:xfrm rot="16038768">
            <a:off x="9213874" y="5847317"/>
            <a:ext cx="384247" cy="1324276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11802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7231FC-4808-9835-208F-C5BABB54C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0FFB46E-7951-C74A-2290-B948A779C1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46" t="15257" r="59113" b="-1924"/>
          <a:stretch/>
        </p:blipFill>
        <p:spPr>
          <a:xfrm>
            <a:off x="6781800" y="303712"/>
            <a:ext cx="4983746" cy="9679576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13095BD1-8E05-7B6A-CB0C-54E68DB6C110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A2E5641B-17EF-F49F-6979-B048E3068E19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BB7123-413E-D801-C18E-DB8CEB742A04}"/>
              </a:ext>
            </a:extLst>
          </p:cNvPr>
          <p:cNvSpPr txBox="1"/>
          <p:nvPr/>
        </p:nvSpPr>
        <p:spPr>
          <a:xfrm>
            <a:off x="905375" y="776616"/>
            <a:ext cx="4276246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Track your progress on the left side of your screen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E24ECC-A59A-3F69-216E-28435D593BD9}"/>
              </a:ext>
            </a:extLst>
          </p:cNvPr>
          <p:cNvSpPr/>
          <p:nvPr/>
        </p:nvSpPr>
        <p:spPr>
          <a:xfrm>
            <a:off x="7315200" y="2171700"/>
            <a:ext cx="1102682" cy="228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704DFB-22ED-1E28-DF0E-C779F75B32D8}"/>
              </a:ext>
            </a:extLst>
          </p:cNvPr>
          <p:cNvSpPr txBox="1"/>
          <p:nvPr/>
        </p:nvSpPr>
        <p:spPr>
          <a:xfrm>
            <a:off x="2125652" y="3289756"/>
            <a:ext cx="387659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Section is complete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9E15C57D-DD86-FE6C-4150-797DCE5ECE71}"/>
              </a:ext>
            </a:extLst>
          </p:cNvPr>
          <p:cNvSpPr/>
          <p:nvPr/>
        </p:nvSpPr>
        <p:spPr>
          <a:xfrm rot="16038768">
            <a:off x="6130890" y="2746916"/>
            <a:ext cx="386793" cy="154445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583331-35E7-38D4-19BB-D5C7F318398A}"/>
              </a:ext>
            </a:extLst>
          </p:cNvPr>
          <p:cNvSpPr txBox="1"/>
          <p:nvPr/>
        </p:nvSpPr>
        <p:spPr>
          <a:xfrm>
            <a:off x="2820527" y="4881890"/>
            <a:ext cx="245541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In progress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CED92E07-8171-12B7-2024-F4A06F314AC9}"/>
              </a:ext>
            </a:extLst>
          </p:cNvPr>
          <p:cNvSpPr/>
          <p:nvPr/>
        </p:nvSpPr>
        <p:spPr>
          <a:xfrm rot="16038768">
            <a:off x="5969424" y="4339050"/>
            <a:ext cx="386793" cy="154445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A35B12-AFA7-0418-2366-D713CCE64012}"/>
              </a:ext>
            </a:extLst>
          </p:cNvPr>
          <p:cNvSpPr txBox="1"/>
          <p:nvPr/>
        </p:nvSpPr>
        <p:spPr>
          <a:xfrm>
            <a:off x="2690241" y="5705773"/>
            <a:ext cx="245541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Not yet started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22DE2114-96C4-941A-FC82-DE8C46024133}"/>
              </a:ext>
            </a:extLst>
          </p:cNvPr>
          <p:cNvSpPr/>
          <p:nvPr/>
        </p:nvSpPr>
        <p:spPr>
          <a:xfrm rot="16038768">
            <a:off x="5941907" y="5162933"/>
            <a:ext cx="386793" cy="154445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056EC072-B249-293E-DD33-46D7A716859B}"/>
              </a:ext>
            </a:extLst>
          </p:cNvPr>
          <p:cNvSpPr/>
          <p:nvPr/>
        </p:nvSpPr>
        <p:spPr>
          <a:xfrm rot="5400000">
            <a:off x="11059265" y="6622068"/>
            <a:ext cx="386793" cy="154445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6082A3E2-3BCE-274E-9D4D-045C85EF9E4D}"/>
              </a:ext>
            </a:extLst>
          </p:cNvPr>
          <p:cNvSpPr/>
          <p:nvPr/>
        </p:nvSpPr>
        <p:spPr>
          <a:xfrm rot="5400000">
            <a:off x="11915112" y="8202607"/>
            <a:ext cx="386793" cy="154445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44B056-5504-6136-D0F7-6E6A65DBC01A}"/>
              </a:ext>
            </a:extLst>
          </p:cNvPr>
          <p:cNvSpPr txBox="1"/>
          <p:nvPr/>
        </p:nvSpPr>
        <p:spPr>
          <a:xfrm>
            <a:off x="13251833" y="8598293"/>
            <a:ext cx="4844955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You will not be able to submit until all sections are complete</a:t>
            </a:r>
          </a:p>
        </p:txBody>
      </p:sp>
      <p:pic>
        <p:nvPicPr>
          <p:cNvPr id="22" name="Picture 21" descr="A screenshot of a computer&#10;&#10;Description automatically generated">
            <a:extLst>
              <a:ext uri="{FF2B5EF4-FFF2-40B4-BE49-F238E27FC236}">
                <a16:creationId xmlns:a16="http://schemas.microsoft.com/office/drawing/2014/main" id="{52C78843-3C96-F95F-BCCB-F6C7191B97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6893" t="83814" r="28861" b="8766"/>
          <a:stretch/>
        </p:blipFill>
        <p:spPr>
          <a:xfrm>
            <a:off x="12298946" y="1352958"/>
            <a:ext cx="5436894" cy="1047342"/>
          </a:xfrm>
          <a:prstGeom prst="rect">
            <a:avLst/>
          </a:prstGeom>
        </p:spPr>
      </p:pic>
      <p:sp>
        <p:nvSpPr>
          <p:cNvPr id="23" name="Arrow: Down 22">
            <a:extLst>
              <a:ext uri="{FF2B5EF4-FFF2-40B4-BE49-F238E27FC236}">
                <a16:creationId xmlns:a16="http://schemas.microsoft.com/office/drawing/2014/main" id="{840028E3-31BD-F0A8-7ED2-711943F136EC}"/>
              </a:ext>
            </a:extLst>
          </p:cNvPr>
          <p:cNvSpPr/>
          <p:nvPr/>
        </p:nvSpPr>
        <p:spPr>
          <a:xfrm rot="10359310">
            <a:off x="16387515" y="2304387"/>
            <a:ext cx="386793" cy="154445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9E9888-3379-37D0-4727-08C26E71CEB5}"/>
              </a:ext>
            </a:extLst>
          </p:cNvPr>
          <p:cNvSpPr txBox="1"/>
          <p:nvPr/>
        </p:nvSpPr>
        <p:spPr>
          <a:xfrm>
            <a:off x="13401691" y="4000500"/>
            <a:ext cx="440692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To complete each section, click “MARK AS COMPLETE”</a:t>
            </a:r>
          </a:p>
        </p:txBody>
      </p:sp>
    </p:spTree>
    <p:extLst>
      <p:ext uri="{BB962C8B-B14F-4D97-AF65-F5344CB8AC3E}">
        <p14:creationId xmlns:p14="http://schemas.microsoft.com/office/powerpoint/2010/main" val="480648361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8AE6B-6A33-A8A2-B799-B84A0A4F5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964FF0-F498-8096-6345-FEBB32B73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342" y="373608"/>
            <a:ext cx="4844955" cy="9539784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A9CA7904-24CC-9401-D731-0EF469B62AC2}"/>
              </a:ext>
            </a:extLst>
          </p:cNvPr>
          <p:cNvSpPr txBox="1"/>
          <p:nvPr/>
        </p:nvSpPr>
        <p:spPr>
          <a:xfrm>
            <a:off x="548552" y="3302623"/>
            <a:ext cx="5973904" cy="4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1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5FA254A3-0C34-D482-7A0C-D49C6D44E506}"/>
              </a:ext>
            </a:extLst>
          </p:cNvPr>
          <p:cNvSpPr/>
          <p:nvPr/>
        </p:nvSpPr>
        <p:spPr>
          <a:xfrm>
            <a:off x="191211" y="916823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4" y="0"/>
                </a:lnTo>
                <a:lnTo>
                  <a:pt x="3876594" y="913675"/>
                </a:lnTo>
                <a:lnTo>
                  <a:pt x="0" y="913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82B929-F7A9-0EB6-4484-015C5C714B99}"/>
              </a:ext>
            </a:extLst>
          </p:cNvPr>
          <p:cNvSpPr txBox="1"/>
          <p:nvPr/>
        </p:nvSpPr>
        <p:spPr>
          <a:xfrm>
            <a:off x="905375" y="776616"/>
            <a:ext cx="427624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Ready to submit?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32F03EC9-5E41-5E74-ACD0-AADF9292BF7A}"/>
              </a:ext>
            </a:extLst>
          </p:cNvPr>
          <p:cNvSpPr/>
          <p:nvPr/>
        </p:nvSpPr>
        <p:spPr>
          <a:xfrm rot="5400000">
            <a:off x="11118358" y="6293341"/>
            <a:ext cx="386793" cy="2354311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EE2E562D-8D22-13AC-926A-60376BFC429E}"/>
              </a:ext>
            </a:extLst>
          </p:cNvPr>
          <p:cNvSpPr/>
          <p:nvPr/>
        </p:nvSpPr>
        <p:spPr>
          <a:xfrm rot="5400000">
            <a:off x="11523286" y="8202607"/>
            <a:ext cx="386793" cy="154445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FFD92D-44C4-70CB-526C-34DEBB2D9936}"/>
              </a:ext>
            </a:extLst>
          </p:cNvPr>
          <p:cNvSpPr txBox="1"/>
          <p:nvPr/>
        </p:nvSpPr>
        <p:spPr>
          <a:xfrm>
            <a:off x="13017837" y="6892598"/>
            <a:ext cx="4844955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When all tasks are complete, the submit button will be green and you can submit your application!</a:t>
            </a:r>
          </a:p>
        </p:txBody>
      </p:sp>
    </p:spTree>
    <p:extLst>
      <p:ext uri="{BB962C8B-B14F-4D97-AF65-F5344CB8AC3E}">
        <p14:creationId xmlns:p14="http://schemas.microsoft.com/office/powerpoint/2010/main" val="2781582342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" r="-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37575" y="890968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3" y="0"/>
                </a:lnTo>
                <a:lnTo>
                  <a:pt x="3876593" y="913676"/>
                </a:lnTo>
                <a:lnTo>
                  <a:pt x="0" y="9136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291386" y="529320"/>
            <a:ext cx="2474606" cy="2263140"/>
          </a:xfrm>
          <a:custGeom>
            <a:avLst/>
            <a:gdLst/>
            <a:ahLst/>
            <a:cxnLst/>
            <a:rect l="l" t="t" r="r" b="b"/>
            <a:pathLst>
              <a:path w="2474606" h="2263140">
                <a:moveTo>
                  <a:pt x="0" y="0"/>
                </a:moveTo>
                <a:lnTo>
                  <a:pt x="2474606" y="0"/>
                </a:lnTo>
                <a:lnTo>
                  <a:pt x="2474606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2019916" y="3712212"/>
            <a:ext cx="14248168" cy="2862576"/>
            <a:chOff x="0" y="0"/>
            <a:chExt cx="18997557" cy="3816768"/>
          </a:xfrm>
        </p:grpSpPr>
        <p:sp>
          <p:nvSpPr>
            <p:cNvPr id="6" name="TextBox 6"/>
            <p:cNvSpPr txBox="1"/>
            <p:nvPr/>
          </p:nvSpPr>
          <p:spPr>
            <a:xfrm>
              <a:off x="0" y="0"/>
              <a:ext cx="18997557" cy="1943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519"/>
                </a:lnSpc>
              </a:pPr>
              <a:r>
                <a:rPr lang="en-US" sz="9600" b="1" i="1">
                  <a:solidFill>
                    <a:srgbClr val="F6917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Application Deadline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796323"/>
              <a:ext cx="18997557" cy="10204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39"/>
                </a:lnSpc>
              </a:pPr>
              <a:r>
                <a:rPr lang="en-US" sz="4799" i="1">
                  <a:solidFill>
                    <a:srgbClr val="E8E4ED"/>
                  </a:solidFill>
                  <a:latin typeface="Poppins Medium 1"/>
                  <a:ea typeface="Poppins Medium 1"/>
                  <a:cs typeface="Poppins Medium 1"/>
                  <a:sym typeface="Poppins Medium 1"/>
                </a:rPr>
                <a:t>November 15</a:t>
              </a:r>
            </a:p>
          </p:txBody>
        </p:sp>
      </p:grpSp>
      <p:sp>
        <p:nvSpPr>
          <p:cNvPr id="8" name="Freeform 8"/>
          <p:cNvSpPr/>
          <p:nvPr/>
        </p:nvSpPr>
        <p:spPr>
          <a:xfrm rot="-694199">
            <a:off x="5933089" y="6212653"/>
            <a:ext cx="1310308" cy="683516"/>
          </a:xfrm>
          <a:custGeom>
            <a:avLst/>
            <a:gdLst/>
            <a:ahLst/>
            <a:cxnLst/>
            <a:rect l="l" t="t" r="r" b="b"/>
            <a:pathLst>
              <a:path w="1310308" h="683516">
                <a:moveTo>
                  <a:pt x="0" y="0"/>
                </a:moveTo>
                <a:lnTo>
                  <a:pt x="1310308" y="0"/>
                </a:lnTo>
                <a:lnTo>
                  <a:pt x="1310308" y="683516"/>
                </a:lnTo>
                <a:lnTo>
                  <a:pt x="0" y="6835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31" y="46443"/>
            <a:ext cx="18321744" cy="10240557"/>
          </a:xfrm>
          <a:custGeom>
            <a:avLst/>
            <a:gdLst/>
            <a:ahLst/>
            <a:cxnLst/>
            <a:rect l="l" t="t" r="r" b="b"/>
            <a:pathLst>
              <a:path w="18321744" h="10240557">
                <a:moveTo>
                  <a:pt x="0" y="0"/>
                </a:moveTo>
                <a:lnTo>
                  <a:pt x="18321744" y="0"/>
                </a:lnTo>
                <a:lnTo>
                  <a:pt x="18321744" y="10240557"/>
                </a:lnTo>
                <a:lnTo>
                  <a:pt x="0" y="102405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</a:blip>
            <a:stretch>
              <a:fillRect l="-32711" t="-453" r="-357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37575" y="8909682"/>
            <a:ext cx="3876594" cy="913675"/>
          </a:xfrm>
          <a:custGeom>
            <a:avLst/>
            <a:gdLst/>
            <a:ahLst/>
            <a:cxnLst/>
            <a:rect l="l" t="t" r="r" b="b"/>
            <a:pathLst>
              <a:path w="3876594" h="913675">
                <a:moveTo>
                  <a:pt x="0" y="0"/>
                </a:moveTo>
                <a:lnTo>
                  <a:pt x="3876593" y="0"/>
                </a:lnTo>
                <a:lnTo>
                  <a:pt x="3876593" y="913676"/>
                </a:lnTo>
                <a:lnTo>
                  <a:pt x="0" y="9136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05000" y="423203"/>
            <a:ext cx="14401800" cy="3308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Contact us with any questions!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53000" y="4097355"/>
            <a:ext cx="7831708" cy="3729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612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  <a:p>
            <a:pPr algn="ctr">
              <a:lnSpc>
                <a:spcPts val="10000"/>
              </a:lnSpc>
            </a:pPr>
            <a:r>
              <a:rPr lang="en-US" sz="612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Email Address</a:t>
            </a:r>
          </a:p>
          <a:p>
            <a:pPr algn="ctr">
              <a:lnSpc>
                <a:spcPts val="10000"/>
              </a:lnSpc>
            </a:pPr>
            <a:r>
              <a:rPr lang="en-US" sz="612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Phone Number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</TotalTime>
  <Words>1048</Words>
  <Application>Microsoft Office PowerPoint</Application>
  <PresentationFormat>Custom</PresentationFormat>
  <Paragraphs>254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6" baseType="lpstr">
      <vt:lpstr>Poppins Bold Italics</vt:lpstr>
      <vt:lpstr>Poppins Medium 1</vt:lpstr>
      <vt:lpstr>Franklin Gothic Heavy</vt:lpstr>
      <vt:lpstr>Poppins</vt:lpstr>
      <vt:lpstr>Arial</vt:lpstr>
      <vt:lpstr>Poppins Medium 2 Bold</vt:lpstr>
      <vt:lpstr>Poppins Italics</vt:lpstr>
      <vt:lpstr>Canva Sans Bold</vt:lpstr>
      <vt:lpstr>Poppins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Sarah Copy of Prog Webinar: LYDA 101</dc:title>
  <dc:creator>Sarah Detwiler</dc:creator>
  <cp:lastModifiedBy>Sarah Detwiler</cp:lastModifiedBy>
  <cp:revision>6</cp:revision>
  <dcterms:created xsi:type="dcterms:W3CDTF">2006-08-16T00:00:00Z</dcterms:created>
  <dcterms:modified xsi:type="dcterms:W3CDTF">2024-10-16T14:08:59Z</dcterms:modified>
  <dc:identifier>DAFh_C6gl_M</dc:identifier>
</cp:coreProperties>
</file>