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 id="2147483657" r:id="rId3"/>
  </p:sldMasterIdLst>
  <p:notesMasterIdLst>
    <p:notesMasterId r:id="rId26"/>
  </p:notesMasterIdLst>
  <p:sldIdLst>
    <p:sldId id="263" r:id="rId4"/>
    <p:sldId id="264" r:id="rId5"/>
    <p:sldId id="266" r:id="rId6"/>
    <p:sldId id="267" r:id="rId7"/>
    <p:sldId id="271" r:id="rId8"/>
    <p:sldId id="268" r:id="rId9"/>
    <p:sldId id="269" r:id="rId10"/>
    <p:sldId id="276" r:id="rId11"/>
    <p:sldId id="270" r:id="rId12"/>
    <p:sldId id="275" r:id="rId13"/>
    <p:sldId id="285" r:id="rId14"/>
    <p:sldId id="272" r:id="rId15"/>
    <p:sldId id="273" r:id="rId16"/>
    <p:sldId id="274" r:id="rId17"/>
    <p:sldId id="277" r:id="rId18"/>
    <p:sldId id="281" r:id="rId19"/>
    <p:sldId id="280" r:id="rId20"/>
    <p:sldId id="278" r:id="rId21"/>
    <p:sldId id="283" r:id="rId22"/>
    <p:sldId id="282" r:id="rId23"/>
    <p:sldId id="284" r:id="rId24"/>
    <p:sldId id="286" r:id="rId2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7549"/>
    <a:srgbClr val="A78549"/>
    <a:srgbClr val="000000"/>
    <a:srgbClr val="752F8A"/>
    <a:srgbClr val="601A75"/>
    <a:srgbClr val="5B2C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1985" autoAdjust="0"/>
  </p:normalViewPr>
  <p:slideViewPr>
    <p:cSldViewPr snapToGrid="0" snapToObjects="1">
      <p:cViewPr varScale="1">
        <p:scale>
          <a:sx n="82" d="100"/>
          <a:sy n="82" d="100"/>
        </p:scale>
        <p:origin x="245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638"/>
    </p:cViewPr>
  </p:sorterViewPr>
  <p:notesViewPr>
    <p:cSldViewPr snapToGrid="0" snapToObjects="1">
      <p:cViewPr>
        <p:scale>
          <a:sx n="100" d="100"/>
          <a:sy n="100" d="100"/>
        </p:scale>
        <p:origin x="1484" y="-17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E77E27EF-D0B2-4BEC-A003-4329E05A0400}" type="datetimeFigureOut">
              <a:rPr lang="en-US" smtClean="0"/>
              <a:t>3/3/2021</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BB2DB6C4-82A4-4960-A974-50B6FCC3C599}" type="slidenum">
              <a:rPr lang="en-US" smtClean="0"/>
              <a:t>‹#›</a:t>
            </a:fld>
            <a:endParaRPr lang="en-US"/>
          </a:p>
        </p:txBody>
      </p:sp>
    </p:spTree>
    <p:extLst>
      <p:ext uri="{BB962C8B-B14F-4D97-AF65-F5344CB8AC3E}">
        <p14:creationId xmlns:p14="http://schemas.microsoft.com/office/powerpoint/2010/main" val="2985008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ja-JP" altLang="en-US" sz="1100" dirty="0">
                <a:effectLst/>
                <a:latin typeface="Calibri" panose="020F0502020204030204" pitchFamily="34" charset="0"/>
                <a:ea typeface="MS UI Gothic" panose="020B0600070205080204" pitchFamily="50" charset="-128"/>
              </a:rPr>
              <a:t>スチュアート</a:t>
            </a:r>
            <a:r>
              <a:rPr lang="ja-JP" altLang="ja-JP" sz="1100" dirty="0">
                <a:effectLst/>
                <a:latin typeface="Calibri" panose="020F0502020204030204" pitchFamily="34" charset="0"/>
                <a:ea typeface="MS UI Gothic" panose="020B0600070205080204" pitchFamily="50" charset="-128"/>
              </a:rPr>
              <a:t>・モロー</a:t>
            </a:r>
            <a:r>
              <a:rPr lang="ja-JP" altLang="en-US" sz="1100" dirty="0">
                <a:effectLst/>
                <a:latin typeface="Calibri" panose="020F0502020204030204" pitchFamily="34" charset="0"/>
                <a:ea typeface="MS UI Gothic" panose="020B0600070205080204" pitchFamily="50" charset="-128"/>
              </a:rPr>
              <a:t>は</a:t>
            </a:r>
            <a:r>
              <a:rPr lang="ja-JP" altLang="ja-JP" sz="1100" dirty="0">
                <a:effectLst/>
                <a:latin typeface="Calibri" panose="020F0502020204030204" pitchFamily="34" charset="0"/>
                <a:ea typeface="MS UI Gothic" panose="020B0600070205080204" pitchFamily="50" charset="-128"/>
              </a:rPr>
              <a:t>、</a:t>
            </a:r>
            <a:r>
              <a:rPr lang="ja-JP" altLang="en-US" sz="1100" dirty="0">
                <a:effectLst/>
                <a:latin typeface="Calibri" panose="020F0502020204030204" pitchFamily="34" charset="0"/>
                <a:ea typeface="MS UI Gothic" panose="020B0600070205080204" pitchFamily="50" charset="-128"/>
              </a:rPr>
              <a:t>アラメダ郡に</a:t>
            </a:r>
            <a:r>
              <a:rPr lang="ja-JP" altLang="ja-JP" sz="1100" dirty="0">
                <a:effectLst/>
                <a:latin typeface="Calibri" panose="020F0502020204030204" pitchFamily="34" charset="0"/>
                <a:ea typeface="MS UI Gothic" panose="020B0600070205080204" pitchFamily="50" charset="-128"/>
              </a:rPr>
              <a:t>専門職や実業界</a:t>
            </a:r>
            <a:r>
              <a:rPr lang="ja-JP" altLang="en-US" sz="1100" dirty="0">
                <a:effectLst/>
                <a:latin typeface="Calibri" panose="020F0502020204030204" pitchFamily="34" charset="0"/>
                <a:ea typeface="MS UI Gothic" panose="020B0600070205080204" pitchFamily="50" charset="-128"/>
              </a:rPr>
              <a:t>に属す</a:t>
            </a:r>
            <a:r>
              <a:rPr lang="ja-JP" altLang="ja-JP" sz="1100" dirty="0">
                <a:effectLst/>
                <a:latin typeface="Calibri" panose="020F0502020204030204" pitchFamily="34" charset="0"/>
                <a:ea typeface="MS UI Gothic" panose="020B0600070205080204" pitchFamily="50" charset="-128"/>
              </a:rPr>
              <a:t>女性たち</a:t>
            </a:r>
            <a:r>
              <a:rPr lang="ja-JP" altLang="en-US" sz="1100" dirty="0">
                <a:effectLst/>
                <a:latin typeface="Calibri" panose="020F0502020204030204" pitchFamily="34" charset="0"/>
                <a:ea typeface="MS UI Gothic" panose="020B0600070205080204" pitchFamily="50" charset="-128"/>
              </a:rPr>
              <a:t>のための最初の</a:t>
            </a:r>
            <a:r>
              <a:rPr lang="ja-JP" altLang="ja-JP" sz="1100" dirty="0">
                <a:effectLst/>
                <a:latin typeface="Calibri" panose="020F0502020204030204" pitchFamily="34" charset="0"/>
                <a:ea typeface="MS UI Gothic" panose="020B0600070205080204" pitchFamily="50" charset="-128"/>
              </a:rPr>
              <a:t>クラブ</a:t>
            </a:r>
            <a:r>
              <a:rPr lang="ja-JP" altLang="en-US" sz="1100" dirty="0">
                <a:effectLst/>
                <a:latin typeface="Calibri" panose="020F0502020204030204" pitchFamily="34" charset="0"/>
                <a:ea typeface="MS UI Gothic" panose="020B0600070205080204" pitchFamily="50" charset="-128"/>
              </a:rPr>
              <a:t>を</a:t>
            </a:r>
            <a:r>
              <a:rPr lang="ja-JP" altLang="ja-JP" sz="1100" dirty="0">
                <a:effectLst/>
                <a:latin typeface="Calibri" panose="020F0502020204030204" pitchFamily="34" charset="0"/>
                <a:ea typeface="MS UI Gothic" panose="020B0600070205080204" pitchFamily="50" charset="-128"/>
              </a:rPr>
              <a:t>設立</a:t>
            </a:r>
            <a:r>
              <a:rPr lang="ja-JP" altLang="en-US" sz="1100" dirty="0">
                <a:effectLst/>
                <a:latin typeface="Calibri" panose="020F0502020204030204" pitchFamily="34" charset="0"/>
                <a:ea typeface="MS UI Gothic" panose="020B0600070205080204" pitchFamily="50" charset="-128"/>
              </a:rPr>
              <a:t>しようと準備を進めていた。その一方で</a:t>
            </a:r>
            <a:r>
              <a:rPr lang="ja-JP" altLang="ja-JP" sz="1100" dirty="0">
                <a:effectLst/>
                <a:latin typeface="Calibri" panose="020F0502020204030204" pitchFamily="34" charset="0"/>
                <a:ea typeface="MS UI Gothic" panose="020B0600070205080204" pitchFamily="50" charset="-128"/>
              </a:rPr>
              <a:t>、</a:t>
            </a:r>
            <a:r>
              <a:rPr lang="ja-JP" altLang="en-US" sz="1100" dirty="0">
                <a:effectLst/>
                <a:latin typeface="Calibri" panose="020F0502020204030204" pitchFamily="34" charset="0"/>
                <a:ea typeface="MS UI Gothic" panose="020B0600070205080204" pitchFamily="50" charset="-128"/>
              </a:rPr>
              <a:t>彼に</a:t>
            </a:r>
            <a:r>
              <a:rPr lang="ja-JP" altLang="ja-JP" sz="1100" dirty="0">
                <a:effectLst/>
                <a:latin typeface="Calibri" panose="020F0502020204030204" pitchFamily="34" charset="0"/>
                <a:ea typeface="MS UI Gothic" panose="020B0600070205080204" pitchFamily="50" charset="-128"/>
              </a:rPr>
              <a:t>アイデアを与え、</a:t>
            </a:r>
            <a:r>
              <a:rPr lang="ja-JP" altLang="en-US" sz="1100" dirty="0">
                <a:effectLst/>
                <a:latin typeface="Calibri" panose="020F0502020204030204" pitchFamily="34" charset="0"/>
                <a:ea typeface="MS UI Gothic" panose="020B0600070205080204" pitchFamily="50" charset="-128"/>
              </a:rPr>
              <a:t>彼と共に実践的</a:t>
            </a:r>
            <a:r>
              <a:rPr lang="ja-JP" altLang="ja-JP" sz="1100" dirty="0">
                <a:effectLst/>
                <a:latin typeface="Calibri" panose="020F0502020204030204" pitchFamily="34" charset="0"/>
                <a:ea typeface="MS UI Gothic" panose="020B0600070205080204" pitchFamily="50" charset="-128"/>
              </a:rPr>
              <a:t>に働いたの</a:t>
            </a:r>
            <a:r>
              <a:rPr lang="ja-JP" altLang="en-US" sz="1100" dirty="0">
                <a:effectLst/>
                <a:latin typeface="Calibri" panose="020F0502020204030204" pitchFamily="34" charset="0"/>
                <a:ea typeface="MS UI Gothic" panose="020B0600070205080204" pitchFamily="50" charset="-128"/>
              </a:rPr>
              <a:t>は、カリフォルニア州、アラメダ・カウンティ・クラブのチャーターメンバーとなった女性たち</a:t>
            </a:r>
            <a:r>
              <a:rPr lang="ja-JP" altLang="ja-JP" sz="1100" dirty="0">
                <a:effectLst/>
                <a:latin typeface="Calibri" panose="020F0502020204030204" pitchFamily="34" charset="0"/>
                <a:ea typeface="MS UI Gothic" panose="020B0600070205080204" pitchFamily="50" charset="-128"/>
              </a:rPr>
              <a:t>自身であった。</a:t>
            </a:r>
            <a:r>
              <a:rPr lang="ja-JP" altLang="en-US" sz="1100" dirty="0">
                <a:effectLst/>
                <a:latin typeface="Calibri" panose="020F0502020204030204" pitchFamily="34" charset="0"/>
                <a:ea typeface="MS UI Gothic" panose="020B0600070205080204" pitchFamily="50" charset="-128"/>
              </a:rPr>
              <a:t>後に設立された多くのクラブは、最初のクラブが</a:t>
            </a:r>
            <a:r>
              <a:rPr lang="ja-JP" altLang="ja-JP" sz="1100" dirty="0">
                <a:effectLst/>
                <a:latin typeface="Calibri" panose="020F0502020204030204" pitchFamily="34" charset="0"/>
                <a:ea typeface="MS UI Gothic" panose="020B0600070205080204" pitchFamily="50" charset="-128"/>
              </a:rPr>
              <a:t>提供した</a:t>
            </a:r>
            <a:r>
              <a:rPr lang="ja-JP" altLang="en-US" sz="1100" dirty="0">
                <a:effectLst/>
                <a:latin typeface="Calibri" panose="020F0502020204030204" pitchFamily="34" charset="0"/>
                <a:ea typeface="MS UI Gothic" panose="020B0600070205080204" pitchFamily="50" charset="-128"/>
              </a:rPr>
              <a:t>手本を</a:t>
            </a:r>
            <a:r>
              <a:rPr lang="ja-JP" altLang="ja-JP" sz="1100" dirty="0">
                <a:effectLst/>
                <a:latin typeface="Calibri" panose="020F0502020204030204" pitchFamily="34" charset="0"/>
                <a:ea typeface="MS UI Gothic" panose="020B0600070205080204" pitchFamily="50" charset="-128"/>
              </a:rPr>
              <a:t>倣</a:t>
            </a:r>
            <a:r>
              <a:rPr lang="ja-JP" altLang="en-US" sz="1100" dirty="0">
                <a:effectLst/>
                <a:latin typeface="Calibri" panose="020F0502020204030204" pitchFamily="34" charset="0"/>
                <a:ea typeface="MS UI Gothic" panose="020B0600070205080204" pitchFamily="50" charset="-128"/>
              </a:rPr>
              <a:t>ったのであった。</a:t>
            </a:r>
            <a:endParaRPr lang="en-US" altLang="ja-JP" sz="1100">
              <a:effectLst/>
              <a:latin typeface="Calibri" panose="020F0502020204030204" pitchFamily="34" charset="0"/>
              <a:ea typeface="MS UI Gothic" panose="020B0600070205080204" pitchFamily="50" charset="-128"/>
            </a:endParaRPr>
          </a:p>
          <a:p>
            <a:pPr>
              <a:lnSpc>
                <a:spcPct val="97000"/>
              </a:lnSpc>
            </a:pPr>
            <a:endParaRPr lang="en-US" altLang="ja-JP" sz="1100" dirty="0">
              <a:effectLst/>
              <a:latin typeface="Calibri" panose="020F0502020204030204" pitchFamily="34" charset="0"/>
              <a:ea typeface="MS UI Gothic" panose="020B0600070205080204" pitchFamily="50" charset="-128"/>
            </a:endParaRPr>
          </a:p>
          <a:p>
            <a:pPr>
              <a:lnSpc>
                <a:spcPct val="97000"/>
              </a:lnSpc>
            </a:pPr>
            <a:r>
              <a:rPr lang="ja-JP" altLang="en-US" sz="1100" dirty="0">
                <a:latin typeface="Calibri" panose="020F0502020204030204" pitchFamily="34" charset="0"/>
                <a:ea typeface="MS UI Gothic" panose="020B0600070205080204" pitchFamily="50" charset="-128"/>
              </a:rPr>
              <a:t>今回</a:t>
            </a:r>
            <a:r>
              <a:rPr lang="ja-JP" altLang="ja-JP" sz="1100" dirty="0">
                <a:effectLst/>
                <a:ea typeface="MS UI Gothic" panose="020B0600070205080204" pitchFamily="50" charset="-128"/>
                <a:cs typeface="Calibri" panose="020F0502020204030204" pitchFamily="34" charset="0"/>
              </a:rPr>
              <a:t>は、アラメダ</a:t>
            </a:r>
            <a:r>
              <a:rPr lang="ja-JP" altLang="en-US" sz="1100" dirty="0">
                <a:effectLst/>
                <a:ea typeface="MS UI Gothic" panose="020B0600070205080204" pitchFamily="50" charset="-128"/>
                <a:cs typeface="Calibri" panose="020F0502020204030204" pitchFamily="34" charset="0"/>
              </a:rPr>
              <a:t>・カウンティ・ソロプチミスト・</a:t>
            </a:r>
            <a:r>
              <a:rPr lang="ja-JP" altLang="ja-JP" sz="1100" dirty="0">
                <a:effectLst/>
                <a:ea typeface="MS UI Gothic" panose="020B0600070205080204" pitchFamily="50" charset="-128"/>
                <a:cs typeface="Calibri" panose="020F0502020204030204" pitchFamily="34" charset="0"/>
              </a:rPr>
              <a:t>クラブ</a:t>
            </a:r>
            <a:r>
              <a:rPr lang="ja-JP" altLang="en-US" sz="1100" dirty="0">
                <a:effectLst/>
                <a:ea typeface="MS UI Gothic" panose="020B0600070205080204" pitchFamily="50" charset="-128"/>
                <a:cs typeface="Calibri" panose="020F0502020204030204" pitchFamily="34" charset="0"/>
              </a:rPr>
              <a:t>の</a:t>
            </a:r>
            <a:r>
              <a:rPr lang="ja-JP" altLang="ja-JP" sz="1100" dirty="0">
                <a:effectLst/>
                <a:ea typeface="MS UI Gothic" panose="020B0600070205080204" pitchFamily="50" charset="-128"/>
                <a:cs typeface="Calibri" panose="020F0502020204030204" pitchFamily="34" charset="0"/>
              </a:rPr>
              <a:t>設立</a:t>
            </a:r>
            <a:r>
              <a:rPr lang="ja-JP" altLang="en-US" sz="1100" dirty="0">
                <a:effectLst/>
                <a:ea typeface="MS UI Gothic" panose="020B0600070205080204" pitchFamily="50" charset="-128"/>
                <a:cs typeface="Calibri" panose="020F0502020204030204" pitchFamily="34" charset="0"/>
              </a:rPr>
              <a:t>時、</a:t>
            </a:r>
            <a:r>
              <a:rPr lang="ja-JP" altLang="ja-JP" sz="1100" dirty="0">
                <a:effectLst/>
                <a:ea typeface="MS UI Gothic" panose="020B0600070205080204" pitchFamily="50" charset="-128"/>
                <a:cs typeface="Calibri" panose="020F0502020204030204" pitchFamily="34" charset="0"/>
              </a:rPr>
              <a:t>大いに貢献した何人かの女性たち</a:t>
            </a:r>
            <a:r>
              <a:rPr lang="ja-JP" altLang="en-US" sz="1100" dirty="0">
                <a:effectLst/>
                <a:ea typeface="MS UI Gothic" panose="020B0600070205080204" pitchFamily="50" charset="-128"/>
                <a:cs typeface="Calibri" panose="020F0502020204030204" pitchFamily="34" charset="0"/>
              </a:rPr>
              <a:t>を</a:t>
            </a:r>
            <a:r>
              <a:rPr lang="ja-JP" altLang="ja-JP" sz="1100" dirty="0">
                <a:effectLst/>
                <a:ea typeface="MS UI Gothic" panose="020B0600070205080204" pitchFamily="50" charset="-128"/>
                <a:cs typeface="Calibri" panose="020F0502020204030204" pitchFamily="34" charset="0"/>
              </a:rPr>
              <a:t>紹介</a:t>
            </a:r>
            <a:r>
              <a:rPr lang="ja-JP" altLang="en-US" sz="1100" dirty="0">
                <a:effectLst/>
                <a:ea typeface="MS UI Gothic" panose="020B0600070205080204" pitchFamily="50" charset="-128"/>
                <a:cs typeface="Calibri" panose="020F0502020204030204" pitchFamily="34" charset="0"/>
              </a:rPr>
              <a:t>します。</a:t>
            </a:r>
            <a:endParaRPr lang="en-US" altLang="ja-JP" sz="1100" dirty="0">
              <a:effectLst/>
              <a:ea typeface="MS UI Gothic" panose="020B0600070205080204" pitchFamily="50" charset="-128"/>
              <a:cs typeface="Calibri" panose="020F0502020204030204" pitchFamily="34" charset="0"/>
            </a:endParaRPr>
          </a:p>
          <a:p>
            <a:endParaRPr lang="en-US" altLang="ja-JP" sz="1100" dirty="0">
              <a:effectLst/>
              <a:ea typeface="MS UI Gothic" panose="020B0600070205080204" pitchFamily="50" charset="-128"/>
              <a:cs typeface="Calibri" panose="020F0502020204030204" pitchFamily="34" charset="0"/>
            </a:endParaRPr>
          </a:p>
        </p:txBody>
      </p:sp>
      <p:sp>
        <p:nvSpPr>
          <p:cNvPr id="4" name="Slide Number Placeholder 3"/>
          <p:cNvSpPr>
            <a:spLocks noGrp="1"/>
          </p:cNvSpPr>
          <p:nvPr>
            <p:ph type="sldNum" sz="quarter" idx="5"/>
          </p:nvPr>
        </p:nvSpPr>
        <p:spPr/>
        <p:txBody>
          <a:bodyPr/>
          <a:lstStyle/>
          <a:p>
            <a:fld id="{BB2DB6C4-82A4-4960-A974-50B6FCC3C599}" type="slidenum">
              <a:rPr lang="en-US" smtClean="0"/>
              <a:t>1</a:t>
            </a:fld>
            <a:endParaRPr lang="en-US"/>
          </a:p>
        </p:txBody>
      </p:sp>
    </p:spTree>
    <p:extLst>
      <p:ext uri="{BB962C8B-B14F-4D97-AF65-F5344CB8AC3E}">
        <p14:creationId xmlns:p14="http://schemas.microsoft.com/office/powerpoint/2010/main" val="13198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498898"/>
          </a:xfrm>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rPr>
              <a:t>スチュアート・モローは</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初期のロータリー会員であった、</a:t>
            </a:r>
            <a:r>
              <a:rPr lang="ja-JP" altLang="en-US" sz="1100" dirty="0">
                <a:effectLst/>
                <a:latin typeface="Calibri" panose="020F0502020204030204" pitchFamily="34" charset="0"/>
                <a:ea typeface="ＭＳ Ｐゴシック" panose="020B0600070205080204" pitchFamily="50" charset="-128"/>
              </a:rPr>
              <a:t>ロータリークラブは</a:t>
            </a:r>
            <a:r>
              <a:rPr lang="en-US" altLang="ja-JP" sz="1100" dirty="0">
                <a:effectLst/>
                <a:latin typeface="Calibri" panose="020F0502020204030204" pitchFamily="34" charset="0"/>
                <a:ea typeface="ＭＳ Ｐゴシック" panose="020B0600070205080204" pitchFamily="50" charset="-128"/>
              </a:rPr>
              <a:t>1905</a:t>
            </a:r>
            <a:r>
              <a:rPr lang="ja-JP" altLang="ja-JP" sz="1100" dirty="0">
                <a:effectLst/>
                <a:latin typeface="Calibri" panose="020F0502020204030204" pitchFamily="34" charset="0"/>
                <a:ea typeface="ＭＳ Ｐゴシック" panose="020B0600070205080204" pitchFamily="50" charset="-128"/>
              </a:rPr>
              <a:t>年に始まっ</a:t>
            </a:r>
            <a:r>
              <a:rPr lang="ja-JP" altLang="en-US" sz="1100" dirty="0">
                <a:effectLst/>
                <a:latin typeface="Calibri" panose="020F0502020204030204" pitchFamily="34" charset="0"/>
                <a:ea typeface="ＭＳ Ｐゴシック" panose="020B0600070205080204" pitchFamily="50" charset="-128"/>
              </a:rPr>
              <a:t>てい</a:t>
            </a:r>
            <a:r>
              <a:rPr lang="ja-JP" altLang="ja-JP" sz="1100" dirty="0">
                <a:effectLst/>
                <a:latin typeface="Calibri" panose="020F0502020204030204" pitchFamily="34" charset="0"/>
                <a:ea typeface="ＭＳ Ｐゴシック" panose="020B0600070205080204" pitchFamily="50" charset="-128"/>
              </a:rPr>
              <a:t>た</a:t>
            </a:r>
            <a:r>
              <a:rPr lang="ja-JP" altLang="en-US" sz="1100" dirty="0">
                <a:effectLst/>
                <a:latin typeface="Calibri" panose="020F0502020204030204" pitchFamily="34" charset="0"/>
                <a:ea typeface="ＭＳ Ｐゴシック" panose="020B0600070205080204" pitchFamily="50" charset="-128"/>
              </a:rPr>
              <a:t>が、彼はその新クラブ</a:t>
            </a:r>
            <a:r>
              <a:rPr lang="ja-JP" altLang="ja-JP" sz="1100" dirty="0">
                <a:effectLst/>
                <a:latin typeface="Calibri" panose="020F0502020204030204" pitchFamily="34" charset="0"/>
                <a:ea typeface="ＭＳ Ｐゴシック" panose="020B0600070205080204" pitchFamily="50" charset="-128"/>
              </a:rPr>
              <a:t>設立</a:t>
            </a:r>
            <a:r>
              <a:rPr lang="ja-JP" altLang="en-US" sz="1100" dirty="0">
                <a:effectLst/>
                <a:latin typeface="Calibri" panose="020F0502020204030204" pitchFamily="34" charset="0"/>
                <a:ea typeface="ＭＳ Ｐゴシック" panose="020B0600070205080204" pitchFamily="50" charset="-128"/>
              </a:rPr>
              <a:t>に貢献</a:t>
            </a:r>
            <a:r>
              <a:rPr lang="ja-JP" altLang="ja-JP" sz="1100" dirty="0">
                <a:effectLst/>
                <a:latin typeface="Calibri" panose="020F0502020204030204" pitchFamily="34" charset="0"/>
                <a:ea typeface="ＭＳ Ｐゴシック" panose="020B0600070205080204" pitchFamily="50" charset="-128"/>
              </a:rPr>
              <a:t>した。彼は、</a:t>
            </a:r>
            <a:r>
              <a:rPr lang="ja-JP" altLang="en-US" sz="1100" dirty="0">
                <a:effectLst/>
                <a:latin typeface="Calibri" panose="020F0502020204030204" pitchFamily="34" charset="0"/>
                <a:ea typeface="ＭＳ Ｐゴシック" panose="020B0600070205080204" pitchFamily="50" charset="-128"/>
              </a:rPr>
              <a:t>元々</a:t>
            </a:r>
            <a:r>
              <a:rPr lang="ja-JP" altLang="ja-JP" sz="1100" dirty="0">
                <a:effectLst/>
                <a:latin typeface="Calibri" panose="020F0502020204030204" pitchFamily="34" charset="0"/>
                <a:ea typeface="ＭＳ Ｐゴシック" panose="020B0600070205080204" pitchFamily="50" charset="-128"/>
              </a:rPr>
              <a:t>アイルランド出身</a:t>
            </a:r>
            <a:r>
              <a:rPr lang="ja-JP" altLang="en-US" sz="1100" dirty="0">
                <a:effectLst/>
                <a:latin typeface="Calibri" panose="020F0502020204030204" pitchFamily="34" charset="0"/>
                <a:ea typeface="ＭＳ Ｐゴシック" panose="020B0600070205080204" pitchFamily="50" charset="-128"/>
              </a:rPr>
              <a:t>で、</a:t>
            </a:r>
            <a:r>
              <a:rPr lang="ja-JP" altLang="ja-JP" sz="1100" dirty="0">
                <a:effectLst/>
                <a:latin typeface="Calibri" panose="020F0502020204030204" pitchFamily="34" charset="0"/>
                <a:ea typeface="ＭＳ Ｐゴシック" panose="020B0600070205080204" pitchFamily="50" charset="-128"/>
              </a:rPr>
              <a:t>弁護士であった</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後にアメリカ合衆国に移り住んだ。彼は奉仕クラブに参加する男性を見つける</a:t>
            </a:r>
            <a:r>
              <a:rPr lang="ja-JP" altLang="en-US" sz="1100" dirty="0">
                <a:effectLst/>
                <a:latin typeface="Calibri" panose="020F0502020204030204" pitchFamily="34" charset="0"/>
                <a:ea typeface="ＭＳ Ｐゴシック" panose="020B0600070205080204" pitchFamily="50" charset="-128"/>
              </a:rPr>
              <a:t>ため</a:t>
            </a:r>
            <a:r>
              <a:rPr lang="ja-JP" altLang="ja-JP" sz="1100" dirty="0">
                <a:effectLst/>
                <a:latin typeface="Calibri" panose="020F0502020204030204" pitchFamily="34" charset="0"/>
                <a:ea typeface="ＭＳ Ｐゴシック" panose="020B0600070205080204" pitchFamily="50" charset="-128"/>
              </a:rPr>
              <a:t>、カリフォルニア州オークランドにあったパーカー・</a:t>
            </a:r>
            <a:r>
              <a:rPr lang="ja-JP" altLang="en-US" sz="1100" dirty="0">
                <a:effectLst/>
                <a:latin typeface="Calibri" panose="020F0502020204030204" pitchFamily="34" charset="0"/>
                <a:ea typeface="ＭＳ Ｐゴシック" panose="020B0600070205080204" pitchFamily="50" charset="-128"/>
              </a:rPr>
              <a:t>ガ</a:t>
            </a:r>
            <a:r>
              <a:rPr lang="ja-JP" altLang="ja-JP" sz="1100" dirty="0">
                <a:effectLst/>
                <a:latin typeface="Calibri" panose="020F0502020204030204" pitchFamily="34" charset="0"/>
                <a:ea typeface="ＭＳ Ｐゴシック" panose="020B0600070205080204" pitchFamily="50" charset="-128"/>
              </a:rPr>
              <a:t>ッダード秘書専門学校を</a:t>
            </a:r>
            <a:r>
              <a:rPr lang="ja-JP" altLang="en-US" sz="1100" dirty="0">
                <a:effectLst/>
                <a:latin typeface="Calibri" panose="020F0502020204030204" pitchFamily="34" charset="0"/>
                <a:ea typeface="ＭＳ Ｐゴシック" panose="020B0600070205080204" pitchFamily="50" charset="-128"/>
              </a:rPr>
              <a:t>訪ねた</a:t>
            </a:r>
            <a:r>
              <a:rPr lang="ja-JP" altLang="ja-JP" sz="1100" dirty="0">
                <a:effectLst/>
                <a:latin typeface="Calibri" panose="020F0502020204030204" pitchFamily="34" charset="0"/>
                <a:ea typeface="ＭＳ Ｐゴシック" panose="020B0600070205080204" pitchFamily="50" charset="-128"/>
              </a:rPr>
              <a:t>、</a:t>
            </a:r>
            <a:r>
              <a:rPr lang="ja-JP" altLang="en-US" sz="1100" dirty="0">
                <a:effectLst/>
                <a:latin typeface="Calibri" panose="020F0502020204030204" pitchFamily="34" charset="0"/>
                <a:ea typeface="ＭＳ Ｐゴシック" panose="020B0600070205080204" pitchFamily="50" charset="-128"/>
              </a:rPr>
              <a:t>その目的は、</a:t>
            </a:r>
            <a:r>
              <a:rPr lang="ja-JP" altLang="ja-JP" sz="1100" dirty="0">
                <a:effectLst/>
                <a:latin typeface="Calibri" panose="020F0502020204030204" pitchFamily="34" charset="0"/>
                <a:ea typeface="ＭＳ Ｐゴシック" panose="020B0600070205080204" pitchFamily="50" charset="-128"/>
              </a:rPr>
              <a:t>彼が新たなロータリークラブを創ろうとしていたのか</a:t>
            </a:r>
            <a:r>
              <a:rPr lang="ja-JP" altLang="en-US" sz="1100" dirty="0">
                <a:effectLst/>
                <a:latin typeface="Calibri" panose="020F0502020204030204" pitchFamily="34" charset="0"/>
                <a:ea typeface="ＭＳ Ｐゴシック" panose="020B0600070205080204" pitchFamily="50" charset="-128"/>
              </a:rPr>
              <a:t>、または</a:t>
            </a:r>
            <a:r>
              <a:rPr lang="ja-JP" altLang="ja-JP" sz="1100" dirty="0">
                <a:effectLst/>
                <a:latin typeface="Calibri" panose="020F0502020204030204" pitchFamily="34" charset="0"/>
                <a:ea typeface="ＭＳ Ｐゴシック" panose="020B0600070205080204" pitchFamily="50" charset="-128"/>
              </a:rPr>
              <a:t>口述の歴史に</a:t>
            </a:r>
            <a:r>
              <a:rPr lang="ja-JP" altLang="en-US" sz="1100" dirty="0">
                <a:effectLst/>
                <a:latin typeface="Calibri" panose="020F0502020204030204" pitchFamily="34" charset="0"/>
                <a:ea typeface="ＭＳ Ｐゴシック" panose="020B0600070205080204" pitchFamily="50" charset="-128"/>
              </a:rPr>
              <a:t>残されているよう</a:t>
            </a:r>
            <a:r>
              <a:rPr lang="ja-JP" altLang="ja-JP" sz="1100" dirty="0">
                <a:effectLst/>
                <a:latin typeface="Calibri" panose="020F0502020204030204" pitchFamily="34" charset="0"/>
                <a:ea typeface="ＭＳ Ｐゴシック" panose="020B0600070205080204" pitchFamily="50" charset="-128"/>
              </a:rPr>
              <a:t>に、オプチミストクラブに</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初期のソロプチミスト会員の何人かを加入させようとしていたのかは</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明確ではない。</a:t>
            </a:r>
            <a:endParaRPr lang="en-US" altLang="ja-JP" sz="1100" dirty="0">
              <a:effectLst/>
              <a:latin typeface="Calibri" panose="020F0502020204030204" pitchFamily="34" charset="0"/>
              <a:ea typeface="ＭＳ Ｐゴシック" panose="020B0600070205080204" pitchFamily="50"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rPr>
              <a:t>しかし、彼はその学校に到着し、その学校が、アデレード･</a:t>
            </a:r>
            <a:r>
              <a:rPr lang="ja-JP" altLang="en-US" sz="1100" dirty="0">
                <a:effectLst/>
                <a:latin typeface="Calibri" panose="020F0502020204030204" pitchFamily="34" charset="0"/>
                <a:ea typeface="ＭＳ Ｐゴシック" panose="020B0600070205080204" pitchFamily="50" charset="-128"/>
              </a:rPr>
              <a:t>ガ</a:t>
            </a:r>
            <a:r>
              <a:rPr lang="ja-JP" altLang="ja-JP" sz="1100" dirty="0">
                <a:effectLst/>
                <a:latin typeface="Calibri" panose="020F0502020204030204" pitchFamily="34" charset="0"/>
                <a:ea typeface="ＭＳ Ｐゴシック" panose="020B0600070205080204" pitchFamily="50" charset="-128"/>
              </a:rPr>
              <a:t>ッダードとマーベル・パーカーという二人の女性によって所有されていることに驚いた。アデレード・</a:t>
            </a:r>
            <a:r>
              <a:rPr lang="ja-JP" altLang="en-US" sz="1100" dirty="0">
                <a:effectLst/>
                <a:latin typeface="Calibri" panose="020F0502020204030204" pitchFamily="34" charset="0"/>
                <a:ea typeface="ＭＳ Ｐゴシック" panose="020B0600070205080204" pitchFamily="50" charset="-128"/>
              </a:rPr>
              <a:t>ガ</a:t>
            </a:r>
            <a:r>
              <a:rPr lang="ja-JP" altLang="ja-JP" sz="1100" dirty="0">
                <a:effectLst/>
                <a:latin typeface="Calibri" panose="020F0502020204030204" pitchFamily="34" charset="0"/>
                <a:ea typeface="ＭＳ Ｐゴシック" panose="020B0600070205080204" pitchFamily="50" charset="-128"/>
              </a:rPr>
              <a:t>ッダードはモローに</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もし男性の奉仕団体が女性に門戸を開くのであれば、彼女は参加</a:t>
            </a:r>
            <a:r>
              <a:rPr lang="ja-JP" altLang="en-US" sz="1100" dirty="0">
                <a:effectLst/>
                <a:latin typeface="Calibri" panose="020F0502020204030204" pitchFamily="34" charset="0"/>
                <a:ea typeface="ＭＳ Ｐゴシック" panose="020B0600070205080204" pitchFamily="50" charset="-128"/>
              </a:rPr>
              <a:t>するのに</a:t>
            </a:r>
            <a:r>
              <a:rPr lang="ja-JP" altLang="ja-JP" sz="1100" dirty="0">
                <a:effectLst/>
                <a:latin typeface="Calibri" panose="020F0502020204030204" pitchFamily="34" charset="0"/>
                <a:ea typeface="ＭＳ Ｐゴシック" panose="020B0600070205080204" pitchFamily="50" charset="-128"/>
              </a:rPr>
              <a:t>と</a:t>
            </a:r>
            <a:r>
              <a:rPr lang="ja-JP" altLang="en-US" sz="1100" dirty="0">
                <a:effectLst/>
                <a:latin typeface="Calibri" panose="020F0502020204030204" pitchFamily="34" charset="0"/>
                <a:ea typeface="ＭＳ Ｐゴシック" panose="020B0600070205080204" pitchFamily="50" charset="-128"/>
              </a:rPr>
              <a:t>語</a:t>
            </a:r>
            <a:r>
              <a:rPr lang="ja-JP" altLang="ja-JP" sz="1100" dirty="0">
                <a:effectLst/>
                <a:latin typeface="Calibri" panose="020F0502020204030204" pitchFamily="34" charset="0"/>
                <a:ea typeface="ＭＳ Ｐゴシック" panose="020B0600070205080204" pitchFamily="50" charset="-128"/>
              </a:rPr>
              <a:t>った。このことからモロー</a:t>
            </a:r>
            <a:r>
              <a:rPr lang="ja-JP" altLang="en-US" sz="1100" dirty="0">
                <a:effectLst/>
                <a:latin typeface="Calibri" panose="020F0502020204030204" pitchFamily="34" charset="0"/>
                <a:ea typeface="ＭＳ Ｐゴシック" panose="020B0600070205080204" pitchFamily="50" charset="-128"/>
              </a:rPr>
              <a:t>に</a:t>
            </a:r>
            <a:r>
              <a:rPr lang="ja-JP" altLang="ja-JP" sz="1100" dirty="0">
                <a:effectLst/>
                <a:latin typeface="Calibri" panose="020F0502020204030204" pitchFamily="34" charset="0"/>
                <a:ea typeface="ＭＳ Ｐゴシック" panose="020B0600070205080204" pitchFamily="50" charset="-128"/>
              </a:rPr>
              <a:t>女性たちのための奉仕クラブを創る考えが浮かんだ。マーベル・パーカーとアデレード・</a:t>
            </a:r>
            <a:r>
              <a:rPr lang="ja-JP" altLang="en-US" sz="1100" dirty="0">
                <a:effectLst/>
                <a:latin typeface="Calibri" panose="020F0502020204030204" pitchFamily="34" charset="0"/>
                <a:ea typeface="ＭＳ Ｐゴシック" panose="020B0600070205080204" pitchFamily="50" charset="-128"/>
              </a:rPr>
              <a:t>ガ</a:t>
            </a:r>
            <a:r>
              <a:rPr lang="ja-JP" altLang="ja-JP" sz="1100" dirty="0">
                <a:effectLst/>
                <a:latin typeface="Calibri" panose="020F0502020204030204" pitchFamily="34" charset="0"/>
                <a:ea typeface="ＭＳ Ｐゴシック" panose="020B0600070205080204" pitchFamily="50" charset="-128"/>
              </a:rPr>
              <a:t>ッダードは</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二人とも最初のソロプチミスト</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クラブのチャーター会員</a:t>
            </a:r>
            <a:r>
              <a:rPr lang="ja-JP" altLang="en-US" sz="1100" dirty="0">
                <a:effectLst/>
                <a:latin typeface="Calibri" panose="020F0502020204030204" pitchFamily="34" charset="0"/>
                <a:ea typeface="ＭＳ Ｐゴシック" panose="020B0600070205080204" pitchFamily="50" charset="-128"/>
              </a:rPr>
              <a:t>と</a:t>
            </a:r>
            <a:r>
              <a:rPr lang="ja-JP" altLang="ja-JP" sz="1100" dirty="0">
                <a:effectLst/>
                <a:latin typeface="Calibri" panose="020F0502020204030204" pitchFamily="34" charset="0"/>
                <a:ea typeface="ＭＳ Ｐゴシック" panose="020B0600070205080204" pitchFamily="50" charset="-128"/>
              </a:rPr>
              <a:t>なった。</a:t>
            </a:r>
            <a:endParaRPr lang="en-US" altLang="ja-JP" sz="1100" dirty="0">
              <a:effectLst/>
              <a:latin typeface="Calibri" panose="020F0502020204030204" pitchFamily="34" charset="0"/>
              <a:ea typeface="ＭＳ Ｐゴシック" panose="020B0600070205080204" pitchFamily="50"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2</a:t>
            </a:fld>
            <a:endParaRPr lang="en-US"/>
          </a:p>
        </p:txBody>
      </p:sp>
    </p:spTree>
    <p:extLst>
      <p:ext uri="{BB962C8B-B14F-4D97-AF65-F5344CB8AC3E}">
        <p14:creationId xmlns:p14="http://schemas.microsoft.com/office/powerpoint/2010/main" val="11594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クラブを設立する前から、</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スチュアート・モローは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ロータリーや青年会議所と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繋がりを持っていた。彼ら</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の助けのお陰で、</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初対面</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の数人の女性たちを見つけることが出来た、</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1921</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年の夏</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にかけて、</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チャータメンバーとなるその他の多くのメンバ</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ー</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を見つける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ことが出来た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。設立の会合は、オークランドのブロードウェイ通りにあった、ビーナスカフェで開かれた。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最初の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チャーター</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メンバー勧誘</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自身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の人脈</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と、</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初期の会員になった女性たち</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の人脈の両方を駆使し拡大していった。結果、参加する女性たちの数がどんどん増えていった。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毎週、更に</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多くの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地域の女性たちが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講演者</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として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会合に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招かれ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もし</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彼女がクラブに相応しい</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とみんなに認められたならば、彼女は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クラブ会員に招かれたの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だった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3</a:t>
            </a:fld>
            <a:endParaRPr lang="en-US"/>
          </a:p>
        </p:txBody>
      </p:sp>
    </p:spTree>
    <p:extLst>
      <p:ext uri="{BB962C8B-B14F-4D97-AF65-F5344CB8AC3E}">
        <p14:creationId xmlns:p14="http://schemas.microsoft.com/office/powerpoint/2010/main" val="372801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ロータリーと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同様で</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、新しいクラブはそれぞれの分野</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で</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高い地位につくメンバーを探した、そして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それぞれの専門職や実業界における職業について学び合</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い</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、それぞれの分野</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や</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地域社会で</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の必要な</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支援</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について集まって話った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最初のメンバー</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たち</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、色</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々な分野で活躍していた、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例えば、</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医療関係、食品サービス関係、服飾関係、パーソナル　ケア、印刷業など様々</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であった。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多様な会員の集まりは最初のクラブが創られたとき、そして更にクラブを創り続けていくうえで、ソロプチミストにとってとても大切な要素であった。グラディス・バーンダラーと知り合ったことこそが、スチュアート・モローにとって何にも代えがたい強味</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となった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。彼女は、印刷業のオーナーとして彼女</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自身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の人脈を使って、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地域の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興味深い女性たちを組織のミーテングに招き入れた。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4</a:t>
            </a:fld>
            <a:endParaRPr lang="en-US"/>
          </a:p>
        </p:txBody>
      </p:sp>
    </p:spTree>
    <p:extLst>
      <p:ext uri="{BB962C8B-B14F-4D97-AF65-F5344CB8AC3E}">
        <p14:creationId xmlns:p14="http://schemas.microsoft.com/office/powerpoint/2010/main" val="1115986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en-US" altLang="ja-JP" sz="1200" dirty="0">
                <a:effectLst/>
                <a:latin typeface="ＭＳ Ｐゴシック" panose="020B0600070205080204" pitchFamily="50" charset="-128"/>
                <a:ea typeface="Calibri" panose="020F0502020204030204" pitchFamily="34" charset="0"/>
              </a:rPr>
              <a:t>1921</a:t>
            </a:r>
            <a:r>
              <a:rPr lang="ja-JP" altLang="ja-JP" sz="1200" dirty="0">
                <a:effectLst/>
                <a:latin typeface="Calibri" panose="020F0502020204030204" pitchFamily="34" charset="0"/>
                <a:ea typeface="ＭＳ Ｐゴシック" panose="020B0600070205080204" pitchFamily="50" charset="-128"/>
              </a:rPr>
              <a:t>年当時</a:t>
            </a:r>
            <a:r>
              <a:rPr lang="ja-JP" altLang="en-US" sz="1200" dirty="0">
                <a:effectLst/>
                <a:latin typeface="Calibri" panose="020F0502020204030204" pitchFamily="34" charset="0"/>
                <a:ea typeface="ＭＳ Ｐゴシック" panose="020B0600070205080204" pitchFamily="50" charset="-128"/>
              </a:rPr>
              <a:t>の入会金の</a:t>
            </a:r>
            <a:r>
              <a:rPr lang="en-US" altLang="ja-JP" sz="1200" dirty="0">
                <a:effectLst/>
                <a:latin typeface="Calibri" panose="020F0502020204030204" pitchFamily="34" charset="0"/>
                <a:ea typeface="ＭＳ Ｐゴシック" panose="020B0600070205080204" pitchFamily="50" charset="-128"/>
              </a:rPr>
              <a:t>15</a:t>
            </a:r>
            <a:r>
              <a:rPr lang="ja-JP" altLang="ja-JP" sz="1200" dirty="0">
                <a:effectLst/>
                <a:latin typeface="Calibri" panose="020F0502020204030204" pitchFamily="34" charset="0"/>
                <a:ea typeface="ＭＳ Ｐゴシック" panose="020B0600070205080204" pitchFamily="50" charset="-128"/>
              </a:rPr>
              <a:t>ドル</a:t>
            </a:r>
            <a:r>
              <a:rPr lang="ja-JP" altLang="en-US" sz="1200" dirty="0">
                <a:effectLst/>
                <a:latin typeface="Calibri" panose="020F0502020204030204" pitchFamily="34" charset="0"/>
                <a:ea typeface="ＭＳ Ｐゴシック" panose="020B0600070205080204" pitchFamily="50" charset="-128"/>
              </a:rPr>
              <a:t>は、</a:t>
            </a:r>
            <a:r>
              <a:rPr lang="en-US" altLang="ja-JP" sz="1200" dirty="0">
                <a:effectLst/>
                <a:latin typeface="Calibri" panose="020F0502020204030204" pitchFamily="34" charset="0"/>
                <a:ea typeface="ＭＳ Ｐゴシック" panose="020B0600070205080204" pitchFamily="50" charset="-128"/>
              </a:rPr>
              <a:t>2020</a:t>
            </a:r>
            <a:r>
              <a:rPr lang="ja-JP" altLang="ja-JP" sz="1200" dirty="0">
                <a:effectLst/>
                <a:latin typeface="Calibri" panose="020F0502020204030204" pitchFamily="34" charset="0"/>
                <a:ea typeface="ＭＳ Ｐゴシック" panose="020B0600070205080204" pitchFamily="50" charset="-128"/>
              </a:rPr>
              <a:t>年</a:t>
            </a:r>
            <a:r>
              <a:rPr lang="ja-JP" altLang="en-US" sz="1200" dirty="0">
                <a:effectLst/>
                <a:latin typeface="Calibri" panose="020F0502020204030204" pitchFamily="34" charset="0"/>
                <a:ea typeface="ＭＳ Ｐゴシック" panose="020B0600070205080204" pitchFamily="50" charset="-128"/>
              </a:rPr>
              <a:t>現在の</a:t>
            </a:r>
            <a:r>
              <a:rPr lang="en-US" altLang="ja-JP" sz="1200" dirty="0">
                <a:effectLst/>
                <a:latin typeface="Calibri" panose="020F0502020204030204" pitchFamily="34" charset="0"/>
                <a:ea typeface="ＭＳ Ｐゴシック" panose="020B0600070205080204" pitchFamily="50" charset="-128"/>
              </a:rPr>
              <a:t>260</a:t>
            </a:r>
            <a:r>
              <a:rPr lang="ja-JP" altLang="ja-JP" sz="1200" dirty="0">
                <a:effectLst/>
                <a:latin typeface="Calibri" panose="020F0502020204030204" pitchFamily="34" charset="0"/>
                <a:ea typeface="ＭＳ Ｐゴシック" panose="020B0600070205080204" pitchFamily="50" charset="-128"/>
              </a:rPr>
              <a:t>ドルに相当する。</a:t>
            </a:r>
            <a:endParaRPr lang="en-US" altLang="ja-JP" sz="1200" dirty="0">
              <a:effectLst/>
              <a:latin typeface="Calibri" panose="020F0502020204030204" pitchFamily="34" charset="0"/>
              <a:ea typeface="ＭＳ Ｐゴシック" panose="020B0600070205080204" pitchFamily="50" charset="-128"/>
            </a:endParaRPr>
          </a:p>
          <a:p>
            <a:pPr>
              <a:lnSpc>
                <a:spcPct val="97000"/>
              </a:lnSpc>
            </a:pPr>
            <a:endParaRPr lang="ja-JP" altLang="ja-JP" sz="1200" dirty="0">
              <a:effectLst/>
              <a:latin typeface="Calibri" panose="020F0502020204030204" pitchFamily="34" charset="0"/>
              <a:ea typeface="Calibri" panose="020F0502020204030204" pitchFamily="34" charset="0"/>
            </a:endParaRPr>
          </a:p>
          <a:p>
            <a:r>
              <a:rPr lang="ja-JP" altLang="ja-JP" sz="1200" dirty="0">
                <a:effectLst/>
                <a:ea typeface="ＭＳ Ｐゴシック" panose="020B0600070205080204" pitchFamily="50" charset="-128"/>
                <a:cs typeface="Calibri" panose="020F0502020204030204" pitchFamily="34" charset="0"/>
              </a:rPr>
              <a:t>もし</a:t>
            </a:r>
            <a:r>
              <a:rPr lang="en-US" altLang="ja-JP" sz="1200" dirty="0">
                <a:effectLst/>
                <a:ea typeface="ＭＳ Ｐゴシック" panose="020B0600070205080204" pitchFamily="50" charset="-128"/>
                <a:cs typeface="Calibri" panose="020F0502020204030204" pitchFamily="34" charset="0"/>
              </a:rPr>
              <a:t>9</a:t>
            </a:r>
            <a:r>
              <a:rPr lang="ja-JP" altLang="ja-JP" sz="1200" dirty="0">
                <a:effectLst/>
                <a:ea typeface="ＭＳ Ｐゴシック" panose="020B0600070205080204" pitchFamily="50" charset="-128"/>
                <a:cs typeface="Calibri" panose="020F0502020204030204" pitchFamily="34" charset="0"/>
              </a:rPr>
              <a:t>回の</a:t>
            </a:r>
            <a:r>
              <a:rPr lang="ja-JP" altLang="en-US" sz="1200" dirty="0">
                <a:effectLst/>
                <a:ea typeface="ＭＳ Ｐゴシック" panose="020B0600070205080204" pitchFamily="50" charset="-128"/>
                <a:cs typeface="Calibri" panose="020F0502020204030204" pitchFamily="34" charset="0"/>
              </a:rPr>
              <a:t>会合の内　</a:t>
            </a:r>
            <a:r>
              <a:rPr lang="en-US" altLang="ja-JP" sz="1200" dirty="0">
                <a:effectLst/>
                <a:ea typeface="ＭＳ Ｐゴシック" panose="020B0600070205080204" pitchFamily="50" charset="-128"/>
                <a:cs typeface="Calibri" panose="020F0502020204030204" pitchFamily="34" charset="0"/>
              </a:rPr>
              <a:t>5</a:t>
            </a:r>
            <a:r>
              <a:rPr lang="ja-JP" altLang="ja-JP" sz="1200" dirty="0">
                <a:effectLst/>
                <a:ea typeface="ＭＳ Ｐゴシック" panose="020B0600070205080204" pitchFamily="50" charset="-128"/>
                <a:cs typeface="Calibri" panose="020F0502020204030204" pitchFamily="34" charset="0"/>
              </a:rPr>
              <a:t>回欠席</a:t>
            </a:r>
            <a:r>
              <a:rPr lang="ja-JP" altLang="en-US" sz="1200" dirty="0">
                <a:effectLst/>
                <a:ea typeface="ＭＳ Ｐゴシック" panose="020B0600070205080204" pitchFamily="50" charset="-128"/>
                <a:cs typeface="Calibri" panose="020F0502020204030204" pitchFamily="34" charset="0"/>
              </a:rPr>
              <a:t>を重ねた</a:t>
            </a:r>
            <a:r>
              <a:rPr lang="ja-JP" altLang="ja-JP" sz="1200" dirty="0">
                <a:effectLst/>
                <a:ea typeface="ＭＳ Ｐゴシック" panose="020B0600070205080204" pitchFamily="50" charset="-128"/>
                <a:cs typeface="Calibri" panose="020F0502020204030204" pitchFamily="34" charset="0"/>
              </a:rPr>
              <a:t>場合は会員籍を失う。病気や仕事の理由は認められた。会員たち</a:t>
            </a:r>
            <a:r>
              <a:rPr lang="ja-JP" altLang="en-US" sz="1200" dirty="0">
                <a:effectLst/>
                <a:ea typeface="ＭＳ Ｐゴシック" panose="020B0600070205080204" pitchFamily="50" charset="-128"/>
                <a:cs typeface="Calibri" panose="020F0502020204030204" pitchFamily="34" charset="0"/>
              </a:rPr>
              <a:t>の絆を築き、</a:t>
            </a:r>
            <a:r>
              <a:rPr lang="ja-JP" altLang="ja-JP" sz="1200" dirty="0">
                <a:effectLst/>
                <a:ea typeface="ＭＳ Ｐゴシック" panose="020B0600070205080204" pitchFamily="50" charset="-128"/>
                <a:cs typeface="Calibri" panose="020F0502020204030204" pitchFamily="34" charset="0"/>
              </a:rPr>
              <a:t>密接な関係を</a:t>
            </a:r>
            <a:r>
              <a:rPr lang="ja-JP" altLang="en-US" sz="1200" dirty="0">
                <a:effectLst/>
                <a:ea typeface="ＭＳ Ｐゴシック" panose="020B0600070205080204" pitchFamily="50" charset="-128"/>
                <a:cs typeface="Calibri" panose="020F0502020204030204" pitchFamily="34" charset="0"/>
              </a:rPr>
              <a:t>維持する</a:t>
            </a:r>
            <a:r>
              <a:rPr lang="ja-JP" altLang="ja-JP" sz="1200" dirty="0">
                <a:effectLst/>
                <a:ea typeface="ＭＳ Ｐゴシック" panose="020B0600070205080204" pitchFamily="50" charset="-128"/>
                <a:cs typeface="Calibri" panose="020F0502020204030204" pitchFamily="34" charset="0"/>
              </a:rPr>
              <a:t>役割</a:t>
            </a:r>
            <a:r>
              <a:rPr lang="ja-JP" altLang="en-US" sz="1200" dirty="0">
                <a:effectLst/>
                <a:ea typeface="ＭＳ Ｐゴシック" panose="020B0600070205080204" pitchFamily="50" charset="-128"/>
                <a:cs typeface="Calibri" panose="020F0502020204030204" pitchFamily="34" charset="0"/>
              </a:rPr>
              <a:t>として、</a:t>
            </a:r>
            <a:r>
              <a:rPr lang="ja-JP" altLang="ja-JP" sz="1200" dirty="0">
                <a:effectLst/>
                <a:ea typeface="ＭＳ Ｐゴシック" panose="020B0600070205080204" pitchFamily="50" charset="-128"/>
                <a:cs typeface="Calibri" panose="020F0502020204030204" pitchFamily="34" charset="0"/>
              </a:rPr>
              <a:t>キャプテン</a:t>
            </a:r>
            <a:r>
              <a:rPr lang="ja-JP" altLang="en-US" sz="1200" dirty="0">
                <a:effectLst/>
                <a:ea typeface="ＭＳ Ｐゴシック" panose="020B0600070205080204" pitchFamily="50" charset="-128"/>
                <a:cs typeface="Calibri" panose="020F0502020204030204" pitchFamily="34" charset="0"/>
              </a:rPr>
              <a:t>が</a:t>
            </a:r>
            <a:r>
              <a:rPr lang="ja-JP" altLang="ja-JP" sz="1200" dirty="0">
                <a:effectLst/>
                <a:ea typeface="ＭＳ Ｐゴシック" panose="020B0600070205080204" pitchFamily="50" charset="-128"/>
                <a:cs typeface="Calibri" panose="020F0502020204030204" pitchFamily="34" charset="0"/>
              </a:rPr>
              <a:t>選任された。もしある会員が欠席しないといけない</a:t>
            </a:r>
            <a:r>
              <a:rPr lang="ja-JP" altLang="en-US" sz="1200" dirty="0">
                <a:effectLst/>
                <a:ea typeface="ＭＳ Ｐゴシック" panose="020B0600070205080204" pitchFamily="50" charset="-128"/>
                <a:cs typeface="Calibri" panose="020F0502020204030204" pitchFamily="34" charset="0"/>
              </a:rPr>
              <a:t>場合に</a:t>
            </a:r>
            <a:r>
              <a:rPr lang="ja-JP" altLang="ja-JP" sz="1200" dirty="0">
                <a:effectLst/>
                <a:ea typeface="ＭＳ Ｐゴシック" panose="020B0600070205080204" pitchFamily="50" charset="-128"/>
                <a:cs typeface="Calibri" panose="020F0502020204030204" pitchFamily="34" charset="0"/>
              </a:rPr>
              <a:t>、彼女は自分のキャプテンに連絡を入れたのであった。</a:t>
            </a:r>
            <a:r>
              <a:rPr lang="en-US" altLang="ja-JP" sz="1200" baseline="0" dirty="0"/>
              <a:t>  </a:t>
            </a:r>
          </a:p>
          <a:p>
            <a:endParaRPr lang="en-US" altLang="ja-JP" sz="1200" baseline="0" dirty="0"/>
          </a:p>
          <a:p>
            <a:endParaRPr lang="en-US" altLang="ja-JP" sz="1200" dirty="0"/>
          </a:p>
        </p:txBody>
      </p:sp>
      <p:sp>
        <p:nvSpPr>
          <p:cNvPr id="4" name="Slide Number Placeholder 3"/>
          <p:cNvSpPr>
            <a:spLocks noGrp="1"/>
          </p:cNvSpPr>
          <p:nvPr>
            <p:ph type="sldNum" sz="quarter" idx="10"/>
          </p:nvPr>
        </p:nvSpPr>
        <p:spPr/>
        <p:txBody>
          <a:bodyPr/>
          <a:lstStyle/>
          <a:p>
            <a:fld id="{BB2DB6C4-82A4-4960-A974-50B6FCC3C599}" type="slidenum">
              <a:rPr lang="en-US" smtClean="0"/>
              <a:t>5</a:t>
            </a:fld>
            <a:endParaRPr lang="en-US"/>
          </a:p>
        </p:txBody>
      </p:sp>
    </p:spTree>
    <p:extLst>
      <p:ext uri="{BB962C8B-B14F-4D97-AF65-F5344CB8AC3E}">
        <p14:creationId xmlns:p14="http://schemas.microsoft.com/office/powerpoint/2010/main" val="518436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ソロプチミストの名称は、</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1921</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年の夏、ヴィーナスカフェで</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行われた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初期の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会合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の頃に出来たものである。ソロプチミストの公文書の中の二次的な記録資料によると、その名称を持って現れたモローを</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メンバーたちは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褒め称えたとある、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しかし、</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実際はそのアイデアを最初に提案したのは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あるメンバーだった。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latin typeface="Calibri" panose="020F0502020204030204" pitchFamily="34" charset="0"/>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br>
              <a:rPr lang="en-US" altLang="ja-JP" sz="1100" dirty="0">
                <a:effectLst/>
                <a:latin typeface="ＭＳ Ｐゴシック" panose="020B0600070205080204" pitchFamily="50" charset="-128"/>
                <a:cs typeface="ＭＳ 明朝" panose="02020609040205080304" pitchFamily="17" charset="-128"/>
              </a:rPr>
            </a:br>
            <a:endParaRPr lang="en-US" sz="1100" dirty="0"/>
          </a:p>
        </p:txBody>
      </p:sp>
      <p:sp>
        <p:nvSpPr>
          <p:cNvPr id="4" name="Slide Number Placeholder 3"/>
          <p:cNvSpPr>
            <a:spLocks noGrp="1"/>
          </p:cNvSpPr>
          <p:nvPr>
            <p:ph type="sldNum" sz="quarter" idx="10"/>
          </p:nvPr>
        </p:nvSpPr>
        <p:spPr/>
        <p:txBody>
          <a:bodyPr/>
          <a:lstStyle/>
          <a:p>
            <a:fld id="{BB2DB6C4-82A4-4960-A974-50B6FCC3C599}" type="slidenum">
              <a:rPr lang="en-US" smtClean="0"/>
              <a:t>6</a:t>
            </a:fld>
            <a:endParaRPr lang="en-US"/>
          </a:p>
        </p:txBody>
      </p:sp>
    </p:spTree>
    <p:extLst>
      <p:ext uri="{BB962C8B-B14F-4D97-AF65-F5344CB8AC3E}">
        <p14:creationId xmlns:p14="http://schemas.microsoft.com/office/powerpoint/2010/main" val="4169492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694873"/>
          </a:xfrm>
        </p:spPr>
        <p:txBody>
          <a:bodyPr/>
          <a:lstStyle/>
          <a:p>
            <a:pPr>
              <a:lnSpc>
                <a:spcPct val="97000"/>
              </a:lnSpc>
            </a:pPr>
            <a:r>
              <a:rPr lang="en-US" altLang="ja-JP" sz="1100" dirty="0">
                <a:effectLst/>
                <a:latin typeface="ＭＳ Ｐゴシック" panose="020B0600070205080204" pitchFamily="50" charset="-128"/>
                <a:ea typeface="Calibri" panose="020F0502020204030204" pitchFamily="34" charset="0"/>
              </a:rPr>
              <a:t>1921</a:t>
            </a:r>
            <a:r>
              <a:rPr lang="ja-JP" altLang="ja-JP" sz="1100" dirty="0">
                <a:effectLst/>
                <a:latin typeface="Calibri" panose="020F0502020204030204" pitchFamily="34" charset="0"/>
                <a:ea typeface="ＭＳ Ｐゴシック" panose="020B0600070205080204" pitchFamily="50" charset="-128"/>
              </a:rPr>
              <a:t>年</a:t>
            </a:r>
            <a:r>
              <a:rPr lang="en-US" altLang="ja-JP" sz="1100" dirty="0">
                <a:effectLst/>
                <a:latin typeface="Calibri" panose="020F0502020204030204" pitchFamily="34" charset="0"/>
                <a:ea typeface="ＭＳ Ｐゴシック" panose="020B0600070205080204" pitchFamily="50" charset="-128"/>
              </a:rPr>
              <a:t>8</a:t>
            </a:r>
            <a:r>
              <a:rPr lang="ja-JP" altLang="ja-JP" sz="1100" dirty="0">
                <a:effectLst/>
                <a:latin typeface="Calibri" panose="020F0502020204030204" pitchFamily="34" charset="0"/>
                <a:ea typeface="ＭＳ Ｐゴシック" panose="020B0600070205080204" pitchFamily="50" charset="-128"/>
              </a:rPr>
              <a:t>月</a:t>
            </a:r>
            <a:r>
              <a:rPr lang="en-US" altLang="ja-JP" sz="1100" dirty="0">
                <a:effectLst/>
                <a:latin typeface="Calibri" panose="020F0502020204030204" pitchFamily="34" charset="0"/>
                <a:ea typeface="ＭＳ Ｐゴシック" panose="020B0600070205080204" pitchFamily="50" charset="-128"/>
              </a:rPr>
              <a:t>21</a:t>
            </a:r>
            <a:r>
              <a:rPr lang="ja-JP" altLang="ja-JP" sz="1100" dirty="0">
                <a:effectLst/>
                <a:latin typeface="Calibri" panose="020F0502020204030204" pitchFamily="34" charset="0"/>
                <a:ea typeface="ＭＳ Ｐゴシック" panose="020B0600070205080204" pitchFamily="50" charset="-128"/>
              </a:rPr>
              <a:t>日</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カリフォルニアでモローは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組織</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を整え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た。クラブ設立のための準備期間は終わり、約</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１か月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後の</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9</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月</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26</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日に、クラブの理事会メンバーが選ばれた。定例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会合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は認証晩餐会の</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週間後に開かれ、</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10</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月</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10</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日に始まった。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cs typeface="+mn-cs"/>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モローは、一旦認証された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ら、</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独立して運営されるべきである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という持論をもっていた、それはそ</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れ以降に認証され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たすべての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も</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適用された。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第</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回目の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会合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の議題は、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モローの哲学に従い、</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会長の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・リチャードソンによって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公開討論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形式</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で運ばれた。彼女たちは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クラブの目的や理念、また地域社会において自分たちがどのようにあるべきかについて話し合った。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初期のソロプチミスト達は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モローの出した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ある</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条件に縛れた、それは当時としては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ごく</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一般的であったとはいえるが、会員は白人女性でなければならないというものであった。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今、</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ソロプチミストの歴史を辿ってみると、興味深いことに</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モローが組織に拘わらなくなったと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同時</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に、この条件は取り除かれたのであった。実際、たくさんのクラブ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認証</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後、</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モローから独立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する</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同時に、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この条件を</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排除した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7</a:t>
            </a:fld>
            <a:endParaRPr lang="en-US"/>
          </a:p>
        </p:txBody>
      </p:sp>
    </p:spTree>
    <p:extLst>
      <p:ext uri="{BB962C8B-B14F-4D97-AF65-F5344CB8AC3E}">
        <p14:creationId xmlns:p14="http://schemas.microsoft.com/office/powerpoint/2010/main" val="3266184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ヴァイオレット・リチャードソン</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は</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3</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巡もの投票を経て、</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会長に選ばれた。「</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80</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人</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会員</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全員</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の度量はとても素晴らしく、誰が会長に選ばれても上手くいったことでしょう。」と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ヴァイオレットは語った。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1922</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年に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ヴァイオレットの下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で</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採択された細則</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から</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は、職業訓練、広報、プログラム、財務、親睦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など、</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５委員会が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あったことが分かる。</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8</a:t>
            </a:fld>
            <a:endParaRPr lang="en-US"/>
          </a:p>
        </p:txBody>
      </p:sp>
    </p:spTree>
    <p:extLst>
      <p:ext uri="{BB962C8B-B14F-4D97-AF65-F5344CB8AC3E}">
        <p14:creationId xmlns:p14="http://schemas.microsoft.com/office/powerpoint/2010/main" val="3974143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rPr>
              <a:t>弁護士のエロイ</a:t>
            </a:r>
            <a:r>
              <a:rPr lang="ja-JP" altLang="en-US" sz="1100" dirty="0">
                <a:effectLst/>
                <a:latin typeface="Calibri" panose="020F0502020204030204" pitchFamily="34" charset="0"/>
                <a:ea typeface="ＭＳ Ｐゴシック" panose="020B0600070205080204" pitchFamily="50" charset="-128"/>
              </a:rPr>
              <a:t>ー</a:t>
            </a:r>
            <a:r>
              <a:rPr lang="ja-JP" altLang="ja-JP" sz="1100" dirty="0">
                <a:effectLst/>
                <a:latin typeface="Calibri" panose="020F0502020204030204" pitchFamily="34" charset="0"/>
                <a:ea typeface="ＭＳ Ｐゴシック" panose="020B0600070205080204" pitchFamily="50" charset="-128"/>
              </a:rPr>
              <a:t>ス・クッシング</a:t>
            </a:r>
            <a:r>
              <a:rPr lang="ja-JP" altLang="en-US" sz="1100" dirty="0">
                <a:effectLst/>
                <a:latin typeface="Calibri" panose="020F0502020204030204" pitchFamily="34" charset="0"/>
                <a:ea typeface="ＭＳ Ｐゴシック" panose="020B0600070205080204" pitchFamily="50" charset="-128"/>
              </a:rPr>
              <a:t>は、</a:t>
            </a:r>
            <a:r>
              <a:rPr lang="ja-JP" altLang="ja-JP" sz="1100" dirty="0">
                <a:effectLst/>
                <a:latin typeface="Calibri" panose="020F0502020204030204" pitchFamily="34" charset="0"/>
                <a:ea typeface="ＭＳ Ｐゴシック" panose="020B0600070205080204" pitchFamily="50" charset="-128"/>
              </a:rPr>
              <a:t>定款と細則</a:t>
            </a:r>
            <a:r>
              <a:rPr lang="ja-JP" altLang="en-US" sz="1100" dirty="0">
                <a:effectLst/>
                <a:latin typeface="Calibri" panose="020F0502020204030204" pitchFamily="34" charset="0"/>
                <a:ea typeface="ＭＳ Ｐゴシック" panose="020B0600070205080204" pitchFamily="50" charset="-128"/>
              </a:rPr>
              <a:t>の</a:t>
            </a:r>
            <a:r>
              <a:rPr lang="ja-JP" altLang="ja-JP" sz="1100" dirty="0">
                <a:effectLst/>
                <a:latin typeface="Calibri" panose="020F0502020204030204" pitchFamily="34" charset="0"/>
                <a:ea typeface="ＭＳ Ｐゴシック" panose="020B0600070205080204" pitchFamily="50" charset="-128"/>
              </a:rPr>
              <a:t>起草</a:t>
            </a:r>
            <a:r>
              <a:rPr lang="ja-JP" altLang="en-US" sz="1100" dirty="0">
                <a:effectLst/>
                <a:latin typeface="Calibri" panose="020F0502020204030204" pitchFamily="34" charset="0"/>
                <a:ea typeface="ＭＳ Ｐゴシック" panose="020B0600070205080204" pitchFamily="50" charset="-128"/>
              </a:rPr>
              <a:t>に</a:t>
            </a:r>
            <a:r>
              <a:rPr lang="ja-JP" altLang="ja-JP" sz="1100" dirty="0">
                <a:effectLst/>
                <a:latin typeface="Calibri" panose="020F0502020204030204" pitchFamily="34" charset="0"/>
                <a:ea typeface="ＭＳ Ｐゴシック" panose="020B0600070205080204" pitchFamily="50" charset="-128"/>
              </a:rPr>
              <a:t>重要な役割を果たした。</a:t>
            </a:r>
            <a:r>
              <a:rPr lang="ja-JP" altLang="en-US" sz="1100" dirty="0">
                <a:effectLst/>
                <a:latin typeface="Calibri" panose="020F0502020204030204" pitchFamily="34" charset="0"/>
                <a:ea typeface="ＭＳ Ｐゴシック" panose="020B0600070205080204" pitchFamily="50" charset="-128"/>
              </a:rPr>
              <a:t>彼女は、</a:t>
            </a:r>
            <a:r>
              <a:rPr lang="ja-JP" altLang="ja-JP" sz="1100" dirty="0">
                <a:effectLst/>
                <a:latin typeface="Calibri" panose="020F0502020204030204" pitchFamily="34" charset="0"/>
                <a:ea typeface="ＭＳ Ｐゴシック" panose="020B0600070205080204" pitchFamily="50" charset="-128"/>
              </a:rPr>
              <a:t>他</a:t>
            </a:r>
            <a:r>
              <a:rPr lang="ja-JP" altLang="en-US" sz="1100" dirty="0">
                <a:effectLst/>
                <a:latin typeface="Calibri" panose="020F0502020204030204" pitchFamily="34" charset="0"/>
                <a:ea typeface="ＭＳ Ｐゴシック" panose="020B0600070205080204" pitchFamily="50" charset="-128"/>
              </a:rPr>
              <a:t>のクラブが新たに</a:t>
            </a:r>
            <a:r>
              <a:rPr lang="ja-JP" altLang="ja-JP" sz="1100" dirty="0">
                <a:effectLst/>
                <a:latin typeface="Calibri" panose="020F0502020204030204" pitchFamily="34" charset="0"/>
                <a:ea typeface="ＭＳ Ｐゴシック" panose="020B0600070205080204" pitchFamily="50" charset="-128"/>
              </a:rPr>
              <a:t>認証され</a:t>
            </a:r>
            <a:r>
              <a:rPr lang="ja-JP" altLang="en-US" sz="1100" dirty="0">
                <a:effectLst/>
                <a:latin typeface="Calibri" panose="020F0502020204030204" pitchFamily="34" charset="0"/>
                <a:ea typeface="ＭＳ Ｐゴシック" panose="020B0600070205080204" pitchFamily="50" charset="-128"/>
              </a:rPr>
              <a:t>る</a:t>
            </a:r>
            <a:r>
              <a:rPr lang="ja-JP" altLang="ja-JP" sz="1100" dirty="0">
                <a:effectLst/>
                <a:latin typeface="Calibri" panose="020F0502020204030204" pitchFamily="34" charset="0"/>
                <a:ea typeface="ＭＳ Ｐゴシック" panose="020B0600070205080204" pitchFamily="50" charset="-128"/>
              </a:rPr>
              <a:t>とき、</a:t>
            </a:r>
            <a:r>
              <a:rPr lang="ja-JP" altLang="en-US" sz="1100" dirty="0">
                <a:effectLst/>
                <a:latin typeface="Calibri" panose="020F0502020204030204" pitchFamily="34" charset="0"/>
                <a:ea typeface="ＭＳ Ｐゴシック" panose="020B0600070205080204" pitchFamily="50" charset="-128"/>
              </a:rPr>
              <a:t>自らア</a:t>
            </a:r>
            <a:r>
              <a:rPr lang="ja-JP" altLang="ja-JP" sz="1100" dirty="0">
                <a:effectLst/>
                <a:latin typeface="Calibri" panose="020F0502020204030204" pitchFamily="34" charset="0"/>
                <a:ea typeface="ＭＳ Ｐゴシック" panose="020B0600070205080204" pitchFamily="50" charset="-128"/>
              </a:rPr>
              <a:t>ラメダ</a:t>
            </a:r>
            <a:r>
              <a:rPr lang="ja-JP" altLang="en-US" sz="1100" dirty="0">
                <a:effectLst/>
                <a:latin typeface="Calibri" panose="020F0502020204030204" pitchFamily="34" charset="0"/>
                <a:ea typeface="ＭＳ Ｐゴシック" panose="020B0600070205080204" pitchFamily="50" charset="-128"/>
              </a:rPr>
              <a:t>・カウンティ・ソロプチミスト・</a:t>
            </a:r>
            <a:r>
              <a:rPr lang="ja-JP" altLang="ja-JP" sz="1100" dirty="0">
                <a:effectLst/>
                <a:latin typeface="Calibri" panose="020F0502020204030204" pitchFamily="34" charset="0"/>
                <a:ea typeface="ＭＳ Ｐゴシック" panose="020B0600070205080204" pitchFamily="50" charset="-128"/>
              </a:rPr>
              <a:t>クラブの書類をひな型として使い、そのクラブが独自の文書を整えるのを手伝った。</a:t>
            </a:r>
            <a:endParaRPr lang="en-US" altLang="ja-JP" sz="1100" dirty="0">
              <a:effectLst/>
              <a:latin typeface="Calibri" panose="020F0502020204030204" pitchFamily="34" charset="0"/>
              <a:ea typeface="ＭＳ Ｐゴシック" panose="020B0600070205080204" pitchFamily="50"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rPr>
              <a:t>エミリー</a:t>
            </a:r>
            <a:r>
              <a:rPr lang="ja-JP" altLang="en-US" sz="1100" dirty="0">
                <a:effectLst/>
                <a:latin typeface="Calibri" panose="020F0502020204030204" pitchFamily="34" charset="0"/>
                <a:ea typeface="ＭＳ Ｐゴシック" panose="020B0600070205080204" pitchFamily="50" charset="-128"/>
              </a:rPr>
              <a:t>・</a:t>
            </a:r>
            <a:r>
              <a:rPr lang="en-US" altLang="ja-JP" sz="1100" dirty="0">
                <a:effectLst/>
                <a:latin typeface="Calibri" panose="020F0502020204030204" pitchFamily="34" charset="0"/>
                <a:ea typeface="ＭＳ Ｐゴシック" panose="020B0600070205080204" pitchFamily="50" charset="-128"/>
              </a:rPr>
              <a:t>D.</a:t>
            </a:r>
            <a:r>
              <a:rPr lang="ja-JP" altLang="ja-JP" sz="1100" dirty="0">
                <a:effectLst/>
                <a:latin typeface="Calibri" panose="020F0502020204030204" pitchFamily="34" charset="0"/>
                <a:ea typeface="ＭＳ Ｐゴシック" panose="020B0600070205080204" pitchFamily="50" charset="-128"/>
              </a:rPr>
              <a:t>・ウィル</a:t>
            </a:r>
            <a:r>
              <a:rPr lang="ja-JP" altLang="en-US" sz="1100" dirty="0">
                <a:effectLst/>
                <a:latin typeface="Calibri" panose="020F0502020204030204" pitchFamily="34" charset="0"/>
                <a:ea typeface="ＭＳ Ｐゴシック" panose="020B0600070205080204" pitchFamily="50" charset="-128"/>
              </a:rPr>
              <a:t>ケ</a:t>
            </a:r>
            <a:r>
              <a:rPr lang="ja-JP" altLang="ja-JP" sz="1100" dirty="0">
                <a:effectLst/>
                <a:latin typeface="Calibri" panose="020F0502020204030204" pitchFamily="34" charset="0"/>
                <a:ea typeface="ＭＳ Ｐゴシック" panose="020B0600070205080204" pitchFamily="50" charset="-128"/>
              </a:rPr>
              <a:t>も細則に取組んだ、彼女はソロプチミストの貴重なメンバーであった。ヴァイオレット・リチャードソン</a:t>
            </a:r>
            <a:r>
              <a:rPr lang="ja-JP" altLang="en-US" sz="1100" dirty="0">
                <a:effectLst/>
                <a:latin typeface="Calibri" panose="020F0502020204030204" pitchFamily="34" charset="0"/>
                <a:ea typeface="ＭＳ Ｐゴシック" panose="020B0600070205080204" pitchFamily="50" charset="-128"/>
              </a:rPr>
              <a:t>・ウォード</a:t>
            </a:r>
            <a:r>
              <a:rPr lang="ja-JP" altLang="ja-JP" sz="1100" dirty="0">
                <a:effectLst/>
                <a:latin typeface="Calibri" panose="020F0502020204030204" pitchFamily="34" charset="0"/>
                <a:ea typeface="ＭＳ Ｐゴシック" panose="020B0600070205080204" pitchFamily="50" charset="-128"/>
              </a:rPr>
              <a:t>は、彼女について次のように語った。「彼女はクラブのどの役職もこなせる力を持っているが、特に他のメンバーがうまく立ち回れるように</a:t>
            </a:r>
            <a:r>
              <a:rPr lang="ja-JP" altLang="en-US" sz="1100" dirty="0">
                <a:effectLst/>
                <a:latin typeface="Calibri" panose="020F0502020204030204" pitchFamily="34" charset="0"/>
                <a:ea typeface="ＭＳ Ｐゴシック" panose="020B0600070205080204" pitchFamily="50" charset="-128"/>
              </a:rPr>
              <a:t>調整役を</a:t>
            </a:r>
            <a:r>
              <a:rPr lang="ja-JP" altLang="ja-JP" sz="1100" dirty="0">
                <a:effectLst/>
                <a:latin typeface="Calibri" panose="020F0502020204030204" pitchFamily="34" charset="0"/>
                <a:ea typeface="ＭＳ Ｐゴシック" panose="020B0600070205080204" pitchFamily="50" charset="-128"/>
              </a:rPr>
              <a:t>好んだ。エミリー・</a:t>
            </a:r>
            <a:r>
              <a:rPr lang="en-US" altLang="ja-JP" sz="1100" dirty="0">
                <a:effectLst/>
                <a:latin typeface="Calibri" panose="020F0502020204030204" pitchFamily="34" charset="0"/>
                <a:ea typeface="ＭＳ Ｐゴシック" panose="020B0600070205080204" pitchFamily="50" charset="-128"/>
              </a:rPr>
              <a:t>D.</a:t>
            </a:r>
            <a:r>
              <a:rPr lang="ja-JP" altLang="ja-JP" sz="1100" dirty="0">
                <a:effectLst/>
                <a:latin typeface="Calibri" panose="020F0502020204030204" pitchFamily="34" charset="0"/>
                <a:ea typeface="ＭＳ Ｐゴシック" panose="020B0600070205080204" pitchFamily="50" charset="-128"/>
              </a:rPr>
              <a:t>・ウィル</a:t>
            </a:r>
            <a:r>
              <a:rPr lang="ja-JP" altLang="en-US" sz="1100" dirty="0">
                <a:effectLst/>
                <a:latin typeface="Calibri" panose="020F0502020204030204" pitchFamily="34" charset="0"/>
                <a:ea typeface="ＭＳ Ｐゴシック" panose="020B0600070205080204" pitchFamily="50" charset="-128"/>
              </a:rPr>
              <a:t>ケ</a:t>
            </a:r>
            <a:r>
              <a:rPr lang="ja-JP" altLang="ja-JP" sz="1100" dirty="0">
                <a:effectLst/>
                <a:latin typeface="Calibri" panose="020F0502020204030204" pitchFamily="34" charset="0"/>
                <a:ea typeface="ＭＳ Ｐゴシック" panose="020B0600070205080204" pitchFamily="50" charset="-128"/>
              </a:rPr>
              <a:t>の功績で最大であったのは、連盟会報の初版を成功に導いたことであ</a:t>
            </a:r>
            <a:r>
              <a:rPr lang="ja-JP" altLang="en-US" sz="1100" dirty="0">
                <a:effectLst/>
                <a:latin typeface="Calibri" panose="020F0502020204030204" pitchFamily="34" charset="0"/>
                <a:ea typeface="ＭＳ Ｐゴシック" panose="020B0600070205080204" pitchFamily="50" charset="-128"/>
              </a:rPr>
              <a:t>ると信じている</a:t>
            </a:r>
            <a:r>
              <a:rPr lang="ja-JP" altLang="ja-JP" sz="1100" dirty="0">
                <a:effectLst/>
                <a:latin typeface="Calibri" panose="020F0502020204030204" pitchFamily="34" charset="0"/>
                <a:ea typeface="ＭＳ Ｐゴシック" panose="020B0600070205080204" pitchFamily="50" charset="-128"/>
              </a:rPr>
              <a:t>。</a:t>
            </a:r>
            <a:r>
              <a:rPr lang="ja-JP" altLang="en-US" sz="1100" dirty="0">
                <a:effectLst/>
                <a:latin typeface="Calibri" panose="020F0502020204030204" pitchFamily="34" charset="0"/>
                <a:ea typeface="ＭＳ Ｐゴシック" panose="020B0600070205080204" pitchFamily="50" charset="-128"/>
              </a:rPr>
              <a:t>」</a:t>
            </a:r>
            <a:endParaRPr lang="en-US" altLang="ja-JP" sz="1100" dirty="0">
              <a:effectLst/>
              <a:latin typeface="Calibri" panose="020F0502020204030204" pitchFamily="34" charset="0"/>
              <a:ea typeface="ＭＳ Ｐゴシック" panose="020B0600070205080204" pitchFamily="50"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9</a:t>
            </a:fld>
            <a:endParaRPr lang="en-US"/>
          </a:p>
        </p:txBody>
      </p:sp>
    </p:spTree>
    <p:extLst>
      <p:ext uri="{BB962C8B-B14F-4D97-AF65-F5344CB8AC3E}">
        <p14:creationId xmlns:p14="http://schemas.microsoft.com/office/powerpoint/2010/main" val="2468333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6"/>
            <a:ext cx="5852160" cy="4720273"/>
          </a:xfrm>
        </p:spPr>
        <p:txBody>
          <a:bodyPr/>
          <a:lstStyle/>
          <a:p>
            <a:pPr>
              <a:spcBef>
                <a:spcPts val="35"/>
              </a:spcBef>
            </a:pPr>
            <a:r>
              <a:rPr lang="ja-JP" altLang="ja-JP" sz="1100" dirty="0">
                <a:effectLst/>
                <a:latin typeface="Calibri" panose="020F0502020204030204" pitchFamily="34" charset="0"/>
                <a:ea typeface="ＭＳ Ｐゴシック" panose="020B0600070205080204" pitchFamily="50" charset="-128"/>
              </a:rPr>
              <a:t>クラブ会員たちは、苗字の前に</a:t>
            </a:r>
            <a:r>
              <a:rPr lang="ja-JP" altLang="en-US" sz="1100" dirty="0">
                <a:effectLst/>
                <a:latin typeface="Calibri" panose="020F0502020204030204" pitchFamily="34" charset="0"/>
                <a:ea typeface="ＭＳ Ｐゴシック" panose="020B0600070205080204" pitchFamily="50" charset="-128"/>
              </a:rPr>
              <a:t>敬称</a:t>
            </a:r>
            <a:r>
              <a:rPr lang="ja-JP" altLang="ja-JP" sz="1100" dirty="0">
                <a:effectLst/>
                <a:latin typeface="Calibri" panose="020F0502020204030204" pitchFamily="34" charset="0"/>
                <a:ea typeface="ＭＳ Ｐゴシック" panose="020B0600070205080204" pitchFamily="50" charset="-128"/>
              </a:rPr>
              <a:t>「ミス」「ミセス」「ドクター」を付けることに反対し、ファーストネームで呼び合うこと</a:t>
            </a:r>
            <a:r>
              <a:rPr lang="ja-JP" altLang="en-US" sz="1100" dirty="0">
                <a:effectLst/>
                <a:latin typeface="Calibri" panose="020F0502020204030204" pitchFamily="34" charset="0"/>
                <a:ea typeface="ＭＳ Ｐゴシック" panose="020B0600070205080204" pitchFamily="50" charset="-128"/>
              </a:rPr>
              <a:t>を決めた</a:t>
            </a:r>
            <a:r>
              <a:rPr lang="ja-JP" altLang="ja-JP" sz="1100" dirty="0">
                <a:effectLst/>
                <a:latin typeface="Calibri" panose="020F0502020204030204" pitchFamily="34" charset="0"/>
                <a:ea typeface="ＭＳ Ｐゴシック" panose="020B0600070205080204" pitchFamily="50" charset="-128"/>
              </a:rPr>
              <a:t>。この伝統はソロプチミストの歴史上脈々と引き継がれている。</a:t>
            </a:r>
            <a:endParaRPr lang="en-US" altLang="ja-JP" sz="1100" dirty="0">
              <a:effectLst/>
              <a:latin typeface="Calibri" panose="020F0502020204030204" pitchFamily="34" charset="0"/>
              <a:ea typeface="ＭＳ Ｐゴシック" panose="020B0600070205080204" pitchFamily="50" charset="-128"/>
            </a:endParaRPr>
          </a:p>
          <a:p>
            <a:pPr>
              <a:spcBef>
                <a:spcPts val="35"/>
              </a:spcBef>
            </a:pPr>
            <a:r>
              <a:rPr lang="ja-JP" altLang="ja-JP" sz="1100" dirty="0">
                <a:effectLst/>
                <a:latin typeface="Calibri" panose="020F0502020204030204" pitchFamily="34" charset="0"/>
                <a:ea typeface="ＭＳ Ｐゴシック" panose="020B0600070205080204" pitchFamily="50" charset="-128"/>
              </a:rPr>
              <a:t>ヴァイオレット・リチャードソン・</a:t>
            </a:r>
            <a:r>
              <a:rPr lang="ja-JP" altLang="en-US" sz="1100" dirty="0">
                <a:effectLst/>
                <a:latin typeface="Calibri" panose="020F0502020204030204" pitchFamily="34" charset="0"/>
                <a:ea typeface="ＭＳ Ｐゴシック" panose="020B0600070205080204" pitchFamily="50" charset="-128"/>
              </a:rPr>
              <a:t>ウォ</a:t>
            </a:r>
            <a:r>
              <a:rPr lang="ja-JP" altLang="ja-JP" sz="1100" dirty="0">
                <a:effectLst/>
                <a:latin typeface="Calibri" panose="020F0502020204030204" pitchFamily="34" charset="0"/>
                <a:ea typeface="ＭＳ Ｐゴシック" panose="020B0600070205080204" pitchFamily="50" charset="-128"/>
              </a:rPr>
              <a:t>ードの最初の会長報告には、「私たちは時間通りに開会し、時間通りに閉会した、初年度の１年間を通して実行し続けた。」と述べている。最初のクラブの女性たちにとって時間を守ることが大切であった。</a:t>
            </a:r>
            <a:endParaRPr lang="en-US" altLang="ja-JP" sz="1100" dirty="0">
              <a:effectLst/>
              <a:latin typeface="Calibri" panose="020F0502020204030204" pitchFamily="34" charset="0"/>
              <a:ea typeface="ＭＳ Ｐゴシック" panose="020B0600070205080204" pitchFamily="50" charset="-128"/>
            </a:endParaRPr>
          </a:p>
          <a:p>
            <a:pPr>
              <a:spcBef>
                <a:spcPts val="35"/>
              </a:spcBef>
            </a:pPr>
            <a:endParaRPr lang="en-US" altLang="ja-JP" sz="1100" dirty="0">
              <a:effectLst/>
              <a:latin typeface="Calibri" panose="020F0502020204030204" pitchFamily="34" charset="0"/>
              <a:ea typeface="ＭＳ Ｐゴシック" panose="020B0600070205080204" pitchFamily="50" charset="-128"/>
            </a:endParaRPr>
          </a:p>
          <a:p>
            <a:pPr>
              <a:spcBef>
                <a:spcPts val="35"/>
              </a:spcBef>
            </a:pPr>
            <a:r>
              <a:rPr lang="ja-JP" altLang="ja-JP" sz="1100" dirty="0">
                <a:effectLst/>
                <a:latin typeface="Calibri" panose="020F0502020204030204" pitchFamily="34" charset="0"/>
                <a:ea typeface="ＭＳ Ｐゴシック" panose="020B0600070205080204" pitchFamily="50" charset="-128"/>
              </a:rPr>
              <a:t>大部分の</a:t>
            </a:r>
            <a:r>
              <a:rPr lang="ja-JP" altLang="en-US" sz="1100" dirty="0">
                <a:effectLst/>
                <a:latin typeface="Calibri" panose="020F0502020204030204" pitchFamily="34" charset="0"/>
                <a:ea typeface="ＭＳ Ｐゴシック" panose="020B0600070205080204" pitchFamily="50" charset="-128"/>
              </a:rPr>
              <a:t>講演者</a:t>
            </a:r>
            <a:r>
              <a:rPr lang="ja-JP" altLang="ja-JP" sz="1100" dirty="0">
                <a:effectLst/>
                <a:latin typeface="Calibri" panose="020F0502020204030204" pitchFamily="34" charset="0"/>
                <a:ea typeface="ＭＳ Ｐゴシック" panose="020B0600070205080204" pitchFamily="50" charset="-128"/>
              </a:rPr>
              <a:t>は会員たち</a:t>
            </a:r>
            <a:r>
              <a:rPr lang="ja-JP" altLang="en-US" sz="1100" dirty="0">
                <a:effectLst/>
                <a:latin typeface="Calibri" panose="020F0502020204030204" pitchFamily="34" charset="0"/>
                <a:ea typeface="ＭＳ Ｐゴシック" panose="020B0600070205080204" pitchFamily="50" charset="-128"/>
              </a:rPr>
              <a:t>自身</a:t>
            </a:r>
            <a:r>
              <a:rPr lang="ja-JP" altLang="ja-JP" sz="1100" dirty="0">
                <a:effectLst/>
                <a:latin typeface="Calibri" panose="020F0502020204030204" pitchFamily="34" charset="0"/>
                <a:ea typeface="ＭＳ Ｐゴシック" panose="020B0600070205080204" pitchFamily="50" charset="-128"/>
              </a:rPr>
              <a:t>であった、何故なら</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仲間のソロプチミスト</a:t>
            </a:r>
            <a:r>
              <a:rPr lang="ja-JP" altLang="en-US" sz="1100" dirty="0">
                <a:effectLst/>
                <a:latin typeface="Calibri" panose="020F0502020204030204" pitchFamily="34" charset="0"/>
                <a:ea typeface="ＭＳ Ｐゴシック" panose="020B0600070205080204" pitchFamily="50" charset="-128"/>
              </a:rPr>
              <a:t>たちの</a:t>
            </a:r>
            <a:r>
              <a:rPr lang="ja-JP" altLang="ja-JP" sz="1100" dirty="0">
                <a:effectLst/>
                <a:latin typeface="Calibri" panose="020F0502020204030204" pitchFamily="34" charset="0"/>
                <a:ea typeface="ＭＳ Ｐゴシック" panose="020B0600070205080204" pitchFamily="50" charset="-128"/>
              </a:rPr>
              <a:t>仕事について知</a:t>
            </a:r>
            <a:r>
              <a:rPr lang="ja-JP" altLang="en-US" sz="1100" dirty="0">
                <a:effectLst/>
                <a:latin typeface="Calibri" panose="020F0502020204030204" pitchFamily="34" charset="0"/>
                <a:ea typeface="ＭＳ Ｐゴシック" panose="020B0600070205080204" pitchFamily="50" charset="-128"/>
              </a:rPr>
              <a:t>ることこそ</a:t>
            </a:r>
            <a:r>
              <a:rPr lang="ja-JP" altLang="ja-JP" sz="1100" dirty="0">
                <a:effectLst/>
                <a:latin typeface="Calibri" panose="020F0502020204030204" pitchFamily="34" charset="0"/>
                <a:ea typeface="ＭＳ Ｐゴシック" panose="020B0600070205080204" pitchFamily="50" charset="-128"/>
              </a:rPr>
              <a:t>が大切であると考えられたから。</a:t>
            </a:r>
            <a:endParaRPr lang="en-US" altLang="ja-JP" sz="1100" dirty="0">
              <a:effectLst/>
              <a:latin typeface="Calibri" panose="020F0502020204030204" pitchFamily="34" charset="0"/>
              <a:ea typeface="ＭＳ Ｐゴシック" panose="020B0600070205080204" pitchFamily="50" charset="-128"/>
            </a:endParaRPr>
          </a:p>
          <a:p>
            <a:pPr>
              <a:spcBef>
                <a:spcPts val="35"/>
              </a:spcBef>
            </a:pPr>
            <a:r>
              <a:rPr lang="ja-JP" altLang="ja-JP" sz="1100" dirty="0">
                <a:effectLst/>
                <a:latin typeface="Calibri" panose="020F0502020204030204" pitchFamily="34" charset="0"/>
                <a:ea typeface="ＭＳ Ｐゴシック" panose="020B0600070205080204" pitchFamily="50" charset="-128"/>
              </a:rPr>
              <a:t>ヴァイオレット・リチャードソンの紹介で招かれた</a:t>
            </a:r>
            <a:r>
              <a:rPr lang="en-US" altLang="ja-JP" sz="1100" dirty="0">
                <a:effectLst/>
                <a:latin typeface="Calibri" panose="020F0502020204030204" pitchFamily="34" charset="0"/>
                <a:ea typeface="ＭＳ Ｐゴシック" panose="020B0600070205080204" pitchFamily="50" charset="-128"/>
              </a:rPr>
              <a:t>H.B.</a:t>
            </a:r>
            <a:r>
              <a:rPr lang="ja-JP" altLang="ja-JP" sz="1100" dirty="0">
                <a:effectLst/>
                <a:latin typeface="Calibri" panose="020F0502020204030204" pitchFamily="34" charset="0"/>
                <a:ea typeface="ＭＳ Ｐゴシック" panose="020B0600070205080204" pitchFamily="50" charset="-128"/>
              </a:rPr>
              <a:t>ウ</a:t>
            </a:r>
            <a:r>
              <a:rPr lang="ja-JP" altLang="en-US" sz="1100" dirty="0">
                <a:effectLst/>
                <a:latin typeface="Calibri" panose="020F0502020204030204" pitchFamily="34" charset="0"/>
                <a:ea typeface="ＭＳ Ｐゴシック" panose="020B0600070205080204" pitchFamily="50" charset="-128"/>
              </a:rPr>
              <a:t>ィ</a:t>
            </a:r>
            <a:r>
              <a:rPr lang="ja-JP" altLang="ja-JP" sz="1100" dirty="0">
                <a:effectLst/>
                <a:latin typeface="Calibri" panose="020F0502020204030204" pitchFamily="34" charset="0"/>
                <a:ea typeface="ＭＳ Ｐゴシック" panose="020B0600070205080204" pitchFamily="50" charset="-128"/>
              </a:rPr>
              <a:t>ルソン博士は</a:t>
            </a:r>
            <a:r>
              <a:rPr lang="ja-JP" altLang="en-US" sz="1100" dirty="0">
                <a:effectLst/>
                <a:latin typeface="Calibri" panose="020F0502020204030204" pitchFamily="34" charset="0"/>
                <a:ea typeface="ＭＳ Ｐゴシック" panose="020B0600070205080204" pitchFamily="50" charset="-128"/>
              </a:rPr>
              <a:t>、</a:t>
            </a:r>
            <a:r>
              <a:rPr lang="ja-JP" altLang="ja-JP" sz="1100" dirty="0">
                <a:effectLst/>
                <a:latin typeface="Calibri" panose="020F0502020204030204" pitchFamily="34" charset="0"/>
                <a:ea typeface="ＭＳ Ｐゴシック" panose="020B0600070205080204" pitchFamily="50" charset="-128"/>
              </a:rPr>
              <a:t>最初の</a:t>
            </a:r>
            <a:r>
              <a:rPr lang="ja-JP" altLang="en-US" sz="1100" dirty="0">
                <a:effectLst/>
                <a:latin typeface="Calibri" panose="020F0502020204030204" pitchFamily="34" charset="0"/>
                <a:ea typeface="ＭＳ Ｐゴシック" panose="020B0600070205080204" pitchFamily="50" charset="-128"/>
              </a:rPr>
              <a:t>ゲスト講演者</a:t>
            </a:r>
            <a:r>
              <a:rPr lang="ja-JP" altLang="ja-JP" sz="1100" dirty="0">
                <a:effectLst/>
                <a:latin typeface="Calibri" panose="020F0502020204030204" pitchFamily="34" charset="0"/>
                <a:ea typeface="ＭＳ Ｐゴシック" panose="020B0600070205080204" pitchFamily="50" charset="-128"/>
              </a:rPr>
              <a:t>であったことが</a:t>
            </a:r>
            <a:r>
              <a:rPr lang="ja-JP" altLang="en-US" sz="1100" dirty="0">
                <a:effectLst/>
                <a:latin typeface="Calibri" panose="020F0502020204030204" pitchFamily="34" charset="0"/>
                <a:ea typeface="ＭＳ Ｐゴシック" panose="020B0600070205080204" pitchFamily="50" charset="-128"/>
              </a:rPr>
              <a:t>会合</a:t>
            </a:r>
            <a:r>
              <a:rPr lang="ja-JP" altLang="ja-JP" sz="1100" dirty="0">
                <a:effectLst/>
                <a:latin typeface="Calibri" panose="020F0502020204030204" pitchFamily="34" charset="0"/>
                <a:ea typeface="ＭＳ Ｐゴシック" panose="020B0600070205080204" pitchFamily="50" charset="-128"/>
              </a:rPr>
              <a:t>次第からわかる。彼はバークレー校の校長であった。</a:t>
            </a:r>
            <a:endParaRPr lang="en-US" altLang="ja-JP" sz="1100" dirty="0">
              <a:effectLst/>
              <a:latin typeface="Calibri" panose="020F0502020204030204" pitchFamily="34" charset="0"/>
              <a:ea typeface="ＭＳ Ｐゴシック" panose="020B0600070205080204" pitchFamily="50" charset="-128"/>
            </a:endParaRPr>
          </a:p>
          <a:p>
            <a:pPr>
              <a:spcBef>
                <a:spcPts val="35"/>
              </a:spcBef>
            </a:pPr>
            <a:endParaRPr lang="en-US" altLang="ja-JP" sz="1100" dirty="0">
              <a:effectLst/>
              <a:latin typeface="Calibri" panose="020F0502020204030204" pitchFamily="34" charset="0"/>
              <a:ea typeface="ＭＳ Ｐゴシック" panose="020B0600070205080204" pitchFamily="50" charset="-128"/>
            </a:endParaRPr>
          </a:p>
          <a:p>
            <a:pPr>
              <a:spcBef>
                <a:spcPts val="35"/>
              </a:spcBef>
            </a:pPr>
            <a:endParaRPr lang="ja-JP" altLang="ja-JP"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10</a:t>
            </a:fld>
            <a:endParaRPr lang="en-US"/>
          </a:p>
        </p:txBody>
      </p:sp>
    </p:spTree>
    <p:extLst>
      <p:ext uri="{BB962C8B-B14F-4D97-AF65-F5344CB8AC3E}">
        <p14:creationId xmlns:p14="http://schemas.microsoft.com/office/powerpoint/2010/main" val="27116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初代、チャーター</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のメンバーたちは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様々な</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興味と技を持</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つ、全て</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異なった職業と背景をもって</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いる女性たちであった。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みんなで力</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を</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合わせ</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草創期のソロプチミストクラブの設計図を創り上げていったものだった。すべての会員が、クラブ役員や委員会メンバーとして、クラブ内で何らかの活動</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に関わ</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るように求められた。メンバーの中には、他クラブの役に立とうと</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現地に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出向</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き</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、ソロプチミストの発展に貢献した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女性たちもいた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latin typeface="Calibri" panose="020F0502020204030204" pitchFamily="34" charset="0"/>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ja-JP"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11</a:t>
            </a:fld>
            <a:endParaRPr lang="en-US"/>
          </a:p>
        </p:txBody>
      </p:sp>
    </p:spTree>
    <p:extLst>
      <p:ext uri="{BB962C8B-B14F-4D97-AF65-F5344CB8AC3E}">
        <p14:creationId xmlns:p14="http://schemas.microsoft.com/office/powerpoint/2010/main" val="2008144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231323"/>
          </a:xfrm>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アラメダ</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・カウンティ・ソロプチミスト・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クラブが設立されたとき、未婚で専門職に就く女性であった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は、保健体育の分野で特</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に優秀な</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女性であることから、カリフォルニア州の体育教育部の最高責任者から推薦された。ヴァイオレットは専門職に就く女性たちが直面する多くの障害を目の当たりにし</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てい</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特に、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多くの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経営者たち</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女性の経営者でさえもが、どれくらい</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女性を雇用したがらない</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かという事実に気づいていた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彼女の社会との関わり、社交性の高さからソロプチミスト以外にも交友関係は広かった。カリフォルニア大学から</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、教育と科学分野の</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B.A.</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学士と</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M.A.</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修士号を取得。保健体育に関するカリフォルニア州のマニュアルを多数執筆、学校における保健体育のより良いプログラムの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ための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法</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整備にも取り組んだ</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、ガールスカウトの理事を務め、バークレー</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教員協会</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の会長を</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2</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務めた。</a:t>
            </a:r>
            <a:endParaRPr lang="ja-JP" altLang="ja-JP" sz="1100" dirty="0">
              <a:effectLst/>
              <a:latin typeface="Calibri" panose="020F0502020204030204" pitchFamily="34" charset="0"/>
              <a:ea typeface="Calibri" panose="020F0502020204030204" pitchFamily="34" charset="0"/>
            </a:endParaRPr>
          </a:p>
          <a:p>
            <a:endParaRPr lang="en-US" altLang="ja-JP" sz="1100" dirty="0"/>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12</a:t>
            </a:fld>
            <a:endParaRPr lang="en-US"/>
          </a:p>
        </p:txBody>
      </p:sp>
    </p:spTree>
    <p:extLst>
      <p:ext uri="{BB962C8B-B14F-4D97-AF65-F5344CB8AC3E}">
        <p14:creationId xmlns:p14="http://schemas.microsoft.com/office/powerpoint/2010/main" val="2174505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エロイ</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ー</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ス・クッシングは、最初</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から</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のクラブメンバーではあるが、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彼女自身は最初に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招請</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された訳では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なかった。招待状は彼女の同僚のもとに送られてきたが、彼女が参加できないことからそれを</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エロイースに</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回した</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のであ</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った。会合に参加した後、彼女は会費は幾らなのかを尋ね、その場で払った。　　　</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　　　</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後に、彼女の専門的意見は、スチュアート・モローからソロプチミストの権利を取得し、女性</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たち</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の手にクラブの所有権を移す際に大変重要になった。そ</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れから間もなく</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、彼女は最初の連盟細則の起草に深くかかわることになった。</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13</a:t>
            </a:fld>
            <a:endParaRPr lang="en-US"/>
          </a:p>
        </p:txBody>
      </p:sp>
    </p:spTree>
    <p:extLst>
      <p:ext uri="{BB962C8B-B14F-4D97-AF65-F5344CB8AC3E}">
        <p14:creationId xmlns:p14="http://schemas.microsoft.com/office/powerpoint/2010/main" val="436087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009073"/>
          </a:xfrm>
        </p:spPr>
        <p:txBody>
          <a:bodyPr/>
          <a:lstStyle/>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ヘレ</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イ</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ナ・</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ギャ</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ンブルは、クラブの設立時にセクレタリーを務め、広報委員会に属していた。彼女はセクレタリーとして給金を得ていたため、初代のメンバーの間で物議をかもした。　</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　</a:t>
            </a: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カリフォルニア</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以外</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で</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設立を目指した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スチュアート・モローが</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カリフォルニアを</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去る時、彼は</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ヘレイナを雇い入れ、自分に代わってそこ</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でのクラブ</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設立業務を引き継がせた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。彼女はサクラメント</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・ク</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ラブとロングビーチ</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クラブの</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設立</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を</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手掛けた</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pPr>
              <a:lnSpc>
                <a:spcPct val="97000"/>
              </a:lnSpc>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「私たちは女性実業家です。それぞれ異った職業を代表し</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ている</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、まず第一に</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相</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協力し</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、互いの利害を後回しにし、</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心を合わせて目的達成のために奉仕する実業家の仲間</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なの</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です。</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」ヘレイナ・ギャンブルの言葉</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14</a:t>
            </a:fld>
            <a:endParaRPr lang="en-US"/>
          </a:p>
        </p:txBody>
      </p:sp>
    </p:spTree>
    <p:extLst>
      <p:ext uri="{BB962C8B-B14F-4D97-AF65-F5344CB8AC3E}">
        <p14:creationId xmlns:p14="http://schemas.microsoft.com/office/powerpoint/2010/main" val="3976923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最初のソロプチミスト</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には、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他に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も</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多くの女性が</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いた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その新クラブに、</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アラメダ</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郡</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の近辺</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専門職や実業界の様々な分野</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から、そ</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の代表者</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が送り込まれた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en-US" altLang="ja-JP" sz="1100" dirty="0">
                <a:effectLst/>
                <a:latin typeface="ＭＳ Ｐゴシック" panose="020B0600070205080204" pitchFamily="50" charset="-128"/>
                <a:ea typeface="ＭＳ Ｐゴシック" panose="020B0600070205080204" pitchFamily="50" charset="-128"/>
              </a:rPr>
              <a:t> </a:t>
            </a:r>
          </a:p>
          <a:p>
            <a:endParaRPr lang="ja-JP" altLang="ja-JP" sz="1100" dirty="0">
              <a:effectLst/>
              <a:latin typeface="ＭＳ Ｐゴシック" panose="020B0600070205080204" pitchFamily="50" charset="-128"/>
              <a:ea typeface="ＭＳ Ｐゴシック" panose="020B0600070205080204" pitchFamily="50" charset="-128"/>
            </a:endParaRPr>
          </a:p>
          <a:p>
            <a:pPr>
              <a:lnSpc>
                <a:spcPct val="97000"/>
              </a:lnSpc>
            </a:pP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1920</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年代に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おいて</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は</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女性たちが医学に携わることは一般的ではなかったが、医療分野に属する多くの女性がクラブ会員となった。医学博士のサラ・</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I</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・シュ</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ー</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イはアラメダ‐コントラ・コスタ医学協会（</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ACCMA</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の初めての女性会長となった。これは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医学界の全国的な調査から判断し</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てみて</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も、アメリカ合衆国のすべての医学分野において、</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彼女が</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女性初の会長であった。</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15</a:t>
            </a:fld>
            <a:endParaRPr lang="en-US"/>
          </a:p>
        </p:txBody>
      </p:sp>
    </p:spTree>
    <p:extLst>
      <p:ext uri="{BB962C8B-B14F-4D97-AF65-F5344CB8AC3E}">
        <p14:creationId xmlns:p14="http://schemas.microsoft.com/office/powerpoint/2010/main" val="2597447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3976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芸術は多くの女性が関わっていた分野であった、この分野のお陰で、視覚的でかつ芸術表現の機会を会員たち</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は得る</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ことになった。ヘレ</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イ</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ナ・</a:t>
            </a:r>
            <a:r>
              <a:rPr lang="ja-JP" altLang="en-US" sz="1100" dirty="0">
                <a:effectLst/>
                <a:latin typeface="Calibri" panose="020F0502020204030204" pitchFamily="34" charset="0"/>
                <a:ea typeface="ＭＳ Ｐゴシック" panose="020B0600070205080204" pitchFamily="50" charset="-128"/>
                <a:cs typeface="ＭＳ 明朝" panose="02020609040205080304" pitchFamily="17" charset="-128"/>
              </a:rPr>
              <a:t>ギャ</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ンブルは、ハンナ・</a:t>
            </a:r>
            <a:r>
              <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C.</a:t>
            </a:r>
            <a:r>
              <a:rPr lang="ja-JP" altLang="ja-JP" sz="1100" dirty="0">
                <a:effectLst/>
                <a:latin typeface="Calibri" panose="020F0502020204030204" pitchFamily="34" charset="0"/>
                <a:ea typeface="ＭＳ Ｐゴシック" panose="020B0600070205080204" pitchFamily="50" charset="-128"/>
                <a:cs typeface="ＭＳ 明朝" panose="02020609040205080304" pitchFamily="17" charset="-128"/>
              </a:rPr>
              <a:t>・コーツが「鳥の歌声」という題の出版物に納めていた一編の詩を、ヘレナの歴史資料の中に保管していた、そして今もソロプチミストのアーカイブスの中に見ることが出来る。</a:t>
            </a: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effectLst/>
              <a:latin typeface="Calibri" panose="020F0502020204030204" pitchFamily="34" charset="0"/>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effectLst/>
                <a:latin typeface="Calibri" panose="020F0502020204030204" pitchFamily="34" charset="0"/>
                <a:ea typeface="ＭＳ Ｐゴシック" panose="020B0600070205080204" pitchFamily="50" charset="-128"/>
              </a:rPr>
              <a:t>クラブ会員たちは、鉄道会社の社長もいるなど、実業界のあらゆる分野に関わっていた、それはクラブ会員の層の厚さを反映したものであった。メータ・エリクソンは、彼女がアラメダ・カウンティ・クラブのチャータ会員になった当時、アマドール・セントラル鉄道の社長を</a:t>
            </a:r>
            <a:r>
              <a:rPr lang="en-US" altLang="ja-JP" sz="1100" dirty="0">
                <a:effectLst/>
                <a:latin typeface="Calibri" panose="020F0502020204030204" pitchFamily="34" charset="0"/>
                <a:ea typeface="ＭＳ Ｐゴシック" panose="020B0600070205080204" pitchFamily="50" charset="-128"/>
              </a:rPr>
              <a:t>9</a:t>
            </a:r>
            <a:r>
              <a:rPr lang="ja-JP" altLang="en-US" sz="1100" dirty="0">
                <a:effectLst/>
                <a:latin typeface="Calibri" panose="020F0502020204030204" pitchFamily="34" charset="0"/>
                <a:ea typeface="ＭＳ Ｐゴシック" panose="020B0600070205080204" pitchFamily="50" charset="-128"/>
              </a:rPr>
              <a:t>年間に亘って務めていた。当時としては、彼女は世界中で唯一、女性で鉄道会社の社長をしていた人であった。</a:t>
            </a:r>
            <a:endParaRPr lang="en-US" altLang="ja-JP" sz="1100" dirty="0">
              <a:effectLst/>
              <a:latin typeface="Calibri" panose="020F0502020204030204" pitchFamily="34" charset="0"/>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latin typeface="Calibri" panose="020F0502020204030204" pitchFamily="34" charset="0"/>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ja-JP"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16</a:t>
            </a:fld>
            <a:endParaRPr lang="en-US"/>
          </a:p>
        </p:txBody>
      </p:sp>
    </p:spTree>
    <p:extLst>
      <p:ext uri="{BB962C8B-B14F-4D97-AF65-F5344CB8AC3E}">
        <p14:creationId xmlns:p14="http://schemas.microsoft.com/office/powerpoint/2010/main" val="3257016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100" dirty="0">
                <a:latin typeface="ＭＳ Ｐゴシック" panose="020B0600070205080204" pitchFamily="50" charset="-128"/>
                <a:ea typeface="ＭＳ Ｐゴシック" panose="020B0600070205080204" pitchFamily="50" charset="-128"/>
              </a:rPr>
              <a:t>アラメダ・カウンティ地域の女性たちは、金融関係の仕事に多く就いていた、異なった保険の分野に</a:t>
            </a:r>
            <a:r>
              <a:rPr lang="en-US" altLang="ja-JP" sz="1100" dirty="0">
                <a:latin typeface="ＭＳ Ｐゴシック" panose="020B0600070205080204" pitchFamily="50" charset="-128"/>
                <a:ea typeface="ＭＳ Ｐゴシック" panose="020B0600070205080204" pitchFamily="50" charset="-128"/>
              </a:rPr>
              <a:t>2</a:t>
            </a:r>
            <a:r>
              <a:rPr lang="ja-JP" altLang="en-US" sz="1100" dirty="0">
                <a:latin typeface="ＭＳ Ｐゴシック" panose="020B0600070205080204" pitchFamily="50" charset="-128"/>
                <a:ea typeface="ＭＳ Ｐゴシック" panose="020B0600070205080204" pitchFamily="50" charset="-128"/>
              </a:rPr>
              <a:t>人の会員が従事していた。</a:t>
            </a:r>
            <a:endParaRPr lang="en-US" altLang="ja-JP" sz="1100" dirty="0">
              <a:latin typeface="ＭＳ Ｐゴシック" panose="020B0600070205080204" pitchFamily="50" charset="-128"/>
              <a:ea typeface="ＭＳ Ｐゴシック" panose="020B0600070205080204" pitchFamily="50" charset="-128"/>
            </a:endParaRPr>
          </a:p>
          <a:p>
            <a:endParaRPr lang="en-US" altLang="ja-JP" sz="1100" dirty="0">
              <a:latin typeface="ＭＳ Ｐゴシック" panose="020B0600070205080204" pitchFamily="50" charset="-128"/>
              <a:ea typeface="ＭＳ Ｐゴシック" panose="020B0600070205080204" pitchFamily="50" charset="-128"/>
            </a:endParaRPr>
          </a:p>
          <a:p>
            <a:r>
              <a:rPr lang="ja-JP" altLang="en-US" sz="1100" dirty="0">
                <a:latin typeface="ＭＳ Ｐゴシック" panose="020B0600070205080204" pitchFamily="50" charset="-128"/>
                <a:ea typeface="ＭＳ Ｐゴシック" panose="020B0600070205080204" pitchFamily="50" charset="-128"/>
              </a:rPr>
              <a:t>ヴァイオレット・リチャードソン、アデレｲド・ゴダードとマーベル・パーカーに加えて、多くの会員は中等教育、職業専門学校、高等教育など、様々な教育関係の区分に従していた。</a:t>
            </a:r>
            <a:endParaRPr lang="en-US" altLang="ja-JP" sz="1100" dirty="0">
              <a:latin typeface="ＭＳ Ｐゴシック" panose="020B0600070205080204" pitchFamily="50" charset="-128"/>
              <a:ea typeface="ＭＳ Ｐゴシック" panose="020B0600070205080204" pitchFamily="50" charset="-128"/>
            </a:endParaRPr>
          </a:p>
          <a:p>
            <a:endParaRPr lang="en-US" altLang="ja-JP" dirty="0"/>
          </a:p>
          <a:p>
            <a:endParaRPr lang="en-US" altLang="ja-JP" dirty="0"/>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17</a:t>
            </a:fld>
            <a:endParaRPr lang="en-US"/>
          </a:p>
        </p:txBody>
      </p:sp>
    </p:spTree>
    <p:extLst>
      <p:ext uri="{BB962C8B-B14F-4D97-AF65-F5344CB8AC3E}">
        <p14:creationId xmlns:p14="http://schemas.microsoft.com/office/powerpoint/2010/main" val="3887955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女性たち</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、伝統的に健康（料理）や家庭にまつわる生活との</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関わり</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が深かったことを考慮に入れれば、アラメダ</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カウンティの多くのチャータ</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ーメンバー</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が、健康維持、家の装飾や食品サービスに関わってい</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ことは別に驚くべきことではない。</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a:latin typeface="Calibri" panose="020F0502020204030204" pitchFamily="34" charset="0"/>
              <a:ea typeface="ＭＳ 明朝" panose="02020609040205080304" pitchFamily="17" charset="-128"/>
            </a:endParaRPr>
          </a:p>
          <a:p>
            <a:endParaRPr lang="en-US" sz="1100" dirty="0"/>
          </a:p>
          <a:p>
            <a:endParaRPr lang="en-US" sz="1100" dirty="0"/>
          </a:p>
          <a:p>
            <a:pPr>
              <a:lnSpc>
                <a:spcPct val="97000"/>
              </a:lnSpc>
            </a:pPr>
            <a:r>
              <a:rPr lang="en-US" altLang="ja-JP" sz="1800" dirty="0">
                <a:effectLst/>
                <a:latin typeface="Calibri" panose="020F0502020204030204" pitchFamily="34" charset="0"/>
                <a:ea typeface="Calibri" panose="020F0502020204030204" pitchFamily="34" charset="0"/>
              </a:rPr>
              <a:t> </a:t>
            </a:r>
            <a:endParaRPr lang="ja-JP" altLang="ja-JP"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18</a:t>
            </a:fld>
            <a:endParaRPr lang="en-US"/>
          </a:p>
        </p:txBody>
      </p:sp>
    </p:spTree>
    <p:extLst>
      <p:ext uri="{BB962C8B-B14F-4D97-AF65-F5344CB8AC3E}">
        <p14:creationId xmlns:p14="http://schemas.microsoft.com/office/powerpoint/2010/main" val="993593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747577"/>
            <a:ext cx="5852160" cy="3780473"/>
          </a:xfrm>
        </p:spPr>
        <p:txBody>
          <a:bodyPr/>
          <a:lstStyle/>
          <a:p>
            <a:pPr>
              <a:lnSpc>
                <a:spcPct val="97000"/>
              </a:lnSpc>
            </a:pP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認証から</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1922</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年にかけての</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最初の</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年間に、</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22</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人の新入会員</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を迎えた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一方</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14</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名のチャータ</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ー</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メンバーが退会した。</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1922</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年の終わりまでに、クラブは奉仕活動を</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大きく前進させる</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ことはなかったが、彼女たちは、ファッションショー</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開催と</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、バークレーバンケットを主催</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した。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そこでは食品関連事業に関わるソロプチミスト達が</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自分</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たちのケイタリングの技を披露した。</a:t>
            </a:r>
            <a:endParaRPr lang="ja-JP" altLang="ja-JP" sz="1100" dirty="0">
              <a:effectLst/>
              <a:latin typeface="ＭＳ Ｐゴシック" panose="020B0600070205080204" pitchFamily="50" charset="-128"/>
              <a:ea typeface="ＭＳ Ｐゴシック" panose="020B0600070205080204" pitchFamily="50" charset="-128"/>
            </a:endParaRPr>
          </a:p>
          <a:p>
            <a:endParaRPr lang="en-US" altLang="ja-JP" sz="1100" dirty="0">
              <a:latin typeface="ＭＳ Ｐゴシック" panose="020B0600070205080204" pitchFamily="50" charset="-128"/>
              <a:ea typeface="ＭＳ Ｐゴシック" panose="020B0600070205080204" pitchFamily="50" charset="-128"/>
            </a:endParaRPr>
          </a:p>
          <a:p>
            <a:endParaRPr lang="en-US" altLang="ja-JP" sz="1100" dirty="0"/>
          </a:p>
          <a:p>
            <a:endParaRPr lang="en-US" sz="1100" dirty="0"/>
          </a:p>
        </p:txBody>
      </p:sp>
      <p:sp>
        <p:nvSpPr>
          <p:cNvPr id="4" name="Slide Number Placeholder 3"/>
          <p:cNvSpPr>
            <a:spLocks noGrp="1"/>
          </p:cNvSpPr>
          <p:nvPr>
            <p:ph type="sldNum" sz="quarter" idx="10"/>
          </p:nvPr>
        </p:nvSpPr>
        <p:spPr/>
        <p:txBody>
          <a:bodyPr/>
          <a:lstStyle/>
          <a:p>
            <a:fld id="{BB2DB6C4-82A4-4960-A974-50B6FCC3C599}" type="slidenum">
              <a:rPr lang="en-US" smtClean="0"/>
              <a:t>19</a:t>
            </a:fld>
            <a:endParaRPr lang="en-US"/>
          </a:p>
        </p:txBody>
      </p:sp>
    </p:spTree>
    <p:extLst>
      <p:ext uri="{BB962C8B-B14F-4D97-AF65-F5344CB8AC3E}">
        <p14:creationId xmlns:p14="http://schemas.microsoft.com/office/powerpoint/2010/main" val="306033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212273"/>
          </a:xfrm>
        </p:spPr>
        <p:txBody>
          <a:bodyPr/>
          <a:lstStyle/>
          <a:p>
            <a:r>
              <a:rPr lang="ja-JP" altLang="ja-JP" sz="1100" dirty="0">
                <a:effectLst/>
                <a:latin typeface="ＭＳ Ｐゴシック" panose="020B0600070205080204" pitchFamily="50" charset="-128"/>
                <a:ea typeface="ＭＳ Ｐゴシック" panose="020B0600070205080204" pitchFamily="50" charset="-128"/>
              </a:rPr>
              <a:t>ヴァイオレットは、カリフォルニア大学の副学長</a:t>
            </a:r>
            <a:r>
              <a:rPr lang="ja-JP" altLang="en-US" sz="1100" dirty="0">
                <a:effectLst/>
                <a:latin typeface="ＭＳ Ｐゴシック" panose="020B0600070205080204" pitchFamily="50" charset="-128"/>
                <a:ea typeface="ＭＳ Ｐゴシック" panose="020B0600070205080204" pitchFamily="50" charset="-128"/>
              </a:rPr>
              <a:t>　</a:t>
            </a:r>
            <a:r>
              <a:rPr lang="ja-JP" altLang="ja-JP" sz="1100" dirty="0">
                <a:effectLst/>
                <a:latin typeface="ＭＳ Ｐゴシック" panose="020B0600070205080204" pitchFamily="50" charset="-128"/>
                <a:ea typeface="ＭＳ Ｐゴシック" panose="020B0600070205080204" pitchFamily="50" charset="-128"/>
              </a:rPr>
              <a:t>モンロー・ドイツ</a:t>
            </a:r>
            <a:r>
              <a:rPr lang="ja-JP" altLang="en-US" sz="1100" dirty="0">
                <a:effectLst/>
                <a:latin typeface="ＭＳ Ｐゴシック" panose="020B0600070205080204" pitchFamily="50" charset="-128"/>
                <a:ea typeface="ＭＳ Ｐゴシック" panose="020B0600070205080204" pitchFamily="50" charset="-128"/>
              </a:rPr>
              <a:t>の提案に対して大いに賛辞を述べた。彼は、クラブ</a:t>
            </a:r>
            <a:r>
              <a:rPr lang="ja-JP" altLang="ja-JP" sz="1100" dirty="0">
                <a:effectLst/>
                <a:latin typeface="ＭＳ Ｐゴシック" panose="020B0600070205080204" pitchFamily="50" charset="-128"/>
                <a:ea typeface="ＭＳ Ｐゴシック" panose="020B0600070205080204" pitchFamily="50" charset="-128"/>
              </a:rPr>
              <a:t>は、友情</a:t>
            </a:r>
            <a:r>
              <a:rPr lang="ja-JP" altLang="en-US" sz="1100" dirty="0">
                <a:effectLst/>
                <a:latin typeface="ＭＳ Ｐゴシック" panose="020B0600070205080204" pitchFamily="50" charset="-128"/>
                <a:ea typeface="ＭＳ Ｐゴシック" panose="020B0600070205080204" pitchFamily="50" charset="-128"/>
              </a:rPr>
              <a:t>や</a:t>
            </a:r>
            <a:r>
              <a:rPr lang="ja-JP" altLang="ja-JP" sz="1100" dirty="0">
                <a:effectLst/>
                <a:latin typeface="ＭＳ Ｐゴシック" panose="020B0600070205080204" pitchFamily="50" charset="-128"/>
                <a:ea typeface="ＭＳ Ｐゴシック" panose="020B0600070205080204" pitchFamily="50" charset="-128"/>
              </a:rPr>
              <a:t>昼食会</a:t>
            </a:r>
            <a:r>
              <a:rPr lang="ja-JP" altLang="en-US" sz="1100" dirty="0">
                <a:effectLst/>
                <a:latin typeface="ＭＳ Ｐゴシック" panose="020B0600070205080204" pitchFamily="50" charset="-128"/>
                <a:ea typeface="ＭＳ Ｐゴシック" panose="020B0600070205080204" pitchFamily="50" charset="-128"/>
              </a:rPr>
              <a:t>よりも大きな</a:t>
            </a:r>
            <a:r>
              <a:rPr lang="ja-JP" altLang="ja-JP" sz="1100" dirty="0">
                <a:effectLst/>
                <a:latin typeface="ＭＳ Ｐゴシック" panose="020B0600070205080204" pitchFamily="50" charset="-128"/>
                <a:ea typeface="ＭＳ Ｐゴシック" panose="020B0600070205080204" pitchFamily="50" charset="-128"/>
              </a:rPr>
              <a:t>もの、</a:t>
            </a:r>
            <a:r>
              <a:rPr lang="ja-JP" altLang="en-US" sz="1100" dirty="0">
                <a:effectLst/>
                <a:latin typeface="ＭＳ Ｐゴシック" panose="020B0600070205080204" pitchFamily="50" charset="-128"/>
                <a:ea typeface="ＭＳ Ｐゴシック" panose="020B0600070205080204" pitchFamily="50" charset="-128"/>
              </a:rPr>
              <a:t>つまり</a:t>
            </a:r>
            <a:r>
              <a:rPr lang="ja-JP" altLang="ja-JP" sz="1100" dirty="0">
                <a:effectLst/>
                <a:latin typeface="ＭＳ Ｐゴシック" panose="020B0600070205080204" pitchFamily="50" charset="-128"/>
                <a:ea typeface="ＭＳ Ｐゴシック" panose="020B0600070205080204" pitchFamily="50" charset="-128"/>
              </a:rPr>
              <a:t>彼女たちの真剣な活動に奉仕の要素を加える</a:t>
            </a:r>
            <a:r>
              <a:rPr lang="ja-JP" altLang="en-US" sz="1100" dirty="0">
                <a:effectLst/>
                <a:latin typeface="ＭＳ Ｐゴシック" panose="020B0600070205080204" pitchFamily="50" charset="-128"/>
                <a:ea typeface="ＭＳ Ｐゴシック" panose="020B0600070205080204" pitchFamily="50" charset="-128"/>
              </a:rPr>
              <a:t>ことを考える</a:t>
            </a:r>
            <a:r>
              <a:rPr lang="ja-JP" altLang="ja-JP" sz="1100" dirty="0">
                <a:effectLst/>
                <a:latin typeface="ＭＳ Ｐゴシック" panose="020B0600070205080204" pitchFamily="50" charset="-128"/>
                <a:ea typeface="ＭＳ Ｐゴシック" panose="020B0600070205080204" pitchFamily="50" charset="-128"/>
              </a:rPr>
              <a:t>べきだと提案し</a:t>
            </a:r>
            <a:r>
              <a:rPr lang="ja-JP" altLang="en-US" sz="1100" dirty="0">
                <a:effectLst/>
                <a:latin typeface="ＭＳ Ｐゴシック" panose="020B0600070205080204" pitchFamily="50" charset="-128"/>
                <a:ea typeface="ＭＳ Ｐゴシック" panose="020B0600070205080204" pitchFamily="50" charset="-128"/>
              </a:rPr>
              <a:t>ていたのであった。</a:t>
            </a:r>
            <a:r>
              <a:rPr lang="en-US" altLang="ja-JP" sz="1100" dirty="0">
                <a:effectLst/>
                <a:latin typeface="ＭＳ Ｐゴシック" panose="020B0600070205080204" pitchFamily="50" charset="-128"/>
                <a:ea typeface="ＭＳ Ｐゴシック" panose="020B0600070205080204" pitchFamily="50" charset="-128"/>
              </a:rPr>
              <a:t> </a:t>
            </a:r>
            <a:endParaRPr lang="ja-JP" altLang="ja-JP" sz="1100" dirty="0">
              <a:effectLst/>
              <a:latin typeface="ＭＳ Ｐゴシック" panose="020B0600070205080204" pitchFamily="50" charset="-128"/>
              <a:ea typeface="ＭＳ Ｐゴシック" panose="020B0600070205080204" pitchFamily="50" charset="-128"/>
            </a:endParaRPr>
          </a:p>
          <a:p>
            <a:endParaRPr lang="en-US" altLang="ja-JP" sz="1100" dirty="0">
              <a:effectLst/>
              <a:latin typeface="ＭＳ Ｐゴシック" panose="020B0600070205080204" pitchFamily="50" charset="-128"/>
              <a:ea typeface="ＭＳ Ｐゴシック" panose="020B0600070205080204" pitchFamily="50" charset="-128"/>
            </a:endParaRPr>
          </a:p>
          <a:p>
            <a:r>
              <a:rPr lang="ja-JP" altLang="ja-JP" sz="1100" dirty="0">
                <a:effectLst/>
                <a:latin typeface="ＭＳ Ｐゴシック" panose="020B0600070205080204" pitchFamily="50" charset="-128"/>
                <a:ea typeface="ＭＳ Ｐゴシック" panose="020B0600070205080204" pitchFamily="50" charset="-128"/>
              </a:rPr>
              <a:t>クラブの体制が</a:t>
            </a:r>
            <a:r>
              <a:rPr lang="ja-JP" altLang="en-US" sz="1100" dirty="0">
                <a:effectLst/>
                <a:latin typeface="ＭＳ Ｐゴシック" panose="020B0600070205080204" pitchFamily="50" charset="-128"/>
                <a:ea typeface="ＭＳ Ｐゴシック" panose="020B0600070205080204" pitchFamily="50" charset="-128"/>
              </a:rPr>
              <a:t>整った</a:t>
            </a:r>
            <a:r>
              <a:rPr lang="ja-JP" altLang="ja-JP" sz="1100" dirty="0">
                <a:effectLst/>
                <a:latin typeface="ＭＳ Ｐゴシック" panose="020B0600070205080204" pitchFamily="50" charset="-128"/>
                <a:ea typeface="ＭＳ Ｐゴシック" panose="020B0600070205080204" pitchFamily="50" charset="-128"/>
              </a:rPr>
              <a:t>後、メンバーたちは</a:t>
            </a:r>
            <a:r>
              <a:rPr lang="en-US" altLang="ja-JP" sz="1100" dirty="0">
                <a:effectLst/>
                <a:latin typeface="ＭＳ Ｐゴシック" panose="020B0600070205080204" pitchFamily="50" charset="-128"/>
                <a:ea typeface="ＭＳ Ｐゴシック" panose="020B0600070205080204" pitchFamily="50" charset="-128"/>
              </a:rPr>
              <a:t>1922</a:t>
            </a:r>
            <a:r>
              <a:rPr lang="ja-JP" altLang="ja-JP" sz="1100" dirty="0">
                <a:effectLst/>
                <a:latin typeface="ＭＳ Ｐゴシック" panose="020B0600070205080204" pitchFamily="50" charset="-128"/>
                <a:ea typeface="ＭＳ Ｐゴシック" panose="020B0600070205080204" pitchFamily="50" charset="-128"/>
              </a:rPr>
              <a:t>年には奉仕活動を発展させる方向へ舵を切った。クラブが最初</a:t>
            </a:r>
            <a:r>
              <a:rPr lang="ja-JP" altLang="en-US" sz="1100" dirty="0">
                <a:effectLst/>
                <a:latin typeface="ＭＳ Ｐゴシック" panose="020B0600070205080204" pitchFamily="50" charset="-128"/>
                <a:ea typeface="ＭＳ Ｐゴシック" panose="020B0600070205080204" pitchFamily="50" charset="-128"/>
              </a:rPr>
              <a:t>に</a:t>
            </a:r>
            <a:r>
              <a:rPr lang="ja-JP" altLang="ja-JP" sz="1100" dirty="0">
                <a:effectLst/>
                <a:latin typeface="ＭＳ Ｐゴシック" panose="020B0600070205080204" pitchFamily="50" charset="-128"/>
                <a:ea typeface="ＭＳ Ｐゴシック" panose="020B0600070205080204" pitchFamily="50" charset="-128"/>
              </a:rPr>
              <a:t>女性支援に焦点を当てたプロジェクト</a:t>
            </a:r>
            <a:r>
              <a:rPr lang="ja-JP" altLang="en-US" sz="1100" dirty="0">
                <a:effectLst/>
                <a:latin typeface="ＭＳ Ｐゴシック" panose="020B0600070205080204" pitchFamily="50" charset="-128"/>
                <a:ea typeface="ＭＳ Ｐゴシック" panose="020B0600070205080204" pitchFamily="50" charset="-128"/>
              </a:rPr>
              <a:t>として</a:t>
            </a:r>
            <a:r>
              <a:rPr lang="ja-JP" altLang="ja-JP" sz="1100" dirty="0">
                <a:effectLst/>
                <a:latin typeface="ＭＳ Ｐゴシック" panose="020B0600070205080204" pitchFamily="50" charset="-128"/>
                <a:ea typeface="ＭＳ Ｐゴシック" panose="020B0600070205080204" pitchFamily="50" charset="-128"/>
              </a:rPr>
              <a:t>は、</a:t>
            </a:r>
            <a:r>
              <a:rPr lang="en-US" altLang="ja-JP" sz="1100" dirty="0">
                <a:effectLst/>
                <a:latin typeface="ＭＳ Ｐゴシック" panose="020B0600070205080204" pitchFamily="50" charset="-128"/>
                <a:ea typeface="ＭＳ Ｐゴシック" panose="020B0600070205080204" pitchFamily="50" charset="-128"/>
              </a:rPr>
              <a:t>YWCA</a:t>
            </a:r>
            <a:r>
              <a:rPr lang="ja-JP" altLang="ja-JP" sz="1100" dirty="0">
                <a:effectLst/>
                <a:latin typeface="ＭＳ Ｐゴシック" panose="020B0600070205080204" pitchFamily="50" charset="-128"/>
                <a:ea typeface="ＭＳ Ｐゴシック" panose="020B0600070205080204" pitchFamily="50" charset="-128"/>
              </a:rPr>
              <a:t>とのコラボ</a:t>
            </a:r>
            <a:r>
              <a:rPr lang="ja-JP" altLang="en-US" sz="1100" dirty="0">
                <a:effectLst/>
                <a:latin typeface="ＭＳ Ｐゴシック" panose="020B0600070205080204" pitchFamily="50" charset="-128"/>
                <a:ea typeface="ＭＳ Ｐゴシック" panose="020B0600070205080204" pitchFamily="50" charset="-128"/>
              </a:rPr>
              <a:t>が</a:t>
            </a:r>
            <a:r>
              <a:rPr lang="ja-JP" altLang="ja-JP" sz="1100" dirty="0">
                <a:effectLst/>
                <a:latin typeface="ＭＳ Ｐゴシック" panose="020B0600070205080204" pitchFamily="50" charset="-128"/>
                <a:ea typeface="ＭＳ Ｐゴシック" panose="020B0600070205080204" pitchFamily="50" charset="-128"/>
              </a:rPr>
              <a:t>あった。彼女たちは職業支援のための事務局を設立し、若い少女たち</a:t>
            </a:r>
            <a:r>
              <a:rPr lang="ja-JP" altLang="en-US" sz="1100" dirty="0">
                <a:effectLst/>
                <a:latin typeface="ＭＳ Ｐゴシック" panose="020B0600070205080204" pitchFamily="50" charset="-128"/>
                <a:ea typeface="ＭＳ Ｐゴシック" panose="020B0600070205080204" pitchFamily="50" charset="-128"/>
              </a:rPr>
              <a:t>との面談を通して、</a:t>
            </a:r>
            <a:r>
              <a:rPr lang="ja-JP" altLang="ja-JP" sz="1100" dirty="0">
                <a:effectLst/>
                <a:latin typeface="ＭＳ Ｐゴシック" panose="020B0600070205080204" pitchFamily="50" charset="-128"/>
                <a:ea typeface="ＭＳ Ｐゴシック" panose="020B0600070205080204" pitchFamily="50" charset="-128"/>
              </a:rPr>
              <a:t>彼女たちにどのような職業選択の道があるのかを</a:t>
            </a:r>
            <a:r>
              <a:rPr lang="ja-JP" altLang="en-US" sz="1100" dirty="0">
                <a:effectLst/>
                <a:latin typeface="ＭＳ Ｐゴシック" panose="020B0600070205080204" pitchFamily="50" charset="-128"/>
                <a:ea typeface="ＭＳ Ｐゴシック" panose="020B0600070205080204" pitchFamily="50" charset="-128"/>
              </a:rPr>
              <a:t>示す機会を提供した。</a:t>
            </a:r>
            <a:r>
              <a:rPr lang="ja-JP" altLang="ja-JP" sz="1100" dirty="0">
                <a:effectLst/>
                <a:latin typeface="ＭＳ Ｐゴシック" panose="020B0600070205080204" pitchFamily="50" charset="-128"/>
                <a:ea typeface="ＭＳ Ｐゴシック" panose="020B0600070205080204" pitchFamily="50" charset="-128"/>
              </a:rPr>
              <a:t>エロイ</a:t>
            </a:r>
            <a:r>
              <a:rPr lang="ja-JP" altLang="en-US" sz="1100" dirty="0">
                <a:effectLst/>
                <a:latin typeface="ＭＳ Ｐゴシック" panose="020B0600070205080204" pitchFamily="50" charset="-128"/>
                <a:ea typeface="ＭＳ Ｐゴシック" panose="020B0600070205080204" pitchFamily="50" charset="-128"/>
              </a:rPr>
              <a:t>ー</a:t>
            </a:r>
            <a:r>
              <a:rPr lang="ja-JP" altLang="ja-JP" sz="1100" dirty="0">
                <a:effectLst/>
                <a:latin typeface="ＭＳ Ｐゴシック" panose="020B0600070205080204" pitchFamily="50" charset="-128"/>
                <a:ea typeface="ＭＳ Ｐゴシック" panose="020B0600070205080204" pitchFamily="50" charset="-128"/>
              </a:rPr>
              <a:t>ス・クッシングは</a:t>
            </a:r>
            <a:r>
              <a:rPr lang="ja-JP" altLang="en-US" sz="1100" dirty="0">
                <a:effectLst/>
                <a:latin typeface="ＭＳ Ｐゴシック" panose="020B0600070205080204" pitchFamily="50" charset="-128"/>
                <a:ea typeface="ＭＳ Ｐゴシック" panose="020B0600070205080204" pitchFamily="50" charset="-128"/>
              </a:rPr>
              <a:t>、</a:t>
            </a:r>
            <a:r>
              <a:rPr lang="ja-JP" altLang="ja-JP" sz="1100" dirty="0">
                <a:effectLst/>
                <a:latin typeface="ＭＳ Ｐゴシック" panose="020B0600070205080204" pitchFamily="50" charset="-128"/>
                <a:ea typeface="ＭＳ Ｐゴシック" panose="020B0600070205080204" pitchFamily="50" charset="-128"/>
              </a:rPr>
              <a:t>この委員会の先頭に立って助けた。この事務局は、後にカリフォルニア職業指導課の一部となった。</a:t>
            </a:r>
          </a:p>
          <a:p>
            <a:endParaRPr lang="en-US" altLang="ja-JP" sz="1100" dirty="0">
              <a:effectLst/>
              <a:latin typeface="ＭＳ Ｐゴシック" panose="020B0600070205080204" pitchFamily="50" charset="-128"/>
              <a:ea typeface="ＭＳ Ｐゴシック" panose="020B0600070205080204" pitchFamily="50" charset="-128"/>
            </a:endParaRPr>
          </a:p>
          <a:p>
            <a:r>
              <a:rPr lang="ja-JP" altLang="ja-JP" sz="1100" dirty="0">
                <a:effectLst/>
                <a:latin typeface="ＭＳ Ｐゴシック" panose="020B0600070205080204" pitchFamily="50" charset="-128"/>
                <a:ea typeface="ＭＳ Ｐゴシック" panose="020B0600070205080204" pitchFamily="50" charset="-128"/>
              </a:rPr>
              <a:t>彼女たちは、地域の一時避難施設に暖房設備を寄付したり、休暇中に困窮家庭に援助物資を配付し安心を提供することに焦点を当てた。</a:t>
            </a:r>
          </a:p>
          <a:p>
            <a:endParaRPr lang="en-US" altLang="ja-JP" sz="1100" dirty="0">
              <a:effectLst/>
              <a:latin typeface="ＭＳ Ｐゴシック" panose="020B0600070205080204" pitchFamily="50" charset="-128"/>
              <a:ea typeface="ＭＳ Ｐゴシック" panose="020B0600070205080204" pitchFamily="50" charset="-128"/>
            </a:endParaRPr>
          </a:p>
          <a:p>
            <a:r>
              <a:rPr lang="en-US" altLang="ja-JP" sz="1100" dirty="0">
                <a:effectLst/>
                <a:latin typeface="ＭＳ Ｐゴシック" panose="020B0600070205080204" pitchFamily="50" charset="-128"/>
                <a:ea typeface="ＭＳ Ｐゴシック" panose="020B0600070205080204" pitchFamily="50" charset="-128"/>
              </a:rPr>
              <a:t> </a:t>
            </a:r>
            <a:r>
              <a:rPr lang="ja-JP" altLang="ja-JP" sz="1100" dirty="0">
                <a:effectLst/>
                <a:latin typeface="ＭＳ Ｐゴシック" panose="020B0600070205080204" pitchFamily="50" charset="-128"/>
                <a:ea typeface="ＭＳ Ｐゴシック" panose="020B0600070205080204" pitchFamily="50" charset="-128"/>
              </a:rPr>
              <a:t>クラブでは、会員たち</a:t>
            </a:r>
            <a:r>
              <a:rPr lang="ja-JP" altLang="en-US" sz="1100" dirty="0">
                <a:effectLst/>
                <a:latin typeface="ＭＳ Ｐゴシック" panose="020B0600070205080204" pitchFamily="50" charset="-128"/>
                <a:ea typeface="ＭＳ Ｐゴシック" panose="020B0600070205080204" pitchFamily="50" charset="-128"/>
              </a:rPr>
              <a:t>は</a:t>
            </a:r>
            <a:r>
              <a:rPr lang="ja-JP" altLang="ja-JP" sz="1100" dirty="0">
                <a:effectLst/>
                <a:latin typeface="ＭＳ Ｐゴシック" panose="020B0600070205080204" pitchFamily="50" charset="-128"/>
                <a:ea typeface="ＭＳ Ｐゴシック" panose="020B0600070205080204" pitchFamily="50" charset="-128"/>
              </a:rPr>
              <a:t>自らを</a:t>
            </a:r>
            <a:r>
              <a:rPr lang="ja-JP" altLang="en-US" sz="1100" dirty="0">
                <a:effectLst/>
                <a:latin typeface="ＭＳ Ｐゴシック" panose="020B0600070205080204" pitchFamily="50" charset="-128"/>
                <a:ea typeface="ＭＳ Ｐゴシック" panose="020B0600070205080204" pitchFamily="50" charset="-128"/>
              </a:rPr>
              <a:t>影響力のある</a:t>
            </a:r>
            <a:r>
              <a:rPr lang="ja-JP" altLang="ja-JP" sz="1100" dirty="0">
                <a:effectLst/>
                <a:latin typeface="ＭＳ Ｐゴシック" panose="020B0600070205080204" pitchFamily="50" charset="-128"/>
                <a:ea typeface="ＭＳ Ｐゴシック" panose="020B0600070205080204" pitchFamily="50" charset="-128"/>
              </a:rPr>
              <a:t>有職女性と感じ、提唱活動も始めた。</a:t>
            </a:r>
            <a:r>
              <a:rPr lang="en-US" altLang="ja-JP" sz="1100" dirty="0">
                <a:effectLst/>
                <a:latin typeface="ＭＳ Ｐゴシック" panose="020B0600070205080204" pitchFamily="50" charset="-128"/>
                <a:ea typeface="ＭＳ Ｐゴシック" panose="020B0600070205080204" pitchFamily="50" charset="-128"/>
              </a:rPr>
              <a:t>1923</a:t>
            </a:r>
            <a:r>
              <a:rPr lang="ja-JP" altLang="ja-JP" sz="1100" dirty="0">
                <a:effectLst/>
                <a:latin typeface="ＭＳ Ｐゴシック" panose="020B0600070205080204" pitchFamily="50" charset="-128"/>
                <a:ea typeface="ＭＳ Ｐゴシック" panose="020B0600070205080204" pitchFamily="50" charset="-128"/>
              </a:rPr>
              <a:t>年、彼女たちは、産業用農園</a:t>
            </a:r>
            <a:r>
              <a:rPr lang="ja-JP" altLang="en-US" sz="1100" dirty="0">
                <a:effectLst/>
                <a:latin typeface="ＭＳ Ｐゴシック" panose="020B0600070205080204" pitchFamily="50" charset="-128"/>
                <a:ea typeface="ＭＳ Ｐゴシック" panose="020B0600070205080204" pitchFamily="50" charset="-128"/>
              </a:rPr>
              <a:t>で働く女性のための</a:t>
            </a:r>
            <a:r>
              <a:rPr lang="ja-JP" altLang="ja-JP" sz="1100" dirty="0">
                <a:effectLst/>
                <a:latin typeface="ＭＳ Ｐゴシック" panose="020B0600070205080204" pitchFamily="50" charset="-128"/>
                <a:ea typeface="ＭＳ Ｐゴシック" panose="020B0600070205080204" pitchFamily="50" charset="-128"/>
              </a:rPr>
              <a:t>予算を削減しようと目論んでいた</a:t>
            </a:r>
            <a:r>
              <a:rPr lang="ja-JP" altLang="en-US" sz="1100" dirty="0">
                <a:effectLst/>
                <a:latin typeface="ＭＳ Ｐゴシック" panose="020B0600070205080204" pitchFamily="50" charset="-128"/>
                <a:ea typeface="ＭＳ Ｐゴシック" panose="020B0600070205080204" pitchFamily="50" charset="-128"/>
              </a:rPr>
              <a:t>知事に対して手紙を書いた</a:t>
            </a:r>
            <a:r>
              <a:rPr lang="ja-JP" altLang="ja-JP" sz="1100" dirty="0">
                <a:effectLst/>
                <a:latin typeface="ＭＳ Ｐゴシック" panose="020B0600070205080204" pitchFamily="50" charset="-128"/>
                <a:ea typeface="ＭＳ Ｐゴシック" panose="020B0600070205080204" pitchFamily="50" charset="-128"/>
              </a:rPr>
              <a:t>、</a:t>
            </a:r>
            <a:r>
              <a:rPr lang="ja-JP" altLang="en-US" sz="1100" dirty="0">
                <a:effectLst/>
                <a:latin typeface="ＭＳ Ｐゴシック" panose="020B0600070205080204" pitchFamily="50" charset="-128"/>
                <a:ea typeface="ＭＳ Ｐゴシック" panose="020B0600070205080204" pitchFamily="50" charset="-128"/>
              </a:rPr>
              <a:t>また、</a:t>
            </a:r>
            <a:r>
              <a:rPr lang="ja-JP" altLang="ja-JP" sz="1100" dirty="0">
                <a:effectLst/>
                <a:latin typeface="ＭＳ Ｐゴシック" panose="020B0600070205080204" pitchFamily="50" charset="-128"/>
                <a:ea typeface="ＭＳ Ｐゴシック" panose="020B0600070205080204" pitchFamily="50" charset="-128"/>
              </a:rPr>
              <a:t>ヴァイオレット・リチャードソンと他のソロプチミスト達は一日</a:t>
            </a:r>
            <a:r>
              <a:rPr lang="en-US" altLang="ja-JP" sz="1100" dirty="0">
                <a:effectLst/>
                <a:latin typeface="ＭＳ Ｐゴシック" panose="020B0600070205080204" pitchFamily="50" charset="-128"/>
                <a:ea typeface="ＭＳ Ｐゴシック" panose="020B0600070205080204" pitchFamily="50" charset="-128"/>
              </a:rPr>
              <a:t>8</a:t>
            </a:r>
            <a:r>
              <a:rPr lang="ja-JP" altLang="ja-JP" sz="1100" dirty="0">
                <a:effectLst/>
                <a:latin typeface="ＭＳ Ｐゴシック" panose="020B0600070205080204" pitchFamily="50" charset="-128"/>
                <a:ea typeface="ＭＳ Ｐゴシック" panose="020B0600070205080204" pitchFamily="50" charset="-128"/>
              </a:rPr>
              <a:t>時間</a:t>
            </a:r>
            <a:r>
              <a:rPr lang="ja-JP" altLang="en-US" sz="1100" dirty="0">
                <a:effectLst/>
                <a:latin typeface="ＭＳ Ｐゴシック" panose="020B0600070205080204" pitchFamily="50" charset="-128"/>
                <a:ea typeface="ＭＳ Ｐゴシック" panose="020B0600070205080204" pitchFamily="50" charset="-128"/>
              </a:rPr>
              <a:t>の</a:t>
            </a:r>
            <a:r>
              <a:rPr lang="ja-JP" altLang="ja-JP" sz="1100" dirty="0">
                <a:effectLst/>
                <a:latin typeface="ＭＳ Ｐゴシック" panose="020B0600070205080204" pitchFamily="50" charset="-128"/>
                <a:ea typeface="ＭＳ Ｐゴシック" panose="020B0600070205080204" pitchFamily="50" charset="-128"/>
              </a:rPr>
              <a:t>労働法案を支持する</a:t>
            </a:r>
            <a:r>
              <a:rPr lang="ja-JP" altLang="en-US" sz="1100" dirty="0">
                <a:effectLst/>
                <a:latin typeface="ＭＳ Ｐゴシック" panose="020B0600070205080204" pitchFamily="50" charset="-128"/>
                <a:ea typeface="ＭＳ Ｐゴシック" panose="020B0600070205080204" pitchFamily="50" charset="-128"/>
              </a:rPr>
              <a:t>ことも表明した</a:t>
            </a:r>
            <a:r>
              <a:rPr lang="ja-JP" altLang="ja-JP" sz="1100" dirty="0">
                <a:effectLst/>
                <a:latin typeface="ＭＳ Ｐゴシック" panose="020B0600070205080204" pitchFamily="50" charset="-128"/>
                <a:ea typeface="ＭＳ Ｐゴシック" panose="020B0600070205080204" pitchFamily="50" charset="-128"/>
              </a:rPr>
              <a:t>。彼女たちは、古代カリフォルニア</a:t>
            </a:r>
            <a:r>
              <a:rPr lang="ja-JP" altLang="en-US" sz="1100" dirty="0">
                <a:effectLst/>
                <a:latin typeface="ＭＳ Ｐゴシック" panose="020B0600070205080204" pitchFamily="50" charset="-128"/>
                <a:ea typeface="ＭＳ Ｐゴシック" panose="020B0600070205080204" pitchFamily="50" charset="-128"/>
              </a:rPr>
              <a:t>　</a:t>
            </a:r>
            <a:r>
              <a:rPr lang="ja-JP" altLang="ja-JP" sz="1100" dirty="0">
                <a:effectLst/>
                <a:latin typeface="ＭＳ Ｐゴシック" panose="020B0600070205080204" pitchFamily="50" charset="-128"/>
                <a:ea typeface="ＭＳ Ｐゴシック" panose="020B0600070205080204" pitchFamily="50" charset="-128"/>
              </a:rPr>
              <a:t>レッドウッドの森を救うための環境提唱活動にも関わるようになった。</a:t>
            </a:r>
          </a:p>
          <a:p>
            <a:endParaRPr lang="en-US" altLang="ja-JP" sz="1100" dirty="0">
              <a:effectLst/>
              <a:latin typeface="ＭＳ Ｐゴシック" panose="020B0600070205080204" pitchFamily="50" charset="-128"/>
              <a:ea typeface="ＭＳ Ｐゴシック" panose="020B0600070205080204" pitchFamily="50" charset="-128"/>
            </a:endParaRPr>
          </a:p>
          <a:p>
            <a:r>
              <a:rPr lang="ja-JP" altLang="en-US" sz="1100" dirty="0">
                <a:effectLst/>
                <a:latin typeface="ＭＳ Ｐゴシック" panose="020B0600070205080204" pitchFamily="50" charset="-128"/>
                <a:ea typeface="ＭＳ Ｐゴシック" panose="020B0600070205080204" pitchFamily="50" charset="-128"/>
              </a:rPr>
              <a:t>これらの初期のプロジェクト、</a:t>
            </a:r>
            <a:r>
              <a:rPr lang="ja-JP" altLang="ja-JP" sz="1100" dirty="0">
                <a:effectLst/>
                <a:latin typeface="ＭＳ Ｐゴシック" panose="020B0600070205080204" pitchFamily="50" charset="-128"/>
                <a:ea typeface="ＭＳ Ｐゴシック" panose="020B0600070205080204" pitchFamily="50" charset="-128"/>
              </a:rPr>
              <a:t>女性と女児に恩恵を</a:t>
            </a:r>
            <a:r>
              <a:rPr lang="ja-JP" altLang="en-US" sz="1100" dirty="0">
                <a:effectLst/>
                <a:latin typeface="ＭＳ Ｐゴシック" panose="020B0600070205080204" pitchFamily="50" charset="-128"/>
                <a:ea typeface="ＭＳ Ｐゴシック" panose="020B0600070205080204" pitchFamily="50" charset="-128"/>
              </a:rPr>
              <a:t>もたらす活動、地域社会に焦点を当てた活動、アラメダ郡の枠を超えた人々や社会のための</a:t>
            </a:r>
            <a:r>
              <a:rPr lang="ja-JP" altLang="ja-JP" sz="1100" dirty="0">
                <a:effectLst/>
                <a:latin typeface="ＭＳ Ｐゴシック" panose="020B0600070205080204" pitchFamily="50" charset="-128"/>
                <a:ea typeface="ＭＳ Ｐゴシック" panose="020B0600070205080204" pitchFamily="50" charset="-128"/>
              </a:rPr>
              <a:t>活動</a:t>
            </a:r>
            <a:r>
              <a:rPr lang="ja-JP" altLang="en-US" sz="1100" dirty="0">
                <a:effectLst/>
                <a:latin typeface="ＭＳ Ｐゴシック" panose="020B0600070205080204" pitchFamily="50" charset="-128"/>
                <a:ea typeface="ＭＳ Ｐゴシック" panose="020B0600070205080204" pitchFamily="50" charset="-128"/>
              </a:rPr>
              <a:t>を、他</a:t>
            </a:r>
            <a:r>
              <a:rPr lang="ja-JP" altLang="ja-JP" sz="1100" dirty="0">
                <a:effectLst/>
                <a:latin typeface="ＭＳ Ｐゴシック" panose="020B0600070205080204" pitchFamily="50" charset="-128"/>
                <a:ea typeface="ＭＳ Ｐゴシック" panose="020B0600070205080204" pitchFamily="50" charset="-128"/>
              </a:rPr>
              <a:t>のソロプチミストクラブが</a:t>
            </a:r>
            <a:r>
              <a:rPr lang="ja-JP" altLang="en-US" sz="1100" dirty="0">
                <a:effectLst/>
                <a:latin typeface="ＭＳ Ｐゴシック" panose="020B0600070205080204" pitchFamily="50" charset="-128"/>
                <a:ea typeface="ＭＳ Ｐゴシック" panose="020B0600070205080204" pitchFamily="50" charset="-128"/>
              </a:rPr>
              <a:t>認証されるとき、奉仕活動の</a:t>
            </a:r>
            <a:r>
              <a:rPr lang="ja-JP" altLang="ja-JP" sz="1100" dirty="0">
                <a:effectLst/>
                <a:latin typeface="ＭＳ Ｐゴシック" panose="020B0600070205080204" pitchFamily="50" charset="-128"/>
                <a:ea typeface="ＭＳ Ｐゴシック" panose="020B0600070205080204" pitchFamily="50" charset="-128"/>
              </a:rPr>
              <a:t>お手本として</a:t>
            </a:r>
            <a:r>
              <a:rPr lang="ja-JP" altLang="en-US" sz="1100" dirty="0">
                <a:effectLst/>
                <a:latin typeface="ＭＳ Ｐゴシック" panose="020B0600070205080204" pitchFamily="50" charset="-128"/>
                <a:ea typeface="ＭＳ Ｐゴシック" panose="020B0600070205080204" pitchFamily="50" charset="-128"/>
              </a:rPr>
              <a:t>示したのであった。</a:t>
            </a:r>
            <a:endParaRPr lang="en-US" altLang="ja-JP" sz="1100" dirty="0">
              <a:effectLst/>
              <a:latin typeface="ＭＳ Ｐゴシック" panose="020B0600070205080204" pitchFamily="50" charset="-128"/>
              <a:ea typeface="ＭＳ Ｐゴシック" panose="020B0600070205080204" pitchFamily="50" charset="-128"/>
            </a:endParaRPr>
          </a:p>
          <a:p>
            <a:endParaRPr lang="ja-JP" altLang="ja-JP" sz="1100" dirty="0">
              <a:effectLst/>
              <a:latin typeface="ＭＳ Ｐゴシック" panose="020B0600070205080204" pitchFamily="50" charset="-128"/>
              <a:ea typeface="ＭＳ Ｐゴシック" panose="020B0600070205080204" pitchFamily="50" charset="-128"/>
            </a:endParaRPr>
          </a:p>
        </p:txBody>
      </p:sp>
      <p:sp>
        <p:nvSpPr>
          <p:cNvPr id="4" name="Slide Number Placeholder 3"/>
          <p:cNvSpPr>
            <a:spLocks noGrp="1"/>
          </p:cNvSpPr>
          <p:nvPr>
            <p:ph type="sldNum" sz="quarter" idx="10"/>
          </p:nvPr>
        </p:nvSpPr>
        <p:spPr/>
        <p:txBody>
          <a:bodyPr/>
          <a:lstStyle/>
          <a:p>
            <a:fld id="{BB2DB6C4-82A4-4960-A974-50B6FCC3C599}" type="slidenum">
              <a:rPr lang="en-US" smtClean="0"/>
              <a:t>20</a:t>
            </a:fld>
            <a:endParaRPr lang="en-US"/>
          </a:p>
        </p:txBody>
      </p:sp>
    </p:spTree>
    <p:extLst>
      <p:ext uri="{BB962C8B-B14F-4D97-AF65-F5344CB8AC3E}">
        <p14:creationId xmlns:p14="http://schemas.microsoft.com/office/powerpoint/2010/main" val="654265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65027"/>
            <a:ext cx="5852160" cy="4110673"/>
          </a:xfrm>
        </p:spPr>
        <p:txBody>
          <a:bodyPr/>
          <a:lstStyle/>
          <a:p>
            <a:pPr>
              <a:lnSpc>
                <a:spcPct val="97000"/>
              </a:lnSpc>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モローは</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常にそれぞれのクラブは自主独立すべきことを説いていた。彼は、</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1922</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年サンフランシスコとロサンジェルスで新クラブの認証を進めた、その後</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、彼自身は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東部へ</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向かった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。彼がカリフォルニアを去った時、カリフォルニアのソロプチミスト事業を運営する権利をカリフォルニア</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3</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人の</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クラブ会長たちに委譲した：ヴァイオレット・リチャードソン、サンフランシスコ</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クラブのファニー・</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M</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ｃ</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G.</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・ウイリアムとロサンジェルス</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クラブのオダ・ファルコナー</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3</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人であった</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ＭＳ Ｐゴシック" panose="020B0600070205080204" pitchFamily="50" charset="-128"/>
              <a:ea typeface="ＭＳ Ｐゴシック" panose="020B0600070205080204" pitchFamily="50" charset="-128"/>
            </a:endParaRPr>
          </a:p>
          <a:p>
            <a:pPr>
              <a:lnSpc>
                <a:spcPct val="97000"/>
              </a:lnSpc>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モローは設立のための仕事を任せるためにヘレ</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イ</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ナ・</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ギャ</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ンブルを雇い入れた。彼女がその仕事により報酬を得ることは正当ではないという意見もあった、しかし、最終的にはこれは他のメンバーが自分の地域社会や</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自分</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自身の仕事</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事業のために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参加協力でき</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ない場合など</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でも</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、彼女</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クラブ設立のために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現地に</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出かけて行</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き、</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準備を</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進めること</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が</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容易に出来</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た。</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ＭＳ Ｐゴシック" panose="020B0600070205080204" pitchFamily="50" charset="-128"/>
              <a:ea typeface="ＭＳ Ｐゴシック" panose="020B0600070205080204" pitchFamily="50" charset="-128"/>
            </a:endParaRPr>
          </a:p>
          <a:p>
            <a:pPr>
              <a:lnSpc>
                <a:spcPct val="97000"/>
              </a:lnSpc>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後に、</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1928</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年、アラメダ</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カウンティ</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クラブは名前をオークランドに変更した、アラメダ　カウンティにも、新たなソロプチミスト</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クラブがバークレイに認証された。</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ＭＳ Ｐゴシック" panose="020B0600070205080204" pitchFamily="50" charset="-128"/>
              <a:ea typeface="ＭＳ Ｐゴシック" panose="020B0600070205080204" pitchFamily="50" charset="-128"/>
            </a:endParaRPr>
          </a:p>
          <a:p>
            <a:pPr>
              <a:lnSpc>
                <a:spcPct val="97000"/>
              </a:lnSpc>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ソロプチミスト会員たちとスチュアート・モローの強いきずなを通して、ソロプチミストは北米、ヨーロッパ</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中</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に広がり始めた。</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1928</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年、北米とヨーロッパの独立したすべてのソロプチミスト</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クラブから一つの組織を形成するために、クラブの代表者がワシントン</a:t>
            </a:r>
            <a:r>
              <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D.C.</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に集まった、それが、国際ソロプチミスト協会として知られる</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もの</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になり、現在</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　</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私たちが国際ソロプチミストとして知っているものに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発展して行ったのである。今、</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国際ソロプチミスト</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アメリカ</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ズと呼ばれているが、ソロプチミスト・クラブからなるアメリカ連盟は</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この会合で</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生まれ</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た</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のである</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ja-JP" altLang="ja-JP" sz="1100" dirty="0">
              <a:effectLst/>
              <a:latin typeface="ＭＳ Ｐゴシック" panose="020B0600070205080204" pitchFamily="50" charset="-128"/>
              <a:ea typeface="ＭＳ Ｐゴシック" panose="020B0600070205080204" pitchFamily="50" charset="-128"/>
            </a:endParaRPr>
          </a:p>
          <a:p>
            <a:pPr>
              <a:lnSpc>
                <a:spcPct val="97000"/>
              </a:lnSpc>
            </a:pP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アラメダ　カウンティ中</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の、様々な</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異なった専門職や実業界から</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加わった初代、</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創立者たちの働き</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こそが、それ以降、今日にまで続く</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ソロプチミスト</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クラブ</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に大きな</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舞台</a:t>
            </a:r>
            <a:r>
              <a:rPr lang="ja-JP" altLang="en-US"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を提供してくれたのである</a:t>
            </a:r>
            <a:r>
              <a:rPr lang="ja-JP"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en-US" altLang="ja-JP" sz="1100" dirty="0">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endParaRPr lang="en-US" altLang="ja-JP" sz="1100" dirty="0">
              <a:effectLst/>
              <a:latin typeface="ＭＳ Ｐゴシック" panose="020B0600070205080204" pitchFamily="50" charset="-128"/>
              <a:ea typeface="ＭＳ Ｐゴシック" panose="020B0600070205080204" pitchFamily="50" charset="-128"/>
              <a:cs typeface="ＭＳ 明朝" panose="02020609040205080304" pitchFamily="17" charset="-128"/>
            </a:endParaRPr>
          </a:p>
          <a:p>
            <a:pPr>
              <a:lnSpc>
                <a:spcPct val="97000"/>
              </a:lnSpc>
            </a:pPr>
            <a:r>
              <a:rPr lang="ja-JP" altLang="ja-JP" sz="1100" dirty="0">
                <a:effectLst/>
                <a:latin typeface="Calibri" panose="020F0502020204030204" pitchFamily="34" charset="0"/>
                <a:ea typeface="Calibri" panose="020F0502020204030204" pitchFamily="34" charset="0"/>
              </a:rPr>
              <a:t> </a:t>
            </a:r>
            <a:endParaRPr lang="en-US" altLang="ja-JP" sz="1100" dirty="0">
              <a:effectLst/>
              <a:latin typeface="Calibri" panose="020F0502020204030204" pitchFamily="34" charset="0"/>
              <a:ea typeface="Calibri" panose="020F0502020204030204" pitchFamily="34" charset="0"/>
            </a:endParaRPr>
          </a:p>
          <a:p>
            <a:endParaRPr lang="en-US" sz="1100" baseline="0" dirty="0"/>
          </a:p>
          <a:p>
            <a:endParaRPr lang="en-US" dirty="0"/>
          </a:p>
        </p:txBody>
      </p:sp>
      <p:sp>
        <p:nvSpPr>
          <p:cNvPr id="4" name="Slide Number Placeholder 3"/>
          <p:cNvSpPr>
            <a:spLocks noGrp="1"/>
          </p:cNvSpPr>
          <p:nvPr>
            <p:ph type="sldNum" sz="quarter" idx="10"/>
          </p:nvPr>
        </p:nvSpPr>
        <p:spPr/>
        <p:txBody>
          <a:bodyPr/>
          <a:lstStyle/>
          <a:p>
            <a:fld id="{BB2DB6C4-82A4-4960-A974-50B6FCC3C599}" type="slidenum">
              <a:rPr lang="en-US" smtClean="0"/>
              <a:t>21</a:t>
            </a:fld>
            <a:endParaRPr lang="en-US"/>
          </a:p>
        </p:txBody>
      </p:sp>
    </p:spTree>
    <p:extLst>
      <p:ext uri="{BB962C8B-B14F-4D97-AF65-F5344CB8AC3E}">
        <p14:creationId xmlns:p14="http://schemas.microsoft.com/office/powerpoint/2010/main" val="2164596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a:t>
            </a:r>
            <a:r>
              <a:rPr lang="en-US" altLang="ja-JP" dirty="0"/>
              <a:t>SIA</a:t>
            </a:r>
            <a:r>
              <a:rPr lang="ja-JP" altLang="en-US" dirty="0"/>
              <a:t>は、この翻訳に協力してくれた、原田みどりさんに心より感謝いたします。」</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B9BF0F-10BE-4FA0-8B98-1D60172B1119}"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670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72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pic>
        <p:nvPicPr>
          <p:cNvPr id="8" name="Picture 7" descr="LogoNoTaglin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245" y="5094314"/>
            <a:ext cx="1659045" cy="1659045"/>
          </a:xfrm>
          <a:prstGeom prst="rect">
            <a:avLst/>
          </a:prstGeom>
        </p:spPr>
      </p:pic>
    </p:spTree>
    <p:extLst>
      <p:ext uri="{BB962C8B-B14F-4D97-AF65-F5344CB8AC3E}">
        <p14:creationId xmlns:p14="http://schemas.microsoft.com/office/powerpoint/2010/main" val="4058941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9874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4544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p:cNvSpPr/>
          <p:nvPr userDrawn="1"/>
        </p:nvSpPr>
        <p:spPr>
          <a:xfrm>
            <a:off x="-13805" y="6309222"/>
            <a:ext cx="9157805" cy="548778"/>
          </a:xfrm>
          <a:prstGeom prst="rect">
            <a:avLst/>
          </a:prstGeom>
          <a:solidFill>
            <a:srgbClr val="A785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TextBox 4"/>
          <p:cNvSpPr txBox="1"/>
          <p:nvPr userDrawn="1"/>
        </p:nvSpPr>
        <p:spPr>
          <a:xfrm>
            <a:off x="3175120" y="6341606"/>
            <a:ext cx="5511681" cy="430887"/>
          </a:xfrm>
          <a:prstGeom prst="rect">
            <a:avLst/>
          </a:prstGeom>
          <a:noFill/>
        </p:spPr>
        <p:txBody>
          <a:bodyPr wrap="square" rtlCol="0">
            <a:spAutoFit/>
          </a:bodyPr>
          <a:lstStyle/>
          <a:p>
            <a:pPr algn="r"/>
            <a:r>
              <a:rPr lang="en-US" sz="2200" i="1" dirty="0">
                <a:latin typeface="Tw Cen MT"/>
                <a:cs typeface="Tw Cen MT"/>
              </a:rPr>
              <a:t>Bright Past, Brilliant Future</a:t>
            </a:r>
          </a:p>
        </p:txBody>
      </p:sp>
      <p:sp>
        <p:nvSpPr>
          <p:cNvPr id="6" name="Rectangle 5"/>
          <p:cNvSpPr/>
          <p:nvPr userDrawn="1"/>
        </p:nvSpPr>
        <p:spPr>
          <a:xfrm>
            <a:off x="457199" y="6403161"/>
            <a:ext cx="2027677" cy="369332"/>
          </a:xfrm>
          <a:prstGeom prst="rect">
            <a:avLst/>
          </a:prstGeom>
        </p:spPr>
        <p:txBody>
          <a:bodyPr wrap="square">
            <a:spAutoFit/>
          </a:bodyPr>
          <a:lstStyle/>
          <a:p>
            <a:r>
              <a:rPr lang="en-US" sz="1800" b="1" i="0" dirty="0">
                <a:latin typeface="Tw Cen MT"/>
                <a:cs typeface="Tw Cen MT"/>
              </a:rPr>
              <a:t>SOROPTIMIST</a:t>
            </a:r>
            <a:endParaRPr lang="en-US" dirty="0"/>
          </a:p>
        </p:txBody>
      </p:sp>
    </p:spTree>
    <p:extLst>
      <p:ext uri="{BB962C8B-B14F-4D97-AF65-F5344CB8AC3E}">
        <p14:creationId xmlns:p14="http://schemas.microsoft.com/office/powerpoint/2010/main" val="1259205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1168400"/>
          </a:xfrm>
          <a:prstGeom prst="rect">
            <a:avLst/>
          </a:prstGeom>
          <a:solidFill>
            <a:srgbClr val="752F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75829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3175120" y="6341606"/>
            <a:ext cx="5511681" cy="430887"/>
          </a:xfrm>
          <a:prstGeom prst="rect">
            <a:avLst/>
          </a:prstGeom>
          <a:noFill/>
        </p:spPr>
        <p:txBody>
          <a:bodyPr wrap="square" rtlCol="0">
            <a:spAutoFit/>
          </a:bodyPr>
          <a:lstStyle/>
          <a:p>
            <a:pPr algn="r"/>
            <a:r>
              <a:rPr lang="en-US" sz="2200" i="1" dirty="0">
                <a:latin typeface="Tw Cen MT"/>
                <a:cs typeface="Tw Cen MT"/>
              </a:rPr>
              <a:t>Bright Past, Brilliant Future</a:t>
            </a:r>
          </a:p>
        </p:txBody>
      </p:sp>
      <p:sp>
        <p:nvSpPr>
          <p:cNvPr id="9" name="Rectangle 8"/>
          <p:cNvSpPr/>
          <p:nvPr userDrawn="1"/>
        </p:nvSpPr>
        <p:spPr>
          <a:xfrm>
            <a:off x="457199" y="6403161"/>
            <a:ext cx="2027677" cy="369332"/>
          </a:xfrm>
          <a:prstGeom prst="rect">
            <a:avLst/>
          </a:prstGeom>
        </p:spPr>
        <p:txBody>
          <a:bodyPr wrap="square">
            <a:spAutoFit/>
          </a:bodyPr>
          <a:lstStyle/>
          <a:p>
            <a:r>
              <a:rPr lang="en-US" sz="1800" b="1" i="0" dirty="0">
                <a:latin typeface="Tw Cen MT"/>
                <a:cs typeface="Tw Cen MT"/>
              </a:rPr>
              <a:t>SOROPTIMIST</a:t>
            </a:r>
            <a:endParaRPr lang="en-US" dirty="0"/>
          </a:p>
        </p:txBody>
      </p:sp>
    </p:spTree>
    <p:extLst>
      <p:ext uri="{BB962C8B-B14F-4D97-AF65-F5344CB8AC3E}">
        <p14:creationId xmlns:p14="http://schemas.microsoft.com/office/powerpoint/2010/main" val="176582893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Lst>
  <p:txStyles>
    <p:titleStyle>
      <a:lvl1pPr algn="ctr" defTabSz="457200" rtl="0" eaLnBrk="1" latinLnBrk="0" hangingPunct="1">
        <a:spcBef>
          <a:spcPct val="0"/>
        </a:spcBef>
        <a:buNone/>
        <a:defRPr sz="4400" kern="1200">
          <a:solidFill>
            <a:schemeClr val="bg1"/>
          </a:solidFill>
          <a:latin typeface="Tw Cen MT"/>
          <a:ea typeface="+mj-ea"/>
          <a:cs typeface="Tw Cen MT"/>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w Cen MT"/>
          <a:ea typeface="+mn-ea"/>
          <a:cs typeface="Tw Cen MT"/>
        </a:defRPr>
      </a:lvl1pPr>
      <a:lvl2pPr marL="742950" indent="-285750" algn="l" defTabSz="457200" rtl="0" eaLnBrk="1" latinLnBrk="0" hangingPunct="1">
        <a:spcBef>
          <a:spcPct val="20000"/>
        </a:spcBef>
        <a:buFont typeface="Arial"/>
        <a:buChar char="–"/>
        <a:defRPr sz="2800" kern="1200">
          <a:solidFill>
            <a:schemeClr val="tx1"/>
          </a:solidFill>
          <a:latin typeface="Tw Cen MT"/>
          <a:ea typeface="+mn-ea"/>
          <a:cs typeface="Tw Cen MT"/>
        </a:defRPr>
      </a:lvl2pPr>
      <a:lvl3pPr marL="1143000" indent="-228600" algn="l" defTabSz="457200" rtl="0" eaLnBrk="1" latinLnBrk="0" hangingPunct="1">
        <a:spcBef>
          <a:spcPct val="20000"/>
        </a:spcBef>
        <a:buFont typeface="Arial"/>
        <a:buChar char="•"/>
        <a:defRPr sz="2400" kern="1200">
          <a:solidFill>
            <a:schemeClr val="tx1"/>
          </a:solidFill>
          <a:latin typeface="Tw Cen MT"/>
          <a:ea typeface="+mn-ea"/>
          <a:cs typeface="Tw Cen MT"/>
        </a:defRPr>
      </a:lvl3pPr>
      <a:lvl4pPr marL="16002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4pPr>
      <a:lvl5pPr marL="20574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1168400"/>
          </a:xfrm>
          <a:prstGeom prst="rect">
            <a:avLst/>
          </a:prstGeom>
          <a:solidFill>
            <a:srgbClr val="752F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75829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3376448"/>
      </p:ext>
    </p:extLst>
  </p:cSld>
  <p:clrMap bg1="lt1" tx1="dk1" bg2="lt2" tx2="dk2" accent1="accent1" accent2="accent2" accent3="accent3" accent4="accent4" accent5="accent5" accent6="accent6" hlink="hlink" folHlink="folHlink"/>
  <p:txStyles>
    <p:titleStyle>
      <a:lvl1pPr algn="ctr" defTabSz="457200" rtl="0" eaLnBrk="1" latinLnBrk="0" hangingPunct="1">
        <a:spcBef>
          <a:spcPct val="0"/>
        </a:spcBef>
        <a:buNone/>
        <a:defRPr sz="4400" kern="1200">
          <a:solidFill>
            <a:schemeClr val="bg1"/>
          </a:solidFill>
          <a:latin typeface="Tw Cen MT"/>
          <a:ea typeface="+mj-ea"/>
          <a:cs typeface="Tw Cen MT"/>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w Cen MT"/>
          <a:ea typeface="+mn-ea"/>
          <a:cs typeface="Tw Cen MT"/>
        </a:defRPr>
      </a:lvl1pPr>
      <a:lvl2pPr marL="742950" indent="-285750" algn="l" defTabSz="457200" rtl="0" eaLnBrk="1" latinLnBrk="0" hangingPunct="1">
        <a:spcBef>
          <a:spcPct val="20000"/>
        </a:spcBef>
        <a:buFont typeface="Arial"/>
        <a:buChar char="–"/>
        <a:defRPr sz="2800" kern="1200">
          <a:solidFill>
            <a:schemeClr val="tx1"/>
          </a:solidFill>
          <a:latin typeface="Tw Cen MT"/>
          <a:ea typeface="+mn-ea"/>
          <a:cs typeface="Tw Cen MT"/>
        </a:defRPr>
      </a:lvl2pPr>
      <a:lvl3pPr marL="1143000" indent="-228600" algn="l" defTabSz="457200" rtl="0" eaLnBrk="1" latinLnBrk="0" hangingPunct="1">
        <a:spcBef>
          <a:spcPct val="20000"/>
        </a:spcBef>
        <a:buFont typeface="Arial"/>
        <a:buChar char="•"/>
        <a:defRPr sz="2400" kern="1200">
          <a:solidFill>
            <a:schemeClr val="tx1"/>
          </a:solidFill>
          <a:latin typeface="Tw Cen MT"/>
          <a:ea typeface="+mn-ea"/>
          <a:cs typeface="Tw Cen MT"/>
        </a:defRPr>
      </a:lvl3pPr>
      <a:lvl4pPr marL="16002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4pPr>
      <a:lvl5pPr marL="20574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1168400"/>
          </a:xfrm>
          <a:prstGeom prst="rect">
            <a:avLst/>
          </a:prstGeom>
          <a:solidFill>
            <a:srgbClr val="752F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75829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7328720"/>
      </p:ext>
    </p:extLst>
  </p:cSld>
  <p:clrMap bg1="lt1" tx1="dk1" bg2="lt2" tx2="dk2" accent1="accent1" accent2="accent2" accent3="accent3" accent4="accent4" accent5="accent5" accent6="accent6" hlink="hlink" folHlink="folHlink"/>
  <p:txStyles>
    <p:titleStyle>
      <a:lvl1pPr algn="ctr" defTabSz="457200" rtl="0" eaLnBrk="1" latinLnBrk="0" hangingPunct="1">
        <a:spcBef>
          <a:spcPct val="0"/>
        </a:spcBef>
        <a:buNone/>
        <a:defRPr sz="4400" kern="1200">
          <a:solidFill>
            <a:schemeClr val="bg1"/>
          </a:solidFill>
          <a:latin typeface="Tw Cen MT"/>
          <a:ea typeface="+mj-ea"/>
          <a:cs typeface="Tw Cen MT"/>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w Cen MT"/>
          <a:ea typeface="+mn-ea"/>
          <a:cs typeface="Tw Cen MT"/>
        </a:defRPr>
      </a:lvl1pPr>
      <a:lvl2pPr marL="742950" indent="-285750" algn="l" defTabSz="457200" rtl="0" eaLnBrk="1" latinLnBrk="0" hangingPunct="1">
        <a:spcBef>
          <a:spcPct val="20000"/>
        </a:spcBef>
        <a:buFont typeface="Arial"/>
        <a:buChar char="–"/>
        <a:defRPr sz="2800" kern="1200">
          <a:solidFill>
            <a:schemeClr val="tx1"/>
          </a:solidFill>
          <a:latin typeface="Tw Cen MT"/>
          <a:ea typeface="+mn-ea"/>
          <a:cs typeface="Tw Cen MT"/>
        </a:defRPr>
      </a:lvl2pPr>
      <a:lvl3pPr marL="1143000" indent="-228600" algn="l" defTabSz="457200" rtl="0" eaLnBrk="1" latinLnBrk="0" hangingPunct="1">
        <a:spcBef>
          <a:spcPct val="20000"/>
        </a:spcBef>
        <a:buFont typeface="Arial"/>
        <a:buChar char="•"/>
        <a:defRPr sz="2400" kern="1200">
          <a:solidFill>
            <a:schemeClr val="tx1"/>
          </a:solidFill>
          <a:latin typeface="Tw Cen MT"/>
          <a:ea typeface="+mn-ea"/>
          <a:cs typeface="Tw Cen MT"/>
        </a:defRPr>
      </a:lvl3pPr>
      <a:lvl4pPr marL="16002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4pPr>
      <a:lvl5pPr marL="2057400" indent="-228600" algn="l" defTabSz="457200" rtl="0" eaLnBrk="1" latinLnBrk="0" hangingPunct="1">
        <a:spcBef>
          <a:spcPct val="20000"/>
        </a:spcBef>
        <a:buFont typeface="Arial"/>
        <a:buChar char="»"/>
        <a:defRPr sz="2000" kern="1200">
          <a:solidFill>
            <a:schemeClr val="tx1"/>
          </a:solidFill>
          <a:latin typeface="Tw Cen MT"/>
          <a:ea typeface="+mn-ea"/>
          <a:cs typeface="Tw Cen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3"/>
          <a:stretch>
            <a:fillRect/>
          </a:stretch>
        </p:blipFill>
        <p:spPr>
          <a:xfrm>
            <a:off x="-1" y="0"/>
            <a:ext cx="9144000" cy="6858000"/>
          </a:xfrm>
          <a:prstGeom prst="rect">
            <a:avLst/>
          </a:prstGeom>
        </p:spPr>
      </p:pic>
      <p:sp>
        <p:nvSpPr>
          <p:cNvPr id="3" name="Rectangle 2">
            <a:extLst>
              <a:ext uri="{FF2B5EF4-FFF2-40B4-BE49-F238E27FC236}">
                <a16:creationId xmlns:a16="http://schemas.microsoft.com/office/drawing/2014/main" id="{229F4902-3415-2A43-8F49-73708C19DD08}"/>
              </a:ext>
            </a:extLst>
          </p:cNvPr>
          <p:cNvSpPr/>
          <p:nvPr/>
        </p:nvSpPr>
        <p:spPr>
          <a:xfrm>
            <a:off x="1441525" y="849855"/>
            <a:ext cx="6035040" cy="507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215A17-66CA-AF4A-8C07-32E1246AAF64}"/>
              </a:ext>
            </a:extLst>
          </p:cNvPr>
          <p:cNvSpPr txBox="1"/>
          <p:nvPr/>
        </p:nvSpPr>
        <p:spPr>
          <a:xfrm>
            <a:off x="313185" y="1953768"/>
            <a:ext cx="8229600" cy="584775"/>
          </a:xfrm>
          <a:prstGeom prst="rect">
            <a:avLst/>
          </a:prstGeom>
          <a:noFill/>
        </p:spPr>
        <p:txBody>
          <a:bodyPr wrap="square" rtlCol="0">
            <a:spAutoFit/>
          </a:bodyPr>
          <a:lstStyle/>
          <a:p>
            <a:pPr algn="ctr"/>
            <a:r>
              <a:rPr lang="ja-JP" altLang="en-US" sz="3200" dirty="0">
                <a:solidFill>
                  <a:srgbClr val="A78549"/>
                </a:solidFill>
                <a:latin typeface="Tw Cen MT"/>
              </a:rPr>
              <a:t>アルメダ</a:t>
            </a:r>
            <a:r>
              <a:rPr lang="ja-JP" altLang="en-US" sz="2400" dirty="0">
                <a:solidFill>
                  <a:srgbClr val="A78549"/>
                </a:solidFill>
                <a:latin typeface="Tw Cen MT"/>
              </a:rPr>
              <a:t>・</a:t>
            </a:r>
            <a:r>
              <a:rPr lang="ja-JP" altLang="en-US" sz="3200" dirty="0">
                <a:solidFill>
                  <a:srgbClr val="A78549"/>
                </a:solidFill>
                <a:latin typeface="Tw Cen MT"/>
              </a:rPr>
              <a:t>カウンティ</a:t>
            </a:r>
            <a:r>
              <a:rPr lang="ja-JP" altLang="en-US" sz="2400" dirty="0">
                <a:solidFill>
                  <a:srgbClr val="A78549"/>
                </a:solidFill>
                <a:latin typeface="Tw Cen MT"/>
              </a:rPr>
              <a:t>・</a:t>
            </a:r>
            <a:r>
              <a:rPr lang="ja-JP" altLang="en-US" sz="3200" dirty="0">
                <a:solidFill>
                  <a:srgbClr val="A78549"/>
                </a:solidFill>
                <a:latin typeface="Tw Cen MT"/>
              </a:rPr>
              <a:t>ソロプチミスト・クラブ創設</a:t>
            </a:r>
            <a:endParaRPr lang="en-US" sz="3200" dirty="0">
              <a:latin typeface="Tw Cen MT" panose="020B0602020104020603" pitchFamily="34" charset="77"/>
            </a:endParaRPr>
          </a:p>
        </p:txBody>
      </p:sp>
      <p:sp>
        <p:nvSpPr>
          <p:cNvPr id="8" name="TextBox 7">
            <a:extLst>
              <a:ext uri="{FF2B5EF4-FFF2-40B4-BE49-F238E27FC236}">
                <a16:creationId xmlns:a16="http://schemas.microsoft.com/office/drawing/2014/main" id="{37161BD0-3002-BA45-B16F-27CD9369A25B}"/>
              </a:ext>
            </a:extLst>
          </p:cNvPr>
          <p:cNvSpPr txBox="1"/>
          <p:nvPr/>
        </p:nvSpPr>
        <p:spPr>
          <a:xfrm>
            <a:off x="844475" y="1119517"/>
            <a:ext cx="7455049" cy="646331"/>
          </a:xfrm>
          <a:prstGeom prst="rect">
            <a:avLst/>
          </a:prstGeom>
          <a:noFill/>
        </p:spPr>
        <p:txBody>
          <a:bodyPr wrap="square" rtlCol="0">
            <a:spAutoFit/>
          </a:bodyPr>
          <a:lstStyle/>
          <a:p>
            <a:pPr algn="ctr"/>
            <a:r>
              <a:rPr lang="ja-JP" altLang="ja-JP" sz="3600" dirty="0">
                <a:effectLst/>
                <a:latin typeface="Calibri" panose="020F0502020204030204" pitchFamily="34" charset="0"/>
                <a:ea typeface="MS UI Gothic" panose="020B0600070205080204" pitchFamily="50" charset="-128"/>
              </a:rPr>
              <a:t>ソロプチミストの始まり</a:t>
            </a:r>
            <a:endParaRPr lang="en-US" sz="3600" b="1" dirty="0">
              <a:latin typeface="Tw Cen MT" panose="020B0602020104020603" pitchFamily="34" charset="77"/>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766" y="2726463"/>
            <a:ext cx="4831972" cy="2970178"/>
          </a:xfrm>
          <a:prstGeom prst="rect">
            <a:avLst/>
          </a:prstGeom>
        </p:spPr>
      </p:pic>
      <p:sp>
        <p:nvSpPr>
          <p:cNvPr id="10" name="TextBox 9"/>
          <p:cNvSpPr txBox="1"/>
          <p:nvPr/>
        </p:nvSpPr>
        <p:spPr>
          <a:xfrm>
            <a:off x="1855235" y="5697676"/>
            <a:ext cx="5207619" cy="276999"/>
          </a:xfrm>
          <a:prstGeom prst="rect">
            <a:avLst/>
          </a:prstGeom>
          <a:noFill/>
        </p:spPr>
        <p:txBody>
          <a:bodyPr wrap="square" rtlCol="0">
            <a:spAutoFit/>
          </a:bodyPr>
          <a:lstStyle/>
          <a:p>
            <a:pPr algn="ctr"/>
            <a:r>
              <a:rPr kumimoji="0" lang="ja-JP" altLang="ja-JP" sz="1200" b="0" i="0" u="none" strike="noStrike" kern="1200" cap="none" spc="0" normalizeH="0" baseline="0" noProof="0" dirty="0">
                <a:ln>
                  <a:noFill/>
                </a:ln>
                <a:solidFill>
                  <a:prstClr val="black"/>
                </a:solidFill>
                <a:effectLst/>
                <a:uLnTx/>
                <a:uFillTx/>
                <a:latin typeface="Calibri" panose="020F0502020204030204" pitchFamily="34" charset="0"/>
                <a:ea typeface="MS UI Gothic" panose="020B0600070205080204" pitchFamily="50" charset="-128"/>
                <a:cs typeface="+mn-cs"/>
              </a:rPr>
              <a:t>ファンダ―クラブの三周年記念式典、</a:t>
            </a:r>
            <a:r>
              <a:rPr kumimoji="0" lang="en-US" altLang="ja-JP" sz="1200" b="0" i="0" u="none" strike="noStrike" kern="1200" cap="none" spc="0" normalizeH="0" baseline="0" noProof="0" dirty="0">
                <a:ln>
                  <a:noFill/>
                </a:ln>
                <a:solidFill>
                  <a:prstClr val="black"/>
                </a:solidFill>
                <a:effectLst/>
                <a:uLnTx/>
                <a:uFillTx/>
                <a:latin typeface="Calibri" panose="020F0502020204030204" pitchFamily="34" charset="0"/>
                <a:ea typeface="MS UI Gothic" panose="020B0600070205080204" pitchFamily="50" charset="-128"/>
                <a:cs typeface="+mn-cs"/>
              </a:rPr>
              <a:t>1924</a:t>
            </a:r>
            <a:r>
              <a:rPr kumimoji="0" lang="ja-JP" altLang="ja-JP" sz="1200" b="0" i="0" u="none" strike="noStrike" kern="1200" cap="none" spc="0" normalizeH="0" baseline="0" noProof="0" dirty="0">
                <a:ln>
                  <a:noFill/>
                </a:ln>
                <a:solidFill>
                  <a:prstClr val="black"/>
                </a:solidFill>
                <a:effectLst/>
                <a:uLnTx/>
                <a:uFillTx/>
                <a:latin typeface="Calibri" panose="020F0502020204030204" pitchFamily="34" charset="0"/>
                <a:ea typeface="MS UI Gothic" panose="020B0600070205080204" pitchFamily="50" charset="-128"/>
                <a:cs typeface="+mn-cs"/>
              </a:rPr>
              <a:t>年、オークランドにて</a:t>
            </a:r>
            <a:endParaRPr lang="en-US" sz="1100" dirty="0">
              <a:latin typeface="Tw Cen MT" panose="020B0602020104020603" pitchFamily="34" charset="0"/>
            </a:endParaRPr>
          </a:p>
        </p:txBody>
      </p:sp>
    </p:spTree>
    <p:extLst>
      <p:ext uri="{BB962C8B-B14F-4D97-AF65-F5344CB8AC3E}">
        <p14:creationId xmlns:p14="http://schemas.microsoft.com/office/powerpoint/2010/main" val="187318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274639"/>
            <a:ext cx="8820615" cy="639762"/>
          </a:xfrm>
        </p:spPr>
        <p:txBody>
          <a:bodyPr>
            <a:normAutofit fontScale="90000"/>
          </a:bodyPr>
          <a:lstStyle/>
          <a:p>
            <a:pPr>
              <a:lnSpc>
                <a:spcPct val="97000"/>
              </a:lnSpc>
            </a:pP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スチュアート・モローと</a:t>
            </a:r>
            <a:br>
              <a:rPr lang="en-US"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b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女性たち</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のための</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奉仕</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クラブ</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構想</a:t>
            </a:r>
            <a:endParaRPr lang="en-US" dirty="0"/>
          </a:p>
        </p:txBody>
      </p:sp>
      <p:pic>
        <p:nvPicPr>
          <p:cNvPr id="4" name="Picture 3"/>
          <p:cNvPicPr>
            <a:picLocks noChangeAspect="1"/>
          </p:cNvPicPr>
          <p:nvPr/>
        </p:nvPicPr>
        <p:blipFill>
          <a:blip r:embed="rId3"/>
          <a:stretch>
            <a:fillRect/>
          </a:stretch>
        </p:blipFill>
        <p:spPr>
          <a:xfrm>
            <a:off x="5452946" y="1530491"/>
            <a:ext cx="3249450" cy="4170025"/>
          </a:xfrm>
          <a:prstGeom prst="rect">
            <a:avLst/>
          </a:prstGeom>
        </p:spPr>
      </p:pic>
      <p:sp>
        <p:nvSpPr>
          <p:cNvPr id="5" name="Rectangle 4"/>
          <p:cNvSpPr/>
          <p:nvPr/>
        </p:nvSpPr>
        <p:spPr>
          <a:xfrm>
            <a:off x="548640" y="1392813"/>
            <a:ext cx="4652010" cy="3912353"/>
          </a:xfrm>
          <a:prstGeom prst="rect">
            <a:avLst/>
          </a:prstGeom>
        </p:spPr>
        <p:txBody>
          <a:bodyPr wrap="square">
            <a:spAutoFit/>
          </a:bodyPr>
          <a:lstStyle/>
          <a:p>
            <a:endParaRPr lang="en-US" sz="2400" dirty="0">
              <a:solidFill>
                <a:srgbClr val="000000"/>
              </a:solidFill>
              <a:latin typeface="Tw Cen MT"/>
            </a:endParaRPr>
          </a:p>
          <a:p>
            <a:pPr>
              <a:lnSpc>
                <a:spcPct val="97000"/>
              </a:lnSpc>
            </a:pPr>
            <a:r>
              <a:rPr lang="ja-JP" altLang="ja-JP" sz="2400" dirty="0">
                <a:latin typeface="Calibri" panose="020F0502020204030204" pitchFamily="34" charset="0"/>
              </a:rPr>
              <a:t>スチュアート・モロー</a:t>
            </a:r>
            <a:r>
              <a:rPr lang="ja-JP" altLang="en-US" sz="2400" dirty="0">
                <a:latin typeface="Calibri" panose="020F0502020204030204" pitchFamily="34" charset="0"/>
              </a:rPr>
              <a:t>にとって、</a:t>
            </a:r>
            <a:r>
              <a:rPr lang="ja-JP" altLang="ja-JP" sz="2400" dirty="0">
                <a:latin typeface="Calibri" panose="020F0502020204030204" pitchFamily="34" charset="0"/>
              </a:rPr>
              <a:t>パーカー・</a:t>
            </a:r>
            <a:r>
              <a:rPr lang="ja-JP" altLang="en-US" sz="2400" dirty="0">
                <a:latin typeface="Calibri" panose="020F0502020204030204" pitchFamily="34" charset="0"/>
              </a:rPr>
              <a:t>ガ</a:t>
            </a:r>
            <a:r>
              <a:rPr lang="ja-JP" altLang="ja-JP" sz="2400" dirty="0">
                <a:latin typeface="Calibri" panose="020F0502020204030204" pitchFamily="34" charset="0"/>
              </a:rPr>
              <a:t>ッダード秘書専門学校のオーナーの一人</a:t>
            </a:r>
            <a:r>
              <a:rPr lang="ja-JP" altLang="en-US" sz="2400" dirty="0">
                <a:latin typeface="Calibri" panose="020F0502020204030204" pitchFamily="34" charset="0"/>
              </a:rPr>
              <a:t>、</a:t>
            </a:r>
            <a:r>
              <a:rPr lang="ja-JP" altLang="ja-JP" sz="2400" dirty="0">
                <a:latin typeface="Calibri" panose="020F0502020204030204" pitchFamily="34" charset="0"/>
              </a:rPr>
              <a:t>アデレ</a:t>
            </a:r>
            <a:r>
              <a:rPr lang="ja-JP" altLang="en-US" sz="2400" dirty="0">
                <a:latin typeface="Calibri" panose="020F0502020204030204" pitchFamily="34" charset="0"/>
              </a:rPr>
              <a:t>イ</a:t>
            </a:r>
            <a:r>
              <a:rPr lang="ja-JP" altLang="ja-JP" sz="2400" dirty="0">
                <a:latin typeface="Calibri" panose="020F0502020204030204" pitchFamily="34" charset="0"/>
              </a:rPr>
              <a:t>ド・</a:t>
            </a:r>
            <a:r>
              <a:rPr lang="ja-JP" altLang="en-US" sz="2400" dirty="0">
                <a:latin typeface="Calibri" panose="020F0502020204030204" pitchFamily="34" charset="0"/>
              </a:rPr>
              <a:t>ガ</a:t>
            </a:r>
            <a:r>
              <a:rPr lang="ja-JP" altLang="ja-JP" sz="2400" dirty="0">
                <a:latin typeface="Calibri" panose="020F0502020204030204" pitchFamily="34" charset="0"/>
              </a:rPr>
              <a:t>ッダードとの偶然の出会い</a:t>
            </a:r>
            <a:r>
              <a:rPr lang="ja-JP" altLang="en-US" sz="2400" dirty="0">
                <a:latin typeface="Calibri" panose="020F0502020204030204" pitchFamily="34" charset="0"/>
              </a:rPr>
              <a:t>こそが</a:t>
            </a:r>
            <a:r>
              <a:rPr lang="ja-JP" altLang="ja-JP" sz="2400" dirty="0">
                <a:latin typeface="Calibri" panose="020F0502020204030204" pitchFamily="34" charset="0"/>
              </a:rPr>
              <a:t>、女性たちのための奉仕団体を創るという考えの閃き</a:t>
            </a:r>
            <a:r>
              <a:rPr lang="ja-JP" altLang="en-US" sz="2400" dirty="0">
                <a:latin typeface="Calibri" panose="020F0502020204030204" pitchFamily="34" charset="0"/>
              </a:rPr>
              <a:t>と、すぐに</a:t>
            </a:r>
            <a:r>
              <a:rPr lang="ja-JP" altLang="ja-JP" sz="2400" dirty="0">
                <a:latin typeface="Calibri" panose="020F0502020204030204" pitchFamily="34" charset="0"/>
              </a:rPr>
              <a:t>「ソロプチミスト」</a:t>
            </a:r>
            <a:r>
              <a:rPr lang="ja-JP" altLang="en-US" sz="2400" dirty="0">
                <a:latin typeface="Calibri" panose="020F0502020204030204" pitchFamily="34" charset="0"/>
              </a:rPr>
              <a:t>に発展する</a:t>
            </a:r>
            <a:r>
              <a:rPr lang="ja-JP" altLang="ja-JP" sz="2400" dirty="0">
                <a:latin typeface="Calibri" panose="020F0502020204030204" pitchFamily="34" charset="0"/>
              </a:rPr>
              <a:t>冒険</a:t>
            </a:r>
            <a:r>
              <a:rPr lang="ja-JP" altLang="en-US" sz="2400" dirty="0">
                <a:latin typeface="Calibri" panose="020F0502020204030204" pitchFamily="34" charset="0"/>
              </a:rPr>
              <a:t>との出会いとなった</a:t>
            </a:r>
            <a:r>
              <a:rPr lang="ja-JP" altLang="ja-JP" sz="2400" dirty="0">
                <a:latin typeface="Calibri" panose="020F0502020204030204" pitchFamily="34" charset="0"/>
              </a:rPr>
              <a:t>。</a:t>
            </a:r>
            <a:endParaRPr lang="ja-JP" altLang="ja-JP" sz="2400" dirty="0">
              <a:latin typeface="Calibri" panose="020F0502020204030204" pitchFamily="34" charset="0"/>
              <a:ea typeface="Calibri" panose="020F0502020204030204" pitchFamily="34" charset="0"/>
            </a:endParaRPr>
          </a:p>
          <a:p>
            <a:endParaRPr lang="en-US" sz="2000" dirty="0">
              <a:solidFill>
                <a:srgbClr val="000000"/>
              </a:solidFill>
              <a:latin typeface="Tw Cen MT"/>
            </a:endParaRPr>
          </a:p>
          <a:p>
            <a:endParaRPr lang="en-US" dirty="0">
              <a:latin typeface="Tw Cen MT" panose="020B0602020104020603" pitchFamily="34" charset="77"/>
            </a:endParaRPr>
          </a:p>
        </p:txBody>
      </p:sp>
      <p:sp>
        <p:nvSpPr>
          <p:cNvPr id="7" name="TextBox 6"/>
          <p:cNvSpPr txBox="1"/>
          <p:nvPr/>
        </p:nvSpPr>
        <p:spPr>
          <a:xfrm>
            <a:off x="5332505" y="5717726"/>
            <a:ext cx="3490332" cy="523220"/>
          </a:xfrm>
          <a:prstGeom prst="rect">
            <a:avLst/>
          </a:prstGeom>
          <a:noFill/>
        </p:spPr>
        <p:txBody>
          <a:bodyPr wrap="square" rtlCol="0">
            <a:spAutoFit/>
          </a:bodyPr>
          <a:lstStyle/>
          <a:p>
            <a:pPr algn="ctr"/>
            <a:r>
              <a:rPr lang="ja-JP" altLang="en-US" sz="1400" dirty="0">
                <a:latin typeface="+mn-ea"/>
              </a:rPr>
              <a:t>アデレード・ガッダード、ソロプチミストに</a:t>
            </a:r>
            <a:endParaRPr lang="en-US" altLang="ja-JP" sz="1400" dirty="0">
              <a:latin typeface="+mn-ea"/>
            </a:endParaRPr>
          </a:p>
          <a:p>
            <a:pPr algn="ctr"/>
            <a:r>
              <a:rPr lang="ja-JP" altLang="en-US" sz="1400" dirty="0">
                <a:latin typeface="+mn-ea"/>
              </a:rPr>
              <a:t>繋がるアイデアを閃かせた女性</a:t>
            </a:r>
            <a:endParaRPr lang="en-US" sz="1400" dirty="0">
              <a:latin typeface="+mn-ea"/>
            </a:endParaRPr>
          </a:p>
        </p:txBody>
      </p:sp>
    </p:spTree>
    <p:extLst>
      <p:ext uri="{BB962C8B-B14F-4D97-AF65-F5344CB8AC3E}">
        <p14:creationId xmlns:p14="http://schemas.microsoft.com/office/powerpoint/2010/main" val="1798087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1000"/>
                                        <p:tgtEl>
                                          <p:spTgt spid="7">
                                            <p:txEl>
                                              <p:pRg st="0" end="0"/>
                                            </p:txEl>
                                          </p:spTgt>
                                        </p:tgtEl>
                                      </p:cBhvr>
                                    </p:animEffect>
                                    <p:anim calcmode="lin" valueType="num">
                                      <p:cBhvr>
                                        <p:cTn id="2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fade">
                                      <p:cBhvr>
                                        <p:cTn id="28" dur="1000"/>
                                        <p:tgtEl>
                                          <p:spTgt spid="7">
                                            <p:txEl>
                                              <p:pRg st="1" end="1"/>
                                            </p:txEl>
                                          </p:spTgt>
                                        </p:tgtEl>
                                      </p:cBhvr>
                                    </p:animEffect>
                                    <p:anim calcmode="lin" valueType="num">
                                      <p:cBhvr>
                                        <p:cTn id="2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327" y="133816"/>
            <a:ext cx="8675649" cy="899118"/>
          </a:xfrm>
        </p:spPr>
        <p:txBody>
          <a:bodyPr>
            <a:normAutofit/>
          </a:bodyPr>
          <a:lstStyle/>
          <a:p>
            <a:pPr>
              <a:lnSpc>
                <a:spcPct val="97000"/>
              </a:lnSpc>
            </a:pP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モロー</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専門職</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の</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女性</a:t>
            </a:r>
            <a:r>
              <a:rPr lang="ja-JP" altLang="en-US" dirty="0">
                <a:latin typeface="Calibri" panose="020F0502020204030204" pitchFamily="34" charset="0"/>
                <a:ea typeface="ＭＳ Ｐゴシック" panose="020B0600070205080204" pitchFamily="50" charset="-128"/>
                <a:cs typeface="ＭＳ 明朝" panose="02020609040205080304" pitchFamily="17" charset="-128"/>
              </a:rPr>
              <a:t>を探す</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27" y="1616927"/>
            <a:ext cx="3389971" cy="4260747"/>
          </a:xfrm>
          <a:prstGeom prst="rect">
            <a:avLst/>
          </a:prstGeom>
        </p:spPr>
      </p:pic>
      <p:sp>
        <p:nvSpPr>
          <p:cNvPr id="5" name="Rectangle 4"/>
          <p:cNvSpPr/>
          <p:nvPr/>
        </p:nvSpPr>
        <p:spPr>
          <a:xfrm>
            <a:off x="3941956" y="1744993"/>
            <a:ext cx="4979020" cy="2677656"/>
          </a:xfrm>
          <a:prstGeom prst="rect">
            <a:avLst/>
          </a:prstGeom>
        </p:spPr>
        <p:txBody>
          <a:bodyPr wrap="square">
            <a:spAutoFit/>
          </a:bodyPr>
          <a:lstStyle/>
          <a:p>
            <a:r>
              <a:rPr lang="en-US" sz="2400" dirty="0">
                <a:latin typeface="Tw Cen MT"/>
              </a:rPr>
              <a:t>1921</a:t>
            </a:r>
            <a:r>
              <a:rPr lang="ja-JP" altLang="en-US" sz="2400" dirty="0">
                <a:latin typeface="Tw Cen MT"/>
              </a:rPr>
              <a:t>年</a:t>
            </a:r>
            <a:r>
              <a:rPr lang="en-US" altLang="ja-JP" sz="2400" dirty="0">
                <a:latin typeface="Tw Cen MT"/>
              </a:rPr>
              <a:t>5</a:t>
            </a:r>
            <a:r>
              <a:rPr lang="ja-JP" altLang="en-US" sz="2400" dirty="0">
                <a:latin typeface="Tw Cen MT"/>
              </a:rPr>
              <a:t>月</a:t>
            </a:r>
            <a:r>
              <a:rPr lang="en-US" sz="2400" dirty="0">
                <a:latin typeface="Tw Cen MT"/>
              </a:rPr>
              <a:t>: </a:t>
            </a:r>
          </a:p>
          <a:p>
            <a:pPr marL="342900" indent="-342900">
              <a:buFont typeface="Arial" panose="020B0604020202020204" pitchFamily="34" charset="0"/>
              <a:buChar char="•"/>
            </a:pPr>
            <a:r>
              <a:rPr lang="ja-JP" altLang="en-US" sz="2400" dirty="0">
                <a:latin typeface="Tw Cen MT"/>
              </a:rPr>
              <a:t>モローと専門職に就く女性たちとの初会合</a:t>
            </a:r>
            <a:r>
              <a:rPr lang="en-US" sz="2400" dirty="0">
                <a:latin typeface="Tw Cen MT"/>
              </a:rPr>
              <a:t> </a:t>
            </a:r>
          </a:p>
          <a:p>
            <a:endParaRPr lang="en-US" sz="2400" dirty="0">
              <a:latin typeface="Tw Cen MT"/>
            </a:endParaRPr>
          </a:p>
          <a:p>
            <a:pPr marL="342900" indent="-342900">
              <a:buFont typeface="Arial" panose="020B0604020202020204" pitchFamily="34" charset="0"/>
              <a:buChar char="•"/>
            </a:pPr>
            <a:r>
              <a:rPr lang="ja-JP" altLang="en-US" sz="2400" dirty="0">
                <a:latin typeface="Tw Cen MT"/>
              </a:rPr>
              <a:t>初会合には、とても多くの女性たちが招かれたが、最終的にクラブ会員となったのは</a:t>
            </a:r>
            <a:r>
              <a:rPr lang="en-US" altLang="ja-JP" sz="2400" dirty="0">
                <a:latin typeface="Tw Cen MT"/>
              </a:rPr>
              <a:t>80</a:t>
            </a:r>
            <a:r>
              <a:rPr lang="ja-JP" altLang="en-US" sz="2400" dirty="0">
                <a:latin typeface="Tw Cen MT"/>
              </a:rPr>
              <a:t>名</a:t>
            </a:r>
            <a:endParaRPr lang="en-US" sz="2400" dirty="0">
              <a:latin typeface="Tw Cen MT"/>
            </a:endParaRPr>
          </a:p>
        </p:txBody>
      </p:sp>
      <p:sp>
        <p:nvSpPr>
          <p:cNvPr id="6" name="TextBox 5"/>
          <p:cNvSpPr txBox="1"/>
          <p:nvPr/>
        </p:nvSpPr>
        <p:spPr>
          <a:xfrm>
            <a:off x="39028" y="5934010"/>
            <a:ext cx="4030051" cy="307777"/>
          </a:xfrm>
          <a:prstGeom prst="rect">
            <a:avLst/>
          </a:prstGeom>
          <a:noFill/>
        </p:spPr>
        <p:txBody>
          <a:bodyPr wrap="square" rtlCol="0">
            <a:spAutoFit/>
          </a:bodyPr>
          <a:lstStyle/>
          <a:p>
            <a:pPr algn="ctr"/>
            <a:r>
              <a:rPr lang="ja-JP" altLang="en-US" sz="1400" dirty="0">
                <a:latin typeface="Tw Cen MT" panose="020B0602020104020603" pitchFamily="34" charset="0"/>
              </a:rPr>
              <a:t>スチュアート・モロー：ソロプチミストの元オーナー</a:t>
            </a:r>
            <a:endParaRPr lang="en-US" sz="1400" dirty="0">
              <a:latin typeface="Tw Cen MT" panose="020B0602020104020603" pitchFamily="34" charset="0"/>
            </a:endParaRPr>
          </a:p>
        </p:txBody>
      </p:sp>
    </p:spTree>
    <p:extLst>
      <p:ext uri="{BB962C8B-B14F-4D97-AF65-F5344CB8AC3E}">
        <p14:creationId xmlns:p14="http://schemas.microsoft.com/office/powerpoint/2010/main" val="3386379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 y="271037"/>
            <a:ext cx="9010185" cy="758295"/>
          </a:xfrm>
        </p:spPr>
        <p:txBody>
          <a:bodyPr>
            <a:normAutofit fontScale="90000"/>
          </a:bodyPr>
          <a:lstStyle/>
          <a:p>
            <a:r>
              <a:rPr lang="ja-JP" altLang="en-US" dirty="0">
                <a:latin typeface="Calibri" panose="020F0502020204030204" pitchFamily="34" charset="0"/>
                <a:ea typeface="ＭＳ Ｐゴシック" panose="020B0600070205080204" pitchFamily="50" charset="-128"/>
                <a:cs typeface="ＭＳ 明朝" panose="02020609040205080304" pitchFamily="17" charset="-128"/>
              </a:rPr>
              <a:t>初代ソロ</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プチミスト　</a:t>
            </a:r>
            <a:r>
              <a:rPr lang="en-US"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9</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人の女性たち</a:t>
            </a:r>
            <a:endParaRPr lang="en-US" dirty="0"/>
          </a:p>
        </p:txBody>
      </p:sp>
      <p:sp>
        <p:nvSpPr>
          <p:cNvPr id="3" name="Rectangle 2"/>
          <p:cNvSpPr/>
          <p:nvPr/>
        </p:nvSpPr>
        <p:spPr>
          <a:xfrm>
            <a:off x="173471" y="2226718"/>
            <a:ext cx="2821746" cy="6567952"/>
          </a:xfrm>
          <a:prstGeom prst="rect">
            <a:avLst/>
          </a:prstGeom>
        </p:spPr>
        <p:txBody>
          <a:bodyPr wrap="square">
            <a:spAutoFit/>
          </a:bodyPr>
          <a:lstStyle/>
          <a:p>
            <a:r>
              <a:rPr lang="ja-JP" altLang="en-US" sz="2000" b="1" dirty="0">
                <a:solidFill>
                  <a:srgbClr val="A78549"/>
                </a:solidFill>
                <a:latin typeface="Tw Cen MT"/>
              </a:rPr>
              <a:t>ブランシュ・ローラー</a:t>
            </a:r>
            <a:r>
              <a:rPr lang="en-US" sz="2000" b="1" dirty="0">
                <a:solidFill>
                  <a:srgbClr val="A78549"/>
                </a:solidFill>
                <a:latin typeface="Tw Cen MT"/>
              </a:rPr>
              <a:t>-</a:t>
            </a:r>
          </a:p>
          <a:p>
            <a:r>
              <a:rPr lang="ja-JP" altLang="ja-JP" sz="2000" dirty="0">
                <a:latin typeface="Calibri" panose="020F0502020204030204" pitchFamily="34" charset="0"/>
                <a:cs typeface="ＭＳ 明朝" panose="02020609040205080304" pitchFamily="17" charset="-128"/>
              </a:rPr>
              <a:t>コルセットと特製品</a:t>
            </a:r>
            <a:r>
              <a:rPr lang="ja-JP" altLang="en-US" sz="2000" dirty="0">
                <a:latin typeface="Calibri" panose="020F0502020204030204" pitchFamily="34" charset="0"/>
                <a:cs typeface="ＭＳ 明朝" panose="02020609040205080304" pitchFamily="17" charset="-128"/>
              </a:rPr>
              <a:t>店　経営　</a:t>
            </a:r>
            <a:r>
              <a:rPr lang="en-US" dirty="0">
                <a:latin typeface="Tw Cen MT"/>
              </a:rPr>
              <a:t> </a:t>
            </a:r>
          </a:p>
          <a:p>
            <a:endParaRPr lang="en-US" sz="2000" dirty="0">
              <a:solidFill>
                <a:srgbClr val="A78549"/>
              </a:solidFill>
              <a:latin typeface="Tw Cen MT"/>
            </a:endParaRPr>
          </a:p>
          <a:p>
            <a:r>
              <a:rPr lang="ja-JP" altLang="en-US" sz="2000" b="1" dirty="0">
                <a:solidFill>
                  <a:srgbClr val="A78549"/>
                </a:solidFill>
                <a:latin typeface="Tw Cen MT"/>
              </a:rPr>
              <a:t>ハティ・レナート</a:t>
            </a:r>
            <a:r>
              <a:rPr lang="en-US" altLang="ja-JP" sz="2000" b="1" dirty="0">
                <a:solidFill>
                  <a:srgbClr val="A78549"/>
                </a:solidFill>
                <a:latin typeface="Tw Cen MT"/>
              </a:rPr>
              <a:t>- </a:t>
            </a:r>
          </a:p>
          <a:p>
            <a:pPr>
              <a:lnSpc>
                <a:spcPct val="97000"/>
              </a:lnSpc>
            </a:pPr>
            <a:r>
              <a:rPr lang="ja-JP" altLang="en-US" sz="2000" dirty="0">
                <a:latin typeface="Calibri" panose="020F0502020204030204" pitchFamily="34" charset="0"/>
                <a:cs typeface="ＭＳ 明朝" panose="02020609040205080304" pitchFamily="17" charset="-128"/>
              </a:rPr>
              <a:t>菓子製造・販売</a:t>
            </a:r>
            <a:r>
              <a:rPr lang="ja-JP" altLang="ja-JP" sz="2000" dirty="0">
                <a:latin typeface="Calibri" panose="020F0502020204030204" pitchFamily="34" charset="0"/>
                <a:cs typeface="ＭＳ 明朝" panose="02020609040205080304" pitchFamily="17" charset="-128"/>
              </a:rPr>
              <a:t>店</a:t>
            </a:r>
            <a:r>
              <a:rPr lang="ja-JP" altLang="en-US" sz="2000" dirty="0">
                <a:latin typeface="Calibri" panose="020F0502020204030204" pitchFamily="34" charset="0"/>
                <a:cs typeface="ＭＳ 明朝" panose="02020609040205080304" pitchFamily="17" charset="-128"/>
              </a:rPr>
              <a:t>　経営</a:t>
            </a:r>
            <a:endParaRPr lang="en-US" altLang="ja-JP" sz="2000" dirty="0">
              <a:latin typeface="Calibri" panose="020F0502020204030204" pitchFamily="34" charset="0"/>
              <a:cs typeface="ＭＳ 明朝" panose="02020609040205080304" pitchFamily="17" charset="-128"/>
            </a:endParaRPr>
          </a:p>
          <a:p>
            <a:pPr>
              <a:lnSpc>
                <a:spcPct val="97000"/>
              </a:lnSpc>
            </a:pPr>
            <a:endParaRPr lang="en-US" sz="2000" b="1" dirty="0">
              <a:solidFill>
                <a:srgbClr val="A78549"/>
              </a:solidFill>
              <a:latin typeface="Calibri" panose="020F0502020204030204" pitchFamily="34" charset="0"/>
            </a:endParaRPr>
          </a:p>
          <a:p>
            <a:r>
              <a:rPr lang="ja-JP" altLang="en-US" sz="2000" b="1" dirty="0">
                <a:solidFill>
                  <a:srgbClr val="A78549"/>
                </a:solidFill>
                <a:latin typeface="Tw Cen MT"/>
              </a:rPr>
              <a:t>シルビア・ステンバーグ</a:t>
            </a:r>
            <a:r>
              <a:rPr lang="en-US" sz="2000" b="1" dirty="0">
                <a:solidFill>
                  <a:srgbClr val="A78549"/>
                </a:solidFill>
                <a:latin typeface="Tw Cen MT"/>
              </a:rPr>
              <a:t>-</a:t>
            </a:r>
            <a:r>
              <a:rPr lang="ja-JP" altLang="ja-JP" sz="2000" dirty="0">
                <a:latin typeface="Calibri" panose="020F0502020204030204" pitchFamily="34" charset="0"/>
                <a:cs typeface="ＭＳ 明朝" panose="02020609040205080304" pitchFamily="17" charset="-128"/>
              </a:rPr>
              <a:t>ボーグプリーツとボタン社</a:t>
            </a:r>
            <a:r>
              <a:rPr lang="ja-JP" altLang="en-US" sz="2000" dirty="0">
                <a:latin typeface="Calibri" panose="020F0502020204030204" pitchFamily="34" charset="0"/>
                <a:cs typeface="ＭＳ 明朝" panose="02020609040205080304" pitchFamily="17" charset="-128"/>
              </a:rPr>
              <a:t>　経営</a:t>
            </a:r>
            <a:endParaRPr lang="en-US" altLang="ja-JP" sz="2000" dirty="0">
              <a:latin typeface="Calibri" panose="020F0502020204030204" pitchFamily="34" charset="0"/>
              <a:cs typeface="ＭＳ 明朝" panose="02020609040205080304" pitchFamily="17" charset="-128"/>
            </a:endParaRPr>
          </a:p>
          <a:p>
            <a:endParaRPr lang="en-US" sz="2000" dirty="0">
              <a:solidFill>
                <a:srgbClr val="A78549"/>
              </a:solidFill>
              <a:latin typeface="Tw Cen MT"/>
            </a:endParaRPr>
          </a:p>
          <a:p>
            <a:r>
              <a:rPr lang="ja-JP" altLang="en-US" sz="2000" b="1" dirty="0">
                <a:solidFill>
                  <a:srgbClr val="A78549"/>
                </a:solidFill>
                <a:latin typeface="Tw Cen MT"/>
              </a:rPr>
              <a:t>サラ・ハモンド</a:t>
            </a:r>
            <a:r>
              <a:rPr lang="en-US" sz="2000" b="1" dirty="0">
                <a:solidFill>
                  <a:srgbClr val="A78549"/>
                </a:solidFill>
                <a:latin typeface="Tw Cen MT"/>
              </a:rPr>
              <a:t>-</a:t>
            </a:r>
            <a:r>
              <a:rPr lang="ja-JP" altLang="ja-JP" sz="2000" dirty="0">
                <a:latin typeface="Calibri" panose="020F0502020204030204" pitchFamily="34" charset="0"/>
                <a:cs typeface="ＭＳ 明朝" panose="02020609040205080304" pitchFamily="17" charset="-128"/>
              </a:rPr>
              <a:t>コロニアル　カフェテリア</a:t>
            </a:r>
            <a:r>
              <a:rPr lang="ja-JP" altLang="en-US" sz="2000" dirty="0">
                <a:latin typeface="Calibri" panose="020F0502020204030204" pitchFamily="34" charset="0"/>
                <a:cs typeface="ＭＳ 明朝" panose="02020609040205080304" pitchFamily="17" charset="-128"/>
              </a:rPr>
              <a:t>　経営</a:t>
            </a:r>
            <a:endParaRPr lang="en-US" dirty="0">
              <a:latin typeface="Tw Cen MT"/>
            </a:endParaRPr>
          </a:p>
          <a:p>
            <a:endParaRPr lang="en-US" dirty="0">
              <a:latin typeface="Tw Cen MT"/>
            </a:endParaRPr>
          </a:p>
          <a:p>
            <a:endParaRPr lang="en-US" dirty="0">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5217" y="2201337"/>
            <a:ext cx="2581374" cy="3741122"/>
          </a:xfrm>
          <a:prstGeom prst="rect">
            <a:avLst/>
          </a:prstGeom>
        </p:spPr>
      </p:pic>
      <p:sp>
        <p:nvSpPr>
          <p:cNvPr id="6" name="TextBox 5"/>
          <p:cNvSpPr txBox="1"/>
          <p:nvPr/>
        </p:nvSpPr>
        <p:spPr>
          <a:xfrm>
            <a:off x="2150407" y="6032829"/>
            <a:ext cx="4170556" cy="307777"/>
          </a:xfrm>
          <a:prstGeom prst="rect">
            <a:avLst/>
          </a:prstGeom>
          <a:noFill/>
        </p:spPr>
        <p:txBody>
          <a:bodyPr wrap="square" rtlCol="0">
            <a:spAutoFit/>
          </a:bodyPr>
          <a:lstStyle/>
          <a:p>
            <a:pPr algn="ctr"/>
            <a:r>
              <a:rPr lang="ja-JP" altLang="en-US" sz="1400" dirty="0">
                <a:latin typeface="Tw Cen MT" panose="020B0602020104020603" pitchFamily="34" charset="0"/>
              </a:rPr>
              <a:t>グラディス・バーンダラー</a:t>
            </a:r>
            <a:endParaRPr lang="en-US" sz="1400" dirty="0">
              <a:latin typeface="Tw Cen MT" panose="020B0602020104020603" pitchFamily="34" charset="0"/>
            </a:endParaRPr>
          </a:p>
        </p:txBody>
      </p:sp>
      <p:sp>
        <p:nvSpPr>
          <p:cNvPr id="4" name="Rectangle 3"/>
          <p:cNvSpPr/>
          <p:nvPr/>
        </p:nvSpPr>
        <p:spPr>
          <a:xfrm>
            <a:off x="5743086" y="2074124"/>
            <a:ext cx="3378820" cy="4370427"/>
          </a:xfrm>
          <a:prstGeom prst="rect">
            <a:avLst/>
          </a:prstGeom>
        </p:spPr>
        <p:txBody>
          <a:bodyPr wrap="square">
            <a:spAutoFit/>
          </a:bodyPr>
          <a:lstStyle/>
          <a:p>
            <a:r>
              <a:rPr lang="en-US" altLang="ja-JP" sz="2000" b="1" dirty="0">
                <a:solidFill>
                  <a:srgbClr val="A78549"/>
                </a:solidFill>
                <a:latin typeface="Tw Cen MT"/>
              </a:rPr>
              <a:t>Dr.</a:t>
            </a:r>
            <a:r>
              <a:rPr lang="ja-JP" altLang="en-US" sz="2000" b="1" dirty="0">
                <a:solidFill>
                  <a:srgbClr val="A78549"/>
                </a:solidFill>
                <a:latin typeface="Tw Cen MT"/>
              </a:rPr>
              <a:t>キャシー・</a:t>
            </a:r>
            <a:r>
              <a:rPr lang="en-US" altLang="ja-JP" sz="2000" b="1" dirty="0">
                <a:solidFill>
                  <a:srgbClr val="A78549"/>
                </a:solidFill>
                <a:latin typeface="Tw Cen MT"/>
              </a:rPr>
              <a:t>C</a:t>
            </a:r>
            <a:r>
              <a:rPr lang="ja-JP" altLang="en-US" sz="2000" b="1" dirty="0">
                <a:solidFill>
                  <a:srgbClr val="A78549"/>
                </a:solidFill>
                <a:latin typeface="Tw Cen MT"/>
              </a:rPr>
              <a:t>・モアランド</a:t>
            </a:r>
            <a:r>
              <a:rPr lang="en-US" sz="2000" b="1" dirty="0">
                <a:solidFill>
                  <a:srgbClr val="A78549"/>
                </a:solidFill>
                <a:latin typeface="Tw Cen MT"/>
              </a:rPr>
              <a:t>- </a:t>
            </a:r>
          </a:p>
          <a:p>
            <a:r>
              <a:rPr lang="ja-JP" altLang="en-US" sz="2000" dirty="0">
                <a:latin typeface="Tw Cen MT"/>
              </a:rPr>
              <a:t>内科医師</a:t>
            </a:r>
            <a:r>
              <a:rPr lang="en-US" dirty="0">
                <a:latin typeface="Tw Cen MT"/>
              </a:rPr>
              <a:t> </a:t>
            </a:r>
          </a:p>
          <a:p>
            <a:endParaRPr lang="en-US" b="1" dirty="0">
              <a:solidFill>
                <a:srgbClr val="A78549"/>
              </a:solidFill>
              <a:latin typeface="Tw Cen MT"/>
            </a:endParaRPr>
          </a:p>
          <a:p>
            <a:r>
              <a:rPr lang="ja-JP" altLang="en-US" sz="2000" b="1" dirty="0">
                <a:solidFill>
                  <a:srgbClr val="A78549"/>
                </a:solidFill>
                <a:latin typeface="Tw Cen MT"/>
              </a:rPr>
              <a:t>スー・バラード</a:t>
            </a:r>
            <a:r>
              <a:rPr lang="en-US" sz="2000" b="1" dirty="0">
                <a:solidFill>
                  <a:srgbClr val="A78549"/>
                </a:solidFill>
                <a:latin typeface="Tw Cen MT"/>
              </a:rPr>
              <a:t>-</a:t>
            </a:r>
          </a:p>
          <a:p>
            <a:r>
              <a:rPr lang="ja-JP" altLang="ja-JP" sz="2000" dirty="0">
                <a:latin typeface="Calibri" panose="020F0502020204030204" pitchFamily="34" charset="0"/>
                <a:cs typeface="ＭＳ 明朝" panose="02020609040205080304" pitchFamily="17" charset="-128"/>
              </a:rPr>
              <a:t>紳士服店の共同経営</a:t>
            </a:r>
            <a:endParaRPr lang="en-US" altLang="ja-JP" sz="2000" dirty="0">
              <a:latin typeface="Calibri" panose="020F0502020204030204" pitchFamily="34" charset="0"/>
              <a:cs typeface="ＭＳ 明朝" panose="02020609040205080304" pitchFamily="17" charset="-128"/>
            </a:endParaRPr>
          </a:p>
          <a:p>
            <a:endParaRPr lang="en-US" dirty="0">
              <a:solidFill>
                <a:srgbClr val="A78549"/>
              </a:solidFill>
              <a:latin typeface="Tw Cen MT"/>
            </a:endParaRPr>
          </a:p>
          <a:p>
            <a:r>
              <a:rPr lang="ja-JP" altLang="en-US" sz="2000" b="1" dirty="0">
                <a:solidFill>
                  <a:srgbClr val="A78549"/>
                </a:solidFill>
                <a:latin typeface="Tw Cen MT"/>
              </a:rPr>
              <a:t>ドリス・ティルトン</a:t>
            </a:r>
            <a:r>
              <a:rPr lang="en-US" sz="2000" b="1" dirty="0">
                <a:solidFill>
                  <a:srgbClr val="A78549"/>
                </a:solidFill>
                <a:latin typeface="Tw Cen MT"/>
              </a:rPr>
              <a:t>-</a:t>
            </a:r>
          </a:p>
          <a:p>
            <a:r>
              <a:rPr lang="ja-JP" altLang="ja-JP" sz="2000" dirty="0">
                <a:latin typeface="Calibri" panose="020F0502020204030204" pitchFamily="34" charset="0"/>
                <a:cs typeface="ＭＳ 明朝" panose="02020609040205080304" pitchFamily="17" charset="-128"/>
              </a:rPr>
              <a:t>美容家、頭皮</a:t>
            </a:r>
            <a:r>
              <a:rPr lang="ja-JP" altLang="en-US" sz="2000" dirty="0">
                <a:latin typeface="Calibri" panose="020F0502020204030204" pitchFamily="34" charset="0"/>
                <a:cs typeface="ＭＳ 明朝" panose="02020609040205080304" pitchFamily="17" charset="-128"/>
              </a:rPr>
              <a:t>ケア</a:t>
            </a:r>
            <a:r>
              <a:rPr lang="ja-JP" altLang="ja-JP" sz="2000" dirty="0">
                <a:latin typeface="Calibri" panose="020F0502020204030204" pitchFamily="34" charset="0"/>
                <a:cs typeface="ＭＳ 明朝" panose="02020609040205080304" pitchFamily="17" charset="-128"/>
              </a:rPr>
              <a:t>の専門家</a:t>
            </a:r>
            <a:endParaRPr lang="en-US" altLang="ja-JP" sz="2000" dirty="0">
              <a:latin typeface="Calibri" panose="020F0502020204030204" pitchFamily="34" charset="0"/>
              <a:cs typeface="ＭＳ 明朝" panose="02020609040205080304" pitchFamily="17" charset="-128"/>
            </a:endParaRPr>
          </a:p>
          <a:p>
            <a:endParaRPr lang="en-US" dirty="0">
              <a:solidFill>
                <a:srgbClr val="A78549"/>
              </a:solidFill>
              <a:latin typeface="Tw Cen MT"/>
            </a:endParaRPr>
          </a:p>
          <a:p>
            <a:r>
              <a:rPr lang="ja-JP" altLang="en-US" sz="2000" b="1" dirty="0">
                <a:solidFill>
                  <a:srgbClr val="A78549"/>
                </a:solidFill>
                <a:latin typeface="Tw Cen MT"/>
              </a:rPr>
              <a:t>グラディス・バーンダラー</a:t>
            </a:r>
            <a:r>
              <a:rPr lang="en-US" sz="2000" b="1" dirty="0">
                <a:solidFill>
                  <a:srgbClr val="A78549"/>
                </a:solidFill>
                <a:latin typeface="Tw Cen MT"/>
              </a:rPr>
              <a:t>-</a:t>
            </a:r>
          </a:p>
          <a:p>
            <a:r>
              <a:rPr lang="ja-JP" altLang="ja-JP" sz="2000" dirty="0">
                <a:latin typeface="Calibri" panose="020F0502020204030204" pitchFamily="34" charset="0"/>
                <a:cs typeface="ＭＳ 明朝" panose="02020609040205080304" pitchFamily="17" charset="-128"/>
              </a:rPr>
              <a:t>印刷会社</a:t>
            </a:r>
            <a:r>
              <a:rPr lang="ja-JP" altLang="en-US" sz="2000" dirty="0">
                <a:latin typeface="Calibri" panose="020F0502020204030204" pitchFamily="34" charset="0"/>
                <a:cs typeface="ＭＳ 明朝" panose="02020609040205080304" pitchFamily="17" charset="-128"/>
              </a:rPr>
              <a:t>　経営</a:t>
            </a:r>
            <a:endParaRPr lang="en-US" dirty="0">
              <a:latin typeface="Tw Cen MT"/>
            </a:endParaRPr>
          </a:p>
          <a:p>
            <a:endParaRPr lang="en-US" dirty="0">
              <a:latin typeface="Tw Cen MT"/>
            </a:endParaRPr>
          </a:p>
          <a:p>
            <a:r>
              <a:rPr lang="en-US" sz="2000" b="1" dirty="0">
                <a:solidFill>
                  <a:srgbClr val="A78549"/>
                </a:solidFill>
                <a:latin typeface="Tw Cen MT"/>
              </a:rPr>
              <a:t>Dr.</a:t>
            </a:r>
            <a:r>
              <a:rPr lang="ja-JP" altLang="en-US" sz="2000" b="1" dirty="0">
                <a:solidFill>
                  <a:srgbClr val="A78549"/>
                </a:solidFill>
                <a:latin typeface="Tw Cen MT"/>
              </a:rPr>
              <a:t>ポーリン・ナスバーナー</a:t>
            </a:r>
            <a:r>
              <a:rPr lang="en-US" sz="2000" b="1" dirty="0">
                <a:solidFill>
                  <a:srgbClr val="A78549"/>
                </a:solidFill>
                <a:latin typeface="Tw Cen MT"/>
              </a:rPr>
              <a:t>-</a:t>
            </a:r>
          </a:p>
          <a:p>
            <a:r>
              <a:rPr lang="ja-JP" altLang="ja-JP" sz="2000" dirty="0">
                <a:latin typeface="Calibri" panose="020F0502020204030204" pitchFamily="34" charset="0"/>
                <a:cs typeface="ＭＳ 明朝" panose="02020609040205080304" pitchFamily="17" charset="-128"/>
              </a:rPr>
              <a:t>研究所所長</a:t>
            </a:r>
            <a:endParaRPr lang="en-US" sz="2000" dirty="0">
              <a:solidFill>
                <a:srgbClr val="A78549"/>
              </a:solidFill>
              <a:latin typeface="Tw Cen MT"/>
            </a:endParaRPr>
          </a:p>
        </p:txBody>
      </p:sp>
      <p:sp>
        <p:nvSpPr>
          <p:cNvPr id="7" name="Rectangle 6"/>
          <p:cNvSpPr/>
          <p:nvPr/>
        </p:nvSpPr>
        <p:spPr>
          <a:xfrm>
            <a:off x="173471" y="1151462"/>
            <a:ext cx="9010185" cy="830997"/>
          </a:xfrm>
          <a:prstGeom prst="rect">
            <a:avLst/>
          </a:prstGeom>
        </p:spPr>
        <p:txBody>
          <a:bodyPr wrap="square">
            <a:spAutoFit/>
          </a:bodyPr>
          <a:lstStyle/>
          <a:p>
            <a:r>
              <a:rPr lang="ja-JP" altLang="en-US" sz="2400" dirty="0">
                <a:latin typeface="Tw Cen MT"/>
              </a:rPr>
              <a:t>初期のミーテングでモローと出会った女性たちの広範囲に及ぶ職業から、奉仕に対する女性たちの興味の程を覗い知ることが出来る。</a:t>
            </a:r>
          </a:p>
        </p:txBody>
      </p:sp>
    </p:spTree>
    <p:extLst>
      <p:ext uri="{BB962C8B-B14F-4D97-AF65-F5344CB8AC3E}">
        <p14:creationId xmlns:p14="http://schemas.microsoft.com/office/powerpoint/2010/main" val="2465075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誰がソロプチミストになれる</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だろうか</a:t>
            </a:r>
            <a:r>
              <a:rPr lang="en-US" dirty="0"/>
              <a:t>?</a:t>
            </a:r>
          </a:p>
        </p:txBody>
      </p:sp>
      <p:sp>
        <p:nvSpPr>
          <p:cNvPr id="3" name="Rectangle 2"/>
          <p:cNvSpPr/>
          <p:nvPr/>
        </p:nvSpPr>
        <p:spPr>
          <a:xfrm>
            <a:off x="382404" y="2002652"/>
            <a:ext cx="3965187" cy="3570208"/>
          </a:xfrm>
          <a:prstGeom prst="rect">
            <a:avLst/>
          </a:prstGeom>
        </p:spPr>
        <p:txBody>
          <a:bodyPr wrap="square">
            <a:spAutoFit/>
          </a:bodyPr>
          <a:lstStyle/>
          <a:p>
            <a:r>
              <a:rPr lang="ja-JP" altLang="ja-JP" sz="2400" dirty="0">
                <a:latin typeface="Calibri" panose="020F0502020204030204" pitchFamily="34" charset="0"/>
                <a:cs typeface="ＭＳ 明朝" panose="02020609040205080304" pitchFamily="17" charset="-128"/>
              </a:rPr>
              <a:t>アラメダ</a:t>
            </a:r>
            <a:r>
              <a:rPr lang="ja-JP" altLang="en-US" sz="2400" dirty="0">
                <a:latin typeface="Calibri" panose="020F0502020204030204" pitchFamily="34" charset="0"/>
                <a:cs typeface="ＭＳ 明朝" panose="02020609040205080304" pitchFamily="17" charset="-128"/>
              </a:rPr>
              <a:t>・</a:t>
            </a:r>
            <a:r>
              <a:rPr lang="ja-JP" altLang="ja-JP" sz="2400" dirty="0">
                <a:latin typeface="Calibri" panose="020F0502020204030204" pitchFamily="34" charset="0"/>
                <a:cs typeface="ＭＳ 明朝" panose="02020609040205080304" pitchFamily="17" charset="-128"/>
              </a:rPr>
              <a:t>カウンティ</a:t>
            </a:r>
            <a:r>
              <a:rPr lang="ja-JP" altLang="en-US" sz="2400" dirty="0">
                <a:latin typeface="Calibri" panose="020F0502020204030204" pitchFamily="34" charset="0"/>
                <a:cs typeface="ＭＳ 明朝" panose="02020609040205080304" pitchFamily="17" charset="-128"/>
              </a:rPr>
              <a:t>・ソロプチミスト・</a:t>
            </a:r>
            <a:r>
              <a:rPr lang="ja-JP" altLang="ja-JP" sz="2400" dirty="0">
                <a:latin typeface="Calibri" panose="020F0502020204030204" pitchFamily="34" charset="0"/>
                <a:cs typeface="ＭＳ 明朝" panose="02020609040205080304" pitchFamily="17" charset="-128"/>
              </a:rPr>
              <a:t>クラブ</a:t>
            </a:r>
            <a:r>
              <a:rPr lang="ja-JP" altLang="en-US" sz="2400" dirty="0">
                <a:latin typeface="Calibri" panose="020F0502020204030204" pitchFamily="34" charset="0"/>
                <a:cs typeface="ＭＳ 明朝" panose="02020609040205080304" pitchFamily="17" charset="-128"/>
              </a:rPr>
              <a:t>の</a:t>
            </a:r>
            <a:r>
              <a:rPr lang="ja-JP" altLang="ja-JP" sz="2400" dirty="0">
                <a:latin typeface="Calibri" panose="020F0502020204030204" pitchFamily="34" charset="0"/>
                <a:cs typeface="ＭＳ 明朝" panose="02020609040205080304" pitchFamily="17" charset="-128"/>
              </a:rPr>
              <a:t>会員資格規準</a:t>
            </a:r>
            <a:r>
              <a:rPr lang="ja-JP" altLang="en-US" sz="1000" dirty="0">
                <a:latin typeface="Calibri" panose="020F0502020204030204" pitchFamily="34" charset="0"/>
                <a:cs typeface="ＭＳ 明朝" panose="02020609040205080304" pitchFamily="17" charset="-128"/>
              </a:rPr>
              <a:t>　　　　</a:t>
            </a:r>
            <a:endParaRPr lang="en-US" altLang="ja-JP" sz="1000" dirty="0">
              <a:latin typeface="Calibri" panose="020F0502020204030204" pitchFamily="34" charset="0"/>
              <a:cs typeface="ＭＳ 明朝" panose="02020609040205080304" pitchFamily="17" charset="-128"/>
            </a:endParaRPr>
          </a:p>
          <a:p>
            <a:r>
              <a:rPr lang="ja-JP" altLang="en-US" sz="1000" dirty="0">
                <a:latin typeface="Calibri" panose="020F0502020204030204" pitchFamily="34" charset="0"/>
                <a:cs typeface="ＭＳ 明朝" panose="02020609040205080304" pitchFamily="17" charset="-128"/>
              </a:rPr>
              <a:t>　</a:t>
            </a:r>
            <a:endParaRPr lang="en-US" altLang="ja-JP" sz="10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会員は異なった職業分類に属し、尚、そこで「重要な</a:t>
            </a:r>
            <a:r>
              <a:rPr lang="ja-JP" altLang="en-US" sz="2400" dirty="0">
                <a:latin typeface="Calibri" panose="020F0502020204030204" pitchFamily="34" charset="0"/>
                <a:cs typeface="ＭＳ 明朝" panose="02020609040205080304" pitchFamily="17" charset="-128"/>
              </a:rPr>
              <a:t>役職</a:t>
            </a:r>
            <a:r>
              <a:rPr lang="ja-JP" altLang="ja-JP" sz="2400" dirty="0">
                <a:latin typeface="Calibri" panose="020F0502020204030204" pitchFamily="34" charset="0"/>
                <a:cs typeface="ＭＳ 明朝" panose="02020609040205080304" pitchFamily="17" charset="-128"/>
              </a:rPr>
              <a:t>」</a:t>
            </a:r>
            <a:r>
              <a:rPr lang="ja-JP" altLang="en-US" sz="2400" dirty="0">
                <a:latin typeface="Calibri" panose="020F0502020204030204" pitchFamily="34" charset="0"/>
                <a:cs typeface="ＭＳ 明朝" panose="02020609040205080304" pitchFamily="17" charset="-128"/>
              </a:rPr>
              <a:t>にあること</a:t>
            </a:r>
            <a:endParaRPr lang="en-US" altLang="ja-JP" sz="24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会費</a:t>
            </a:r>
            <a:endParaRPr lang="en-US" sz="2400" dirty="0">
              <a:latin typeface="Tw Cen MT"/>
            </a:endParaRPr>
          </a:p>
          <a:p>
            <a:r>
              <a:rPr lang="en-US" sz="2400" dirty="0">
                <a:latin typeface="Tw Cen MT"/>
              </a:rPr>
              <a:t>	</a:t>
            </a:r>
            <a:r>
              <a:rPr lang="ja-JP" altLang="ja-JP" sz="2400" dirty="0">
                <a:latin typeface="Calibri" panose="020F0502020204030204" pitchFamily="34" charset="0"/>
                <a:cs typeface="ＭＳ 明朝" panose="02020609040205080304" pitchFamily="17" charset="-128"/>
              </a:rPr>
              <a:t>入会金</a:t>
            </a:r>
            <a:r>
              <a:rPr lang="en-US" altLang="ja-JP"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a:t>
            </a:r>
            <a:r>
              <a:rPr lang="en-US" altLang="ja-JP" sz="2400" dirty="0">
                <a:latin typeface="Calibri" panose="020F0502020204030204" pitchFamily="34" charset="0"/>
                <a:cs typeface="ＭＳ 明朝" panose="02020609040205080304" pitchFamily="17" charset="-128"/>
              </a:rPr>
              <a:t>15</a:t>
            </a:r>
          </a:p>
          <a:p>
            <a:r>
              <a:rPr lang="en-US" altLang="ja-JP" sz="2400" dirty="0">
                <a:latin typeface="Calibri" panose="020F0502020204030204" pitchFamily="34" charset="0"/>
                <a:cs typeface="ＭＳ 明朝" panose="02020609040205080304" pitchFamily="17" charset="-128"/>
              </a:rPr>
              <a:t>	</a:t>
            </a:r>
            <a:r>
              <a:rPr lang="ja-JP" altLang="en-US" sz="2400" dirty="0">
                <a:latin typeface="Calibri" panose="020F0502020204030204" pitchFamily="34" charset="0"/>
                <a:cs typeface="ＭＳ 明朝" panose="02020609040205080304" pitchFamily="17" charset="-128"/>
              </a:rPr>
              <a:t>年</a:t>
            </a:r>
            <a:r>
              <a:rPr lang="ja-JP" altLang="ja-JP" sz="2400" dirty="0">
                <a:latin typeface="Calibri" panose="020F0502020204030204" pitchFamily="34" charset="0"/>
                <a:cs typeface="ＭＳ 明朝" panose="02020609040205080304" pitchFamily="17" charset="-128"/>
              </a:rPr>
              <a:t>会費</a:t>
            </a:r>
            <a:r>
              <a:rPr lang="en-US" altLang="ja-JP" sz="2400" dirty="0">
                <a:latin typeface="Calibri" panose="020F0502020204030204" pitchFamily="34" charset="0"/>
                <a:cs typeface="ＭＳ 明朝" panose="02020609040205080304" pitchFamily="17" charset="-128"/>
              </a:rPr>
              <a:t>		</a:t>
            </a:r>
            <a:r>
              <a:rPr lang="ja-JP" altLang="en-US" sz="2400" dirty="0">
                <a:latin typeface="Calibri" panose="020F0502020204030204" pitchFamily="34" charset="0"/>
                <a:cs typeface="ＭＳ 明朝" panose="02020609040205080304" pitchFamily="17" charset="-128"/>
              </a:rPr>
              <a:t>＄</a:t>
            </a:r>
            <a:r>
              <a:rPr lang="en-US" altLang="ja-JP" sz="2400" dirty="0">
                <a:latin typeface="Calibri" panose="020F0502020204030204" pitchFamily="34" charset="0"/>
                <a:cs typeface="ＭＳ 明朝" panose="02020609040205080304" pitchFamily="17" charset="-128"/>
              </a:rPr>
              <a:t>18 </a:t>
            </a:r>
          </a:p>
          <a:p>
            <a:r>
              <a:rPr lang="en-US" altLang="ja-JP"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a:t>
            </a:r>
            <a:r>
              <a:rPr lang="en-US" altLang="ja-JP" sz="2400" dirty="0">
                <a:latin typeface="Calibri" panose="020F0502020204030204" pitchFamily="34" charset="0"/>
                <a:cs typeface="ＭＳ 明朝" panose="02020609040205080304" pitchFamily="17" charset="-128"/>
              </a:rPr>
              <a:t>2</a:t>
            </a:r>
            <a:r>
              <a:rPr lang="ja-JP" altLang="ja-JP" sz="2400" dirty="0">
                <a:latin typeface="Calibri" panose="020F0502020204030204" pitchFamily="34" charset="0"/>
                <a:cs typeface="ＭＳ 明朝" panose="02020609040205080304" pitchFamily="17" charset="-128"/>
              </a:rPr>
              <a:t>年目以降はこれのみ）</a:t>
            </a:r>
            <a:endParaRPr lang="en-US" dirty="0"/>
          </a:p>
        </p:txBody>
      </p:sp>
      <p:sp>
        <p:nvSpPr>
          <p:cNvPr id="4" name="Rectangle 3"/>
          <p:cNvSpPr/>
          <p:nvPr/>
        </p:nvSpPr>
        <p:spPr>
          <a:xfrm>
            <a:off x="245244" y="4231676"/>
            <a:ext cx="3965187" cy="369332"/>
          </a:xfrm>
          <a:prstGeom prst="rect">
            <a:avLst/>
          </a:prstGeom>
        </p:spPr>
        <p:txBody>
          <a:bodyPr wrap="square">
            <a:spAutoFit/>
          </a:bodyPr>
          <a:lstStyle/>
          <a:p>
            <a:endParaRPr lang="en-US" dirty="0">
              <a:latin typeface="Tw Cen M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382" y="2002652"/>
            <a:ext cx="4163568" cy="3426134"/>
          </a:xfrm>
          <a:prstGeom prst="rect">
            <a:avLst/>
          </a:prstGeom>
        </p:spPr>
      </p:pic>
      <p:sp>
        <p:nvSpPr>
          <p:cNvPr id="7" name="TextBox 6"/>
          <p:cNvSpPr txBox="1"/>
          <p:nvPr/>
        </p:nvSpPr>
        <p:spPr>
          <a:xfrm>
            <a:off x="4523232" y="5555379"/>
            <a:ext cx="4277868" cy="523220"/>
          </a:xfrm>
          <a:prstGeom prst="rect">
            <a:avLst/>
          </a:prstGeom>
          <a:noFill/>
        </p:spPr>
        <p:txBody>
          <a:bodyPr wrap="square" rtlCol="0">
            <a:spAutoFit/>
          </a:bodyPr>
          <a:lstStyle/>
          <a:p>
            <a:pPr algn="ctr"/>
            <a:r>
              <a:rPr lang="ja-JP" altLang="en-US" sz="1400" dirty="0">
                <a:latin typeface="Tw Cen MT" panose="020B0602020104020603" pitchFamily="34" charset="0"/>
              </a:rPr>
              <a:t>グラディス・バーンダラーの入会申込書</a:t>
            </a:r>
            <a:endParaRPr lang="en-US" altLang="ja-JP" sz="1400" dirty="0">
              <a:latin typeface="Tw Cen MT" panose="020B0602020104020603" pitchFamily="34" charset="0"/>
            </a:endParaRPr>
          </a:p>
          <a:p>
            <a:pPr algn="ctr"/>
            <a:r>
              <a:rPr lang="en-US" altLang="ja-JP" sz="1400" dirty="0">
                <a:latin typeface="Tw Cen MT" panose="020B0602020104020603" pitchFamily="34" charset="0"/>
              </a:rPr>
              <a:t>1921</a:t>
            </a:r>
            <a:r>
              <a:rPr lang="ja-JP" altLang="en-US" sz="1400" dirty="0">
                <a:latin typeface="Tw Cen MT" panose="020B0602020104020603" pitchFamily="34" charset="0"/>
              </a:rPr>
              <a:t>年</a:t>
            </a:r>
            <a:r>
              <a:rPr lang="en-US" altLang="ja-JP" sz="1400" dirty="0">
                <a:latin typeface="Tw Cen MT" panose="020B0602020104020603" pitchFamily="34" charset="0"/>
              </a:rPr>
              <a:t>6</a:t>
            </a:r>
            <a:r>
              <a:rPr lang="ja-JP" altLang="en-US" sz="1400" dirty="0">
                <a:latin typeface="Tw Cen MT" panose="020B0602020104020603" pitchFamily="34" charset="0"/>
              </a:rPr>
              <a:t>月</a:t>
            </a:r>
            <a:r>
              <a:rPr lang="en-US" altLang="ja-JP" sz="1400" dirty="0">
                <a:latin typeface="Tw Cen MT" panose="020B0602020104020603" pitchFamily="34" charset="0"/>
              </a:rPr>
              <a:t>11</a:t>
            </a:r>
            <a:r>
              <a:rPr lang="ja-JP" altLang="en-US" sz="1400" dirty="0">
                <a:latin typeface="Tw Cen MT" panose="020B0602020104020603" pitchFamily="34" charset="0"/>
              </a:rPr>
              <a:t>日付</a:t>
            </a:r>
            <a:endParaRPr lang="en-US" sz="1400" dirty="0">
              <a:latin typeface="Tw Cen MT" panose="020B0602020104020603" pitchFamily="34" charset="0"/>
            </a:endParaRPr>
          </a:p>
        </p:txBody>
      </p:sp>
    </p:spTree>
    <p:extLst>
      <p:ext uri="{BB962C8B-B14F-4D97-AF65-F5344CB8AC3E}">
        <p14:creationId xmlns:p14="http://schemas.microsoft.com/office/powerpoint/2010/main" val="248823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xEl>
                                              <p:pRg st="0" end="0"/>
                                            </p:txEl>
                                          </p:spTgt>
                                        </p:tgtEl>
                                        <p:attrNameLst>
                                          <p:attrName>style.visibility</p:attrName>
                                        </p:attrNameLst>
                                      </p:cBhvr>
                                      <p:to>
                                        <p:strVal val="visible"/>
                                      </p:to>
                                    </p:set>
                                    <p:animEffect transition="in" filter="fade">
                                      <p:cBhvr>
                                        <p:cTn id="63" dur="1000"/>
                                        <p:tgtEl>
                                          <p:spTgt spid="7">
                                            <p:txEl>
                                              <p:pRg st="0" end="0"/>
                                            </p:txEl>
                                          </p:spTgt>
                                        </p:tgtEl>
                                      </p:cBhvr>
                                    </p:animEffect>
                                    <p:anim calcmode="lin" valueType="num">
                                      <p:cBhvr>
                                        <p:cTn id="6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
                                            <p:txEl>
                                              <p:pRg st="1" end="1"/>
                                            </p:txEl>
                                          </p:spTgt>
                                        </p:tgtEl>
                                        <p:attrNameLst>
                                          <p:attrName>style.visibility</p:attrName>
                                        </p:attrNameLst>
                                      </p:cBhvr>
                                      <p:to>
                                        <p:strVal val="visible"/>
                                      </p:to>
                                    </p:set>
                                    <p:animEffect transition="in" filter="fade">
                                      <p:cBhvr>
                                        <p:cTn id="70" dur="1000"/>
                                        <p:tgtEl>
                                          <p:spTgt spid="7">
                                            <p:txEl>
                                              <p:pRg st="1" end="1"/>
                                            </p:txEl>
                                          </p:spTgt>
                                        </p:tgtEl>
                                      </p:cBhvr>
                                    </p:animEffect>
                                    <p:anim calcmode="lin" valueType="num">
                                      <p:cBhvr>
                                        <p:cTn id="7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72"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a:t>
            </a:r>
            <a:r>
              <a:rPr lang="ja-JP" altLang="en-US" dirty="0">
                <a:latin typeface="Calibri" panose="020F0502020204030204" pitchFamily="34" charset="0"/>
                <a:ea typeface="ＭＳ Ｐゴシック" panose="020B0600070205080204" pitchFamily="50" charset="-128"/>
                <a:cs typeface="ＭＳ 明朝" panose="02020609040205080304" pitchFamily="17" charset="-128"/>
              </a:rPr>
              <a:t>に出会う</a:t>
            </a:r>
            <a:endParaRPr lang="en-US" dirty="0"/>
          </a:p>
        </p:txBody>
      </p:sp>
      <p:sp>
        <p:nvSpPr>
          <p:cNvPr id="4" name="Rectangle 3"/>
          <p:cNvSpPr/>
          <p:nvPr/>
        </p:nvSpPr>
        <p:spPr>
          <a:xfrm>
            <a:off x="174795" y="2613044"/>
            <a:ext cx="4096122" cy="4339650"/>
          </a:xfrm>
          <a:prstGeom prst="rect">
            <a:avLst/>
          </a:prstGeom>
        </p:spPr>
        <p:txBody>
          <a:bodyPr wrap="square">
            <a:spAutoFit/>
          </a:bodyPr>
          <a:lstStyle/>
          <a:p>
            <a:r>
              <a:rPr lang="ja-JP" altLang="ja-JP" sz="2400" dirty="0">
                <a:latin typeface="Calibri" panose="020F0502020204030204" pitchFamily="34" charset="0"/>
                <a:cs typeface="ＭＳ 明朝" panose="02020609040205080304" pitchFamily="17" charset="-128"/>
              </a:rPr>
              <a:t>ラテン語由来の言葉</a:t>
            </a:r>
            <a:endParaRPr lang="en-US" sz="2400" dirty="0">
              <a:latin typeface="Tw Cen MT" panose="020B0602020104020603" pitchFamily="34" charset="0"/>
            </a:endParaRPr>
          </a:p>
          <a:p>
            <a:r>
              <a:rPr lang="ja-JP" altLang="en-US" sz="2400" dirty="0">
                <a:latin typeface="Tw Cen MT" panose="020B0602020104020603" pitchFamily="34" charset="0"/>
              </a:rPr>
              <a:t>“</a:t>
            </a:r>
            <a:r>
              <a:rPr lang="ja-JP" altLang="ja-JP" sz="2400" dirty="0">
                <a:latin typeface="Calibri" panose="020F0502020204030204" pitchFamily="34" charset="0"/>
                <a:cs typeface="ＭＳ 明朝" panose="02020609040205080304" pitchFamily="17" charset="-128"/>
              </a:rPr>
              <a:t>ソロア</a:t>
            </a:r>
            <a:r>
              <a:rPr lang="ja-JP" altLang="en-US" sz="2400" dirty="0">
                <a:latin typeface="Calibri" panose="020F0502020204030204" pitchFamily="34" charset="0"/>
                <a:cs typeface="ＭＳ 明朝" panose="02020609040205080304" pitchFamily="17" charset="-128"/>
              </a:rPr>
              <a:t>”</a:t>
            </a:r>
            <a:r>
              <a:rPr lang="ja-JP" altLang="ja-JP" sz="2400" dirty="0">
                <a:latin typeface="Calibri" panose="020F0502020204030204" pitchFamily="34" charset="0"/>
                <a:cs typeface="ＭＳ 明朝" panose="02020609040205080304" pitchFamily="17" charset="-128"/>
              </a:rPr>
              <a:t>＝姉妹　</a:t>
            </a:r>
            <a:endParaRPr lang="en-US" altLang="ja-JP" sz="2400" dirty="0">
              <a:latin typeface="Calibri" panose="020F0502020204030204" pitchFamily="34" charset="0"/>
              <a:cs typeface="ＭＳ 明朝" panose="02020609040205080304" pitchFamily="17" charset="-128"/>
            </a:endParaRPr>
          </a:p>
          <a:p>
            <a:r>
              <a:rPr lang="ja-JP" altLang="en-US" sz="2400" dirty="0">
                <a:latin typeface="Calibri" panose="020F0502020204030204" pitchFamily="34" charset="0"/>
                <a:cs typeface="ＭＳ 明朝" panose="02020609040205080304" pitchFamily="17" charset="-128"/>
              </a:rPr>
              <a:t>“</a:t>
            </a:r>
            <a:r>
              <a:rPr lang="ja-JP" altLang="ja-JP" sz="2400" dirty="0">
                <a:latin typeface="Calibri" panose="020F0502020204030204" pitchFamily="34" charset="0"/>
                <a:cs typeface="ＭＳ 明朝" panose="02020609040205080304" pitchFamily="17" charset="-128"/>
              </a:rPr>
              <a:t>オプチマ</a:t>
            </a:r>
            <a:r>
              <a:rPr lang="ja-JP" altLang="en-US" sz="2400" dirty="0">
                <a:latin typeface="Calibri" panose="020F0502020204030204" pitchFamily="34" charset="0"/>
                <a:cs typeface="ＭＳ 明朝" panose="02020609040205080304" pitchFamily="17" charset="-128"/>
              </a:rPr>
              <a:t>”</a:t>
            </a:r>
            <a:r>
              <a:rPr lang="ja-JP" altLang="ja-JP" sz="2400" dirty="0">
                <a:latin typeface="Calibri" panose="020F0502020204030204" pitchFamily="34" charset="0"/>
                <a:cs typeface="ＭＳ 明朝" panose="02020609040205080304" pitchFamily="17" charset="-128"/>
              </a:rPr>
              <a:t>＝ベスト、最良</a:t>
            </a:r>
            <a:endParaRPr lang="en-US" altLang="ja-JP" sz="2400" dirty="0">
              <a:latin typeface="Calibri" panose="020F0502020204030204" pitchFamily="34" charset="0"/>
              <a:cs typeface="ＭＳ 明朝" panose="02020609040205080304" pitchFamily="17" charset="-128"/>
            </a:endParaRPr>
          </a:p>
          <a:p>
            <a:endParaRPr lang="en-US" sz="2400" dirty="0">
              <a:latin typeface="Tw Cen MT" panose="020B0602020104020603" pitchFamily="34" charset="0"/>
            </a:endParaRPr>
          </a:p>
          <a:p>
            <a:r>
              <a:rPr lang="ja-JP" altLang="ja-JP" sz="2400" dirty="0">
                <a:latin typeface="Calibri" panose="020F0502020204030204" pitchFamily="34" charset="0"/>
                <a:cs typeface="ＭＳ 明朝" panose="02020609040205080304" pitchFamily="17" charset="-128"/>
              </a:rPr>
              <a:t>これが後に</a:t>
            </a:r>
            <a:r>
              <a:rPr lang="ja-JP" altLang="en-US" sz="2400" dirty="0">
                <a:latin typeface="Calibri" panose="020F0502020204030204" pitchFamily="34" charset="0"/>
                <a:cs typeface="ＭＳ 明朝" panose="02020609040205080304" pitchFamily="17" charset="-128"/>
              </a:rPr>
              <a:t>、</a:t>
            </a:r>
            <a:endParaRPr lang="en-US" altLang="ja-JP" sz="2400" dirty="0">
              <a:latin typeface="Calibri" panose="020F0502020204030204" pitchFamily="34" charset="0"/>
              <a:cs typeface="ＭＳ 明朝" panose="02020609040205080304" pitchFamily="17" charset="-128"/>
            </a:endParaRPr>
          </a:p>
          <a:p>
            <a:r>
              <a:rPr lang="ja-JP" altLang="ja-JP" sz="2400" dirty="0">
                <a:latin typeface="Calibri" panose="020F0502020204030204" pitchFamily="34" charset="0"/>
                <a:cs typeface="ＭＳ 明朝" panose="02020609040205080304" pitchFamily="17" charset="-128"/>
              </a:rPr>
              <a:t>ソロプチミストの名称</a:t>
            </a:r>
            <a:endParaRPr lang="en-US" altLang="ja-JP" sz="2400" dirty="0">
              <a:latin typeface="Calibri" panose="020F0502020204030204" pitchFamily="34" charset="0"/>
              <a:cs typeface="ＭＳ 明朝" panose="02020609040205080304" pitchFamily="17" charset="-128"/>
            </a:endParaRPr>
          </a:p>
          <a:p>
            <a:r>
              <a:rPr lang="ja-JP" altLang="ja-JP" sz="2400" dirty="0">
                <a:latin typeface="Calibri" panose="020F0502020204030204" pitchFamily="34" charset="0"/>
                <a:cs typeface="ＭＳ 明朝" panose="02020609040205080304" pitchFamily="17" charset="-128"/>
              </a:rPr>
              <a:t>「ベスト</a:t>
            </a:r>
            <a:r>
              <a:rPr lang="ja-JP" altLang="en-US"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フォア</a:t>
            </a:r>
            <a:r>
              <a:rPr lang="ja-JP" altLang="en-US"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ウィミン：</a:t>
            </a:r>
            <a:endParaRPr lang="en-US" altLang="ja-JP" sz="2400" dirty="0">
              <a:latin typeface="Calibri" panose="020F0502020204030204" pitchFamily="34" charset="0"/>
              <a:cs typeface="ＭＳ 明朝" panose="02020609040205080304" pitchFamily="17" charset="-128"/>
            </a:endParaRPr>
          </a:p>
          <a:p>
            <a:r>
              <a:rPr lang="ja-JP" altLang="ja-JP" sz="2400" dirty="0">
                <a:latin typeface="Calibri" panose="020F0502020204030204" pitchFamily="34" charset="0"/>
                <a:cs typeface="ＭＳ 明朝" panose="02020609040205080304" pitchFamily="17" charset="-128"/>
              </a:rPr>
              <a:t>女性にとって最良のもの」</a:t>
            </a:r>
            <a:r>
              <a:rPr lang="ja-JP" altLang="en-US" sz="2400" dirty="0">
                <a:latin typeface="Calibri" panose="020F0502020204030204" pitchFamily="34" charset="0"/>
                <a:cs typeface="ＭＳ 明朝" panose="02020609040205080304" pitchFamily="17" charset="-128"/>
              </a:rPr>
              <a:t>に繋がる</a:t>
            </a:r>
            <a:r>
              <a:rPr lang="ja-JP" altLang="ja-JP" sz="2400" dirty="0">
                <a:latin typeface="Calibri" panose="020F0502020204030204" pitchFamily="34" charset="0"/>
                <a:cs typeface="ＭＳ 明朝" panose="02020609040205080304" pitchFamily="17" charset="-128"/>
              </a:rPr>
              <a:t>。</a:t>
            </a:r>
            <a:endParaRPr lang="ja-JP" altLang="ja-JP" sz="2400" dirty="0">
              <a:latin typeface="Calibri" panose="020F0502020204030204" pitchFamily="34" charset="0"/>
              <a:ea typeface="Calibri" panose="020F0502020204030204" pitchFamily="34" charset="0"/>
            </a:endParaRPr>
          </a:p>
          <a:p>
            <a:endParaRPr lang="en-US" sz="2400" dirty="0">
              <a:latin typeface="Tw Cen MT" panose="020B0602020104020603" pitchFamily="34" charset="0"/>
            </a:endParaRPr>
          </a:p>
          <a:p>
            <a:endParaRPr lang="en-US" dirty="0">
              <a:solidFill>
                <a:srgbClr val="A78549"/>
              </a:solidFill>
              <a:latin typeface="Tw Cen MT"/>
            </a:endParaRPr>
          </a:p>
          <a:p>
            <a:endParaRPr lang="en-US" dirty="0">
              <a:solidFill>
                <a:srgbClr val="A78549"/>
              </a:solidFill>
              <a:latin typeface="Tw Cen MT"/>
            </a:endParaRPr>
          </a:p>
        </p:txBody>
      </p:sp>
      <p:sp>
        <p:nvSpPr>
          <p:cNvPr id="6" name="Rectangle 5"/>
          <p:cNvSpPr/>
          <p:nvPr/>
        </p:nvSpPr>
        <p:spPr>
          <a:xfrm>
            <a:off x="869795" y="1296214"/>
            <a:ext cx="7404410" cy="769441"/>
          </a:xfrm>
          <a:prstGeom prst="rect">
            <a:avLst/>
          </a:prstGeom>
        </p:spPr>
        <p:txBody>
          <a:bodyPr wrap="square">
            <a:spAutoFit/>
          </a:bodyPr>
          <a:lstStyle/>
          <a:p>
            <a:r>
              <a:rPr lang="ja-JP" altLang="ja-JP" sz="2200" dirty="0">
                <a:latin typeface="Calibri" panose="020F0502020204030204" pitchFamily="34" charset="0"/>
                <a:cs typeface="ＭＳ 明朝" panose="02020609040205080304" pitchFamily="17" charset="-128"/>
              </a:rPr>
              <a:t>「</a:t>
            </a:r>
            <a:r>
              <a:rPr lang="ja-JP" altLang="en-US" sz="2200" dirty="0">
                <a:latin typeface="Calibri" panose="020F0502020204030204" pitchFamily="34" charset="0"/>
                <a:cs typeface="ＭＳ 明朝" panose="02020609040205080304" pitchFamily="17" charset="-128"/>
              </a:rPr>
              <a:t>発足にあたり</a:t>
            </a:r>
            <a:r>
              <a:rPr lang="ja-JP" altLang="ja-JP" sz="2200" dirty="0">
                <a:latin typeface="Calibri" panose="020F0502020204030204" pitchFamily="34" charset="0"/>
                <a:cs typeface="ＭＳ 明朝" panose="02020609040205080304" pitchFamily="17" charset="-128"/>
              </a:rPr>
              <a:t>、ソロプチミストは、古代の英知という礎石を</a:t>
            </a:r>
            <a:endParaRPr lang="en-US" altLang="ja-JP" sz="2200">
              <a:latin typeface="Calibri" panose="020F0502020204030204" pitchFamily="34" charset="0"/>
              <a:cs typeface="ＭＳ 明朝" panose="02020609040205080304" pitchFamily="17" charset="-128"/>
            </a:endParaRPr>
          </a:p>
          <a:p>
            <a:r>
              <a:rPr lang="ja-JP" altLang="ja-JP" sz="2200">
                <a:latin typeface="Calibri" panose="020F0502020204030204" pitchFamily="34" charset="0"/>
                <a:cs typeface="ＭＳ 明朝" panose="02020609040205080304" pitchFamily="17" charset="-128"/>
              </a:rPr>
              <a:t>名前</a:t>
            </a:r>
            <a:r>
              <a:rPr lang="ja-JP" altLang="ja-JP" sz="2200" dirty="0">
                <a:latin typeface="Calibri" panose="020F0502020204030204" pitchFamily="34" charset="0"/>
                <a:cs typeface="ＭＳ 明朝" panose="02020609040205080304" pitchFamily="17" charset="-128"/>
              </a:rPr>
              <a:t>の中に取り入れた。」―――</a:t>
            </a:r>
            <a:r>
              <a:rPr lang="en-US" sz="2200" i="1" dirty="0">
                <a:latin typeface="Tw Cen MT"/>
              </a:rPr>
              <a:t> </a:t>
            </a:r>
            <a:r>
              <a:rPr lang="en-US" sz="2200" b="1" dirty="0">
                <a:solidFill>
                  <a:srgbClr val="A78549"/>
                </a:solidFill>
                <a:latin typeface="Tw Cen MT"/>
              </a:rPr>
              <a:t>–</a:t>
            </a:r>
            <a:r>
              <a:rPr lang="ja-JP" altLang="en-US" sz="2200" b="1" dirty="0">
                <a:solidFill>
                  <a:srgbClr val="A78549"/>
                </a:solidFill>
                <a:latin typeface="Tw Cen MT"/>
              </a:rPr>
              <a:t>ヘレイナ・</a:t>
            </a:r>
            <a:r>
              <a:rPr lang="en-US" altLang="ja-JP" sz="2200" b="1" dirty="0">
                <a:solidFill>
                  <a:srgbClr val="A78549"/>
                </a:solidFill>
                <a:latin typeface="Tw Cen MT"/>
              </a:rPr>
              <a:t>M</a:t>
            </a:r>
            <a:r>
              <a:rPr lang="ja-JP" altLang="en-US" sz="2200" b="1" dirty="0">
                <a:solidFill>
                  <a:srgbClr val="A78549"/>
                </a:solidFill>
                <a:latin typeface="Tw Cen MT"/>
              </a:rPr>
              <a:t>・ガンブル</a:t>
            </a:r>
            <a:r>
              <a:rPr lang="en-US" sz="2200" b="1" dirty="0">
                <a:solidFill>
                  <a:srgbClr val="A78549"/>
                </a:solidFill>
                <a:latin typeface="Tw Cen MT"/>
              </a:rPr>
              <a:t> </a:t>
            </a:r>
            <a:endParaRPr lang="en-US" sz="2200" b="1" i="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0297" y="2267382"/>
            <a:ext cx="4638908" cy="3063565"/>
          </a:xfrm>
          <a:prstGeom prst="rect">
            <a:avLst/>
          </a:prstGeom>
        </p:spPr>
      </p:pic>
      <p:sp>
        <p:nvSpPr>
          <p:cNvPr id="8" name="TextBox 7"/>
          <p:cNvSpPr txBox="1"/>
          <p:nvPr/>
        </p:nvSpPr>
        <p:spPr>
          <a:xfrm>
            <a:off x="4421458" y="5494683"/>
            <a:ext cx="4337825" cy="523220"/>
          </a:xfrm>
          <a:prstGeom prst="rect">
            <a:avLst/>
          </a:prstGeom>
          <a:noFill/>
        </p:spPr>
        <p:txBody>
          <a:bodyPr wrap="square" rtlCol="0">
            <a:spAutoFit/>
          </a:bodyPr>
          <a:lstStyle/>
          <a:p>
            <a:pPr algn="ctr"/>
            <a:r>
              <a:rPr lang="ja-JP" altLang="en-US" sz="1400" dirty="0">
                <a:latin typeface="Tw Cen MT" panose="020B0602020104020603" pitchFamily="34" charset="0"/>
              </a:rPr>
              <a:t>アラメダ・カウンティ・ソロプチミスト・クラブの　　　　　　　　　　　　　パレードフロート、</a:t>
            </a:r>
            <a:r>
              <a:rPr lang="en-US" sz="1400" dirty="0">
                <a:latin typeface="Tw Cen MT" panose="020B0602020104020603" pitchFamily="34" charset="0"/>
              </a:rPr>
              <a:t> 1924</a:t>
            </a:r>
            <a:r>
              <a:rPr lang="ja-JP" altLang="en-US" sz="1400" dirty="0">
                <a:latin typeface="Tw Cen MT" panose="020B0602020104020603" pitchFamily="34" charset="0"/>
              </a:rPr>
              <a:t>年</a:t>
            </a:r>
            <a:endParaRPr lang="en-US" sz="1400" dirty="0">
              <a:latin typeface="Tw Cen MT" panose="020B0602020104020603" pitchFamily="34" charset="0"/>
            </a:endParaRPr>
          </a:p>
        </p:txBody>
      </p:sp>
    </p:spTree>
    <p:extLst>
      <p:ext uri="{BB962C8B-B14F-4D97-AF65-F5344CB8AC3E}">
        <p14:creationId xmlns:p14="http://schemas.microsoft.com/office/powerpoint/2010/main" val="1148343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00"/>
                                        <p:tgtEl>
                                          <p:spTgt spid="4">
                                            <p:txEl>
                                              <p:pRg st="5" end="5"/>
                                            </p:txEl>
                                          </p:spTgt>
                                        </p:tgtEl>
                                      </p:cBhvr>
                                    </p:animEffect>
                                    <p:anim calcmode="lin" valueType="num">
                                      <p:cBhvr>
                                        <p:cTn id="5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1000"/>
                                        <p:tgtEl>
                                          <p:spTgt spid="4">
                                            <p:txEl>
                                              <p:pRg st="6" end="6"/>
                                            </p:txEl>
                                          </p:spTgt>
                                        </p:tgtEl>
                                      </p:cBhvr>
                                    </p:animEffect>
                                    <p:anim calcmode="lin" valueType="num">
                                      <p:cBhvr>
                                        <p:cTn id="5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fade">
                                      <p:cBhvr>
                                        <p:cTn id="63" dur="1000"/>
                                        <p:tgtEl>
                                          <p:spTgt spid="4">
                                            <p:txEl>
                                              <p:pRg st="7" end="7"/>
                                            </p:txEl>
                                          </p:spTgt>
                                        </p:tgtEl>
                                      </p:cBhvr>
                                    </p:animEffect>
                                    <p:anim calcmode="lin" valueType="num">
                                      <p:cBhvr>
                                        <p:cTn id="6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1000"/>
                                        <p:tgtEl>
                                          <p:spTgt spid="7"/>
                                        </p:tgtEl>
                                      </p:cBhvr>
                                    </p:animEffect>
                                    <p:anim calcmode="lin" valueType="num">
                                      <p:cBhvr>
                                        <p:cTn id="71" dur="1000" fill="hold"/>
                                        <p:tgtEl>
                                          <p:spTgt spid="7"/>
                                        </p:tgtEl>
                                        <p:attrNameLst>
                                          <p:attrName>ppt_x</p:attrName>
                                        </p:attrNameLst>
                                      </p:cBhvr>
                                      <p:tavLst>
                                        <p:tav tm="0">
                                          <p:val>
                                            <p:strVal val="#ppt_x"/>
                                          </p:val>
                                        </p:tav>
                                        <p:tav tm="100000">
                                          <p:val>
                                            <p:strVal val="#ppt_x"/>
                                          </p:val>
                                        </p:tav>
                                      </p:tavLst>
                                    </p:anim>
                                    <p:anim calcmode="lin" valueType="num">
                                      <p:cBhvr>
                                        <p:cTn id="7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1000"/>
                                        <p:tgtEl>
                                          <p:spTgt spid="8"/>
                                        </p:tgtEl>
                                      </p:cBhvr>
                                    </p:animEffect>
                                    <p:anim calcmode="lin" valueType="num">
                                      <p:cBhvr>
                                        <p:cTn id="78" dur="1000" fill="hold"/>
                                        <p:tgtEl>
                                          <p:spTgt spid="8"/>
                                        </p:tgtEl>
                                        <p:attrNameLst>
                                          <p:attrName>ppt_x</p:attrName>
                                        </p:attrNameLst>
                                      </p:cBhvr>
                                      <p:tavLst>
                                        <p:tav tm="0">
                                          <p:val>
                                            <p:strVal val="#ppt_x"/>
                                          </p:val>
                                        </p:tav>
                                        <p:tav tm="100000">
                                          <p:val>
                                            <p:strVal val="#ppt_x"/>
                                          </p:val>
                                        </p:tav>
                                      </p:tavLst>
                                    </p:anim>
                                    <p:anim calcmode="lin" valueType="num">
                                      <p:cBhvr>
                                        <p:cTn id="7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873" y="274638"/>
            <a:ext cx="8932127" cy="758295"/>
          </a:xfrm>
        </p:spPr>
        <p:txBody>
          <a:bodyPr>
            <a:normAutofit fontScale="90000"/>
          </a:bodyPr>
          <a:lstStyle/>
          <a:p>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初代</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ソロプチミストクラブ認証</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314" y="1480465"/>
            <a:ext cx="3955894" cy="4647072"/>
          </a:xfrm>
          <a:prstGeom prst="rect">
            <a:avLst/>
          </a:prstGeom>
        </p:spPr>
      </p:pic>
      <p:sp>
        <p:nvSpPr>
          <p:cNvPr id="5" name="Rectangle 4"/>
          <p:cNvSpPr/>
          <p:nvPr/>
        </p:nvSpPr>
        <p:spPr>
          <a:xfrm>
            <a:off x="4591514" y="1576854"/>
            <a:ext cx="4427034" cy="3046988"/>
          </a:xfrm>
          <a:prstGeom prst="rect">
            <a:avLst/>
          </a:prstGeom>
        </p:spPr>
        <p:txBody>
          <a:bodyPr wrap="square">
            <a:spAutoFit/>
          </a:bodyPr>
          <a:lstStyle/>
          <a:p>
            <a:endParaRPr lang="en-US" sz="2400" dirty="0">
              <a:latin typeface="Tw Cen MT"/>
            </a:endParaRPr>
          </a:p>
          <a:p>
            <a:r>
              <a:rPr lang="en-US" altLang="ja-JP" sz="2400" dirty="0">
                <a:latin typeface="ＭＳ Ｐゴシック" panose="020B0600070205080204" pitchFamily="50" charset="-128"/>
                <a:ea typeface="Calibri" panose="020F0502020204030204" pitchFamily="34" charset="0"/>
                <a:cs typeface="ＭＳ 明朝" panose="02020609040205080304" pitchFamily="17" charset="-128"/>
              </a:rPr>
              <a:t>1921</a:t>
            </a:r>
            <a:r>
              <a:rPr lang="ja-JP" altLang="ja-JP" sz="2400" dirty="0">
                <a:latin typeface="Calibri" panose="020F0502020204030204" pitchFamily="34" charset="0"/>
                <a:cs typeface="ＭＳ 明朝" panose="02020609040205080304" pitchFamily="17" charset="-128"/>
              </a:rPr>
              <a:t>年</a:t>
            </a:r>
            <a:r>
              <a:rPr lang="en-US" altLang="ja-JP" sz="2400" dirty="0">
                <a:latin typeface="Calibri" panose="020F0502020204030204" pitchFamily="34" charset="0"/>
                <a:cs typeface="ＭＳ 明朝" panose="02020609040205080304" pitchFamily="17" charset="-128"/>
              </a:rPr>
              <a:t>9</a:t>
            </a:r>
            <a:r>
              <a:rPr lang="ja-JP" altLang="ja-JP" sz="2400" dirty="0">
                <a:latin typeface="Calibri" panose="020F0502020204030204" pitchFamily="34" charset="0"/>
                <a:cs typeface="ＭＳ 明朝" panose="02020609040205080304" pitchFamily="17" charset="-128"/>
              </a:rPr>
              <a:t>月</a:t>
            </a:r>
            <a:r>
              <a:rPr lang="en-US" altLang="ja-JP" sz="2400" dirty="0">
                <a:latin typeface="Calibri" panose="020F0502020204030204" pitchFamily="34" charset="0"/>
                <a:cs typeface="ＭＳ 明朝" panose="02020609040205080304" pitchFamily="17" charset="-128"/>
              </a:rPr>
              <a:t>26</a:t>
            </a:r>
            <a:r>
              <a:rPr lang="ja-JP" altLang="ja-JP" sz="2400" dirty="0">
                <a:latin typeface="Calibri" panose="020F0502020204030204" pitchFamily="34" charset="0"/>
                <a:cs typeface="ＭＳ 明朝" panose="02020609040205080304" pitchFamily="17" charset="-128"/>
              </a:rPr>
              <a:t>日――</a:t>
            </a:r>
            <a:endParaRPr lang="en-US" altLang="ja-JP" sz="2400" dirty="0">
              <a:latin typeface="Calibri" panose="020F0502020204030204" pitchFamily="34" charset="0"/>
              <a:cs typeface="ＭＳ 明朝" panose="02020609040205080304" pitchFamily="17" charset="-128"/>
            </a:endParaRPr>
          </a:p>
          <a:p>
            <a:r>
              <a:rPr lang="en-US" altLang="ja-JP"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役職者と理事の選挙</a:t>
            </a:r>
            <a:endParaRPr lang="ja-JP" altLang="ja-JP" sz="2400" dirty="0">
              <a:latin typeface="Calibri" panose="020F0502020204030204" pitchFamily="34" charset="0"/>
              <a:ea typeface="Calibri" panose="020F0502020204030204" pitchFamily="34" charset="0"/>
            </a:endParaRPr>
          </a:p>
          <a:p>
            <a:endParaRPr lang="en-US" sz="2400" dirty="0">
              <a:latin typeface="Tw Cen MT"/>
            </a:endParaRPr>
          </a:p>
          <a:p>
            <a:r>
              <a:rPr lang="en-US" altLang="ja-JP" sz="2400" dirty="0">
                <a:latin typeface="ＭＳ Ｐゴシック" panose="020B0600070205080204" pitchFamily="50" charset="-128"/>
                <a:ea typeface="Calibri" panose="020F0502020204030204" pitchFamily="34" charset="0"/>
                <a:cs typeface="ＭＳ 明朝" panose="02020609040205080304" pitchFamily="17" charset="-128"/>
              </a:rPr>
              <a:t>1921</a:t>
            </a:r>
            <a:r>
              <a:rPr lang="ja-JP" altLang="ja-JP" sz="2400" dirty="0">
                <a:latin typeface="Calibri" panose="020F0502020204030204" pitchFamily="34" charset="0"/>
                <a:cs typeface="ＭＳ 明朝" panose="02020609040205080304" pitchFamily="17" charset="-128"/>
              </a:rPr>
              <a:t>年</a:t>
            </a:r>
            <a:r>
              <a:rPr lang="en-US" altLang="ja-JP" sz="2400" dirty="0">
                <a:latin typeface="Calibri" panose="020F0502020204030204" pitchFamily="34" charset="0"/>
                <a:cs typeface="ＭＳ 明朝" panose="02020609040205080304" pitchFamily="17" charset="-128"/>
              </a:rPr>
              <a:t>10</a:t>
            </a:r>
            <a:r>
              <a:rPr lang="ja-JP" altLang="ja-JP" sz="2400" dirty="0">
                <a:latin typeface="Calibri" panose="020F0502020204030204" pitchFamily="34" charset="0"/>
                <a:cs typeface="ＭＳ 明朝" panose="02020609040205080304" pitchFamily="17" charset="-128"/>
              </a:rPr>
              <a:t>月</a:t>
            </a:r>
            <a:r>
              <a:rPr lang="en-US" altLang="ja-JP" sz="2400" dirty="0">
                <a:latin typeface="Calibri" panose="020F0502020204030204" pitchFamily="34" charset="0"/>
                <a:cs typeface="ＭＳ 明朝" panose="02020609040205080304" pitchFamily="17" charset="-128"/>
              </a:rPr>
              <a:t>3</a:t>
            </a:r>
            <a:r>
              <a:rPr lang="ja-JP" altLang="ja-JP" sz="2400" dirty="0">
                <a:latin typeface="Calibri" panose="020F0502020204030204" pitchFamily="34" charset="0"/>
                <a:cs typeface="ＭＳ 明朝" panose="02020609040205080304" pitchFamily="17" charset="-128"/>
              </a:rPr>
              <a:t>日――</a:t>
            </a:r>
            <a:r>
              <a:rPr lang="ja-JP" altLang="en-US" sz="2400" dirty="0">
                <a:latin typeface="Calibri" panose="020F0502020204030204" pitchFamily="34" charset="0"/>
                <a:cs typeface="ＭＳ 明朝" panose="02020609040205080304" pitchFamily="17" charset="-128"/>
              </a:rPr>
              <a:t>　　</a:t>
            </a:r>
            <a:endParaRPr lang="en-US" altLang="ja-JP" sz="2400" dirty="0">
              <a:latin typeface="Calibri" panose="020F0502020204030204" pitchFamily="34" charset="0"/>
              <a:cs typeface="ＭＳ 明朝" panose="02020609040205080304" pitchFamily="17" charset="-128"/>
            </a:endParaRPr>
          </a:p>
          <a:p>
            <a:r>
              <a:rPr lang="ja-JP" altLang="en-US"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「創立者</a:t>
            </a:r>
            <a:r>
              <a:rPr lang="en-US" altLang="ja-JP"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記念日」</a:t>
            </a:r>
            <a:r>
              <a:rPr lang="ja-JP" altLang="en-US" sz="2400" dirty="0">
                <a:latin typeface="Calibri" panose="020F0502020204030204" pitchFamily="34" charset="0"/>
                <a:cs typeface="ＭＳ 明朝" panose="02020609040205080304" pitchFamily="17" charset="-128"/>
              </a:rPr>
              <a:t>認証</a:t>
            </a:r>
            <a:r>
              <a:rPr lang="ja-JP" altLang="ja-JP" sz="2400" dirty="0">
                <a:latin typeface="Calibri" panose="020F0502020204030204" pitchFamily="34" charset="0"/>
                <a:cs typeface="ＭＳ 明朝" panose="02020609040205080304" pitchFamily="17" charset="-128"/>
              </a:rPr>
              <a:t>晩餐会</a:t>
            </a:r>
            <a:endParaRPr lang="en-US" altLang="ja-JP" sz="2400" dirty="0">
              <a:latin typeface="Calibri" panose="020F0502020204030204" pitchFamily="34" charset="0"/>
              <a:cs typeface="ＭＳ 明朝" panose="02020609040205080304" pitchFamily="17" charset="-128"/>
            </a:endParaRPr>
          </a:p>
          <a:p>
            <a:r>
              <a:rPr lang="ja-JP" altLang="en-US" sz="2400" dirty="0">
                <a:latin typeface="Calibri" panose="020F0502020204030204" pitchFamily="34" charset="0"/>
                <a:cs typeface="ＭＳ 明朝" panose="02020609040205080304" pitchFamily="17" charset="-128"/>
              </a:rPr>
              <a:t>　会員</a:t>
            </a:r>
            <a:r>
              <a:rPr lang="en-US" altLang="ja-JP" sz="2400" dirty="0">
                <a:latin typeface="Calibri" panose="020F0502020204030204" pitchFamily="34" charset="0"/>
                <a:cs typeface="ＭＳ 明朝" panose="02020609040205080304" pitchFamily="17" charset="-128"/>
              </a:rPr>
              <a:t>80</a:t>
            </a:r>
            <a:r>
              <a:rPr lang="ja-JP" altLang="ja-JP" sz="2400" dirty="0">
                <a:latin typeface="Calibri" panose="020F0502020204030204" pitchFamily="34" charset="0"/>
                <a:cs typeface="ＭＳ 明朝" panose="02020609040205080304" pitchFamily="17" charset="-128"/>
              </a:rPr>
              <a:t>人、ホテルオークランド</a:t>
            </a:r>
            <a:r>
              <a:rPr lang="ja-JP" altLang="en-US" sz="2400" dirty="0">
                <a:latin typeface="Calibri" panose="020F0502020204030204" pitchFamily="34" charset="0"/>
                <a:cs typeface="ＭＳ 明朝" panose="02020609040205080304" pitchFamily="17" charset="-128"/>
              </a:rPr>
              <a:t>、</a:t>
            </a:r>
            <a:endParaRPr lang="en-US" altLang="ja-JP" sz="2400" dirty="0">
              <a:latin typeface="Calibri" panose="020F0502020204030204" pitchFamily="34" charset="0"/>
              <a:cs typeface="ＭＳ 明朝" panose="02020609040205080304" pitchFamily="17" charset="-128"/>
            </a:endParaRPr>
          </a:p>
          <a:p>
            <a:r>
              <a:rPr lang="ja-JP" altLang="en-US" sz="2400" dirty="0">
                <a:latin typeface="Calibri" panose="020F0502020204030204" pitchFamily="34" charset="0"/>
                <a:cs typeface="ＭＳ 明朝" panose="02020609040205080304" pitchFamily="17" charset="-128"/>
              </a:rPr>
              <a:t>　</a:t>
            </a:r>
            <a:r>
              <a:rPr lang="ja-JP" altLang="ja-JP" sz="2400" dirty="0">
                <a:latin typeface="Calibri" panose="020F0502020204030204" pitchFamily="34" charset="0"/>
                <a:cs typeface="ＭＳ 明朝" panose="02020609040205080304" pitchFamily="17" charset="-128"/>
              </a:rPr>
              <a:t>アイビー</a:t>
            </a:r>
            <a:r>
              <a:rPr lang="ja-JP" altLang="en-US" sz="2400" dirty="0">
                <a:latin typeface="Calibri" panose="020F0502020204030204" pitchFamily="34" charset="0"/>
                <a:cs typeface="ＭＳ 明朝" panose="02020609040205080304" pitchFamily="17" charset="-128"/>
              </a:rPr>
              <a:t>の間にて</a:t>
            </a:r>
            <a:endParaRPr lang="ja-JP" altLang="ja-JP" sz="2400" dirty="0">
              <a:latin typeface="Calibri" panose="020F0502020204030204" pitchFamily="34" charset="0"/>
              <a:ea typeface="Calibri" panose="020F0502020204030204" pitchFamily="34" charset="0"/>
            </a:endParaRPr>
          </a:p>
        </p:txBody>
      </p:sp>
      <p:sp>
        <p:nvSpPr>
          <p:cNvPr id="6" name="TextBox 5"/>
          <p:cNvSpPr txBox="1"/>
          <p:nvPr/>
        </p:nvSpPr>
        <p:spPr>
          <a:xfrm>
            <a:off x="150539" y="6109332"/>
            <a:ext cx="4276493" cy="307777"/>
          </a:xfrm>
          <a:prstGeom prst="rect">
            <a:avLst/>
          </a:prstGeom>
          <a:noFill/>
        </p:spPr>
        <p:txBody>
          <a:bodyPr wrap="square" rtlCol="0">
            <a:spAutoFit/>
          </a:bodyPr>
          <a:lstStyle/>
          <a:p>
            <a:pPr algn="ctr"/>
            <a:r>
              <a:rPr lang="ja-JP" altLang="en-US" sz="1400" dirty="0">
                <a:latin typeface="Tw Cen MT" panose="020B0602020104020603" pitchFamily="34" charset="0"/>
              </a:rPr>
              <a:t>認証状の原本、</a:t>
            </a:r>
            <a:r>
              <a:rPr lang="en-US" altLang="ja-JP" sz="1400" dirty="0">
                <a:latin typeface="Tw Cen MT" panose="020B0602020104020603" pitchFamily="34" charset="0"/>
              </a:rPr>
              <a:t>1921</a:t>
            </a:r>
            <a:r>
              <a:rPr lang="ja-JP" altLang="en-US" sz="1400" dirty="0">
                <a:latin typeface="Tw Cen MT" panose="020B0602020104020603" pitchFamily="34" charset="0"/>
              </a:rPr>
              <a:t>年</a:t>
            </a:r>
            <a:endParaRPr lang="en-US" sz="1400" dirty="0">
              <a:latin typeface="Tw Cen MT" panose="020B0602020104020603" pitchFamily="34" charset="0"/>
            </a:endParaRPr>
          </a:p>
        </p:txBody>
      </p:sp>
    </p:spTree>
    <p:extLst>
      <p:ext uri="{BB962C8B-B14F-4D97-AF65-F5344CB8AC3E}">
        <p14:creationId xmlns:p14="http://schemas.microsoft.com/office/powerpoint/2010/main" val="1204593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ja-JP" dirty="0"/>
              <a:t>1921</a:t>
            </a:r>
            <a:r>
              <a:rPr lang="ja-JP" altLang="en-US" dirty="0"/>
              <a:t>年に選出された指導者たち　</a:t>
            </a:r>
            <a:endParaRPr lang="en-US" dirty="0"/>
          </a:p>
        </p:txBody>
      </p:sp>
      <p:sp>
        <p:nvSpPr>
          <p:cNvPr id="4" name="Rectangle 3"/>
          <p:cNvSpPr/>
          <p:nvPr/>
        </p:nvSpPr>
        <p:spPr>
          <a:xfrm>
            <a:off x="4366260" y="1696501"/>
            <a:ext cx="5231316" cy="1969770"/>
          </a:xfrm>
          <a:prstGeom prst="rect">
            <a:avLst/>
          </a:prstGeom>
        </p:spPr>
        <p:txBody>
          <a:bodyPr wrap="square">
            <a:spAutoFit/>
          </a:bodyPr>
          <a:lstStyle/>
          <a:p>
            <a:r>
              <a:rPr lang="ja-JP" altLang="en-US" sz="2400" u="sng" dirty="0">
                <a:latin typeface="Tw Cen MT"/>
              </a:rPr>
              <a:t>初代役員</a:t>
            </a:r>
            <a:r>
              <a:rPr lang="en-US" sz="2400" u="sng" dirty="0">
                <a:latin typeface="Tw Cen MT"/>
              </a:rPr>
              <a:t>:</a:t>
            </a:r>
            <a:endParaRPr lang="en-US" sz="2400" dirty="0">
              <a:solidFill>
                <a:srgbClr val="A78549"/>
              </a:solidFill>
              <a:latin typeface="Tw Cen MT"/>
            </a:endParaRPr>
          </a:p>
          <a:p>
            <a:r>
              <a:rPr lang="ja-JP" altLang="en-US" sz="2000" b="1" dirty="0">
                <a:solidFill>
                  <a:srgbClr val="A78549"/>
                </a:solidFill>
                <a:latin typeface="Tw Cen MT"/>
              </a:rPr>
              <a:t>ヴァイオレット・リチャードソン</a:t>
            </a:r>
            <a:r>
              <a:rPr lang="en-US" sz="2000" b="1" dirty="0">
                <a:solidFill>
                  <a:srgbClr val="A78549"/>
                </a:solidFill>
                <a:latin typeface="Tw Cen MT"/>
              </a:rPr>
              <a:t>- </a:t>
            </a:r>
            <a:r>
              <a:rPr lang="ja-JP" altLang="en-US" sz="2000" dirty="0">
                <a:latin typeface="Tw Cen MT"/>
              </a:rPr>
              <a:t>会長</a:t>
            </a:r>
            <a:endParaRPr lang="en-US" sz="2400" dirty="0">
              <a:solidFill>
                <a:srgbClr val="A78549"/>
              </a:solidFill>
              <a:latin typeface="Tw Cen MT"/>
            </a:endParaRPr>
          </a:p>
          <a:p>
            <a:r>
              <a:rPr lang="ja-JP" altLang="en-US" sz="2000" b="1" dirty="0">
                <a:solidFill>
                  <a:srgbClr val="A78549"/>
                </a:solidFill>
                <a:latin typeface="Tw Cen MT"/>
              </a:rPr>
              <a:t>スー・</a:t>
            </a:r>
            <a:r>
              <a:rPr lang="en-US" altLang="ja-JP" sz="2000" b="1" dirty="0">
                <a:solidFill>
                  <a:srgbClr val="A78549"/>
                </a:solidFill>
                <a:latin typeface="Tw Cen MT"/>
              </a:rPr>
              <a:t>L.</a:t>
            </a:r>
            <a:r>
              <a:rPr lang="ja-JP" altLang="en-US" sz="2000" b="1" dirty="0">
                <a:solidFill>
                  <a:srgbClr val="A78549"/>
                </a:solidFill>
                <a:latin typeface="Tw Cen MT"/>
              </a:rPr>
              <a:t>・バラード</a:t>
            </a:r>
            <a:r>
              <a:rPr lang="en-US" sz="2000" b="1" dirty="0">
                <a:solidFill>
                  <a:srgbClr val="A78549"/>
                </a:solidFill>
                <a:latin typeface="Tw Cen MT"/>
              </a:rPr>
              <a:t>- </a:t>
            </a:r>
            <a:r>
              <a:rPr lang="ja-JP" altLang="en-US" sz="2000" dirty="0">
                <a:latin typeface="Tw Cen MT"/>
              </a:rPr>
              <a:t>　</a:t>
            </a:r>
            <a:r>
              <a:rPr lang="en-US" altLang="ja-JP" sz="2000" dirty="0">
                <a:latin typeface="Tw Cen MT"/>
              </a:rPr>
              <a:t>		</a:t>
            </a:r>
            <a:r>
              <a:rPr lang="ja-JP" altLang="en-US" sz="2000" dirty="0">
                <a:latin typeface="Tw Cen MT"/>
              </a:rPr>
              <a:t>　副会長</a:t>
            </a:r>
            <a:endParaRPr lang="en-US" sz="2400" dirty="0">
              <a:solidFill>
                <a:srgbClr val="A78549"/>
              </a:solidFill>
              <a:latin typeface="Tw Cen MT"/>
            </a:endParaRPr>
          </a:p>
          <a:p>
            <a:r>
              <a:rPr lang="ja-JP" altLang="en-US" sz="2000" b="1" dirty="0">
                <a:solidFill>
                  <a:srgbClr val="A78549"/>
                </a:solidFill>
                <a:latin typeface="Tw Cen MT"/>
              </a:rPr>
              <a:t>ヘレイナ・</a:t>
            </a:r>
            <a:r>
              <a:rPr lang="en-US" altLang="ja-JP" sz="2000" b="1" dirty="0">
                <a:solidFill>
                  <a:srgbClr val="A78549"/>
                </a:solidFill>
                <a:latin typeface="Tw Cen MT"/>
              </a:rPr>
              <a:t>M.</a:t>
            </a:r>
            <a:r>
              <a:rPr lang="ja-JP" altLang="en-US" sz="2000" b="1" dirty="0">
                <a:solidFill>
                  <a:srgbClr val="A78549"/>
                </a:solidFill>
                <a:latin typeface="Tw Cen MT"/>
              </a:rPr>
              <a:t>・ギャンブル</a:t>
            </a:r>
            <a:r>
              <a:rPr lang="en-US" sz="2000" b="1" dirty="0">
                <a:solidFill>
                  <a:srgbClr val="A78549"/>
                </a:solidFill>
                <a:latin typeface="Tw Cen MT"/>
              </a:rPr>
              <a:t>- </a:t>
            </a:r>
            <a:r>
              <a:rPr lang="ja-JP" altLang="en-US" sz="2000" dirty="0">
                <a:latin typeface="Tw Cen MT"/>
              </a:rPr>
              <a:t>セクレタリー</a:t>
            </a:r>
            <a:endParaRPr lang="en-US" sz="2000" dirty="0">
              <a:solidFill>
                <a:srgbClr val="A78549"/>
              </a:solidFill>
              <a:latin typeface="Tw Cen MT"/>
            </a:endParaRPr>
          </a:p>
          <a:p>
            <a:r>
              <a:rPr lang="ja-JP" altLang="en-US" sz="2000" b="1" dirty="0">
                <a:solidFill>
                  <a:srgbClr val="A78549"/>
                </a:solidFill>
                <a:latin typeface="Tw Cen MT"/>
              </a:rPr>
              <a:t>ニーリー・</a:t>
            </a:r>
            <a:r>
              <a:rPr lang="en-US" altLang="ja-JP" sz="2000" b="1" dirty="0">
                <a:solidFill>
                  <a:srgbClr val="A78549"/>
                </a:solidFill>
                <a:latin typeface="Tw Cen MT"/>
              </a:rPr>
              <a:t>M.</a:t>
            </a:r>
            <a:r>
              <a:rPr lang="ja-JP" altLang="en-US" sz="2000" b="1" dirty="0">
                <a:solidFill>
                  <a:srgbClr val="A78549"/>
                </a:solidFill>
                <a:latin typeface="Tw Cen MT"/>
              </a:rPr>
              <a:t>・ドレイク</a:t>
            </a:r>
            <a:r>
              <a:rPr lang="en-US" sz="2000" b="1" dirty="0">
                <a:solidFill>
                  <a:srgbClr val="A78549"/>
                </a:solidFill>
                <a:latin typeface="Tw Cen MT"/>
              </a:rPr>
              <a:t>- 	</a:t>
            </a:r>
            <a:r>
              <a:rPr lang="ja-JP" altLang="en-US" sz="2000" dirty="0">
                <a:latin typeface="Tw Cen MT"/>
              </a:rPr>
              <a:t>トレジャラー</a:t>
            </a:r>
            <a:endParaRPr lang="en-US" sz="2400" b="1" dirty="0">
              <a:solidFill>
                <a:srgbClr val="A78549"/>
              </a:solidFill>
              <a:latin typeface="Tw Cen MT"/>
            </a:endParaRPr>
          </a:p>
          <a:p>
            <a:endParaRPr lang="en-US" dirty="0"/>
          </a:p>
        </p:txBody>
      </p:sp>
      <p:sp>
        <p:nvSpPr>
          <p:cNvPr id="5" name="Rectangle 4"/>
          <p:cNvSpPr/>
          <p:nvPr/>
        </p:nvSpPr>
        <p:spPr>
          <a:xfrm>
            <a:off x="4934136" y="3698820"/>
            <a:ext cx="4423410" cy="2616101"/>
          </a:xfrm>
          <a:prstGeom prst="rect">
            <a:avLst/>
          </a:prstGeom>
        </p:spPr>
        <p:txBody>
          <a:bodyPr wrap="square">
            <a:spAutoFit/>
          </a:bodyPr>
          <a:lstStyle/>
          <a:p>
            <a:r>
              <a:rPr lang="ja-JP" altLang="en-US" sz="2400" u="sng" dirty="0">
                <a:latin typeface="Tw Cen MT"/>
              </a:rPr>
              <a:t>理事会メンバー</a:t>
            </a:r>
            <a:r>
              <a:rPr lang="en-US" sz="2400" dirty="0">
                <a:latin typeface="Tw Cen MT"/>
              </a:rPr>
              <a:t>:</a:t>
            </a:r>
            <a:endParaRPr lang="en-US" sz="2000" dirty="0">
              <a:latin typeface="Tw Cen MT"/>
            </a:endParaRPr>
          </a:p>
          <a:p>
            <a:r>
              <a:rPr lang="ja-JP" altLang="en-US" sz="2000" b="1" dirty="0">
                <a:solidFill>
                  <a:srgbClr val="A78549"/>
                </a:solidFill>
                <a:latin typeface="Tw Cen MT"/>
              </a:rPr>
              <a:t>ドリス・ティルトン、</a:t>
            </a:r>
            <a:endParaRPr lang="en-US" altLang="ja-JP" sz="2000" b="1" dirty="0">
              <a:solidFill>
                <a:srgbClr val="A78549"/>
              </a:solidFill>
              <a:latin typeface="Tw Cen MT"/>
            </a:endParaRPr>
          </a:p>
          <a:p>
            <a:r>
              <a:rPr lang="ja-JP" altLang="en-US" sz="2000" b="1" dirty="0">
                <a:solidFill>
                  <a:srgbClr val="A78549"/>
                </a:solidFill>
                <a:latin typeface="Tw Cen MT"/>
              </a:rPr>
              <a:t>エドナ・</a:t>
            </a:r>
            <a:r>
              <a:rPr lang="en-US" altLang="ja-JP" sz="2000" b="1" dirty="0">
                <a:solidFill>
                  <a:srgbClr val="A78549"/>
                </a:solidFill>
                <a:latin typeface="Tw Cen MT"/>
              </a:rPr>
              <a:t>B.</a:t>
            </a:r>
            <a:r>
              <a:rPr lang="ja-JP" altLang="en-US" sz="2000" b="1" dirty="0">
                <a:solidFill>
                  <a:srgbClr val="A78549"/>
                </a:solidFill>
                <a:latin typeface="Tw Cen MT"/>
              </a:rPr>
              <a:t>・キナード、</a:t>
            </a:r>
            <a:endParaRPr lang="en-US" altLang="ja-JP" sz="2000" b="1" dirty="0">
              <a:solidFill>
                <a:srgbClr val="A78549"/>
              </a:solidFill>
              <a:latin typeface="Tw Cen MT"/>
            </a:endParaRPr>
          </a:p>
          <a:p>
            <a:r>
              <a:rPr lang="ja-JP" altLang="en-US" sz="2000" b="1" dirty="0">
                <a:solidFill>
                  <a:srgbClr val="A78549"/>
                </a:solidFill>
                <a:latin typeface="Tw Cen MT"/>
              </a:rPr>
              <a:t>ブランシュ・ローラー、</a:t>
            </a:r>
            <a:endParaRPr lang="en-US" altLang="ja-JP" sz="2000" b="1" dirty="0">
              <a:solidFill>
                <a:srgbClr val="A78549"/>
              </a:solidFill>
              <a:latin typeface="Tw Cen MT"/>
            </a:endParaRPr>
          </a:p>
          <a:p>
            <a:r>
              <a:rPr lang="ja-JP" altLang="en-US" sz="2000" b="1" dirty="0">
                <a:solidFill>
                  <a:srgbClr val="A78549"/>
                </a:solidFill>
                <a:latin typeface="Tw Cen MT"/>
              </a:rPr>
              <a:t>ルイス・</a:t>
            </a:r>
            <a:r>
              <a:rPr lang="en-US" altLang="ja-JP" sz="2000" b="1" dirty="0">
                <a:solidFill>
                  <a:srgbClr val="A78549"/>
                </a:solidFill>
                <a:latin typeface="Tw Cen MT"/>
              </a:rPr>
              <a:t>M.</a:t>
            </a:r>
            <a:r>
              <a:rPr lang="ja-JP" altLang="en-US" sz="2000" b="1" dirty="0">
                <a:solidFill>
                  <a:srgbClr val="A78549"/>
                </a:solidFill>
                <a:latin typeface="Tw Cen MT"/>
              </a:rPr>
              <a:t>・グレイシャー、</a:t>
            </a:r>
            <a:endParaRPr lang="en-US" altLang="ja-JP" sz="2000" b="1" dirty="0">
              <a:solidFill>
                <a:srgbClr val="A78549"/>
              </a:solidFill>
              <a:latin typeface="Tw Cen MT"/>
            </a:endParaRPr>
          </a:p>
          <a:p>
            <a:r>
              <a:rPr lang="ja-JP" altLang="en-US" sz="2000" b="1" dirty="0">
                <a:solidFill>
                  <a:srgbClr val="A78549"/>
                </a:solidFill>
                <a:latin typeface="Tw Cen MT"/>
              </a:rPr>
              <a:t>グラディス・リゲット、</a:t>
            </a:r>
            <a:endParaRPr lang="en-US" altLang="ja-JP" sz="2000" b="1" dirty="0">
              <a:solidFill>
                <a:srgbClr val="A78549"/>
              </a:solidFill>
              <a:latin typeface="Tw Cen MT"/>
            </a:endParaRPr>
          </a:p>
          <a:p>
            <a:r>
              <a:rPr lang="ja-JP" altLang="en-US" sz="2000" b="1" dirty="0">
                <a:solidFill>
                  <a:srgbClr val="A78549"/>
                </a:solidFill>
                <a:latin typeface="Tw Cen MT"/>
              </a:rPr>
              <a:t>アデレイド・ゴッダード</a:t>
            </a:r>
          </a:p>
          <a:p>
            <a:endParaRPr lang="en-US" sz="2000" b="1" dirty="0">
              <a:solidFill>
                <a:srgbClr val="A78549"/>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363" y="1696501"/>
            <a:ext cx="2490517" cy="3738880"/>
          </a:xfrm>
          <a:prstGeom prst="rect">
            <a:avLst/>
          </a:prstGeom>
        </p:spPr>
      </p:pic>
      <p:sp>
        <p:nvSpPr>
          <p:cNvPr id="9" name="TextBox 8"/>
          <p:cNvSpPr txBox="1"/>
          <p:nvPr/>
        </p:nvSpPr>
        <p:spPr>
          <a:xfrm>
            <a:off x="209364" y="5602160"/>
            <a:ext cx="4423410" cy="523220"/>
          </a:xfrm>
          <a:prstGeom prst="rect">
            <a:avLst/>
          </a:prstGeom>
          <a:noFill/>
        </p:spPr>
        <p:txBody>
          <a:bodyPr wrap="square" rtlCol="0">
            <a:spAutoFit/>
          </a:bodyPr>
          <a:lstStyle/>
          <a:p>
            <a:pPr algn="ctr"/>
            <a:r>
              <a:rPr lang="ja-JP" altLang="en-US" sz="1400" dirty="0">
                <a:latin typeface="Tw Cen MT" panose="020B0602020104020603" pitchFamily="34" charset="0"/>
              </a:rPr>
              <a:t>ヴァイオレット・リチャードソン・ウォードの</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資料提供による</a:t>
            </a:r>
            <a:r>
              <a:rPr lang="en-US" altLang="ja-JP" sz="1400" dirty="0">
                <a:latin typeface="Tw Cen MT" panose="020B0602020104020603" pitchFamily="34" charset="0"/>
              </a:rPr>
              <a:t>1922</a:t>
            </a:r>
            <a:r>
              <a:rPr lang="ja-JP" altLang="en-US" sz="1400" dirty="0">
                <a:latin typeface="Tw Cen MT" panose="020B0602020104020603" pitchFamily="34" charset="0"/>
              </a:rPr>
              <a:t>年度の名簿と定款</a:t>
            </a:r>
            <a:endParaRPr lang="en-US" sz="1400" dirty="0">
              <a:latin typeface="Tw Cen MT" panose="020B0602020104020603" pitchFamily="34" charset="0"/>
            </a:endParaRPr>
          </a:p>
        </p:txBody>
      </p:sp>
    </p:spTree>
    <p:extLst>
      <p:ext uri="{BB962C8B-B14F-4D97-AF65-F5344CB8AC3E}">
        <p14:creationId xmlns:p14="http://schemas.microsoft.com/office/powerpoint/2010/main" val="278345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定款と細則</a:t>
            </a:r>
            <a:endParaRPr lang="en-US" dirty="0"/>
          </a:p>
        </p:txBody>
      </p:sp>
      <p:sp>
        <p:nvSpPr>
          <p:cNvPr id="4" name="Rectangle 3"/>
          <p:cNvSpPr/>
          <p:nvPr/>
        </p:nvSpPr>
        <p:spPr>
          <a:xfrm>
            <a:off x="4103179" y="1610047"/>
            <a:ext cx="4755071" cy="4431983"/>
          </a:xfrm>
          <a:prstGeom prst="rect">
            <a:avLst/>
          </a:prstGeom>
        </p:spPr>
        <p:txBody>
          <a:bodyPr wrap="square">
            <a:spAutoFit/>
          </a:bodyPr>
          <a:lstStyle/>
          <a:p>
            <a:pPr marL="342900" indent="-342900">
              <a:buFont typeface="Arial" panose="020B0604020202020204" pitchFamily="34" charset="0"/>
              <a:buChar char="•"/>
            </a:pPr>
            <a:r>
              <a:rPr lang="ja-JP" altLang="ja-JP" sz="2400" dirty="0">
                <a:latin typeface="Tw Cen MT" panose="020B0602020104020603" pitchFamily="34" charset="0"/>
                <a:cs typeface="ＭＳ 明朝" panose="02020609040205080304" pitchFamily="17" charset="-128"/>
              </a:rPr>
              <a:t>最初に取組んだのはクラブの定款と細則の起草</a:t>
            </a:r>
            <a:endParaRPr lang="ja-JP" altLang="ja-JP" sz="2400" dirty="0">
              <a:latin typeface="Tw Cen MT" panose="020B0602020104020603" pitchFamily="34" charset="0"/>
              <a:ea typeface="Tw Cen MT" panose="020B0602020104020603" pitchFamily="34" charset="0"/>
              <a:cs typeface="Tw Cen MT" panose="020B0602020104020603" pitchFamily="34" charset="0"/>
            </a:endParaRPr>
          </a:p>
          <a:p>
            <a:endParaRPr lang="en-US" sz="2400" dirty="0">
              <a:latin typeface="Tw Cen MT"/>
            </a:endParaRPr>
          </a:p>
          <a:p>
            <a:pPr marL="342900" indent="-342900">
              <a:buFont typeface="Arial" panose="020B0604020202020204" pitchFamily="34" charset="0"/>
              <a:buChar char="•"/>
            </a:pPr>
            <a:r>
              <a:rPr lang="en-US" altLang="ja-JP" sz="2400" dirty="0">
                <a:latin typeface="ＭＳ Ｐゴシック" panose="020B0600070205080204" pitchFamily="50" charset="-128"/>
                <a:ea typeface="Tw Cen MT" panose="020B0602020104020603" pitchFamily="34" charset="0"/>
                <a:cs typeface="ＭＳ 明朝" panose="02020609040205080304" pitchFamily="17" charset="-128"/>
              </a:rPr>
              <a:t>3</a:t>
            </a:r>
            <a:r>
              <a:rPr lang="ja-JP" altLang="ja-JP" sz="2400" dirty="0">
                <a:latin typeface="Tw Cen MT" panose="020B0602020104020603" pitchFamily="34" charset="0"/>
                <a:cs typeface="ＭＳ 明朝" panose="02020609040205080304" pitchFamily="17" charset="-128"/>
              </a:rPr>
              <a:t>人の会員がこの重要な法に関する</a:t>
            </a:r>
            <a:r>
              <a:rPr lang="ja-JP" altLang="en-US" sz="2400" dirty="0">
                <a:latin typeface="Tw Cen MT" panose="020B0602020104020603" pitchFamily="34" charset="0"/>
                <a:cs typeface="ＭＳ 明朝" panose="02020609040205080304" pitchFamily="17" charset="-128"/>
              </a:rPr>
              <a:t>骨子</a:t>
            </a:r>
            <a:r>
              <a:rPr lang="ja-JP" altLang="ja-JP" sz="2400" dirty="0">
                <a:latin typeface="Tw Cen MT" panose="020B0602020104020603" pitchFamily="34" charset="0"/>
                <a:cs typeface="ＭＳ 明朝" panose="02020609040205080304" pitchFamily="17" charset="-128"/>
              </a:rPr>
              <a:t>作りに割り当てられた；</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エミリー・</a:t>
            </a:r>
            <a:r>
              <a:rPr lang="en-US" altLang="ja-JP" sz="2400" dirty="0">
                <a:latin typeface="Tw Cen MT" panose="020B0602020104020603" pitchFamily="34" charset="0"/>
                <a:cs typeface="ＭＳ 明朝" panose="02020609040205080304" pitchFamily="17" charset="-128"/>
              </a:rPr>
              <a:t>D.</a:t>
            </a:r>
            <a:r>
              <a:rPr lang="ja-JP" altLang="ja-JP" sz="2400" dirty="0">
                <a:latin typeface="Tw Cen MT" panose="020B0602020104020603" pitchFamily="34" charset="0"/>
                <a:cs typeface="ＭＳ 明朝" panose="02020609040205080304" pitchFamily="17" charset="-128"/>
              </a:rPr>
              <a:t>・ウィル</a:t>
            </a:r>
            <a:r>
              <a:rPr lang="ja-JP" altLang="en-US" sz="2400" dirty="0">
                <a:latin typeface="Tw Cen MT" panose="020B0602020104020603" pitchFamily="34" charset="0"/>
                <a:cs typeface="ＭＳ 明朝" panose="02020609040205080304" pitchFamily="17" charset="-128"/>
              </a:rPr>
              <a:t>ケ</a:t>
            </a:r>
            <a:r>
              <a:rPr lang="ja-JP" altLang="ja-JP" sz="2400" dirty="0">
                <a:latin typeface="Tw Cen MT" panose="020B0602020104020603" pitchFamily="34" charset="0"/>
                <a:cs typeface="ＭＳ 明朝" panose="02020609040205080304" pitchFamily="17" charset="-128"/>
              </a:rPr>
              <a:t>、</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エロイ</a:t>
            </a:r>
            <a:r>
              <a:rPr lang="ja-JP" altLang="en-US" sz="2400" dirty="0">
                <a:latin typeface="Tw Cen MT" panose="020B0602020104020603" pitchFamily="34" charset="0"/>
                <a:cs typeface="ＭＳ 明朝" panose="02020609040205080304" pitchFamily="17" charset="-128"/>
              </a:rPr>
              <a:t>ー</a:t>
            </a:r>
            <a:r>
              <a:rPr lang="ja-JP" altLang="ja-JP" sz="2400" dirty="0">
                <a:latin typeface="Tw Cen MT" panose="020B0602020104020603" pitchFamily="34" charset="0"/>
                <a:cs typeface="ＭＳ 明朝" panose="02020609040205080304" pitchFamily="17" charset="-128"/>
              </a:rPr>
              <a:t>ス</a:t>
            </a:r>
            <a:r>
              <a:rPr lang="ja-JP" altLang="en-US" sz="2400" dirty="0">
                <a:latin typeface="Tw Cen MT" panose="020B0602020104020603" pitchFamily="34" charset="0"/>
                <a:cs typeface="ＭＳ 明朝" panose="02020609040205080304" pitchFamily="17" charset="-128"/>
              </a:rPr>
              <a:t>・</a:t>
            </a:r>
            <a:r>
              <a:rPr lang="en-US" altLang="ja-JP" sz="2400" dirty="0">
                <a:latin typeface="Tw Cen MT" panose="020B0602020104020603" pitchFamily="34" charset="0"/>
                <a:cs typeface="ＭＳ 明朝" panose="02020609040205080304" pitchFamily="17" charset="-128"/>
              </a:rPr>
              <a:t>B.</a:t>
            </a:r>
            <a:r>
              <a:rPr lang="ja-JP" altLang="ja-JP" sz="2400" dirty="0">
                <a:latin typeface="Tw Cen MT" panose="020B0602020104020603" pitchFamily="34" charset="0"/>
                <a:cs typeface="ＭＳ 明朝" panose="02020609040205080304" pitchFamily="17" charset="-128"/>
              </a:rPr>
              <a:t>・クッシング、</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Dr. </a:t>
            </a:r>
            <a:r>
              <a:rPr lang="ja-JP" altLang="ja-JP" sz="2400" dirty="0">
                <a:latin typeface="Tw Cen MT" panose="020B0602020104020603" pitchFamily="34" charset="0"/>
                <a:cs typeface="ＭＳ 明朝" panose="02020609040205080304" pitchFamily="17" charset="-128"/>
              </a:rPr>
              <a:t>ポーリン・ナス</a:t>
            </a:r>
            <a:r>
              <a:rPr lang="ja-JP" altLang="en-US" sz="2400" dirty="0">
                <a:latin typeface="Tw Cen MT" panose="020B0602020104020603" pitchFamily="34" charset="0"/>
                <a:cs typeface="ＭＳ 明朝" panose="02020609040205080304" pitchFamily="17" charset="-128"/>
              </a:rPr>
              <a:t>ボ</a:t>
            </a:r>
            <a:r>
              <a:rPr lang="ja-JP" altLang="ja-JP" sz="2400" dirty="0">
                <a:latin typeface="Tw Cen MT" panose="020B0602020104020603" pitchFamily="34" charset="0"/>
                <a:cs typeface="ＭＳ 明朝" panose="02020609040205080304" pitchFamily="17" charset="-128"/>
              </a:rPr>
              <a:t>ー</a:t>
            </a:r>
            <a:r>
              <a:rPr lang="ja-JP" altLang="en-US" sz="2400" dirty="0">
                <a:latin typeface="Tw Cen MT" panose="020B0602020104020603" pitchFamily="34" charset="0"/>
                <a:cs typeface="ＭＳ 明朝" panose="02020609040205080304" pitchFamily="17" charset="-128"/>
              </a:rPr>
              <a:t>マー</a:t>
            </a:r>
            <a:r>
              <a:rPr lang="ja-JP" altLang="ja-JP" sz="2400" dirty="0">
                <a:latin typeface="Tw Cen MT" panose="020B0602020104020603" pitchFamily="34" charset="0"/>
                <a:cs typeface="ＭＳ 明朝" panose="02020609040205080304" pitchFamily="17" charset="-128"/>
              </a:rPr>
              <a:t>。</a:t>
            </a:r>
            <a:endParaRPr lang="en-US" altLang="ja-JP" sz="2400" dirty="0">
              <a:latin typeface="Tw Cen MT" panose="020B0602020104020603" pitchFamily="34" charset="0"/>
              <a:cs typeface="ＭＳ 明朝" panose="02020609040205080304" pitchFamily="17" charset="-128"/>
            </a:endParaRPr>
          </a:p>
          <a:p>
            <a:endParaRPr lang="ja-JP" altLang="ja-JP" sz="2400" dirty="0">
              <a:latin typeface="Tw Cen MT" panose="020B0602020104020603" pitchFamily="34" charset="0"/>
              <a:ea typeface="Tw Cen MT" panose="020B0602020104020603" pitchFamily="34" charset="0"/>
              <a:cs typeface="Tw Cen MT" panose="020B0602020104020603" pitchFamily="34" charset="0"/>
            </a:endParaRPr>
          </a:p>
          <a:p>
            <a:pPr marL="342900" indent="-342900">
              <a:buFont typeface="Arial" panose="020B0604020202020204" pitchFamily="34" charset="0"/>
              <a:buChar char="•"/>
            </a:pPr>
            <a:r>
              <a:rPr lang="ja-JP" altLang="en-US" sz="2400" dirty="0">
                <a:latin typeface="Tw Cen MT"/>
              </a:rPr>
              <a:t>クラブの定款と細則は</a:t>
            </a:r>
            <a:r>
              <a:rPr lang="en-US" altLang="ja-JP" sz="2400" dirty="0">
                <a:latin typeface="Tw Cen MT"/>
              </a:rPr>
              <a:t>1921</a:t>
            </a:r>
            <a:r>
              <a:rPr lang="ja-JP" altLang="en-US" sz="2400" dirty="0">
                <a:latin typeface="Tw Cen MT"/>
              </a:rPr>
              <a:t>年</a:t>
            </a:r>
            <a:r>
              <a:rPr lang="en-US" altLang="ja-JP" sz="2400" dirty="0">
                <a:latin typeface="Tw Cen MT"/>
              </a:rPr>
              <a:t>11</a:t>
            </a:r>
            <a:r>
              <a:rPr lang="ja-JP" altLang="en-US" sz="2400" dirty="0">
                <a:latin typeface="Tw Cen MT"/>
              </a:rPr>
              <a:t>月</a:t>
            </a:r>
            <a:r>
              <a:rPr lang="en-US" altLang="ja-JP" sz="2400" dirty="0">
                <a:latin typeface="Tw Cen MT"/>
              </a:rPr>
              <a:t>21</a:t>
            </a:r>
            <a:r>
              <a:rPr lang="ja-JP" altLang="en-US" sz="2400" dirty="0">
                <a:latin typeface="Tw Cen MT"/>
              </a:rPr>
              <a:t>日に承認された。</a:t>
            </a:r>
            <a:endParaRPr lang="en-US" sz="2400" dirty="0">
              <a:latin typeface="Tw Cen MT"/>
            </a:endParaRPr>
          </a:p>
          <a:p>
            <a:endParaRPr lang="en-US" dirty="0"/>
          </a:p>
        </p:txBody>
      </p:sp>
      <p:sp>
        <p:nvSpPr>
          <p:cNvPr id="5" name="TextBox 4"/>
          <p:cNvSpPr txBox="1"/>
          <p:nvPr/>
        </p:nvSpPr>
        <p:spPr>
          <a:xfrm>
            <a:off x="80010" y="5871860"/>
            <a:ext cx="3840479" cy="523220"/>
          </a:xfrm>
          <a:prstGeom prst="rect">
            <a:avLst/>
          </a:prstGeom>
          <a:noFill/>
        </p:spPr>
        <p:txBody>
          <a:bodyPr wrap="square" rtlCol="0">
            <a:spAutoFit/>
          </a:bodyPr>
          <a:lstStyle/>
          <a:p>
            <a:pPr algn="ctr"/>
            <a:r>
              <a:rPr lang="ja-JP" altLang="en-US" sz="1400" dirty="0">
                <a:latin typeface="Tw Cen MT" panose="020B0602020104020603" pitchFamily="34" charset="0"/>
              </a:rPr>
              <a:t>エミリー　</a:t>
            </a:r>
            <a:r>
              <a:rPr lang="en-US" altLang="ja-JP" sz="1400" dirty="0">
                <a:latin typeface="Tw Cen MT" panose="020B0602020104020603" pitchFamily="34" charset="0"/>
              </a:rPr>
              <a:t>D. </a:t>
            </a:r>
            <a:r>
              <a:rPr lang="ja-JP" altLang="en-US" sz="1400" dirty="0">
                <a:latin typeface="Tw Cen MT" panose="020B0602020104020603" pitchFamily="34" charset="0"/>
              </a:rPr>
              <a:t>　ウィルキーのエッジング、</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定款と細則の草稿を手伝った</a:t>
            </a:r>
            <a:endParaRPr lang="en-US" sz="1400" dirty="0">
              <a:latin typeface="Tw Cen MT" panose="020B0602020104020603"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1390070"/>
            <a:ext cx="3429000" cy="4386263"/>
          </a:xfrm>
          <a:prstGeom prst="rect">
            <a:avLst/>
          </a:prstGeom>
        </p:spPr>
      </p:pic>
    </p:spTree>
    <p:extLst>
      <p:ext uri="{BB962C8B-B14F-4D97-AF65-F5344CB8AC3E}">
        <p14:creationId xmlns:p14="http://schemas.microsoft.com/office/powerpoint/2010/main" val="166629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animEffect transition="in" filter="fade">
                                      <p:cBhvr>
                                        <p:cTn id="56" dur="1000"/>
                                        <p:tgtEl>
                                          <p:spTgt spid="5">
                                            <p:txEl>
                                              <p:pRg st="0" end="0"/>
                                            </p:txEl>
                                          </p:spTgt>
                                        </p:tgtEl>
                                      </p:cBhvr>
                                    </p:animEffect>
                                    <p:anim calcmode="lin" valueType="num">
                                      <p:cBhvr>
                                        <p:cTn id="5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1" end="1"/>
                                            </p:txEl>
                                          </p:spTgt>
                                        </p:tgtEl>
                                        <p:attrNameLst>
                                          <p:attrName>style.visibility</p:attrName>
                                        </p:attrNameLst>
                                      </p:cBhvr>
                                      <p:to>
                                        <p:strVal val="visible"/>
                                      </p:to>
                                    </p:set>
                                    <p:animEffect transition="in" filter="fade">
                                      <p:cBhvr>
                                        <p:cTn id="63" dur="1000"/>
                                        <p:tgtEl>
                                          <p:spTgt spid="5">
                                            <p:txEl>
                                              <p:pRg st="1" end="1"/>
                                            </p:txEl>
                                          </p:spTgt>
                                        </p:tgtEl>
                                      </p:cBhvr>
                                    </p:animEffect>
                                    <p:anim calcmode="lin" valueType="num">
                                      <p:cBhvr>
                                        <p:cTn id="6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58295"/>
          </a:xfrm>
        </p:spPr>
        <p:txBody>
          <a:bodyPr>
            <a:normAutofit fontScale="90000"/>
          </a:bodyPr>
          <a:lstStyle/>
          <a:p>
            <a:r>
              <a:rPr lang="ja-JP" altLang="en-US" dirty="0"/>
              <a:t>クラブ会合</a:t>
            </a:r>
            <a:endParaRPr lang="en-US" dirty="0"/>
          </a:p>
        </p:txBody>
      </p:sp>
      <p:sp>
        <p:nvSpPr>
          <p:cNvPr id="5" name="Rectangle 4"/>
          <p:cNvSpPr/>
          <p:nvPr/>
        </p:nvSpPr>
        <p:spPr>
          <a:xfrm>
            <a:off x="78059" y="1569678"/>
            <a:ext cx="5006898" cy="6463308"/>
          </a:xfrm>
          <a:prstGeom prst="rect">
            <a:avLst/>
          </a:prstGeom>
        </p:spPr>
        <p:txBody>
          <a:bodyPr wrap="square">
            <a:spAutoFit/>
          </a:bodyPr>
          <a:lstStyle/>
          <a:p>
            <a:pPr marL="342900" indent="-342900">
              <a:buFont typeface="Arial" panose="020B0604020202020204" pitchFamily="34" charset="0"/>
              <a:buChar char="•"/>
            </a:pPr>
            <a:r>
              <a:rPr lang="ja-JP" altLang="en-US" sz="2400" dirty="0">
                <a:latin typeface="Tw Cen MT"/>
              </a:rPr>
              <a:t>会合は、</a:t>
            </a:r>
            <a:r>
              <a:rPr lang="ja-JP" altLang="ja-JP" sz="2400" dirty="0">
                <a:latin typeface="Tw Cen MT" panose="020B0602020104020603" pitchFamily="34" charset="0"/>
                <a:cs typeface="ＭＳ 明朝" panose="02020609040205080304" pitchFamily="17" charset="-128"/>
              </a:rPr>
              <a:t>毎週月曜日</a:t>
            </a:r>
            <a:r>
              <a:rPr lang="en-US" altLang="ja-JP" sz="2400" dirty="0">
                <a:latin typeface="Tw Cen MT" panose="020B0602020104020603" pitchFamily="34" charset="0"/>
                <a:cs typeface="ＭＳ 明朝" panose="02020609040205080304" pitchFamily="17" charset="-128"/>
              </a:rPr>
              <a:t>12</a:t>
            </a:r>
            <a:r>
              <a:rPr lang="ja-JP" altLang="ja-JP" sz="2400" dirty="0">
                <a:latin typeface="Tw Cen MT" panose="020B0602020104020603" pitchFamily="34" charset="0"/>
                <a:cs typeface="ＭＳ 明朝" panose="02020609040205080304" pitchFamily="17" charset="-128"/>
              </a:rPr>
              <a:t>時、</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オークランドホテル</a:t>
            </a:r>
            <a:r>
              <a:rPr lang="ja-JP" altLang="en-US" sz="2400" dirty="0">
                <a:latin typeface="Tw Cen MT" panose="020B0602020104020603" pitchFamily="34" charset="0"/>
                <a:cs typeface="ＭＳ 明朝" panose="02020609040205080304" pitchFamily="17" charset="-128"/>
              </a:rPr>
              <a:t>の</a:t>
            </a:r>
            <a:r>
              <a:rPr lang="ja-JP" altLang="ja-JP" sz="2400" dirty="0">
                <a:latin typeface="Tw Cen MT" panose="020B0602020104020603" pitchFamily="34" charset="0"/>
                <a:cs typeface="ＭＳ 明朝" panose="02020609040205080304" pitchFamily="17" charset="-128"/>
              </a:rPr>
              <a:t>ブルー</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ルームで</a:t>
            </a:r>
            <a:r>
              <a:rPr lang="ja-JP" altLang="en-US" sz="2400" dirty="0">
                <a:latin typeface="Tw Cen MT" panose="020B0602020104020603" pitchFamily="34" charset="0"/>
                <a:cs typeface="ＭＳ 明朝" panose="02020609040205080304" pitchFamily="17" charset="-128"/>
              </a:rPr>
              <a:t>開かれた。</a:t>
            </a:r>
            <a:endParaRPr lang="en-US" altLang="ja-JP" sz="2400" dirty="0">
              <a:latin typeface="Tw Cen MT" panose="020B0602020104020603" pitchFamily="34" charset="0"/>
              <a:cs typeface="ＭＳ 明朝" panose="02020609040205080304" pitchFamily="17" charset="-128"/>
            </a:endParaRPr>
          </a:p>
          <a:p>
            <a:endParaRPr lang="en-US" sz="2400" dirty="0">
              <a:latin typeface="Tw Cen MT"/>
            </a:endParaRPr>
          </a:p>
          <a:p>
            <a:pPr marL="342900" indent="-342900">
              <a:buFont typeface="Arial" panose="020B0604020202020204" pitchFamily="34" charset="0"/>
              <a:buChar char="•"/>
            </a:pPr>
            <a:r>
              <a:rPr lang="ja-JP" altLang="en-US" sz="2400" dirty="0">
                <a:latin typeface="Tw Cen MT" panose="020B0602020104020603" pitchFamily="34" charset="0"/>
                <a:cs typeface="ＭＳ 明朝" panose="02020609040205080304" pitchFamily="17" charset="-128"/>
              </a:rPr>
              <a:t>第</a:t>
            </a:r>
            <a:r>
              <a:rPr lang="en-US" altLang="ja-JP" sz="2400" dirty="0">
                <a:latin typeface="Tw Cen MT" panose="020B0602020104020603" pitchFamily="34" charset="0"/>
                <a:cs typeface="ＭＳ 明朝" panose="02020609040205080304" pitchFamily="17" charset="-128"/>
              </a:rPr>
              <a:t>1</a:t>
            </a:r>
            <a:r>
              <a:rPr lang="ja-JP" altLang="en-US" sz="2400" dirty="0">
                <a:latin typeface="Tw Cen MT" panose="020B0602020104020603" pitchFamily="34" charset="0"/>
                <a:cs typeface="ＭＳ 明朝" panose="02020609040205080304" pitchFamily="17" charset="-128"/>
              </a:rPr>
              <a:t>回会合は、</a:t>
            </a:r>
            <a:r>
              <a:rPr lang="en-US" altLang="ja-JP" sz="2400" dirty="0">
                <a:latin typeface="Tw Cen MT" panose="020B0602020104020603" pitchFamily="34" charset="0"/>
                <a:cs typeface="ＭＳ 明朝" panose="02020609040205080304" pitchFamily="17" charset="-128"/>
              </a:rPr>
              <a:t>1921</a:t>
            </a:r>
            <a:r>
              <a:rPr lang="ja-JP" altLang="ja-JP" sz="2400" dirty="0">
                <a:latin typeface="Tw Cen MT" panose="020B0602020104020603" pitchFamily="34" charset="0"/>
                <a:cs typeface="ＭＳ 明朝" panose="02020609040205080304" pitchFamily="17" charset="-128"/>
              </a:rPr>
              <a:t>年</a:t>
            </a:r>
            <a:r>
              <a:rPr lang="en-US" altLang="ja-JP" sz="2400" dirty="0">
                <a:latin typeface="Tw Cen MT" panose="020B0602020104020603" pitchFamily="34" charset="0"/>
                <a:cs typeface="ＭＳ 明朝" panose="02020609040205080304" pitchFamily="17" charset="-128"/>
              </a:rPr>
              <a:t>10</a:t>
            </a:r>
            <a:r>
              <a:rPr lang="ja-JP" altLang="ja-JP" sz="2400" dirty="0">
                <a:latin typeface="Tw Cen MT" panose="020B0602020104020603" pitchFamily="34" charset="0"/>
                <a:cs typeface="ＭＳ 明朝" panose="02020609040205080304" pitchFamily="17" charset="-128"/>
              </a:rPr>
              <a:t>月</a:t>
            </a:r>
            <a:r>
              <a:rPr lang="en-US" altLang="ja-JP" sz="2400" dirty="0">
                <a:latin typeface="Tw Cen MT" panose="020B0602020104020603" pitchFamily="34" charset="0"/>
                <a:cs typeface="ＭＳ 明朝" panose="02020609040205080304" pitchFamily="17" charset="-128"/>
              </a:rPr>
              <a:t>10</a:t>
            </a:r>
            <a:r>
              <a:rPr lang="ja-JP" altLang="en-US" sz="2400" dirty="0">
                <a:latin typeface="Tw Cen MT" panose="020B0602020104020603" pitchFamily="34" charset="0"/>
                <a:cs typeface="ＭＳ 明朝" panose="02020609040205080304" pitchFamily="17" charset="-128"/>
              </a:rPr>
              <a:t>日、認証式の</a:t>
            </a:r>
            <a:r>
              <a:rPr lang="en-US" altLang="ja-JP" sz="2400" dirty="0">
                <a:latin typeface="Tw Cen MT" panose="020B0602020104020603" pitchFamily="34" charset="0"/>
                <a:cs typeface="ＭＳ 明朝" panose="02020609040205080304" pitchFamily="17" charset="-128"/>
              </a:rPr>
              <a:t>1</a:t>
            </a:r>
            <a:r>
              <a:rPr lang="ja-JP" altLang="en-US" sz="2400" dirty="0">
                <a:latin typeface="Tw Cen MT" panose="020B0602020104020603" pitchFamily="34" charset="0"/>
                <a:cs typeface="ＭＳ 明朝" panose="02020609040205080304" pitchFamily="17" charset="-128"/>
              </a:rPr>
              <a:t>週間後に開</a:t>
            </a:r>
            <a:r>
              <a:rPr lang="ja-JP" altLang="ja-JP" sz="2400" dirty="0">
                <a:latin typeface="Tw Cen MT" panose="020B0602020104020603" pitchFamily="34" charset="0"/>
                <a:cs typeface="ＭＳ 明朝" panose="02020609040205080304" pitchFamily="17" charset="-128"/>
              </a:rPr>
              <a:t>催</a:t>
            </a:r>
            <a:r>
              <a:rPr lang="ja-JP" altLang="en-US" sz="2400" dirty="0">
                <a:latin typeface="Tw Cen MT" panose="020B0602020104020603" pitchFamily="34" charset="0"/>
                <a:cs typeface="ＭＳ 明朝" panose="02020609040205080304" pitchFamily="17" charset="-128"/>
              </a:rPr>
              <a:t>された。</a:t>
            </a:r>
            <a:endParaRPr lang="ja-JP" altLang="ja-JP" sz="2400" dirty="0">
              <a:latin typeface="Tw Cen MT" panose="020B0602020104020603" pitchFamily="34" charset="0"/>
              <a:ea typeface="Tw Cen MT" panose="020B0602020104020603" pitchFamily="34" charset="0"/>
              <a:cs typeface="Tw Cen MT" panose="020B0602020104020603" pitchFamily="34" charset="0"/>
            </a:endParaRPr>
          </a:p>
          <a:p>
            <a:endParaRPr lang="en-US" sz="2400" dirty="0">
              <a:latin typeface="Tw Cen MT"/>
            </a:endParaRPr>
          </a:p>
          <a:p>
            <a:pPr marL="342900" indent="-342900">
              <a:buFont typeface="Arial" panose="020B0604020202020204" pitchFamily="34" charset="0"/>
              <a:buChar char="•"/>
            </a:pPr>
            <a:r>
              <a:rPr lang="ja-JP" altLang="en-US" sz="2400" dirty="0">
                <a:latin typeface="Tw Cen MT"/>
              </a:rPr>
              <a:t>典型的な会合の形式は、</a:t>
            </a:r>
            <a:endParaRPr lang="en-US" altLang="ja-JP" sz="2400" dirty="0">
              <a:latin typeface="Tw Cen MT"/>
            </a:endParaRPr>
          </a:p>
          <a:p>
            <a:r>
              <a:rPr lang="en-US" sz="2400" dirty="0">
                <a:latin typeface="Tw Cen MT"/>
              </a:rPr>
              <a:t>	</a:t>
            </a:r>
            <a:r>
              <a:rPr lang="ja-JP" altLang="en-US" sz="2400" dirty="0">
                <a:latin typeface="Tw Cen MT"/>
              </a:rPr>
              <a:t>講演者（ゲスト</a:t>
            </a:r>
            <a:r>
              <a:rPr lang="ja-JP" altLang="ja-JP" sz="2400" dirty="0">
                <a:latin typeface="Tw Cen MT" panose="020B0602020104020603" pitchFamily="34" charset="0"/>
                <a:cs typeface="ＭＳ 明朝" panose="02020609040205080304" pitchFamily="17" charset="-128"/>
              </a:rPr>
              <a:t>スピーカー</a:t>
            </a:r>
            <a:r>
              <a:rPr lang="ja-JP" altLang="en-US" sz="2400" dirty="0">
                <a:latin typeface="Tw Cen MT" panose="020B0602020104020603" pitchFamily="34" charset="0"/>
                <a:cs typeface="ＭＳ 明朝" panose="02020609040205080304" pitchFamily="17" charset="-128"/>
              </a:rPr>
              <a:t>）</a:t>
            </a:r>
            <a:r>
              <a:rPr lang="ja-JP" altLang="ja-JP" sz="2400" dirty="0">
                <a:latin typeface="Tw Cen MT" panose="020B0602020104020603" pitchFamily="34" charset="0"/>
                <a:cs typeface="ＭＳ 明朝" panose="02020609040205080304" pitchFamily="17" charset="-128"/>
              </a:rPr>
              <a:t>を招く</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会員のプレゼンテーション</a:t>
            </a:r>
            <a:endParaRPr lang="en-US" altLang="ja-JP" sz="2400" dirty="0">
              <a:latin typeface="Tw Cen MT" panose="020B0602020104020603" pitchFamily="34" charset="0"/>
              <a:cs typeface="ＭＳ 明朝" panose="02020609040205080304" pitchFamily="17" charset="-128"/>
            </a:endParaRPr>
          </a:p>
          <a:p>
            <a:r>
              <a:rPr lang="en-US" altLang="ja-JP" sz="2400" dirty="0">
                <a:latin typeface="Tw Cen MT" panose="020B0602020104020603" pitchFamily="34" charset="0"/>
                <a:cs typeface="ＭＳ 明朝" panose="02020609040205080304" pitchFamily="17" charset="-128"/>
              </a:rPr>
              <a:t>	</a:t>
            </a:r>
            <a:r>
              <a:rPr lang="ja-JP" altLang="ja-JP" sz="2400" dirty="0">
                <a:latin typeface="Tw Cen MT" panose="020B0602020104020603" pitchFamily="34" charset="0"/>
                <a:cs typeface="ＭＳ 明朝" panose="02020609040205080304" pitchFamily="17" charset="-128"/>
              </a:rPr>
              <a:t>クラブの業務を行う</a:t>
            </a:r>
            <a:r>
              <a:rPr lang="ja-JP" altLang="en-US" sz="2400" dirty="0">
                <a:latin typeface="Tw Cen MT" panose="020B0602020104020603" pitchFamily="34" charset="0"/>
                <a:cs typeface="ＭＳ 明朝" panose="02020609040205080304" pitchFamily="17" charset="-128"/>
              </a:rPr>
              <a:t>こと。</a:t>
            </a:r>
            <a:endParaRPr lang="en-US" sz="2400" dirty="0">
              <a:latin typeface="Tw Cen MT"/>
            </a:endParaRPr>
          </a:p>
          <a:p>
            <a:endParaRPr lang="en-US" sz="2400" dirty="0">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p>
        </p:txBody>
      </p:sp>
      <p:sp>
        <p:nvSpPr>
          <p:cNvPr id="7" name="TextBox 6"/>
          <p:cNvSpPr txBox="1"/>
          <p:nvPr/>
        </p:nvSpPr>
        <p:spPr>
          <a:xfrm>
            <a:off x="4798872" y="5874091"/>
            <a:ext cx="4159404" cy="307777"/>
          </a:xfrm>
          <a:prstGeom prst="rect">
            <a:avLst/>
          </a:prstGeom>
          <a:noFill/>
        </p:spPr>
        <p:txBody>
          <a:bodyPr wrap="square" rtlCol="0">
            <a:spAutoFit/>
          </a:bodyPr>
          <a:lstStyle/>
          <a:p>
            <a:pPr algn="ctr"/>
            <a:r>
              <a:rPr lang="en-US" altLang="ja-JP" sz="1400" dirty="0">
                <a:latin typeface="Tw Cen MT" panose="020B0602020104020603" pitchFamily="34" charset="0"/>
              </a:rPr>
              <a:t>1921</a:t>
            </a:r>
            <a:r>
              <a:rPr lang="ja-JP" altLang="en-US" sz="1400" dirty="0">
                <a:latin typeface="Tw Cen MT" panose="020B0602020104020603" pitchFamily="34" charset="0"/>
              </a:rPr>
              <a:t>年</a:t>
            </a:r>
            <a:r>
              <a:rPr lang="en-US" altLang="ja-JP" sz="1400" dirty="0">
                <a:latin typeface="Tw Cen MT" panose="020B0602020104020603" pitchFamily="34" charset="0"/>
              </a:rPr>
              <a:t>10</a:t>
            </a:r>
            <a:r>
              <a:rPr lang="ja-JP" altLang="en-US" sz="1400" dirty="0">
                <a:latin typeface="Tw Cen MT" panose="020B0602020104020603" pitchFamily="34" charset="0"/>
              </a:rPr>
              <a:t>月</a:t>
            </a:r>
            <a:r>
              <a:rPr lang="en-US" altLang="ja-JP" sz="1400" dirty="0">
                <a:latin typeface="Tw Cen MT" panose="020B0602020104020603" pitchFamily="34" charset="0"/>
              </a:rPr>
              <a:t>17</a:t>
            </a:r>
            <a:r>
              <a:rPr lang="ja-JP" altLang="en-US" sz="1400" dirty="0">
                <a:latin typeface="Tw Cen MT" panose="020B0602020104020603" pitchFamily="34" charset="0"/>
              </a:rPr>
              <a:t>日の会合次第</a:t>
            </a:r>
            <a:endParaRPr lang="en-US" sz="1400" dirty="0">
              <a:latin typeface="Tw Cen MT" panose="020B0602020104020603"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078" y="1447779"/>
            <a:ext cx="3364992" cy="4319243"/>
          </a:xfrm>
          <a:prstGeom prst="rect">
            <a:avLst/>
          </a:prstGeom>
        </p:spPr>
      </p:pic>
    </p:spTree>
    <p:extLst>
      <p:ext uri="{BB962C8B-B14F-4D97-AF65-F5344CB8AC3E}">
        <p14:creationId xmlns:p14="http://schemas.microsoft.com/office/powerpoint/2010/main" val="161150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9" end="9"/>
                                            </p:txEl>
                                          </p:spTgt>
                                        </p:tgtEl>
                                        <p:attrNameLst>
                                          <p:attrName>style.visibility</p:attrName>
                                        </p:attrNameLst>
                                      </p:cBhvr>
                                      <p:to>
                                        <p:strVal val="visible"/>
                                      </p:to>
                                    </p:set>
                                    <p:animEffect transition="in" filter="fade">
                                      <p:cBhvr>
                                        <p:cTn id="56" dur="1000"/>
                                        <p:tgtEl>
                                          <p:spTgt spid="5">
                                            <p:txEl>
                                              <p:pRg st="9" end="9"/>
                                            </p:txEl>
                                          </p:spTgt>
                                        </p:tgtEl>
                                      </p:cBhvr>
                                    </p:animEffect>
                                    <p:anim calcmode="lin" valueType="num">
                                      <p:cBhvr>
                                        <p:cTn id="57"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1000"/>
                                        <p:tgtEl>
                                          <p:spTgt spid="7"/>
                                        </p:tgtEl>
                                      </p:cBhvr>
                                    </p:animEffect>
                                    <p:anim calcmode="lin" valueType="num">
                                      <p:cBhvr>
                                        <p:cTn id="71" dur="1000" fill="hold"/>
                                        <p:tgtEl>
                                          <p:spTgt spid="7"/>
                                        </p:tgtEl>
                                        <p:attrNameLst>
                                          <p:attrName>ppt_x</p:attrName>
                                        </p:attrNameLst>
                                      </p:cBhvr>
                                      <p:tavLst>
                                        <p:tav tm="0">
                                          <p:val>
                                            <p:strVal val="#ppt_x"/>
                                          </p:val>
                                        </p:tav>
                                        <p:tav tm="100000">
                                          <p:val>
                                            <p:strVal val="#ppt_x"/>
                                          </p:val>
                                        </p:tav>
                                      </p:tavLst>
                                    </p:anim>
                                    <p:anim calcmode="lin" valueType="num">
                                      <p:cBhvr>
                                        <p:cTn id="7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85429"/>
            <a:ext cx="9266663" cy="758295"/>
          </a:xfrm>
        </p:spPr>
        <p:txBody>
          <a:bodyPr>
            <a:normAutofit fontScale="90000"/>
          </a:bodyPr>
          <a:lstStyle/>
          <a:p>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初代</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のソロプチミストクラブの</a:t>
            </a:r>
            <a:br>
              <a:rPr lang="en-US"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b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メンバーはどんな</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女性</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たち？</a:t>
            </a:r>
            <a:endParaRPr lang="en-US" dirty="0"/>
          </a:p>
        </p:txBody>
      </p:sp>
      <p:sp>
        <p:nvSpPr>
          <p:cNvPr id="4" name="Rectangle 3"/>
          <p:cNvSpPr/>
          <p:nvPr/>
        </p:nvSpPr>
        <p:spPr>
          <a:xfrm>
            <a:off x="160020" y="1794510"/>
            <a:ext cx="4629150" cy="830997"/>
          </a:xfrm>
          <a:prstGeom prst="rect">
            <a:avLst/>
          </a:prstGeom>
        </p:spPr>
        <p:txBody>
          <a:bodyPr wrap="square">
            <a:spAutoFit/>
          </a:bodyPr>
          <a:lstStyle/>
          <a:p>
            <a:endParaRPr lang="en-US" sz="2400" dirty="0">
              <a:latin typeface="Tw Cen MT"/>
            </a:endParaRPr>
          </a:p>
          <a:p>
            <a:endParaRPr lang="en-US" sz="2400" dirty="0">
              <a:latin typeface="Tw Cen M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090" y="1404702"/>
            <a:ext cx="7792480" cy="4526228"/>
          </a:xfrm>
          <a:prstGeom prst="rect">
            <a:avLst/>
          </a:prstGeom>
        </p:spPr>
      </p:pic>
      <p:sp>
        <p:nvSpPr>
          <p:cNvPr id="3" name="TextBox 2">
            <a:extLst>
              <a:ext uri="{FF2B5EF4-FFF2-40B4-BE49-F238E27FC236}">
                <a16:creationId xmlns:a16="http://schemas.microsoft.com/office/drawing/2014/main" id="{B09F9725-70EB-4A26-B223-C296695D141A}"/>
              </a:ext>
            </a:extLst>
          </p:cNvPr>
          <p:cNvSpPr txBox="1"/>
          <p:nvPr/>
        </p:nvSpPr>
        <p:spPr>
          <a:xfrm>
            <a:off x="2200275" y="5941150"/>
            <a:ext cx="4629150" cy="307777"/>
          </a:xfrm>
          <a:prstGeom prst="rect">
            <a:avLst/>
          </a:prstGeom>
          <a:noFill/>
        </p:spPr>
        <p:txBody>
          <a:bodyPr wrap="square" rtlCol="0">
            <a:spAutoFit/>
          </a:bodyPr>
          <a:lstStyle/>
          <a:p>
            <a:pPr algn="ctr"/>
            <a:r>
              <a:rPr lang="ja-JP" altLang="en-US" sz="1400" dirty="0">
                <a:latin typeface="Tw Cen MT" panose="020B0602020104020603" pitchFamily="34" charset="0"/>
              </a:rPr>
              <a:t>フロート上のヴァイオレット・リチャードソン</a:t>
            </a:r>
            <a:endParaRPr lang="en-US" sz="1400" dirty="0">
              <a:latin typeface="Tw Cen MT" panose="020B0602020104020603" pitchFamily="34" charset="0"/>
            </a:endParaRPr>
          </a:p>
        </p:txBody>
      </p:sp>
    </p:spTree>
    <p:extLst>
      <p:ext uri="{BB962C8B-B14F-4D97-AF65-F5344CB8AC3E}">
        <p14:creationId xmlns:p14="http://schemas.microsoft.com/office/powerpoint/2010/main" val="1141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335" y="229083"/>
            <a:ext cx="8149590" cy="744041"/>
          </a:xfrm>
        </p:spPr>
        <p:txBody>
          <a:bodyPr>
            <a:normAutofit fontScale="90000"/>
          </a:bodyPr>
          <a:lstStyle/>
          <a:p>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ヴァイオレット・リチャードソン：</a:t>
            </a:r>
            <a:br>
              <a:rPr lang="en-US"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b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決意の人</a:t>
            </a:r>
            <a:r>
              <a:rPr lang="ja-JP" altLang="en-US" dirty="0">
                <a:latin typeface="Calibri" panose="020F0502020204030204" pitchFamily="34" charset="0"/>
                <a:ea typeface="ＭＳ Ｐゴシック" panose="020B0600070205080204" pitchFamily="50" charset="-128"/>
                <a:cs typeface="ＭＳ 明朝" panose="02020609040205080304" pitchFamily="17" charset="-128"/>
              </a:rPr>
              <a:t>＆リーダー</a:t>
            </a:r>
            <a:r>
              <a:rPr lang="en-US" dirty="0"/>
              <a:t> </a:t>
            </a:r>
          </a:p>
        </p:txBody>
      </p:sp>
      <p:sp>
        <p:nvSpPr>
          <p:cNvPr id="5" name="Rectangle 4"/>
          <p:cNvSpPr/>
          <p:nvPr/>
        </p:nvSpPr>
        <p:spPr>
          <a:xfrm>
            <a:off x="4034790" y="1530123"/>
            <a:ext cx="4962840" cy="4401205"/>
          </a:xfrm>
          <a:prstGeom prst="rect">
            <a:avLst/>
          </a:prstGeom>
        </p:spPr>
        <p:txBody>
          <a:bodyPr wrap="square">
            <a:spAutoFit/>
          </a:bodyPr>
          <a:lstStyle/>
          <a:p>
            <a:r>
              <a:rPr lang="ja-JP" altLang="en-US" sz="2400" dirty="0">
                <a:latin typeface="Tw Cen MT"/>
              </a:rPr>
              <a:t>アラメダ・カウンティ・ソロプチミスト・</a:t>
            </a:r>
            <a:endParaRPr lang="en-US" altLang="ja-JP" sz="2400" dirty="0">
              <a:latin typeface="Tw Cen MT"/>
            </a:endParaRPr>
          </a:p>
          <a:p>
            <a:r>
              <a:rPr lang="ja-JP" altLang="en-US" sz="2400" dirty="0">
                <a:latin typeface="Tw Cen MT"/>
              </a:rPr>
              <a:t>クラブの初代会長</a:t>
            </a:r>
            <a:endParaRPr lang="en-US" altLang="ja-JP" sz="2400" dirty="0">
              <a:latin typeface="Tw Cen MT"/>
            </a:endParaRPr>
          </a:p>
          <a:p>
            <a:endParaRPr lang="en-US" sz="2400" dirty="0">
              <a:latin typeface="Tw Cen MT"/>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男性の教諭たちと同じ給料が得られなかった</a:t>
            </a:r>
            <a:r>
              <a:rPr lang="ja-JP" altLang="en-US" sz="2400" dirty="0">
                <a:latin typeface="Calibri" panose="020F0502020204030204" pitchFamily="34" charset="0"/>
                <a:cs typeface="ＭＳ 明朝" panose="02020609040205080304" pitchFamily="17" charset="-128"/>
              </a:rPr>
              <a:t>ことから</a:t>
            </a:r>
            <a:r>
              <a:rPr lang="ja-JP" altLang="ja-JP" sz="2400" dirty="0">
                <a:latin typeface="Calibri" panose="020F0502020204030204" pitchFamily="34" charset="0"/>
                <a:cs typeface="ＭＳ 明朝" panose="02020609040205080304" pitchFamily="17" charset="-128"/>
              </a:rPr>
              <a:t>、</a:t>
            </a:r>
            <a:r>
              <a:rPr lang="ja-JP" altLang="en-US" sz="2400" dirty="0">
                <a:latin typeface="Calibri" panose="020F0502020204030204" pitchFamily="34" charset="0"/>
                <a:cs typeface="ＭＳ 明朝" panose="02020609040205080304" pitchFamily="17" charset="-128"/>
              </a:rPr>
              <a:t>人生で</a:t>
            </a:r>
            <a:r>
              <a:rPr lang="en-US" altLang="ja-JP" sz="2400" dirty="0">
                <a:latin typeface="Calibri" panose="020F0502020204030204" pitchFamily="34" charset="0"/>
                <a:cs typeface="ＭＳ 明朝" panose="02020609040205080304" pitchFamily="17" charset="-128"/>
              </a:rPr>
              <a:t>3</a:t>
            </a:r>
            <a:r>
              <a:rPr lang="ja-JP" altLang="en-US" sz="2400" dirty="0">
                <a:latin typeface="Calibri" panose="020F0502020204030204" pitchFamily="34" charset="0"/>
                <a:cs typeface="ＭＳ 明朝" panose="02020609040205080304" pitchFamily="17" charset="-128"/>
              </a:rPr>
              <a:t>度もカリフォルニア大学に学んだ</a:t>
            </a:r>
            <a:r>
              <a:rPr lang="ja-JP" altLang="en-US" sz="800" dirty="0">
                <a:latin typeface="Calibri" panose="020F0502020204030204" pitchFamily="34" charset="0"/>
                <a:cs typeface="ＭＳ 明朝" panose="02020609040205080304" pitchFamily="17" charset="-128"/>
              </a:rPr>
              <a:t>　　</a:t>
            </a:r>
            <a:endParaRPr lang="en-US" altLang="ja-JP" sz="8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en-US" sz="800" dirty="0">
                <a:latin typeface="Calibri" panose="020F0502020204030204" pitchFamily="34" charset="0"/>
                <a:cs typeface="ＭＳ 明朝" panose="02020609040205080304" pitchFamily="17" charset="-128"/>
              </a:rPr>
              <a:t>　</a:t>
            </a:r>
            <a:endParaRPr lang="ja-JP" altLang="ja-JP" sz="2400" dirty="0">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後にバークレー公立学校で、体育の教諭になる</a:t>
            </a:r>
            <a:r>
              <a:rPr lang="ja-JP" altLang="en-US" sz="800" dirty="0">
                <a:latin typeface="Calibri" panose="020F0502020204030204" pitchFamily="34" charset="0"/>
                <a:cs typeface="ＭＳ 明朝" panose="02020609040205080304" pitchFamily="17" charset="-128"/>
              </a:rPr>
              <a:t>　　</a:t>
            </a:r>
            <a:endParaRPr lang="en-US" altLang="ja-JP" sz="8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en-US" sz="800" dirty="0">
                <a:latin typeface="Calibri" panose="020F0502020204030204" pitchFamily="34" charset="0"/>
                <a:cs typeface="ＭＳ 明朝" panose="02020609040205080304" pitchFamily="17" charset="-128"/>
              </a:rPr>
              <a:t>　</a:t>
            </a:r>
            <a:endParaRPr lang="en-US" altLang="ja-JP" sz="24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ソロプチミストを国際的な</a:t>
            </a:r>
            <a:r>
              <a:rPr lang="ja-JP" altLang="en-US" sz="2400" dirty="0">
                <a:latin typeface="Calibri" panose="020F0502020204030204" pitchFamily="34" charset="0"/>
                <a:cs typeface="ＭＳ 明朝" panose="02020609040205080304" pitchFamily="17" charset="-128"/>
              </a:rPr>
              <a:t>組織</a:t>
            </a:r>
            <a:r>
              <a:rPr lang="ja-JP" altLang="ja-JP" sz="2400" dirty="0">
                <a:latin typeface="Calibri" panose="020F0502020204030204" pitchFamily="34" charset="0"/>
                <a:cs typeface="ＭＳ 明朝" panose="02020609040205080304" pitchFamily="17" charset="-128"/>
              </a:rPr>
              <a:t>にすることをモロー</a:t>
            </a:r>
            <a:r>
              <a:rPr lang="ja-JP" altLang="en-US" sz="2400" dirty="0">
                <a:latin typeface="Calibri" panose="020F0502020204030204" pitchFamily="34" charset="0"/>
                <a:cs typeface="ＭＳ 明朝" panose="02020609040205080304" pitchFamily="17" charset="-128"/>
              </a:rPr>
              <a:t>に</a:t>
            </a:r>
            <a:r>
              <a:rPr lang="ja-JP" altLang="ja-JP" sz="2400" dirty="0">
                <a:latin typeface="Calibri" panose="020F0502020204030204" pitchFamily="34" charset="0"/>
                <a:cs typeface="ＭＳ 明朝" panose="02020609040205080304" pitchFamily="17" charset="-128"/>
              </a:rPr>
              <a:t>約束</a:t>
            </a:r>
            <a:r>
              <a:rPr lang="ja-JP" altLang="en-US" sz="2400" dirty="0">
                <a:latin typeface="Calibri" panose="020F0502020204030204" pitchFamily="34" charset="0"/>
                <a:cs typeface="ＭＳ 明朝" panose="02020609040205080304" pitchFamily="17" charset="-128"/>
              </a:rPr>
              <a:t>させ</a:t>
            </a:r>
            <a:r>
              <a:rPr lang="ja-JP" altLang="ja-JP" sz="2400" dirty="0">
                <a:latin typeface="Calibri" panose="020F0502020204030204" pitchFamily="34" charset="0"/>
                <a:cs typeface="ＭＳ 明朝" panose="02020609040205080304" pitchFamily="17" charset="-128"/>
              </a:rPr>
              <a:t>た後に、</a:t>
            </a:r>
            <a:r>
              <a:rPr lang="ja-JP" altLang="en-US" sz="2400" dirty="0">
                <a:latin typeface="Calibri" panose="020F0502020204030204" pitchFamily="34" charset="0"/>
                <a:cs typeface="ＭＳ 明朝" panose="02020609040205080304" pitchFamily="17" charset="-128"/>
              </a:rPr>
              <a:t>チャーター会員として</a:t>
            </a:r>
            <a:r>
              <a:rPr lang="ja-JP" altLang="ja-JP" sz="2400" dirty="0">
                <a:latin typeface="Calibri" panose="020F0502020204030204" pitchFamily="34" charset="0"/>
                <a:cs typeface="ＭＳ 明朝" panose="02020609040205080304" pitchFamily="17" charset="-128"/>
              </a:rPr>
              <a:t>入会を受諾。</a:t>
            </a:r>
            <a:endParaRPr lang="en-US" sz="2400" dirty="0">
              <a:latin typeface="Tw Cen MT"/>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90" y="1434957"/>
            <a:ext cx="3531870" cy="4637875"/>
          </a:xfrm>
          <a:prstGeom prst="rect">
            <a:avLst/>
          </a:prstGeom>
        </p:spPr>
      </p:pic>
      <p:sp>
        <p:nvSpPr>
          <p:cNvPr id="7" name="TextBox 6"/>
          <p:cNvSpPr txBox="1"/>
          <p:nvPr/>
        </p:nvSpPr>
        <p:spPr>
          <a:xfrm>
            <a:off x="22860" y="6075571"/>
            <a:ext cx="4011930" cy="307777"/>
          </a:xfrm>
          <a:prstGeom prst="rect">
            <a:avLst/>
          </a:prstGeom>
          <a:noFill/>
        </p:spPr>
        <p:txBody>
          <a:bodyPr wrap="square" rtlCol="0">
            <a:spAutoFit/>
          </a:bodyPr>
          <a:lstStyle/>
          <a:p>
            <a:pPr algn="ctr"/>
            <a:r>
              <a:rPr lang="ja-JP" altLang="ja-JP" sz="1400" dirty="0">
                <a:effectLst/>
                <a:latin typeface="Calibri" panose="020F0502020204030204" pitchFamily="34" charset="0"/>
                <a:ea typeface="ＭＳ Ｐゴシック" panose="020B0600070205080204" pitchFamily="50" charset="-128"/>
                <a:cs typeface="ＭＳ 明朝" panose="02020609040205080304" pitchFamily="17" charset="-128"/>
              </a:rPr>
              <a:t>ヴァイオレット・リチャードソンのエッジング</a:t>
            </a:r>
            <a:endParaRPr lang="en-US" sz="1400" dirty="0">
              <a:latin typeface="Tw Cen MT" panose="020B0602020104020603" pitchFamily="34" charset="0"/>
            </a:endParaRPr>
          </a:p>
        </p:txBody>
      </p:sp>
    </p:spTree>
    <p:extLst>
      <p:ext uri="{BB962C8B-B14F-4D97-AF65-F5344CB8AC3E}">
        <p14:creationId xmlns:p14="http://schemas.microsoft.com/office/powerpoint/2010/main" val="518232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4277"/>
            <a:ext cx="9144000" cy="758295"/>
          </a:xfrm>
        </p:spPr>
        <p:txBody>
          <a:bodyPr>
            <a:normAutofit fontScale="90000"/>
          </a:bodyPr>
          <a:lstStyle/>
          <a:p>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エロイ</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ー</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ス・クッシング</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a:t>
            </a:r>
            <a:r>
              <a:rPr lang="en-US" dirty="0"/>
              <a:t> </a:t>
            </a:r>
            <a:br>
              <a:rPr lang="en-US" dirty="0"/>
            </a:b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細則</a:t>
            </a:r>
            <a:r>
              <a:rPr lang="ja-JP" altLang="en-US" sz="4400" dirty="0">
                <a:effectLst/>
                <a:latin typeface="Calibri" panose="020F0502020204030204" pitchFamily="34" charset="0"/>
                <a:ea typeface="ＭＳ Ｐゴシック" panose="020B0600070205080204" pitchFamily="50" charset="-128"/>
                <a:cs typeface="ＭＳ 明朝" panose="02020609040205080304" pitchFamily="17" charset="-128"/>
              </a:rPr>
              <a:t>を支えた</a:t>
            </a:r>
            <a:r>
              <a:rPr lang="ja-JP" altLang="ja-JP" sz="4400" dirty="0">
                <a:effectLst/>
                <a:latin typeface="Calibri" panose="020F0502020204030204" pitchFamily="34" charset="0"/>
                <a:ea typeface="ＭＳ Ｐゴシック" panose="020B0600070205080204" pitchFamily="50" charset="-128"/>
                <a:cs typeface="ＭＳ 明朝" panose="02020609040205080304" pitchFamily="17" charset="-128"/>
              </a:rPr>
              <a:t>女性</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305" y="1415358"/>
            <a:ext cx="3351945" cy="4561799"/>
          </a:xfrm>
          <a:prstGeom prst="rect">
            <a:avLst/>
          </a:prstGeom>
        </p:spPr>
      </p:pic>
      <p:sp>
        <p:nvSpPr>
          <p:cNvPr id="4" name="Rectangle 3"/>
          <p:cNvSpPr/>
          <p:nvPr/>
        </p:nvSpPr>
        <p:spPr>
          <a:xfrm>
            <a:off x="366152" y="1465050"/>
            <a:ext cx="4871297" cy="3416320"/>
          </a:xfrm>
          <a:prstGeom prst="rect">
            <a:avLst/>
          </a:prstGeom>
        </p:spPr>
        <p:txBody>
          <a:bodyPr wrap="square">
            <a:spAutoFit/>
          </a:bodyPr>
          <a:lstStyle/>
          <a:p>
            <a:r>
              <a:rPr lang="ja-JP" altLang="ja-JP" sz="2400" dirty="0">
                <a:latin typeface="Calibri" panose="020F0502020204030204" pitchFamily="34" charset="0"/>
                <a:cs typeface="ＭＳ 明朝" panose="02020609040205080304" pitchFamily="17" charset="-128"/>
              </a:rPr>
              <a:t>弁護士であり法令の司書</a:t>
            </a:r>
            <a:endParaRPr lang="en-US" altLang="ja-JP" sz="2400" dirty="0">
              <a:latin typeface="Calibri" panose="020F0502020204030204" pitchFamily="34" charset="0"/>
              <a:cs typeface="ＭＳ 明朝" panose="02020609040205080304" pitchFamily="17" charset="-128"/>
            </a:endParaRPr>
          </a:p>
          <a:p>
            <a:endParaRPr lang="ja-JP" altLang="ja-JP" sz="800" dirty="0">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r>
              <a:rPr lang="ja-JP" altLang="ja-JP" sz="2400" dirty="0">
                <a:latin typeface="Tw Cen MT" panose="020B0602020104020603" pitchFamily="34" charset="0"/>
                <a:cs typeface="ＭＳ 明朝" panose="02020609040205080304" pitchFamily="17" charset="-128"/>
              </a:rPr>
              <a:t>多くのソロプチミスト</a:t>
            </a:r>
            <a:r>
              <a:rPr lang="ja-JP" altLang="en-US" sz="2400" dirty="0">
                <a:latin typeface="Tw Cen MT" panose="020B0602020104020603" pitchFamily="34" charset="0"/>
                <a:cs typeface="ＭＳ 明朝" panose="02020609040205080304" pitchFamily="17" charset="-128"/>
              </a:rPr>
              <a:t>・</a:t>
            </a:r>
            <a:r>
              <a:rPr lang="ja-JP" altLang="ja-JP" sz="2400" dirty="0">
                <a:latin typeface="Tw Cen MT" panose="020B0602020104020603" pitchFamily="34" charset="0"/>
                <a:cs typeface="ＭＳ 明朝" panose="02020609040205080304" pitchFamily="17" charset="-128"/>
              </a:rPr>
              <a:t>クラブ</a:t>
            </a:r>
            <a:r>
              <a:rPr lang="ja-JP" altLang="en-US" sz="2400" dirty="0">
                <a:latin typeface="Tw Cen MT" panose="020B0602020104020603" pitchFamily="34" charset="0"/>
                <a:cs typeface="ＭＳ 明朝" panose="02020609040205080304" pitchFamily="17" charset="-128"/>
              </a:rPr>
              <a:t>のための</a:t>
            </a:r>
            <a:r>
              <a:rPr lang="ja-JP" altLang="ja-JP" sz="2400" dirty="0">
                <a:latin typeface="Tw Cen MT" panose="020B0602020104020603" pitchFamily="34" charset="0"/>
                <a:cs typeface="ＭＳ 明朝" panose="02020609040205080304" pitchFamily="17" charset="-128"/>
              </a:rPr>
              <a:t>定款や細則の</a:t>
            </a:r>
            <a:r>
              <a:rPr lang="ja-JP" altLang="en-US" sz="2400" dirty="0">
                <a:latin typeface="Tw Cen MT" panose="020B0602020104020603" pitchFamily="34" charset="0"/>
                <a:cs typeface="ＭＳ 明朝" panose="02020609040205080304" pitchFamily="17" charset="-128"/>
              </a:rPr>
              <a:t>策定</a:t>
            </a:r>
            <a:r>
              <a:rPr lang="ja-JP" altLang="ja-JP" sz="2400" dirty="0">
                <a:latin typeface="Tw Cen MT" panose="020B0602020104020603" pitchFamily="34" charset="0"/>
                <a:cs typeface="ＭＳ 明朝" panose="02020609040205080304" pitchFamily="17" charset="-128"/>
              </a:rPr>
              <a:t>には</a:t>
            </a:r>
            <a:r>
              <a:rPr lang="ja-JP" altLang="en-US" sz="2400" dirty="0">
                <a:latin typeface="Tw Cen MT" panose="020B0602020104020603" pitchFamily="34" charset="0"/>
                <a:cs typeface="ＭＳ 明朝" panose="02020609040205080304" pitchFamily="17" charset="-128"/>
              </a:rPr>
              <a:t>、</a:t>
            </a:r>
            <a:r>
              <a:rPr lang="ja-JP" altLang="ja-JP" sz="2400" dirty="0">
                <a:latin typeface="Tw Cen MT" panose="020B0602020104020603" pitchFamily="34" charset="0"/>
                <a:cs typeface="ＭＳ 明朝" panose="02020609040205080304" pitchFamily="17" charset="-128"/>
              </a:rPr>
              <a:t>法律</a:t>
            </a:r>
            <a:r>
              <a:rPr lang="ja-JP" altLang="en-US" sz="2400" dirty="0">
                <a:latin typeface="Tw Cen MT" panose="020B0602020104020603" pitchFamily="34" charset="0"/>
                <a:cs typeface="ＭＳ 明朝" panose="02020609040205080304" pitchFamily="17" charset="-128"/>
              </a:rPr>
              <a:t>の</a:t>
            </a:r>
            <a:r>
              <a:rPr lang="ja-JP" altLang="ja-JP" sz="2400" dirty="0">
                <a:latin typeface="Tw Cen MT" panose="020B0602020104020603" pitchFamily="34" charset="0"/>
                <a:cs typeface="ＭＳ 明朝" panose="02020609040205080304" pitchFamily="17" charset="-128"/>
              </a:rPr>
              <a:t>知識が重要</a:t>
            </a:r>
            <a:r>
              <a:rPr lang="ja-JP" altLang="en-US" sz="2400" dirty="0">
                <a:latin typeface="Tw Cen MT" panose="020B0602020104020603" pitchFamily="34" charset="0"/>
                <a:cs typeface="ＭＳ 明朝" panose="02020609040205080304" pitchFamily="17" charset="-128"/>
              </a:rPr>
              <a:t>である</a:t>
            </a:r>
            <a:endParaRPr lang="en-US" altLang="ja-JP" sz="2400" dirty="0">
              <a:latin typeface="Tw Cen MT" panose="020B0602020104020603" pitchFamily="34" charset="0"/>
              <a:cs typeface="ＭＳ 明朝" panose="02020609040205080304" pitchFamily="17" charset="-128"/>
            </a:endParaRPr>
          </a:p>
          <a:p>
            <a:pPr marL="342900" indent="-342900">
              <a:buFont typeface="Arial" panose="020B0604020202020204" pitchFamily="34" charset="0"/>
              <a:buChar char="•"/>
            </a:pPr>
            <a:endParaRPr lang="ja-JP" altLang="ja-JP" sz="800" dirty="0">
              <a:latin typeface="Tw Cen MT" panose="020B0602020104020603" pitchFamily="34" charset="0"/>
              <a:ea typeface="Tw Cen MT" panose="020B0602020104020603" pitchFamily="34" charset="0"/>
              <a:cs typeface="ＭＳ 明朝" panose="02020609040205080304" pitchFamily="17" charset="-128"/>
            </a:endParaRPr>
          </a:p>
          <a:p>
            <a:pPr marL="342900" indent="-342900">
              <a:buFont typeface="Arial" panose="020B0604020202020204" pitchFamily="34" charset="0"/>
              <a:buChar char="•"/>
            </a:pPr>
            <a:r>
              <a:rPr lang="ja-JP" altLang="en-US" sz="2400" dirty="0">
                <a:latin typeface="Tw Cen MT" panose="020B0602020104020603" pitchFamily="34" charset="0"/>
                <a:cs typeface="ＭＳ 明朝" panose="02020609040205080304" pitchFamily="17" charset="-128"/>
              </a:rPr>
              <a:t>クラブでは、職業訓練委員会に属し、若い女性たちの職業支援</a:t>
            </a:r>
            <a:r>
              <a:rPr lang="ja-JP" altLang="ja-JP" sz="2400" dirty="0">
                <a:latin typeface="Tw Cen MT" panose="020B0602020104020603" pitchFamily="34" charset="0"/>
                <a:cs typeface="ＭＳ 明朝" panose="02020609040205080304" pitchFamily="17" charset="-128"/>
              </a:rPr>
              <a:t>プログラム</a:t>
            </a:r>
            <a:r>
              <a:rPr lang="ja-JP" altLang="en-US" sz="2400" dirty="0">
                <a:latin typeface="Tw Cen MT" panose="020B0602020104020603" pitchFamily="34" charset="0"/>
                <a:cs typeface="ＭＳ 明朝" panose="02020609040205080304" pitchFamily="17" charset="-128"/>
              </a:rPr>
              <a:t>に取組む</a:t>
            </a:r>
            <a:endParaRPr lang="en-US" altLang="ja-JP" sz="2400" dirty="0">
              <a:latin typeface="Tw Cen MT" panose="020B0602020104020603" pitchFamily="34" charset="0"/>
              <a:cs typeface="ＭＳ 明朝" panose="02020609040205080304" pitchFamily="17" charset="-128"/>
            </a:endParaRPr>
          </a:p>
          <a:p>
            <a:pPr marL="342900" indent="-342900">
              <a:buFont typeface="Arial" panose="020B0604020202020204" pitchFamily="34" charset="0"/>
              <a:buChar char="•"/>
            </a:pPr>
            <a:endParaRPr lang="ja-JP" altLang="ja-JP" sz="800" dirty="0">
              <a:latin typeface="Tw Cen MT" panose="020B0602020104020603" pitchFamily="34" charset="0"/>
              <a:ea typeface="Tw Cen MT" panose="020B0602020104020603" pitchFamily="34" charset="0"/>
              <a:cs typeface="ＭＳ 明朝" panose="02020609040205080304" pitchFamily="17" charset="-128"/>
            </a:endParaRPr>
          </a:p>
          <a:p>
            <a:pPr marL="342900" indent="-342900">
              <a:buFont typeface="Arial" panose="020B0604020202020204" pitchFamily="34" charset="0"/>
              <a:buChar char="•"/>
            </a:pPr>
            <a:r>
              <a:rPr lang="ja-JP" altLang="en-US" sz="2400" dirty="0">
                <a:latin typeface="Tw Cen MT" panose="020B0602020104020603" pitchFamily="34" charset="0"/>
              </a:rPr>
              <a:t>後に、最初の連盟細則を起草</a:t>
            </a:r>
            <a:endParaRPr lang="en-US" sz="2400" dirty="0">
              <a:latin typeface="Tw Cen MT" panose="020B0602020104020603" pitchFamily="34" charset="0"/>
            </a:endParaRPr>
          </a:p>
        </p:txBody>
      </p:sp>
      <p:sp>
        <p:nvSpPr>
          <p:cNvPr id="5" name="TextBox 4"/>
          <p:cNvSpPr txBox="1"/>
          <p:nvPr/>
        </p:nvSpPr>
        <p:spPr>
          <a:xfrm>
            <a:off x="5506305" y="5989365"/>
            <a:ext cx="3466245" cy="307777"/>
          </a:xfrm>
          <a:prstGeom prst="rect">
            <a:avLst/>
          </a:prstGeom>
          <a:noFill/>
        </p:spPr>
        <p:txBody>
          <a:bodyPr wrap="square" rtlCol="0">
            <a:spAutoFit/>
          </a:bodyPr>
          <a:lstStyle/>
          <a:p>
            <a:pPr algn="ctr"/>
            <a:r>
              <a:rPr lang="ja-JP" altLang="en-US" sz="1400" dirty="0">
                <a:latin typeface="Tw Cen MT" panose="020B0602020104020603" pitchFamily="34" charset="0"/>
              </a:rPr>
              <a:t>エロイース・クッシングのエッジング</a:t>
            </a:r>
            <a:endParaRPr lang="en-US" sz="1400" dirty="0">
              <a:latin typeface="Tw Cen MT" panose="020B0602020104020603" pitchFamily="34" charset="0"/>
            </a:endParaRPr>
          </a:p>
        </p:txBody>
      </p:sp>
    </p:spTree>
    <p:extLst>
      <p:ext uri="{BB962C8B-B14F-4D97-AF65-F5344CB8AC3E}">
        <p14:creationId xmlns:p14="http://schemas.microsoft.com/office/powerpoint/2010/main" val="3948709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277"/>
            <a:ext cx="8229600" cy="758295"/>
          </a:xfrm>
        </p:spPr>
        <p:txBody>
          <a:bodyPr>
            <a:normAutofit fontScale="90000"/>
          </a:bodyPr>
          <a:lstStyle/>
          <a:p>
            <a:r>
              <a:rPr lang="ja-JP" altLang="en-US" dirty="0"/>
              <a:t>ヘレイナ</a:t>
            </a:r>
            <a:r>
              <a:rPr lang="en-US" dirty="0"/>
              <a:t> M. </a:t>
            </a:r>
            <a:r>
              <a:rPr lang="ja-JP" altLang="en-US" dirty="0"/>
              <a:t>ギャンブル：</a:t>
            </a:r>
            <a:br>
              <a:rPr lang="en-US" dirty="0"/>
            </a:br>
            <a:r>
              <a:rPr lang="ja-JP" altLang="en-US" dirty="0"/>
              <a:t>キャンペーン・マネージャー</a:t>
            </a:r>
            <a:r>
              <a:rPr lang="en-US" dirty="0"/>
              <a:t> &amp; </a:t>
            </a:r>
            <a:r>
              <a:rPr lang="ja-JP" altLang="en-US" dirty="0"/>
              <a:t>編者</a:t>
            </a:r>
            <a:endParaRPr lang="en-US" dirty="0"/>
          </a:p>
        </p:txBody>
      </p:sp>
      <p:sp>
        <p:nvSpPr>
          <p:cNvPr id="4" name="Rectangle 3"/>
          <p:cNvSpPr/>
          <p:nvPr/>
        </p:nvSpPr>
        <p:spPr>
          <a:xfrm>
            <a:off x="4026408" y="1456385"/>
            <a:ext cx="4960620" cy="4524315"/>
          </a:xfrm>
          <a:prstGeom prst="rect">
            <a:avLst/>
          </a:prstGeom>
        </p:spPr>
        <p:txBody>
          <a:bodyPr wrap="square">
            <a:spAutoFit/>
          </a:bodyPr>
          <a:lstStyle/>
          <a:p>
            <a:r>
              <a:rPr lang="ja-JP" altLang="en-US" sz="2400" dirty="0">
                <a:latin typeface="Calibri" panose="020F0502020204030204" pitchFamily="34" charset="0"/>
                <a:cs typeface="ＭＳ 明朝" panose="02020609040205080304" pitchFamily="17" charset="-128"/>
              </a:rPr>
              <a:t>クラブ</a:t>
            </a:r>
            <a:r>
              <a:rPr lang="ja-JP" altLang="ja-JP" sz="2400" dirty="0">
                <a:latin typeface="Calibri" panose="020F0502020204030204" pitchFamily="34" charset="0"/>
                <a:cs typeface="ＭＳ 明朝" panose="02020609040205080304" pitchFamily="17" charset="-128"/>
              </a:rPr>
              <a:t>組織</a:t>
            </a:r>
            <a:r>
              <a:rPr lang="ja-JP" altLang="en-US" sz="2400" dirty="0">
                <a:latin typeface="Calibri" panose="020F0502020204030204" pitchFamily="34" charset="0"/>
                <a:cs typeface="ＭＳ 明朝" panose="02020609040205080304" pitchFamily="17" charset="-128"/>
              </a:rPr>
              <a:t>設立の専門家、</a:t>
            </a:r>
            <a:r>
              <a:rPr lang="ja-JP" altLang="ja-JP" sz="2400" dirty="0">
                <a:latin typeface="Calibri" panose="020F0502020204030204" pitchFamily="34" charset="0"/>
                <a:cs typeface="ＭＳ 明朝" panose="02020609040205080304" pitchFamily="17" charset="-128"/>
              </a:rPr>
              <a:t>キャンペーンの責任者</a:t>
            </a:r>
            <a:endParaRPr lang="ja-JP" altLang="ja-JP" sz="2400" dirty="0">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俸給を受けクラブセクレタリーとして働く</a:t>
            </a:r>
            <a:endParaRPr lang="en-US" altLang="ja-JP" sz="2400" dirty="0">
              <a:latin typeface="Calibri" panose="020F0502020204030204" pitchFamily="34" charset="0"/>
              <a:cs typeface="ＭＳ 明朝" panose="02020609040205080304" pitchFamily="17" charset="-128"/>
            </a:endParaRPr>
          </a:p>
          <a:p>
            <a:pPr marL="342900" indent="-342900">
              <a:buFont typeface="Arial" panose="020B0604020202020204" pitchFamily="34" charset="0"/>
              <a:buChar char="•"/>
            </a:pPr>
            <a:r>
              <a:rPr lang="ja-JP" altLang="ja-JP" sz="2400" dirty="0">
                <a:latin typeface="Calibri" panose="020F0502020204030204" pitchFamily="34" charset="0"/>
                <a:cs typeface="ＭＳ 明朝" panose="02020609040205080304" pitchFamily="17" charset="-128"/>
              </a:rPr>
              <a:t>モローが新クラブ創設のために雇い入れた</a:t>
            </a:r>
            <a:endParaRPr lang="en-US" sz="2400" dirty="0">
              <a:latin typeface="Tw Cen MT"/>
            </a:endParaRPr>
          </a:p>
          <a:p>
            <a:pPr marL="342900" indent="-342900">
              <a:buFont typeface="Arial" panose="020B0604020202020204" pitchFamily="34" charset="0"/>
              <a:buChar char="•"/>
            </a:pPr>
            <a:r>
              <a:rPr lang="ja-JP" altLang="en-US" sz="2400" dirty="0">
                <a:latin typeface="Tw Cen MT"/>
              </a:rPr>
              <a:t>多くのクラブのために、初期段階の書類や文書を整えた、</a:t>
            </a:r>
            <a:endParaRPr lang="en-US" altLang="ja-JP" sz="2400" dirty="0">
              <a:latin typeface="Tw Cen MT"/>
            </a:endParaRPr>
          </a:p>
          <a:p>
            <a:r>
              <a:rPr lang="ja-JP" altLang="en-US" sz="2400" dirty="0">
                <a:latin typeface="Tw Cen MT"/>
              </a:rPr>
              <a:t>　　後に、連盟の公式　年代記編者に　</a:t>
            </a:r>
            <a:endParaRPr lang="en-US" altLang="ja-JP" sz="2400" dirty="0">
              <a:latin typeface="Tw Cen MT"/>
            </a:endParaRPr>
          </a:p>
          <a:p>
            <a:r>
              <a:rPr lang="ja-JP" altLang="en-US" sz="2400" dirty="0">
                <a:latin typeface="Tw Cen MT"/>
              </a:rPr>
              <a:t>　　指名された。</a:t>
            </a:r>
            <a:endParaRPr lang="en-US" sz="2400" dirty="0">
              <a:latin typeface="Tw Cen MT"/>
            </a:endParaRPr>
          </a:p>
          <a:p>
            <a:pPr marL="342900" indent="-342900">
              <a:buFont typeface="Arial" panose="020B0604020202020204" pitchFamily="34" charset="0"/>
              <a:buChar char="•"/>
            </a:pPr>
            <a:r>
              <a:rPr lang="ja-JP" altLang="en-US" sz="2400" dirty="0">
                <a:latin typeface="Tw Cen MT"/>
              </a:rPr>
              <a:t>初期の多くのソロプチミストクラブの歴史資料を収集した。</a:t>
            </a:r>
            <a:r>
              <a:rPr lang="en-US" sz="2400" dirty="0">
                <a:latin typeface="Tw Cen MT"/>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057" y="1418371"/>
            <a:ext cx="3569208" cy="4674497"/>
          </a:xfrm>
          <a:prstGeom prst="rect">
            <a:avLst/>
          </a:prstGeom>
        </p:spPr>
      </p:pic>
      <p:sp>
        <p:nvSpPr>
          <p:cNvPr id="6" name="TextBox 5"/>
          <p:cNvSpPr txBox="1"/>
          <p:nvPr/>
        </p:nvSpPr>
        <p:spPr>
          <a:xfrm>
            <a:off x="79266" y="6140264"/>
            <a:ext cx="4034790" cy="307777"/>
          </a:xfrm>
          <a:prstGeom prst="rect">
            <a:avLst/>
          </a:prstGeom>
          <a:noFill/>
        </p:spPr>
        <p:txBody>
          <a:bodyPr wrap="square" rtlCol="0">
            <a:spAutoFit/>
          </a:bodyPr>
          <a:lstStyle/>
          <a:p>
            <a:pPr algn="ctr"/>
            <a:r>
              <a:rPr lang="ja-JP" altLang="en-US" sz="1400" dirty="0">
                <a:latin typeface="Tw Cen MT" panose="020B0602020104020603" pitchFamily="34" charset="0"/>
              </a:rPr>
              <a:t>ヘレイナ・ギャンブルのエッジング</a:t>
            </a:r>
            <a:endParaRPr lang="en-US" sz="1400" dirty="0">
              <a:latin typeface="Tw Cen MT" panose="020B0602020104020603" pitchFamily="34" charset="0"/>
            </a:endParaRPr>
          </a:p>
        </p:txBody>
      </p:sp>
    </p:spTree>
    <p:extLst>
      <p:ext uri="{BB962C8B-B14F-4D97-AF65-F5344CB8AC3E}">
        <p14:creationId xmlns:p14="http://schemas.microsoft.com/office/powerpoint/2010/main" val="4235413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58295"/>
          </a:xfrm>
        </p:spPr>
        <p:txBody>
          <a:bodyPr>
            <a:normAutofit fontScale="90000"/>
          </a:bodyPr>
          <a:lstStyle/>
          <a:p>
            <a:r>
              <a:rPr lang="ja-JP" altLang="en-US" dirty="0"/>
              <a:t>他にどんな人が最初のクラブにいた</a:t>
            </a:r>
            <a:r>
              <a:rPr lang="en-US" dirty="0"/>
              <a:t>?</a:t>
            </a:r>
          </a:p>
        </p:txBody>
      </p:sp>
      <p:sp>
        <p:nvSpPr>
          <p:cNvPr id="4" name="Rectangle 3"/>
          <p:cNvSpPr/>
          <p:nvPr/>
        </p:nvSpPr>
        <p:spPr>
          <a:xfrm>
            <a:off x="301082" y="1976286"/>
            <a:ext cx="5048158" cy="4339650"/>
          </a:xfrm>
          <a:prstGeom prst="rect">
            <a:avLst/>
          </a:prstGeom>
        </p:spPr>
        <p:txBody>
          <a:bodyPr wrap="square">
            <a:spAutoFit/>
          </a:bodyPr>
          <a:lstStyle/>
          <a:p>
            <a:r>
              <a:rPr lang="ja-JP" altLang="en-US" sz="2000" u="sng" dirty="0">
                <a:latin typeface="Tw Cen MT"/>
              </a:rPr>
              <a:t>医療関係：</a:t>
            </a:r>
            <a:endParaRPr lang="en-US" sz="2000" dirty="0">
              <a:latin typeface="Tw Cen MT"/>
            </a:endParaRPr>
          </a:p>
          <a:p>
            <a:r>
              <a:rPr lang="ja-JP" altLang="en-US" sz="2000" b="1" dirty="0">
                <a:solidFill>
                  <a:srgbClr val="A78549"/>
                </a:solidFill>
                <a:latin typeface="Tw Cen MT"/>
              </a:rPr>
              <a:t>ルイス・グレイシャー</a:t>
            </a:r>
            <a:r>
              <a:rPr lang="en-US" sz="2000" b="1" dirty="0">
                <a:solidFill>
                  <a:srgbClr val="A78549"/>
                </a:solidFill>
                <a:latin typeface="Tw Cen MT"/>
              </a:rPr>
              <a:t>- 	</a:t>
            </a:r>
            <a:r>
              <a:rPr lang="ja-JP" altLang="en-US" sz="2000" dirty="0">
                <a:latin typeface="Tw Cen MT"/>
              </a:rPr>
              <a:t>歯科医</a:t>
            </a:r>
            <a:endParaRPr lang="en-US" dirty="0">
              <a:latin typeface="Tw Cen MT"/>
            </a:endParaRPr>
          </a:p>
          <a:p>
            <a:r>
              <a:rPr lang="ja-JP" altLang="en-US" sz="2000" b="1" dirty="0">
                <a:solidFill>
                  <a:srgbClr val="A78549"/>
                </a:solidFill>
                <a:latin typeface="Tw Cen MT"/>
              </a:rPr>
              <a:t>マエ・グリーン・リンカー</a:t>
            </a:r>
            <a:r>
              <a:rPr lang="en-US" sz="2000" b="1" dirty="0">
                <a:solidFill>
                  <a:srgbClr val="A78549"/>
                </a:solidFill>
                <a:latin typeface="Tw Cen MT"/>
              </a:rPr>
              <a:t>- 	</a:t>
            </a:r>
            <a:r>
              <a:rPr lang="ja-JP" altLang="en-US" sz="2000" dirty="0">
                <a:latin typeface="+mj-ea"/>
                <a:ea typeface="+mj-ea"/>
              </a:rPr>
              <a:t>検眼士</a:t>
            </a:r>
            <a:endParaRPr lang="en-US" sz="2000" dirty="0">
              <a:latin typeface="+mj-ea"/>
              <a:ea typeface="+mj-ea"/>
            </a:endParaRPr>
          </a:p>
          <a:p>
            <a:r>
              <a:rPr lang="ja-JP" altLang="en-US" sz="2000" b="1" dirty="0">
                <a:solidFill>
                  <a:srgbClr val="A78549"/>
                </a:solidFill>
                <a:latin typeface="Tw Cen MT"/>
              </a:rPr>
              <a:t>サラ・</a:t>
            </a:r>
            <a:r>
              <a:rPr lang="en-US" altLang="ja-JP" sz="2000" b="1" dirty="0">
                <a:solidFill>
                  <a:srgbClr val="A78549"/>
                </a:solidFill>
                <a:latin typeface="Tw Cen MT"/>
              </a:rPr>
              <a:t>I.</a:t>
            </a:r>
            <a:r>
              <a:rPr lang="ja-JP" altLang="en-US" sz="2000" b="1" dirty="0">
                <a:solidFill>
                  <a:srgbClr val="A78549"/>
                </a:solidFill>
                <a:latin typeface="Tw Cen MT"/>
              </a:rPr>
              <a:t>・シューイ</a:t>
            </a:r>
            <a:r>
              <a:rPr lang="en-US" sz="2000" b="1" dirty="0">
                <a:solidFill>
                  <a:srgbClr val="A78549"/>
                </a:solidFill>
                <a:latin typeface="Tw Cen MT"/>
              </a:rPr>
              <a:t>-			</a:t>
            </a:r>
            <a:r>
              <a:rPr lang="ja-JP" altLang="en-US" sz="2000" dirty="0">
                <a:latin typeface="+mn-ea"/>
              </a:rPr>
              <a:t>内科医</a:t>
            </a:r>
            <a:r>
              <a:rPr lang="en-US" sz="2000" dirty="0">
                <a:solidFill>
                  <a:srgbClr val="A78549"/>
                </a:solidFill>
                <a:latin typeface="Tw Cen MT"/>
              </a:rPr>
              <a:t> </a:t>
            </a:r>
          </a:p>
          <a:p>
            <a:r>
              <a:rPr lang="ja-JP" altLang="en-US" sz="2000" b="1" dirty="0">
                <a:solidFill>
                  <a:srgbClr val="A78549"/>
                </a:solidFill>
                <a:latin typeface="Tw Cen MT"/>
              </a:rPr>
              <a:t>マリネット・</a:t>
            </a:r>
            <a:r>
              <a:rPr lang="en-US" sz="2000" b="1" dirty="0">
                <a:solidFill>
                  <a:srgbClr val="A78549"/>
                </a:solidFill>
                <a:latin typeface="Tw Cen MT"/>
              </a:rPr>
              <a:t>A.</a:t>
            </a:r>
            <a:r>
              <a:rPr lang="ja-JP" altLang="en-US" sz="2000" b="1" dirty="0">
                <a:solidFill>
                  <a:srgbClr val="A78549"/>
                </a:solidFill>
                <a:latin typeface="Tw Cen MT"/>
              </a:rPr>
              <a:t>・パーキンス</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Tw Cen MT"/>
              </a:rPr>
              <a:t>眼鏡等販売業</a:t>
            </a:r>
            <a:endParaRPr lang="en-US" altLang="ja-JP" sz="2000" dirty="0">
              <a:latin typeface="Tw Cen MT"/>
            </a:endParaRPr>
          </a:p>
          <a:p>
            <a:endParaRPr lang="en-US" sz="2000" dirty="0">
              <a:solidFill>
                <a:srgbClr val="A78549"/>
              </a:solidFill>
              <a:latin typeface="Tw Cen MT"/>
            </a:endParaRPr>
          </a:p>
          <a:p>
            <a:r>
              <a:rPr lang="ja-JP" altLang="en-US" sz="2000" u="sng" dirty="0">
                <a:latin typeface="Tw Cen MT"/>
              </a:rPr>
              <a:t>服飾関係</a:t>
            </a:r>
            <a:r>
              <a:rPr lang="en-US" sz="2000" dirty="0">
                <a:latin typeface="Tw Cen MT"/>
              </a:rPr>
              <a:t>:</a:t>
            </a:r>
          </a:p>
          <a:p>
            <a:r>
              <a:rPr lang="ja-JP" altLang="en-US" sz="2000" b="1" dirty="0">
                <a:solidFill>
                  <a:srgbClr val="A78549"/>
                </a:solidFill>
                <a:latin typeface="Tw Cen MT"/>
              </a:rPr>
              <a:t>スー・バラード</a:t>
            </a:r>
            <a:r>
              <a:rPr lang="en-US" sz="2000" b="1" dirty="0">
                <a:solidFill>
                  <a:srgbClr val="A78549"/>
                </a:solidFill>
                <a:latin typeface="Tw Cen MT"/>
              </a:rPr>
              <a:t>- </a:t>
            </a:r>
            <a:r>
              <a:rPr lang="ja-JP" altLang="en-US" sz="2000" dirty="0">
                <a:latin typeface="Tw Cen MT"/>
              </a:rPr>
              <a:t>紳士用帽子店共同経営者</a:t>
            </a:r>
            <a:endParaRPr lang="en-US" sz="2000" dirty="0">
              <a:latin typeface="Tw Cen MT"/>
            </a:endParaRPr>
          </a:p>
          <a:p>
            <a:r>
              <a:rPr lang="ja-JP" altLang="en-US" sz="2000" b="1" dirty="0">
                <a:solidFill>
                  <a:srgbClr val="A78549"/>
                </a:solidFill>
                <a:latin typeface="Tw Cen MT"/>
              </a:rPr>
              <a:t>マダム</a:t>
            </a:r>
            <a:r>
              <a:rPr lang="en-US" sz="2000" b="1" dirty="0">
                <a:solidFill>
                  <a:srgbClr val="A78549"/>
                </a:solidFill>
                <a:latin typeface="Tw Cen MT"/>
              </a:rPr>
              <a:t> </a:t>
            </a:r>
            <a:r>
              <a:rPr lang="ja-JP" altLang="en-US" sz="2000" b="1" dirty="0">
                <a:solidFill>
                  <a:srgbClr val="A78549"/>
                </a:solidFill>
                <a:latin typeface="Tw Cen MT"/>
              </a:rPr>
              <a:t>レジーナ・グラッセル</a:t>
            </a:r>
            <a:r>
              <a:rPr lang="en-US" sz="2000" b="1" dirty="0">
                <a:solidFill>
                  <a:srgbClr val="A78549"/>
                </a:solidFill>
                <a:latin typeface="Tw Cen MT"/>
              </a:rPr>
              <a:t>- </a:t>
            </a:r>
          </a:p>
          <a:p>
            <a:r>
              <a:rPr lang="en-US" altLang="ja-JP" sz="2000" b="1" dirty="0">
                <a:solidFill>
                  <a:srgbClr val="A78549"/>
                </a:solidFill>
                <a:latin typeface="Tw Cen MT"/>
              </a:rPr>
              <a:t>					</a:t>
            </a:r>
            <a:r>
              <a:rPr lang="ja-JP" altLang="en-US" sz="2000" b="1" dirty="0">
                <a:solidFill>
                  <a:srgbClr val="A78549"/>
                </a:solidFill>
                <a:latin typeface="Tw Cen MT"/>
              </a:rPr>
              <a:t>　　</a:t>
            </a:r>
            <a:r>
              <a:rPr lang="ja-JP" altLang="en-US" sz="2000" dirty="0">
                <a:latin typeface="Tw Cen MT"/>
              </a:rPr>
              <a:t>貸衣装店経営者</a:t>
            </a:r>
            <a:r>
              <a:rPr lang="en-US" sz="2000" dirty="0">
                <a:latin typeface="Tw Cen MT"/>
              </a:rPr>
              <a:t> </a:t>
            </a:r>
          </a:p>
          <a:p>
            <a:r>
              <a:rPr lang="ja-JP" altLang="en-US" sz="2000" b="1" dirty="0">
                <a:solidFill>
                  <a:srgbClr val="A78549"/>
                </a:solidFill>
                <a:latin typeface="Tw Cen MT"/>
              </a:rPr>
              <a:t>フローレンス・</a:t>
            </a:r>
            <a:r>
              <a:rPr lang="en-US" altLang="ja-JP" sz="2000" b="1" dirty="0">
                <a:solidFill>
                  <a:srgbClr val="A78549"/>
                </a:solidFill>
                <a:latin typeface="Tw Cen MT"/>
              </a:rPr>
              <a:t>I.</a:t>
            </a:r>
            <a:r>
              <a:rPr lang="ja-JP" altLang="en-US" sz="2000" b="1" dirty="0">
                <a:solidFill>
                  <a:srgbClr val="A78549"/>
                </a:solidFill>
                <a:latin typeface="Tw Cen MT"/>
              </a:rPr>
              <a:t>・ティルトン</a:t>
            </a:r>
            <a:r>
              <a:rPr lang="en-US" sz="2000" b="1" dirty="0">
                <a:solidFill>
                  <a:srgbClr val="A78549"/>
                </a:solidFill>
                <a:latin typeface="Tw Cen MT"/>
              </a:rPr>
              <a:t>-  </a:t>
            </a:r>
          </a:p>
          <a:p>
            <a:r>
              <a:rPr lang="en-US" altLang="ja-JP" sz="2000" b="1" dirty="0">
                <a:solidFill>
                  <a:srgbClr val="A78549"/>
                </a:solidFill>
                <a:latin typeface="Tw Cen MT"/>
              </a:rPr>
              <a:t>				</a:t>
            </a:r>
            <a:r>
              <a:rPr lang="ja-JP" altLang="en-US" sz="2000" b="1" dirty="0">
                <a:solidFill>
                  <a:srgbClr val="A78549"/>
                </a:solidFill>
                <a:latin typeface="Tw Cen MT"/>
              </a:rPr>
              <a:t>　　</a:t>
            </a:r>
            <a:r>
              <a:rPr lang="ja-JP" altLang="en-US" sz="2000" dirty="0">
                <a:latin typeface="Tw Cen MT"/>
              </a:rPr>
              <a:t>クリーニングと染色業</a:t>
            </a:r>
            <a:endParaRPr lang="en-US" sz="2000" dirty="0">
              <a:latin typeface="Tw Cen MT"/>
            </a:endParaRPr>
          </a:p>
          <a:p>
            <a:endParaRPr lang="en-US" dirty="0">
              <a:solidFill>
                <a:srgbClr val="A78549"/>
              </a:solidFill>
              <a:latin typeface="Tw Cen MT"/>
            </a:endParaRP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1883" y="2422056"/>
            <a:ext cx="3866388" cy="3211890"/>
          </a:xfrm>
          <a:prstGeom prst="rect">
            <a:avLst/>
          </a:prstGeom>
        </p:spPr>
      </p:pic>
      <p:sp>
        <p:nvSpPr>
          <p:cNvPr id="7" name="TextBox 6"/>
          <p:cNvSpPr txBox="1"/>
          <p:nvPr/>
        </p:nvSpPr>
        <p:spPr>
          <a:xfrm>
            <a:off x="4216147" y="5736160"/>
            <a:ext cx="5737860" cy="307777"/>
          </a:xfrm>
          <a:prstGeom prst="rect">
            <a:avLst/>
          </a:prstGeom>
          <a:noFill/>
        </p:spPr>
        <p:txBody>
          <a:bodyPr wrap="square" rtlCol="0">
            <a:spAutoFit/>
          </a:bodyPr>
          <a:lstStyle/>
          <a:p>
            <a:pPr algn="ctr"/>
            <a:r>
              <a:rPr lang="ja-JP" altLang="en-US" sz="1400" dirty="0">
                <a:latin typeface="Tw Cen MT" panose="020B0602020104020603" pitchFamily="34" charset="0"/>
              </a:rPr>
              <a:t>マダム　レジーナ・グラッセルのソロプチミスト申請書</a:t>
            </a:r>
            <a:endParaRPr lang="en-US" sz="1400" dirty="0">
              <a:latin typeface="Tw Cen MT" panose="020B0602020104020603" pitchFamily="34" charset="0"/>
            </a:endParaRPr>
          </a:p>
        </p:txBody>
      </p:sp>
    </p:spTree>
    <p:extLst>
      <p:ext uri="{BB962C8B-B14F-4D97-AF65-F5344CB8AC3E}">
        <p14:creationId xmlns:p14="http://schemas.microsoft.com/office/powerpoint/2010/main" val="206611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1000"/>
                                        <p:tgtEl>
                                          <p:spTgt spid="4">
                                            <p:txEl>
                                              <p:pRg st="8" end="8"/>
                                            </p:txEl>
                                          </p:spTgt>
                                        </p:tgtEl>
                                      </p:cBhvr>
                                    </p:animEffect>
                                    <p:anim calcmode="lin" valueType="num">
                                      <p:cBhvr>
                                        <p:cTn id="4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
                                            <p:txEl>
                                              <p:pRg st="10" end="10"/>
                                            </p:txEl>
                                          </p:spTgt>
                                        </p:tgtEl>
                                        <p:attrNameLst>
                                          <p:attrName>style.visibility</p:attrName>
                                        </p:attrNameLst>
                                      </p:cBhvr>
                                      <p:to>
                                        <p:strVal val="visible"/>
                                      </p:to>
                                    </p:set>
                                    <p:animEffect transition="in" filter="fade">
                                      <p:cBhvr>
                                        <p:cTn id="54" dur="1000"/>
                                        <p:tgtEl>
                                          <p:spTgt spid="4">
                                            <p:txEl>
                                              <p:pRg st="10" end="10"/>
                                            </p:txEl>
                                          </p:spTgt>
                                        </p:tgtEl>
                                      </p:cBhvr>
                                    </p:animEffect>
                                    <p:anim calcmode="lin" valueType="num">
                                      <p:cBhvr>
                                        <p:cTn id="5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
                                            <p:txEl>
                                              <p:pRg st="11" end="11"/>
                                            </p:txEl>
                                          </p:spTgt>
                                        </p:tgtEl>
                                        <p:attrNameLst>
                                          <p:attrName>style.visibility</p:attrName>
                                        </p:attrNameLst>
                                      </p:cBhvr>
                                      <p:to>
                                        <p:strVal val="visible"/>
                                      </p:to>
                                    </p:set>
                                    <p:animEffect transition="in" filter="fade">
                                      <p:cBhvr>
                                        <p:cTn id="59" dur="1000"/>
                                        <p:tgtEl>
                                          <p:spTgt spid="4">
                                            <p:txEl>
                                              <p:pRg st="11" end="11"/>
                                            </p:txEl>
                                          </p:spTgt>
                                        </p:tgtEl>
                                      </p:cBhvr>
                                    </p:animEffect>
                                    <p:anim calcmode="lin" valueType="num">
                                      <p:cBhvr>
                                        <p:cTn id="6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anim calcmode="lin" valueType="num">
                                      <p:cBhvr>
                                        <p:cTn id="67" dur="1000" fill="hold"/>
                                        <p:tgtEl>
                                          <p:spTgt spid="6"/>
                                        </p:tgtEl>
                                        <p:attrNameLst>
                                          <p:attrName>ppt_x</p:attrName>
                                        </p:attrNameLst>
                                      </p:cBhvr>
                                      <p:tavLst>
                                        <p:tav tm="0">
                                          <p:val>
                                            <p:strVal val="#ppt_x"/>
                                          </p:val>
                                        </p:tav>
                                        <p:tav tm="100000">
                                          <p:val>
                                            <p:strVal val="#ppt_x"/>
                                          </p:val>
                                        </p:tav>
                                      </p:tavLst>
                                    </p:anim>
                                    <p:anim calcmode="lin" valueType="num">
                                      <p:cBhvr>
                                        <p:cTn id="6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58295"/>
          </a:xfrm>
        </p:spPr>
        <p:txBody>
          <a:bodyPr>
            <a:normAutofit fontScale="90000"/>
          </a:bodyPr>
          <a:lstStyle/>
          <a:p>
            <a:r>
              <a:rPr lang="ja-JP" altLang="en-US" dirty="0"/>
              <a:t>チャータ</a:t>
            </a:r>
            <a:r>
              <a:rPr lang="en-US" altLang="ja-JP" dirty="0"/>
              <a:t>―</a:t>
            </a:r>
            <a:r>
              <a:rPr lang="ja-JP" altLang="en-US" dirty="0"/>
              <a:t>クラブに見る　専門職分野</a:t>
            </a:r>
            <a:endParaRPr lang="en-US" dirty="0"/>
          </a:p>
        </p:txBody>
      </p:sp>
      <p:sp>
        <p:nvSpPr>
          <p:cNvPr id="3" name="Rectangle 2"/>
          <p:cNvSpPr/>
          <p:nvPr/>
        </p:nvSpPr>
        <p:spPr>
          <a:xfrm>
            <a:off x="4366260" y="1830971"/>
            <a:ext cx="4572000" cy="3139321"/>
          </a:xfrm>
          <a:prstGeom prst="rect">
            <a:avLst/>
          </a:prstGeom>
        </p:spPr>
        <p:txBody>
          <a:bodyPr>
            <a:spAutoFit/>
          </a:bodyPr>
          <a:lstStyle/>
          <a:p>
            <a:r>
              <a:rPr lang="ja-JP" altLang="en-US" sz="2000" u="sng" dirty="0">
                <a:latin typeface="Tw Cen MT"/>
              </a:rPr>
              <a:t>芸術関係</a:t>
            </a:r>
            <a:r>
              <a:rPr lang="en-US" sz="2000" u="sng" dirty="0">
                <a:latin typeface="Tw Cen MT"/>
              </a:rPr>
              <a:t>:</a:t>
            </a:r>
            <a:endParaRPr lang="en-US" sz="2000" dirty="0">
              <a:solidFill>
                <a:srgbClr val="A78549"/>
              </a:solidFill>
              <a:latin typeface="Tw Cen MT"/>
            </a:endParaRPr>
          </a:p>
          <a:p>
            <a:r>
              <a:rPr lang="ja-JP" altLang="en-US" sz="2000" b="1" dirty="0">
                <a:solidFill>
                  <a:srgbClr val="A78549"/>
                </a:solidFill>
                <a:latin typeface="Tw Cen MT"/>
              </a:rPr>
              <a:t>リリアン・ブレイク</a:t>
            </a:r>
            <a:r>
              <a:rPr lang="en-US" sz="2000" b="1" dirty="0">
                <a:solidFill>
                  <a:srgbClr val="A78549"/>
                </a:solidFill>
                <a:latin typeface="Tw Cen MT"/>
              </a:rPr>
              <a:t>- 	</a:t>
            </a:r>
            <a:r>
              <a:rPr lang="ja-JP" altLang="en-US" sz="2000" dirty="0">
                <a:latin typeface="Tw Cen MT"/>
              </a:rPr>
              <a:t>芸術監督</a:t>
            </a:r>
            <a:endParaRPr lang="en-US" sz="2000" dirty="0">
              <a:latin typeface="Tw Cen MT"/>
            </a:endParaRPr>
          </a:p>
          <a:p>
            <a:r>
              <a:rPr lang="ja-JP" altLang="en-US" sz="2000" b="1" dirty="0">
                <a:solidFill>
                  <a:srgbClr val="A78549"/>
                </a:solidFill>
                <a:latin typeface="Tw Cen MT"/>
              </a:rPr>
              <a:t>アンナ・イーリング</a:t>
            </a:r>
            <a:r>
              <a:rPr lang="en-US" sz="2000" b="1" dirty="0">
                <a:solidFill>
                  <a:srgbClr val="A78549"/>
                </a:solidFill>
                <a:latin typeface="Tw Cen MT"/>
              </a:rPr>
              <a:t>- 	</a:t>
            </a:r>
            <a:r>
              <a:rPr lang="ja-JP" altLang="en-US" sz="2000" dirty="0">
                <a:latin typeface="Tw Cen MT"/>
              </a:rPr>
              <a:t>手芸家、刺繡</a:t>
            </a:r>
            <a:endParaRPr lang="en-US" sz="2000" dirty="0">
              <a:latin typeface="Tw Cen MT"/>
            </a:endParaRPr>
          </a:p>
          <a:p>
            <a:r>
              <a:rPr lang="ja-JP" altLang="en-US" sz="2000" b="1" dirty="0">
                <a:solidFill>
                  <a:srgbClr val="A78549"/>
                </a:solidFill>
                <a:latin typeface="Tw Cen MT"/>
              </a:rPr>
              <a:t>マートル・</a:t>
            </a:r>
            <a:r>
              <a:rPr lang="en-US" sz="2000" b="1" dirty="0">
                <a:solidFill>
                  <a:srgbClr val="A78549"/>
                </a:solidFill>
                <a:latin typeface="Tw Cen MT"/>
              </a:rPr>
              <a:t>B. </a:t>
            </a:r>
            <a:r>
              <a:rPr lang="ja-JP" altLang="en-US" sz="2000" b="1" dirty="0">
                <a:solidFill>
                  <a:srgbClr val="A78549"/>
                </a:solidFill>
                <a:latin typeface="Tw Cen MT"/>
              </a:rPr>
              <a:t>・パーカー</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Tw Cen MT"/>
              </a:rPr>
              <a:t>音楽スタジオ</a:t>
            </a:r>
            <a:endParaRPr lang="en-US" sz="2000" dirty="0">
              <a:latin typeface="Tw Cen MT"/>
            </a:endParaRPr>
          </a:p>
          <a:p>
            <a:r>
              <a:rPr lang="ja-JP" altLang="en-US" sz="2000" b="1" dirty="0">
                <a:solidFill>
                  <a:srgbClr val="A78549"/>
                </a:solidFill>
                <a:latin typeface="Tw Cen MT"/>
              </a:rPr>
              <a:t>ルース・</a:t>
            </a:r>
            <a:r>
              <a:rPr lang="en-US" sz="2000" b="1" dirty="0">
                <a:solidFill>
                  <a:srgbClr val="A78549"/>
                </a:solidFill>
                <a:latin typeface="Tw Cen MT"/>
              </a:rPr>
              <a:t>L.</a:t>
            </a:r>
            <a:r>
              <a:rPr lang="ja-JP" altLang="en-US" sz="2000" b="1" dirty="0">
                <a:solidFill>
                  <a:srgbClr val="A78549"/>
                </a:solidFill>
                <a:latin typeface="Tw Cen MT"/>
              </a:rPr>
              <a:t>・ボイド</a:t>
            </a:r>
            <a:r>
              <a:rPr lang="en-US" sz="2000" dirty="0">
                <a:solidFill>
                  <a:srgbClr val="A78549"/>
                </a:solidFill>
                <a:latin typeface="Tw Cen MT"/>
              </a:rPr>
              <a:t>-	</a:t>
            </a:r>
            <a:r>
              <a:rPr lang="ja-JP" altLang="en-US" sz="2000" dirty="0">
                <a:latin typeface="Tw Cen MT"/>
              </a:rPr>
              <a:t>肖像写真</a:t>
            </a:r>
            <a:r>
              <a:rPr lang="ja-JP" altLang="en-US" sz="2000" b="1" dirty="0">
                <a:latin typeface="Tw Cen MT"/>
              </a:rPr>
              <a:t>／</a:t>
            </a:r>
            <a:r>
              <a:rPr lang="ja-JP" altLang="en-US" sz="2000" dirty="0">
                <a:latin typeface="Tw Cen MT"/>
              </a:rPr>
              <a:t>写真家</a:t>
            </a:r>
            <a:endParaRPr lang="en-US" sz="2000" dirty="0">
              <a:latin typeface="Tw Cen MT"/>
            </a:endParaRPr>
          </a:p>
          <a:p>
            <a:r>
              <a:rPr lang="ja-JP" altLang="en-US" sz="2000" b="1" dirty="0">
                <a:solidFill>
                  <a:srgbClr val="A78549"/>
                </a:solidFill>
                <a:latin typeface="Tw Cen MT"/>
              </a:rPr>
              <a:t>ハンナ</a:t>
            </a:r>
            <a:r>
              <a:rPr lang="en-US" sz="2000" b="1" dirty="0">
                <a:solidFill>
                  <a:srgbClr val="A78549"/>
                </a:solidFill>
                <a:latin typeface="Tw Cen MT"/>
              </a:rPr>
              <a:t> C.</a:t>
            </a:r>
            <a:r>
              <a:rPr lang="ja-JP" altLang="en-US" sz="2000" b="1" dirty="0">
                <a:solidFill>
                  <a:srgbClr val="A78549"/>
                </a:solidFill>
                <a:latin typeface="Tw Cen MT"/>
              </a:rPr>
              <a:t>・コーツ</a:t>
            </a:r>
            <a:r>
              <a:rPr lang="en-US" sz="2000" b="1" dirty="0">
                <a:solidFill>
                  <a:srgbClr val="A78549"/>
                </a:solidFill>
                <a:latin typeface="Tw Cen MT"/>
              </a:rPr>
              <a:t>-</a:t>
            </a:r>
            <a:r>
              <a:rPr lang="en-US" sz="2000" b="1" dirty="0">
                <a:latin typeface="Tw Cen MT"/>
              </a:rPr>
              <a:t> </a:t>
            </a:r>
            <a:r>
              <a:rPr lang="ja-JP" altLang="en-US" sz="2000" b="1" dirty="0">
                <a:latin typeface="Tw Cen MT"/>
              </a:rPr>
              <a:t>　　</a:t>
            </a:r>
            <a:r>
              <a:rPr lang="ja-JP" altLang="en-US" sz="2000" dirty="0">
                <a:latin typeface="Tw Cen MT"/>
              </a:rPr>
              <a:t>詩や歌集の出版</a:t>
            </a:r>
            <a:endParaRPr lang="en-US" altLang="ja-JP" sz="2000" dirty="0">
              <a:latin typeface="Tw Cen MT"/>
            </a:endParaRPr>
          </a:p>
          <a:p>
            <a:endParaRPr lang="en-US" sz="2000" dirty="0">
              <a:latin typeface="Tw Cen MT"/>
            </a:endParaRPr>
          </a:p>
          <a:p>
            <a:r>
              <a:rPr lang="ja-JP" altLang="en-US" sz="2000" u="sng" dirty="0">
                <a:latin typeface="Tw Cen MT"/>
              </a:rPr>
              <a:t>運輸関係</a:t>
            </a:r>
            <a:r>
              <a:rPr lang="en-US" altLang="ja-JP" sz="2000" u="sng" dirty="0">
                <a:latin typeface="Tw Cen MT"/>
              </a:rPr>
              <a:t>:</a:t>
            </a:r>
            <a:endParaRPr lang="en-US" sz="2000" dirty="0">
              <a:solidFill>
                <a:srgbClr val="A78549"/>
              </a:solidFill>
              <a:latin typeface="Tw Cen MT"/>
            </a:endParaRPr>
          </a:p>
          <a:p>
            <a:r>
              <a:rPr lang="ja-JP" altLang="en-US" sz="2000" b="1" dirty="0">
                <a:solidFill>
                  <a:srgbClr val="A78549"/>
                </a:solidFill>
                <a:latin typeface="Tw Cen MT"/>
              </a:rPr>
              <a:t>メーター・</a:t>
            </a:r>
            <a:r>
              <a:rPr lang="en-US" altLang="ja-JP" sz="2000" b="1" dirty="0">
                <a:solidFill>
                  <a:srgbClr val="A78549"/>
                </a:solidFill>
                <a:latin typeface="Tw Cen MT"/>
              </a:rPr>
              <a:t>J.</a:t>
            </a:r>
            <a:r>
              <a:rPr lang="ja-JP" altLang="en-US" sz="2000" b="1" dirty="0">
                <a:solidFill>
                  <a:srgbClr val="A78549"/>
                </a:solidFill>
                <a:latin typeface="Tw Cen MT"/>
              </a:rPr>
              <a:t>・エリクソン</a:t>
            </a:r>
            <a:r>
              <a:rPr lang="en-US" sz="2000" b="1" dirty="0">
                <a:solidFill>
                  <a:srgbClr val="A78549"/>
                </a:solidFill>
                <a:latin typeface="Tw Cen MT"/>
              </a:rPr>
              <a:t>- </a:t>
            </a:r>
            <a:r>
              <a:rPr lang="ja-JP" altLang="en-US" sz="2000" dirty="0">
                <a:latin typeface="Tw Cen MT"/>
              </a:rPr>
              <a:t>鉄道会社社長</a:t>
            </a:r>
            <a:endParaRPr lang="en-US" altLang="ja-JP" sz="2000" dirty="0">
              <a:latin typeface="Tw Cen MT"/>
            </a:endParaRPr>
          </a:p>
          <a:p>
            <a:endParaRPr lang="en-US" dirty="0">
              <a:latin typeface="Tw Cen M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444" y="1462153"/>
            <a:ext cx="2356856" cy="3876958"/>
          </a:xfrm>
          <a:prstGeom prst="rect">
            <a:avLst/>
          </a:prstGeom>
        </p:spPr>
      </p:pic>
      <p:sp>
        <p:nvSpPr>
          <p:cNvPr id="5" name="TextBox 4"/>
          <p:cNvSpPr txBox="1"/>
          <p:nvPr/>
        </p:nvSpPr>
        <p:spPr>
          <a:xfrm>
            <a:off x="582930" y="5337444"/>
            <a:ext cx="3520719" cy="738664"/>
          </a:xfrm>
          <a:prstGeom prst="rect">
            <a:avLst/>
          </a:prstGeom>
          <a:noFill/>
        </p:spPr>
        <p:txBody>
          <a:bodyPr wrap="square" rtlCol="0">
            <a:spAutoFit/>
          </a:bodyPr>
          <a:lstStyle/>
          <a:p>
            <a:pPr algn="ctr"/>
            <a:r>
              <a:rPr lang="ja-JP" altLang="en-US" sz="1400" dirty="0">
                <a:latin typeface="Tw Cen MT" panose="020B0602020104020603" pitchFamily="34" charset="0"/>
              </a:rPr>
              <a:t>メーター・</a:t>
            </a:r>
            <a:r>
              <a:rPr lang="en-US" altLang="ja-JP" sz="1400" dirty="0">
                <a:latin typeface="Tw Cen MT" panose="020B0602020104020603" pitchFamily="34" charset="0"/>
              </a:rPr>
              <a:t>J.</a:t>
            </a:r>
            <a:r>
              <a:rPr lang="ja-JP" altLang="en-US" sz="1400" dirty="0">
                <a:latin typeface="Tw Cen MT" panose="020B0602020104020603" pitchFamily="34" charset="0"/>
              </a:rPr>
              <a:t>・エリクソンは、鉄道会社社長で</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ソロプチミスト会員であった</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（写真はサンタフェマガジン提供）</a:t>
            </a:r>
            <a:endParaRPr lang="en-US" sz="1400" dirty="0">
              <a:latin typeface="Tw Cen MT" panose="020B0602020104020603" pitchFamily="34" charset="0"/>
            </a:endParaRPr>
          </a:p>
        </p:txBody>
      </p:sp>
    </p:spTree>
    <p:extLst>
      <p:ext uri="{BB962C8B-B14F-4D97-AF65-F5344CB8AC3E}">
        <p14:creationId xmlns:p14="http://schemas.microsoft.com/office/powerpoint/2010/main" val="20481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144000" cy="758295"/>
          </a:xfrm>
        </p:spPr>
        <p:txBody>
          <a:bodyPr>
            <a:normAutofit fontScale="90000"/>
          </a:bodyPr>
          <a:lstStyle/>
          <a:p>
            <a:r>
              <a:rPr lang="ja-JP" altLang="en-US" dirty="0"/>
              <a:t>チャータークラブに見る　専門分野</a:t>
            </a:r>
            <a:endParaRPr lang="en-US" dirty="0"/>
          </a:p>
        </p:txBody>
      </p:sp>
      <p:sp>
        <p:nvSpPr>
          <p:cNvPr id="3" name="Rectangle 2"/>
          <p:cNvSpPr/>
          <p:nvPr/>
        </p:nvSpPr>
        <p:spPr>
          <a:xfrm>
            <a:off x="394475" y="2106866"/>
            <a:ext cx="4572000" cy="3139321"/>
          </a:xfrm>
          <a:prstGeom prst="rect">
            <a:avLst/>
          </a:prstGeom>
        </p:spPr>
        <p:txBody>
          <a:bodyPr>
            <a:spAutoFit/>
          </a:bodyPr>
          <a:lstStyle/>
          <a:p>
            <a:r>
              <a:rPr lang="ja-JP" altLang="en-US" sz="2000" u="sng" dirty="0">
                <a:latin typeface="Tw Cen MT"/>
              </a:rPr>
              <a:t>金融関係：</a:t>
            </a:r>
            <a:endParaRPr lang="en-US" sz="2000" u="sng" dirty="0">
              <a:latin typeface="Tw Cen MT"/>
            </a:endParaRPr>
          </a:p>
          <a:p>
            <a:r>
              <a:rPr lang="ja-JP" altLang="en-US" sz="2000" b="1" dirty="0">
                <a:solidFill>
                  <a:srgbClr val="A78549"/>
                </a:solidFill>
                <a:latin typeface="Tw Cen MT"/>
              </a:rPr>
              <a:t>グラディス・レゲット</a:t>
            </a:r>
            <a:r>
              <a:rPr lang="en-US" sz="2000" b="1" dirty="0">
                <a:solidFill>
                  <a:srgbClr val="A78549"/>
                </a:solidFill>
                <a:latin typeface="Tw Cen MT"/>
              </a:rPr>
              <a:t>- </a:t>
            </a:r>
            <a:r>
              <a:rPr lang="ja-JP" altLang="en-US" sz="2000" b="1" dirty="0">
                <a:solidFill>
                  <a:srgbClr val="A78549"/>
                </a:solidFill>
                <a:latin typeface="Tw Cen MT"/>
              </a:rPr>
              <a:t>　</a:t>
            </a:r>
            <a:r>
              <a:rPr lang="ja-JP" altLang="en-US" sz="2000" dirty="0">
                <a:latin typeface="+mn-ea"/>
              </a:rPr>
              <a:t>保険仲介人</a:t>
            </a:r>
            <a:endParaRPr lang="en-US" sz="2000" dirty="0">
              <a:latin typeface="+mn-ea"/>
            </a:endParaRPr>
          </a:p>
          <a:p>
            <a:r>
              <a:rPr lang="ja-JP" altLang="en-US" sz="2000" b="1" dirty="0">
                <a:solidFill>
                  <a:srgbClr val="A78549"/>
                </a:solidFill>
                <a:latin typeface="Tw Cen MT"/>
              </a:rPr>
              <a:t>エドナ・ブラウン</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mn-ea"/>
              </a:rPr>
              <a:t>生命保険</a:t>
            </a:r>
            <a:endParaRPr lang="en-US" sz="2000" dirty="0">
              <a:latin typeface="+mn-ea"/>
            </a:endParaRPr>
          </a:p>
          <a:p>
            <a:endParaRPr lang="en-US" sz="2000" dirty="0">
              <a:solidFill>
                <a:srgbClr val="A78549"/>
              </a:solidFill>
              <a:latin typeface="Tw Cen MT"/>
            </a:endParaRPr>
          </a:p>
          <a:p>
            <a:r>
              <a:rPr lang="ja-JP" altLang="en-US" sz="2000" u="sng" dirty="0">
                <a:latin typeface="Tw Cen MT"/>
              </a:rPr>
              <a:t>教育関係：</a:t>
            </a:r>
            <a:endParaRPr lang="en-US" sz="2000" u="sng" dirty="0">
              <a:latin typeface="Tw Cen MT"/>
            </a:endParaRPr>
          </a:p>
          <a:p>
            <a:r>
              <a:rPr lang="ja-JP" altLang="en-US" sz="2000" b="1" dirty="0">
                <a:solidFill>
                  <a:srgbClr val="A78549"/>
                </a:solidFill>
                <a:latin typeface="Tw Cen MT"/>
              </a:rPr>
              <a:t>エスター・ホウスト</a:t>
            </a:r>
            <a:r>
              <a:rPr lang="en-US" sz="2000" b="1" dirty="0">
                <a:solidFill>
                  <a:srgbClr val="A78549"/>
                </a:solidFill>
                <a:latin typeface="Tw Cen MT"/>
              </a:rPr>
              <a:t>- </a:t>
            </a:r>
            <a:r>
              <a:rPr lang="ja-JP" altLang="en-US" sz="2000" b="1" dirty="0">
                <a:solidFill>
                  <a:srgbClr val="A78549"/>
                </a:solidFill>
                <a:latin typeface="Tw Cen MT"/>
              </a:rPr>
              <a:t>　　</a:t>
            </a:r>
            <a:r>
              <a:rPr lang="ja-JP" altLang="en-US" sz="2000" dirty="0">
                <a:latin typeface="Tw Cen MT"/>
              </a:rPr>
              <a:t>技術大学</a:t>
            </a:r>
            <a:endParaRPr lang="en-US" dirty="0">
              <a:latin typeface="Tw Cen MT"/>
            </a:endParaRPr>
          </a:p>
          <a:p>
            <a:r>
              <a:rPr lang="ja-JP" altLang="en-US" sz="2000" b="1" dirty="0">
                <a:solidFill>
                  <a:srgbClr val="A78549"/>
                </a:solidFill>
                <a:latin typeface="Tw Cen MT"/>
              </a:rPr>
              <a:t>ミラ・</a:t>
            </a:r>
            <a:r>
              <a:rPr lang="en-US" sz="2000" b="1" dirty="0">
                <a:solidFill>
                  <a:srgbClr val="A78549"/>
                </a:solidFill>
                <a:latin typeface="Tw Cen MT"/>
              </a:rPr>
              <a:t>C.</a:t>
            </a:r>
            <a:r>
              <a:rPr lang="ja-JP" altLang="en-US" sz="2000" b="1" dirty="0">
                <a:solidFill>
                  <a:srgbClr val="A78549"/>
                </a:solidFill>
                <a:latin typeface="Tw Cen MT"/>
              </a:rPr>
              <a:t>・メリマン</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Tw Cen MT"/>
              </a:rPr>
              <a:t>女子学校</a:t>
            </a:r>
            <a:endParaRPr lang="en-US" dirty="0">
              <a:latin typeface="Tw Cen MT"/>
            </a:endParaRPr>
          </a:p>
          <a:p>
            <a:r>
              <a:rPr lang="ja-JP" altLang="en-US" sz="2000" b="1" dirty="0">
                <a:solidFill>
                  <a:srgbClr val="A78549"/>
                </a:solidFill>
                <a:latin typeface="Tw Cen MT"/>
              </a:rPr>
              <a:t>ジョージア・</a:t>
            </a:r>
            <a:r>
              <a:rPr lang="en-US" sz="2000" b="1" dirty="0">
                <a:solidFill>
                  <a:srgbClr val="A78549"/>
                </a:solidFill>
                <a:latin typeface="Tw Cen MT"/>
              </a:rPr>
              <a:t>C.</a:t>
            </a:r>
            <a:r>
              <a:rPr lang="ja-JP" altLang="en-US" sz="2000" b="1" dirty="0">
                <a:solidFill>
                  <a:srgbClr val="A78549"/>
                </a:solidFill>
                <a:latin typeface="Tw Cen MT"/>
              </a:rPr>
              <a:t>・オムスビ</a:t>
            </a:r>
            <a:r>
              <a:rPr lang="en-US" altLang="ja-JP" sz="2000" b="1" dirty="0">
                <a:solidFill>
                  <a:srgbClr val="A78549"/>
                </a:solidFill>
                <a:latin typeface="Tw Cen MT"/>
              </a:rPr>
              <a:t>―</a:t>
            </a:r>
            <a:r>
              <a:rPr lang="en-US" sz="2000" b="1" dirty="0">
                <a:solidFill>
                  <a:srgbClr val="A78549"/>
                </a:solidFill>
                <a:latin typeface="Tw Cen MT"/>
              </a:rPr>
              <a:t>- </a:t>
            </a:r>
            <a:r>
              <a:rPr lang="ja-JP" altLang="en-US" sz="2000" dirty="0">
                <a:latin typeface="Tw Cen MT"/>
              </a:rPr>
              <a:t>学校校長</a:t>
            </a:r>
            <a:endParaRPr lang="en-US" dirty="0">
              <a:latin typeface="Tw Cen MT"/>
            </a:endParaRPr>
          </a:p>
          <a:p>
            <a:r>
              <a:rPr lang="ja-JP" altLang="en-US" sz="2000" b="1" dirty="0">
                <a:solidFill>
                  <a:srgbClr val="A78549"/>
                </a:solidFill>
                <a:latin typeface="Tw Cen MT"/>
              </a:rPr>
              <a:t>ジェイン・スウィート</a:t>
            </a:r>
            <a:r>
              <a:rPr lang="en-US" sz="2000" b="1" dirty="0">
                <a:solidFill>
                  <a:srgbClr val="A78549"/>
                </a:solidFill>
                <a:latin typeface="Tw Cen MT"/>
              </a:rPr>
              <a:t>- </a:t>
            </a:r>
            <a:r>
              <a:rPr lang="ja-JP" altLang="en-US" sz="2000" b="1" dirty="0">
                <a:solidFill>
                  <a:srgbClr val="A78549"/>
                </a:solidFill>
                <a:latin typeface="Tw Cen MT"/>
              </a:rPr>
              <a:t>　　</a:t>
            </a:r>
            <a:r>
              <a:rPr lang="ja-JP" altLang="en-US" sz="2000" dirty="0">
                <a:latin typeface="Tw Cen MT"/>
              </a:rPr>
              <a:t>ダンス教師</a:t>
            </a:r>
            <a:endParaRPr lang="en-US" dirty="0">
              <a:latin typeface="Tw Cen MT"/>
            </a:endParaRPr>
          </a:p>
          <a:p>
            <a:endParaRPr lang="en-US" dirty="0">
              <a:solidFill>
                <a:srgbClr val="A78549"/>
              </a:solidFill>
              <a:latin typeface="Tw Cen M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9012" y="1306304"/>
            <a:ext cx="3580638" cy="4736698"/>
          </a:xfrm>
          <a:prstGeom prst="rect">
            <a:avLst/>
          </a:prstGeom>
        </p:spPr>
      </p:pic>
      <p:sp>
        <p:nvSpPr>
          <p:cNvPr id="5" name="TextBox 4"/>
          <p:cNvSpPr txBox="1"/>
          <p:nvPr/>
        </p:nvSpPr>
        <p:spPr>
          <a:xfrm>
            <a:off x="5049012" y="6054316"/>
            <a:ext cx="3843528" cy="307777"/>
          </a:xfrm>
          <a:prstGeom prst="rect">
            <a:avLst/>
          </a:prstGeom>
          <a:noFill/>
        </p:spPr>
        <p:txBody>
          <a:bodyPr wrap="square" rtlCol="0">
            <a:spAutoFit/>
          </a:bodyPr>
          <a:lstStyle/>
          <a:p>
            <a:pPr algn="ctr"/>
            <a:r>
              <a:rPr lang="ja-JP" altLang="en-US" sz="1400" b="1" dirty="0">
                <a:latin typeface="Tw Cen MT"/>
              </a:rPr>
              <a:t>グラディス・ﾚゲットのエッジング</a:t>
            </a:r>
            <a:endParaRPr lang="en-US" sz="1400" dirty="0">
              <a:latin typeface="Tw Cen MT" panose="020B0602020104020603" pitchFamily="34" charset="0"/>
            </a:endParaRPr>
          </a:p>
        </p:txBody>
      </p:sp>
    </p:spTree>
    <p:extLst>
      <p:ext uri="{BB962C8B-B14F-4D97-AF65-F5344CB8AC3E}">
        <p14:creationId xmlns:p14="http://schemas.microsoft.com/office/powerpoint/2010/main" val="255014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81647"/>
            <a:ext cx="9144000" cy="758295"/>
          </a:xfrm>
        </p:spPr>
        <p:txBody>
          <a:bodyPr>
            <a:normAutofit fontScale="90000"/>
          </a:bodyPr>
          <a:lstStyle/>
          <a:p>
            <a:r>
              <a:rPr lang="ja-JP" altLang="en-US" dirty="0"/>
              <a:t>チャータークラブに見る　専門分野</a:t>
            </a:r>
            <a:endParaRPr lang="en-US" dirty="0"/>
          </a:p>
        </p:txBody>
      </p:sp>
      <p:sp>
        <p:nvSpPr>
          <p:cNvPr id="3" name="Rectangle 2"/>
          <p:cNvSpPr/>
          <p:nvPr/>
        </p:nvSpPr>
        <p:spPr>
          <a:xfrm>
            <a:off x="4629199" y="1965568"/>
            <a:ext cx="4514802" cy="4893647"/>
          </a:xfrm>
          <a:prstGeom prst="rect">
            <a:avLst/>
          </a:prstGeom>
        </p:spPr>
        <p:txBody>
          <a:bodyPr wrap="square">
            <a:spAutoFit/>
          </a:bodyPr>
          <a:lstStyle/>
          <a:p>
            <a:r>
              <a:rPr lang="ja-JP" altLang="en-US" sz="2000" u="sng" dirty="0">
                <a:latin typeface="Tw Cen MT"/>
              </a:rPr>
              <a:t>食品関係：</a:t>
            </a:r>
            <a:endParaRPr lang="en-US" sz="2000" u="sng" dirty="0">
              <a:latin typeface="Tw Cen MT"/>
            </a:endParaRPr>
          </a:p>
          <a:p>
            <a:r>
              <a:rPr lang="ja-JP" altLang="en-US" sz="2000" b="1" dirty="0">
                <a:solidFill>
                  <a:srgbClr val="A78549"/>
                </a:solidFill>
                <a:latin typeface="Tw Cen MT"/>
              </a:rPr>
              <a:t>ハッティー・レンハート</a:t>
            </a:r>
            <a:r>
              <a:rPr lang="en-US" sz="2000" dirty="0">
                <a:solidFill>
                  <a:srgbClr val="A78549"/>
                </a:solidFill>
                <a:latin typeface="Tw Cen MT"/>
              </a:rPr>
              <a:t>- </a:t>
            </a:r>
            <a:r>
              <a:rPr lang="ja-JP" altLang="ja-JP" sz="2000" dirty="0">
                <a:latin typeface="ＭＳ Ｐゴシック" panose="020B0600070205080204" pitchFamily="50" charset="-128"/>
                <a:ea typeface="ＭＳ Ｐゴシック" panose="020B0600070205080204" pitchFamily="50" charset="-128"/>
                <a:cs typeface="ＭＳ 明朝" panose="02020609040205080304" pitchFamily="17" charset="-128"/>
              </a:rPr>
              <a:t>菓子店の経営</a:t>
            </a:r>
            <a:r>
              <a:rPr lang="ja-JP" altLang="en-US" sz="2000" b="1" dirty="0">
                <a:solidFill>
                  <a:srgbClr val="A78549"/>
                </a:solidFill>
                <a:latin typeface="Tw Cen MT"/>
              </a:rPr>
              <a:t>ナッティー・</a:t>
            </a:r>
            <a:r>
              <a:rPr lang="en-US" altLang="ja-JP" sz="2000" b="1" dirty="0">
                <a:solidFill>
                  <a:srgbClr val="A78549"/>
                </a:solidFill>
                <a:latin typeface="Tw Cen MT"/>
              </a:rPr>
              <a:t>M.</a:t>
            </a:r>
            <a:r>
              <a:rPr lang="ja-JP" altLang="en-US" sz="2000" b="1" dirty="0">
                <a:solidFill>
                  <a:srgbClr val="A78549"/>
                </a:solidFill>
                <a:latin typeface="Tw Cen MT"/>
              </a:rPr>
              <a:t>・ミラー</a:t>
            </a:r>
            <a:r>
              <a:rPr lang="en-US" sz="2000" b="1" dirty="0">
                <a:solidFill>
                  <a:srgbClr val="A78549"/>
                </a:solidFill>
                <a:latin typeface="Tw Cen MT"/>
              </a:rPr>
              <a:t>-</a:t>
            </a:r>
          </a:p>
          <a:p>
            <a:r>
              <a:rPr lang="ja-JP" altLang="en-US" sz="2000" b="1" dirty="0">
                <a:solidFill>
                  <a:srgbClr val="A78549"/>
                </a:solidFill>
                <a:latin typeface="Tw Cen MT"/>
              </a:rPr>
              <a:t>　　　</a:t>
            </a:r>
            <a:r>
              <a:rPr lang="ja-JP" altLang="en-US" sz="2000" dirty="0">
                <a:latin typeface="Tw Cen MT"/>
              </a:rPr>
              <a:t>ミラーアスクリーム店の共同経営　</a:t>
            </a:r>
            <a:endParaRPr lang="en-US" dirty="0">
              <a:latin typeface="Tw Cen MT"/>
            </a:endParaRPr>
          </a:p>
          <a:p>
            <a:r>
              <a:rPr lang="ja-JP" altLang="en-US" sz="2000" b="1" dirty="0">
                <a:solidFill>
                  <a:srgbClr val="A78549"/>
                </a:solidFill>
                <a:latin typeface="Tw Cen MT"/>
              </a:rPr>
              <a:t>ゲッシー・ミヤー</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Tw Cen MT"/>
              </a:rPr>
              <a:t>サンドイッチ店経営</a:t>
            </a:r>
            <a:endParaRPr lang="en-US" dirty="0">
              <a:latin typeface="Tw Cen MT"/>
            </a:endParaRPr>
          </a:p>
          <a:p>
            <a:r>
              <a:rPr lang="ja-JP" altLang="en-US" sz="2000" b="1" dirty="0">
                <a:solidFill>
                  <a:srgbClr val="A78549"/>
                </a:solidFill>
                <a:latin typeface="Tw Cen MT"/>
              </a:rPr>
              <a:t>ネリー・</a:t>
            </a:r>
            <a:r>
              <a:rPr lang="en-US" altLang="ja-JP" sz="2000" b="1" dirty="0">
                <a:solidFill>
                  <a:srgbClr val="A78549"/>
                </a:solidFill>
                <a:latin typeface="Tw Cen MT"/>
              </a:rPr>
              <a:t>M.</a:t>
            </a:r>
            <a:r>
              <a:rPr lang="ja-JP" altLang="en-US" sz="2000" b="1" dirty="0">
                <a:solidFill>
                  <a:srgbClr val="A78549"/>
                </a:solidFill>
                <a:latin typeface="Tw Cen MT"/>
              </a:rPr>
              <a:t>・ドレイク</a:t>
            </a:r>
            <a:r>
              <a:rPr lang="en-US" sz="2000" b="1" dirty="0">
                <a:solidFill>
                  <a:srgbClr val="A78549"/>
                </a:solidFill>
                <a:latin typeface="Tw Cen MT"/>
              </a:rPr>
              <a:t>-</a:t>
            </a:r>
          </a:p>
          <a:p>
            <a:r>
              <a:rPr lang="en-US" altLang="ja-JP" sz="2000" b="1" dirty="0">
                <a:solidFill>
                  <a:srgbClr val="A78549"/>
                </a:solidFill>
                <a:latin typeface="Tw Cen MT"/>
                <a:ea typeface="ＭＳ Ｐゴシック" panose="020B0600070205080204" pitchFamily="50" charset="-128"/>
              </a:rPr>
              <a:t>			</a:t>
            </a:r>
            <a:r>
              <a:rPr lang="ja-JP" altLang="en-US" sz="2000" b="1" dirty="0">
                <a:solidFill>
                  <a:srgbClr val="A78549"/>
                </a:solidFill>
                <a:latin typeface="Tw Cen MT"/>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ケータリング会社経営</a:t>
            </a:r>
            <a:endParaRPr lang="en-US" dirty="0">
              <a:latin typeface="ＭＳ Ｐゴシック" panose="020B0600070205080204" pitchFamily="50" charset="-128"/>
              <a:ea typeface="ＭＳ Ｐゴシック" panose="020B0600070205080204" pitchFamily="50" charset="-128"/>
            </a:endParaRPr>
          </a:p>
          <a:p>
            <a:endParaRPr lang="en-US" sz="2000" dirty="0">
              <a:solidFill>
                <a:srgbClr val="A78549"/>
              </a:solidFill>
              <a:latin typeface="Tw Cen MT"/>
            </a:endParaRPr>
          </a:p>
          <a:p>
            <a:r>
              <a:rPr lang="ja-JP" altLang="en-US" sz="2000" u="sng" dirty="0">
                <a:latin typeface="Tw Cen MT"/>
              </a:rPr>
              <a:t>内装と修理／建築関係：</a:t>
            </a:r>
          </a:p>
          <a:p>
            <a:r>
              <a:rPr lang="ja-JP" altLang="en-US" sz="2000" b="1" dirty="0">
                <a:solidFill>
                  <a:srgbClr val="A78549"/>
                </a:solidFill>
                <a:latin typeface="Tw Cen MT"/>
              </a:rPr>
              <a:t>ラヴィーナ・ハリス</a:t>
            </a:r>
            <a:r>
              <a:rPr lang="en-US" sz="2000" b="1" dirty="0">
                <a:solidFill>
                  <a:srgbClr val="A78549"/>
                </a:solidFill>
                <a:latin typeface="Tw Cen MT"/>
              </a:rPr>
              <a:t>-</a:t>
            </a:r>
            <a:r>
              <a:rPr lang="ja-JP" altLang="en-US" sz="2000" b="1" dirty="0">
                <a:solidFill>
                  <a:srgbClr val="A78549"/>
                </a:solidFill>
                <a:latin typeface="Tw Cen MT"/>
              </a:rPr>
              <a:t>　</a:t>
            </a:r>
            <a:r>
              <a:rPr lang="ja-JP" altLang="en-US" sz="2000" dirty="0">
                <a:latin typeface="Tw Cen MT"/>
              </a:rPr>
              <a:t>自動温水器</a:t>
            </a:r>
          </a:p>
          <a:p>
            <a:r>
              <a:rPr lang="ja-JP" altLang="en-US" sz="2000" b="1" dirty="0">
                <a:solidFill>
                  <a:srgbClr val="A78549"/>
                </a:solidFill>
                <a:latin typeface="Tw Cen MT"/>
              </a:rPr>
              <a:t>ファニー・ブレイク</a:t>
            </a:r>
            <a:r>
              <a:rPr lang="en-US" sz="2000" b="1" dirty="0">
                <a:solidFill>
                  <a:srgbClr val="A78549"/>
                </a:solidFill>
                <a:latin typeface="Tw Cen MT"/>
              </a:rPr>
              <a:t>- </a:t>
            </a:r>
            <a:r>
              <a:rPr lang="ja-JP" altLang="en-US" sz="2000" dirty="0">
                <a:latin typeface="Tw Cen MT"/>
              </a:rPr>
              <a:t>女性用調度品</a:t>
            </a:r>
            <a:endParaRPr lang="en-US" dirty="0">
              <a:latin typeface="Tw Cen MT"/>
            </a:endParaRPr>
          </a:p>
          <a:p>
            <a:r>
              <a:rPr lang="ja-JP" altLang="en-US" sz="2000" b="1" dirty="0">
                <a:solidFill>
                  <a:srgbClr val="A78549"/>
                </a:solidFill>
                <a:latin typeface="Tw Cen MT"/>
              </a:rPr>
              <a:t>モード・</a:t>
            </a:r>
            <a:r>
              <a:rPr lang="en-US" altLang="ja-JP" sz="2000" b="1" dirty="0">
                <a:solidFill>
                  <a:srgbClr val="A78549"/>
                </a:solidFill>
                <a:latin typeface="Tw Cen MT"/>
              </a:rPr>
              <a:t>M.</a:t>
            </a:r>
            <a:r>
              <a:rPr lang="ja-JP" altLang="en-US" sz="2000" b="1" dirty="0">
                <a:solidFill>
                  <a:srgbClr val="A78549"/>
                </a:solidFill>
                <a:latin typeface="Tw Cen MT"/>
              </a:rPr>
              <a:t>・マクドナルド</a:t>
            </a:r>
            <a:r>
              <a:rPr lang="en-US" sz="2000" b="1" dirty="0">
                <a:solidFill>
                  <a:srgbClr val="A78549"/>
                </a:solidFill>
                <a:latin typeface="Tw Cen MT"/>
              </a:rPr>
              <a:t>- </a:t>
            </a:r>
            <a:r>
              <a:rPr lang="ja-JP" altLang="en-US" sz="2000" dirty="0">
                <a:latin typeface="Tw Cen MT"/>
              </a:rPr>
              <a:t>板金</a:t>
            </a:r>
            <a:r>
              <a:rPr lang="en-US" dirty="0">
                <a:latin typeface="Tw Cen MT"/>
              </a:rPr>
              <a:t> </a:t>
            </a: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r>
              <a:rPr lang="en-US" dirty="0">
                <a:solidFill>
                  <a:srgbClr val="A78549"/>
                </a:solidFill>
                <a:latin typeface="Tw Cen MT"/>
              </a:rPr>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012" y="1390115"/>
            <a:ext cx="3557778" cy="4610635"/>
          </a:xfrm>
          <a:prstGeom prst="rect">
            <a:avLst/>
          </a:prstGeom>
        </p:spPr>
      </p:pic>
      <p:sp>
        <p:nvSpPr>
          <p:cNvPr id="5" name="TextBox 4"/>
          <p:cNvSpPr txBox="1"/>
          <p:nvPr/>
        </p:nvSpPr>
        <p:spPr>
          <a:xfrm>
            <a:off x="-117396" y="6049887"/>
            <a:ext cx="4746594" cy="307777"/>
          </a:xfrm>
          <a:prstGeom prst="rect">
            <a:avLst/>
          </a:prstGeom>
          <a:noFill/>
        </p:spPr>
        <p:txBody>
          <a:bodyPr wrap="square" rtlCol="0">
            <a:spAutoFit/>
          </a:bodyPr>
          <a:lstStyle/>
          <a:p>
            <a:pPr algn="ctr"/>
            <a:r>
              <a:rPr lang="ja-JP" altLang="en-US" sz="1400" dirty="0">
                <a:latin typeface="Tw Cen MT"/>
              </a:rPr>
              <a:t>ハッティー・レンハートの銅版画</a:t>
            </a:r>
            <a:endParaRPr lang="en-US" sz="1400" dirty="0">
              <a:latin typeface="Tw Cen MT" panose="020B0602020104020603" pitchFamily="34" charset="0"/>
            </a:endParaRPr>
          </a:p>
        </p:txBody>
      </p:sp>
    </p:spTree>
    <p:extLst>
      <p:ext uri="{BB962C8B-B14F-4D97-AF65-F5344CB8AC3E}">
        <p14:creationId xmlns:p14="http://schemas.microsoft.com/office/powerpoint/2010/main" val="256439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1000"/>
                                        <p:tgtEl>
                                          <p:spTgt spid="3">
                                            <p:txEl>
                                              <p:pRg st="10" end="10"/>
                                            </p:txEl>
                                          </p:spTgt>
                                        </p:tgtEl>
                                      </p:cBhvr>
                                    </p:animEffect>
                                    <p:anim calcmode="lin" valueType="num">
                                      <p:cBhvr>
                                        <p:cTn id="5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fade">
                                      <p:cBhvr>
                                        <p:cTn id="68" dur="1000"/>
                                        <p:tgtEl>
                                          <p:spTgt spid="5"/>
                                        </p:tgtEl>
                                      </p:cBhvr>
                                    </p:animEffect>
                                    <p:anim calcmode="lin" valueType="num">
                                      <p:cBhvr>
                                        <p:cTn id="69" dur="1000" fill="hold"/>
                                        <p:tgtEl>
                                          <p:spTgt spid="5"/>
                                        </p:tgtEl>
                                        <p:attrNameLst>
                                          <p:attrName>ppt_x</p:attrName>
                                        </p:attrNameLst>
                                      </p:cBhvr>
                                      <p:tavLst>
                                        <p:tav tm="0">
                                          <p:val>
                                            <p:strVal val="#ppt_x"/>
                                          </p:val>
                                        </p:tav>
                                        <p:tav tm="100000">
                                          <p:val>
                                            <p:strVal val="#ppt_x"/>
                                          </p:val>
                                        </p:tav>
                                      </p:tavLst>
                                    </p:anim>
                                    <p:anim calcmode="lin" valueType="num">
                                      <p:cBhvr>
                                        <p:cTn id="7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最初の</a:t>
            </a:r>
            <a:r>
              <a:rPr lang="en-US" altLang="ja-JP" dirty="0"/>
              <a:t>1</a:t>
            </a:r>
            <a:r>
              <a:rPr lang="ja-JP" altLang="en-US" dirty="0"/>
              <a:t>年</a:t>
            </a:r>
            <a:endParaRPr lang="en-US" dirty="0"/>
          </a:p>
        </p:txBody>
      </p:sp>
      <p:sp>
        <p:nvSpPr>
          <p:cNvPr id="3" name="Rectangle 2"/>
          <p:cNvSpPr/>
          <p:nvPr/>
        </p:nvSpPr>
        <p:spPr>
          <a:xfrm>
            <a:off x="1" y="1292871"/>
            <a:ext cx="9144000" cy="3416320"/>
          </a:xfrm>
          <a:prstGeom prst="rect">
            <a:avLst/>
          </a:prstGeom>
        </p:spPr>
        <p:txBody>
          <a:bodyPr wrap="square">
            <a:spAutoFit/>
          </a:bodyPr>
          <a:lstStyle/>
          <a:p>
            <a:pPr algn="ctr"/>
            <a:r>
              <a:rPr lang="en-US" sz="2000" i="1" dirty="0">
                <a:latin typeface="Tw Cen MT"/>
              </a:rPr>
              <a:t>“</a:t>
            </a:r>
            <a:r>
              <a:rPr lang="ja-JP" altLang="en-US" sz="2000" i="1" dirty="0">
                <a:latin typeface="Tw Cen MT"/>
              </a:rPr>
              <a:t>女性たち、男性たち、そして市民がより良く発展できるように、ソロプチミストも</a:t>
            </a:r>
            <a:endParaRPr lang="en-US" altLang="ja-JP" sz="2000" i="1" dirty="0">
              <a:latin typeface="Tw Cen MT"/>
            </a:endParaRPr>
          </a:p>
          <a:p>
            <a:pPr algn="ctr"/>
            <a:r>
              <a:rPr lang="ja-JP" altLang="en-US" sz="2000" i="1" dirty="0">
                <a:latin typeface="Tw Cen MT"/>
              </a:rPr>
              <a:t>そうでない人たちも、共に手を携えて頑張りましょう！</a:t>
            </a:r>
            <a:r>
              <a:rPr lang="en-US" sz="2000" i="1" dirty="0">
                <a:latin typeface="Tw Cen MT"/>
              </a:rPr>
              <a:t>” </a:t>
            </a:r>
            <a:r>
              <a:rPr lang="en-US" sz="2000" b="1" dirty="0">
                <a:solidFill>
                  <a:srgbClr val="957549"/>
                </a:solidFill>
                <a:latin typeface="Tw Cen MT"/>
              </a:rPr>
              <a:t>–</a:t>
            </a:r>
            <a:r>
              <a:rPr lang="ja-JP" altLang="en-US" sz="2000" b="1" dirty="0">
                <a:solidFill>
                  <a:srgbClr val="957549"/>
                </a:solidFill>
                <a:latin typeface="Tw Cen MT"/>
              </a:rPr>
              <a:t>ヴァイオレット・リチャードソン</a:t>
            </a:r>
            <a:endParaRPr lang="en-US" sz="2000" dirty="0">
              <a:latin typeface="Tw Cen MT"/>
            </a:endParaRPr>
          </a:p>
          <a:p>
            <a:endParaRPr lang="en-US" sz="2400" dirty="0">
              <a:latin typeface="Tw Cen MT"/>
            </a:endParaRPr>
          </a:p>
          <a:p>
            <a:endParaRPr lang="en-US" sz="2400" dirty="0">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solidFill>
                <a:srgbClr val="A78549"/>
              </a:solidFill>
              <a:latin typeface="Tw Cen MT"/>
            </a:endParaRPr>
          </a:p>
          <a:p>
            <a:endParaRPr lang="en-US" dirty="0"/>
          </a:p>
        </p:txBody>
      </p:sp>
      <p:sp>
        <p:nvSpPr>
          <p:cNvPr id="4" name="TextBox 3"/>
          <p:cNvSpPr txBox="1"/>
          <p:nvPr/>
        </p:nvSpPr>
        <p:spPr>
          <a:xfrm>
            <a:off x="131445" y="2379168"/>
            <a:ext cx="4589145" cy="2677656"/>
          </a:xfrm>
          <a:prstGeom prst="rect">
            <a:avLst/>
          </a:prstGeom>
          <a:noFill/>
        </p:spPr>
        <p:txBody>
          <a:bodyPr wrap="square" rtlCol="0">
            <a:spAutoFit/>
          </a:bodyPr>
          <a:lstStyle/>
          <a:p>
            <a:r>
              <a:rPr lang="ja-JP" altLang="en-US" sz="2400" dirty="0">
                <a:latin typeface="Tw Cen MT"/>
              </a:rPr>
              <a:t>初年度：</a:t>
            </a:r>
            <a:endParaRPr lang="en-US" sz="2400" dirty="0">
              <a:latin typeface="Tw Cen MT"/>
            </a:endParaRPr>
          </a:p>
          <a:p>
            <a:r>
              <a:rPr lang="en-US" sz="2400" dirty="0">
                <a:latin typeface="Tw Cen MT"/>
              </a:rPr>
              <a:t>22 </a:t>
            </a:r>
            <a:r>
              <a:rPr lang="ja-JP" altLang="en-US" sz="2400" dirty="0">
                <a:latin typeface="Tw Cen MT"/>
              </a:rPr>
              <a:t>名、新入会員が加わる</a:t>
            </a:r>
            <a:r>
              <a:rPr lang="en-US" sz="2400" dirty="0">
                <a:latin typeface="Tw Cen MT"/>
              </a:rPr>
              <a:t> </a:t>
            </a:r>
          </a:p>
          <a:p>
            <a:r>
              <a:rPr lang="en-US" sz="2400" dirty="0">
                <a:latin typeface="Tw Cen MT"/>
              </a:rPr>
              <a:t>14 </a:t>
            </a:r>
            <a:r>
              <a:rPr lang="ja-JP" altLang="en-US" sz="2400" dirty="0">
                <a:latin typeface="Tw Cen MT"/>
              </a:rPr>
              <a:t>名、チャーターメンバーが退会</a:t>
            </a:r>
            <a:endParaRPr lang="en-US" altLang="ja-JP" sz="2400" dirty="0">
              <a:latin typeface="Tw Cen MT"/>
            </a:endParaRPr>
          </a:p>
          <a:p>
            <a:endParaRPr lang="en-US" sz="2400" dirty="0">
              <a:latin typeface="Tw Cen MT"/>
            </a:endParaRPr>
          </a:p>
          <a:p>
            <a:r>
              <a:rPr lang="ja-JP" altLang="en-US" sz="2400" dirty="0">
                <a:latin typeface="Tw Cen MT"/>
              </a:rPr>
              <a:t>初年度のハイライト</a:t>
            </a:r>
            <a:r>
              <a:rPr lang="en-US" sz="2400" dirty="0">
                <a:latin typeface="Tw Cen MT"/>
              </a:rPr>
              <a:t>:</a:t>
            </a:r>
          </a:p>
          <a:p>
            <a:pPr marL="342900" indent="-342900">
              <a:buFont typeface="Arial" panose="020B0604020202020204" pitchFamily="34" charset="0"/>
              <a:buChar char="•"/>
            </a:pPr>
            <a:r>
              <a:rPr lang="ja-JP" altLang="en-US" sz="2400" dirty="0">
                <a:latin typeface="Tw Cen MT"/>
              </a:rPr>
              <a:t>ファッション　ショー</a:t>
            </a:r>
            <a:endParaRPr lang="en-US" sz="2400" dirty="0">
              <a:latin typeface="Tw Cen MT"/>
            </a:endParaRPr>
          </a:p>
          <a:p>
            <a:pPr marL="342900" indent="-342900">
              <a:buFont typeface="Arial" panose="020B0604020202020204" pitchFamily="34" charset="0"/>
              <a:buChar char="•"/>
            </a:pPr>
            <a:r>
              <a:rPr lang="ja-JP" altLang="en-US" sz="2400" dirty="0">
                <a:latin typeface="Tw Cen MT"/>
              </a:rPr>
              <a:t>“バークレイ</a:t>
            </a:r>
            <a:r>
              <a:rPr lang="en-US" sz="2400" dirty="0">
                <a:latin typeface="Tw Cen MT"/>
              </a:rPr>
              <a:t> </a:t>
            </a:r>
            <a:r>
              <a:rPr lang="ja-JP" altLang="en-US" sz="2400" dirty="0">
                <a:latin typeface="Tw Cen MT"/>
              </a:rPr>
              <a:t>バンケット”開催</a:t>
            </a:r>
            <a:r>
              <a:rPr lang="en-US" sz="2400" dirty="0">
                <a:latin typeface="Tw Cen MT"/>
              </a:rPr>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4707" y="2379168"/>
            <a:ext cx="4075176" cy="2977896"/>
          </a:xfrm>
          <a:prstGeom prst="rect">
            <a:avLst/>
          </a:prstGeom>
        </p:spPr>
      </p:pic>
      <p:sp>
        <p:nvSpPr>
          <p:cNvPr id="8" name="TextBox 7"/>
          <p:cNvSpPr txBox="1"/>
          <p:nvPr/>
        </p:nvSpPr>
        <p:spPr>
          <a:xfrm>
            <a:off x="4423409" y="5565129"/>
            <a:ext cx="5017771" cy="523220"/>
          </a:xfrm>
          <a:prstGeom prst="rect">
            <a:avLst/>
          </a:prstGeom>
          <a:noFill/>
        </p:spPr>
        <p:txBody>
          <a:bodyPr wrap="square" rtlCol="0">
            <a:spAutoFit/>
          </a:bodyPr>
          <a:lstStyle/>
          <a:p>
            <a:pPr algn="ctr"/>
            <a:r>
              <a:rPr lang="ja-JP" altLang="en-US" sz="1400" dirty="0">
                <a:latin typeface="Tw Cen MT" panose="020B0602020104020603" pitchFamily="34" charset="0"/>
              </a:rPr>
              <a:t>アラメダ・</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カウンティのチャーターメンバーと共に</a:t>
            </a:r>
            <a:endParaRPr lang="en-US" sz="1400" dirty="0">
              <a:latin typeface="Tw Cen MT" panose="020B0602020104020603" pitchFamily="34" charset="0"/>
            </a:endParaRPr>
          </a:p>
        </p:txBody>
      </p:sp>
    </p:spTree>
    <p:extLst>
      <p:ext uri="{BB962C8B-B14F-4D97-AF65-F5344CB8AC3E}">
        <p14:creationId xmlns:p14="http://schemas.microsoft.com/office/powerpoint/2010/main" val="349548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00"/>
                                        <p:tgtEl>
                                          <p:spTgt spid="4">
                                            <p:txEl>
                                              <p:pRg st="5" end="5"/>
                                            </p:txEl>
                                          </p:spTgt>
                                        </p:tgtEl>
                                      </p:cBhvr>
                                    </p:animEffect>
                                    <p:anim calcmode="lin" valueType="num">
                                      <p:cBhvr>
                                        <p:cTn id="5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1000"/>
                                        <p:tgtEl>
                                          <p:spTgt spid="4">
                                            <p:txEl>
                                              <p:pRg st="6" end="6"/>
                                            </p:txEl>
                                          </p:spTgt>
                                        </p:tgtEl>
                                      </p:cBhvr>
                                    </p:animEffect>
                                    <p:anim calcmode="lin" valueType="num">
                                      <p:cBhvr>
                                        <p:cTn id="5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8">
                                            <p:txEl>
                                              <p:pRg st="0" end="0"/>
                                            </p:txEl>
                                          </p:spTgt>
                                        </p:tgtEl>
                                        <p:attrNameLst>
                                          <p:attrName>style.visibility</p:attrName>
                                        </p:attrNameLst>
                                      </p:cBhvr>
                                      <p:to>
                                        <p:strVal val="visible"/>
                                      </p:to>
                                    </p:set>
                                    <p:animEffect transition="in" filter="fade">
                                      <p:cBhvr>
                                        <p:cTn id="70" dur="1000"/>
                                        <p:tgtEl>
                                          <p:spTgt spid="8">
                                            <p:txEl>
                                              <p:pRg st="0" end="0"/>
                                            </p:txEl>
                                          </p:spTgt>
                                        </p:tgtEl>
                                      </p:cBhvr>
                                    </p:animEffect>
                                    <p:anim calcmode="lin" valueType="num">
                                      <p:cBhvr>
                                        <p:cTn id="7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8">
                                            <p:txEl>
                                              <p:pRg st="1" end="1"/>
                                            </p:txEl>
                                          </p:spTgt>
                                        </p:tgtEl>
                                        <p:attrNameLst>
                                          <p:attrName>style.visibility</p:attrName>
                                        </p:attrNameLst>
                                      </p:cBhvr>
                                      <p:to>
                                        <p:strVal val="visible"/>
                                      </p:to>
                                    </p:set>
                                    <p:animEffect transition="in" filter="fade">
                                      <p:cBhvr>
                                        <p:cTn id="77" dur="1000"/>
                                        <p:tgtEl>
                                          <p:spTgt spid="8">
                                            <p:txEl>
                                              <p:pRg st="1" end="1"/>
                                            </p:txEl>
                                          </p:spTgt>
                                        </p:tgtEl>
                                      </p:cBhvr>
                                    </p:animEffect>
                                    <p:anim calcmode="lin" valueType="num">
                                      <p:cBhvr>
                                        <p:cTn id="7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58295"/>
          </a:xfrm>
        </p:spPr>
        <p:txBody>
          <a:bodyPr>
            <a:normAutofit fontScale="90000"/>
          </a:bodyPr>
          <a:lstStyle/>
          <a:p>
            <a:r>
              <a:rPr lang="ja-JP" altLang="en-US" dirty="0"/>
              <a:t>ソロプチミストの</a:t>
            </a:r>
            <a:r>
              <a:rPr lang="en-US" dirty="0"/>
              <a:t> </a:t>
            </a:r>
            <a:r>
              <a:rPr lang="ja-JP" altLang="en-US" dirty="0"/>
              <a:t>奉仕</a:t>
            </a:r>
            <a:r>
              <a:rPr lang="en-US" dirty="0"/>
              <a:t> &amp; </a:t>
            </a:r>
            <a:r>
              <a:rPr lang="ja-JP" altLang="en-US" dirty="0"/>
              <a:t>提唱活動</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677" t="-210" r="5702" b="85416"/>
          <a:stretch/>
        </p:blipFill>
        <p:spPr>
          <a:xfrm>
            <a:off x="421098" y="1575483"/>
            <a:ext cx="2764943" cy="153848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996" t="11577" r="37438" b="64474"/>
          <a:stretch/>
        </p:blipFill>
        <p:spPr>
          <a:xfrm>
            <a:off x="861037" y="3236399"/>
            <a:ext cx="2045086" cy="2190127"/>
          </a:xfrm>
          <a:prstGeom prst="rect">
            <a:avLst/>
          </a:prstGeom>
        </p:spPr>
      </p:pic>
      <p:sp>
        <p:nvSpPr>
          <p:cNvPr id="7" name="Rectangle 6"/>
          <p:cNvSpPr/>
          <p:nvPr/>
        </p:nvSpPr>
        <p:spPr>
          <a:xfrm>
            <a:off x="3556463" y="1449753"/>
            <a:ext cx="5362832" cy="5324535"/>
          </a:xfrm>
          <a:prstGeom prst="rect">
            <a:avLst/>
          </a:prstGeom>
        </p:spPr>
        <p:txBody>
          <a:bodyPr wrap="square">
            <a:spAutoFit/>
          </a:bodyPr>
          <a:lstStyle/>
          <a:p>
            <a:r>
              <a:rPr lang="ja-JP" altLang="en-US" sz="2800" dirty="0">
                <a:latin typeface="Tw Cen MT" panose="020B0602020104020603" pitchFamily="34" charset="0"/>
              </a:rPr>
              <a:t>初期の奉仕活動</a:t>
            </a:r>
            <a:endParaRPr lang="en-US" sz="2400" dirty="0">
              <a:latin typeface="Tw Cen MT" panose="020B0602020104020603" pitchFamily="34" charset="0"/>
            </a:endParaRPr>
          </a:p>
          <a:p>
            <a:pPr marL="800100" lvl="1" indent="-342900">
              <a:buFont typeface="Arial" panose="020B0604020202020204" pitchFamily="34" charset="0"/>
              <a:buChar char="•"/>
            </a:pPr>
            <a:r>
              <a:rPr lang="ja-JP" altLang="en-US" sz="2400" dirty="0">
                <a:latin typeface="Tw Cen MT" panose="020B0602020104020603" pitchFamily="34" charset="0"/>
              </a:rPr>
              <a:t>少女への職業支援プログラム</a:t>
            </a:r>
            <a:endParaRPr lang="en-US" sz="2400" dirty="0">
              <a:latin typeface="Tw Cen MT" panose="020B0602020104020603" pitchFamily="34" charset="0"/>
            </a:endParaRPr>
          </a:p>
          <a:p>
            <a:pPr marL="800100" lvl="1" indent="-342900">
              <a:buFont typeface="Arial" panose="020B0604020202020204" pitchFamily="34" charset="0"/>
              <a:buChar char="•"/>
            </a:pPr>
            <a:endParaRPr lang="en-US" sz="2400" dirty="0">
              <a:latin typeface="Tw Cen MT" panose="020B0602020104020603" pitchFamily="34" charset="0"/>
            </a:endParaRPr>
          </a:p>
          <a:p>
            <a:pPr marL="800100" lvl="1" indent="-342900">
              <a:buFont typeface="Arial" panose="020B0604020202020204" pitchFamily="34" charset="0"/>
              <a:buChar char="•"/>
            </a:pPr>
            <a:r>
              <a:rPr lang="ja-JP" altLang="en-US" sz="2400" dirty="0">
                <a:latin typeface="Tw Cen MT" panose="020B0602020104020603" pitchFamily="34" charset="0"/>
              </a:rPr>
              <a:t>避難所に暖房システム設置</a:t>
            </a:r>
            <a:endParaRPr lang="en-US" sz="2400" dirty="0">
              <a:latin typeface="Tw Cen MT" panose="020B0602020104020603" pitchFamily="34" charset="0"/>
            </a:endParaRPr>
          </a:p>
          <a:p>
            <a:pPr lvl="1"/>
            <a:endParaRPr lang="en-US" sz="2400" dirty="0">
              <a:latin typeface="Tw Cen MT" panose="020B0602020104020603" pitchFamily="34" charset="0"/>
            </a:endParaRPr>
          </a:p>
          <a:p>
            <a:pPr marL="800100" lvl="1" indent="-342900">
              <a:buFont typeface="Arial" panose="020B0604020202020204" pitchFamily="34" charset="0"/>
              <a:buChar char="•"/>
            </a:pPr>
            <a:r>
              <a:rPr lang="ja-JP" altLang="en-US" sz="2400" dirty="0">
                <a:latin typeface="Tw Cen MT" panose="020B0602020104020603" pitchFamily="34" charset="0"/>
              </a:rPr>
              <a:t>休暇期間中、貧困家庭に救援物資配付</a:t>
            </a:r>
            <a:endParaRPr lang="en-US" sz="2400" dirty="0">
              <a:latin typeface="Tw Cen MT" panose="020B0602020104020603" pitchFamily="34" charset="0"/>
            </a:endParaRPr>
          </a:p>
          <a:p>
            <a:pPr marL="800100" lvl="1" indent="-342900">
              <a:buFont typeface="Arial" panose="020B0604020202020204" pitchFamily="34" charset="0"/>
              <a:buChar char="•"/>
            </a:pPr>
            <a:endParaRPr lang="en-US" sz="2400" dirty="0">
              <a:latin typeface="Tw Cen MT" panose="020B0602020104020603" pitchFamily="34" charset="0"/>
            </a:endParaRPr>
          </a:p>
          <a:p>
            <a:pPr marL="800100" lvl="1" indent="-342900">
              <a:buFont typeface="Arial" panose="020B0604020202020204" pitchFamily="34" charset="0"/>
              <a:buChar char="•"/>
            </a:pPr>
            <a:r>
              <a:rPr lang="en-US" altLang="ja-JP" sz="2400" dirty="0">
                <a:latin typeface="Tw Cen MT" panose="020B0602020104020603" pitchFamily="34" charset="0"/>
              </a:rPr>
              <a:t>1</a:t>
            </a:r>
            <a:r>
              <a:rPr lang="ja-JP" altLang="en-US" sz="2400" dirty="0">
                <a:latin typeface="Tw Cen MT" panose="020B0602020104020603" pitchFamily="34" charset="0"/>
              </a:rPr>
              <a:t>日</a:t>
            </a:r>
            <a:r>
              <a:rPr lang="en-US" altLang="ja-JP" sz="2400" dirty="0">
                <a:latin typeface="Tw Cen MT" panose="020B0602020104020603" pitchFamily="34" charset="0"/>
              </a:rPr>
              <a:t>8</a:t>
            </a:r>
            <a:r>
              <a:rPr lang="ja-JP" altLang="en-US" sz="2400" dirty="0">
                <a:latin typeface="Tw Cen MT" panose="020B0602020104020603" pitchFamily="34" charset="0"/>
              </a:rPr>
              <a:t>時間労働の法案</a:t>
            </a:r>
            <a:endParaRPr lang="en-US" sz="2400" dirty="0">
              <a:latin typeface="Tw Cen MT" panose="020B0602020104020603" pitchFamily="34" charset="0"/>
            </a:endParaRPr>
          </a:p>
          <a:p>
            <a:pPr marL="800100" lvl="1" indent="-342900">
              <a:buFont typeface="Arial" panose="020B0604020202020204" pitchFamily="34" charset="0"/>
              <a:buChar char="•"/>
            </a:pPr>
            <a:endParaRPr lang="en-US" sz="2400" dirty="0">
              <a:latin typeface="Tw Cen MT" panose="020B0602020104020603" pitchFamily="34" charset="0"/>
            </a:endParaRPr>
          </a:p>
          <a:p>
            <a:pPr marL="800100" lvl="1" indent="-342900">
              <a:buFont typeface="Arial" panose="020B0604020202020204" pitchFamily="34" charset="0"/>
              <a:buChar char="•"/>
            </a:pPr>
            <a:r>
              <a:rPr lang="en-US" sz="2400" dirty="0">
                <a:latin typeface="Tw Cen MT" panose="020B0602020104020603" pitchFamily="34" charset="0"/>
              </a:rPr>
              <a:t>“</a:t>
            </a:r>
            <a:r>
              <a:rPr lang="ja-JP" altLang="en-US" sz="2400" dirty="0">
                <a:latin typeface="Tw Cen MT" panose="020B0602020104020603" pitchFamily="34" charset="0"/>
              </a:rPr>
              <a:t>レッドウッドの森を救おう</a:t>
            </a:r>
            <a:r>
              <a:rPr lang="en-US" sz="2400" dirty="0">
                <a:latin typeface="Tw Cen MT" panose="020B0602020104020603" pitchFamily="34" charset="0"/>
              </a:rPr>
              <a:t>” </a:t>
            </a:r>
            <a:r>
              <a:rPr lang="ja-JP" altLang="en-US" sz="2400" dirty="0">
                <a:latin typeface="Tw Cen MT" panose="020B0602020104020603" pitchFamily="34" charset="0"/>
              </a:rPr>
              <a:t>　　　　　ｷｬﾝﾍﾟｰﾝ</a:t>
            </a:r>
            <a:endParaRPr lang="en-US" sz="2400" dirty="0">
              <a:latin typeface="Tw Cen MT" panose="020B0602020104020603" pitchFamily="34" charset="0"/>
            </a:endParaRPr>
          </a:p>
          <a:p>
            <a:pPr marL="800100" lvl="1" indent="-342900">
              <a:buFont typeface="Arial" panose="020B0604020202020204" pitchFamily="34" charset="0"/>
              <a:buChar char="•"/>
            </a:pPr>
            <a:endParaRPr lang="en-US" sz="2400" dirty="0">
              <a:latin typeface="Tw Cen MT" panose="020B0602020104020603" pitchFamily="34" charset="0"/>
            </a:endParaRPr>
          </a:p>
          <a:p>
            <a:pPr marL="800100" lvl="1" indent="-342900">
              <a:buFont typeface="Arial" panose="020B0604020202020204" pitchFamily="34" charset="0"/>
              <a:buChar char="•"/>
            </a:pPr>
            <a:endParaRPr lang="en-US" sz="2400" dirty="0">
              <a:latin typeface="Tw Cen MT" panose="020B0602020104020603" pitchFamily="34" charset="0"/>
            </a:endParaRPr>
          </a:p>
        </p:txBody>
      </p:sp>
      <p:sp>
        <p:nvSpPr>
          <p:cNvPr id="8" name="TextBox 7"/>
          <p:cNvSpPr txBox="1"/>
          <p:nvPr/>
        </p:nvSpPr>
        <p:spPr>
          <a:xfrm>
            <a:off x="0" y="5521666"/>
            <a:ext cx="4279560" cy="523220"/>
          </a:xfrm>
          <a:prstGeom prst="rect">
            <a:avLst/>
          </a:prstGeom>
          <a:noFill/>
        </p:spPr>
        <p:txBody>
          <a:bodyPr wrap="square" rtlCol="0">
            <a:spAutoFit/>
          </a:bodyPr>
          <a:lstStyle/>
          <a:p>
            <a:pPr algn="ctr"/>
            <a:r>
              <a:rPr lang="ja-JP" altLang="en-US" sz="1400" dirty="0">
                <a:latin typeface="Tw Cen MT" panose="020B0602020104020603" pitchFamily="34" charset="0"/>
              </a:rPr>
              <a:t>ヘレイナ・ギャンブルによる新聞記事の切抜き</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いくつかの奉仕と提唱活動に光を当てる</a:t>
            </a:r>
            <a:endParaRPr lang="en-US" sz="1400" dirty="0">
              <a:latin typeface="Tw Cen MT" panose="020B0602020104020603" pitchFamily="34" charset="0"/>
            </a:endParaRPr>
          </a:p>
        </p:txBody>
      </p:sp>
    </p:spTree>
    <p:extLst>
      <p:ext uri="{BB962C8B-B14F-4D97-AF65-F5344CB8AC3E}">
        <p14:creationId xmlns:p14="http://schemas.microsoft.com/office/powerpoint/2010/main" val="6519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1000"/>
                                        <p:tgtEl>
                                          <p:spTgt spid="7">
                                            <p:txEl>
                                              <p:pRg st="3" end="3"/>
                                            </p:txEl>
                                          </p:spTgt>
                                        </p:tgtEl>
                                      </p:cBhvr>
                                    </p:animEffect>
                                    <p:anim calcmode="lin" valueType="num">
                                      <p:cBhvr>
                                        <p:cTn id="1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1000"/>
                                        <p:tgtEl>
                                          <p:spTgt spid="7">
                                            <p:txEl>
                                              <p:pRg st="5" end="5"/>
                                            </p:txEl>
                                          </p:spTgt>
                                        </p:tgtEl>
                                      </p:cBhvr>
                                    </p:animEffect>
                                    <p:anim calcmode="lin" valueType="num">
                                      <p:cBhvr>
                                        <p:cTn id="2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1000"/>
                                        <p:tgtEl>
                                          <p:spTgt spid="7">
                                            <p:txEl>
                                              <p:pRg st="7" end="7"/>
                                            </p:txEl>
                                          </p:spTgt>
                                        </p:tgtEl>
                                      </p:cBhvr>
                                    </p:animEffect>
                                    <p:anim calcmode="lin" valueType="num">
                                      <p:cBhvr>
                                        <p:cTn id="2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xEl>
                                              <p:pRg st="9" end="9"/>
                                            </p:txEl>
                                          </p:spTgt>
                                        </p:tgtEl>
                                        <p:attrNameLst>
                                          <p:attrName>style.visibility</p:attrName>
                                        </p:attrNameLst>
                                      </p:cBhvr>
                                      <p:to>
                                        <p:strVal val="visible"/>
                                      </p:to>
                                    </p:set>
                                    <p:animEffect transition="in" filter="fade">
                                      <p:cBhvr>
                                        <p:cTn id="32" dur="1000"/>
                                        <p:tgtEl>
                                          <p:spTgt spid="7">
                                            <p:txEl>
                                              <p:pRg st="9" end="9"/>
                                            </p:txEl>
                                          </p:spTgt>
                                        </p:tgtEl>
                                      </p:cBhvr>
                                    </p:animEffect>
                                    <p:anim calcmode="lin" valueType="num">
                                      <p:cBhvr>
                                        <p:cTn id="33"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Effect transition="in" filter="fade">
                                      <p:cBhvr>
                                        <p:cTn id="53" dur="1000"/>
                                        <p:tgtEl>
                                          <p:spTgt spid="8">
                                            <p:txEl>
                                              <p:pRg st="0" end="0"/>
                                            </p:txEl>
                                          </p:spTgt>
                                        </p:tgtEl>
                                      </p:cBhvr>
                                    </p:animEffect>
                                    <p:anim calcmode="lin" valueType="num">
                                      <p:cBhvr>
                                        <p:cTn id="5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8">
                                            <p:txEl>
                                              <p:pRg st="1" end="1"/>
                                            </p:txEl>
                                          </p:spTgt>
                                        </p:tgtEl>
                                        <p:attrNameLst>
                                          <p:attrName>style.visibility</p:attrName>
                                        </p:attrNameLst>
                                      </p:cBhvr>
                                      <p:to>
                                        <p:strVal val="visible"/>
                                      </p:to>
                                    </p:set>
                                    <p:animEffect transition="in" filter="fade">
                                      <p:cBhvr>
                                        <p:cTn id="60" dur="1000"/>
                                        <p:tgtEl>
                                          <p:spTgt spid="8">
                                            <p:txEl>
                                              <p:pRg st="1" end="1"/>
                                            </p:txEl>
                                          </p:spTgt>
                                        </p:tgtEl>
                                      </p:cBhvr>
                                    </p:animEffect>
                                    <p:anim calcmode="lin" valueType="num">
                                      <p:cBhvr>
                                        <p:cTn id="6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a:t>初代のクラブを超えて</a:t>
            </a:r>
            <a:endParaRPr lang="en-US" dirty="0"/>
          </a:p>
        </p:txBody>
      </p:sp>
      <p:sp>
        <p:nvSpPr>
          <p:cNvPr id="3" name="Rectangle 2"/>
          <p:cNvSpPr/>
          <p:nvPr/>
        </p:nvSpPr>
        <p:spPr>
          <a:xfrm>
            <a:off x="0" y="1284163"/>
            <a:ext cx="9144000" cy="1938992"/>
          </a:xfrm>
          <a:prstGeom prst="rect">
            <a:avLst/>
          </a:prstGeom>
        </p:spPr>
        <p:txBody>
          <a:bodyPr wrap="square">
            <a:spAutoFit/>
          </a:bodyPr>
          <a:lstStyle/>
          <a:p>
            <a:pPr marL="342900" indent="-342900">
              <a:buFont typeface="Arial" panose="020B0604020202020204" pitchFamily="34" charset="0"/>
              <a:buChar char="•"/>
            </a:pPr>
            <a:r>
              <a:rPr lang="en-US" altLang="ja-JP" sz="2400" dirty="0">
                <a:latin typeface="Tw Cen MT"/>
              </a:rPr>
              <a:t>1922</a:t>
            </a:r>
            <a:r>
              <a:rPr lang="ja-JP" altLang="en-US" sz="2400" dirty="0">
                <a:latin typeface="Tw Cen MT"/>
              </a:rPr>
              <a:t>年、サンフランシスコやロサンジェルスに、新クラブが認証された。</a:t>
            </a:r>
            <a:endParaRPr lang="en-US" sz="2400" dirty="0">
              <a:latin typeface="Tw Cen MT"/>
            </a:endParaRPr>
          </a:p>
          <a:p>
            <a:pPr marL="342900" indent="-342900">
              <a:buFont typeface="Arial" panose="020B0604020202020204" pitchFamily="34" charset="0"/>
              <a:buChar char="•"/>
            </a:pPr>
            <a:r>
              <a:rPr lang="ja-JP" altLang="en-US" sz="2400" dirty="0">
                <a:latin typeface="Tw Cen MT"/>
              </a:rPr>
              <a:t>モローは、新たなクラブを認証するため、東部に移り住んだ。</a:t>
            </a:r>
            <a:endParaRPr lang="en-US" sz="2400" dirty="0">
              <a:latin typeface="Tw Cen MT"/>
            </a:endParaRPr>
          </a:p>
          <a:p>
            <a:pPr marL="342900" indent="-342900">
              <a:buFont typeface="Arial" panose="020B0604020202020204" pitchFamily="34" charset="0"/>
              <a:buChar char="•"/>
            </a:pPr>
            <a:r>
              <a:rPr lang="ja-JP" altLang="en-US" sz="2400" dirty="0">
                <a:latin typeface="Tw Cen MT"/>
              </a:rPr>
              <a:t>モローはソロプチミストをクラブ会長に任せて去った、ヘレイナ・ギャンブルはカリフォルニアにさらに多くのクラブを認証し始めた。</a:t>
            </a:r>
            <a:endParaRPr lang="en-US" sz="2400" dirty="0">
              <a:latin typeface="Tw Cen MT"/>
            </a:endParaRPr>
          </a:p>
        </p:txBody>
      </p:sp>
      <p:sp>
        <p:nvSpPr>
          <p:cNvPr id="5" name="Rectangle 4"/>
          <p:cNvSpPr/>
          <p:nvPr/>
        </p:nvSpPr>
        <p:spPr>
          <a:xfrm>
            <a:off x="2219092" y="6060142"/>
            <a:ext cx="4572000" cy="523220"/>
          </a:xfrm>
          <a:prstGeom prst="rect">
            <a:avLst/>
          </a:prstGeom>
        </p:spPr>
        <p:txBody>
          <a:bodyPr>
            <a:spAutoFit/>
          </a:bodyPr>
          <a:lstStyle/>
          <a:p>
            <a:pPr algn="ctr"/>
            <a:r>
              <a:rPr lang="en-US" altLang="ja-JP" sz="1400" dirty="0">
                <a:latin typeface="Tw Cen MT" panose="020B0602020104020603" pitchFamily="34" charset="0"/>
              </a:rPr>
              <a:t>1928</a:t>
            </a:r>
            <a:r>
              <a:rPr lang="ja-JP" altLang="en-US" sz="1400" dirty="0">
                <a:latin typeface="Tw Cen MT" panose="020B0602020104020603" pitchFamily="34" charset="0"/>
              </a:rPr>
              <a:t>年ソロプチミスト設立大会の時、ホワイトハウスに</a:t>
            </a:r>
            <a:endParaRPr lang="en-US" altLang="ja-JP" sz="1400" dirty="0">
              <a:latin typeface="Tw Cen MT" panose="020B0602020104020603" pitchFamily="34" charset="0"/>
            </a:endParaRPr>
          </a:p>
          <a:p>
            <a:pPr algn="ctr"/>
            <a:r>
              <a:rPr lang="ja-JP" altLang="en-US" sz="1400" dirty="0">
                <a:latin typeface="Tw Cen MT" panose="020B0602020104020603" pitchFamily="34" charset="0"/>
              </a:rPr>
              <a:t>集まったソロプチミストたち</a:t>
            </a:r>
            <a:endParaRPr lang="en-US" sz="1400" dirty="0">
              <a:latin typeface="Tw Cen MT" panose="020B0602020104020603" pitchFamily="34" charset="0"/>
            </a:endParaRPr>
          </a:p>
        </p:txBody>
      </p:sp>
      <p:pic>
        <p:nvPicPr>
          <p:cNvPr id="7" name="Picture 6" descr="A group of people standing in front of a crowd&#10;&#10;Description automatically generated">
            <a:extLst>
              <a:ext uri="{FF2B5EF4-FFF2-40B4-BE49-F238E27FC236}">
                <a16:creationId xmlns:a16="http://schemas.microsoft.com/office/drawing/2014/main" id="{10F69C5D-1804-4733-A1B8-F25FC681216B}"/>
              </a:ext>
            </a:extLst>
          </p:cNvPr>
          <p:cNvPicPr>
            <a:picLocks noChangeAspect="1"/>
          </p:cNvPicPr>
          <p:nvPr/>
        </p:nvPicPr>
        <p:blipFill rotWithShape="1">
          <a:blip r:embed="rId3"/>
          <a:srcRect l="2078" t="7340" r="1169" b="7514"/>
          <a:stretch/>
        </p:blipFill>
        <p:spPr>
          <a:xfrm>
            <a:off x="302821" y="3289698"/>
            <a:ext cx="8222068" cy="2703901"/>
          </a:xfrm>
          <a:prstGeom prst="rect">
            <a:avLst/>
          </a:prstGeom>
        </p:spPr>
      </p:pic>
    </p:spTree>
    <p:extLst>
      <p:ext uri="{BB962C8B-B14F-4D97-AF65-F5344CB8AC3E}">
        <p14:creationId xmlns:p14="http://schemas.microsoft.com/office/powerpoint/2010/main" val="149060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fade">
                                      <p:cBhvr>
                                        <p:cTn id="35" dur="1000"/>
                                        <p:tgtEl>
                                          <p:spTgt spid="5">
                                            <p:txEl>
                                              <p:pRg st="1" end="1"/>
                                            </p:txEl>
                                          </p:spTgt>
                                        </p:tgtEl>
                                      </p:cBhvr>
                                    </p:animEffect>
                                    <p:anim calcmode="lin" valueType="num">
                                      <p:cBhvr>
                                        <p:cTn id="3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3"/>
          <a:stretch>
            <a:fillRect/>
          </a:stretch>
        </p:blipFill>
        <p:spPr>
          <a:xfrm>
            <a:off x="0" y="-109331"/>
            <a:ext cx="9144000" cy="6858000"/>
          </a:xfrm>
          <a:prstGeom prst="rect">
            <a:avLst/>
          </a:prstGeom>
        </p:spPr>
      </p:pic>
      <p:sp>
        <p:nvSpPr>
          <p:cNvPr id="3" name="TextBox 2">
            <a:extLst>
              <a:ext uri="{FF2B5EF4-FFF2-40B4-BE49-F238E27FC236}">
                <a16:creationId xmlns:a16="http://schemas.microsoft.com/office/drawing/2014/main" id="{AC64260B-259D-46E6-9C04-DCFD934B6DAE}"/>
              </a:ext>
            </a:extLst>
          </p:cNvPr>
          <p:cNvSpPr txBox="1"/>
          <p:nvPr/>
        </p:nvSpPr>
        <p:spPr>
          <a:xfrm>
            <a:off x="2438400" y="5130800"/>
            <a:ext cx="4356100" cy="646331"/>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a:t>
            </a:r>
            <a:r>
              <a:rPr kumimoji="0"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SIA</a:t>
            </a: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は、この翻訳に協たしま力してくれた、原田みどりさんに心より感謝いす。」</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348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8609</TotalTime>
  <Words>9871</Words>
  <Application>Microsoft Office PowerPoint</Application>
  <PresentationFormat>On-screen Show (4:3)</PresentationFormat>
  <Paragraphs>358</Paragraphs>
  <Slides>22</Slides>
  <Notes>22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ＭＳ Ｐゴシック</vt:lpstr>
      <vt:lpstr>Arial</vt:lpstr>
      <vt:lpstr>Calibri</vt:lpstr>
      <vt:lpstr>Tw Cen MT</vt:lpstr>
      <vt:lpstr>Office Theme</vt:lpstr>
      <vt:lpstr>1_Office Theme</vt:lpstr>
      <vt:lpstr>2_Office Theme</vt:lpstr>
      <vt:lpstr>PowerPoint Presentation</vt:lpstr>
      <vt:lpstr>スチュアート・モローと 女性たちのための奉仕クラブ構想</vt:lpstr>
      <vt:lpstr>モロー、専門職の女性を探す</vt:lpstr>
      <vt:lpstr>初代ソロプチミスト　9人の女性たち</vt:lpstr>
      <vt:lpstr>誰がソロプチミストになれるだろうか?</vt:lpstr>
      <vt:lpstr>「ソロプチミスト」に出会う</vt:lpstr>
      <vt:lpstr>初代ソロプチミストクラブ認証</vt:lpstr>
      <vt:lpstr>1921年に選出された指導者たち　</vt:lpstr>
      <vt:lpstr>定款と細則</vt:lpstr>
      <vt:lpstr>クラブ会合</vt:lpstr>
      <vt:lpstr>初代のソロプチミストクラブの メンバーはどんな女性たち？</vt:lpstr>
      <vt:lpstr>ヴァイオレット・リチャードソン： 決意の人＆リーダー </vt:lpstr>
      <vt:lpstr>エロイース・クッシング：  細則を支えた女性</vt:lpstr>
      <vt:lpstr>ヘレイナ M. ギャンブル： キャンペーン・マネージャー &amp; 編者</vt:lpstr>
      <vt:lpstr>他にどんな人が最初のクラブにいた?</vt:lpstr>
      <vt:lpstr>チャータ―クラブに見る　専門職分野</vt:lpstr>
      <vt:lpstr>チャータークラブに見る　専門分野</vt:lpstr>
      <vt:lpstr>チャータークラブに見る　専門分野</vt:lpstr>
      <vt:lpstr>最初の1年</vt:lpstr>
      <vt:lpstr>ソロプチミストの 奉仕 &amp; 提唱活動</vt:lpstr>
      <vt:lpstr>初代のクラブを超えて</vt:lpstr>
      <vt:lpstr>PowerPoint Presentation</vt:lpstr>
    </vt:vector>
  </TitlesOfParts>
  <Company>Soroptimist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Puterbaugh</dc:creator>
  <cp:lastModifiedBy>Lisa Mangiafico</cp:lastModifiedBy>
  <cp:revision>357</cp:revision>
  <cp:lastPrinted>2021-01-02T17:32:09Z</cp:lastPrinted>
  <dcterms:created xsi:type="dcterms:W3CDTF">2018-09-12T22:33:37Z</dcterms:created>
  <dcterms:modified xsi:type="dcterms:W3CDTF">2021-03-03T18:34:36Z</dcterms:modified>
</cp:coreProperties>
</file>