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92" r:id="rId3"/>
    <p:sldId id="293" r:id="rId4"/>
    <p:sldId id="294" r:id="rId5"/>
    <p:sldId id="295" r:id="rId6"/>
    <p:sldId id="296" r:id="rId7"/>
    <p:sldId id="298" r:id="rId8"/>
    <p:sldId id="291" r:id="rId9"/>
  </p:sldIdLst>
  <p:sldSz cx="18288000" cy="10287000"/>
  <p:notesSz cx="6858000" cy="9144000"/>
  <p:embeddedFontLst>
    <p:embeddedFont>
      <p:font typeface="Calibri (MS) Bold" panose="020B0604020202020204" charset="0"/>
      <p:regular r:id="rId11"/>
    </p:embeddedFont>
    <p:embeddedFont>
      <p:font typeface="Verdana" panose="020B0604030504040204" pitchFamily="34" charset="0"/>
      <p:regular r:id="rId12"/>
      <p:bold r:id="rId13"/>
      <p:italic r:id="rId14"/>
      <p:boldItalic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9E3"/>
    <a:srgbClr val="DB4F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63818" autoAdjust="0"/>
  </p:normalViewPr>
  <p:slideViewPr>
    <p:cSldViewPr>
      <p:cViewPr varScale="1">
        <p:scale>
          <a:sx n="27" d="100"/>
          <a:sy n="27" d="100"/>
        </p:scale>
        <p:origin x="166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5FC161-0F03-4CC1-A744-3EC02A116522}" type="doc">
      <dgm:prSet loTypeId="urn:microsoft.com/office/officeart/2005/8/layout/cycle3" loCatId="cycle" qsTypeId="urn:microsoft.com/office/officeart/2005/8/quickstyle/simple1#1" qsCatId="simple" csTypeId="urn:microsoft.com/office/officeart/2005/8/colors/accent1_2#1" csCatId="accent1" phldr="1"/>
      <dgm:spPr/>
      <dgm:t>
        <a:bodyPr/>
        <a:lstStyle/>
        <a:p>
          <a:endParaRPr lang="en-US"/>
        </a:p>
      </dgm:t>
    </dgm:pt>
    <dgm:pt modelId="{A7C4626E-C8CD-4663-9603-9FDF876D6E96}">
      <dgm:prSet phldrT="[Text]" phldr="0"/>
      <dgm:spPr>
        <a:solidFill>
          <a:schemeClr val="accent2">
            <a:lumMod val="75000"/>
          </a:schemeClr>
        </a:solidFill>
      </dgm:spPr>
      <dgm:t>
        <a:bodyPr/>
        <a:lstStyle/>
        <a:p>
          <a:r>
            <a:rPr lang="en-US" dirty="0">
              <a:latin typeface="Verdana" panose="020B0604030504040204" pitchFamily="34" charset="0"/>
              <a:ea typeface="Verdana" panose="020B0604030504040204" pitchFamily="34" charset="0"/>
            </a:rPr>
            <a:t>ASSESS AND IDENTIFY NEEDS</a:t>
          </a:r>
        </a:p>
      </dgm:t>
    </dgm:pt>
    <dgm:pt modelId="{F6D95E46-EAFF-45ED-A092-59A2CD496A7E}" type="parTrans" cxnId="{FB4D75A1-42CB-4E48-99A4-6D3735811588}">
      <dgm:prSet/>
      <dgm:spPr/>
      <dgm:t>
        <a:bodyPr/>
        <a:lstStyle/>
        <a:p>
          <a:endParaRPr lang="en-US"/>
        </a:p>
      </dgm:t>
    </dgm:pt>
    <dgm:pt modelId="{81C6D5F4-AAF1-415A-A181-10F94DDC92AC}" type="sibTrans" cxnId="{FB4D75A1-42CB-4E48-99A4-6D3735811588}">
      <dgm:prSet/>
      <dgm:spPr/>
      <dgm:t>
        <a:bodyPr/>
        <a:lstStyle/>
        <a:p>
          <a:endParaRPr lang="en-US"/>
        </a:p>
      </dgm:t>
    </dgm:pt>
    <dgm:pt modelId="{87C692C3-E0DD-45FC-B03C-304AE59D9072}">
      <dgm:prSet phldrT="[Text]" phldr="0"/>
      <dgm:spPr>
        <a:solidFill>
          <a:srgbClr val="92D050"/>
        </a:solidFill>
      </dgm:spPr>
      <dgm:t>
        <a:bodyPr/>
        <a:lstStyle/>
        <a:p>
          <a:r>
            <a:rPr lang="en-US" dirty="0">
              <a:latin typeface="Verdana" panose="020B0604030504040204" pitchFamily="34" charset="0"/>
              <a:ea typeface="Verdana" panose="020B0604030504040204" pitchFamily="34" charset="0"/>
            </a:rPr>
            <a:t>DESIGN MEANINGFUL LEARNING EXPERIENCES</a:t>
          </a:r>
        </a:p>
      </dgm:t>
    </dgm:pt>
    <dgm:pt modelId="{BEB62218-375A-47C5-BB18-C642A36BA75C}" type="parTrans" cxnId="{167E728F-B8F3-4906-83A4-9043B6471085}">
      <dgm:prSet/>
      <dgm:spPr/>
      <dgm:t>
        <a:bodyPr/>
        <a:lstStyle/>
        <a:p>
          <a:endParaRPr lang="en-US"/>
        </a:p>
      </dgm:t>
    </dgm:pt>
    <dgm:pt modelId="{FA9733BD-833A-476E-9768-267D0CD301C6}" type="sibTrans" cxnId="{167E728F-B8F3-4906-83A4-9043B6471085}">
      <dgm:prSet/>
      <dgm:spPr/>
      <dgm:t>
        <a:bodyPr/>
        <a:lstStyle/>
        <a:p>
          <a:endParaRPr lang="en-US"/>
        </a:p>
      </dgm:t>
    </dgm:pt>
    <dgm:pt modelId="{71C0CA76-9D3E-47ED-B8F3-41A7CA4FB87D}">
      <dgm:prSet phldrT="[Text]" phldr="0"/>
      <dgm:spPr>
        <a:solidFill>
          <a:srgbClr val="7030A0"/>
        </a:solidFill>
      </dgm:spPr>
      <dgm:t>
        <a:bodyPr/>
        <a:lstStyle/>
        <a:p>
          <a:r>
            <a:rPr lang="en-US" dirty="0">
              <a:latin typeface="Verdana" panose="020B0604030504040204" pitchFamily="34" charset="0"/>
              <a:ea typeface="Verdana" panose="020B0604030504040204" pitchFamily="34" charset="0"/>
            </a:rPr>
            <a:t>DEVELOP</a:t>
          </a:r>
        </a:p>
      </dgm:t>
    </dgm:pt>
    <dgm:pt modelId="{FAA980E0-C234-49AA-B703-85CF789081C7}" type="parTrans" cxnId="{E9D9A1FF-89A6-4D70-83C6-9A83B1120116}">
      <dgm:prSet/>
      <dgm:spPr/>
      <dgm:t>
        <a:bodyPr/>
        <a:lstStyle/>
        <a:p>
          <a:endParaRPr lang="en-US"/>
        </a:p>
      </dgm:t>
    </dgm:pt>
    <dgm:pt modelId="{846E02EB-3DCA-4683-A0F7-F2DF4F562EA1}" type="sibTrans" cxnId="{E9D9A1FF-89A6-4D70-83C6-9A83B1120116}">
      <dgm:prSet/>
      <dgm:spPr/>
      <dgm:t>
        <a:bodyPr/>
        <a:lstStyle/>
        <a:p>
          <a:endParaRPr lang="en-US"/>
        </a:p>
      </dgm:t>
    </dgm:pt>
    <dgm:pt modelId="{45A22C08-6314-42A3-B1A0-B8ECAA712358}">
      <dgm:prSet phldrT="[Text]" phldr="0"/>
      <dgm:spPr>
        <a:solidFill>
          <a:schemeClr val="accent5">
            <a:lumMod val="75000"/>
          </a:schemeClr>
        </a:solidFill>
      </dgm:spPr>
      <dgm:t>
        <a:bodyPr/>
        <a:lstStyle/>
        <a:p>
          <a:r>
            <a:rPr lang="en-US" dirty="0">
              <a:latin typeface="Verdana" panose="020B0604030504040204" pitchFamily="34" charset="0"/>
              <a:ea typeface="Verdana" panose="020B0604030504040204" pitchFamily="34" charset="0"/>
            </a:rPr>
            <a:t>IMPLEMENT</a:t>
          </a:r>
        </a:p>
      </dgm:t>
    </dgm:pt>
    <dgm:pt modelId="{A704C29D-CD9D-4CCA-AF02-2F0E786ECE50}" type="parTrans" cxnId="{5E1DA9C2-CF61-4DAE-80EE-96841934A651}">
      <dgm:prSet/>
      <dgm:spPr/>
      <dgm:t>
        <a:bodyPr/>
        <a:lstStyle/>
        <a:p>
          <a:endParaRPr lang="en-US"/>
        </a:p>
      </dgm:t>
    </dgm:pt>
    <dgm:pt modelId="{9DECFDF7-7CD6-4031-9970-25C283B68B9D}" type="sibTrans" cxnId="{5E1DA9C2-CF61-4DAE-80EE-96841934A651}">
      <dgm:prSet/>
      <dgm:spPr/>
      <dgm:t>
        <a:bodyPr/>
        <a:lstStyle/>
        <a:p>
          <a:endParaRPr lang="en-US"/>
        </a:p>
      </dgm:t>
    </dgm:pt>
    <dgm:pt modelId="{78BB4562-FADA-4B23-953D-1DC01CA59F30}">
      <dgm:prSet phldrT="[Text]" phldr="0"/>
      <dgm:spPr>
        <a:solidFill>
          <a:schemeClr val="accent6">
            <a:lumMod val="75000"/>
          </a:schemeClr>
        </a:solidFill>
      </dgm:spPr>
      <dgm:t>
        <a:bodyPr/>
        <a:lstStyle/>
        <a:p>
          <a:r>
            <a:rPr lang="en-US" dirty="0">
              <a:latin typeface="Verdana" panose="020B0604030504040204" pitchFamily="34" charset="0"/>
              <a:ea typeface="Verdana" panose="020B0604030504040204" pitchFamily="34" charset="0"/>
            </a:rPr>
            <a:t>EVALUATE</a:t>
          </a:r>
        </a:p>
      </dgm:t>
    </dgm:pt>
    <dgm:pt modelId="{58D1C19E-1435-4B1A-97CD-B3646D9BC404}" type="parTrans" cxnId="{E7530019-847A-4717-929D-76002A75D6D5}">
      <dgm:prSet/>
      <dgm:spPr/>
      <dgm:t>
        <a:bodyPr/>
        <a:lstStyle/>
        <a:p>
          <a:endParaRPr lang="en-US"/>
        </a:p>
      </dgm:t>
    </dgm:pt>
    <dgm:pt modelId="{CB276ACA-CE5F-4807-A7A0-749F8218F804}" type="sibTrans" cxnId="{E7530019-847A-4717-929D-76002A75D6D5}">
      <dgm:prSet/>
      <dgm:spPr/>
      <dgm:t>
        <a:bodyPr/>
        <a:lstStyle/>
        <a:p>
          <a:endParaRPr lang="en-US"/>
        </a:p>
      </dgm:t>
    </dgm:pt>
    <dgm:pt modelId="{7DBCA83A-C5C9-42BD-A9B7-3C1264EAC7A5}" type="pres">
      <dgm:prSet presAssocID="{595FC161-0F03-4CC1-A744-3EC02A116522}" presName="Name0" presStyleCnt="0">
        <dgm:presLayoutVars>
          <dgm:dir/>
          <dgm:resizeHandles val="exact"/>
        </dgm:presLayoutVars>
      </dgm:prSet>
      <dgm:spPr/>
    </dgm:pt>
    <dgm:pt modelId="{B25315FE-21B2-4BA6-BFAF-F3E51DAB4756}" type="pres">
      <dgm:prSet presAssocID="{595FC161-0F03-4CC1-A744-3EC02A116522}" presName="cycle" presStyleCnt="0"/>
      <dgm:spPr/>
    </dgm:pt>
    <dgm:pt modelId="{8CEF625E-B128-471B-91A6-3CD9970428A7}" type="pres">
      <dgm:prSet presAssocID="{A7C4626E-C8CD-4663-9603-9FDF876D6E96}" presName="nodeFirstNode" presStyleLbl="node1" presStyleIdx="0" presStyleCnt="5">
        <dgm:presLayoutVars>
          <dgm:bulletEnabled val="1"/>
        </dgm:presLayoutVars>
      </dgm:prSet>
      <dgm:spPr/>
    </dgm:pt>
    <dgm:pt modelId="{65E28224-2C39-443F-8522-F83A7CF39B98}" type="pres">
      <dgm:prSet presAssocID="{81C6D5F4-AAF1-415A-A181-10F94DDC92AC}" presName="sibTransFirstNode" presStyleLbl="bgShp" presStyleIdx="0" presStyleCnt="1"/>
      <dgm:spPr/>
    </dgm:pt>
    <dgm:pt modelId="{A22D7539-683E-49F1-8686-74D8D5866AAA}" type="pres">
      <dgm:prSet presAssocID="{87C692C3-E0DD-45FC-B03C-304AE59D9072}" presName="nodeFollowingNodes" presStyleLbl="node1" presStyleIdx="1" presStyleCnt="5">
        <dgm:presLayoutVars>
          <dgm:bulletEnabled val="1"/>
        </dgm:presLayoutVars>
      </dgm:prSet>
      <dgm:spPr/>
    </dgm:pt>
    <dgm:pt modelId="{DB533AEF-3846-4A00-9C53-D6C575F847FE}" type="pres">
      <dgm:prSet presAssocID="{71C0CA76-9D3E-47ED-B8F3-41A7CA4FB87D}" presName="nodeFollowingNodes" presStyleLbl="node1" presStyleIdx="2" presStyleCnt="5">
        <dgm:presLayoutVars>
          <dgm:bulletEnabled val="1"/>
        </dgm:presLayoutVars>
      </dgm:prSet>
      <dgm:spPr/>
    </dgm:pt>
    <dgm:pt modelId="{E64DE9EF-4D0F-4008-BC89-7AC6508B9A31}" type="pres">
      <dgm:prSet presAssocID="{45A22C08-6314-42A3-B1A0-B8ECAA712358}" presName="nodeFollowingNodes" presStyleLbl="node1" presStyleIdx="3" presStyleCnt="5">
        <dgm:presLayoutVars>
          <dgm:bulletEnabled val="1"/>
        </dgm:presLayoutVars>
      </dgm:prSet>
      <dgm:spPr/>
    </dgm:pt>
    <dgm:pt modelId="{CD77A6F2-2563-411A-88C9-505B83F7A11C}" type="pres">
      <dgm:prSet presAssocID="{78BB4562-FADA-4B23-953D-1DC01CA59F30}" presName="nodeFollowingNodes" presStyleLbl="node1" presStyleIdx="4" presStyleCnt="5">
        <dgm:presLayoutVars>
          <dgm:bulletEnabled val="1"/>
        </dgm:presLayoutVars>
      </dgm:prSet>
      <dgm:spPr/>
    </dgm:pt>
  </dgm:ptLst>
  <dgm:cxnLst>
    <dgm:cxn modelId="{B6895700-9117-4AF5-AA28-80A903FFC8DA}" type="presOf" srcId="{87C692C3-E0DD-45FC-B03C-304AE59D9072}" destId="{A22D7539-683E-49F1-8686-74D8D5866AAA}" srcOrd="0" destOrd="0" presId="urn:microsoft.com/office/officeart/2005/8/layout/cycle3"/>
    <dgm:cxn modelId="{E7530019-847A-4717-929D-76002A75D6D5}" srcId="{595FC161-0F03-4CC1-A744-3EC02A116522}" destId="{78BB4562-FADA-4B23-953D-1DC01CA59F30}" srcOrd="4" destOrd="0" parTransId="{58D1C19E-1435-4B1A-97CD-B3646D9BC404}" sibTransId="{CB276ACA-CE5F-4807-A7A0-749F8218F804}"/>
    <dgm:cxn modelId="{0989551F-9947-48EA-9C0A-27E08CC2C95B}" type="presOf" srcId="{45A22C08-6314-42A3-B1A0-B8ECAA712358}" destId="{E64DE9EF-4D0F-4008-BC89-7AC6508B9A31}" srcOrd="0" destOrd="0" presId="urn:microsoft.com/office/officeart/2005/8/layout/cycle3"/>
    <dgm:cxn modelId="{24DF9523-0615-4F69-9198-3CB786475765}" type="presOf" srcId="{A7C4626E-C8CD-4663-9603-9FDF876D6E96}" destId="{8CEF625E-B128-471B-91A6-3CD9970428A7}" srcOrd="0" destOrd="0" presId="urn:microsoft.com/office/officeart/2005/8/layout/cycle3"/>
    <dgm:cxn modelId="{ECF91547-1248-4174-BC0A-EDA7749EF392}" type="presOf" srcId="{71C0CA76-9D3E-47ED-B8F3-41A7CA4FB87D}" destId="{DB533AEF-3846-4A00-9C53-D6C575F847FE}" srcOrd="0" destOrd="0" presId="urn:microsoft.com/office/officeart/2005/8/layout/cycle3"/>
    <dgm:cxn modelId="{2F9BBE70-1EB5-46B8-9A6F-DEA502D1CC9E}" type="presOf" srcId="{81C6D5F4-AAF1-415A-A181-10F94DDC92AC}" destId="{65E28224-2C39-443F-8522-F83A7CF39B98}" srcOrd="0" destOrd="0" presId="urn:microsoft.com/office/officeart/2005/8/layout/cycle3"/>
    <dgm:cxn modelId="{167E728F-B8F3-4906-83A4-9043B6471085}" srcId="{595FC161-0F03-4CC1-A744-3EC02A116522}" destId="{87C692C3-E0DD-45FC-B03C-304AE59D9072}" srcOrd="1" destOrd="0" parTransId="{BEB62218-375A-47C5-BB18-C642A36BA75C}" sibTransId="{FA9733BD-833A-476E-9768-267D0CD301C6}"/>
    <dgm:cxn modelId="{FB4D75A1-42CB-4E48-99A4-6D3735811588}" srcId="{595FC161-0F03-4CC1-A744-3EC02A116522}" destId="{A7C4626E-C8CD-4663-9603-9FDF876D6E96}" srcOrd="0" destOrd="0" parTransId="{F6D95E46-EAFF-45ED-A092-59A2CD496A7E}" sibTransId="{81C6D5F4-AAF1-415A-A181-10F94DDC92AC}"/>
    <dgm:cxn modelId="{5428DAA7-17D5-40B2-9F81-3F8245B483F3}" type="presOf" srcId="{78BB4562-FADA-4B23-953D-1DC01CA59F30}" destId="{CD77A6F2-2563-411A-88C9-505B83F7A11C}" srcOrd="0" destOrd="0" presId="urn:microsoft.com/office/officeart/2005/8/layout/cycle3"/>
    <dgm:cxn modelId="{5E1DA9C2-CF61-4DAE-80EE-96841934A651}" srcId="{595FC161-0F03-4CC1-A744-3EC02A116522}" destId="{45A22C08-6314-42A3-B1A0-B8ECAA712358}" srcOrd="3" destOrd="0" parTransId="{A704C29D-CD9D-4CCA-AF02-2F0E786ECE50}" sibTransId="{9DECFDF7-7CD6-4031-9970-25C283B68B9D}"/>
    <dgm:cxn modelId="{8E16DEC2-29E5-4D26-AAAA-AF3F11EE9939}" type="presOf" srcId="{595FC161-0F03-4CC1-A744-3EC02A116522}" destId="{7DBCA83A-C5C9-42BD-A9B7-3C1264EAC7A5}" srcOrd="0" destOrd="0" presId="urn:microsoft.com/office/officeart/2005/8/layout/cycle3"/>
    <dgm:cxn modelId="{E9D9A1FF-89A6-4D70-83C6-9A83B1120116}" srcId="{595FC161-0F03-4CC1-A744-3EC02A116522}" destId="{71C0CA76-9D3E-47ED-B8F3-41A7CA4FB87D}" srcOrd="2" destOrd="0" parTransId="{FAA980E0-C234-49AA-B703-85CF789081C7}" sibTransId="{846E02EB-3DCA-4683-A0F7-F2DF4F562EA1}"/>
    <dgm:cxn modelId="{C115E9DD-ADC2-42BB-ACE6-B7FDEDA8DEAC}" type="presParOf" srcId="{7DBCA83A-C5C9-42BD-A9B7-3C1264EAC7A5}" destId="{B25315FE-21B2-4BA6-BFAF-F3E51DAB4756}" srcOrd="0" destOrd="0" presId="urn:microsoft.com/office/officeart/2005/8/layout/cycle3"/>
    <dgm:cxn modelId="{3E56844F-8BF4-4414-9347-C4AB0B58914F}" type="presParOf" srcId="{B25315FE-21B2-4BA6-BFAF-F3E51DAB4756}" destId="{8CEF625E-B128-471B-91A6-3CD9970428A7}" srcOrd="0" destOrd="0" presId="urn:microsoft.com/office/officeart/2005/8/layout/cycle3"/>
    <dgm:cxn modelId="{22BF30F2-8415-4A74-BEE3-81A8AA2A952C}" type="presParOf" srcId="{B25315FE-21B2-4BA6-BFAF-F3E51DAB4756}" destId="{65E28224-2C39-443F-8522-F83A7CF39B98}" srcOrd="1" destOrd="0" presId="urn:microsoft.com/office/officeart/2005/8/layout/cycle3"/>
    <dgm:cxn modelId="{DD8268C4-B4A7-4EA0-9788-DBF9FB7720DF}" type="presParOf" srcId="{B25315FE-21B2-4BA6-BFAF-F3E51DAB4756}" destId="{A22D7539-683E-49F1-8686-74D8D5866AAA}" srcOrd="2" destOrd="0" presId="urn:microsoft.com/office/officeart/2005/8/layout/cycle3"/>
    <dgm:cxn modelId="{B61605F0-75D1-4059-94ED-652C9B13D4AC}" type="presParOf" srcId="{B25315FE-21B2-4BA6-BFAF-F3E51DAB4756}" destId="{DB533AEF-3846-4A00-9C53-D6C575F847FE}" srcOrd="3" destOrd="0" presId="urn:microsoft.com/office/officeart/2005/8/layout/cycle3"/>
    <dgm:cxn modelId="{D696F889-3FED-4C0B-AFF6-53021B41EDF5}" type="presParOf" srcId="{B25315FE-21B2-4BA6-BFAF-F3E51DAB4756}" destId="{E64DE9EF-4D0F-4008-BC89-7AC6508B9A31}" srcOrd="4" destOrd="0" presId="urn:microsoft.com/office/officeart/2005/8/layout/cycle3"/>
    <dgm:cxn modelId="{F0ABA232-2D25-453F-9CDA-1639B10B72FE}" type="presParOf" srcId="{B25315FE-21B2-4BA6-BFAF-F3E51DAB4756}" destId="{CD77A6F2-2563-411A-88C9-505B83F7A11C}" srcOrd="5" destOrd="0" presId="urn:microsoft.com/office/officeart/2005/8/layout/cycle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28224-2C39-443F-8522-F83A7CF39B98}">
      <dsp:nvSpPr>
        <dsp:cNvPr id="0" name=""/>
        <dsp:cNvSpPr/>
      </dsp:nvSpPr>
      <dsp:spPr>
        <a:xfrm>
          <a:off x="1821481" y="-45768"/>
          <a:ext cx="7065482" cy="7065482"/>
        </a:xfrm>
        <a:prstGeom prst="circularArrow">
          <a:avLst>
            <a:gd name="adj1" fmla="val 5544"/>
            <a:gd name="adj2" fmla="val 330680"/>
            <a:gd name="adj3" fmla="val 13734591"/>
            <a:gd name="adj4" fmla="val 17411172"/>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EF625E-B128-471B-91A6-3CD9970428A7}">
      <dsp:nvSpPr>
        <dsp:cNvPr id="0" name=""/>
        <dsp:cNvSpPr/>
      </dsp:nvSpPr>
      <dsp:spPr>
        <a:xfrm>
          <a:off x="3670570" y="2372"/>
          <a:ext cx="3367303" cy="1683651"/>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Verdana" panose="020B0604030504040204" pitchFamily="34" charset="0"/>
              <a:ea typeface="Verdana" panose="020B0604030504040204" pitchFamily="34" charset="0"/>
            </a:rPr>
            <a:t>ASSESS AND IDENTIFY NEEDS</a:t>
          </a:r>
        </a:p>
      </dsp:txBody>
      <dsp:txXfrm>
        <a:off x="3752759" y="84561"/>
        <a:ext cx="3202925" cy="1519273"/>
      </dsp:txXfrm>
    </dsp:sp>
    <dsp:sp modelId="{A22D7539-683E-49F1-8686-74D8D5866AAA}">
      <dsp:nvSpPr>
        <dsp:cNvPr id="0" name=""/>
        <dsp:cNvSpPr/>
      </dsp:nvSpPr>
      <dsp:spPr>
        <a:xfrm>
          <a:off x="6536102" y="2084303"/>
          <a:ext cx="3367303" cy="1683651"/>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Verdana" panose="020B0604030504040204" pitchFamily="34" charset="0"/>
              <a:ea typeface="Verdana" panose="020B0604030504040204" pitchFamily="34" charset="0"/>
            </a:rPr>
            <a:t>DESIGN MEANINGFUL LEARNING EXPERIENCES</a:t>
          </a:r>
        </a:p>
      </dsp:txBody>
      <dsp:txXfrm>
        <a:off x="6618291" y="2166492"/>
        <a:ext cx="3202925" cy="1519273"/>
      </dsp:txXfrm>
    </dsp:sp>
    <dsp:sp modelId="{DB533AEF-3846-4A00-9C53-D6C575F847FE}">
      <dsp:nvSpPr>
        <dsp:cNvPr id="0" name=""/>
        <dsp:cNvSpPr/>
      </dsp:nvSpPr>
      <dsp:spPr>
        <a:xfrm>
          <a:off x="5441566" y="5452938"/>
          <a:ext cx="3367303" cy="1683651"/>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Verdana" panose="020B0604030504040204" pitchFamily="34" charset="0"/>
              <a:ea typeface="Verdana" panose="020B0604030504040204" pitchFamily="34" charset="0"/>
            </a:rPr>
            <a:t>DEVELOP</a:t>
          </a:r>
        </a:p>
      </dsp:txBody>
      <dsp:txXfrm>
        <a:off x="5523755" y="5535127"/>
        <a:ext cx="3202925" cy="1519273"/>
      </dsp:txXfrm>
    </dsp:sp>
    <dsp:sp modelId="{E64DE9EF-4D0F-4008-BC89-7AC6508B9A31}">
      <dsp:nvSpPr>
        <dsp:cNvPr id="0" name=""/>
        <dsp:cNvSpPr/>
      </dsp:nvSpPr>
      <dsp:spPr>
        <a:xfrm>
          <a:off x="1899574" y="5452938"/>
          <a:ext cx="3367303" cy="1683651"/>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Verdana" panose="020B0604030504040204" pitchFamily="34" charset="0"/>
              <a:ea typeface="Verdana" panose="020B0604030504040204" pitchFamily="34" charset="0"/>
            </a:rPr>
            <a:t>IMPLEMENT</a:t>
          </a:r>
        </a:p>
      </dsp:txBody>
      <dsp:txXfrm>
        <a:off x="1981763" y="5535127"/>
        <a:ext cx="3202925" cy="1519273"/>
      </dsp:txXfrm>
    </dsp:sp>
    <dsp:sp modelId="{CD77A6F2-2563-411A-88C9-505B83F7A11C}">
      <dsp:nvSpPr>
        <dsp:cNvPr id="0" name=""/>
        <dsp:cNvSpPr/>
      </dsp:nvSpPr>
      <dsp:spPr>
        <a:xfrm>
          <a:off x="805038" y="2084303"/>
          <a:ext cx="3367303" cy="1683651"/>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Verdana" panose="020B0604030504040204" pitchFamily="34" charset="0"/>
              <a:ea typeface="Verdana" panose="020B0604030504040204" pitchFamily="34" charset="0"/>
            </a:rPr>
            <a:t>EVALUATE</a:t>
          </a:r>
        </a:p>
      </dsp:txBody>
      <dsp:txXfrm>
        <a:off x="887227" y="2166492"/>
        <a:ext cx="3202925" cy="151927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9E1DED-3963-4963-8F0E-CBDD050DFBB7}"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8C15E9-7B0F-4FDB-817C-9DCD06BB0BE3}" type="slidenum">
              <a:rPr lang="en-US" smtClean="0"/>
              <a:t>‹#›</a:t>
            </a:fld>
            <a:endParaRPr lang="en-US"/>
          </a:p>
        </p:txBody>
      </p:sp>
    </p:spTree>
    <p:extLst>
      <p:ext uri="{BB962C8B-B14F-4D97-AF65-F5344CB8AC3E}">
        <p14:creationId xmlns:p14="http://schemas.microsoft.com/office/powerpoint/2010/main" val="662959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morning/afternoon, everyone.</a:t>
            </a:r>
          </a:p>
          <a:p>
            <a:endParaRPr lang="en-US" dirty="0"/>
          </a:p>
          <a:p>
            <a:r>
              <a:rPr lang="en-US" dirty="0"/>
              <a:t>I’m </a:t>
            </a:r>
            <a:r>
              <a:rPr lang="en-US" b="1" dirty="0">
                <a:highlight>
                  <a:srgbClr val="FFFF00"/>
                </a:highlight>
              </a:rPr>
              <a:t>&lt;&lt;insert your name&gt;&gt;</a:t>
            </a:r>
            <a:r>
              <a:rPr lang="en-US" b="0" dirty="0">
                <a:highlight>
                  <a:srgbClr val="FFFF00"/>
                </a:highlight>
              </a:rPr>
              <a:t>,</a:t>
            </a:r>
            <a:r>
              <a:rPr lang="en-US" b="1" dirty="0">
                <a:highlight>
                  <a:srgbClr val="FFFF00"/>
                </a:highlight>
              </a:rPr>
              <a:t> </a:t>
            </a:r>
            <a:r>
              <a:rPr lang="en-US" dirty="0"/>
              <a:t>our Region’s first-ever Region Education Chair! I’m excited to introduce this new role that SIA is launching this year: the Region Education Chair.</a:t>
            </a:r>
          </a:p>
          <a:p>
            <a:endParaRPr lang="en-US" dirty="0"/>
          </a:p>
          <a:p>
            <a:r>
              <a:rPr lang="en-US" dirty="0"/>
              <a:t>As SIA continues to strengthen member engagement and leadership development across the federation, we recognize that learning plays an important role in helping our members, clubs, and regions succeed.</a:t>
            </a:r>
          </a:p>
          <a:p>
            <a:endParaRPr lang="en-US" dirty="0"/>
          </a:p>
          <a:p>
            <a:r>
              <a:rPr lang="en-US" dirty="0"/>
              <a:t>The Region Education Chair is being introduced to help us make a stronger connection between learning, leadership, and the member experience.</a:t>
            </a:r>
          </a:p>
          <a:p>
            <a:endParaRPr lang="en-US" dirty="0"/>
          </a:p>
        </p:txBody>
      </p:sp>
      <p:sp>
        <p:nvSpPr>
          <p:cNvPr id="4" name="Slide Number Placeholder 3"/>
          <p:cNvSpPr>
            <a:spLocks noGrp="1"/>
          </p:cNvSpPr>
          <p:nvPr>
            <p:ph type="sldNum" sz="quarter" idx="5"/>
          </p:nvPr>
        </p:nvSpPr>
        <p:spPr/>
        <p:txBody>
          <a:bodyPr/>
          <a:lstStyle/>
          <a:p>
            <a:fld id="{148C15E9-7B0F-4FDB-817C-9DCD06BB0BE3}" type="slidenum">
              <a:rPr lang="en-US" smtClean="0"/>
              <a:t>1</a:t>
            </a:fld>
            <a:endParaRPr lang="en-US"/>
          </a:p>
        </p:txBody>
      </p:sp>
    </p:spTree>
    <p:extLst>
      <p:ext uri="{BB962C8B-B14F-4D97-AF65-F5344CB8AC3E}">
        <p14:creationId xmlns:p14="http://schemas.microsoft.com/office/powerpoint/2010/main" val="3174216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B5279-7E3B-A155-8C09-CB9D6374A69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BB905D-D8C6-57BD-92F4-66B4B913DEC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039D428-818B-5AA7-EA18-8D228760E2B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20389EF-6516-0AA5-378E-FDAE76CB40A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B23E41A-8E47-09DB-2605-00BF4E5DAD0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Organizations don't become stronger </a:t>
            </a:r>
            <a:r>
              <a:rPr lang="en-US"/>
              <a:t>by chance; they </a:t>
            </a:r>
            <a:r>
              <a:rPr lang="en-US" dirty="0"/>
              <a:t>become stronger by intentionally developing their people.</a:t>
            </a:r>
          </a:p>
          <a:p>
            <a:endParaRPr lang="en-US" dirty="0"/>
          </a:p>
          <a:p>
            <a:r>
              <a:rPr lang="en-US" dirty="0"/>
              <a:t>As SIA continues to grow and evolve, we recognized an opportunity to create a more connected and intentional approach to leadership development across the federation.</a:t>
            </a:r>
          </a:p>
          <a:p>
            <a:br>
              <a:rPr lang="en-US" dirty="0"/>
            </a:br>
            <a:r>
              <a:rPr lang="en-US" dirty="0"/>
              <a:t>The Region Education Chair was created to help bridge the gap between headquarters, regions, and clubs by ensuring that educational opportunities reflect the real needs of our members.</a:t>
            </a:r>
          </a:p>
          <a:p>
            <a:endParaRPr lang="en-US" dirty="0"/>
          </a:p>
          <a:p>
            <a:r>
              <a:rPr lang="en-US" dirty="0"/>
              <a:t>We know that our members have different experiences, different levels of leadership experience, and different needs.</a:t>
            </a:r>
          </a:p>
          <a:p>
            <a:endParaRPr lang="en-US" dirty="0"/>
          </a:p>
          <a:p>
            <a:r>
              <a:rPr lang="en-US" dirty="0"/>
              <a:t>A new club president may need something very different from a longtime club leader. One region may need help developing emerging leaders, while another may be looking for ways to make club meetings more engaging.</a:t>
            </a:r>
          </a:p>
          <a:p>
            <a:endParaRPr lang="en-US" dirty="0"/>
          </a:p>
          <a:p>
            <a:r>
              <a:rPr lang="en-US" dirty="0"/>
              <a:t>We want our education and training to reflect those realities.</a:t>
            </a:r>
          </a:p>
          <a:p>
            <a:endParaRPr lang="en-US" dirty="0"/>
          </a:p>
          <a:p>
            <a:r>
              <a:rPr lang="en-US" dirty="0"/>
              <a:t>That's why this role is so important.</a:t>
            </a:r>
          </a:p>
          <a:p>
            <a:endParaRPr lang="en-US" dirty="0"/>
          </a:p>
          <a:p>
            <a:r>
              <a:rPr lang="en-US" dirty="0"/>
              <a:t>The Region Education Chair will help us better understand what members and clubs need to learn, where they need support, and what educational opportunities can help them become more effective leaders and create more meaningful member experiences.</a:t>
            </a:r>
          </a:p>
          <a:p>
            <a:endParaRPr lang="en-US" dirty="0"/>
          </a:p>
        </p:txBody>
      </p:sp>
      <p:sp>
        <p:nvSpPr>
          <p:cNvPr id="6" name="Footer Placeholder 5">
            <a:extLst>
              <a:ext uri="{FF2B5EF4-FFF2-40B4-BE49-F238E27FC236}">
                <a16:creationId xmlns:a16="http://schemas.microsoft.com/office/drawing/2014/main" id="{89497015-28FF-5551-18E2-9BB8F3AA5C9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ACC2671-CA07-12AB-2264-95305CE8B09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12174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00B46-4C0F-67D8-1852-2CC3FAB20C7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17DA76-33E8-E667-FFA2-EA786553EBD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3DFEF23-FEE8-807C-38CD-40C3D0E1CAA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D23A736-91B6-F4C8-02A1-10175EF4853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420AD0B-E4A4-B89E-24EA-5AA77A0D111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Region Education Chair will serve as a connector between clubs, regions, and SIA headquarters.</a:t>
            </a:r>
          </a:p>
          <a:p>
            <a:endParaRPr lang="en-US" dirty="0"/>
          </a:p>
          <a:p>
            <a:r>
              <a:rPr lang="en-US" dirty="0"/>
              <a:t>We will:</a:t>
            </a:r>
          </a:p>
          <a:p>
            <a:pPr marL="171450" indent="-171450">
              <a:buFont typeface="Arial" panose="020B0604020202020204" pitchFamily="34" charset="0"/>
              <a:buChar char="•"/>
            </a:pPr>
            <a:r>
              <a:rPr lang="en-US" dirty="0"/>
              <a:t>Listen to clubs and members to identify learning and leadership development needs.</a:t>
            </a:r>
          </a:p>
          <a:p>
            <a:pPr marL="171450" indent="-171450">
              <a:buFont typeface="Arial" panose="020B0604020202020204" pitchFamily="34" charset="0"/>
              <a:buChar char="•"/>
            </a:pPr>
            <a:r>
              <a:rPr lang="en-US" dirty="0"/>
              <a:t>Look for trends and common challenges across the region.</a:t>
            </a:r>
          </a:p>
          <a:p>
            <a:pPr marL="171450" indent="-171450">
              <a:buFont typeface="Arial" panose="020B0604020202020204" pitchFamily="34" charset="0"/>
              <a:buChar char="•"/>
            </a:pPr>
            <a:r>
              <a:rPr lang="en-US" dirty="0"/>
              <a:t>Help promote SIA's educational opportunities.</a:t>
            </a:r>
          </a:p>
          <a:p>
            <a:pPr marL="171450" indent="-171450">
              <a:buFont typeface="Arial" panose="020B0604020202020204" pitchFamily="34" charset="0"/>
              <a:buChar char="•"/>
            </a:pPr>
            <a:r>
              <a:rPr lang="en-US" dirty="0"/>
              <a:t>Conduct workshops or presentations when appropriate.</a:t>
            </a:r>
          </a:p>
          <a:p>
            <a:pPr marL="171450" indent="-171450">
              <a:buFont typeface="Arial" panose="020B0604020202020204" pitchFamily="34" charset="0"/>
              <a:buChar char="•"/>
            </a:pPr>
            <a:r>
              <a:rPr lang="en-US" dirty="0"/>
              <a:t>Provide feedback to SIA on educational content and strategies.</a:t>
            </a:r>
          </a:p>
          <a:p>
            <a:pPr marL="171450" indent="-171450">
              <a:buFont typeface="Arial" panose="020B0604020202020204" pitchFamily="34" charset="0"/>
              <a:buChar char="•"/>
            </a:pPr>
            <a:r>
              <a:rPr lang="en-US" dirty="0"/>
              <a:t>Collaborate with region leaders, club leaders, other region chairs, and SIA staff.</a:t>
            </a:r>
          </a:p>
          <a:p>
            <a:pPr marL="171450" indent="-171450">
              <a:buFont typeface="Arial" panose="020B0604020202020204" pitchFamily="34" charset="0"/>
              <a:buChar char="•"/>
            </a:pPr>
            <a:r>
              <a:rPr lang="en-US" dirty="0"/>
              <a:t>Help evaluate whether the education we provide is meeting members' needs.</a:t>
            </a:r>
          </a:p>
          <a:p>
            <a:pPr marL="171450" indent="-171450">
              <a:buFont typeface="Arial" panose="020B0604020202020204" pitchFamily="34" charset="0"/>
              <a:buChar char="•"/>
            </a:pPr>
            <a:endParaRPr lang="en-US" dirty="0"/>
          </a:p>
          <a:p>
            <a:r>
              <a:rPr lang="en-US" dirty="0"/>
              <a:t>This role isn't simply about delivering training.</a:t>
            </a:r>
          </a:p>
          <a:p>
            <a:endParaRPr lang="en-US" dirty="0"/>
          </a:p>
          <a:p>
            <a:r>
              <a:rPr lang="en-US" dirty="0"/>
              <a:t>It's about helping us make sure we're providing the right learning to the right people at the right time.</a:t>
            </a:r>
          </a:p>
          <a:p>
            <a:endParaRPr lang="en-US" dirty="0"/>
          </a:p>
        </p:txBody>
      </p:sp>
      <p:sp>
        <p:nvSpPr>
          <p:cNvPr id="6" name="Footer Placeholder 5">
            <a:extLst>
              <a:ext uri="{FF2B5EF4-FFF2-40B4-BE49-F238E27FC236}">
                <a16:creationId xmlns:a16="http://schemas.microsoft.com/office/drawing/2014/main" id="{6EFCDEBA-6952-0D8F-FE97-8DB4065B668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0CA38A5-CB7B-6A19-84CE-9A6BD303DA3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71406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D75DC-F589-65F8-8734-834C89881CB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16AD48-F34E-CB54-4160-1296915EB49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991782D-DDA5-37B5-90E8-7F1CC0A79D1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57B32D2-0043-007A-9291-563F3B9F6B4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384C4F2-D9D9-531D-51E0-BB6BDD65391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Region Education Chair directly supports SIA's strategic priorities related to engagement and leadership development.</a:t>
            </a:r>
          </a:p>
          <a:p>
            <a:endParaRPr lang="en-US" dirty="0"/>
          </a:p>
          <a:p>
            <a:r>
              <a:rPr lang="en-US" dirty="0"/>
              <a:t>Two important strategies are:</a:t>
            </a:r>
          </a:p>
          <a:p>
            <a:pPr marL="171450" indent="-171450">
              <a:buFont typeface="Arial" panose="020B0604020202020204" pitchFamily="34" charset="0"/>
              <a:buChar char="•"/>
            </a:pPr>
            <a:r>
              <a:rPr lang="en-US" dirty="0"/>
              <a:t>Preparing our members to be effective leaders and</a:t>
            </a:r>
          </a:p>
          <a:p>
            <a:pPr marL="171450" indent="-171450">
              <a:buFont typeface="Arial" panose="020B0604020202020204" pitchFamily="34" charset="0"/>
              <a:buChar char="•"/>
            </a:pPr>
            <a:r>
              <a:rPr lang="en-US" dirty="0"/>
              <a:t>Providing a quality and engaging member experience.</a:t>
            </a:r>
          </a:p>
          <a:p>
            <a:endParaRPr lang="en-US" dirty="0"/>
          </a:p>
          <a:p>
            <a:r>
              <a:rPr lang="en-US" dirty="0"/>
              <a:t>Education is one of the ways we accomplish both.</a:t>
            </a:r>
          </a:p>
          <a:p>
            <a:endParaRPr lang="en-US" dirty="0"/>
          </a:p>
          <a:p>
            <a:r>
              <a:rPr lang="en-US" dirty="0"/>
              <a:t>When members have the knowledge, skills, and confidence to lead, our clubs become stronger.</a:t>
            </a:r>
          </a:p>
          <a:p>
            <a:endParaRPr lang="en-US" dirty="0"/>
          </a:p>
          <a:p>
            <a:r>
              <a:rPr lang="en-US" dirty="0"/>
              <a:t>And when members have opportunities to learn, connect, and grow, they are more likely to have a meaningful experience within Soroptimist.</a:t>
            </a:r>
          </a:p>
          <a:p>
            <a:endParaRPr lang="en-US" dirty="0"/>
          </a:p>
        </p:txBody>
      </p:sp>
      <p:sp>
        <p:nvSpPr>
          <p:cNvPr id="6" name="Footer Placeholder 5">
            <a:extLst>
              <a:ext uri="{FF2B5EF4-FFF2-40B4-BE49-F238E27FC236}">
                <a16:creationId xmlns:a16="http://schemas.microsoft.com/office/drawing/2014/main" id="{F88B5953-66D2-B446-55A2-D23366C35BD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D64ED39-50A9-5668-7768-317154C9D54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85466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B9A92-7509-B483-0B27-1E1EE48F4AD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D6FB4C-3CF8-BE29-B575-F13A502292D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60354B3-C31D-3063-0281-34C8C768102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CC0D8FF-F382-B204-C6F5-B1F7B0D4773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97AE315-9242-00B8-DF29-4D27CA67E4B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z="1200" kern="1200" dirty="0">
                <a:solidFill>
                  <a:schemeClr val="tx1"/>
                </a:solidFill>
                <a:effectLst/>
                <a:latin typeface="+mn-lt"/>
                <a:ea typeface="+mn-ea"/>
                <a:cs typeface="+mn-cs"/>
              </a:rPr>
              <a:t>But here's the most important part: We can't develop meaningful learning experiences if we don't know what you need.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That's why we have developed an Education and Training Needs Assessment for clubs and members.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want to hear directly from you.</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 about your experience in your club and region.</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do you need help with?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leadership skills would you like to strengthen?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challenges is your club facing?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do new club leaders need to know?</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would make your club meetings, programs, or member experience better?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perhaps most importantly: What do you wish you had been taught before taking on a leadership role?</a:t>
            </a:r>
          </a:p>
          <a:p>
            <a:endParaRPr lang="en-US" dirty="0"/>
          </a:p>
        </p:txBody>
      </p:sp>
      <p:sp>
        <p:nvSpPr>
          <p:cNvPr id="6" name="Footer Placeholder 5">
            <a:extLst>
              <a:ext uri="{FF2B5EF4-FFF2-40B4-BE49-F238E27FC236}">
                <a16:creationId xmlns:a16="http://schemas.microsoft.com/office/drawing/2014/main" id="{54489DD5-AA1F-FE41-52C2-CF13A951AD7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1B7F5D7-C250-F366-7CFD-E9A5C315378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438491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4DDD7-7B9E-C3D1-02C3-13BAC2327F6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49AB9D-45BA-D759-532F-55F71FF3BBC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D4064CB-3225-5D5F-9E51-AD49BC4C5F9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96825D0-0EE2-0A30-2C14-19395EA591F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B6DEB67-1769-AFAB-D921-E66AB6FDD6C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Your responses will help your Region Education Chair identify themes and trends across the region.</a:t>
            </a:r>
          </a:p>
          <a:p>
            <a:endParaRPr lang="en-US" dirty="0"/>
          </a:p>
          <a:p>
            <a:r>
              <a:rPr lang="en-US" dirty="0"/>
              <a:t>Those insights will then be shared with SIA.</a:t>
            </a:r>
          </a:p>
          <a:p>
            <a:endParaRPr lang="en-US" dirty="0"/>
          </a:p>
          <a:p>
            <a:r>
              <a:rPr lang="en-US" dirty="0"/>
              <a:t>Together, the Region Education Chairs and SIA staff can use that information to plan, develop, promote, and deliver learning experiences that respond to the evolving needs of our members.</a:t>
            </a:r>
          </a:p>
          <a:p>
            <a:endParaRPr lang="en-US" dirty="0"/>
          </a:p>
          <a:p>
            <a:r>
              <a:rPr lang="en-US" dirty="0"/>
              <a:t>And this won't be a one-time exercise.</a:t>
            </a:r>
          </a:p>
          <a:p>
            <a:endParaRPr lang="en-US" dirty="0"/>
          </a:p>
          <a:p>
            <a:r>
              <a:rPr lang="en-US" dirty="0"/>
              <a:t>We want to create an ongoing cycle of learning and improvement:</a:t>
            </a:r>
          </a:p>
          <a:p>
            <a:endParaRPr lang="en-US" dirty="0"/>
          </a:p>
          <a:p>
            <a:r>
              <a:rPr lang="en-US" dirty="0"/>
              <a:t>We'll continue to ask:</a:t>
            </a:r>
          </a:p>
          <a:p>
            <a:endParaRPr lang="en-US" dirty="0"/>
          </a:p>
          <a:p>
            <a:pPr marL="171450" indent="-171450">
              <a:buFont typeface="Arial" panose="020B0604020202020204" pitchFamily="34" charset="0"/>
              <a:buChar char="•"/>
            </a:pPr>
            <a:r>
              <a:rPr lang="en-US" dirty="0"/>
              <a:t>Did this learning experience meet the need?</a:t>
            </a:r>
          </a:p>
          <a:p>
            <a:pPr marL="171450" indent="-171450">
              <a:buFont typeface="Arial" panose="020B0604020202020204" pitchFamily="34" charset="0"/>
              <a:buChar char="•"/>
            </a:pPr>
            <a:r>
              <a:rPr lang="en-US" dirty="0"/>
              <a:t>Was it useful?</a:t>
            </a:r>
          </a:p>
          <a:p>
            <a:pPr marL="171450" indent="-171450">
              <a:buFont typeface="Arial" panose="020B0604020202020204" pitchFamily="34" charset="0"/>
              <a:buChar char="•"/>
            </a:pPr>
            <a:r>
              <a:rPr lang="en-US" dirty="0"/>
              <a:t>Did members apply what they learned?</a:t>
            </a:r>
          </a:p>
          <a:p>
            <a:pPr marL="171450" indent="-171450">
              <a:buFont typeface="Arial" panose="020B0604020202020204" pitchFamily="34" charset="0"/>
              <a:buChar char="•"/>
            </a:pPr>
            <a:r>
              <a:rPr lang="en-US" dirty="0"/>
              <a:t>What additional support is needed?</a:t>
            </a:r>
          </a:p>
          <a:p>
            <a:pPr marL="171450" indent="-171450">
              <a:buFont typeface="Arial" panose="020B0604020202020204" pitchFamily="34" charset="0"/>
              <a:buChar char="•"/>
            </a:pPr>
            <a:r>
              <a:rPr lang="en-US" dirty="0"/>
              <a:t>What should we do differently next time?</a:t>
            </a:r>
          </a:p>
          <a:p>
            <a:endParaRPr lang="en-US" dirty="0"/>
          </a:p>
        </p:txBody>
      </p:sp>
      <p:sp>
        <p:nvSpPr>
          <p:cNvPr id="6" name="Footer Placeholder 5">
            <a:extLst>
              <a:ext uri="{FF2B5EF4-FFF2-40B4-BE49-F238E27FC236}">
                <a16:creationId xmlns:a16="http://schemas.microsoft.com/office/drawing/2014/main" id="{65F44A98-0238-1DC2-F051-21B377374F9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4BA3809-4430-69E1-7989-793C1A2327C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74775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FC579-EF9A-9E83-E34D-128700F8B62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B69028E-3690-F917-B9CE-DC86402706F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36D4FFD-1D62-F967-A343-DE491FBD010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300E972-EBF4-02F9-E4FB-7476136A30F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E2A75C8-E271-C7A8-B95E-09632F06BA4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Here is a QR Code for the Education and Training Needs Assessment. I encourage everyone, not just club officers, to participate.</a:t>
            </a:r>
          </a:p>
          <a:p>
            <a:endParaRPr lang="en-US" dirty="0"/>
          </a:p>
          <a:p>
            <a:r>
              <a:rPr lang="en-US" dirty="0"/>
              <a:t>Whether you're a new member, an experienced club leader, or someone who has served in multiple leadership positions, your perspective matters.</a:t>
            </a:r>
          </a:p>
          <a:p>
            <a:endParaRPr lang="en-US" dirty="0"/>
          </a:p>
          <a:p>
            <a:r>
              <a:rPr lang="en-US" dirty="0"/>
              <a:t>We don't want to make assumptions about what members need.</a:t>
            </a:r>
          </a:p>
          <a:p>
            <a:endParaRPr lang="en-US" dirty="0"/>
          </a:p>
          <a:p>
            <a:r>
              <a:rPr lang="en-US" dirty="0"/>
              <a:t>We want to hear from you.</a:t>
            </a:r>
          </a:p>
          <a:p>
            <a:endParaRPr lang="en-US" dirty="0"/>
          </a:p>
          <a:p>
            <a:r>
              <a:rPr lang="en-US" dirty="0"/>
              <a:t>Your feedback will help us create learning experiences that are relevant, practical, engaging, and connected to the realities of our clubs and regions.</a:t>
            </a:r>
          </a:p>
        </p:txBody>
      </p:sp>
      <p:sp>
        <p:nvSpPr>
          <p:cNvPr id="6" name="Footer Placeholder 5">
            <a:extLst>
              <a:ext uri="{FF2B5EF4-FFF2-40B4-BE49-F238E27FC236}">
                <a16:creationId xmlns:a16="http://schemas.microsoft.com/office/drawing/2014/main" id="{EEEFD67E-F74C-9089-1154-C7D7BCF4D8B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BE2710F-EB2D-E091-D328-2A8572301BD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84693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introduction of the Region Education Chair is an exciting step forward for SIA.</a:t>
            </a:r>
          </a:p>
          <a:p>
            <a:endParaRPr lang="en-US" dirty="0"/>
          </a:p>
          <a:p>
            <a:r>
              <a:rPr lang="en-US" dirty="0"/>
              <a:t>This role creates a pathway for us to move from learning to leadership, and from leadership to stronger clubs and more engaged members.</a:t>
            </a:r>
          </a:p>
          <a:p>
            <a:endParaRPr lang="en-US" dirty="0"/>
          </a:p>
          <a:p>
            <a:r>
              <a:rPr lang="en-US" dirty="0"/>
              <a:t>Your Region Education Chair will be an important partner in that process, but they can't do it alone.</a:t>
            </a:r>
          </a:p>
          <a:p>
            <a:endParaRPr lang="en-US" dirty="0"/>
          </a:p>
          <a:p>
            <a:r>
              <a:rPr lang="en-US" dirty="0"/>
              <a:t>We need you to tell us what you need to learn, what challenges you're experiencing, and what would help you and your club succeed.</a:t>
            </a:r>
          </a:p>
          <a:p>
            <a:endParaRPr lang="en-US" dirty="0"/>
          </a:p>
          <a:p>
            <a:r>
              <a:rPr lang="en-US" dirty="0"/>
              <a:t>So, please take the time to complete the Education and Training Needs Assessment.</a:t>
            </a:r>
          </a:p>
          <a:p>
            <a:endParaRPr lang="en-US" dirty="0"/>
          </a:p>
          <a:p>
            <a:r>
              <a:rPr lang="en-US" dirty="0"/>
              <a:t>Your voice will help shape the learning experiences we develop today, and the leaders we develop for tomorrow.</a:t>
            </a:r>
          </a:p>
          <a:p>
            <a:endParaRPr lang="en-US" dirty="0"/>
          </a:p>
          <a:p>
            <a:r>
              <a:rPr lang="en-US" dirty="0"/>
              <a:t>Thank you.</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9.jpeg"/><Relationship Id="rId7" Type="http://schemas.openxmlformats.org/officeDocument/2006/relationships/diagramLayout" Target="../diagrams/layout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5.png"/><Relationship Id="rId10" Type="http://schemas.microsoft.com/office/2007/relationships/diagramDrawing" Target="../diagrams/drawing1.xml"/><Relationship Id="rId4" Type="http://schemas.openxmlformats.org/officeDocument/2006/relationships/image" Target="../media/image4.svg"/><Relationship Id="rId9"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a typeface="Verdana" panose="020B0604030504040204" pitchFamily="34" charset="0"/>
            </a:endParaRPr>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1028700" y="4568451"/>
            <a:ext cx="17030700" cy="1280287"/>
          </a:xfrm>
          <a:prstGeom prst="rect">
            <a:avLst/>
          </a:prstGeom>
        </p:spPr>
        <p:txBody>
          <a:bodyPr wrap="square" lIns="0" tIns="0" rIns="0" bIns="0" rtlCol="0" anchor="t">
            <a:spAutoFit/>
          </a:bodyPr>
          <a:lstStyle/>
          <a:p>
            <a:pPr algn="l">
              <a:lnSpc>
                <a:spcPts val="11123"/>
              </a:lnSpc>
            </a:pPr>
            <a:r>
              <a:rPr lang="en-US" sz="8000" b="1" dirty="0">
                <a:solidFill>
                  <a:srgbClr val="293374"/>
                </a:solidFill>
                <a:latin typeface="Verdana" panose="020B0604030504040204" pitchFamily="34" charset="0"/>
                <a:ea typeface="Verdana" panose="020B0604030504040204" pitchFamily="34" charset="0"/>
                <a:cs typeface="Effra"/>
                <a:sym typeface="Effra"/>
              </a:rPr>
              <a:t>From Learning to Leadership: </a:t>
            </a:r>
          </a:p>
        </p:txBody>
      </p:sp>
      <p:sp>
        <p:nvSpPr>
          <p:cNvPr id="6" name="Freeform 6"/>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5"/>
            <a:stretch>
              <a:fillRect/>
            </a:stretch>
          </a:blipFill>
        </p:spPr>
        <p:txBody>
          <a:bodyPr/>
          <a:lstStyle/>
          <a:p>
            <a:endParaRPr lang="en-US"/>
          </a:p>
        </p:txBody>
      </p:sp>
      <p:sp>
        <p:nvSpPr>
          <p:cNvPr id="8" name="TextBox 8"/>
          <p:cNvSpPr txBox="1"/>
          <p:nvPr/>
        </p:nvSpPr>
        <p:spPr>
          <a:xfrm>
            <a:off x="806858" y="9331572"/>
            <a:ext cx="8337141" cy="320601"/>
          </a:xfrm>
          <a:prstGeom prst="rect">
            <a:avLst/>
          </a:prstGeom>
        </p:spPr>
        <p:txBody>
          <a:bodyPr wrap="square" lIns="0" tIns="0" rIns="0" bIns="0" rtlCol="0" anchor="t">
            <a:spAutoFit/>
          </a:bodyPr>
          <a:lstStyle/>
          <a:p>
            <a:pPr algn="l">
              <a:lnSpc>
                <a:spcPts val="2541"/>
              </a:lnSpc>
            </a:pPr>
            <a:r>
              <a:rPr lang="en-US" sz="2229" b="1" spc="109" dirty="0">
                <a:solidFill>
                  <a:srgbClr val="293374"/>
                </a:solidFill>
                <a:latin typeface="Calibri (MS) Bold"/>
                <a:ea typeface="Calibri (MS) Bold"/>
                <a:cs typeface="Calibri (MS) Bold"/>
                <a:sym typeface="Calibri (MS) Bold"/>
              </a:rPr>
              <a:t>SOROPTIMIST INTERNATIONAL OF THE AMERICAS, INC</a:t>
            </a:r>
          </a:p>
        </p:txBody>
      </p:sp>
      <p:sp>
        <p:nvSpPr>
          <p:cNvPr id="9" name="TextBox 9"/>
          <p:cNvSpPr txBox="1"/>
          <p:nvPr/>
        </p:nvSpPr>
        <p:spPr>
          <a:xfrm>
            <a:off x="1028700" y="6601177"/>
            <a:ext cx="17259300" cy="839782"/>
          </a:xfrm>
          <a:prstGeom prst="rect">
            <a:avLst/>
          </a:prstGeom>
        </p:spPr>
        <p:txBody>
          <a:bodyPr wrap="square" lIns="0" tIns="0" rIns="0" bIns="0" rtlCol="0" anchor="t">
            <a:spAutoFit/>
          </a:bodyPr>
          <a:lstStyle/>
          <a:p>
            <a:pPr algn="l">
              <a:lnSpc>
                <a:spcPts val="7250"/>
              </a:lnSpc>
            </a:pPr>
            <a:r>
              <a:rPr lang="en-US" sz="5178" i="1" dirty="0">
                <a:solidFill>
                  <a:srgbClr val="518BC9"/>
                </a:solidFill>
                <a:latin typeface="Verdana" panose="020B0604030504040204" pitchFamily="34" charset="0"/>
                <a:ea typeface="Verdana" panose="020B0604030504040204" pitchFamily="34" charset="0"/>
                <a:cs typeface="Effra"/>
                <a:sym typeface="Effra"/>
              </a:rPr>
              <a:t>Introducing SIA’s New Region Education Chair Role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B3D19-0E69-6516-7118-60FD9CD816D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F571BA-9E42-45C5-6C2A-6F4CED17C5D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solidFill>
            <a:schemeClr val="bg1"/>
          </a:solidFill>
        </p:spPr>
        <p:txBody>
          <a:bodyPr/>
          <a:lstStyle/>
          <a:p>
            <a:endParaRPr lang="en-US"/>
          </a:p>
        </p:txBody>
      </p:sp>
      <p:sp>
        <p:nvSpPr>
          <p:cNvPr id="3" name="Freeform 3">
            <a:extLst>
              <a:ext uri="{FF2B5EF4-FFF2-40B4-BE49-F238E27FC236}">
                <a16:creationId xmlns:a16="http://schemas.microsoft.com/office/drawing/2014/main" id="{EF48FCDB-35EF-094C-6E0D-D295EFC9B588}"/>
              </a:ext>
            </a:extLst>
          </p:cNvPr>
          <p:cNvSpPr/>
          <p:nvPr/>
        </p:nvSpPr>
        <p:spPr>
          <a:xfrm>
            <a:off x="-746922" y="-144666"/>
            <a:ext cx="19281667" cy="2836193"/>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a typeface="Verdana" panose="020B0604030504040204" pitchFamily="34" charset="0"/>
            </a:endParaRPr>
          </a:p>
        </p:txBody>
      </p:sp>
      <p:grpSp>
        <p:nvGrpSpPr>
          <p:cNvPr id="4" name="Group 4">
            <a:extLst>
              <a:ext uri="{FF2B5EF4-FFF2-40B4-BE49-F238E27FC236}">
                <a16:creationId xmlns:a16="http://schemas.microsoft.com/office/drawing/2014/main" id="{FF9639D4-50F3-80B7-BC56-B295B936862F}"/>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453BB04A-856E-FC9C-FBE3-3C70A6985F36}"/>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en-US"/>
            </a:p>
          </p:txBody>
        </p:sp>
      </p:grpSp>
      <p:sp>
        <p:nvSpPr>
          <p:cNvPr id="7" name="TextBox 7">
            <a:extLst>
              <a:ext uri="{FF2B5EF4-FFF2-40B4-BE49-F238E27FC236}">
                <a16:creationId xmlns:a16="http://schemas.microsoft.com/office/drawing/2014/main" id="{098C4FBB-EB96-54C8-15C8-4847F90D4BFF}"/>
              </a:ext>
            </a:extLst>
          </p:cNvPr>
          <p:cNvSpPr txBox="1"/>
          <p:nvPr/>
        </p:nvSpPr>
        <p:spPr>
          <a:xfrm>
            <a:off x="853440" y="729291"/>
            <a:ext cx="16581120" cy="1575752"/>
          </a:xfrm>
          <a:prstGeom prst="rect">
            <a:avLst/>
          </a:prstGeom>
        </p:spPr>
        <p:txBody>
          <a:bodyPr lIns="0" tIns="0" rIns="0" bIns="0" rtlCol="0" anchor="t">
            <a:spAutoFit/>
          </a:bodyPr>
          <a:lstStyle/>
          <a:p>
            <a:pPr algn="ctr">
              <a:lnSpc>
                <a:spcPts val="6480"/>
              </a:lnSpc>
            </a:pPr>
            <a:r>
              <a:rPr lang="en-US" sz="5400" b="1" dirty="0">
                <a:solidFill>
                  <a:srgbClr val="FFFFFF"/>
                </a:solidFill>
                <a:latin typeface="Verdana" panose="020B0604030504040204" pitchFamily="34" charset="0"/>
                <a:ea typeface="Verdana" panose="020B0604030504040204" pitchFamily="34" charset="0"/>
                <a:cs typeface="Calibri (MS) Bold"/>
                <a:sym typeface="Calibri (MS) Bold"/>
              </a:rPr>
              <a:t>Why This Role Matters: </a:t>
            </a:r>
          </a:p>
          <a:p>
            <a:pPr algn="ctr">
              <a:lnSpc>
                <a:spcPts val="6480"/>
              </a:lnSpc>
            </a:pPr>
            <a:r>
              <a:rPr lang="en-US" sz="4400" b="1" i="1" dirty="0">
                <a:solidFill>
                  <a:srgbClr val="FFFFFF"/>
                </a:solidFill>
                <a:latin typeface="Verdana" panose="020B0604030504040204" pitchFamily="34" charset="0"/>
                <a:ea typeface="Verdana" panose="020B0604030504040204" pitchFamily="34" charset="0"/>
                <a:cs typeface="Calibri (MS) Bold"/>
                <a:sym typeface="Calibri (MS) Bold"/>
              </a:rPr>
              <a:t>Strengthening Learning. Strengthening Leadership</a:t>
            </a:r>
          </a:p>
        </p:txBody>
      </p:sp>
      <p:pic>
        <p:nvPicPr>
          <p:cNvPr id="8" name="Picture 7">
            <a:extLst>
              <a:ext uri="{FF2B5EF4-FFF2-40B4-BE49-F238E27FC236}">
                <a16:creationId xmlns:a16="http://schemas.microsoft.com/office/drawing/2014/main" id="{1E0813AF-9CB2-C2B4-84F1-6F71E8745C95}"/>
              </a:ext>
            </a:extLst>
          </p:cNvPr>
          <p:cNvPicPr>
            <a:picLocks noChangeAspect="1"/>
          </p:cNvPicPr>
          <p:nvPr/>
        </p:nvPicPr>
        <p:blipFill>
          <a:blip r:embed="rId5"/>
          <a:stretch>
            <a:fillRect/>
          </a:stretch>
        </p:blipFill>
        <p:spPr>
          <a:xfrm>
            <a:off x="2286000" y="3133142"/>
            <a:ext cx="6334371" cy="6317252"/>
          </a:xfrm>
          <a:prstGeom prst="rect">
            <a:avLst/>
          </a:prstGeom>
        </p:spPr>
      </p:pic>
      <p:sp>
        <p:nvSpPr>
          <p:cNvPr id="9" name="TextBox 8">
            <a:extLst>
              <a:ext uri="{FF2B5EF4-FFF2-40B4-BE49-F238E27FC236}">
                <a16:creationId xmlns:a16="http://schemas.microsoft.com/office/drawing/2014/main" id="{976EDA41-E575-5A8F-B83D-1122259DEB8F}"/>
              </a:ext>
            </a:extLst>
          </p:cNvPr>
          <p:cNvSpPr txBox="1"/>
          <p:nvPr/>
        </p:nvSpPr>
        <p:spPr>
          <a:xfrm>
            <a:off x="8883750" y="5568493"/>
            <a:ext cx="8550809" cy="1446550"/>
          </a:xfrm>
          <a:prstGeom prst="rect">
            <a:avLst/>
          </a:prstGeom>
          <a:noFill/>
        </p:spPr>
        <p:txBody>
          <a:bodyPr wrap="square" rtlCol="0">
            <a:spAutoFit/>
          </a:bodyPr>
          <a:lstStyle/>
          <a:p>
            <a:r>
              <a:rPr lang="en-US" sz="8800" b="1" dirty="0">
                <a:solidFill>
                  <a:srgbClr val="FF0000"/>
                </a:solidFill>
                <a:latin typeface="Verdana" panose="020B0604030504040204" pitchFamily="34" charset="0"/>
                <a:ea typeface="Verdana" panose="020B0604030504040204" pitchFamily="34" charset="0"/>
              </a:rPr>
              <a:t>IMPORTANT!</a:t>
            </a:r>
          </a:p>
        </p:txBody>
      </p:sp>
    </p:spTree>
    <p:extLst>
      <p:ext uri="{BB962C8B-B14F-4D97-AF65-F5344CB8AC3E}">
        <p14:creationId xmlns:p14="http://schemas.microsoft.com/office/powerpoint/2010/main" val="1120562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7953C-ED99-C05B-53CF-682AD3D95083}"/>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1590E253-E2CD-3752-DCFD-C4AB50243FBA}"/>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28E19088-47E0-CB14-4C21-BE3181DEAE9A}"/>
              </a:ext>
            </a:extLst>
          </p:cNvPr>
          <p:cNvSpPr txBox="1"/>
          <p:nvPr/>
        </p:nvSpPr>
        <p:spPr>
          <a:xfrm>
            <a:off x="853440" y="729291"/>
            <a:ext cx="16581120" cy="768737"/>
          </a:xfrm>
          <a:prstGeom prst="rect">
            <a:avLst/>
          </a:prstGeom>
        </p:spPr>
        <p:txBody>
          <a:bodyPr lIns="0" tIns="0" rIns="0" bIns="0" rtlCol="0" anchor="t">
            <a:spAutoFit/>
          </a:bodyPr>
          <a:lstStyle/>
          <a:p>
            <a:pPr algn="ctr">
              <a:lnSpc>
                <a:spcPts val="6480"/>
              </a:lnSpc>
            </a:pPr>
            <a:r>
              <a:rPr lang="en-US" sz="5400" b="1" dirty="0">
                <a:solidFill>
                  <a:srgbClr val="FFFFFF"/>
                </a:solidFill>
                <a:latin typeface="Verdana" panose="020B0604030504040204" pitchFamily="34" charset="0"/>
                <a:ea typeface="Verdana" panose="020B0604030504040204" pitchFamily="34" charset="0"/>
                <a:cs typeface="Calibri (MS) Bold"/>
                <a:sym typeface="Calibri (MS) Bold"/>
              </a:rPr>
              <a:t>What Will the Region Education Chair Do?</a:t>
            </a:r>
            <a:endParaRPr lang="en-US" sz="5400" b="1" i="1" dirty="0">
              <a:solidFill>
                <a:srgbClr val="FFFFFF"/>
              </a:solidFill>
              <a:latin typeface="Verdana" panose="020B0604030504040204" pitchFamily="34" charset="0"/>
              <a:ea typeface="Verdana" panose="020B0604030504040204" pitchFamily="34" charset="0"/>
              <a:cs typeface="Calibri (MS) Bold"/>
              <a:sym typeface="Calibri (MS) Bold"/>
            </a:endParaRPr>
          </a:p>
        </p:txBody>
      </p:sp>
      <p:grpSp>
        <p:nvGrpSpPr>
          <p:cNvPr id="4" name="Group 4">
            <a:extLst>
              <a:ext uri="{FF2B5EF4-FFF2-40B4-BE49-F238E27FC236}">
                <a16:creationId xmlns:a16="http://schemas.microsoft.com/office/drawing/2014/main" id="{93E96B02-0035-14DF-3A12-1945CA058339}"/>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999FD434-7CCC-08C0-352D-538A0105E6C6}"/>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en-US"/>
            </a:p>
          </p:txBody>
        </p:sp>
      </p:grpSp>
      <p:pic>
        <p:nvPicPr>
          <p:cNvPr id="6" name="Picture 5">
            <a:extLst>
              <a:ext uri="{FF2B5EF4-FFF2-40B4-BE49-F238E27FC236}">
                <a16:creationId xmlns:a16="http://schemas.microsoft.com/office/drawing/2014/main" id="{1AAAE8FD-B487-1424-2C22-7212D9E23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970" y="2691527"/>
            <a:ext cx="10845881" cy="7591987"/>
          </a:xfrm>
          <a:prstGeom prst="rect">
            <a:avLst/>
          </a:prstGeom>
        </p:spPr>
      </p:pic>
      <p:sp>
        <p:nvSpPr>
          <p:cNvPr id="9" name="TextBox 8">
            <a:extLst>
              <a:ext uri="{FF2B5EF4-FFF2-40B4-BE49-F238E27FC236}">
                <a16:creationId xmlns:a16="http://schemas.microsoft.com/office/drawing/2014/main" id="{C101CCEC-DC44-0EE5-2410-AB2F0D830C50}"/>
              </a:ext>
            </a:extLst>
          </p:cNvPr>
          <p:cNvSpPr txBox="1"/>
          <p:nvPr/>
        </p:nvSpPr>
        <p:spPr>
          <a:xfrm>
            <a:off x="4800600" y="5905500"/>
            <a:ext cx="8229600" cy="1015663"/>
          </a:xfrm>
          <a:prstGeom prst="rect">
            <a:avLst/>
          </a:prstGeom>
          <a:noFill/>
        </p:spPr>
        <p:txBody>
          <a:bodyPr wrap="square" rtlCol="0">
            <a:spAutoFit/>
          </a:bodyPr>
          <a:lstStyle/>
          <a:p>
            <a:pPr algn="ctr"/>
            <a:r>
              <a:rPr lang="en-US" sz="6000" b="1" dirty="0">
                <a:latin typeface="Verdana" panose="020B0604030504040204" pitchFamily="34" charset="0"/>
                <a:ea typeface="Verdana" panose="020B0604030504040204" pitchFamily="34" charset="0"/>
              </a:rPr>
              <a:t>Work in Progress</a:t>
            </a:r>
          </a:p>
        </p:txBody>
      </p:sp>
    </p:spTree>
    <p:extLst>
      <p:ext uri="{BB962C8B-B14F-4D97-AF65-F5344CB8AC3E}">
        <p14:creationId xmlns:p14="http://schemas.microsoft.com/office/powerpoint/2010/main" val="672613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3C9E3"/>
        </a:solidFill>
        <a:effectLst/>
      </p:bgPr>
    </p:bg>
    <p:spTree>
      <p:nvGrpSpPr>
        <p:cNvPr id="1" name="">
          <a:extLst>
            <a:ext uri="{FF2B5EF4-FFF2-40B4-BE49-F238E27FC236}">
              <a16:creationId xmlns:a16="http://schemas.microsoft.com/office/drawing/2014/main" id="{A2880CD0-F10F-11BE-374F-F6F7CEBE3C44}"/>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7F915FEF-A0BF-8A6F-869D-45DA6F39DE6A}"/>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a typeface="Verdana" panose="020B0604030504040204" pitchFamily="34" charset="0"/>
            </a:endParaRPr>
          </a:p>
        </p:txBody>
      </p:sp>
      <p:sp>
        <p:nvSpPr>
          <p:cNvPr id="7" name="TextBox 7">
            <a:extLst>
              <a:ext uri="{FF2B5EF4-FFF2-40B4-BE49-F238E27FC236}">
                <a16:creationId xmlns:a16="http://schemas.microsoft.com/office/drawing/2014/main" id="{550BDCC8-BED2-4DB1-E1D1-C7C2813ECF5E}"/>
              </a:ext>
            </a:extLst>
          </p:cNvPr>
          <p:cNvSpPr txBox="1"/>
          <p:nvPr/>
        </p:nvSpPr>
        <p:spPr>
          <a:xfrm>
            <a:off x="853440" y="729291"/>
            <a:ext cx="16581120" cy="1575752"/>
          </a:xfrm>
          <a:prstGeom prst="rect">
            <a:avLst/>
          </a:prstGeom>
        </p:spPr>
        <p:txBody>
          <a:bodyPr lIns="0" tIns="0" rIns="0" bIns="0" rtlCol="0" anchor="t">
            <a:spAutoFit/>
          </a:bodyPr>
          <a:lstStyle/>
          <a:p>
            <a:pPr algn="ctr">
              <a:lnSpc>
                <a:spcPts val="6480"/>
              </a:lnSpc>
            </a:pPr>
            <a:r>
              <a:rPr lang="en-US" sz="5400" b="1" dirty="0">
                <a:solidFill>
                  <a:srgbClr val="FFFFFF"/>
                </a:solidFill>
                <a:latin typeface="Verdana" panose="020B0604030504040204" pitchFamily="34" charset="0"/>
                <a:ea typeface="Verdana" panose="020B0604030504040204" pitchFamily="34" charset="0"/>
                <a:cs typeface="Calibri (MS) Bold"/>
                <a:sym typeface="Calibri (MS) Bold"/>
              </a:rPr>
              <a:t>Advancing SIA's Strategic Plan: </a:t>
            </a:r>
          </a:p>
          <a:p>
            <a:pPr algn="ctr">
              <a:lnSpc>
                <a:spcPts val="6480"/>
              </a:lnSpc>
            </a:pPr>
            <a:r>
              <a:rPr lang="en-US" sz="4400" b="1" i="1" dirty="0">
                <a:solidFill>
                  <a:srgbClr val="FFFFFF"/>
                </a:solidFill>
                <a:latin typeface="Verdana" panose="020B0604030504040204" pitchFamily="34" charset="0"/>
                <a:ea typeface="Verdana" panose="020B0604030504040204" pitchFamily="34" charset="0"/>
                <a:cs typeface="Calibri (MS) Bold"/>
                <a:sym typeface="Calibri (MS) Bold"/>
              </a:rPr>
              <a:t>Education as a Strategic Driver</a:t>
            </a:r>
          </a:p>
        </p:txBody>
      </p:sp>
      <p:grpSp>
        <p:nvGrpSpPr>
          <p:cNvPr id="4" name="Group 4">
            <a:extLst>
              <a:ext uri="{FF2B5EF4-FFF2-40B4-BE49-F238E27FC236}">
                <a16:creationId xmlns:a16="http://schemas.microsoft.com/office/drawing/2014/main" id="{A7691BDC-3C29-2252-C297-F61C065820DE}"/>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3FB2F628-CF42-944A-6FF8-24B0FBDC3D53}"/>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en-US"/>
            </a:p>
          </p:txBody>
        </p:sp>
      </p:grpSp>
      <p:pic>
        <p:nvPicPr>
          <p:cNvPr id="11" name="Picture 10">
            <a:extLst>
              <a:ext uri="{FF2B5EF4-FFF2-40B4-BE49-F238E27FC236}">
                <a16:creationId xmlns:a16="http://schemas.microsoft.com/office/drawing/2014/main" id="{4DF35E70-79C4-8CB1-0E74-5B0B5271066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flipH="1">
            <a:off x="2019300" y="3009900"/>
            <a:ext cx="7124700" cy="7124700"/>
          </a:xfrm>
          <a:prstGeom prst="ellipse">
            <a:avLst/>
          </a:prstGeom>
        </p:spPr>
      </p:pic>
      <p:sp>
        <p:nvSpPr>
          <p:cNvPr id="13" name="TextBox 12">
            <a:extLst>
              <a:ext uri="{FF2B5EF4-FFF2-40B4-BE49-F238E27FC236}">
                <a16:creationId xmlns:a16="http://schemas.microsoft.com/office/drawing/2014/main" id="{8E897625-9CAB-4EA2-3B0D-C036B2A5D54E}"/>
              </a:ext>
            </a:extLst>
          </p:cNvPr>
          <p:cNvSpPr txBox="1"/>
          <p:nvPr/>
        </p:nvSpPr>
        <p:spPr>
          <a:xfrm>
            <a:off x="8382000" y="5910530"/>
            <a:ext cx="8229600" cy="1107996"/>
          </a:xfrm>
          <a:prstGeom prst="rect">
            <a:avLst/>
          </a:prstGeom>
          <a:noFill/>
        </p:spPr>
        <p:txBody>
          <a:bodyPr wrap="square" rtlCol="0">
            <a:spAutoFit/>
          </a:bodyPr>
          <a:lstStyle/>
          <a:p>
            <a:pPr algn="ctr"/>
            <a:r>
              <a:rPr lang="en-US" sz="6600" b="1" dirty="0">
                <a:solidFill>
                  <a:schemeClr val="bg1"/>
                </a:solidFill>
                <a:latin typeface="Verdana" panose="020B0604030504040204" pitchFamily="34" charset="0"/>
                <a:ea typeface="Verdana" panose="020B0604030504040204" pitchFamily="34" charset="0"/>
              </a:rPr>
              <a:t>Strategic Plan</a:t>
            </a:r>
          </a:p>
        </p:txBody>
      </p:sp>
    </p:spTree>
    <p:extLst>
      <p:ext uri="{BB962C8B-B14F-4D97-AF65-F5344CB8AC3E}">
        <p14:creationId xmlns:p14="http://schemas.microsoft.com/office/powerpoint/2010/main" val="491334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F8E8D-C7D8-9E05-56D0-B878FC79A60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A77F36-23A7-B2B6-C945-D885AD4DC332}"/>
              </a:ext>
            </a:extLst>
          </p:cNvPr>
          <p:cNvSpPr/>
          <p:nvPr/>
        </p:nvSpPr>
        <p:spPr>
          <a:xfrm>
            <a:off x="0"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solidFill>
            <a:schemeClr val="tx1">
              <a:lumMod val="95000"/>
              <a:lumOff val="5000"/>
            </a:schemeClr>
          </a:solidFill>
        </p:spPr>
        <p:txBody>
          <a:bodyPr/>
          <a:lstStyle/>
          <a:p>
            <a:endParaRPr lang="en-US"/>
          </a:p>
        </p:txBody>
      </p:sp>
      <p:sp>
        <p:nvSpPr>
          <p:cNvPr id="3" name="Freeform 3">
            <a:extLst>
              <a:ext uri="{FF2B5EF4-FFF2-40B4-BE49-F238E27FC236}">
                <a16:creationId xmlns:a16="http://schemas.microsoft.com/office/drawing/2014/main" id="{E816B8A9-AB1E-27F0-F60D-6D04A61F4445}"/>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A2159D0B-8731-582A-DA4E-732AC6D3C6A4}"/>
              </a:ext>
            </a:extLst>
          </p:cNvPr>
          <p:cNvSpPr txBox="1"/>
          <p:nvPr/>
        </p:nvSpPr>
        <p:spPr>
          <a:xfrm>
            <a:off x="853440" y="729291"/>
            <a:ext cx="16581120" cy="768737"/>
          </a:xfrm>
          <a:prstGeom prst="rect">
            <a:avLst/>
          </a:prstGeom>
        </p:spPr>
        <p:txBody>
          <a:bodyPr lIns="0" tIns="0" rIns="0" bIns="0" rtlCol="0" anchor="t">
            <a:spAutoFit/>
          </a:bodyPr>
          <a:lstStyle/>
          <a:p>
            <a:pPr algn="ctr">
              <a:lnSpc>
                <a:spcPts val="6480"/>
              </a:lnSpc>
            </a:pPr>
            <a:r>
              <a:rPr lang="en-US" sz="5400" b="1" dirty="0">
                <a:solidFill>
                  <a:srgbClr val="FFFFFF"/>
                </a:solidFill>
                <a:latin typeface="Verdana" panose="020B0604030504040204" pitchFamily="34" charset="0"/>
                <a:ea typeface="Verdana" panose="020B0604030504040204" pitchFamily="34" charset="0"/>
                <a:cs typeface="Calibri (MS) Bold"/>
                <a:sym typeface="Calibri (MS) Bold"/>
              </a:rPr>
              <a:t>We Need to Hear from You</a:t>
            </a:r>
            <a:endParaRPr lang="en-US" sz="5400" b="1" i="1" dirty="0">
              <a:solidFill>
                <a:srgbClr val="FFFFFF"/>
              </a:solidFill>
              <a:latin typeface="Verdana" panose="020B0604030504040204" pitchFamily="34" charset="0"/>
              <a:ea typeface="Verdana" panose="020B0604030504040204" pitchFamily="34" charset="0"/>
              <a:cs typeface="Calibri (MS) Bold"/>
              <a:sym typeface="Calibri (MS) Bold"/>
            </a:endParaRPr>
          </a:p>
        </p:txBody>
      </p:sp>
      <p:grpSp>
        <p:nvGrpSpPr>
          <p:cNvPr id="4" name="Group 4">
            <a:extLst>
              <a:ext uri="{FF2B5EF4-FFF2-40B4-BE49-F238E27FC236}">
                <a16:creationId xmlns:a16="http://schemas.microsoft.com/office/drawing/2014/main" id="{7DDF509C-CC54-1784-1CAA-D29ACCC9A27E}"/>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173348A5-73D1-44ED-4526-2D3E55451D71}"/>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en-US"/>
            </a:p>
          </p:txBody>
        </p:sp>
      </p:grpSp>
      <p:sp>
        <p:nvSpPr>
          <p:cNvPr id="9" name="TextBox 8">
            <a:extLst>
              <a:ext uri="{FF2B5EF4-FFF2-40B4-BE49-F238E27FC236}">
                <a16:creationId xmlns:a16="http://schemas.microsoft.com/office/drawing/2014/main" id="{B40E66C6-2BA0-CC25-695B-EB336F20CFE1}"/>
              </a:ext>
            </a:extLst>
          </p:cNvPr>
          <p:cNvSpPr txBox="1"/>
          <p:nvPr/>
        </p:nvSpPr>
        <p:spPr>
          <a:xfrm>
            <a:off x="5486400" y="4794707"/>
            <a:ext cx="8229600" cy="2800767"/>
          </a:xfrm>
          <a:prstGeom prst="rect">
            <a:avLst/>
          </a:prstGeom>
          <a:noFill/>
        </p:spPr>
        <p:txBody>
          <a:bodyPr wrap="square" rtlCol="0">
            <a:spAutoFit/>
          </a:bodyPr>
          <a:lstStyle/>
          <a:p>
            <a:pPr algn="ctr"/>
            <a:r>
              <a:rPr lang="en-US" sz="8800" b="1" dirty="0">
                <a:solidFill>
                  <a:schemeClr val="bg1"/>
                </a:solidFill>
                <a:latin typeface="Verdana" panose="020B0604030504040204" pitchFamily="34" charset="0"/>
                <a:ea typeface="Verdana" panose="020B0604030504040204" pitchFamily="34" charset="0"/>
              </a:rPr>
              <a:t>What do </a:t>
            </a:r>
          </a:p>
          <a:p>
            <a:pPr algn="ctr"/>
            <a:r>
              <a:rPr lang="en-US" sz="8800" b="1" dirty="0">
                <a:solidFill>
                  <a:schemeClr val="bg1"/>
                </a:solidFill>
                <a:latin typeface="Verdana" panose="020B0604030504040204" pitchFamily="34" charset="0"/>
                <a:ea typeface="Verdana" panose="020B0604030504040204" pitchFamily="34" charset="0"/>
              </a:rPr>
              <a:t>you </a:t>
            </a:r>
            <a:r>
              <a:rPr lang="en-US" sz="8800" b="1" dirty="0">
                <a:solidFill>
                  <a:srgbClr val="92D050"/>
                </a:solidFill>
                <a:latin typeface="Verdana" panose="020B0604030504040204" pitchFamily="34" charset="0"/>
                <a:ea typeface="Verdana" panose="020B0604030504040204" pitchFamily="34" charset="0"/>
              </a:rPr>
              <a:t>NEED</a:t>
            </a:r>
            <a:r>
              <a:rPr lang="en-US" sz="8800" b="1" dirty="0">
                <a:solidFill>
                  <a:schemeClr val="bg1"/>
                </a:solidFill>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3763973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AD72F-BA7C-574D-E9A6-538A0198B5A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4129FD8-D4B8-28A4-BCBD-BCF63A25212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en-US"/>
          </a:p>
        </p:txBody>
      </p:sp>
      <p:sp>
        <p:nvSpPr>
          <p:cNvPr id="3" name="Freeform 3">
            <a:extLst>
              <a:ext uri="{FF2B5EF4-FFF2-40B4-BE49-F238E27FC236}">
                <a16:creationId xmlns:a16="http://schemas.microsoft.com/office/drawing/2014/main" id="{3DA9DEBE-84B2-5842-592C-96EB43BEC1B7}"/>
              </a:ext>
            </a:extLst>
          </p:cNvPr>
          <p:cNvSpPr/>
          <p:nvPr/>
        </p:nvSpPr>
        <p:spPr>
          <a:xfrm>
            <a:off x="-762000" y="-300892"/>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1C49665E-87FE-94BE-FA02-FAB819490A8A}"/>
              </a:ext>
            </a:extLst>
          </p:cNvPr>
          <p:cNvSpPr txBox="1"/>
          <p:nvPr/>
        </p:nvSpPr>
        <p:spPr>
          <a:xfrm>
            <a:off x="588273" y="689705"/>
            <a:ext cx="16581120" cy="768737"/>
          </a:xfrm>
          <a:prstGeom prst="rect">
            <a:avLst/>
          </a:prstGeom>
        </p:spPr>
        <p:txBody>
          <a:bodyPr lIns="0" tIns="0" rIns="0" bIns="0" rtlCol="0" anchor="t">
            <a:spAutoFit/>
          </a:bodyPr>
          <a:lstStyle/>
          <a:p>
            <a:pPr algn="ctr">
              <a:lnSpc>
                <a:spcPts val="6480"/>
              </a:lnSpc>
            </a:pPr>
            <a:r>
              <a:rPr lang="en-US" sz="5400" b="1" dirty="0">
                <a:solidFill>
                  <a:srgbClr val="FFFFFF"/>
                </a:solidFill>
                <a:latin typeface="Verdana" panose="020B0604030504040204" pitchFamily="34" charset="0"/>
                <a:ea typeface="Verdana" panose="020B0604030504040204" pitchFamily="34" charset="0"/>
                <a:cs typeface="Calibri (MS) Bold"/>
                <a:sym typeface="Calibri (MS) Bold"/>
              </a:rPr>
              <a:t>What Will Happen with Your Feedback?</a:t>
            </a:r>
            <a:endParaRPr lang="en-US" sz="5400" b="1" i="1" dirty="0">
              <a:solidFill>
                <a:srgbClr val="FFFFFF"/>
              </a:solidFill>
              <a:latin typeface="Verdana" panose="020B0604030504040204" pitchFamily="34" charset="0"/>
              <a:ea typeface="Verdana" panose="020B0604030504040204" pitchFamily="34" charset="0"/>
              <a:cs typeface="Calibri (MS) Bold"/>
              <a:sym typeface="Calibri (MS) Bold"/>
            </a:endParaRPr>
          </a:p>
        </p:txBody>
      </p:sp>
      <p:grpSp>
        <p:nvGrpSpPr>
          <p:cNvPr id="4" name="Group 4">
            <a:extLst>
              <a:ext uri="{FF2B5EF4-FFF2-40B4-BE49-F238E27FC236}">
                <a16:creationId xmlns:a16="http://schemas.microsoft.com/office/drawing/2014/main" id="{7402A921-317B-ACD5-6193-06D49AC00BD3}"/>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B5F87562-096D-0848-59B4-A8FB5F31B05C}"/>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en-US"/>
            </a:p>
          </p:txBody>
        </p:sp>
      </p:grpSp>
      <p:graphicFrame>
        <p:nvGraphicFramePr>
          <p:cNvPr id="8" name="Diagram 7">
            <a:extLst>
              <a:ext uri="{FF2B5EF4-FFF2-40B4-BE49-F238E27FC236}">
                <a16:creationId xmlns:a16="http://schemas.microsoft.com/office/drawing/2014/main" id="{A33C9B21-B44C-2AAF-9AF0-F084FBC149A1}"/>
              </a:ext>
            </a:extLst>
          </p:cNvPr>
          <p:cNvGraphicFramePr/>
          <p:nvPr>
            <p:extLst>
              <p:ext uri="{D42A27DB-BD31-4B8C-83A1-F6EECF244321}">
                <p14:modId xmlns:p14="http://schemas.microsoft.com/office/powerpoint/2010/main" val="664709113"/>
              </p:ext>
            </p:extLst>
          </p:nvPr>
        </p:nvGraphicFramePr>
        <p:xfrm>
          <a:off x="4191000" y="2933700"/>
          <a:ext cx="10708445" cy="7138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20712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4CCAE-6A96-DED1-21EC-7393A11CFD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2693034-C063-0125-0F72-0469159684C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en-US"/>
          </a:p>
        </p:txBody>
      </p:sp>
      <p:sp>
        <p:nvSpPr>
          <p:cNvPr id="3" name="Freeform 3">
            <a:extLst>
              <a:ext uri="{FF2B5EF4-FFF2-40B4-BE49-F238E27FC236}">
                <a16:creationId xmlns:a16="http://schemas.microsoft.com/office/drawing/2014/main" id="{3C0D86AE-F5C9-9E28-1F41-515B089CA3B0}"/>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74771803-22A2-42E6-B4D0-BA55B201C823}"/>
              </a:ext>
            </a:extLst>
          </p:cNvPr>
          <p:cNvSpPr txBox="1"/>
          <p:nvPr/>
        </p:nvSpPr>
        <p:spPr>
          <a:xfrm>
            <a:off x="853440" y="729291"/>
            <a:ext cx="16581120" cy="768737"/>
          </a:xfrm>
          <a:prstGeom prst="rect">
            <a:avLst/>
          </a:prstGeom>
        </p:spPr>
        <p:txBody>
          <a:bodyPr lIns="0" tIns="0" rIns="0" bIns="0" rtlCol="0" anchor="t">
            <a:spAutoFit/>
          </a:bodyPr>
          <a:lstStyle/>
          <a:p>
            <a:pPr algn="ctr">
              <a:lnSpc>
                <a:spcPts val="6480"/>
              </a:lnSpc>
            </a:pPr>
            <a:r>
              <a:rPr lang="en-US" sz="5400" b="1" dirty="0">
                <a:solidFill>
                  <a:srgbClr val="FFFFFF"/>
                </a:solidFill>
                <a:latin typeface="Verdana" panose="020B0604030504040204" pitchFamily="34" charset="0"/>
                <a:ea typeface="Verdana" panose="020B0604030504040204" pitchFamily="34" charset="0"/>
                <a:cs typeface="Calibri (MS) Bold"/>
                <a:sym typeface="Calibri (MS) Bold"/>
              </a:rPr>
              <a:t>Your Role in This Process</a:t>
            </a:r>
            <a:endParaRPr lang="en-US" sz="5400" b="1" i="1" dirty="0">
              <a:solidFill>
                <a:srgbClr val="FFFFFF"/>
              </a:solidFill>
              <a:latin typeface="Verdana" panose="020B0604030504040204" pitchFamily="34" charset="0"/>
              <a:ea typeface="Verdana" panose="020B0604030504040204" pitchFamily="34" charset="0"/>
              <a:cs typeface="Calibri (MS) Bold"/>
              <a:sym typeface="Calibri (MS) Bold"/>
            </a:endParaRPr>
          </a:p>
        </p:txBody>
      </p:sp>
      <p:grpSp>
        <p:nvGrpSpPr>
          <p:cNvPr id="4" name="Group 4">
            <a:extLst>
              <a:ext uri="{FF2B5EF4-FFF2-40B4-BE49-F238E27FC236}">
                <a16:creationId xmlns:a16="http://schemas.microsoft.com/office/drawing/2014/main" id="{064FEC05-6D17-7CA5-C0BF-8C6F813CBDDD}"/>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CBF34C84-6376-6699-9CDE-7AC18DF31CBA}"/>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en-US"/>
            </a:p>
          </p:txBody>
        </p:sp>
      </p:grpSp>
      <p:pic>
        <p:nvPicPr>
          <p:cNvPr id="9" name="Picture 8">
            <a:extLst>
              <a:ext uri="{FF2B5EF4-FFF2-40B4-BE49-F238E27FC236}">
                <a16:creationId xmlns:a16="http://schemas.microsoft.com/office/drawing/2014/main" id="{2A47EA37-AC8B-EFD6-A625-224D947552E5}"/>
              </a:ext>
            </a:extLst>
          </p:cNvPr>
          <p:cNvPicPr>
            <a:picLocks noChangeAspect="1"/>
          </p:cNvPicPr>
          <p:nvPr/>
        </p:nvPicPr>
        <p:blipFill>
          <a:blip r:embed="rId6"/>
          <a:srcRect l="51562" t="33254" r="18750" b="32938"/>
          <a:stretch>
            <a:fillRect/>
          </a:stretch>
        </p:blipFill>
        <p:spPr>
          <a:xfrm>
            <a:off x="-297545" y="2691527"/>
            <a:ext cx="11687917" cy="7595473"/>
          </a:xfrm>
          <a:prstGeom prst="rect">
            <a:avLst/>
          </a:prstGeom>
        </p:spPr>
      </p:pic>
      <p:sp>
        <p:nvSpPr>
          <p:cNvPr id="11" name="Rectangle 10">
            <a:extLst>
              <a:ext uri="{FF2B5EF4-FFF2-40B4-BE49-F238E27FC236}">
                <a16:creationId xmlns:a16="http://schemas.microsoft.com/office/drawing/2014/main" id="{07D4FFF9-E4F5-5D4B-F4A8-425E6204F08E}"/>
              </a:ext>
            </a:extLst>
          </p:cNvPr>
          <p:cNvSpPr/>
          <p:nvPr/>
        </p:nvSpPr>
        <p:spPr>
          <a:xfrm rot="20555517">
            <a:off x="3701332" y="5253259"/>
            <a:ext cx="4185984" cy="2461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7E97650-6DCB-FEB3-D49C-94EA469785E5}"/>
              </a:ext>
            </a:extLst>
          </p:cNvPr>
          <p:cNvSpPr txBox="1"/>
          <p:nvPr/>
        </p:nvSpPr>
        <p:spPr>
          <a:xfrm rot="20590313">
            <a:off x="4227102" y="5991282"/>
            <a:ext cx="3175884" cy="1200329"/>
          </a:xfrm>
          <a:prstGeom prst="rect">
            <a:avLst/>
          </a:prstGeom>
          <a:solidFill>
            <a:schemeClr val="bg1"/>
          </a:solidFill>
        </p:spPr>
        <p:txBody>
          <a:bodyPr wrap="square" rtlCol="0">
            <a:spAutoFit/>
          </a:bodyPr>
          <a:lstStyle/>
          <a:p>
            <a:pPr algn="ctr"/>
            <a:r>
              <a:rPr lang="en-US" sz="3600" b="1" dirty="0">
                <a:latin typeface="Verdana" panose="020B0604030504040204" pitchFamily="34" charset="0"/>
                <a:ea typeface="Verdana" panose="020B0604030504040204" pitchFamily="34" charset="0"/>
              </a:rPr>
              <a:t>KNOW </a:t>
            </a:r>
          </a:p>
          <a:p>
            <a:pPr algn="ctr"/>
            <a:r>
              <a:rPr lang="en-US" sz="3600" b="1" dirty="0">
                <a:latin typeface="Verdana" panose="020B0604030504040204" pitchFamily="34" charset="0"/>
                <a:ea typeface="Verdana" panose="020B0604030504040204" pitchFamily="34" charset="0"/>
              </a:rPr>
              <a:t>YOUR ROLE</a:t>
            </a:r>
          </a:p>
        </p:txBody>
      </p:sp>
      <p:pic>
        <p:nvPicPr>
          <p:cNvPr id="12" name="Picture 11">
            <a:extLst>
              <a:ext uri="{FF2B5EF4-FFF2-40B4-BE49-F238E27FC236}">
                <a16:creationId xmlns:a16="http://schemas.microsoft.com/office/drawing/2014/main" id="{B219D42C-A7D3-C86E-8FA7-05A5F8310786}"/>
              </a:ext>
            </a:extLst>
          </p:cNvPr>
          <p:cNvPicPr>
            <a:picLocks noChangeAspect="1"/>
          </p:cNvPicPr>
          <p:nvPr/>
        </p:nvPicPr>
        <p:blipFill>
          <a:blip r:embed="rId7"/>
          <a:stretch>
            <a:fillRect/>
          </a:stretch>
        </p:blipFill>
        <p:spPr>
          <a:xfrm>
            <a:off x="12137294" y="3112995"/>
            <a:ext cx="5682390" cy="5682390"/>
          </a:xfrm>
          <a:prstGeom prst="rect">
            <a:avLst/>
          </a:prstGeom>
        </p:spPr>
      </p:pic>
    </p:spTree>
    <p:extLst>
      <p:ext uri="{BB962C8B-B14F-4D97-AF65-F5344CB8AC3E}">
        <p14:creationId xmlns:p14="http://schemas.microsoft.com/office/powerpoint/2010/main" val="2010991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2E5E78-C65F-1397-3F7D-66F0B9E9B7AB}"/>
              </a:ext>
            </a:extLst>
          </p:cNvPr>
          <p:cNvPicPr>
            <a:picLocks noChangeAspect="1"/>
          </p:cNvPicPr>
          <p:nvPr/>
        </p:nvPicPr>
        <p:blipFill>
          <a:blip r:embed="rId3"/>
          <a:srcRect l="48750" t="28518" r="15834" b="31481"/>
          <a:stretch>
            <a:fillRect/>
          </a:stretch>
        </p:blipFill>
        <p:spPr>
          <a:xfrm>
            <a:off x="11049000" y="3403343"/>
            <a:ext cx="8565431" cy="5441568"/>
          </a:xfrm>
          <a:prstGeom prst="rect">
            <a:avLst/>
          </a:prstGeom>
        </p:spPr>
      </p:pic>
      <p:sp>
        <p:nvSpPr>
          <p:cNvPr id="3" name="Freeform 3"/>
          <p:cNvSpPr/>
          <p:nvPr/>
        </p:nvSpPr>
        <p:spPr>
          <a:xfrm>
            <a:off x="-746922" y="-144666"/>
            <a:ext cx="19281667" cy="2836193"/>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15193204" y="9043035"/>
            <a:ext cx="2413244" cy="554222"/>
            <a:chOff x="0" y="0"/>
            <a:chExt cx="3217659" cy="738962"/>
          </a:xfrm>
        </p:grpSpPr>
        <p:sp>
          <p:nvSpPr>
            <p:cNvPr id="5" name="Freeform 5"/>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en-US"/>
            </a:p>
          </p:txBody>
        </p:sp>
      </p:grpSp>
      <p:sp>
        <p:nvSpPr>
          <p:cNvPr id="6" name="TextBox 6"/>
          <p:cNvSpPr txBox="1"/>
          <p:nvPr/>
        </p:nvSpPr>
        <p:spPr>
          <a:xfrm>
            <a:off x="4876800" y="869441"/>
            <a:ext cx="6497389" cy="768737"/>
          </a:xfrm>
          <a:prstGeom prst="rect">
            <a:avLst/>
          </a:prstGeom>
        </p:spPr>
        <p:txBody>
          <a:bodyPr lIns="0" tIns="0" rIns="0" bIns="0" rtlCol="0" anchor="t">
            <a:spAutoFit/>
          </a:bodyPr>
          <a:lstStyle/>
          <a:p>
            <a:pPr algn="ctr">
              <a:lnSpc>
                <a:spcPts val="6480"/>
              </a:lnSpc>
            </a:pPr>
            <a:r>
              <a:rPr lang="en-US" sz="5400" b="1" dirty="0">
                <a:solidFill>
                  <a:srgbClr val="FFFFFF"/>
                </a:solidFill>
                <a:latin typeface="Verdana" panose="020B0604030504040204" pitchFamily="34" charset="0"/>
                <a:ea typeface="Verdana" panose="020B0604030504040204" pitchFamily="34" charset="0"/>
                <a:cs typeface="Calibri (MS) Bold"/>
                <a:sym typeface="Calibri (MS) Bold"/>
              </a:rPr>
              <a:t>Thank You!</a:t>
            </a:r>
          </a:p>
        </p:txBody>
      </p:sp>
      <p:sp>
        <p:nvSpPr>
          <p:cNvPr id="10" name="TextBox 9">
            <a:extLst>
              <a:ext uri="{FF2B5EF4-FFF2-40B4-BE49-F238E27FC236}">
                <a16:creationId xmlns:a16="http://schemas.microsoft.com/office/drawing/2014/main" id="{E5C4A126-AC05-ABC4-7F0B-E476F2F6111A}"/>
              </a:ext>
            </a:extLst>
          </p:cNvPr>
          <p:cNvSpPr txBox="1"/>
          <p:nvPr/>
        </p:nvSpPr>
        <p:spPr>
          <a:xfrm>
            <a:off x="609599" y="4152900"/>
            <a:ext cx="12682863" cy="5016758"/>
          </a:xfrm>
          <a:prstGeom prst="rect">
            <a:avLst/>
          </a:prstGeom>
          <a:noFill/>
        </p:spPr>
        <p:txBody>
          <a:bodyPr wrap="square" rtlCol="0">
            <a:spAutoFit/>
          </a:bodyPr>
          <a:lstStyle/>
          <a:p>
            <a:pPr algn="ctr"/>
            <a:r>
              <a:rPr lang="en-US" sz="3200" b="1" dirty="0">
                <a:solidFill>
                  <a:srgbClr val="002060"/>
                </a:solidFill>
                <a:latin typeface="Verdana" panose="020B0604030504040204" pitchFamily="34" charset="0"/>
                <a:ea typeface="Verdana" panose="020B0604030504040204" pitchFamily="34" charset="0"/>
              </a:rPr>
              <a:t>Contact us if you have follow-up questions:</a:t>
            </a:r>
          </a:p>
          <a:p>
            <a:endParaRPr lang="en-US" sz="2800" dirty="0">
              <a:solidFill>
                <a:srgbClr val="002060"/>
              </a:solidFill>
              <a:latin typeface="Verdana" panose="020B0604030504040204" pitchFamily="34" charset="0"/>
              <a:ea typeface="Verdana" panose="020B0604030504040204" pitchFamily="34" charset="0"/>
            </a:endParaRPr>
          </a:p>
          <a:p>
            <a:r>
              <a:rPr lang="en-US" sz="2800" b="1" dirty="0">
                <a:solidFill>
                  <a:srgbClr val="002060"/>
                </a:solidFill>
                <a:highlight>
                  <a:srgbClr val="FFFF00"/>
                </a:highlight>
                <a:latin typeface="Verdana" panose="020B0604030504040204" pitchFamily="34" charset="0"/>
                <a:ea typeface="Verdana" panose="020B0604030504040204" pitchFamily="34" charset="0"/>
              </a:rPr>
              <a:t>&lt;&lt;Insert Your Name&gt;&gt;, &lt;&lt;Insert Your Region&gt;&gt; </a:t>
            </a:r>
            <a:r>
              <a:rPr lang="en-US" sz="2800" b="1" dirty="0">
                <a:solidFill>
                  <a:srgbClr val="002060"/>
                </a:solidFill>
                <a:latin typeface="Verdana" panose="020B0604030504040204" pitchFamily="34" charset="0"/>
                <a:ea typeface="Verdana" panose="020B0604030504040204" pitchFamily="34" charset="0"/>
              </a:rPr>
              <a:t>Region Education Chair</a:t>
            </a:r>
          </a:p>
          <a:p>
            <a:r>
              <a:rPr lang="en-US" sz="2800" dirty="0">
                <a:solidFill>
                  <a:srgbClr val="002060"/>
                </a:solidFill>
                <a:highlight>
                  <a:srgbClr val="FFFF00"/>
                </a:highlight>
                <a:latin typeface="Verdana" panose="020B0604030504040204" pitchFamily="34" charset="0"/>
                <a:ea typeface="Verdana" panose="020B0604030504040204" pitchFamily="34" charset="0"/>
              </a:rPr>
              <a:t>&lt;&lt;insert your email address&gt;&gt;</a:t>
            </a:r>
          </a:p>
          <a:p>
            <a:endParaRPr lang="en-US" sz="2800" dirty="0">
              <a:solidFill>
                <a:srgbClr val="002060"/>
              </a:solidFill>
              <a:latin typeface="Verdana" panose="020B0604030504040204" pitchFamily="34" charset="0"/>
              <a:ea typeface="Verdana" panose="020B0604030504040204" pitchFamily="34" charset="0"/>
            </a:endParaRPr>
          </a:p>
          <a:p>
            <a:r>
              <a:rPr lang="en-US" sz="2800" dirty="0">
                <a:solidFill>
                  <a:srgbClr val="002060"/>
                </a:solidFill>
                <a:latin typeface="Verdana" panose="020B0604030504040204" pitchFamily="34" charset="0"/>
                <a:ea typeface="Verdana" panose="020B0604030504040204" pitchFamily="34" charset="0"/>
              </a:rPr>
              <a:t>OR</a:t>
            </a:r>
          </a:p>
          <a:p>
            <a:endParaRPr lang="en-US" sz="2800" dirty="0">
              <a:solidFill>
                <a:srgbClr val="002060"/>
              </a:solidFill>
              <a:latin typeface="Verdana" panose="020B0604030504040204" pitchFamily="34" charset="0"/>
              <a:ea typeface="Verdana" panose="020B0604030504040204" pitchFamily="34" charset="0"/>
            </a:endParaRPr>
          </a:p>
          <a:p>
            <a:r>
              <a:rPr lang="en-US" sz="2800" b="1" dirty="0">
                <a:solidFill>
                  <a:srgbClr val="002060"/>
                </a:solidFill>
                <a:latin typeface="Verdana" panose="020B0604030504040204" pitchFamily="34" charset="0"/>
                <a:ea typeface="Verdana" panose="020B0604030504040204" pitchFamily="34" charset="0"/>
              </a:rPr>
              <a:t>Iesha D. Brown, SIA’s Chief Impact and Engagement Officer</a:t>
            </a:r>
          </a:p>
          <a:p>
            <a:r>
              <a:rPr lang="en-US" sz="2800" dirty="0">
                <a:solidFill>
                  <a:srgbClr val="002060"/>
                </a:solidFill>
                <a:latin typeface="Verdana" panose="020B0604030504040204" pitchFamily="34" charset="0"/>
                <a:ea typeface="Verdana" panose="020B0604030504040204" pitchFamily="34" charset="0"/>
              </a:rPr>
              <a:t>iesha@soroptimist.org</a:t>
            </a:r>
          </a:p>
          <a:p>
            <a:endParaRPr lang="en-US" dirty="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986</TotalTime>
  <Words>1112</Words>
  <Application>Microsoft Office PowerPoint</Application>
  <PresentationFormat>Custom</PresentationFormat>
  <Paragraphs>147</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Calibri (MS) Bold</vt:lpstr>
      <vt:lpstr>Arial</vt:lpstr>
      <vt:lpstr>Aptos</vt:lpstr>
      <vt:lpstr>Calibri</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PPT Template</dc:title>
  <dc:creator>Nicole Simmons</dc:creator>
  <cp:lastModifiedBy>Iesha Brown</cp:lastModifiedBy>
  <cp:revision>8</cp:revision>
  <dcterms:created xsi:type="dcterms:W3CDTF">2006-08-16T00:00:00Z</dcterms:created>
  <dcterms:modified xsi:type="dcterms:W3CDTF">2026-08-26T22:42:15Z</dcterms:modified>
  <dc:identifier>DAG2D4GzFFA</dc:identifier>
</cp:coreProperties>
</file>