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0"/>
  </p:notesMasterIdLst>
  <p:sldIdLst>
    <p:sldId id="256" r:id="rId2"/>
    <p:sldId id="292" r:id="rId3"/>
    <p:sldId id="293" r:id="rId4"/>
    <p:sldId id="294" r:id="rId5"/>
    <p:sldId id="295" r:id="rId6"/>
    <p:sldId id="296" r:id="rId7"/>
    <p:sldId id="298" r:id="rId8"/>
    <p:sldId id="291" r:id="rId9"/>
  </p:sldIdLst>
  <p:sldSz cx="18288000" cy="10287000"/>
  <p:notesSz cx="6858000" cy="9144000"/>
  <p:embeddedFontLst>
    <p:embeddedFont>
      <p:font typeface="Calibri (MS) Bold" panose="020B0604020202020204" charset="0"/>
      <p:regular r:id="rId11"/>
    </p:embeddedFont>
    <p:embeddedFont>
      <p:font typeface="Effra" panose="020B0604020202020204" charset="0"/>
      <p:regular r:id="rId12"/>
      <p:bold r:id="rId13"/>
      <p:italic r:id="rId14"/>
      <p:boldItalic r:id="rId15"/>
    </p:embeddedFont>
    <p:embeddedFont>
      <p:font typeface="Rastanty Cortez" panose="02000506000000020003" pitchFamily="2" charset="0"/>
      <p:regular r:id="rId1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3C9E3"/>
    <a:srgbClr val="DB4F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63818" autoAdjust="0"/>
  </p:normalViewPr>
  <p:slideViewPr>
    <p:cSldViewPr>
      <p:cViewPr varScale="1">
        <p:scale>
          <a:sx n="27" d="100"/>
          <a:sy n="27" d="100"/>
        </p:scale>
        <p:origin x="1660" y="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10" Type="http://schemas.openxmlformats.org/officeDocument/2006/relationships/notesMaster" Target="notesMasters/notesMaster1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95FC161-0F03-4CC1-A744-3EC02A116522}" type="doc">
      <dgm:prSet loTypeId="urn:microsoft.com/office/officeart/2005/8/layout/cycle3" loCatId="cycle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ko-KR"/>
        </a:p>
      </dgm:t>
    </dgm:pt>
    <dgm:pt modelId="{A7C4626E-C8CD-4663-9603-9FDF876D6E96}">
      <dgm:prSet phldrT="[Text]" phldr="0"/>
      <dgm:spPr>
        <a:solidFill>
          <a:schemeClr val="accent2">
            <a:lumMod val="75000"/>
          </a:schemeClr>
        </a:solidFill>
      </dgm:spPr>
      <dgm:t>
        <a:bodyPr/>
        <a:lstStyle/>
        <a:p>
          <a:pPr algn="ctr" rtl="0"/>
          <a:r>
            <a:rPr lang="ko-KR" b="0" i="0" u="none" baseline="0"/>
            <a:t>요구도 평가 및 식별</a:t>
          </a:r>
        </a:p>
      </dgm:t>
    </dgm:pt>
    <dgm:pt modelId="{F6D95E46-EAFF-45ED-A092-59A2CD496A7E}" type="parTrans" cxnId="{FB4D75A1-42CB-4E48-99A4-6D3735811588}">
      <dgm:prSet/>
      <dgm:spPr/>
      <dgm:t>
        <a:bodyPr/>
        <a:lstStyle/>
        <a:p>
          <a:endParaRPr lang="ko-KR"/>
        </a:p>
      </dgm:t>
    </dgm:pt>
    <dgm:pt modelId="{81C6D5F4-AAF1-415A-A181-10F94DDC92AC}" type="sibTrans" cxnId="{FB4D75A1-42CB-4E48-99A4-6D3735811588}">
      <dgm:prSet/>
      <dgm:spPr/>
      <dgm:t>
        <a:bodyPr/>
        <a:lstStyle/>
        <a:p>
          <a:endParaRPr lang="ko-KR"/>
        </a:p>
      </dgm:t>
    </dgm:pt>
    <dgm:pt modelId="{87C692C3-E0DD-45FC-B03C-304AE59D9072}">
      <dgm:prSet phldrT="[Text]" phldr="0"/>
      <dgm:spPr>
        <a:solidFill>
          <a:srgbClr val="92D050"/>
        </a:solidFill>
      </dgm:spPr>
      <dgm:t>
        <a:bodyPr/>
        <a:lstStyle/>
        <a:p>
          <a:pPr algn="ctr" rtl="0"/>
          <a:r>
            <a:rPr lang="ko-KR" b="0" i="0" u="none" baseline="0"/>
            <a:t>의미 있는 교육 경험 설계</a:t>
          </a:r>
        </a:p>
      </dgm:t>
    </dgm:pt>
    <dgm:pt modelId="{BEB62218-375A-47C5-BB18-C642A36BA75C}" type="parTrans" cxnId="{167E728F-B8F3-4906-83A4-9043B6471085}">
      <dgm:prSet/>
      <dgm:spPr/>
      <dgm:t>
        <a:bodyPr/>
        <a:lstStyle/>
        <a:p>
          <a:endParaRPr lang="ko-KR"/>
        </a:p>
      </dgm:t>
    </dgm:pt>
    <dgm:pt modelId="{FA9733BD-833A-476E-9768-267D0CD301C6}" type="sibTrans" cxnId="{167E728F-B8F3-4906-83A4-9043B6471085}">
      <dgm:prSet/>
      <dgm:spPr/>
      <dgm:t>
        <a:bodyPr/>
        <a:lstStyle/>
        <a:p>
          <a:endParaRPr lang="ko-KR"/>
        </a:p>
      </dgm:t>
    </dgm:pt>
    <dgm:pt modelId="{71C0CA76-9D3E-47ED-B8F3-41A7CA4FB87D}">
      <dgm:prSet phldrT="[Text]" phldr="0"/>
      <dgm:spPr>
        <a:solidFill>
          <a:srgbClr val="7030A0"/>
        </a:solidFill>
      </dgm:spPr>
      <dgm:t>
        <a:bodyPr/>
        <a:lstStyle/>
        <a:p>
          <a:pPr algn="ctr" rtl="0"/>
          <a:r>
            <a:rPr lang="ko-KR" b="0" i="0" u="none" baseline="0"/>
            <a:t>개발</a:t>
          </a:r>
        </a:p>
      </dgm:t>
    </dgm:pt>
    <dgm:pt modelId="{FAA980E0-C234-49AA-B703-85CF789081C7}" type="parTrans" cxnId="{E9D9A1FF-89A6-4D70-83C6-9A83B1120116}">
      <dgm:prSet/>
      <dgm:spPr/>
      <dgm:t>
        <a:bodyPr/>
        <a:lstStyle/>
        <a:p>
          <a:endParaRPr lang="ko-KR"/>
        </a:p>
      </dgm:t>
    </dgm:pt>
    <dgm:pt modelId="{846E02EB-3DCA-4683-A0F7-F2DF4F562EA1}" type="sibTrans" cxnId="{E9D9A1FF-89A6-4D70-83C6-9A83B1120116}">
      <dgm:prSet/>
      <dgm:spPr/>
      <dgm:t>
        <a:bodyPr/>
        <a:lstStyle/>
        <a:p>
          <a:endParaRPr lang="ko-KR"/>
        </a:p>
      </dgm:t>
    </dgm:pt>
    <dgm:pt modelId="{45A22C08-6314-42A3-B1A0-B8ECAA712358}">
      <dgm:prSet phldrT="[Text]" phldr="0"/>
      <dgm:spPr>
        <a:solidFill>
          <a:schemeClr val="accent5">
            <a:lumMod val="75000"/>
          </a:schemeClr>
        </a:solidFill>
      </dgm:spPr>
      <dgm:t>
        <a:bodyPr/>
        <a:lstStyle/>
        <a:p>
          <a:pPr algn="ctr" rtl="0"/>
          <a:r>
            <a:rPr lang="ko-KR" b="0" i="0" u="none" baseline="0"/>
            <a:t>실행</a:t>
          </a:r>
        </a:p>
      </dgm:t>
    </dgm:pt>
    <dgm:pt modelId="{A704C29D-CD9D-4CCA-AF02-2F0E786ECE50}" type="parTrans" cxnId="{5E1DA9C2-CF61-4DAE-80EE-96841934A651}">
      <dgm:prSet/>
      <dgm:spPr/>
      <dgm:t>
        <a:bodyPr/>
        <a:lstStyle/>
        <a:p>
          <a:endParaRPr lang="ko-KR"/>
        </a:p>
      </dgm:t>
    </dgm:pt>
    <dgm:pt modelId="{9DECFDF7-7CD6-4031-9970-25C283B68B9D}" type="sibTrans" cxnId="{5E1DA9C2-CF61-4DAE-80EE-96841934A651}">
      <dgm:prSet/>
      <dgm:spPr/>
      <dgm:t>
        <a:bodyPr/>
        <a:lstStyle/>
        <a:p>
          <a:endParaRPr lang="ko-KR"/>
        </a:p>
      </dgm:t>
    </dgm:pt>
    <dgm:pt modelId="{78BB4562-FADA-4B23-953D-1DC01CA59F30}">
      <dgm:prSet phldrT="[Text]" phldr="0"/>
      <dgm:spPr>
        <a:solidFill>
          <a:schemeClr val="accent6">
            <a:lumMod val="75000"/>
          </a:schemeClr>
        </a:solidFill>
      </dgm:spPr>
      <dgm:t>
        <a:bodyPr/>
        <a:lstStyle/>
        <a:p>
          <a:pPr algn="ctr" rtl="0"/>
          <a:r>
            <a:rPr lang="ko-KR" b="0" i="0" u="none" baseline="0"/>
            <a:t>검증</a:t>
          </a:r>
        </a:p>
      </dgm:t>
    </dgm:pt>
    <dgm:pt modelId="{58D1C19E-1435-4B1A-97CD-B3646D9BC404}" type="parTrans" cxnId="{E7530019-847A-4717-929D-76002A75D6D5}">
      <dgm:prSet/>
      <dgm:spPr/>
      <dgm:t>
        <a:bodyPr/>
        <a:lstStyle/>
        <a:p>
          <a:endParaRPr lang="ko-KR"/>
        </a:p>
      </dgm:t>
    </dgm:pt>
    <dgm:pt modelId="{CB276ACA-CE5F-4807-A7A0-749F8218F804}" type="sibTrans" cxnId="{E7530019-847A-4717-929D-76002A75D6D5}">
      <dgm:prSet/>
      <dgm:spPr/>
      <dgm:t>
        <a:bodyPr/>
        <a:lstStyle/>
        <a:p>
          <a:endParaRPr lang="ko-KR"/>
        </a:p>
      </dgm:t>
    </dgm:pt>
    <dgm:pt modelId="{7DBCA83A-C5C9-42BD-A9B7-3C1264EAC7A5}" type="pres">
      <dgm:prSet presAssocID="{595FC161-0F03-4CC1-A744-3EC02A116522}" presName="Name0" presStyleCnt="0">
        <dgm:presLayoutVars>
          <dgm:dir/>
          <dgm:resizeHandles val="exact"/>
        </dgm:presLayoutVars>
      </dgm:prSet>
      <dgm:spPr/>
    </dgm:pt>
    <dgm:pt modelId="{B25315FE-21B2-4BA6-BFAF-F3E51DAB4756}" type="pres">
      <dgm:prSet presAssocID="{595FC161-0F03-4CC1-A744-3EC02A116522}" presName="cycle" presStyleCnt="0"/>
      <dgm:spPr/>
    </dgm:pt>
    <dgm:pt modelId="{8CEF625E-B128-471B-91A6-3CD9970428A7}" type="pres">
      <dgm:prSet presAssocID="{A7C4626E-C8CD-4663-9603-9FDF876D6E96}" presName="nodeFirstNode" presStyleLbl="node1" presStyleIdx="0" presStyleCnt="5">
        <dgm:presLayoutVars>
          <dgm:bulletEnabled val="1"/>
        </dgm:presLayoutVars>
      </dgm:prSet>
      <dgm:spPr/>
    </dgm:pt>
    <dgm:pt modelId="{65E28224-2C39-443F-8522-F83A7CF39B98}" type="pres">
      <dgm:prSet presAssocID="{81C6D5F4-AAF1-415A-A181-10F94DDC92AC}" presName="sibTransFirstNode" presStyleLbl="bgShp" presStyleIdx="0" presStyleCnt="1"/>
      <dgm:spPr/>
    </dgm:pt>
    <dgm:pt modelId="{A22D7539-683E-49F1-8686-74D8D5866AAA}" type="pres">
      <dgm:prSet presAssocID="{87C692C3-E0DD-45FC-B03C-304AE59D9072}" presName="nodeFollowingNodes" presStyleLbl="node1" presStyleIdx="1" presStyleCnt="5">
        <dgm:presLayoutVars>
          <dgm:bulletEnabled val="1"/>
        </dgm:presLayoutVars>
      </dgm:prSet>
      <dgm:spPr/>
    </dgm:pt>
    <dgm:pt modelId="{DB533AEF-3846-4A00-9C53-D6C575F847FE}" type="pres">
      <dgm:prSet presAssocID="{71C0CA76-9D3E-47ED-B8F3-41A7CA4FB87D}" presName="nodeFollowingNodes" presStyleLbl="node1" presStyleIdx="2" presStyleCnt="5">
        <dgm:presLayoutVars>
          <dgm:bulletEnabled val="1"/>
        </dgm:presLayoutVars>
      </dgm:prSet>
      <dgm:spPr/>
    </dgm:pt>
    <dgm:pt modelId="{E64DE9EF-4D0F-4008-BC89-7AC6508B9A31}" type="pres">
      <dgm:prSet presAssocID="{45A22C08-6314-42A3-B1A0-B8ECAA712358}" presName="nodeFollowingNodes" presStyleLbl="node1" presStyleIdx="3" presStyleCnt="5">
        <dgm:presLayoutVars>
          <dgm:bulletEnabled val="1"/>
        </dgm:presLayoutVars>
      </dgm:prSet>
      <dgm:spPr/>
    </dgm:pt>
    <dgm:pt modelId="{CD77A6F2-2563-411A-88C9-505B83F7A11C}" type="pres">
      <dgm:prSet presAssocID="{78BB4562-FADA-4B23-953D-1DC01CA59F30}" presName="nodeFollowingNodes" presStyleLbl="node1" presStyleIdx="4" presStyleCnt="5">
        <dgm:presLayoutVars>
          <dgm:bulletEnabled val="1"/>
        </dgm:presLayoutVars>
      </dgm:prSet>
      <dgm:spPr/>
    </dgm:pt>
  </dgm:ptLst>
  <dgm:cxnLst>
    <dgm:cxn modelId="{B6895700-9117-4AF5-AA28-80A903FFC8DA}" type="presOf" srcId="{87C692C3-E0DD-45FC-B03C-304AE59D9072}" destId="{A22D7539-683E-49F1-8686-74D8D5866AAA}" srcOrd="0" destOrd="0" presId="urn:microsoft.com/office/officeart/2005/8/layout/cycle3"/>
    <dgm:cxn modelId="{E7530019-847A-4717-929D-76002A75D6D5}" srcId="{595FC161-0F03-4CC1-A744-3EC02A116522}" destId="{78BB4562-FADA-4B23-953D-1DC01CA59F30}" srcOrd="4" destOrd="0" parTransId="{58D1C19E-1435-4B1A-97CD-B3646D9BC404}" sibTransId="{CB276ACA-CE5F-4807-A7A0-749F8218F804}"/>
    <dgm:cxn modelId="{0989551F-9947-48EA-9C0A-27E08CC2C95B}" type="presOf" srcId="{45A22C08-6314-42A3-B1A0-B8ECAA712358}" destId="{E64DE9EF-4D0F-4008-BC89-7AC6508B9A31}" srcOrd="0" destOrd="0" presId="urn:microsoft.com/office/officeart/2005/8/layout/cycle3"/>
    <dgm:cxn modelId="{24DF9523-0615-4F69-9198-3CB786475765}" type="presOf" srcId="{A7C4626E-C8CD-4663-9603-9FDF876D6E96}" destId="{8CEF625E-B128-471B-91A6-3CD9970428A7}" srcOrd="0" destOrd="0" presId="urn:microsoft.com/office/officeart/2005/8/layout/cycle3"/>
    <dgm:cxn modelId="{ECF91547-1248-4174-BC0A-EDA7749EF392}" type="presOf" srcId="{71C0CA76-9D3E-47ED-B8F3-41A7CA4FB87D}" destId="{DB533AEF-3846-4A00-9C53-D6C575F847FE}" srcOrd="0" destOrd="0" presId="urn:microsoft.com/office/officeart/2005/8/layout/cycle3"/>
    <dgm:cxn modelId="{2F9BBE70-1EB5-46B8-9A6F-DEA502D1CC9E}" type="presOf" srcId="{81C6D5F4-AAF1-415A-A181-10F94DDC92AC}" destId="{65E28224-2C39-443F-8522-F83A7CF39B98}" srcOrd="0" destOrd="0" presId="urn:microsoft.com/office/officeart/2005/8/layout/cycle3"/>
    <dgm:cxn modelId="{167E728F-B8F3-4906-83A4-9043B6471085}" srcId="{595FC161-0F03-4CC1-A744-3EC02A116522}" destId="{87C692C3-E0DD-45FC-B03C-304AE59D9072}" srcOrd="1" destOrd="0" parTransId="{BEB62218-375A-47C5-BB18-C642A36BA75C}" sibTransId="{FA9733BD-833A-476E-9768-267D0CD301C6}"/>
    <dgm:cxn modelId="{FB4D75A1-42CB-4E48-99A4-6D3735811588}" srcId="{595FC161-0F03-4CC1-A744-3EC02A116522}" destId="{A7C4626E-C8CD-4663-9603-9FDF876D6E96}" srcOrd="0" destOrd="0" parTransId="{F6D95E46-EAFF-45ED-A092-59A2CD496A7E}" sibTransId="{81C6D5F4-AAF1-415A-A181-10F94DDC92AC}"/>
    <dgm:cxn modelId="{5428DAA7-17D5-40B2-9F81-3F8245B483F3}" type="presOf" srcId="{78BB4562-FADA-4B23-953D-1DC01CA59F30}" destId="{CD77A6F2-2563-411A-88C9-505B83F7A11C}" srcOrd="0" destOrd="0" presId="urn:microsoft.com/office/officeart/2005/8/layout/cycle3"/>
    <dgm:cxn modelId="{5E1DA9C2-CF61-4DAE-80EE-96841934A651}" srcId="{595FC161-0F03-4CC1-A744-3EC02A116522}" destId="{45A22C08-6314-42A3-B1A0-B8ECAA712358}" srcOrd="3" destOrd="0" parTransId="{A704C29D-CD9D-4CCA-AF02-2F0E786ECE50}" sibTransId="{9DECFDF7-7CD6-4031-9970-25C283B68B9D}"/>
    <dgm:cxn modelId="{8E16DEC2-29E5-4D26-AAAA-AF3F11EE9939}" type="presOf" srcId="{595FC161-0F03-4CC1-A744-3EC02A116522}" destId="{7DBCA83A-C5C9-42BD-A9B7-3C1264EAC7A5}" srcOrd="0" destOrd="0" presId="urn:microsoft.com/office/officeart/2005/8/layout/cycle3"/>
    <dgm:cxn modelId="{E9D9A1FF-89A6-4D70-83C6-9A83B1120116}" srcId="{595FC161-0F03-4CC1-A744-3EC02A116522}" destId="{71C0CA76-9D3E-47ED-B8F3-41A7CA4FB87D}" srcOrd="2" destOrd="0" parTransId="{FAA980E0-C234-49AA-B703-85CF789081C7}" sibTransId="{846E02EB-3DCA-4683-A0F7-F2DF4F562EA1}"/>
    <dgm:cxn modelId="{C115E9DD-ADC2-42BB-ACE6-B7FDEDA8DEAC}" type="presParOf" srcId="{7DBCA83A-C5C9-42BD-A9B7-3C1264EAC7A5}" destId="{B25315FE-21B2-4BA6-BFAF-F3E51DAB4756}" srcOrd="0" destOrd="0" presId="urn:microsoft.com/office/officeart/2005/8/layout/cycle3"/>
    <dgm:cxn modelId="{3E56844F-8BF4-4414-9347-C4AB0B58914F}" type="presParOf" srcId="{B25315FE-21B2-4BA6-BFAF-F3E51DAB4756}" destId="{8CEF625E-B128-471B-91A6-3CD9970428A7}" srcOrd="0" destOrd="0" presId="urn:microsoft.com/office/officeart/2005/8/layout/cycle3"/>
    <dgm:cxn modelId="{22BF30F2-8415-4A74-BEE3-81A8AA2A952C}" type="presParOf" srcId="{B25315FE-21B2-4BA6-BFAF-F3E51DAB4756}" destId="{65E28224-2C39-443F-8522-F83A7CF39B98}" srcOrd="1" destOrd="0" presId="urn:microsoft.com/office/officeart/2005/8/layout/cycle3"/>
    <dgm:cxn modelId="{DD8268C4-B4A7-4EA0-9788-DBF9FB7720DF}" type="presParOf" srcId="{B25315FE-21B2-4BA6-BFAF-F3E51DAB4756}" destId="{A22D7539-683E-49F1-8686-74D8D5866AAA}" srcOrd="2" destOrd="0" presId="urn:microsoft.com/office/officeart/2005/8/layout/cycle3"/>
    <dgm:cxn modelId="{B61605F0-75D1-4059-94ED-652C9B13D4AC}" type="presParOf" srcId="{B25315FE-21B2-4BA6-BFAF-F3E51DAB4756}" destId="{DB533AEF-3846-4A00-9C53-D6C575F847FE}" srcOrd="3" destOrd="0" presId="urn:microsoft.com/office/officeart/2005/8/layout/cycle3"/>
    <dgm:cxn modelId="{D696F889-3FED-4C0B-AFF6-53021B41EDF5}" type="presParOf" srcId="{B25315FE-21B2-4BA6-BFAF-F3E51DAB4756}" destId="{E64DE9EF-4D0F-4008-BC89-7AC6508B9A31}" srcOrd="4" destOrd="0" presId="urn:microsoft.com/office/officeart/2005/8/layout/cycle3"/>
    <dgm:cxn modelId="{F0ABA232-2D25-453F-9CDA-1639B10B72FE}" type="presParOf" srcId="{B25315FE-21B2-4BA6-BFAF-F3E51DAB4756}" destId="{CD77A6F2-2563-411A-88C9-505B83F7A11C}" srcOrd="5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E28224-2C39-443F-8522-F83A7CF39B98}">
      <dsp:nvSpPr>
        <dsp:cNvPr id="0" name=""/>
        <dsp:cNvSpPr/>
      </dsp:nvSpPr>
      <dsp:spPr>
        <a:xfrm>
          <a:off x="1821481" y="-45768"/>
          <a:ext cx="7065482" cy="7065482"/>
        </a:xfrm>
        <a:prstGeom prst="circularArrow">
          <a:avLst>
            <a:gd name="adj1" fmla="val 5544"/>
            <a:gd name="adj2" fmla="val 330680"/>
            <a:gd name="adj3" fmla="val 13734591"/>
            <a:gd name="adj4" fmla="val 17411172"/>
            <a:gd name="adj5" fmla="val 5757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EF625E-B128-471B-91A6-3CD9970428A7}">
      <dsp:nvSpPr>
        <dsp:cNvPr id="0" name=""/>
        <dsp:cNvSpPr/>
      </dsp:nvSpPr>
      <dsp:spPr>
        <a:xfrm>
          <a:off x="3670570" y="2372"/>
          <a:ext cx="3367303" cy="1683651"/>
        </a:xfrm>
        <a:prstGeom prst="roundRect">
          <a:avLst/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3100" b="0" i="0" u="none" kern="1200" baseline="0"/>
            <a:t>요구도 평가 및 식별</a:t>
          </a:r>
        </a:p>
      </dsp:txBody>
      <dsp:txXfrm>
        <a:off x="3752759" y="84561"/>
        <a:ext cx="3202925" cy="1519273"/>
      </dsp:txXfrm>
    </dsp:sp>
    <dsp:sp modelId="{A22D7539-683E-49F1-8686-74D8D5866AAA}">
      <dsp:nvSpPr>
        <dsp:cNvPr id="0" name=""/>
        <dsp:cNvSpPr/>
      </dsp:nvSpPr>
      <dsp:spPr>
        <a:xfrm>
          <a:off x="6536102" y="2084303"/>
          <a:ext cx="3367303" cy="1683651"/>
        </a:xfrm>
        <a:prstGeom prst="roundRect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3100" b="0" i="0" u="none" kern="1200" baseline="0"/>
            <a:t>의미 있는 교육 경험 설계</a:t>
          </a:r>
        </a:p>
      </dsp:txBody>
      <dsp:txXfrm>
        <a:off x="6618291" y="2166492"/>
        <a:ext cx="3202925" cy="1519273"/>
      </dsp:txXfrm>
    </dsp:sp>
    <dsp:sp modelId="{DB533AEF-3846-4A00-9C53-D6C575F847FE}">
      <dsp:nvSpPr>
        <dsp:cNvPr id="0" name=""/>
        <dsp:cNvSpPr/>
      </dsp:nvSpPr>
      <dsp:spPr>
        <a:xfrm>
          <a:off x="5441566" y="5452938"/>
          <a:ext cx="3367303" cy="1683651"/>
        </a:xfrm>
        <a:prstGeom prst="roundRect">
          <a:avLst/>
        </a:prstGeom>
        <a:solidFill>
          <a:srgbClr val="7030A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3100" b="0" i="0" u="none" kern="1200" baseline="0"/>
            <a:t>개발</a:t>
          </a:r>
        </a:p>
      </dsp:txBody>
      <dsp:txXfrm>
        <a:off x="5523755" y="5535127"/>
        <a:ext cx="3202925" cy="1519273"/>
      </dsp:txXfrm>
    </dsp:sp>
    <dsp:sp modelId="{E64DE9EF-4D0F-4008-BC89-7AC6508B9A31}">
      <dsp:nvSpPr>
        <dsp:cNvPr id="0" name=""/>
        <dsp:cNvSpPr/>
      </dsp:nvSpPr>
      <dsp:spPr>
        <a:xfrm>
          <a:off x="1899574" y="5452938"/>
          <a:ext cx="3367303" cy="1683651"/>
        </a:xfrm>
        <a:prstGeom prst="roundRect">
          <a:avLst/>
        </a:prstGeom>
        <a:solidFill>
          <a:schemeClr val="accent5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3100" b="0" i="0" u="none" kern="1200" baseline="0"/>
            <a:t>실행</a:t>
          </a:r>
        </a:p>
      </dsp:txBody>
      <dsp:txXfrm>
        <a:off x="1981763" y="5535127"/>
        <a:ext cx="3202925" cy="1519273"/>
      </dsp:txXfrm>
    </dsp:sp>
    <dsp:sp modelId="{CD77A6F2-2563-411A-88C9-505B83F7A11C}">
      <dsp:nvSpPr>
        <dsp:cNvPr id="0" name=""/>
        <dsp:cNvSpPr/>
      </dsp:nvSpPr>
      <dsp:spPr>
        <a:xfrm>
          <a:off x="805038" y="2084303"/>
          <a:ext cx="3367303" cy="1683651"/>
        </a:xfrm>
        <a:prstGeom prst="roundRect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3100" b="0" i="0" u="none" kern="1200" baseline="0"/>
            <a:t>검증</a:t>
          </a:r>
        </a:p>
      </dsp:txBody>
      <dsp:txXfrm>
        <a:off x="887227" y="2166492"/>
        <a:ext cx="3202925" cy="151927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9E1DED-3963-4963-8F0E-CBDD050DFBB7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8C15E9-7B0F-4FDB-817C-9DCD06BB0B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29596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r>
              <a:rPr lang="ko-KR" b="0" i="0" u="none" baseline="0"/>
              <a:t>안녕하세요, 여러분.</a:t>
            </a:r>
          </a:p>
          <a:p>
            <a:endParaRPr lang="ko-KR" dirty="0"/>
          </a:p>
          <a:p>
            <a:pPr algn="l" rtl="0"/>
            <a:r>
              <a:rPr lang="ko-KR" b="0" i="0" u="none" baseline="0"/>
              <a:t>저는 우리 리전의 첫 교육위원장을 맡게 된 </a:t>
            </a:r>
            <a:r>
              <a:rPr lang="ko-KR" b="1" i="0" u="none" baseline="0">
                <a:highlight>
                  <a:srgbClr val="FFFF00"/>
                </a:highlight>
              </a:rPr>
              <a:t>&lt;&lt;이름 입력&gt;&gt;</a:t>
            </a:r>
            <a:r>
              <a:rPr lang="ko-KR" b="0" i="0" u="none" baseline="0"/>
              <a:t>입니다! 올해 SIA에서 새롭게 출범하는 리전 교육위원장 직무를 소개하게 되어 매우 기쁩니다.</a:t>
            </a:r>
          </a:p>
          <a:p>
            <a:endParaRPr lang="ko-KR" dirty="0"/>
          </a:p>
          <a:p>
            <a:pPr algn="l" rtl="0"/>
            <a:r>
              <a:rPr lang="ko-KR" b="0" i="0" u="none" baseline="0"/>
              <a:t>SIA는 연맹 전반에 걸쳐 회원 참여를 강화하고 리더십을 개발하기 위해 지속적으로 노력하고 있으며, 이 과정에서 교육이 회원, 클럽 및 리전의 성공에 중요한 역할을 한다는 점을 인식하고 있습니다.</a:t>
            </a:r>
          </a:p>
          <a:p>
            <a:endParaRPr lang="ko-KR" dirty="0"/>
          </a:p>
          <a:p>
            <a:pPr algn="l" rtl="0"/>
            <a:r>
              <a:rPr lang="ko-KR" b="0" i="0" u="none" baseline="0"/>
              <a:t>따라서 리전 교육위원장은 교육, 리더십, 그리고 회원 경험 사이에서 가교 역할을 하여 우리 조직이 더욱 강력하게 연대하도록 지원할 것입니다.</a:t>
            </a:r>
          </a:p>
          <a:p>
            <a:endParaRPr lang="ko-K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148C15E9-7B0F-4FDB-817C-9DCD06BB0BE3}" type="slidenum">
              <a:rPr/>
              <a:t>1</a:t>
            </a:fld>
            <a:endParaRPr lang="ko-KR"/>
          </a:p>
        </p:txBody>
      </p:sp>
    </p:spTree>
    <p:extLst>
      <p:ext uri="{BB962C8B-B14F-4D97-AF65-F5344CB8AC3E}">
        <p14:creationId xmlns:p14="http://schemas.microsoft.com/office/powerpoint/2010/main" val="31742160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DB5279-7E3B-A155-8C09-CB9D6374A6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3BB905D-D8C6-57BD-92F4-66B4B913DEC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039D428-818B-5AA7-EA18-8D228760E2B3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algn="l" rtl="0"/>
            <a:r>
              <a:rPr lang="ko-KR" b="0" i="0" u="none" baseline="0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920389EF-6516-0AA5-378E-FDAE76CB40A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9B23E41A-8E47-09DB-2605-00BF4E5DAD0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algn="l" rtl="0"/>
            <a:r>
              <a:rPr lang="ko-KR" b="0" i="0" u="none" baseline="0"/>
              <a:t>조직은 우연히 강력해지지 않습니다. 조직은 구성원들을 계획적으로 발전시킬 때 비로소 더욱 강력해집니다.</a:t>
            </a:r>
          </a:p>
          <a:p>
            <a:endParaRPr lang="ko-KR" dirty="0"/>
          </a:p>
          <a:p>
            <a:pPr algn="l" rtl="0"/>
            <a:r>
              <a:rPr lang="ko-KR" b="0" i="0" u="none" baseline="0"/>
              <a:t>SIA는 성장과 진화를 거듭하는 가운데 연맹 전체에 걸쳐 리더십을 더욱 긴밀하고 계획적으로 개발할 기회를 포착했습니다.</a:t>
            </a:r>
          </a:p>
          <a:p>
            <a:pPr algn="l" rtl="0"/>
            <a:br>
              <a:rPr lang="ko-KR"/>
            </a:br>
            <a:r>
              <a:rPr lang="ko-KR" b="0" i="0" u="none" baseline="0"/>
              <a:t>이에 따라 교육 기회를 통해 회원들의 실제 필요를 충족하고 본부, 리전 및 클럽 간의 간극을 좁힐 수 있도록 리전 교육위원장 직책을 신설하게 되었습니다.</a:t>
            </a:r>
          </a:p>
          <a:p>
            <a:endParaRPr lang="ko-KR" dirty="0"/>
          </a:p>
          <a:p>
            <a:pPr algn="l" rtl="0"/>
            <a:r>
              <a:rPr lang="ko-KR" b="0" i="0" u="none" baseline="0"/>
              <a:t>SIA는 회원들이 저마다 다른 경험과 다양한 수준의 리더십 경력, 그리고 여러 가지 요구를 가지고 있다는 점을 잘 알고 있습니다.</a:t>
            </a:r>
          </a:p>
          <a:p>
            <a:endParaRPr lang="ko-KR" dirty="0"/>
          </a:p>
          <a:p>
            <a:pPr algn="l" rtl="0"/>
            <a:r>
              <a:rPr lang="ko-KR" b="0" i="0" u="none" baseline="0"/>
              <a:t>신임 클럽 회장에게 필요한 교육은 오랜 경험을 가진 클럽 리더에게 필요한 교육과 매우 다를 수 있습니다. 어떤 리전은 차세대 임원을 육성하는 데 도움이 필요할 수 있는 반면, 또 다른 리전은 클럽 모임을 더욱 흥미진진하게 만들어 참여도를 끌어올릴 방법을 찾고 있을지도 모릅니다.</a:t>
            </a:r>
          </a:p>
          <a:p>
            <a:endParaRPr lang="ko-KR" dirty="0"/>
          </a:p>
          <a:p>
            <a:pPr algn="l" rtl="0"/>
            <a:r>
              <a:rPr lang="ko-KR" b="0" i="0" u="none" baseline="0"/>
              <a:t>SIA는 우리의 교육과 훈련이 이러한 현실적 필요를 충족할 수 있기를 희망합니다.</a:t>
            </a:r>
          </a:p>
          <a:p>
            <a:endParaRPr lang="ko-KR" dirty="0"/>
          </a:p>
          <a:p>
            <a:pPr algn="l" rtl="0"/>
            <a:r>
              <a:rPr lang="ko-KR" b="0" i="0" u="none" baseline="0"/>
              <a:t>그래서 이 역할이 매우 중요한 것입니다.</a:t>
            </a:r>
          </a:p>
          <a:p>
            <a:endParaRPr lang="ko-KR" dirty="0"/>
          </a:p>
          <a:p>
            <a:pPr algn="l" rtl="0"/>
            <a:r>
              <a:rPr lang="ko-KR" b="0" i="0" u="none" baseline="0"/>
              <a:t>리전 교육위원장은 회원과 클럽이 무엇을 배워야 하는지, 어떤 지원이 필요한지, 그리고 어떤 교육 기회가 회원들을 더욱 유능한 리더로 성장시키고 더욱 의미 있는 회원 경험을 창출하는 데 도움이 될지 우리가 더 잘 이해하도록 도울 것입니다.</a:t>
            </a:r>
          </a:p>
          <a:p>
            <a:endParaRPr lang="ko-KR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497015-28FF-5551-18E2-9BB8F3AA5C9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CC2671-CA07-12AB-2264-95305CE8B0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algn="l" rtl="0"/>
            <a:r>
              <a:rPr lang="ko-KR" b="0" i="0" u="none" baseline="0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11121742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C00B46-4C0F-67D8-1852-2CC3FAB20C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417DA76-33E8-E667-FFA2-EA786553EBD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DFEF23-FEE8-807C-38CD-40C3D0E1CAA3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algn="l" rtl="0"/>
            <a:r>
              <a:rPr lang="ko-KR" b="0" i="0" u="none" baseline="0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7D23A736-91B6-F4C8-02A1-10175EF4853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7420AD0B-E4A4-B89E-24EA-5AA77A0D111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algn="l" rtl="0"/>
            <a:r>
              <a:rPr lang="ko-KR" b="0" i="0" u="none" baseline="0"/>
              <a:t>리전 교육위원장은 클럽과 지역, 그리고 SIA 본부를 긴밀하게 연결해 주는 가교 역할을 수행합니다.</a:t>
            </a:r>
          </a:p>
          <a:p>
            <a:endParaRPr lang="ko-KR" dirty="0"/>
          </a:p>
          <a:p>
            <a:pPr algn="l" rtl="0"/>
            <a:r>
              <a:rPr lang="ko-KR" b="0" i="0" u="none" baseline="0"/>
              <a:t>리전 교육위원장의 활동은 다음과 같습니다:</a:t>
            </a:r>
          </a:p>
          <a:p>
            <a:pPr marL="171450" indent="-171450" algn="l" rtl="0">
              <a:buFont typeface="Arial" panose="020B0604020202020204" pitchFamily="34" charset="0"/>
              <a:buChar char="•"/>
            </a:pPr>
            <a:r>
              <a:rPr lang="ko-KR" b="0" i="0" u="none" baseline="0"/>
              <a:t>클럽과 회원의 의견을 경청하여 학습 및 리더십 개발에 필요한 사항을 파악합니다.</a:t>
            </a:r>
          </a:p>
          <a:p>
            <a:pPr marL="171450" indent="-171450" algn="l" rtl="0">
              <a:buFont typeface="Arial" panose="020B0604020202020204" pitchFamily="34" charset="0"/>
              <a:buChar char="•"/>
            </a:pPr>
            <a:r>
              <a:rPr lang="ko-KR" b="0" i="0" u="none" baseline="0"/>
              <a:t>리전 전반의 동향과 공통적인 당면 과제를 살펴봅니다.</a:t>
            </a:r>
          </a:p>
          <a:p>
            <a:pPr marL="171450" indent="-171450" algn="l" rtl="0">
              <a:buFont typeface="Arial" panose="020B0604020202020204" pitchFamily="34" charset="0"/>
              <a:buChar char="•"/>
            </a:pPr>
            <a:r>
              <a:rPr lang="ko-KR" b="0" i="0" u="none" baseline="0"/>
              <a:t>SIA가 제공하는 교육 기회를 널리 홍보합니다.</a:t>
            </a:r>
          </a:p>
          <a:p>
            <a:pPr marL="171450" indent="-171450" algn="l" rtl="0">
              <a:buFont typeface="Arial" panose="020B0604020202020204" pitchFamily="34" charset="0"/>
              <a:buChar char="•"/>
            </a:pPr>
            <a:r>
              <a:rPr lang="ko-KR" b="0" i="0" u="none" baseline="0"/>
              <a:t>필요에 따라 워크숍이나 프레젠테이션을 진행합니다.</a:t>
            </a:r>
          </a:p>
          <a:p>
            <a:pPr marL="171450" indent="-171450" algn="l" rtl="0">
              <a:buFont typeface="Arial" panose="020B0604020202020204" pitchFamily="34" charset="0"/>
              <a:buChar char="•"/>
            </a:pPr>
            <a:r>
              <a:rPr lang="ko-KR" b="0" i="0" u="none" baseline="0"/>
              <a:t>SIA에 교육 콘텐츠 및 전략에 대한 의견을 제공합니다.</a:t>
            </a:r>
          </a:p>
          <a:p>
            <a:pPr marL="171450" indent="-171450" algn="l" rtl="0">
              <a:buFont typeface="Arial" panose="020B0604020202020204" pitchFamily="34" charset="0"/>
              <a:buChar char="•"/>
            </a:pPr>
            <a:r>
              <a:rPr lang="ko-KR" b="0" i="0" u="none" baseline="0"/>
              <a:t>리전 임원, 클럽 임원, 타 리전 위원장 및 SIA 실무진과 협력합니다.</a:t>
            </a:r>
          </a:p>
          <a:p>
            <a:pPr marL="171450" indent="-171450" algn="l" rtl="0">
              <a:buFont typeface="Arial" panose="020B0604020202020204" pitchFamily="34" charset="0"/>
              <a:buChar char="•"/>
            </a:pPr>
            <a:r>
              <a:rPr lang="ko-KR" b="0" i="0" u="none" baseline="0"/>
              <a:t>SIA가 제공하는 교육이 회원들의 필요를 충족하는지 평가하는 것을 돕습니다.</a:t>
            </a:r>
          </a:p>
          <a:p>
            <a:pPr marL="171450" indent="-171450" algn="l" rtl="0">
              <a:buFont typeface="Arial" panose="020B0604020202020204" pitchFamily="34" charset="0"/>
              <a:buChar char="•"/>
            </a:pPr>
            <a:endParaRPr lang="ko-KR" dirty="0"/>
          </a:p>
          <a:p>
            <a:pPr algn="l" rtl="0"/>
            <a:r>
              <a:rPr lang="ko-KR" b="0" i="0" u="none" baseline="0"/>
              <a:t>이 역할은 단순히 교육을 제공하는 데 그치지 않습니다.</a:t>
            </a:r>
          </a:p>
          <a:p>
            <a:endParaRPr lang="ko-KR" dirty="0"/>
          </a:p>
          <a:p>
            <a:pPr algn="l" rtl="0"/>
            <a:r>
              <a:rPr lang="ko-KR" b="0" i="0" u="none" baseline="0"/>
              <a:t>우리 조직이 적절한 인원에게 적절한 시간에 적절한 교육을 제공하도록 돕는 매우 중추적인 역할을 수행합니다.</a:t>
            </a:r>
          </a:p>
          <a:p>
            <a:endParaRPr lang="ko-KR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FCDEBA-6952-0D8F-FE97-8DB4065B668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0CA38A5-CB7B-6A19-84CE-9A6BD303DA3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algn="l" rtl="0"/>
            <a:r>
              <a:rPr lang="ko-KR" b="0" i="0" u="none" baseline="0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42714060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2D75DC-F589-65F8-8734-834C89881C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616AD48-F34E-CB54-4160-1296915EB49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91782D-DDA5-37B5-90E8-7F1CC0A79D12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algn="l" rtl="0"/>
            <a:r>
              <a:rPr lang="ko-KR" b="0" i="0" u="none" baseline="0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057B32D2-0043-007A-9291-563F3B9F6B4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A384C4F2-D9D9-531D-51E0-BB6BDD65391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algn="l" rtl="0"/>
            <a:r>
              <a:rPr lang="ko-KR" b="0" i="0" u="none" baseline="0"/>
              <a:t>리전 교육위원장은 회원 참여 및 리더십 개발과 관련된 SIA의 전략적 과제를 직접적으로 지원합니다.</a:t>
            </a:r>
          </a:p>
          <a:p>
            <a:endParaRPr lang="ko-KR" dirty="0"/>
          </a:p>
          <a:p>
            <a:pPr algn="l" rtl="0"/>
            <a:r>
              <a:rPr lang="ko-KR" b="0" i="0" u="none" baseline="0"/>
              <a:t>SIA가 추진하는 두 가지 핵심 전략은 다음과 같습니다:</a:t>
            </a:r>
          </a:p>
          <a:p>
            <a:pPr marL="171450" indent="-171450" algn="l" rtl="0">
              <a:buFont typeface="Arial" panose="020B0604020202020204" pitchFamily="34" charset="0"/>
              <a:buChar char="•"/>
            </a:pPr>
            <a:r>
              <a:rPr lang="ko-KR" b="0" i="0" u="none" baseline="0"/>
              <a:t>회원들이 유능한 리더가 될 수 있도록 준비</a:t>
            </a:r>
          </a:p>
          <a:p>
            <a:pPr marL="171450" indent="-171450" algn="l" rtl="0">
              <a:buFont typeface="Arial" panose="020B0604020202020204" pitchFamily="34" charset="0"/>
              <a:buChar char="•"/>
            </a:pPr>
            <a:r>
              <a:rPr lang="ko-KR" b="0" i="0" u="none" baseline="0"/>
              <a:t>회원들에게 흥미진진한 양질의 경험 제공</a:t>
            </a:r>
          </a:p>
          <a:p>
            <a:endParaRPr lang="ko-KR" dirty="0"/>
          </a:p>
          <a:p>
            <a:pPr algn="l" rtl="0"/>
            <a:r>
              <a:rPr lang="ko-KR" b="0" i="0" u="none" baseline="0"/>
              <a:t>교육은 우리가 이 두 가지 목표를 모두 달성하는 방법 중 하나입니다.</a:t>
            </a:r>
          </a:p>
          <a:p>
            <a:endParaRPr lang="ko-KR" dirty="0"/>
          </a:p>
          <a:p>
            <a:pPr algn="l" rtl="0"/>
            <a:r>
              <a:rPr lang="ko-KR" b="0" i="0" u="none" baseline="0"/>
              <a:t>회원들이 조직을 이끌어 갈 지식, 기술, 그리고 자신감을 갖추게 될 때 우리의 클럽은 더욱 강력해집니다.</a:t>
            </a:r>
          </a:p>
          <a:p>
            <a:endParaRPr lang="ko-KR" dirty="0"/>
          </a:p>
          <a:p>
            <a:pPr algn="l" rtl="0"/>
            <a:r>
              <a:rPr lang="ko-KR" b="0" i="0" u="none" baseline="0"/>
              <a:t>아울러, 회원들이 함께 배우고, 소통하고, 성장할 기회를 가질 때, 소롭티미스트 안에서 더욱 의미 있는 경험을 쌓을 수 있습니다.</a:t>
            </a:r>
          </a:p>
          <a:p>
            <a:endParaRPr lang="ko-KR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8B5953-66D2-B446-55A2-D23366C35BD6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64ED39-50A9-5668-7768-317154C9D54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algn="l" rtl="0"/>
            <a:r>
              <a:rPr lang="ko-KR" b="0" i="0" u="none" baseline="0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15854663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8B9A92-7509-B483-0B27-1E1EE48F4A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2D6FB4C-3CF8-BE29-B575-F13A502292D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60354B3-C31D-3063-0281-34C8C7681020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algn="l" rtl="0"/>
            <a:r>
              <a:rPr lang="ko-KR" b="0" i="0" u="none" baseline="0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ACC0D8FF-F382-B204-C6F5-B1F7B0D4773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F97AE315-9242-00B8-DF29-4D27CA67E4B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algn="l" rtl="0"/>
            <a:r>
              <a:rPr lang="ko-KR" sz="1200" b="0" i="0" u="none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하지만 여기서 가장 중요하고 핵심적인 부분이 있습니다. 회원의 필요를 제대로 파악하지 못하면 의미 있는 교육 프로그램을 개발할 수 없다는 점입니다.</a:t>
            </a:r>
          </a:p>
          <a:p>
            <a:endParaRPr lang="ko-K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algn="l" rtl="0"/>
            <a:r>
              <a:rPr lang="ko-KR" sz="1200" b="0" i="0" u="none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이런 이유로 클럽과 회원 여러분을 대상으로 실시하는 '교육 및 훈련 요구도 조사'가 개발되었습니다.</a:t>
            </a:r>
          </a:p>
          <a:p>
            <a:endParaRPr lang="ko-K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algn="l" rtl="0"/>
            <a:r>
              <a:rPr lang="ko-KR" sz="1200" b="0" i="0" u="none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SIA는 회원 여러분의 생생한 목소리를 직접 듣고자 합니다.</a:t>
            </a:r>
          </a:p>
          <a:p>
            <a:endParaRPr lang="ko-K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algn="l" rtl="0"/>
            <a:r>
              <a:rPr lang="ko-KR" sz="1200" b="0" i="0" u="none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소속 클럽과 리전에서의 경험을 되짚어 보며 다음 질문을 생각해 보시기 바랍니다.</a:t>
            </a:r>
          </a:p>
          <a:p>
            <a:endParaRPr lang="ko-K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 algn="l" rtl="0">
              <a:buFont typeface="Arial" panose="020B0604020202020204" pitchFamily="34" charset="0"/>
              <a:buChar char="•"/>
            </a:pPr>
            <a:r>
              <a:rPr lang="ko-KR" sz="1200" b="0" i="0" u="none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어떤 부분에서 어떤 도움이 필요하십니까?</a:t>
            </a:r>
          </a:p>
          <a:p>
            <a:pPr marL="171450" indent="-171450" algn="l" rtl="0">
              <a:buFont typeface="Arial" panose="020B0604020202020204" pitchFamily="34" charset="0"/>
              <a:buChar char="•"/>
            </a:pPr>
            <a:r>
              <a:rPr lang="ko-KR" sz="1200" b="0" i="0" u="none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어떤 리더십 역량을 더 강화하고 싶으십니까?</a:t>
            </a:r>
          </a:p>
          <a:p>
            <a:pPr marL="171450" indent="-171450" algn="l" rtl="0">
              <a:buFont typeface="Arial" panose="020B0604020202020204" pitchFamily="34" charset="0"/>
              <a:buChar char="•"/>
            </a:pPr>
            <a:r>
              <a:rPr lang="ko-KR" sz="1200" b="0" i="0" u="none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귀 클럽의 당면 과제는 무엇입니까?</a:t>
            </a:r>
          </a:p>
          <a:p>
            <a:pPr marL="171450" indent="-171450" algn="l" rtl="0">
              <a:buFont typeface="Arial" panose="020B0604020202020204" pitchFamily="34" charset="0"/>
              <a:buChar char="•"/>
            </a:pPr>
            <a:r>
              <a:rPr lang="ko-KR" sz="1200" b="0" i="0" u="none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신임 클럽 임원이 반드시 알아야 할 사항은 무엇입니까?</a:t>
            </a:r>
          </a:p>
          <a:p>
            <a:pPr marL="171450" indent="-171450" algn="l" rtl="0">
              <a:buFont typeface="Arial" panose="020B0604020202020204" pitchFamily="34" charset="0"/>
              <a:buChar char="•"/>
            </a:pPr>
            <a:r>
              <a:rPr lang="ko-KR" sz="1200" b="0" i="0" u="none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클럽 회의, 프로그램 또는 회원 경험을 더욱 개선할 수 있는 요소는 무엇입니까?</a:t>
            </a:r>
          </a:p>
          <a:p>
            <a:pPr marL="171450" indent="-171450" algn="l" rtl="0">
              <a:buFont typeface="Arial" panose="020B0604020202020204" pitchFamily="34" charset="0"/>
              <a:buChar char="•"/>
            </a:pPr>
            <a:r>
              <a:rPr lang="ko-KR" sz="1200" b="0" i="0" u="none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그리고 어쩌면 가장 중요할 수도 있는 질문입니다: 임원 역할을 맡기 전에 '이것만큼은 미리 배웠더라면 좋았을 텐데'라고 생각하는 부분이 있으십니까?</a:t>
            </a:r>
          </a:p>
          <a:p>
            <a:endParaRPr lang="ko-KR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489DD5-AA1F-FE41-52C2-CF13A951AD78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B7F5D7-C250-F366-7CFD-E9A5C315378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algn="l" rtl="0"/>
            <a:r>
              <a:rPr lang="ko-KR" b="0" i="0" u="none" baseline="0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24384918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E4DDD7-7B9E-C3D1-02C3-13BAC2327F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449AB9D-45BA-D759-532F-55F71FF3BBC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D4064CB-3225-5D5F-9E51-AD49BC4C5F93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algn="l" rtl="0"/>
            <a:r>
              <a:rPr lang="ko-KR" b="0" i="0" u="none" baseline="0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D96825D0-0EE2-0A30-2C14-19395EA591F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BB6DEB67-1769-AFAB-D921-E66AB6FDD6C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algn="l" rtl="0"/>
            <a:r>
              <a:rPr lang="ko-KR" b="0" i="0" u="none" baseline="0"/>
              <a:t>여러분이 보내주신 의견은 각 리전 교육위원장이 리전 전반의 주제와 동향을 파악하는 데 도움이 됩니다.</a:t>
            </a:r>
          </a:p>
          <a:p>
            <a:endParaRPr lang="ko-KR" dirty="0"/>
          </a:p>
          <a:p>
            <a:pPr algn="l" rtl="0"/>
            <a:r>
              <a:rPr lang="ko-KR" b="0" i="0" u="none" baseline="0"/>
              <a:t>수집된 인사이트는 SIA 본부와 공유됩니다.</a:t>
            </a:r>
          </a:p>
          <a:p>
            <a:endParaRPr lang="ko-KR" dirty="0"/>
          </a:p>
          <a:p>
            <a:pPr algn="l" rtl="0"/>
            <a:r>
              <a:rPr lang="ko-KR" b="0" i="0" u="none" baseline="0"/>
              <a:t>리전 교육위원장들과 SIA 실무진은 이러한 정보를 활용하여 회원들의 변화하는 요구에 부응하는 교육 경험을 계획, 개발, 홍보 및 제공할 수 있습니다.</a:t>
            </a:r>
          </a:p>
          <a:p>
            <a:endParaRPr lang="ko-KR" dirty="0"/>
          </a:p>
          <a:p>
            <a:pPr algn="l" rtl="0"/>
            <a:r>
              <a:rPr lang="ko-KR" b="0" i="0" u="none" baseline="0"/>
              <a:t>그리고 이는 일회성 행사로 끝나지 않을 것입니다.</a:t>
            </a:r>
          </a:p>
          <a:p>
            <a:endParaRPr lang="ko-KR" dirty="0"/>
          </a:p>
          <a:p>
            <a:pPr algn="l" rtl="0"/>
            <a:r>
              <a:rPr lang="ko-KR" b="0" i="0" u="none" baseline="0"/>
              <a:t>우리는 학습과 개선이 끊임없이 이루어지는 지속적인 순환 구조를 만들고자 합니다.</a:t>
            </a:r>
          </a:p>
          <a:p>
            <a:endParaRPr lang="ko-KR" dirty="0"/>
          </a:p>
          <a:p>
            <a:pPr algn="l" rtl="0"/>
            <a:r>
              <a:rPr lang="ko-KR" b="0" i="0" u="none" baseline="0"/>
              <a:t>우리는 앞으로도 다음과 같은 질문을 계속 던질 것입니다:</a:t>
            </a:r>
          </a:p>
          <a:p>
            <a:endParaRPr lang="ko-KR" dirty="0"/>
          </a:p>
          <a:p>
            <a:pPr marL="171450" indent="-171450" algn="l" rtl="0">
              <a:buFont typeface="Arial" panose="020B0604020202020204" pitchFamily="34" charset="0"/>
              <a:buChar char="•"/>
            </a:pPr>
            <a:r>
              <a:rPr lang="ko-KR" b="0" i="0" u="none" baseline="0"/>
              <a:t>이번 교육 경험은 여러분의 필요를 충족했습니까?</a:t>
            </a:r>
          </a:p>
          <a:p>
            <a:pPr marL="171450" indent="-171450" algn="l" rtl="0">
              <a:buFont typeface="Arial" panose="020B0604020202020204" pitchFamily="34" charset="0"/>
              <a:buChar char="•"/>
            </a:pPr>
            <a:r>
              <a:rPr lang="ko-KR" b="0" i="0" u="none" baseline="0"/>
              <a:t>실제로 유용하고 도움이 되었습니까?</a:t>
            </a:r>
          </a:p>
          <a:p>
            <a:pPr marL="171450" indent="-171450" algn="l" rtl="0">
              <a:buFont typeface="Arial" panose="020B0604020202020204" pitchFamily="34" charset="0"/>
              <a:buChar char="•"/>
            </a:pPr>
            <a:r>
              <a:rPr lang="ko-KR" b="0" i="0" u="none" baseline="0"/>
              <a:t>회원들은 배운 내용을 현장에 적용하셨습니까?</a:t>
            </a:r>
          </a:p>
          <a:p>
            <a:pPr marL="171450" indent="-171450" algn="l" rtl="0">
              <a:buFont typeface="Arial" panose="020B0604020202020204" pitchFamily="34" charset="0"/>
              <a:buChar char="•"/>
            </a:pPr>
            <a:r>
              <a:rPr lang="ko-KR" b="0" i="0" u="none" baseline="0"/>
              <a:t>추가로 어떤 지원이 더 필요하십니까?</a:t>
            </a:r>
          </a:p>
          <a:p>
            <a:pPr marL="171450" indent="-171450" algn="l" rtl="0">
              <a:buFont typeface="Arial" panose="020B0604020202020204" pitchFamily="34" charset="0"/>
              <a:buChar char="•"/>
            </a:pPr>
            <a:r>
              <a:rPr lang="ko-KR" b="0" i="0" u="none" baseline="0"/>
              <a:t>다음에는 무엇을 다르게 시도해야 한다고 생각하십니까?</a:t>
            </a:r>
          </a:p>
          <a:p>
            <a:endParaRPr lang="ko-KR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F44A98-0238-1DC2-F051-21B377374F9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BA3809-4430-69E1-7989-793C1A2327C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algn="l" rtl="0"/>
            <a:r>
              <a:rPr lang="ko-KR" b="0" i="0" u="none" baseline="0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1747757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FFC579-EF9A-9E83-E34D-128700F8B6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B69028E-3690-F917-B9CE-DC86402706F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36D4FFD-1D62-F967-A343-DE491FBD0102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algn="l" rtl="0"/>
            <a:r>
              <a:rPr lang="ko-KR" b="0" i="0" u="none" baseline="0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D300E972-EBF4-02F9-E4FB-7476136A30F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9E2A75C8-E271-C7A8-B95E-09632F06BA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algn="l" rtl="0"/>
            <a:r>
              <a:rPr lang="ko-KR" b="0" i="0" u="none" baseline="0"/>
              <a:t>다음은 '교육 및 훈련 요구도 조사'로 바로 연결되는 QR 코드입니다. 클럽 임원뿐만 아니라 모두의 참여를 권장합니다.</a:t>
            </a:r>
          </a:p>
          <a:p>
            <a:endParaRPr lang="ko-KR" dirty="0"/>
          </a:p>
          <a:p>
            <a:pPr algn="l" rtl="0"/>
            <a:r>
              <a:rPr lang="ko-KR" b="0" i="0" u="none" baseline="0"/>
              <a:t>신입 회원이든, 경험 많은 클럽 임원이든, 여러 임원 직책을 두루 거친 분이든, 여러분의 의견 하나하나가 모두 중요합니다.</a:t>
            </a:r>
          </a:p>
          <a:p>
            <a:endParaRPr lang="ko-KR" dirty="0"/>
          </a:p>
          <a:p>
            <a:pPr algn="l" rtl="0"/>
            <a:r>
              <a:rPr lang="ko-KR" b="0" i="0" u="none" baseline="0"/>
              <a:t>SIA는 회원들에게 무엇이 필요한지 대충 짐작하고 싶지는 않습니다.</a:t>
            </a:r>
          </a:p>
          <a:p>
            <a:endParaRPr lang="ko-KR" dirty="0"/>
          </a:p>
          <a:p>
            <a:pPr algn="l" rtl="0"/>
            <a:r>
              <a:rPr lang="ko-KR" b="0" i="0" u="none" baseline="0"/>
              <a:t>여러분의 생생한 목소리를 기다립니다!</a:t>
            </a:r>
          </a:p>
          <a:p>
            <a:endParaRPr lang="ko-KR" dirty="0"/>
          </a:p>
          <a:p>
            <a:pPr algn="l" rtl="0"/>
            <a:r>
              <a:rPr lang="ko-KR" b="0" i="0" u="none" baseline="0"/>
              <a:t>여러분의 의견은 SIA가 클럽과 리전의 현실에 부합하는 관련성 있고, 실용적이며, 흥미롭고, 연계된 교육 경험을 만들어 가는 데 결정적인 역할을 할 것입니다.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EFD67E-F74C-9089-1154-C7D7BCF4D8B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E2710F-EB2D-E091-D328-2A8572301B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algn="l" rtl="0"/>
            <a:r>
              <a:rPr lang="ko-KR" b="0" i="0" u="none" baseline="0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22846930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algn="l" rtl="0"/>
            <a:r>
              <a:rPr lang="ko-KR" b="0" i="0" u="none" baseline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algn="l" rtl="0"/>
            <a:r>
              <a:rPr lang="ko-KR" b="0" i="0" u="none" baseline="0"/>
              <a:t>리전 교육위원장직의 신설은 SIA에 있어 매우 고무적인 진전입니다.</a:t>
            </a:r>
          </a:p>
          <a:p>
            <a:endParaRPr lang="ko-KR" dirty="0"/>
          </a:p>
          <a:p>
            <a:pPr algn="l" rtl="0"/>
            <a:r>
              <a:rPr lang="ko-KR" b="0" i="0" u="none" baseline="0"/>
              <a:t>이 역할은 우리가 교육에서 리더십으로, 그리고 리더십에서 더욱 강력한 클럽과 참여도 높은 회원으로 나아갈 길을 열어줄 것입니다.</a:t>
            </a:r>
          </a:p>
          <a:p>
            <a:endParaRPr lang="ko-KR" dirty="0"/>
          </a:p>
          <a:p>
            <a:pPr algn="l" rtl="0"/>
            <a:r>
              <a:rPr lang="ko-KR" b="0" i="0" u="none" baseline="0"/>
              <a:t>각 리전의 교육위원장은 이 여정에서 중요한 파트너가 되겠지만 결코 혼자서는 맡은 역할을 해낼 수 없습니다.</a:t>
            </a:r>
          </a:p>
          <a:p>
            <a:endParaRPr lang="ko-KR" dirty="0"/>
          </a:p>
          <a:p>
            <a:pPr algn="l" rtl="0"/>
            <a:r>
              <a:rPr lang="ko-KR" b="0" i="0" u="none" baseline="0"/>
              <a:t>SIA는 여러분이 무엇을 배워야 하는지, 어떤 어려움을 겪고 있는지, 그리고 여러분과 여러분의 클럽이 성공하는 데 무엇이 도움이 될지 알려주는 목소리가 필요합니다.</a:t>
            </a:r>
          </a:p>
          <a:p>
            <a:endParaRPr lang="ko-KR" dirty="0"/>
          </a:p>
          <a:p>
            <a:pPr algn="l" rtl="0"/>
            <a:r>
              <a:rPr lang="ko-KR" b="0" i="0" u="none" baseline="0"/>
              <a:t>그러므로 부디 시간을 내어 '교육 및 훈련 요구도 조사'를 작성해 주시기 바랍니다.</a:t>
            </a:r>
          </a:p>
          <a:p>
            <a:endParaRPr lang="ko-KR" dirty="0"/>
          </a:p>
          <a:p>
            <a:pPr algn="l" rtl="0"/>
            <a:r>
              <a:rPr lang="ko-KR" b="0" i="0" u="none" baseline="0"/>
              <a:t>여러분의 의견은 오늘 우리가 교육 경험을 개선하여 미래의 리더를 육성하는 데 있어 큰 힘이 될 것입니다.</a:t>
            </a:r>
          </a:p>
          <a:p>
            <a:endParaRPr lang="ko-KR" dirty="0"/>
          </a:p>
          <a:p>
            <a:pPr algn="l" rtl="0"/>
            <a:r>
              <a:rPr lang="ko-KR" b="0" i="0" u="none" baseline="0"/>
              <a:t>감사합니다.</a:t>
            </a:r>
          </a:p>
          <a:p>
            <a:endParaRPr lang="ko-K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algn="l" rtl="0"/>
            <a:r>
              <a:rPr lang="ko-KR" b="0" i="0" u="none" baseline="0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9.jpeg"/><Relationship Id="rId7" Type="http://schemas.openxmlformats.org/officeDocument/2006/relationships/diagramLayout" Target="../diagrams/layou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diagramData" Target="../diagrams/data1.xml"/><Relationship Id="rId5" Type="http://schemas.openxmlformats.org/officeDocument/2006/relationships/image" Target="../media/image5.png"/><Relationship Id="rId10" Type="http://schemas.microsoft.com/office/2007/relationships/diagramDrawing" Target="../diagrams/drawing1.xml"/><Relationship Id="rId4" Type="http://schemas.openxmlformats.org/officeDocument/2006/relationships/image" Target="../media/image4.svg"/><Relationship Id="rId9" Type="http://schemas.openxmlformats.org/officeDocument/2006/relationships/diagramColors" Target="../diagrams/colors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102074" flipH="1">
            <a:off x="-3770915" y="2690215"/>
            <a:ext cx="18545990" cy="14027512"/>
          </a:xfrm>
          <a:custGeom>
            <a:avLst/>
            <a:gdLst/>
            <a:ahLst/>
            <a:cxnLst/>
            <a:rect l="l" t="t" r="r" b="b"/>
            <a:pathLst>
              <a:path w="18545990" h="14027512">
                <a:moveTo>
                  <a:pt x="18545990" y="0"/>
                </a:moveTo>
                <a:lnTo>
                  <a:pt x="0" y="0"/>
                </a:lnTo>
                <a:lnTo>
                  <a:pt x="0" y="14027512"/>
                </a:lnTo>
                <a:lnTo>
                  <a:pt x="18545990" y="14027512"/>
                </a:lnTo>
                <a:lnTo>
                  <a:pt x="18545990" y="0"/>
                </a:lnTo>
                <a:close/>
              </a:path>
            </a:pathLst>
          </a:custGeom>
          <a:blipFill>
            <a:blip>
              <a:alphaModFix amt="3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ko-KR"/>
          </a:p>
        </p:txBody>
      </p:sp>
      <p:sp>
        <p:nvSpPr>
          <p:cNvPr id="3" name="Freeform 3"/>
          <p:cNvSpPr/>
          <p:nvPr/>
        </p:nvSpPr>
        <p:spPr>
          <a:xfrm rot="1102074" flipH="1">
            <a:off x="-4375306" y="4594391"/>
            <a:ext cx="16114424" cy="12188364"/>
          </a:xfrm>
          <a:custGeom>
            <a:avLst/>
            <a:gdLst/>
            <a:ahLst/>
            <a:cxnLst/>
            <a:rect l="l" t="t" r="r" b="b"/>
            <a:pathLst>
              <a:path w="16114424" h="12188364">
                <a:moveTo>
                  <a:pt x="16114424" y="0"/>
                </a:moveTo>
                <a:lnTo>
                  <a:pt x="0" y="0"/>
                </a:lnTo>
                <a:lnTo>
                  <a:pt x="0" y="12188364"/>
                </a:lnTo>
                <a:lnTo>
                  <a:pt x="16114424" y="12188364"/>
                </a:lnTo>
                <a:lnTo>
                  <a:pt x="16114424" y="0"/>
                </a:lnTo>
                <a:close/>
              </a:path>
            </a:pathLst>
          </a:custGeom>
          <a:blipFill>
            <a:blip>
              <a:alphaModFix amt="3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ko-KR"/>
          </a:p>
        </p:txBody>
      </p:sp>
      <p:sp>
        <p:nvSpPr>
          <p:cNvPr id="4" name="Freeform 4"/>
          <p:cNvSpPr/>
          <p:nvPr/>
        </p:nvSpPr>
        <p:spPr>
          <a:xfrm>
            <a:off x="7887390" y="9360400"/>
            <a:ext cx="176421" cy="176421"/>
          </a:xfrm>
          <a:custGeom>
            <a:avLst/>
            <a:gdLst/>
            <a:ahLst/>
            <a:cxnLst/>
            <a:rect l="l" t="t" r="r" b="b"/>
            <a:pathLst>
              <a:path w="176421" h="176421">
                <a:moveTo>
                  <a:pt x="0" y="0"/>
                </a:moveTo>
                <a:lnTo>
                  <a:pt x="176421" y="0"/>
                </a:lnTo>
                <a:lnTo>
                  <a:pt x="176421" y="176421"/>
                </a:lnTo>
                <a:lnTo>
                  <a:pt x="0" y="17642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ko-KR"/>
          </a:p>
        </p:txBody>
      </p:sp>
      <p:sp>
        <p:nvSpPr>
          <p:cNvPr id="5" name="TextBox 5"/>
          <p:cNvSpPr txBox="1"/>
          <p:nvPr/>
        </p:nvSpPr>
        <p:spPr>
          <a:xfrm>
            <a:off x="1028700" y="3051963"/>
            <a:ext cx="12839700" cy="28631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 rtl="0">
              <a:lnSpc>
                <a:spcPts val="11123"/>
              </a:lnSpc>
            </a:pPr>
            <a:r>
              <a:rPr lang="ko-KR" sz="11961" b="0" i="0" u="none" baseline="0">
                <a:solidFill>
                  <a:srgbClr val="293374"/>
                </a:solidFill>
                <a:latin typeface="Effra"/>
                <a:ea typeface="Effra"/>
                <a:cs typeface="Effra"/>
                <a:sym typeface="Effra"/>
              </a:rPr>
              <a:t>교육에서 리더십까지: </a:t>
            </a:r>
          </a:p>
        </p:txBody>
      </p:sp>
      <p:sp>
        <p:nvSpPr>
          <p:cNvPr id="6" name="Freeform 6"/>
          <p:cNvSpPr/>
          <p:nvPr/>
        </p:nvSpPr>
        <p:spPr>
          <a:xfrm rot="-10181517" flipH="1">
            <a:off x="9830672" y="-3985155"/>
            <a:ext cx="11520966" cy="8714040"/>
          </a:xfrm>
          <a:custGeom>
            <a:avLst/>
            <a:gdLst/>
            <a:ahLst/>
            <a:cxnLst/>
            <a:rect l="l" t="t" r="r" b="b"/>
            <a:pathLst>
              <a:path w="11520966" h="8714040">
                <a:moveTo>
                  <a:pt x="11520966" y="0"/>
                </a:moveTo>
                <a:lnTo>
                  <a:pt x="0" y="0"/>
                </a:lnTo>
                <a:lnTo>
                  <a:pt x="0" y="8714040"/>
                </a:lnTo>
                <a:lnTo>
                  <a:pt x="11520966" y="8714040"/>
                </a:lnTo>
                <a:lnTo>
                  <a:pt x="11520966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ko-KR"/>
          </a:p>
        </p:txBody>
      </p:sp>
      <p:sp>
        <p:nvSpPr>
          <p:cNvPr id="7" name="Freeform 7"/>
          <p:cNvSpPr/>
          <p:nvPr/>
        </p:nvSpPr>
        <p:spPr>
          <a:xfrm>
            <a:off x="13398698" y="1213427"/>
            <a:ext cx="2378128" cy="3562836"/>
          </a:xfrm>
          <a:custGeom>
            <a:avLst/>
            <a:gdLst/>
            <a:ahLst/>
            <a:cxnLst/>
            <a:rect l="l" t="t" r="r" b="b"/>
            <a:pathLst>
              <a:path w="2378128" h="3562836">
                <a:moveTo>
                  <a:pt x="0" y="0"/>
                </a:moveTo>
                <a:lnTo>
                  <a:pt x="2378127" y="0"/>
                </a:lnTo>
                <a:lnTo>
                  <a:pt x="2378127" y="3562836"/>
                </a:lnTo>
                <a:lnTo>
                  <a:pt x="0" y="356283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ko-KR"/>
          </a:p>
        </p:txBody>
      </p:sp>
      <p:sp>
        <p:nvSpPr>
          <p:cNvPr id="8" name="TextBox 8"/>
          <p:cNvSpPr txBox="1"/>
          <p:nvPr/>
        </p:nvSpPr>
        <p:spPr>
          <a:xfrm>
            <a:off x="806858" y="9331572"/>
            <a:ext cx="8337141" cy="3206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 rtl="0">
              <a:lnSpc>
                <a:spcPts val="2541"/>
              </a:lnSpc>
            </a:pPr>
            <a:r>
              <a:rPr lang="ko-KR" sz="2229" b="1" i="0" u="none" spc="109" baseline="0">
                <a:solidFill>
                  <a:srgbClr val="293374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SOROPTIMIST INTERNATIONAL OF THE AMERICAS, INC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28700" y="6601177"/>
            <a:ext cx="15484098" cy="8631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 rtl="0">
              <a:lnSpc>
                <a:spcPts val="7250"/>
              </a:lnSpc>
            </a:pPr>
            <a:r>
              <a:rPr lang="ko-KR" sz="5178" b="0" i="1" u="none" baseline="0">
                <a:solidFill>
                  <a:srgbClr val="518BC9"/>
                </a:solidFill>
                <a:latin typeface="Effra"/>
                <a:ea typeface="Effra"/>
                <a:cs typeface="Effra"/>
                <a:sym typeface="Effra"/>
              </a:rPr>
              <a:t>SIA에서 신설한 리전 교육위원장 직무를 소개합니다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BB3D19-0E69-6516-7118-60FD9CD816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3F571BA-9E42-45C5-6C2A-6F4CED17C5D0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</p:spPr>
        <p:txBody>
          <a:bodyPr/>
          <a:lstStyle/>
          <a:p>
            <a:endParaRPr lang="ko-KR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EF48FCDB-35EF-094C-6E0D-D295EFC9B588}"/>
              </a:ext>
            </a:extLst>
          </p:cNvPr>
          <p:cNvSpPr/>
          <p:nvPr/>
        </p:nvSpPr>
        <p:spPr>
          <a:xfrm>
            <a:off x="-746922" y="-144666"/>
            <a:ext cx="19281667" cy="2836193"/>
          </a:xfrm>
          <a:custGeom>
            <a:avLst/>
            <a:gdLst/>
            <a:ahLst/>
            <a:cxnLst/>
            <a:rect l="l" t="t" r="r" b="b"/>
            <a:pathLst>
              <a:path w="19281667" h="2836193">
                <a:moveTo>
                  <a:pt x="0" y="0"/>
                </a:moveTo>
                <a:lnTo>
                  <a:pt x="19281667" y="0"/>
                </a:lnTo>
                <a:lnTo>
                  <a:pt x="19281667" y="2836193"/>
                </a:lnTo>
                <a:lnTo>
                  <a:pt x="0" y="283619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ko-KR"/>
          </a:p>
        </p:txBody>
      </p:sp>
      <p:grpSp>
        <p:nvGrpSpPr>
          <p:cNvPr id="4" name="Group 4">
            <a:extLst>
              <a:ext uri="{FF2B5EF4-FFF2-40B4-BE49-F238E27FC236}">
                <a16:creationId xmlns:a16="http://schemas.microsoft.com/office/drawing/2014/main" id="{FF9639D4-50F3-80B7-BC56-B295B936862F}"/>
              </a:ext>
            </a:extLst>
          </p:cNvPr>
          <p:cNvGrpSpPr/>
          <p:nvPr/>
        </p:nvGrpSpPr>
        <p:grpSpPr>
          <a:xfrm>
            <a:off x="15193204" y="9043035"/>
            <a:ext cx="2413244" cy="554222"/>
            <a:chOff x="0" y="0"/>
            <a:chExt cx="3217659" cy="738962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453BB04A-856E-FC9C-FBE3-3C70A6985F36}"/>
                </a:ext>
              </a:extLst>
            </p:cNvPr>
            <p:cNvSpPr/>
            <p:nvPr/>
          </p:nvSpPr>
          <p:spPr>
            <a:xfrm>
              <a:off x="0" y="0"/>
              <a:ext cx="3217672" cy="739013"/>
            </a:xfrm>
            <a:custGeom>
              <a:avLst/>
              <a:gdLst/>
              <a:ahLst/>
              <a:cxnLst/>
              <a:rect l="l" t="t" r="r" b="b"/>
              <a:pathLst>
                <a:path w="3217672" h="739013">
                  <a:moveTo>
                    <a:pt x="0" y="0"/>
                  </a:moveTo>
                  <a:lnTo>
                    <a:pt x="3217672" y="0"/>
                  </a:lnTo>
                  <a:lnTo>
                    <a:pt x="3217672" y="739013"/>
                  </a:lnTo>
                  <a:lnTo>
                    <a:pt x="0" y="739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t="-5" b="3"/>
              </a:stretch>
            </a:blipFill>
          </p:spPr>
          <p:txBody>
            <a:bodyPr/>
            <a:lstStyle/>
            <a:p>
              <a:endParaRPr lang="ko-KR"/>
            </a:p>
          </p:txBody>
        </p:sp>
      </p:grpSp>
      <p:sp>
        <p:nvSpPr>
          <p:cNvPr id="7" name="TextBox 7">
            <a:extLst>
              <a:ext uri="{FF2B5EF4-FFF2-40B4-BE49-F238E27FC236}">
                <a16:creationId xmlns:a16="http://schemas.microsoft.com/office/drawing/2014/main" id="{098C4FBB-EB96-54C8-15C8-4847F90D4BFF}"/>
              </a:ext>
            </a:extLst>
          </p:cNvPr>
          <p:cNvSpPr txBox="1"/>
          <p:nvPr/>
        </p:nvSpPr>
        <p:spPr>
          <a:xfrm>
            <a:off x="853440" y="729291"/>
            <a:ext cx="16581120" cy="16415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0">
              <a:lnSpc>
                <a:spcPts val="6480"/>
              </a:lnSpc>
            </a:pPr>
            <a:r>
              <a:rPr lang="ko-KR" sz="5400" b="1" i="0" u="none" baseline="0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교육위원장의 역할이 중요한 이유: </a:t>
            </a:r>
          </a:p>
          <a:p>
            <a:pPr algn="ctr" rtl="0">
              <a:lnSpc>
                <a:spcPts val="6480"/>
              </a:lnSpc>
            </a:pPr>
            <a:r>
              <a:rPr lang="ko-KR" sz="5400" b="1" i="1" u="none" baseline="0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교육 강화. 리더십 강화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E0813AF-9CB2-C2B4-84F1-6F71E8745C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6000" y="3133142"/>
            <a:ext cx="6334371" cy="631725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76EDA41-E575-5A8F-B83D-1122259DEB8F}"/>
              </a:ext>
            </a:extLst>
          </p:cNvPr>
          <p:cNvSpPr txBox="1"/>
          <p:nvPr/>
        </p:nvSpPr>
        <p:spPr>
          <a:xfrm>
            <a:off x="8883751" y="5568493"/>
            <a:ext cx="70104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ko-KR" sz="8800" b="1" i="0" u="none" baseline="0">
                <a:solidFill>
                  <a:srgbClr val="FF0000"/>
                </a:solidFill>
              </a:rPr>
              <a:t>중요!</a:t>
            </a:r>
          </a:p>
        </p:txBody>
      </p:sp>
    </p:spTree>
    <p:extLst>
      <p:ext uri="{BB962C8B-B14F-4D97-AF65-F5344CB8AC3E}">
        <p14:creationId xmlns:p14="http://schemas.microsoft.com/office/powerpoint/2010/main" val="11205621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67953C-ED99-C05B-53CF-682AD3D950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FF2B5EF4-FFF2-40B4-BE49-F238E27FC236}">
                <a16:creationId xmlns:a16="http://schemas.microsoft.com/office/drawing/2014/main" id="{1590E253-E2CD-3752-DCFD-C4AB50243FBA}"/>
              </a:ext>
            </a:extLst>
          </p:cNvPr>
          <p:cNvSpPr/>
          <p:nvPr/>
        </p:nvSpPr>
        <p:spPr>
          <a:xfrm>
            <a:off x="-746922" y="-495300"/>
            <a:ext cx="19281667" cy="3186827"/>
          </a:xfrm>
          <a:custGeom>
            <a:avLst/>
            <a:gdLst/>
            <a:ahLst/>
            <a:cxnLst/>
            <a:rect l="l" t="t" r="r" b="b"/>
            <a:pathLst>
              <a:path w="19281667" h="2836193">
                <a:moveTo>
                  <a:pt x="0" y="0"/>
                </a:moveTo>
                <a:lnTo>
                  <a:pt x="19281667" y="0"/>
                </a:lnTo>
                <a:lnTo>
                  <a:pt x="19281667" y="2836193"/>
                </a:lnTo>
                <a:lnTo>
                  <a:pt x="0" y="283619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ko-KR"/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28E19088-47E0-CB14-4C21-BE3181DEAE9A}"/>
              </a:ext>
            </a:extLst>
          </p:cNvPr>
          <p:cNvSpPr txBox="1"/>
          <p:nvPr/>
        </p:nvSpPr>
        <p:spPr>
          <a:xfrm>
            <a:off x="853440" y="729291"/>
            <a:ext cx="16581120" cy="8079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0">
              <a:lnSpc>
                <a:spcPts val="6480"/>
              </a:lnSpc>
            </a:pPr>
            <a:r>
              <a:rPr lang="ko-KR" sz="5400" b="1" i="0" u="none" baseline="0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리전 교육위원장은 어떤 일을 할까요?</a:t>
            </a:r>
            <a:endParaRPr lang="ko-KR" sz="5400" b="1" i="1" dirty="0">
              <a:solidFill>
                <a:srgbClr val="FFFFFF"/>
              </a:solidFill>
              <a:latin typeface="Calibri (MS) Bold"/>
              <a:ea typeface="Calibri (MS) Bold"/>
              <a:cs typeface="Calibri (MS) Bold"/>
              <a:sym typeface="Calibri (MS) Bold"/>
            </a:endParaRPr>
          </a:p>
        </p:txBody>
      </p:sp>
      <p:grpSp>
        <p:nvGrpSpPr>
          <p:cNvPr id="4" name="Group 4">
            <a:extLst>
              <a:ext uri="{FF2B5EF4-FFF2-40B4-BE49-F238E27FC236}">
                <a16:creationId xmlns:a16="http://schemas.microsoft.com/office/drawing/2014/main" id="{93E96B02-0035-14DF-3A12-1945CA058339}"/>
              </a:ext>
            </a:extLst>
          </p:cNvPr>
          <p:cNvGrpSpPr/>
          <p:nvPr/>
        </p:nvGrpSpPr>
        <p:grpSpPr>
          <a:xfrm>
            <a:off x="15193204" y="9043035"/>
            <a:ext cx="2413244" cy="554222"/>
            <a:chOff x="0" y="0"/>
            <a:chExt cx="3217659" cy="738962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999FD434-7CCC-08C0-352D-538A0105E6C6}"/>
                </a:ext>
              </a:extLst>
            </p:cNvPr>
            <p:cNvSpPr/>
            <p:nvPr/>
          </p:nvSpPr>
          <p:spPr>
            <a:xfrm>
              <a:off x="0" y="0"/>
              <a:ext cx="3217672" cy="739013"/>
            </a:xfrm>
            <a:custGeom>
              <a:avLst/>
              <a:gdLst/>
              <a:ahLst/>
              <a:cxnLst/>
              <a:rect l="l" t="t" r="r" b="b"/>
              <a:pathLst>
                <a:path w="3217672" h="739013">
                  <a:moveTo>
                    <a:pt x="0" y="0"/>
                  </a:moveTo>
                  <a:lnTo>
                    <a:pt x="3217672" y="0"/>
                  </a:lnTo>
                  <a:lnTo>
                    <a:pt x="3217672" y="739013"/>
                  </a:lnTo>
                  <a:lnTo>
                    <a:pt x="0" y="739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t="-5" b="3"/>
              </a:stretch>
            </a:blipFill>
          </p:spPr>
          <p:txBody>
            <a:bodyPr/>
            <a:lstStyle/>
            <a:p>
              <a:endParaRPr lang="ko-KR"/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1AAAE8FD-B487-1424-2C22-7212D9E230E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0970" y="2691527"/>
            <a:ext cx="10845881" cy="759198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101CCEC-DC44-0EE5-2410-AB2F0D830C50}"/>
              </a:ext>
            </a:extLst>
          </p:cNvPr>
          <p:cNvSpPr txBox="1"/>
          <p:nvPr/>
        </p:nvSpPr>
        <p:spPr>
          <a:xfrm>
            <a:off x="4800600" y="5905500"/>
            <a:ext cx="8229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ko-KR" sz="8000" b="1" i="0" u="none" baseline="0"/>
              <a:t>작업 중</a:t>
            </a:r>
          </a:p>
        </p:txBody>
      </p:sp>
    </p:spTree>
    <p:extLst>
      <p:ext uri="{BB962C8B-B14F-4D97-AF65-F5344CB8AC3E}">
        <p14:creationId xmlns:p14="http://schemas.microsoft.com/office/powerpoint/2010/main" val="6726130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3C9E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2880CD0-F10F-11BE-374F-F6F7CEBE3C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FF2B5EF4-FFF2-40B4-BE49-F238E27FC236}">
                <a16:creationId xmlns:a16="http://schemas.microsoft.com/office/drawing/2014/main" id="{7F915FEF-A0BF-8A6F-869D-45DA6F39DE6A}"/>
              </a:ext>
            </a:extLst>
          </p:cNvPr>
          <p:cNvSpPr/>
          <p:nvPr/>
        </p:nvSpPr>
        <p:spPr>
          <a:xfrm>
            <a:off x="-746922" y="-495300"/>
            <a:ext cx="19281667" cy="3186827"/>
          </a:xfrm>
          <a:custGeom>
            <a:avLst/>
            <a:gdLst/>
            <a:ahLst/>
            <a:cxnLst/>
            <a:rect l="l" t="t" r="r" b="b"/>
            <a:pathLst>
              <a:path w="19281667" h="2836193">
                <a:moveTo>
                  <a:pt x="0" y="0"/>
                </a:moveTo>
                <a:lnTo>
                  <a:pt x="19281667" y="0"/>
                </a:lnTo>
                <a:lnTo>
                  <a:pt x="19281667" y="2836193"/>
                </a:lnTo>
                <a:lnTo>
                  <a:pt x="0" y="283619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ko-KR"/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550BDCC8-BED2-4DB1-E1D1-C7C2813ECF5E}"/>
              </a:ext>
            </a:extLst>
          </p:cNvPr>
          <p:cNvSpPr txBox="1"/>
          <p:nvPr/>
        </p:nvSpPr>
        <p:spPr>
          <a:xfrm>
            <a:off x="853440" y="729291"/>
            <a:ext cx="16581120" cy="16415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0">
              <a:lnSpc>
                <a:spcPts val="6480"/>
              </a:lnSpc>
            </a:pPr>
            <a:r>
              <a:rPr lang="ko-KR" sz="5400" b="1" i="0" u="none" baseline="0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SIA 전략 계획의 고도화: </a:t>
            </a:r>
          </a:p>
          <a:p>
            <a:pPr algn="ctr" rtl="0">
              <a:lnSpc>
                <a:spcPts val="6480"/>
              </a:lnSpc>
            </a:pPr>
            <a:r>
              <a:rPr lang="ko-KR" sz="5400" b="1" i="1" u="none" baseline="0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전략적 동력으로서의 교육</a:t>
            </a:r>
          </a:p>
        </p:txBody>
      </p:sp>
      <p:grpSp>
        <p:nvGrpSpPr>
          <p:cNvPr id="4" name="Group 4">
            <a:extLst>
              <a:ext uri="{FF2B5EF4-FFF2-40B4-BE49-F238E27FC236}">
                <a16:creationId xmlns:a16="http://schemas.microsoft.com/office/drawing/2014/main" id="{A7691BDC-3C29-2252-C297-F61C065820DE}"/>
              </a:ext>
            </a:extLst>
          </p:cNvPr>
          <p:cNvGrpSpPr/>
          <p:nvPr/>
        </p:nvGrpSpPr>
        <p:grpSpPr>
          <a:xfrm>
            <a:off x="15193204" y="9043035"/>
            <a:ext cx="2413244" cy="554222"/>
            <a:chOff x="0" y="0"/>
            <a:chExt cx="3217659" cy="738962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3FB2F628-CF42-944A-6FF8-24B0FBDC3D53}"/>
                </a:ext>
              </a:extLst>
            </p:cNvPr>
            <p:cNvSpPr/>
            <p:nvPr/>
          </p:nvSpPr>
          <p:spPr>
            <a:xfrm>
              <a:off x="0" y="0"/>
              <a:ext cx="3217672" cy="739013"/>
            </a:xfrm>
            <a:custGeom>
              <a:avLst/>
              <a:gdLst/>
              <a:ahLst/>
              <a:cxnLst/>
              <a:rect l="l" t="t" r="r" b="b"/>
              <a:pathLst>
                <a:path w="3217672" h="739013">
                  <a:moveTo>
                    <a:pt x="0" y="0"/>
                  </a:moveTo>
                  <a:lnTo>
                    <a:pt x="3217672" y="0"/>
                  </a:lnTo>
                  <a:lnTo>
                    <a:pt x="3217672" y="739013"/>
                  </a:lnTo>
                  <a:lnTo>
                    <a:pt x="0" y="739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t="-5" b="3"/>
              </a:stretch>
            </a:blipFill>
          </p:spPr>
          <p:txBody>
            <a:bodyPr/>
            <a:lstStyle/>
            <a:p>
              <a:endParaRPr lang="ko-KR"/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4DF35E70-79C4-8CB1-0E74-5B0B5271066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flipH="1">
            <a:off x="2019300" y="3009900"/>
            <a:ext cx="7124700" cy="7124700"/>
          </a:xfrm>
          <a:prstGeom prst="ellipse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8E897625-9CAB-4EA2-3B0D-C036B2A5D54E}"/>
              </a:ext>
            </a:extLst>
          </p:cNvPr>
          <p:cNvSpPr txBox="1"/>
          <p:nvPr/>
        </p:nvSpPr>
        <p:spPr>
          <a:xfrm>
            <a:off x="8382000" y="5910530"/>
            <a:ext cx="8229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ko-KR" sz="8000" b="1" i="0" u="none" baseline="0">
                <a:solidFill>
                  <a:schemeClr val="bg1"/>
                </a:solidFill>
              </a:rPr>
              <a:t>전략 계획</a:t>
            </a:r>
          </a:p>
        </p:txBody>
      </p:sp>
    </p:spTree>
    <p:extLst>
      <p:ext uri="{BB962C8B-B14F-4D97-AF65-F5344CB8AC3E}">
        <p14:creationId xmlns:p14="http://schemas.microsoft.com/office/powerpoint/2010/main" val="4913348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9F8E8D-C7D8-9E05-56D0-B878FC79A6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1A77F36-23A7-B2B6-C945-D885AD4DC332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95000"/>
              <a:lumOff val="5000"/>
            </a:schemeClr>
          </a:solidFill>
        </p:spPr>
        <p:txBody>
          <a:bodyPr/>
          <a:lstStyle/>
          <a:p>
            <a:endParaRPr lang="ko-KR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E816B8A9-AB1E-27F0-F60D-6D04A61F4445}"/>
              </a:ext>
            </a:extLst>
          </p:cNvPr>
          <p:cNvSpPr/>
          <p:nvPr/>
        </p:nvSpPr>
        <p:spPr>
          <a:xfrm>
            <a:off x="-746922" y="-495300"/>
            <a:ext cx="19281667" cy="3186827"/>
          </a:xfrm>
          <a:custGeom>
            <a:avLst/>
            <a:gdLst/>
            <a:ahLst/>
            <a:cxnLst/>
            <a:rect l="l" t="t" r="r" b="b"/>
            <a:pathLst>
              <a:path w="19281667" h="2836193">
                <a:moveTo>
                  <a:pt x="0" y="0"/>
                </a:moveTo>
                <a:lnTo>
                  <a:pt x="19281667" y="0"/>
                </a:lnTo>
                <a:lnTo>
                  <a:pt x="19281667" y="2836193"/>
                </a:lnTo>
                <a:lnTo>
                  <a:pt x="0" y="283619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ko-KR"/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A2159D0B-8731-582A-DA4E-732AC6D3C6A4}"/>
              </a:ext>
            </a:extLst>
          </p:cNvPr>
          <p:cNvSpPr txBox="1"/>
          <p:nvPr/>
        </p:nvSpPr>
        <p:spPr>
          <a:xfrm>
            <a:off x="853440" y="729291"/>
            <a:ext cx="16581120" cy="8079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0">
              <a:lnSpc>
                <a:spcPts val="6480"/>
              </a:lnSpc>
            </a:pPr>
            <a:r>
              <a:rPr lang="ko-KR" sz="5400" b="1" i="0" u="none" baseline="0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여러분의 목소리는 소중합니다</a:t>
            </a:r>
            <a:endParaRPr lang="ko-KR" sz="5400" b="1" i="1" dirty="0">
              <a:solidFill>
                <a:srgbClr val="FFFFFF"/>
              </a:solidFill>
              <a:latin typeface="Calibri (MS) Bold"/>
              <a:ea typeface="Calibri (MS) Bold"/>
              <a:cs typeface="Calibri (MS) Bold"/>
              <a:sym typeface="Calibri (MS) Bold"/>
            </a:endParaRPr>
          </a:p>
        </p:txBody>
      </p:sp>
      <p:grpSp>
        <p:nvGrpSpPr>
          <p:cNvPr id="4" name="Group 4">
            <a:extLst>
              <a:ext uri="{FF2B5EF4-FFF2-40B4-BE49-F238E27FC236}">
                <a16:creationId xmlns:a16="http://schemas.microsoft.com/office/drawing/2014/main" id="{7DDF509C-CC54-1784-1CAA-D29ACCC9A27E}"/>
              </a:ext>
            </a:extLst>
          </p:cNvPr>
          <p:cNvGrpSpPr/>
          <p:nvPr/>
        </p:nvGrpSpPr>
        <p:grpSpPr>
          <a:xfrm>
            <a:off x="15193204" y="9043035"/>
            <a:ext cx="2413244" cy="554222"/>
            <a:chOff x="0" y="0"/>
            <a:chExt cx="3217659" cy="738962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173348A5-73D1-44ED-4526-2D3E55451D71}"/>
                </a:ext>
              </a:extLst>
            </p:cNvPr>
            <p:cNvSpPr/>
            <p:nvPr/>
          </p:nvSpPr>
          <p:spPr>
            <a:xfrm>
              <a:off x="0" y="0"/>
              <a:ext cx="3217672" cy="739013"/>
            </a:xfrm>
            <a:custGeom>
              <a:avLst/>
              <a:gdLst/>
              <a:ahLst/>
              <a:cxnLst/>
              <a:rect l="l" t="t" r="r" b="b"/>
              <a:pathLst>
                <a:path w="3217672" h="739013">
                  <a:moveTo>
                    <a:pt x="0" y="0"/>
                  </a:moveTo>
                  <a:lnTo>
                    <a:pt x="3217672" y="0"/>
                  </a:lnTo>
                  <a:lnTo>
                    <a:pt x="3217672" y="739013"/>
                  </a:lnTo>
                  <a:lnTo>
                    <a:pt x="0" y="739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t="-5" b="3"/>
              </a:stretch>
            </a:blipFill>
          </p:spPr>
          <p:txBody>
            <a:bodyPr/>
            <a:lstStyle/>
            <a:p>
              <a:endParaRPr lang="ko-KR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B40E66C6-2BA0-CC25-695B-EB336F20CFE1}"/>
              </a:ext>
            </a:extLst>
          </p:cNvPr>
          <p:cNvSpPr txBox="1"/>
          <p:nvPr/>
        </p:nvSpPr>
        <p:spPr>
          <a:xfrm>
            <a:off x="5181600" y="3800658"/>
            <a:ext cx="822960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ko-KR" sz="10400" b="1" i="0" u="none" baseline="0" dirty="0">
                <a:solidFill>
                  <a:schemeClr val="bg1"/>
                </a:solidFill>
                <a:latin typeface="Rastanty Cortez" panose="020F0502020204030204" pitchFamily="2" charset="0"/>
                <a:ea typeface="Rastanty Cortez" panose="020F0502020204030204" pitchFamily="2" charset="0"/>
                <a:cs typeface="Rastanty Cortez" panose="020F0502020204030204" pitchFamily="2" charset="0"/>
              </a:rPr>
              <a:t>여러분은 </a:t>
            </a:r>
          </a:p>
          <a:p>
            <a:pPr algn="ctr" rtl="0"/>
            <a:r>
              <a:rPr lang="ko-KR" sz="10400" b="1" i="0" u="none" baseline="0" dirty="0">
                <a:solidFill>
                  <a:schemeClr val="bg1"/>
                </a:solidFill>
                <a:latin typeface="Rastanty Cortez" panose="020F0502020204030204" pitchFamily="2" charset="0"/>
                <a:ea typeface="Rastanty Cortez" panose="020F0502020204030204" pitchFamily="2" charset="0"/>
                <a:cs typeface="Rastanty Cortez" panose="020F0502020204030204" pitchFamily="2" charset="0"/>
              </a:rPr>
              <a:t>무엇이 </a:t>
            </a:r>
            <a:r>
              <a:rPr lang="ko-KR" sz="10400" b="1" i="0" u="none" baseline="0" dirty="0">
                <a:solidFill>
                  <a:srgbClr val="92D050"/>
                </a:solidFill>
                <a:latin typeface="Rastanty Cortez" panose="020F0502020204030204" pitchFamily="2" charset="0"/>
                <a:ea typeface="Rastanty Cortez" panose="020F0502020204030204" pitchFamily="2" charset="0"/>
                <a:cs typeface="Rastanty Cortez" panose="020F0502020204030204" pitchFamily="2" charset="0"/>
              </a:rPr>
              <a:t>필요하십니까</a:t>
            </a:r>
            <a:r>
              <a:rPr lang="ko-KR" sz="10400" b="1" i="0" u="none" baseline="0" dirty="0">
                <a:solidFill>
                  <a:schemeClr val="bg1"/>
                </a:solidFill>
                <a:latin typeface="Rastanty Cortez" panose="020F0502020204030204" pitchFamily="2" charset="0"/>
                <a:ea typeface="Rastanty Cortez" panose="020F0502020204030204" pitchFamily="2" charset="0"/>
                <a:cs typeface="Rastanty Cortez" panose="020F0502020204030204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7639733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2AD72F-BA7C-574D-E9A6-538A0198B5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4129FD8-D4B8-28A4-BCBD-BCF63A252121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6666" b="-16666"/>
            </a:stretch>
          </a:blipFill>
        </p:spPr>
        <p:txBody>
          <a:bodyPr/>
          <a:lstStyle/>
          <a:p>
            <a:endParaRPr lang="ko-KR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3DA9DEBE-84B2-5842-592C-96EB43BEC1B7}"/>
              </a:ext>
            </a:extLst>
          </p:cNvPr>
          <p:cNvSpPr/>
          <p:nvPr/>
        </p:nvSpPr>
        <p:spPr>
          <a:xfrm>
            <a:off x="-762000" y="-300892"/>
            <a:ext cx="19281667" cy="3186827"/>
          </a:xfrm>
          <a:custGeom>
            <a:avLst/>
            <a:gdLst/>
            <a:ahLst/>
            <a:cxnLst/>
            <a:rect l="l" t="t" r="r" b="b"/>
            <a:pathLst>
              <a:path w="19281667" h="2836193">
                <a:moveTo>
                  <a:pt x="0" y="0"/>
                </a:moveTo>
                <a:lnTo>
                  <a:pt x="19281667" y="0"/>
                </a:lnTo>
                <a:lnTo>
                  <a:pt x="19281667" y="2836193"/>
                </a:lnTo>
                <a:lnTo>
                  <a:pt x="0" y="283619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ko-KR"/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1C49665E-87FE-94BE-FA02-FAB819490A8A}"/>
              </a:ext>
            </a:extLst>
          </p:cNvPr>
          <p:cNvSpPr txBox="1"/>
          <p:nvPr/>
        </p:nvSpPr>
        <p:spPr>
          <a:xfrm>
            <a:off x="588273" y="689705"/>
            <a:ext cx="16581120" cy="8079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0">
              <a:lnSpc>
                <a:spcPts val="6480"/>
              </a:lnSpc>
            </a:pPr>
            <a:r>
              <a:rPr lang="ko-KR" sz="5400" b="1" i="0" u="none" baseline="0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보내주신 의견은 어떻게 활용될까요?</a:t>
            </a:r>
            <a:endParaRPr lang="ko-KR" sz="5400" b="1" i="1" dirty="0">
              <a:solidFill>
                <a:srgbClr val="FFFFFF"/>
              </a:solidFill>
              <a:latin typeface="Calibri (MS) Bold"/>
              <a:ea typeface="Calibri (MS) Bold"/>
              <a:cs typeface="Calibri (MS) Bold"/>
              <a:sym typeface="Calibri (MS) Bold"/>
            </a:endParaRPr>
          </a:p>
        </p:txBody>
      </p:sp>
      <p:grpSp>
        <p:nvGrpSpPr>
          <p:cNvPr id="4" name="Group 4">
            <a:extLst>
              <a:ext uri="{FF2B5EF4-FFF2-40B4-BE49-F238E27FC236}">
                <a16:creationId xmlns:a16="http://schemas.microsoft.com/office/drawing/2014/main" id="{7402A921-317B-ACD5-6193-06D49AC00BD3}"/>
              </a:ext>
            </a:extLst>
          </p:cNvPr>
          <p:cNvGrpSpPr/>
          <p:nvPr/>
        </p:nvGrpSpPr>
        <p:grpSpPr>
          <a:xfrm>
            <a:off x="15193204" y="9043035"/>
            <a:ext cx="2413244" cy="554222"/>
            <a:chOff x="0" y="0"/>
            <a:chExt cx="3217659" cy="738962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B5F87562-096D-0848-59B4-A8FB5F31B05C}"/>
                </a:ext>
              </a:extLst>
            </p:cNvPr>
            <p:cNvSpPr/>
            <p:nvPr/>
          </p:nvSpPr>
          <p:spPr>
            <a:xfrm>
              <a:off x="0" y="0"/>
              <a:ext cx="3217672" cy="739013"/>
            </a:xfrm>
            <a:custGeom>
              <a:avLst/>
              <a:gdLst/>
              <a:ahLst/>
              <a:cxnLst/>
              <a:rect l="l" t="t" r="r" b="b"/>
              <a:pathLst>
                <a:path w="3217672" h="739013">
                  <a:moveTo>
                    <a:pt x="0" y="0"/>
                  </a:moveTo>
                  <a:lnTo>
                    <a:pt x="3217672" y="0"/>
                  </a:lnTo>
                  <a:lnTo>
                    <a:pt x="3217672" y="739013"/>
                  </a:lnTo>
                  <a:lnTo>
                    <a:pt x="0" y="739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5" b="3"/>
              </a:stretch>
            </a:blipFill>
          </p:spPr>
          <p:txBody>
            <a:bodyPr/>
            <a:lstStyle/>
            <a:p>
              <a:endParaRPr lang="ko-KR"/>
            </a:p>
          </p:txBody>
        </p:sp>
      </p:grp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A33C9B21-B44C-2AAF-9AF0-F084FBC149A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35607272"/>
              </p:ext>
            </p:extLst>
          </p:nvPr>
        </p:nvGraphicFramePr>
        <p:xfrm>
          <a:off x="4191000" y="2933700"/>
          <a:ext cx="10708445" cy="7138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4207125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74CCAE-6A96-DED1-21EC-7393A11CFD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F2693034-C063-0125-0F72-0469159684C5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6666" b="-16666"/>
            </a:stretch>
          </a:blipFill>
        </p:spPr>
        <p:txBody>
          <a:bodyPr/>
          <a:lstStyle/>
          <a:p>
            <a:endParaRPr lang="ko-KR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3C0D86AE-F5C9-9E28-1F41-515B089CA3B0}"/>
              </a:ext>
            </a:extLst>
          </p:cNvPr>
          <p:cNvSpPr/>
          <p:nvPr/>
        </p:nvSpPr>
        <p:spPr>
          <a:xfrm>
            <a:off x="-746922" y="-495300"/>
            <a:ext cx="19281667" cy="3186827"/>
          </a:xfrm>
          <a:custGeom>
            <a:avLst/>
            <a:gdLst/>
            <a:ahLst/>
            <a:cxnLst/>
            <a:rect l="l" t="t" r="r" b="b"/>
            <a:pathLst>
              <a:path w="19281667" h="2836193">
                <a:moveTo>
                  <a:pt x="0" y="0"/>
                </a:moveTo>
                <a:lnTo>
                  <a:pt x="19281667" y="0"/>
                </a:lnTo>
                <a:lnTo>
                  <a:pt x="19281667" y="2836193"/>
                </a:lnTo>
                <a:lnTo>
                  <a:pt x="0" y="283619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ko-KR"/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74771803-22A2-42E6-B4D0-BA55B201C823}"/>
              </a:ext>
            </a:extLst>
          </p:cNvPr>
          <p:cNvSpPr txBox="1"/>
          <p:nvPr/>
        </p:nvSpPr>
        <p:spPr>
          <a:xfrm>
            <a:off x="853440" y="729291"/>
            <a:ext cx="16581120" cy="8079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0">
              <a:lnSpc>
                <a:spcPts val="6480"/>
              </a:lnSpc>
            </a:pPr>
            <a:r>
              <a:rPr lang="ko-KR" sz="5400" b="1" i="0" u="none" baseline="0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이 과정에서 여러분의 역할</a:t>
            </a:r>
            <a:endParaRPr lang="ko-KR" sz="5400" b="1" i="1" dirty="0">
              <a:solidFill>
                <a:srgbClr val="FFFFFF"/>
              </a:solidFill>
              <a:latin typeface="Calibri (MS) Bold"/>
              <a:ea typeface="Calibri (MS) Bold"/>
              <a:cs typeface="Calibri (MS) Bold"/>
              <a:sym typeface="Calibri (MS) Bold"/>
            </a:endParaRPr>
          </a:p>
        </p:txBody>
      </p:sp>
      <p:grpSp>
        <p:nvGrpSpPr>
          <p:cNvPr id="4" name="Group 4">
            <a:extLst>
              <a:ext uri="{FF2B5EF4-FFF2-40B4-BE49-F238E27FC236}">
                <a16:creationId xmlns:a16="http://schemas.microsoft.com/office/drawing/2014/main" id="{064FEC05-6D17-7CA5-C0BF-8C6F813CBDDD}"/>
              </a:ext>
            </a:extLst>
          </p:cNvPr>
          <p:cNvGrpSpPr/>
          <p:nvPr/>
        </p:nvGrpSpPr>
        <p:grpSpPr>
          <a:xfrm>
            <a:off x="15193204" y="9043035"/>
            <a:ext cx="2413244" cy="554222"/>
            <a:chOff x="0" y="0"/>
            <a:chExt cx="3217659" cy="738962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CBF34C84-6376-6699-9CDE-7AC18DF31CBA}"/>
                </a:ext>
              </a:extLst>
            </p:cNvPr>
            <p:cNvSpPr/>
            <p:nvPr/>
          </p:nvSpPr>
          <p:spPr>
            <a:xfrm>
              <a:off x="0" y="0"/>
              <a:ext cx="3217672" cy="739013"/>
            </a:xfrm>
            <a:custGeom>
              <a:avLst/>
              <a:gdLst/>
              <a:ahLst/>
              <a:cxnLst/>
              <a:rect l="l" t="t" r="r" b="b"/>
              <a:pathLst>
                <a:path w="3217672" h="739013">
                  <a:moveTo>
                    <a:pt x="0" y="0"/>
                  </a:moveTo>
                  <a:lnTo>
                    <a:pt x="3217672" y="0"/>
                  </a:lnTo>
                  <a:lnTo>
                    <a:pt x="3217672" y="739013"/>
                  </a:lnTo>
                  <a:lnTo>
                    <a:pt x="0" y="739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5" b="3"/>
              </a:stretch>
            </a:blipFill>
          </p:spPr>
          <p:txBody>
            <a:bodyPr/>
            <a:lstStyle/>
            <a:p>
              <a:endParaRPr lang="ko-KR"/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2A47EA37-AC8B-EFD6-A625-224D947552E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50833" t="33254" r="18750" b="32938"/>
          <a:stretch>
            <a:fillRect/>
          </a:stretch>
        </p:blipFill>
        <p:spPr>
          <a:xfrm>
            <a:off x="-533400" y="2688987"/>
            <a:ext cx="11761050" cy="7595473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7D4FFF9-E4F5-5D4B-F4A8-425E6204F08E}"/>
              </a:ext>
            </a:extLst>
          </p:cNvPr>
          <p:cNvSpPr/>
          <p:nvPr/>
        </p:nvSpPr>
        <p:spPr>
          <a:xfrm rot="20555517">
            <a:off x="3701332" y="5253259"/>
            <a:ext cx="4185984" cy="2461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7E97650-6DCB-FEB3-D49C-94EA469785E5}"/>
              </a:ext>
            </a:extLst>
          </p:cNvPr>
          <p:cNvSpPr txBox="1"/>
          <p:nvPr/>
        </p:nvSpPr>
        <p:spPr>
          <a:xfrm rot="20590313">
            <a:off x="4227102" y="5529618"/>
            <a:ext cx="3175884" cy="212365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rtl="0"/>
            <a:r>
              <a:rPr lang="ko-KR" sz="4400" b="1" i="0" u="none" baseline="0" dirty="0"/>
              <a:t>자신의 역할을 </a:t>
            </a:r>
          </a:p>
          <a:p>
            <a:pPr algn="ctr" rtl="0"/>
            <a:r>
              <a:rPr lang="ko-KR" sz="4400" b="1" i="0" u="none" baseline="0" dirty="0"/>
              <a:t>확인하세요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C48D586-FFE4-2361-3459-E7CFFD35E61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092659" y="3100940"/>
            <a:ext cx="5532682" cy="5532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9913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BA2E5E78-C65F-1397-3F7D-66F0B9E9B7A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8750" t="28518" r="15834" b="31481"/>
          <a:stretch>
            <a:fillRect/>
          </a:stretch>
        </p:blipFill>
        <p:spPr>
          <a:xfrm>
            <a:off x="9525000" y="2978532"/>
            <a:ext cx="9982200" cy="6341633"/>
          </a:xfrm>
          <a:prstGeom prst="rect">
            <a:avLst/>
          </a:prstGeom>
        </p:spPr>
      </p:pic>
      <p:sp>
        <p:nvSpPr>
          <p:cNvPr id="3" name="Freeform 3"/>
          <p:cNvSpPr/>
          <p:nvPr/>
        </p:nvSpPr>
        <p:spPr>
          <a:xfrm>
            <a:off x="-746922" y="-144666"/>
            <a:ext cx="19281667" cy="2836193"/>
          </a:xfrm>
          <a:custGeom>
            <a:avLst/>
            <a:gdLst/>
            <a:ahLst/>
            <a:cxnLst/>
            <a:rect l="l" t="t" r="r" b="b"/>
            <a:pathLst>
              <a:path w="19281667" h="2836193">
                <a:moveTo>
                  <a:pt x="0" y="0"/>
                </a:moveTo>
                <a:lnTo>
                  <a:pt x="19281667" y="0"/>
                </a:lnTo>
                <a:lnTo>
                  <a:pt x="19281667" y="2836193"/>
                </a:lnTo>
                <a:lnTo>
                  <a:pt x="0" y="283619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ko-KR"/>
          </a:p>
        </p:txBody>
      </p:sp>
      <p:grpSp>
        <p:nvGrpSpPr>
          <p:cNvPr id="4" name="Group 4"/>
          <p:cNvGrpSpPr/>
          <p:nvPr/>
        </p:nvGrpSpPr>
        <p:grpSpPr>
          <a:xfrm>
            <a:off x="15193204" y="9043035"/>
            <a:ext cx="2413244" cy="554222"/>
            <a:chOff x="0" y="0"/>
            <a:chExt cx="3217659" cy="73896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217672" cy="739013"/>
            </a:xfrm>
            <a:custGeom>
              <a:avLst/>
              <a:gdLst/>
              <a:ahLst/>
              <a:cxnLst/>
              <a:rect l="l" t="t" r="r" b="b"/>
              <a:pathLst>
                <a:path w="3217672" h="739013">
                  <a:moveTo>
                    <a:pt x="0" y="0"/>
                  </a:moveTo>
                  <a:lnTo>
                    <a:pt x="3217672" y="0"/>
                  </a:lnTo>
                  <a:lnTo>
                    <a:pt x="3217672" y="739013"/>
                  </a:lnTo>
                  <a:lnTo>
                    <a:pt x="0" y="739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5" b="3"/>
              </a:stretch>
            </a:blipFill>
          </p:spPr>
          <p:txBody>
            <a:bodyPr/>
            <a:lstStyle/>
            <a:p>
              <a:endParaRPr lang="ko-KR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4876800" y="869441"/>
            <a:ext cx="6497389" cy="8079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0">
              <a:lnSpc>
                <a:spcPts val="6480"/>
              </a:lnSpc>
            </a:pPr>
            <a:r>
              <a:rPr lang="ko-KR" sz="5400" b="1" i="0" u="none" baseline="0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감사합니다!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5C4A126-AC05-ABC4-7F0B-E476F2F6111A}"/>
              </a:ext>
            </a:extLst>
          </p:cNvPr>
          <p:cNvSpPr txBox="1"/>
          <p:nvPr/>
        </p:nvSpPr>
        <p:spPr>
          <a:xfrm>
            <a:off x="609599" y="4152900"/>
            <a:ext cx="10764589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ko-KR" sz="3200" b="1" i="0" u="none" baseline="0">
                <a:solidFill>
                  <a:srgbClr val="002060"/>
                </a:solidFill>
              </a:rPr>
              <a:t>추가 질문이 있으시면 연락해 주세요.</a:t>
            </a:r>
          </a:p>
          <a:p>
            <a:endParaRPr lang="ko-KR" sz="2800" dirty="0">
              <a:solidFill>
                <a:srgbClr val="002060"/>
              </a:solidFill>
            </a:endParaRPr>
          </a:p>
          <a:p>
            <a:pPr algn="l" rtl="0"/>
            <a:r>
              <a:rPr lang="ko-KR" sz="2800" b="0" i="0" u="none" baseline="0">
                <a:solidFill>
                  <a:srgbClr val="002060"/>
                </a:solidFill>
                <a:highlight>
                  <a:srgbClr val="FFFF00"/>
                </a:highlight>
              </a:rPr>
              <a:t>&lt;&lt;</a:t>
            </a:r>
            <a:r>
              <a:rPr lang="ko-KR" sz="2800" b="1" i="0" u="none" baseline="0">
                <a:solidFill>
                  <a:srgbClr val="002060"/>
                </a:solidFill>
                <a:highlight>
                  <a:srgbClr val="FFFF00"/>
                </a:highlight>
              </a:rPr>
              <a:t>이름 입력&gt;&gt;, &lt;&lt;소속 리전 입력&gt;&gt; </a:t>
            </a:r>
            <a:r>
              <a:rPr lang="ko-KR" sz="2800" b="1" i="0" u="none" baseline="0">
                <a:solidFill>
                  <a:srgbClr val="002060"/>
                </a:solidFill>
              </a:rPr>
              <a:t>리전 교육위원장</a:t>
            </a:r>
          </a:p>
          <a:p>
            <a:pPr algn="l" rtl="0"/>
            <a:r>
              <a:rPr lang="ko-KR" sz="2800" b="0" i="0" u="none" baseline="0">
                <a:solidFill>
                  <a:srgbClr val="002060"/>
                </a:solidFill>
                <a:highlight>
                  <a:srgbClr val="FFFF00"/>
                </a:highlight>
              </a:rPr>
              <a:t>&lt;&lt;이메일 주소 입력&gt;&gt;</a:t>
            </a:r>
          </a:p>
          <a:p>
            <a:endParaRPr lang="ko-KR" sz="2800" dirty="0">
              <a:solidFill>
                <a:srgbClr val="002060"/>
              </a:solidFill>
            </a:endParaRPr>
          </a:p>
          <a:p>
            <a:pPr algn="l" rtl="0"/>
            <a:r>
              <a:rPr lang="ko-KR" sz="2800" b="0" i="0" u="none" baseline="0">
                <a:solidFill>
                  <a:srgbClr val="002060"/>
                </a:solidFill>
              </a:rPr>
              <a:t>또는</a:t>
            </a:r>
          </a:p>
          <a:p>
            <a:endParaRPr lang="ko-KR" sz="2800" dirty="0">
              <a:solidFill>
                <a:srgbClr val="002060"/>
              </a:solidFill>
            </a:endParaRPr>
          </a:p>
          <a:p>
            <a:pPr algn="l" rtl="0"/>
            <a:r>
              <a:rPr lang="ko-KR" sz="2800" b="1" i="0" u="none" baseline="0">
                <a:solidFill>
                  <a:srgbClr val="002060"/>
                </a:solidFill>
              </a:rPr>
              <a:t>이샤 D. 브라운, SIA 최고 영향력 및 참여 책임자</a:t>
            </a:r>
          </a:p>
          <a:p>
            <a:pPr algn="l" rtl="0"/>
            <a:r>
              <a:rPr lang="ko-KR" sz="2800" b="0" i="0" u="none" baseline="0">
                <a:solidFill>
                  <a:srgbClr val="002060"/>
                </a:solidFill>
              </a:rPr>
              <a:t>iesha@soroptimist.org</a:t>
            </a:r>
          </a:p>
          <a:p>
            <a:endParaRPr lang="ko-KR" dirty="0"/>
          </a:p>
          <a:p>
            <a:endParaRPr lang="ko-K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977</TotalTime>
  <Words>1019</Words>
  <Application>Microsoft Office PowerPoint</Application>
  <PresentationFormat>Custom</PresentationFormat>
  <Paragraphs>147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Effra</vt:lpstr>
      <vt:lpstr>Arial</vt:lpstr>
      <vt:lpstr>Aptos</vt:lpstr>
      <vt:lpstr>Calibri</vt:lpstr>
      <vt:lpstr>Calibri (MS) Bold</vt:lpstr>
      <vt:lpstr>Rastanty Cortez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SIA PPT Template</dc:title>
  <dc:creator>Nicole Simmons</dc:creator>
  <cp:lastModifiedBy>Iesha Brown</cp:lastModifiedBy>
  <cp:revision>7</cp:revision>
  <dcterms:created xsi:type="dcterms:W3CDTF">2006-08-16T00:00:00Z</dcterms:created>
  <dcterms:modified xsi:type="dcterms:W3CDTF">2026-08-26T22:33:52Z</dcterms:modified>
  <dc:identifier>DAG2D4GzFFA</dc:identifier>
</cp:coreProperties>
</file>