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0"/>
  </p:notesMasterIdLst>
  <p:sldIdLst>
    <p:sldId id="256" r:id="rId2"/>
    <p:sldId id="292" r:id="rId3"/>
    <p:sldId id="293" r:id="rId4"/>
    <p:sldId id="294" r:id="rId5"/>
    <p:sldId id="295" r:id="rId6"/>
    <p:sldId id="296" r:id="rId7"/>
    <p:sldId id="298" r:id="rId8"/>
    <p:sldId id="291" r:id="rId9"/>
  </p:sldIdLst>
  <p:sldSz cx="18288000" cy="10287000"/>
  <p:notesSz cx="6858000" cy="9144000"/>
  <p:embeddedFontLst>
    <p:embeddedFont>
      <p:font typeface="Calibri (MS) Bold" panose="020B0604020202020204" charset="0"/>
      <p:regular r:id="rId11"/>
    </p:embeddedFont>
    <p:embeddedFont>
      <p:font typeface="Effra" panose="020B0604020202020204" charset="0"/>
      <p:regular r:id="rId12"/>
      <p:bold r:id="rId13"/>
      <p:italic r:id="rId14"/>
      <p:boldItalic r:id="rId15"/>
    </p:embeddedFont>
    <p:embeddedFont>
      <p:font typeface="Rastanty Cortez" panose="02000506000000020003" pitchFamily="2"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C9E3"/>
    <a:srgbClr val="DB4F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63818" autoAdjust="0"/>
  </p:normalViewPr>
  <p:slideViewPr>
    <p:cSldViewPr>
      <p:cViewPr varScale="1">
        <p:scale>
          <a:sx n="27" d="100"/>
          <a:sy n="27" d="100"/>
        </p:scale>
        <p:origin x="1660"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5FC161-0F03-4CC1-A744-3EC02A116522}" type="doc">
      <dgm:prSet loTypeId="urn:microsoft.com/office/officeart/2005/8/layout/cycle3" loCatId="cycle" qsTypeId="urn:microsoft.com/office/officeart/2005/8/quickstyle/simple1#1" qsCatId="simple" csTypeId="urn:microsoft.com/office/officeart/2005/8/colors/accent1_2#1" csCatId="accent1" phldr="1"/>
      <dgm:spPr/>
      <dgm:t>
        <a:bodyPr/>
        <a:lstStyle/>
        <a:p>
          <a:endParaRPr lang="pt-br"/>
        </a:p>
      </dgm:t>
    </dgm:pt>
    <dgm:pt modelId="{A7C4626E-C8CD-4663-9603-9FDF876D6E96}">
      <dgm:prSet phldrT="[Text]" phldr="0"/>
      <dgm:spPr>
        <a:solidFill>
          <a:schemeClr val="accent2">
            <a:lumMod val="75000"/>
          </a:schemeClr>
        </a:solidFill>
      </dgm:spPr>
      <dgm:t>
        <a:bodyPr/>
        <a:lstStyle/>
        <a:p>
          <a:pPr algn="ctr" rtl="0"/>
          <a:r>
            <a:rPr lang="pt-br" b="0" i="0" u="none" baseline="0"/>
            <a:t>MAPEAR E IDENTIFICAR NECESSIDADES</a:t>
          </a:r>
        </a:p>
      </dgm:t>
    </dgm:pt>
    <dgm:pt modelId="{F6D95E46-EAFF-45ED-A092-59A2CD496A7E}" type="parTrans" cxnId="{FB4D75A1-42CB-4E48-99A4-6D3735811588}">
      <dgm:prSet/>
      <dgm:spPr/>
      <dgm:t>
        <a:bodyPr/>
        <a:lstStyle/>
        <a:p>
          <a:endParaRPr lang="pt-br"/>
        </a:p>
      </dgm:t>
    </dgm:pt>
    <dgm:pt modelId="{81C6D5F4-AAF1-415A-A181-10F94DDC92AC}" type="sibTrans" cxnId="{FB4D75A1-42CB-4E48-99A4-6D3735811588}">
      <dgm:prSet/>
      <dgm:spPr/>
      <dgm:t>
        <a:bodyPr/>
        <a:lstStyle/>
        <a:p>
          <a:endParaRPr lang="pt-br"/>
        </a:p>
      </dgm:t>
    </dgm:pt>
    <dgm:pt modelId="{87C692C3-E0DD-45FC-B03C-304AE59D9072}">
      <dgm:prSet phldrT="[Text]" phldr="0"/>
      <dgm:spPr>
        <a:solidFill>
          <a:srgbClr val="92D050"/>
        </a:solidFill>
      </dgm:spPr>
      <dgm:t>
        <a:bodyPr/>
        <a:lstStyle/>
        <a:p>
          <a:pPr algn="ctr" rtl="0"/>
          <a:r>
            <a:rPr lang="pt-br" b="0" i="0" u="none" baseline="0"/>
            <a:t>CRIAR EXPERIÊNCIAS DE APRENDIZAGEM SIGNIFICATIVAS</a:t>
          </a:r>
        </a:p>
      </dgm:t>
    </dgm:pt>
    <dgm:pt modelId="{BEB62218-375A-47C5-BB18-C642A36BA75C}" type="parTrans" cxnId="{167E728F-B8F3-4906-83A4-9043B6471085}">
      <dgm:prSet/>
      <dgm:spPr/>
      <dgm:t>
        <a:bodyPr/>
        <a:lstStyle/>
        <a:p>
          <a:endParaRPr lang="pt-br"/>
        </a:p>
      </dgm:t>
    </dgm:pt>
    <dgm:pt modelId="{FA9733BD-833A-476E-9768-267D0CD301C6}" type="sibTrans" cxnId="{167E728F-B8F3-4906-83A4-9043B6471085}">
      <dgm:prSet/>
      <dgm:spPr/>
      <dgm:t>
        <a:bodyPr/>
        <a:lstStyle/>
        <a:p>
          <a:endParaRPr lang="pt-br"/>
        </a:p>
      </dgm:t>
    </dgm:pt>
    <dgm:pt modelId="{71C0CA76-9D3E-47ED-B8F3-41A7CA4FB87D}">
      <dgm:prSet phldrT="[Text]" phldr="0"/>
      <dgm:spPr>
        <a:solidFill>
          <a:srgbClr val="7030A0"/>
        </a:solidFill>
      </dgm:spPr>
      <dgm:t>
        <a:bodyPr/>
        <a:lstStyle/>
        <a:p>
          <a:pPr algn="ctr" rtl="0"/>
          <a:r>
            <a:rPr lang="pt-br" b="0" i="0" u="none" baseline="0"/>
            <a:t>DESENVOLVER</a:t>
          </a:r>
        </a:p>
      </dgm:t>
    </dgm:pt>
    <dgm:pt modelId="{FAA980E0-C234-49AA-B703-85CF789081C7}" type="parTrans" cxnId="{E9D9A1FF-89A6-4D70-83C6-9A83B1120116}">
      <dgm:prSet/>
      <dgm:spPr/>
      <dgm:t>
        <a:bodyPr/>
        <a:lstStyle/>
        <a:p>
          <a:endParaRPr lang="pt-br"/>
        </a:p>
      </dgm:t>
    </dgm:pt>
    <dgm:pt modelId="{846E02EB-3DCA-4683-A0F7-F2DF4F562EA1}" type="sibTrans" cxnId="{E9D9A1FF-89A6-4D70-83C6-9A83B1120116}">
      <dgm:prSet/>
      <dgm:spPr/>
      <dgm:t>
        <a:bodyPr/>
        <a:lstStyle/>
        <a:p>
          <a:endParaRPr lang="pt-br"/>
        </a:p>
      </dgm:t>
    </dgm:pt>
    <dgm:pt modelId="{45A22C08-6314-42A3-B1A0-B8ECAA712358}">
      <dgm:prSet phldrT="[Text]" phldr="0"/>
      <dgm:spPr>
        <a:solidFill>
          <a:schemeClr val="accent5">
            <a:lumMod val="75000"/>
          </a:schemeClr>
        </a:solidFill>
      </dgm:spPr>
      <dgm:t>
        <a:bodyPr/>
        <a:lstStyle/>
        <a:p>
          <a:pPr algn="ctr" rtl="0"/>
          <a:r>
            <a:rPr lang="pt-br" b="0" i="0" u="none" baseline="0"/>
            <a:t>IMPLEMENTAR</a:t>
          </a:r>
        </a:p>
      </dgm:t>
    </dgm:pt>
    <dgm:pt modelId="{A704C29D-CD9D-4CCA-AF02-2F0E786ECE50}" type="parTrans" cxnId="{5E1DA9C2-CF61-4DAE-80EE-96841934A651}">
      <dgm:prSet/>
      <dgm:spPr/>
      <dgm:t>
        <a:bodyPr/>
        <a:lstStyle/>
        <a:p>
          <a:endParaRPr lang="pt-br"/>
        </a:p>
      </dgm:t>
    </dgm:pt>
    <dgm:pt modelId="{9DECFDF7-7CD6-4031-9970-25C283B68B9D}" type="sibTrans" cxnId="{5E1DA9C2-CF61-4DAE-80EE-96841934A651}">
      <dgm:prSet/>
      <dgm:spPr/>
      <dgm:t>
        <a:bodyPr/>
        <a:lstStyle/>
        <a:p>
          <a:endParaRPr lang="pt-br"/>
        </a:p>
      </dgm:t>
    </dgm:pt>
    <dgm:pt modelId="{78BB4562-FADA-4B23-953D-1DC01CA59F30}">
      <dgm:prSet phldrT="[Text]" phldr="0"/>
      <dgm:spPr>
        <a:solidFill>
          <a:schemeClr val="accent6">
            <a:lumMod val="75000"/>
          </a:schemeClr>
        </a:solidFill>
      </dgm:spPr>
      <dgm:t>
        <a:bodyPr/>
        <a:lstStyle/>
        <a:p>
          <a:pPr algn="ctr" rtl="0"/>
          <a:r>
            <a:rPr lang="pt-br" b="0" i="0" u="none" baseline="0"/>
            <a:t>AVALIAR</a:t>
          </a:r>
        </a:p>
      </dgm:t>
    </dgm:pt>
    <dgm:pt modelId="{58D1C19E-1435-4B1A-97CD-B3646D9BC404}" type="parTrans" cxnId="{E7530019-847A-4717-929D-76002A75D6D5}">
      <dgm:prSet/>
      <dgm:spPr/>
      <dgm:t>
        <a:bodyPr/>
        <a:lstStyle/>
        <a:p>
          <a:endParaRPr lang="pt-br"/>
        </a:p>
      </dgm:t>
    </dgm:pt>
    <dgm:pt modelId="{CB276ACA-CE5F-4807-A7A0-749F8218F804}" type="sibTrans" cxnId="{E7530019-847A-4717-929D-76002A75D6D5}">
      <dgm:prSet/>
      <dgm:spPr/>
      <dgm:t>
        <a:bodyPr/>
        <a:lstStyle/>
        <a:p>
          <a:endParaRPr lang="pt-br"/>
        </a:p>
      </dgm:t>
    </dgm:pt>
    <dgm:pt modelId="{7DBCA83A-C5C9-42BD-A9B7-3C1264EAC7A5}" type="pres">
      <dgm:prSet presAssocID="{595FC161-0F03-4CC1-A744-3EC02A116522}" presName="Name0" presStyleCnt="0">
        <dgm:presLayoutVars>
          <dgm:dir/>
          <dgm:resizeHandles val="exact"/>
        </dgm:presLayoutVars>
      </dgm:prSet>
      <dgm:spPr/>
    </dgm:pt>
    <dgm:pt modelId="{B25315FE-21B2-4BA6-BFAF-F3E51DAB4756}" type="pres">
      <dgm:prSet presAssocID="{595FC161-0F03-4CC1-A744-3EC02A116522}" presName="cycle" presStyleCnt="0"/>
      <dgm:spPr/>
    </dgm:pt>
    <dgm:pt modelId="{8CEF625E-B128-471B-91A6-3CD9970428A7}" type="pres">
      <dgm:prSet presAssocID="{A7C4626E-C8CD-4663-9603-9FDF876D6E96}" presName="nodeFirstNode" presStyleLbl="node1" presStyleIdx="0" presStyleCnt="5">
        <dgm:presLayoutVars>
          <dgm:bulletEnabled val="1"/>
        </dgm:presLayoutVars>
      </dgm:prSet>
      <dgm:spPr/>
    </dgm:pt>
    <dgm:pt modelId="{65E28224-2C39-443F-8522-F83A7CF39B98}" type="pres">
      <dgm:prSet presAssocID="{81C6D5F4-AAF1-415A-A181-10F94DDC92AC}" presName="sibTransFirstNode" presStyleLbl="bgShp" presStyleIdx="0" presStyleCnt="1"/>
      <dgm:spPr/>
    </dgm:pt>
    <dgm:pt modelId="{A22D7539-683E-49F1-8686-74D8D5866AAA}" type="pres">
      <dgm:prSet presAssocID="{87C692C3-E0DD-45FC-B03C-304AE59D9072}" presName="nodeFollowingNodes" presStyleLbl="node1" presStyleIdx="1" presStyleCnt="5">
        <dgm:presLayoutVars>
          <dgm:bulletEnabled val="1"/>
        </dgm:presLayoutVars>
      </dgm:prSet>
      <dgm:spPr/>
    </dgm:pt>
    <dgm:pt modelId="{DB533AEF-3846-4A00-9C53-D6C575F847FE}" type="pres">
      <dgm:prSet presAssocID="{71C0CA76-9D3E-47ED-B8F3-41A7CA4FB87D}" presName="nodeFollowingNodes" presStyleLbl="node1" presStyleIdx="2" presStyleCnt="5">
        <dgm:presLayoutVars>
          <dgm:bulletEnabled val="1"/>
        </dgm:presLayoutVars>
      </dgm:prSet>
      <dgm:spPr/>
    </dgm:pt>
    <dgm:pt modelId="{E64DE9EF-4D0F-4008-BC89-7AC6508B9A31}" type="pres">
      <dgm:prSet presAssocID="{45A22C08-6314-42A3-B1A0-B8ECAA712358}" presName="nodeFollowingNodes" presStyleLbl="node1" presStyleIdx="3" presStyleCnt="5">
        <dgm:presLayoutVars>
          <dgm:bulletEnabled val="1"/>
        </dgm:presLayoutVars>
      </dgm:prSet>
      <dgm:spPr/>
    </dgm:pt>
    <dgm:pt modelId="{CD77A6F2-2563-411A-88C9-505B83F7A11C}" type="pres">
      <dgm:prSet presAssocID="{78BB4562-FADA-4B23-953D-1DC01CA59F30}" presName="nodeFollowingNodes" presStyleLbl="node1" presStyleIdx="4" presStyleCnt="5">
        <dgm:presLayoutVars>
          <dgm:bulletEnabled val="1"/>
        </dgm:presLayoutVars>
      </dgm:prSet>
      <dgm:spPr/>
    </dgm:pt>
  </dgm:ptLst>
  <dgm:cxnLst>
    <dgm:cxn modelId="{B6895700-9117-4AF5-AA28-80A903FFC8DA}" type="presOf" srcId="{87C692C3-E0DD-45FC-B03C-304AE59D9072}" destId="{A22D7539-683E-49F1-8686-74D8D5866AAA}" srcOrd="0" destOrd="0" presId="urn:microsoft.com/office/officeart/2005/8/layout/cycle3"/>
    <dgm:cxn modelId="{E7530019-847A-4717-929D-76002A75D6D5}" srcId="{595FC161-0F03-4CC1-A744-3EC02A116522}" destId="{78BB4562-FADA-4B23-953D-1DC01CA59F30}" srcOrd="4" destOrd="0" parTransId="{58D1C19E-1435-4B1A-97CD-B3646D9BC404}" sibTransId="{CB276ACA-CE5F-4807-A7A0-749F8218F804}"/>
    <dgm:cxn modelId="{0989551F-9947-48EA-9C0A-27E08CC2C95B}" type="presOf" srcId="{45A22C08-6314-42A3-B1A0-B8ECAA712358}" destId="{E64DE9EF-4D0F-4008-BC89-7AC6508B9A31}" srcOrd="0" destOrd="0" presId="urn:microsoft.com/office/officeart/2005/8/layout/cycle3"/>
    <dgm:cxn modelId="{24DF9523-0615-4F69-9198-3CB786475765}" type="presOf" srcId="{A7C4626E-C8CD-4663-9603-9FDF876D6E96}" destId="{8CEF625E-B128-471B-91A6-3CD9970428A7}" srcOrd="0" destOrd="0" presId="urn:microsoft.com/office/officeart/2005/8/layout/cycle3"/>
    <dgm:cxn modelId="{ECF91547-1248-4174-BC0A-EDA7749EF392}" type="presOf" srcId="{71C0CA76-9D3E-47ED-B8F3-41A7CA4FB87D}" destId="{DB533AEF-3846-4A00-9C53-D6C575F847FE}" srcOrd="0" destOrd="0" presId="urn:microsoft.com/office/officeart/2005/8/layout/cycle3"/>
    <dgm:cxn modelId="{2F9BBE70-1EB5-46B8-9A6F-DEA502D1CC9E}" type="presOf" srcId="{81C6D5F4-AAF1-415A-A181-10F94DDC92AC}" destId="{65E28224-2C39-443F-8522-F83A7CF39B98}" srcOrd="0" destOrd="0" presId="urn:microsoft.com/office/officeart/2005/8/layout/cycle3"/>
    <dgm:cxn modelId="{167E728F-B8F3-4906-83A4-9043B6471085}" srcId="{595FC161-0F03-4CC1-A744-3EC02A116522}" destId="{87C692C3-E0DD-45FC-B03C-304AE59D9072}" srcOrd="1" destOrd="0" parTransId="{BEB62218-375A-47C5-BB18-C642A36BA75C}" sibTransId="{FA9733BD-833A-476E-9768-267D0CD301C6}"/>
    <dgm:cxn modelId="{FB4D75A1-42CB-4E48-99A4-6D3735811588}" srcId="{595FC161-0F03-4CC1-A744-3EC02A116522}" destId="{A7C4626E-C8CD-4663-9603-9FDF876D6E96}" srcOrd="0" destOrd="0" parTransId="{F6D95E46-EAFF-45ED-A092-59A2CD496A7E}" sibTransId="{81C6D5F4-AAF1-415A-A181-10F94DDC92AC}"/>
    <dgm:cxn modelId="{5428DAA7-17D5-40B2-9F81-3F8245B483F3}" type="presOf" srcId="{78BB4562-FADA-4B23-953D-1DC01CA59F30}" destId="{CD77A6F2-2563-411A-88C9-505B83F7A11C}" srcOrd="0" destOrd="0" presId="urn:microsoft.com/office/officeart/2005/8/layout/cycle3"/>
    <dgm:cxn modelId="{5E1DA9C2-CF61-4DAE-80EE-96841934A651}" srcId="{595FC161-0F03-4CC1-A744-3EC02A116522}" destId="{45A22C08-6314-42A3-B1A0-B8ECAA712358}" srcOrd="3" destOrd="0" parTransId="{A704C29D-CD9D-4CCA-AF02-2F0E786ECE50}" sibTransId="{9DECFDF7-7CD6-4031-9970-25C283B68B9D}"/>
    <dgm:cxn modelId="{8E16DEC2-29E5-4D26-AAAA-AF3F11EE9939}" type="presOf" srcId="{595FC161-0F03-4CC1-A744-3EC02A116522}" destId="{7DBCA83A-C5C9-42BD-A9B7-3C1264EAC7A5}" srcOrd="0" destOrd="0" presId="urn:microsoft.com/office/officeart/2005/8/layout/cycle3"/>
    <dgm:cxn modelId="{E9D9A1FF-89A6-4D70-83C6-9A83B1120116}" srcId="{595FC161-0F03-4CC1-A744-3EC02A116522}" destId="{71C0CA76-9D3E-47ED-B8F3-41A7CA4FB87D}" srcOrd="2" destOrd="0" parTransId="{FAA980E0-C234-49AA-B703-85CF789081C7}" sibTransId="{846E02EB-3DCA-4683-A0F7-F2DF4F562EA1}"/>
    <dgm:cxn modelId="{C115E9DD-ADC2-42BB-ACE6-B7FDEDA8DEAC}" type="presParOf" srcId="{7DBCA83A-C5C9-42BD-A9B7-3C1264EAC7A5}" destId="{B25315FE-21B2-4BA6-BFAF-F3E51DAB4756}" srcOrd="0" destOrd="0" presId="urn:microsoft.com/office/officeart/2005/8/layout/cycle3"/>
    <dgm:cxn modelId="{3E56844F-8BF4-4414-9347-C4AB0B58914F}" type="presParOf" srcId="{B25315FE-21B2-4BA6-BFAF-F3E51DAB4756}" destId="{8CEF625E-B128-471B-91A6-3CD9970428A7}" srcOrd="0" destOrd="0" presId="urn:microsoft.com/office/officeart/2005/8/layout/cycle3"/>
    <dgm:cxn modelId="{22BF30F2-8415-4A74-BEE3-81A8AA2A952C}" type="presParOf" srcId="{B25315FE-21B2-4BA6-BFAF-F3E51DAB4756}" destId="{65E28224-2C39-443F-8522-F83A7CF39B98}" srcOrd="1" destOrd="0" presId="urn:microsoft.com/office/officeart/2005/8/layout/cycle3"/>
    <dgm:cxn modelId="{DD8268C4-B4A7-4EA0-9788-DBF9FB7720DF}" type="presParOf" srcId="{B25315FE-21B2-4BA6-BFAF-F3E51DAB4756}" destId="{A22D7539-683E-49F1-8686-74D8D5866AAA}" srcOrd="2" destOrd="0" presId="urn:microsoft.com/office/officeart/2005/8/layout/cycle3"/>
    <dgm:cxn modelId="{B61605F0-75D1-4059-94ED-652C9B13D4AC}" type="presParOf" srcId="{B25315FE-21B2-4BA6-BFAF-F3E51DAB4756}" destId="{DB533AEF-3846-4A00-9C53-D6C575F847FE}" srcOrd="3" destOrd="0" presId="urn:microsoft.com/office/officeart/2005/8/layout/cycle3"/>
    <dgm:cxn modelId="{D696F889-3FED-4C0B-AFF6-53021B41EDF5}" type="presParOf" srcId="{B25315FE-21B2-4BA6-BFAF-F3E51DAB4756}" destId="{E64DE9EF-4D0F-4008-BC89-7AC6508B9A31}" srcOrd="4" destOrd="0" presId="urn:microsoft.com/office/officeart/2005/8/layout/cycle3"/>
    <dgm:cxn modelId="{F0ABA232-2D25-453F-9CDA-1639B10B72FE}" type="presParOf" srcId="{B25315FE-21B2-4BA6-BFAF-F3E51DAB4756}" destId="{CD77A6F2-2563-411A-88C9-505B83F7A11C}" srcOrd="5" destOrd="0" presId="urn:microsoft.com/office/officeart/2005/8/layout/cycle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E28224-2C39-443F-8522-F83A7CF39B98}">
      <dsp:nvSpPr>
        <dsp:cNvPr id="0" name=""/>
        <dsp:cNvSpPr/>
      </dsp:nvSpPr>
      <dsp:spPr>
        <a:xfrm>
          <a:off x="1821481" y="-45768"/>
          <a:ext cx="7065482" cy="7065482"/>
        </a:xfrm>
        <a:prstGeom prst="circularArrow">
          <a:avLst>
            <a:gd name="adj1" fmla="val 5544"/>
            <a:gd name="adj2" fmla="val 330680"/>
            <a:gd name="adj3" fmla="val 13734591"/>
            <a:gd name="adj4" fmla="val 17411172"/>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EF625E-B128-471B-91A6-3CD9970428A7}">
      <dsp:nvSpPr>
        <dsp:cNvPr id="0" name=""/>
        <dsp:cNvSpPr/>
      </dsp:nvSpPr>
      <dsp:spPr>
        <a:xfrm>
          <a:off x="3670570" y="2372"/>
          <a:ext cx="3367303" cy="1683651"/>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pt-br" sz="2700" b="0" i="0" u="none" kern="1200" baseline="0"/>
            <a:t>MAPEAR E IDENTIFICAR NECESSIDADES</a:t>
          </a:r>
        </a:p>
      </dsp:txBody>
      <dsp:txXfrm>
        <a:off x="3752759" y="84561"/>
        <a:ext cx="3202925" cy="1519273"/>
      </dsp:txXfrm>
    </dsp:sp>
    <dsp:sp modelId="{A22D7539-683E-49F1-8686-74D8D5866AAA}">
      <dsp:nvSpPr>
        <dsp:cNvPr id="0" name=""/>
        <dsp:cNvSpPr/>
      </dsp:nvSpPr>
      <dsp:spPr>
        <a:xfrm>
          <a:off x="6536102" y="2084303"/>
          <a:ext cx="3367303" cy="1683651"/>
        </a:xfrm>
        <a:prstGeom prst="round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pt-br" sz="2700" b="0" i="0" u="none" kern="1200" baseline="0"/>
            <a:t>CRIAR EXPERIÊNCIAS DE APRENDIZAGEM SIGNIFICATIVAS</a:t>
          </a:r>
        </a:p>
      </dsp:txBody>
      <dsp:txXfrm>
        <a:off x="6618291" y="2166492"/>
        <a:ext cx="3202925" cy="1519273"/>
      </dsp:txXfrm>
    </dsp:sp>
    <dsp:sp modelId="{DB533AEF-3846-4A00-9C53-D6C575F847FE}">
      <dsp:nvSpPr>
        <dsp:cNvPr id="0" name=""/>
        <dsp:cNvSpPr/>
      </dsp:nvSpPr>
      <dsp:spPr>
        <a:xfrm>
          <a:off x="5441566" y="5452938"/>
          <a:ext cx="3367303" cy="1683651"/>
        </a:xfrm>
        <a:prstGeom prst="round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pt-br" sz="2700" b="0" i="0" u="none" kern="1200" baseline="0"/>
            <a:t>DESENVOLVER</a:t>
          </a:r>
        </a:p>
      </dsp:txBody>
      <dsp:txXfrm>
        <a:off x="5523755" y="5535127"/>
        <a:ext cx="3202925" cy="1519273"/>
      </dsp:txXfrm>
    </dsp:sp>
    <dsp:sp modelId="{E64DE9EF-4D0F-4008-BC89-7AC6508B9A31}">
      <dsp:nvSpPr>
        <dsp:cNvPr id="0" name=""/>
        <dsp:cNvSpPr/>
      </dsp:nvSpPr>
      <dsp:spPr>
        <a:xfrm>
          <a:off x="1899574" y="5452938"/>
          <a:ext cx="3367303" cy="1683651"/>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pt-br" sz="2700" b="0" i="0" u="none" kern="1200" baseline="0"/>
            <a:t>IMPLEMENTAR</a:t>
          </a:r>
        </a:p>
      </dsp:txBody>
      <dsp:txXfrm>
        <a:off x="1981763" y="5535127"/>
        <a:ext cx="3202925" cy="1519273"/>
      </dsp:txXfrm>
    </dsp:sp>
    <dsp:sp modelId="{CD77A6F2-2563-411A-88C9-505B83F7A11C}">
      <dsp:nvSpPr>
        <dsp:cNvPr id="0" name=""/>
        <dsp:cNvSpPr/>
      </dsp:nvSpPr>
      <dsp:spPr>
        <a:xfrm>
          <a:off x="805038" y="2084303"/>
          <a:ext cx="3367303" cy="1683651"/>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pt-br" sz="2700" b="0" i="0" u="none" kern="1200" baseline="0"/>
            <a:t>AVALIAR</a:t>
          </a:r>
        </a:p>
      </dsp:txBody>
      <dsp:txXfrm>
        <a:off x="887227" y="2166492"/>
        <a:ext cx="3202925" cy="1519273"/>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9E1DED-3963-4963-8F0E-CBDD050DFBB7}" type="datetimeFigureOut">
              <a:rPr lang="en-US" smtClean="0"/>
              <a:t>8/26/2026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8C15E9-7B0F-4FDB-817C-9DCD06BB0BE3}" type="slidenum">
              <a:rPr lang="en-US" smtClean="0"/>
              <a:t>‹#›</a:t>
            </a:fld>
            <a:endParaRPr lang="en-US"/>
          </a:p>
        </p:txBody>
      </p:sp>
    </p:spTree>
    <p:extLst>
      <p:ext uri="{BB962C8B-B14F-4D97-AF65-F5344CB8AC3E}">
        <p14:creationId xmlns:p14="http://schemas.microsoft.com/office/powerpoint/2010/main" val="662959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pt-br" b="0" i="0" u="none" baseline="0"/>
              <a:t>Bom dia/Boa tarde a todas e todos.</a:t>
            </a:r>
          </a:p>
          <a:p>
            <a:endParaRPr lang="pt-br" dirty="0"/>
          </a:p>
          <a:p>
            <a:pPr algn="l" rtl="0"/>
            <a:r>
              <a:rPr lang="pt-br" b="0" i="0" u="none" baseline="0"/>
              <a:t>Eu sou </a:t>
            </a:r>
            <a:r>
              <a:rPr lang="pt-br" b="0" i="0" u="none" baseline="0">
                <a:highlight>
                  <a:srgbClr val="FFFF00"/>
                </a:highlight>
              </a:rPr>
              <a:t>&lt;&lt;</a:t>
            </a:r>
            <a:r>
              <a:rPr lang="pt-br" b="1" i="0" u="none" baseline="0">
                <a:highlight>
                  <a:srgbClr val="FFFF00"/>
                </a:highlight>
              </a:rPr>
              <a:t>insira seu nome&gt;&gt;</a:t>
            </a:r>
            <a:r>
              <a:rPr lang="pt-br" b="0" i="0" u="none" baseline="0">
                <a:highlight>
                  <a:srgbClr val="FFFF00"/>
                </a:highlight>
              </a:rPr>
              <a:t>,</a:t>
            </a:r>
            <a:r>
              <a:rPr lang="pt-br" b="1" i="0" u="none" baseline="0">
                <a:highlight>
                  <a:srgbClr val="FFFF00"/>
                </a:highlight>
              </a:rPr>
              <a:t> </a:t>
            </a:r>
            <a:r>
              <a:rPr lang="pt-br" b="0" i="0" u="none" baseline="0"/>
              <a:t>a primeira Coordenadora Regional de Educação da nossa região! Tenho o prazer de apresentar este novo cargo da SIA, que será lançado neste ano: Coordenadora Regional de Educação.</a:t>
            </a:r>
          </a:p>
          <a:p>
            <a:endParaRPr lang="pt-br" dirty="0"/>
          </a:p>
          <a:p>
            <a:pPr algn="l" rtl="0"/>
            <a:r>
              <a:rPr lang="pt-br" b="0" i="0" u="none" baseline="0"/>
              <a:t>À medida que a SIA continua a fortalecer o engajamento das associadas e o desenvolvimento de lideranças em toda a Federação, reconhecemos que a aprendizagem desempenha um papel fundamental no sucesso de nossas associadas, clubes e regiões.</a:t>
            </a:r>
          </a:p>
          <a:p>
            <a:endParaRPr lang="pt-br" dirty="0"/>
          </a:p>
          <a:p>
            <a:pPr algn="l" rtl="0"/>
            <a:r>
              <a:rPr lang="pt-br" b="0" i="0" u="none" baseline="0"/>
              <a:t>O cargo de Coordenadora Regional de Educação está sendo criado para fortalecer a conexão entre aprendizagem, liderança e a experiência das associadas.</a:t>
            </a:r>
          </a:p>
          <a:p>
            <a:endParaRPr lang="pt-br" dirty="0"/>
          </a:p>
        </p:txBody>
      </p:sp>
      <p:sp>
        <p:nvSpPr>
          <p:cNvPr id="4" name="Slide Number Placeholder 3"/>
          <p:cNvSpPr>
            <a:spLocks noGrp="1"/>
          </p:cNvSpPr>
          <p:nvPr>
            <p:ph type="sldNum" sz="quarter" idx="5"/>
          </p:nvPr>
        </p:nvSpPr>
        <p:spPr/>
        <p:txBody>
          <a:bodyPr/>
          <a:lstStyle/>
          <a:p>
            <a:pPr algn="l" rtl="0"/>
            <a:fld id="{148C15E9-7B0F-4FDB-817C-9DCD06BB0BE3}" type="slidenum">
              <a:rPr/>
              <a:t>1</a:t>
            </a:fld>
            <a:endParaRPr lang="pt-br"/>
          </a:p>
        </p:txBody>
      </p:sp>
    </p:spTree>
    <p:extLst>
      <p:ext uri="{BB962C8B-B14F-4D97-AF65-F5344CB8AC3E}">
        <p14:creationId xmlns:p14="http://schemas.microsoft.com/office/powerpoint/2010/main" val="3174216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B5279-7E3B-A155-8C09-CB9D6374A69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BB905D-D8C6-57BD-92F4-66B4B913DEC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039D428-818B-5AA7-EA18-8D228760E2B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pt-br" b="0" i="0" u="none" baseline="0"/>
              <a:t>1.7.2013</a:t>
            </a:r>
          </a:p>
        </p:txBody>
      </p:sp>
      <p:sp>
        <p:nvSpPr>
          <p:cNvPr id="4" name="Slide Image Placeholder 3">
            <a:extLst>
              <a:ext uri="{FF2B5EF4-FFF2-40B4-BE49-F238E27FC236}">
                <a16:creationId xmlns:a16="http://schemas.microsoft.com/office/drawing/2014/main" id="{920389EF-6516-0AA5-378E-FDAE76CB40A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B23E41A-8E47-09DB-2605-00BF4E5DAD0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pt-br" b="0" i="0" u="none" baseline="0"/>
              <a:t>As organizações não se fortalecem por acaso; elas se fortalecem quando investem de forma intencional no desenvolvimento de seus integrantes.</a:t>
            </a:r>
          </a:p>
          <a:p>
            <a:endParaRPr lang="pt-br" dirty="0"/>
          </a:p>
          <a:p>
            <a:pPr algn="l" rtl="0"/>
            <a:r>
              <a:rPr lang="pt-br" b="0" i="0" u="none" baseline="0"/>
              <a:t>À medida que a SIA continua a crescer e a evoluir, reconhecemos a oportunidade de adotar uma abordagem mais integrada e intencional para o desenvolvimento de lideranças em toda a Federação.</a:t>
            </a:r>
          </a:p>
          <a:p>
            <a:pPr algn="l" rtl="0"/>
            <a:br>
              <a:rPr lang="pt-br"/>
            </a:br>
            <a:r>
              <a:rPr lang="pt-br" b="0" i="0" u="none" baseline="0"/>
              <a:t>O cargo de Coordenadora Regional de Educação foi criado para ajudar a reduzir a distância entre a Sede, as regiões e os clubes, garantindo que as oportunidades educacionais estejam alinhadas às necessidades reais das nossas associadas.</a:t>
            </a:r>
          </a:p>
          <a:p>
            <a:endParaRPr lang="pt-br" dirty="0"/>
          </a:p>
          <a:p>
            <a:pPr algn="l" rtl="0"/>
            <a:r>
              <a:rPr lang="pt-br" b="0" i="0" u="none" baseline="0"/>
              <a:t>Reconhecemos que nossas associadas têm vivências diversas, diferentes níveis de experiência em liderança e necessidades específicas.</a:t>
            </a:r>
          </a:p>
          <a:p>
            <a:endParaRPr lang="pt-br" dirty="0"/>
          </a:p>
          <a:p>
            <a:pPr algn="l" rtl="0"/>
            <a:r>
              <a:rPr lang="pt-br" b="0" i="0" u="none" baseline="0"/>
              <a:t>As necessidades de uma Presidente do clube nova podem ser muito diferentes das necessidades de uma liderança de clube mais experiente. Uma região pode precisar de apoio para desenvolver lideranças emergentes, enquanto outra pode estar buscando maneiras de tornar as reuniões dos clubes mais envolventes.</a:t>
            </a:r>
          </a:p>
          <a:p>
            <a:endParaRPr lang="pt-br" dirty="0"/>
          </a:p>
          <a:p>
            <a:pPr algn="l" rtl="0"/>
            <a:r>
              <a:rPr lang="pt-br" b="0" i="0" u="none" baseline="0"/>
              <a:t>Queremos que nossos treinamentos e ações educacionais reflitam essas realidades.</a:t>
            </a:r>
          </a:p>
          <a:p>
            <a:endParaRPr lang="pt-br" dirty="0"/>
          </a:p>
          <a:p>
            <a:pPr algn="l" rtl="0"/>
            <a:r>
              <a:rPr lang="pt-br" b="0" i="0" u="none" baseline="0"/>
              <a:t>É por isso que esse cargo é tão importante.</a:t>
            </a:r>
          </a:p>
          <a:p>
            <a:endParaRPr lang="pt-br" dirty="0"/>
          </a:p>
          <a:p>
            <a:pPr algn="l" rtl="0"/>
            <a:r>
              <a:rPr lang="pt-br" b="0" i="0" u="none" baseline="0"/>
              <a:t>A Coordenadora Regional de Educação nos ajudará a compreender melhor as necessidades de aprendizagem e apoio de nossas associadas e clubes, bem como a identificar oportunidades educacionais que possam contribuir para o desenvolvimento de lideranças mais eficazes e para a criação de experiências mais significativas para as associadas.</a:t>
            </a:r>
          </a:p>
          <a:p>
            <a:endParaRPr lang="pt-br" dirty="0"/>
          </a:p>
        </p:txBody>
      </p:sp>
      <p:sp>
        <p:nvSpPr>
          <p:cNvPr id="6" name="Footer Placeholder 5">
            <a:extLst>
              <a:ext uri="{FF2B5EF4-FFF2-40B4-BE49-F238E27FC236}">
                <a16:creationId xmlns:a16="http://schemas.microsoft.com/office/drawing/2014/main" id="{89497015-28FF-5551-18E2-9BB8F3AA5C9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ACC2671-CA07-12AB-2264-95305CE8B09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pt-br" b="0" i="0" u="none" baseline="0"/>
              <a:t>‹#›</a:t>
            </a:r>
          </a:p>
        </p:txBody>
      </p:sp>
    </p:spTree>
    <p:extLst>
      <p:ext uri="{BB962C8B-B14F-4D97-AF65-F5344CB8AC3E}">
        <p14:creationId xmlns:p14="http://schemas.microsoft.com/office/powerpoint/2010/main" val="1112174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00B46-4C0F-67D8-1852-2CC3FAB20C7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417DA76-33E8-E667-FFA2-EA786553EBD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3DFEF23-FEE8-807C-38CD-40C3D0E1CAA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pt-br" b="0" i="0" u="none" baseline="0"/>
              <a:t>1.7.2013</a:t>
            </a:r>
          </a:p>
        </p:txBody>
      </p:sp>
      <p:sp>
        <p:nvSpPr>
          <p:cNvPr id="4" name="Slide Image Placeholder 3">
            <a:extLst>
              <a:ext uri="{FF2B5EF4-FFF2-40B4-BE49-F238E27FC236}">
                <a16:creationId xmlns:a16="http://schemas.microsoft.com/office/drawing/2014/main" id="{7D23A736-91B6-F4C8-02A1-10175EF4853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420AD0B-E4A4-B89E-24EA-5AA77A0D111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pt-br" b="0" i="0" u="none" baseline="0"/>
              <a:t>A Coordenadora Regional de Educação será uma ponte entre os clubes, as regiões e a Sede da SIA.</a:t>
            </a:r>
          </a:p>
          <a:p>
            <a:endParaRPr lang="pt-br" dirty="0"/>
          </a:p>
          <a:p>
            <a:pPr algn="l" rtl="0"/>
            <a:r>
              <a:rPr lang="pt-br" b="0" i="0" u="none" baseline="0"/>
              <a:t>Vamos:</a:t>
            </a:r>
          </a:p>
          <a:p>
            <a:pPr marL="171450" indent="-171450" algn="l" rtl="0">
              <a:buFont typeface="Arial" panose="020B0604020202020204" pitchFamily="34" charset="0"/>
              <a:buChar char="•"/>
            </a:pPr>
            <a:r>
              <a:rPr lang="pt-br" b="0" i="0" u="none" baseline="0"/>
              <a:t>Ouvir os clubes e as associadas para identificar as necessidades de aprendizagem e desenvolvimento de lideranças.</a:t>
            </a:r>
          </a:p>
          <a:p>
            <a:pPr marL="171450" indent="-171450" algn="l" rtl="0">
              <a:buFont typeface="Arial" panose="020B0604020202020204" pitchFamily="34" charset="0"/>
              <a:buChar char="•"/>
            </a:pPr>
            <a:r>
              <a:rPr lang="pt-br" b="0" i="0" u="none" baseline="0"/>
              <a:t>Identificar tendências e desafios recorrentes em toda a região.</a:t>
            </a:r>
          </a:p>
          <a:p>
            <a:pPr marL="171450" indent="-171450" algn="l" rtl="0">
              <a:buFont typeface="Arial" panose="020B0604020202020204" pitchFamily="34" charset="0"/>
              <a:buChar char="•"/>
            </a:pPr>
            <a:r>
              <a:rPr lang="pt-br" b="0" i="0" u="none" baseline="0"/>
              <a:t>Ajudar a promover as oportunidades educacionais da SIA.</a:t>
            </a:r>
          </a:p>
          <a:p>
            <a:pPr marL="171450" indent="-171450" algn="l" rtl="0">
              <a:buFont typeface="Arial" panose="020B0604020202020204" pitchFamily="34" charset="0"/>
              <a:buChar char="•"/>
            </a:pPr>
            <a:r>
              <a:rPr lang="pt-br" b="0" i="0" u="none" baseline="0"/>
              <a:t>Realizar workshops ou apresentações quando apropriado.</a:t>
            </a:r>
          </a:p>
          <a:p>
            <a:pPr marL="171450" indent="-171450" algn="l" rtl="0">
              <a:buFont typeface="Arial" panose="020B0604020202020204" pitchFamily="34" charset="0"/>
              <a:buChar char="•"/>
            </a:pPr>
            <a:r>
              <a:rPr lang="pt-br" b="0" i="0" u="none" baseline="0"/>
              <a:t>Fornecer feedback sobre conteúdos e estratégias educacionais à SIA.</a:t>
            </a:r>
          </a:p>
          <a:p>
            <a:pPr marL="171450" indent="-171450" algn="l" rtl="0">
              <a:buFont typeface="Arial" panose="020B0604020202020204" pitchFamily="34" charset="0"/>
              <a:buChar char="•"/>
            </a:pPr>
            <a:r>
              <a:rPr lang="pt-br" b="0" i="0" u="none" baseline="0"/>
              <a:t>Colaborar com lideranças regionais, líderes de clubes, outras Coordenadoras Regionais e a equipe da SIA.</a:t>
            </a:r>
          </a:p>
          <a:p>
            <a:pPr marL="171450" indent="-171450" algn="l" rtl="0">
              <a:buFont typeface="Arial" panose="020B0604020202020204" pitchFamily="34" charset="0"/>
              <a:buChar char="•"/>
            </a:pPr>
            <a:r>
              <a:rPr lang="pt-br" b="0" i="0" u="none" baseline="0"/>
              <a:t>Ajudar a avaliar se as oportunidades educacionais oferecidas atendem às necessidades das associadas.</a:t>
            </a:r>
          </a:p>
          <a:p>
            <a:pPr marL="171450" indent="-171450" algn="l" rtl="0">
              <a:buFont typeface="Arial" panose="020B0604020202020204" pitchFamily="34" charset="0"/>
              <a:buChar char="•"/>
            </a:pPr>
            <a:endParaRPr lang="pt-br" dirty="0"/>
          </a:p>
          <a:p>
            <a:pPr algn="l" rtl="0"/>
            <a:r>
              <a:rPr lang="pt-br" b="0" i="0" u="none" baseline="0"/>
              <a:t>Este cargo não se resume à organização de treinamentos.</a:t>
            </a:r>
          </a:p>
          <a:p>
            <a:endParaRPr lang="pt-br" dirty="0"/>
          </a:p>
          <a:p>
            <a:pPr algn="l" rtl="0"/>
            <a:r>
              <a:rPr lang="pt-br" b="0" i="0" u="none" baseline="0"/>
              <a:t>Sua função é nos ajudar a garantir que estamos oferecendo as oportunidades de aprendizagem certas, para as pessoas certas no momento certo.</a:t>
            </a:r>
          </a:p>
          <a:p>
            <a:endParaRPr lang="pt-br" dirty="0"/>
          </a:p>
        </p:txBody>
      </p:sp>
      <p:sp>
        <p:nvSpPr>
          <p:cNvPr id="6" name="Footer Placeholder 5">
            <a:extLst>
              <a:ext uri="{FF2B5EF4-FFF2-40B4-BE49-F238E27FC236}">
                <a16:creationId xmlns:a16="http://schemas.microsoft.com/office/drawing/2014/main" id="{6EFCDEBA-6952-0D8F-FE97-8DB4065B668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0CA38A5-CB7B-6A19-84CE-9A6BD303DA3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pt-br" b="0" i="0" u="none" baseline="0"/>
              <a:t>‹#›</a:t>
            </a:r>
          </a:p>
        </p:txBody>
      </p:sp>
    </p:spTree>
    <p:extLst>
      <p:ext uri="{BB962C8B-B14F-4D97-AF65-F5344CB8AC3E}">
        <p14:creationId xmlns:p14="http://schemas.microsoft.com/office/powerpoint/2010/main" val="4271406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D75DC-F589-65F8-8734-834C89881CB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16AD48-F34E-CB54-4160-1296915EB49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991782D-DDA5-37B5-90E8-7F1CC0A79D1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pt-br" b="0" i="0" u="none" baseline="0"/>
              <a:t>1.7.2013</a:t>
            </a:r>
          </a:p>
        </p:txBody>
      </p:sp>
      <p:sp>
        <p:nvSpPr>
          <p:cNvPr id="4" name="Slide Image Placeholder 3">
            <a:extLst>
              <a:ext uri="{FF2B5EF4-FFF2-40B4-BE49-F238E27FC236}">
                <a16:creationId xmlns:a16="http://schemas.microsoft.com/office/drawing/2014/main" id="{057B32D2-0043-007A-9291-563F3B9F6B4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384C4F2-D9D9-531D-51E0-BB6BDD65391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pt-br" b="0" i="0" u="none" baseline="0"/>
              <a:t>A Coordenadora Regional de Educação apoia diretamente as prioridades estratégicas da SIA relacionadas ao engajamento e ao desenvolvimento de liderança.</a:t>
            </a:r>
          </a:p>
          <a:p>
            <a:endParaRPr lang="pt-br" dirty="0"/>
          </a:p>
          <a:p>
            <a:pPr algn="l" rtl="0"/>
            <a:r>
              <a:rPr lang="pt-br" b="0" i="0" u="none" baseline="0"/>
              <a:t>Duas estratégias importantes:</a:t>
            </a:r>
          </a:p>
          <a:p>
            <a:pPr marL="171450" indent="-171450" algn="l" rtl="0">
              <a:buFont typeface="Arial" panose="020B0604020202020204" pitchFamily="34" charset="0"/>
              <a:buChar char="•"/>
            </a:pPr>
            <a:r>
              <a:rPr lang="pt-br" b="0" i="0" u="none" baseline="0"/>
              <a:t>Preparar nossas associadas para serem lideranças eficazes e</a:t>
            </a:r>
          </a:p>
          <a:p>
            <a:pPr marL="171450" indent="-171450" algn="l" rtl="0">
              <a:buFont typeface="Arial" panose="020B0604020202020204" pitchFamily="34" charset="0"/>
              <a:buChar char="•"/>
            </a:pPr>
            <a:r>
              <a:rPr lang="pt-br" b="0" i="0" u="none" baseline="0"/>
              <a:t>Proporcionar às associadas uma experiência significativa e de alta qualidade.</a:t>
            </a:r>
          </a:p>
          <a:p>
            <a:endParaRPr lang="pt-br" dirty="0"/>
          </a:p>
          <a:p>
            <a:pPr algn="l" rtl="0"/>
            <a:r>
              <a:rPr lang="pt-br" b="0" i="0" u="none" baseline="0"/>
              <a:t>A educação é uma das formas de alcançar esses dois objetivos.</a:t>
            </a:r>
          </a:p>
          <a:p>
            <a:endParaRPr lang="pt-br" dirty="0"/>
          </a:p>
          <a:p>
            <a:pPr algn="l" rtl="0"/>
            <a:r>
              <a:rPr lang="pt-br" b="0" i="0" u="none" baseline="0"/>
              <a:t>Quando as associadas têm o conhecimento, as habilidades e a confiança necessários para liderar, os nossos clubes se tornam mais fortes.</a:t>
            </a:r>
          </a:p>
          <a:p>
            <a:endParaRPr lang="pt-br" dirty="0"/>
          </a:p>
          <a:p>
            <a:pPr algn="l" rtl="0"/>
            <a:r>
              <a:rPr lang="pt-br" b="0" i="0" u="none" baseline="0"/>
              <a:t>E quando as associadas têm oportunidades de aprender, conectar-se e crescer, a experiência delas na Soroptimist passa a ser ainda mais significativa.</a:t>
            </a:r>
          </a:p>
          <a:p>
            <a:endParaRPr lang="pt-br" dirty="0"/>
          </a:p>
        </p:txBody>
      </p:sp>
      <p:sp>
        <p:nvSpPr>
          <p:cNvPr id="6" name="Footer Placeholder 5">
            <a:extLst>
              <a:ext uri="{FF2B5EF4-FFF2-40B4-BE49-F238E27FC236}">
                <a16:creationId xmlns:a16="http://schemas.microsoft.com/office/drawing/2014/main" id="{F88B5953-66D2-B446-55A2-D23366C35BD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D64ED39-50A9-5668-7768-317154C9D54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pt-br" b="0" i="0" u="none" baseline="0"/>
              <a:t>‹#›</a:t>
            </a:r>
          </a:p>
        </p:txBody>
      </p:sp>
    </p:spTree>
    <p:extLst>
      <p:ext uri="{BB962C8B-B14F-4D97-AF65-F5344CB8AC3E}">
        <p14:creationId xmlns:p14="http://schemas.microsoft.com/office/powerpoint/2010/main" val="1585466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B9A92-7509-B483-0B27-1E1EE48F4AD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D6FB4C-3CF8-BE29-B575-F13A502292D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60354B3-C31D-3063-0281-34C8C768102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pt-br" b="0" i="0" u="none" baseline="0"/>
              <a:t>1.7.2013</a:t>
            </a:r>
          </a:p>
        </p:txBody>
      </p:sp>
      <p:sp>
        <p:nvSpPr>
          <p:cNvPr id="4" name="Slide Image Placeholder 3">
            <a:extLst>
              <a:ext uri="{FF2B5EF4-FFF2-40B4-BE49-F238E27FC236}">
                <a16:creationId xmlns:a16="http://schemas.microsoft.com/office/drawing/2014/main" id="{ACC0D8FF-F382-B204-C6F5-B1F7B0D4773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97AE315-9242-00B8-DF29-4D27CA67E4B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pt-br" sz="1200" b="0" i="0" u="none" kern="1200" baseline="0">
                <a:solidFill>
                  <a:schemeClr val="tx1"/>
                </a:solidFill>
                <a:effectLst/>
                <a:latin typeface="+mn-lt"/>
                <a:ea typeface="+mn-ea"/>
                <a:cs typeface="+mn-cs"/>
              </a:rPr>
              <a:t>Mas aqui está o ponto mais importante: Não podemos desenvolver experiências de aprendizagem significativas sem compreender do que vocês precisam.</a:t>
            </a:r>
          </a:p>
          <a:p>
            <a:endParaRPr lang="pt-br" sz="1200" kern="1200" dirty="0">
              <a:solidFill>
                <a:schemeClr val="tx1"/>
              </a:solidFill>
              <a:effectLst/>
              <a:latin typeface="+mn-lt"/>
              <a:ea typeface="+mn-ea"/>
              <a:cs typeface="+mn-cs"/>
            </a:endParaRPr>
          </a:p>
          <a:p>
            <a:pPr algn="l" rtl="0"/>
            <a:r>
              <a:rPr lang="pt-br" sz="1200" b="0" i="0" u="none" kern="1200" baseline="0">
                <a:solidFill>
                  <a:schemeClr val="tx1"/>
                </a:solidFill>
                <a:effectLst/>
                <a:latin typeface="+mn-lt"/>
                <a:ea typeface="+mn-ea"/>
                <a:cs typeface="+mn-cs"/>
              </a:rPr>
              <a:t>Por isso, desenvolvemos uma Avaliação das Necessidades Educacionais e de Treinamento para clubes e associadas.</a:t>
            </a:r>
          </a:p>
          <a:p>
            <a:endParaRPr lang="pt-br" sz="1200" kern="1200" dirty="0">
              <a:solidFill>
                <a:schemeClr val="tx1"/>
              </a:solidFill>
              <a:effectLst/>
              <a:latin typeface="+mn-lt"/>
              <a:ea typeface="+mn-ea"/>
              <a:cs typeface="+mn-cs"/>
            </a:endParaRPr>
          </a:p>
          <a:p>
            <a:pPr algn="l" rtl="0"/>
            <a:r>
              <a:rPr lang="pt-br" sz="1200" b="0" i="0" u="none" kern="1200" baseline="0">
                <a:solidFill>
                  <a:schemeClr val="tx1"/>
                </a:solidFill>
                <a:effectLst/>
                <a:latin typeface="+mn-lt"/>
                <a:ea typeface="+mn-ea"/>
                <a:cs typeface="+mn-cs"/>
              </a:rPr>
              <a:t>Queremos ouvir diretamente a opinião de vocês.</a:t>
            </a:r>
          </a:p>
          <a:p>
            <a:endParaRPr lang="pt-br" sz="1200" kern="1200" dirty="0">
              <a:solidFill>
                <a:schemeClr val="tx1"/>
              </a:solidFill>
              <a:effectLst/>
              <a:latin typeface="+mn-lt"/>
              <a:ea typeface="+mn-ea"/>
              <a:cs typeface="+mn-cs"/>
            </a:endParaRPr>
          </a:p>
          <a:p>
            <a:pPr algn="l" rtl="0"/>
            <a:r>
              <a:rPr lang="pt-br" sz="1200" b="0" i="0" u="none" kern="1200" baseline="0">
                <a:solidFill>
                  <a:schemeClr val="tx1"/>
                </a:solidFill>
                <a:effectLst/>
                <a:latin typeface="+mn-lt"/>
                <a:ea typeface="+mn-ea"/>
                <a:cs typeface="+mn-cs"/>
              </a:rPr>
              <a:t>Reflitam sobre sua experiência no clube e na região.</a:t>
            </a:r>
          </a:p>
          <a:p>
            <a:endParaRPr lang="pt-br" sz="1200" kern="1200" dirty="0">
              <a:solidFill>
                <a:schemeClr val="tx1"/>
              </a:solidFill>
              <a:effectLst/>
              <a:latin typeface="+mn-lt"/>
              <a:ea typeface="+mn-ea"/>
              <a:cs typeface="+mn-cs"/>
            </a:endParaRPr>
          </a:p>
          <a:p>
            <a:pPr marL="171450" indent="-171450" algn="l" rtl="0">
              <a:buFont typeface="Arial" panose="020B0604020202020204" pitchFamily="34" charset="0"/>
              <a:buChar char="•"/>
            </a:pPr>
            <a:r>
              <a:rPr lang="pt-br" sz="1200" b="0" i="0" u="none" kern="1200" baseline="0">
                <a:solidFill>
                  <a:schemeClr val="tx1"/>
                </a:solidFill>
                <a:effectLst/>
                <a:latin typeface="+mn-lt"/>
                <a:ea typeface="+mn-ea"/>
                <a:cs typeface="+mn-cs"/>
              </a:rPr>
              <a:t>Em que áreas vocês precisam de apoio?</a:t>
            </a:r>
          </a:p>
          <a:p>
            <a:pPr marL="171450" indent="-171450" algn="l" rtl="0">
              <a:buFont typeface="Arial" panose="020B0604020202020204" pitchFamily="34" charset="0"/>
              <a:buChar char="•"/>
            </a:pPr>
            <a:r>
              <a:rPr lang="pt-br" sz="1200" b="0" i="0" u="none" kern="1200" baseline="0">
                <a:solidFill>
                  <a:schemeClr val="tx1"/>
                </a:solidFill>
                <a:effectLst/>
                <a:latin typeface="+mn-lt"/>
                <a:ea typeface="+mn-ea"/>
                <a:cs typeface="+mn-cs"/>
              </a:rPr>
              <a:t>Que habilidades de liderança vocês gostariam de aprimorar?</a:t>
            </a:r>
          </a:p>
          <a:p>
            <a:pPr marL="171450" indent="-171450" algn="l" rtl="0">
              <a:buFont typeface="Arial" panose="020B0604020202020204" pitchFamily="34" charset="0"/>
              <a:buChar char="•"/>
            </a:pPr>
            <a:r>
              <a:rPr lang="pt-br" sz="1200" b="0" i="0" u="none" kern="1200" baseline="0">
                <a:solidFill>
                  <a:schemeClr val="tx1"/>
                </a:solidFill>
                <a:effectLst/>
                <a:latin typeface="+mn-lt"/>
                <a:ea typeface="+mn-ea"/>
                <a:cs typeface="+mn-cs"/>
              </a:rPr>
              <a:t>Quais são os desafios que seus clubes enfrentam?</a:t>
            </a:r>
          </a:p>
          <a:p>
            <a:pPr marL="171450" indent="-171450" algn="l" rtl="0">
              <a:buFont typeface="Arial" panose="020B0604020202020204" pitchFamily="34" charset="0"/>
              <a:buChar char="•"/>
            </a:pPr>
            <a:r>
              <a:rPr lang="pt-br" sz="1200" b="0" i="0" u="none" kern="1200" baseline="0">
                <a:solidFill>
                  <a:schemeClr val="tx1"/>
                </a:solidFill>
                <a:effectLst/>
                <a:latin typeface="+mn-lt"/>
                <a:ea typeface="+mn-ea"/>
                <a:cs typeface="+mn-cs"/>
              </a:rPr>
              <a:t>O que as novas lideranças de clubes precisam saber?</a:t>
            </a:r>
          </a:p>
          <a:p>
            <a:pPr marL="171450" indent="-171450" algn="l" rtl="0">
              <a:buFont typeface="Arial" panose="020B0604020202020204" pitchFamily="34" charset="0"/>
              <a:buChar char="•"/>
            </a:pPr>
            <a:r>
              <a:rPr lang="pt-br" sz="1200" b="0" i="0" u="none" kern="1200" baseline="0">
                <a:solidFill>
                  <a:schemeClr val="tx1"/>
                </a:solidFill>
                <a:effectLst/>
                <a:latin typeface="+mn-lt"/>
                <a:ea typeface="+mn-ea"/>
                <a:cs typeface="+mn-cs"/>
              </a:rPr>
              <a:t>O que poderia tornar as reuniões, os programas ou a experiência das associadas em seus clubes ainda melhores?</a:t>
            </a:r>
          </a:p>
          <a:p>
            <a:pPr marL="171450" indent="-171450" algn="l" rtl="0">
              <a:buFont typeface="Arial" panose="020B0604020202020204" pitchFamily="34" charset="0"/>
              <a:buChar char="•"/>
            </a:pPr>
            <a:r>
              <a:rPr lang="pt-br" sz="1200" b="0" i="0" u="none" kern="1200" baseline="0">
                <a:solidFill>
                  <a:schemeClr val="tx1"/>
                </a:solidFill>
                <a:effectLst/>
                <a:latin typeface="+mn-lt"/>
                <a:ea typeface="+mn-ea"/>
                <a:cs typeface="+mn-cs"/>
              </a:rPr>
              <a:t>E, talvez o mais importante: O que vocês gostariam de ter aprendido antes de assumir um cargo de liderança?</a:t>
            </a:r>
          </a:p>
          <a:p>
            <a:endParaRPr lang="pt-br" dirty="0"/>
          </a:p>
        </p:txBody>
      </p:sp>
      <p:sp>
        <p:nvSpPr>
          <p:cNvPr id="6" name="Footer Placeholder 5">
            <a:extLst>
              <a:ext uri="{FF2B5EF4-FFF2-40B4-BE49-F238E27FC236}">
                <a16:creationId xmlns:a16="http://schemas.microsoft.com/office/drawing/2014/main" id="{54489DD5-AA1F-FE41-52C2-CF13A951AD7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1B7F5D7-C250-F366-7CFD-E9A5C315378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pt-br" b="0" i="0" u="none" baseline="0"/>
              <a:t>‹#›</a:t>
            </a:r>
          </a:p>
        </p:txBody>
      </p:sp>
    </p:spTree>
    <p:extLst>
      <p:ext uri="{BB962C8B-B14F-4D97-AF65-F5344CB8AC3E}">
        <p14:creationId xmlns:p14="http://schemas.microsoft.com/office/powerpoint/2010/main" val="2438491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4DDD7-7B9E-C3D1-02C3-13BAC2327F6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3449AB9D-45BA-D759-532F-55F71FF3BBC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D4064CB-3225-5D5F-9E51-AD49BC4C5F9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pt-br" b="0" i="0" u="none" baseline="0"/>
              <a:t>1.7.2013</a:t>
            </a:r>
          </a:p>
        </p:txBody>
      </p:sp>
      <p:sp>
        <p:nvSpPr>
          <p:cNvPr id="4" name="Slide Image Placeholder 3">
            <a:extLst>
              <a:ext uri="{FF2B5EF4-FFF2-40B4-BE49-F238E27FC236}">
                <a16:creationId xmlns:a16="http://schemas.microsoft.com/office/drawing/2014/main" id="{D96825D0-0EE2-0A30-2C14-19395EA591F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B6DEB67-1769-AFAB-D921-E66AB6FDD6C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pt-br" b="0" i="0" u="none" baseline="0"/>
              <a:t>Suas respostas ajudarão a Coordenadora Regional de Educação a identificar temas e tendências em toda a região.</a:t>
            </a:r>
          </a:p>
          <a:p>
            <a:endParaRPr lang="pt-br" dirty="0"/>
          </a:p>
          <a:p>
            <a:pPr algn="l" rtl="0"/>
            <a:r>
              <a:rPr lang="pt-br" b="0" i="0" u="none" baseline="0"/>
              <a:t>Essas informações serão então compartilhadas com a SIA.</a:t>
            </a:r>
          </a:p>
          <a:p>
            <a:endParaRPr lang="pt-br" dirty="0"/>
          </a:p>
          <a:p>
            <a:pPr algn="l" rtl="0"/>
            <a:r>
              <a:rPr lang="pt-br" b="0" i="0" u="none" baseline="0"/>
              <a:t>Em conjunto, as Coordenadoras Regionais de Educação e a equipe da SIA poderão usar essas informações para planejar, desenvolver, promover e oferecer experiências de aprendizagem que atendam precisamente às necessidades atuais das nossas associadas.</a:t>
            </a:r>
          </a:p>
          <a:p>
            <a:endParaRPr lang="pt-br" dirty="0"/>
          </a:p>
          <a:p>
            <a:pPr algn="l" rtl="0"/>
            <a:r>
              <a:rPr lang="pt-br" b="0" i="0" u="none" baseline="0"/>
              <a:t>E isso não será uma iniciativa isolada.</a:t>
            </a:r>
          </a:p>
          <a:p>
            <a:endParaRPr lang="pt-br" dirty="0"/>
          </a:p>
          <a:p>
            <a:pPr algn="l" rtl="0"/>
            <a:r>
              <a:rPr lang="pt-br" b="0" i="0" u="none" baseline="0"/>
              <a:t>Queremos criar um ciclo contínuo de aprendizagem e melhoria:</a:t>
            </a:r>
          </a:p>
          <a:p>
            <a:endParaRPr lang="pt-br" dirty="0"/>
          </a:p>
          <a:p>
            <a:pPr algn="l" rtl="0"/>
            <a:r>
              <a:rPr lang="pt-br" b="0" i="0" u="none" baseline="0"/>
              <a:t>Continuaremos perguntando:</a:t>
            </a:r>
          </a:p>
          <a:p>
            <a:endParaRPr lang="pt-br" dirty="0"/>
          </a:p>
          <a:p>
            <a:pPr marL="171450" indent="-171450" algn="l" rtl="0">
              <a:buFont typeface="Arial" panose="020B0604020202020204" pitchFamily="34" charset="0"/>
              <a:buChar char="•"/>
            </a:pPr>
            <a:r>
              <a:rPr lang="pt-br" b="0" i="0" u="none" baseline="0"/>
              <a:t>Essa experiência de aprendizagem atendeu às necessidades?</a:t>
            </a:r>
          </a:p>
          <a:p>
            <a:pPr marL="171450" indent="-171450" algn="l" rtl="0">
              <a:buFont typeface="Arial" panose="020B0604020202020204" pitchFamily="34" charset="0"/>
              <a:buChar char="•"/>
            </a:pPr>
            <a:r>
              <a:rPr lang="pt-br" b="0" i="0" u="none" baseline="0"/>
              <a:t>Foi útil?</a:t>
            </a:r>
          </a:p>
          <a:p>
            <a:pPr marL="171450" indent="-171450" algn="l" rtl="0">
              <a:buFont typeface="Arial" panose="020B0604020202020204" pitchFamily="34" charset="0"/>
              <a:buChar char="•"/>
            </a:pPr>
            <a:r>
              <a:rPr lang="pt-br" b="0" i="0" u="none" baseline="0"/>
              <a:t>As associadas conseguiram aplicar o que aprenderam?</a:t>
            </a:r>
          </a:p>
          <a:p>
            <a:pPr marL="171450" indent="-171450" algn="l" rtl="0">
              <a:buFont typeface="Arial" panose="020B0604020202020204" pitchFamily="34" charset="0"/>
              <a:buChar char="•"/>
            </a:pPr>
            <a:r>
              <a:rPr lang="pt-br" b="0" i="0" u="none" baseline="0"/>
              <a:t>Que tipo de apoio adicional é necessário?</a:t>
            </a:r>
          </a:p>
          <a:p>
            <a:pPr marL="171450" indent="-171450" algn="l" rtl="0">
              <a:buFont typeface="Arial" panose="020B0604020202020204" pitchFamily="34" charset="0"/>
              <a:buChar char="•"/>
            </a:pPr>
            <a:r>
              <a:rPr lang="pt-br" b="0" i="0" u="none" baseline="0"/>
              <a:t>O que deve ser feito de forma diferente da próxima vez?</a:t>
            </a:r>
          </a:p>
          <a:p>
            <a:endParaRPr lang="pt-br" dirty="0"/>
          </a:p>
        </p:txBody>
      </p:sp>
      <p:sp>
        <p:nvSpPr>
          <p:cNvPr id="6" name="Footer Placeholder 5">
            <a:extLst>
              <a:ext uri="{FF2B5EF4-FFF2-40B4-BE49-F238E27FC236}">
                <a16:creationId xmlns:a16="http://schemas.microsoft.com/office/drawing/2014/main" id="{65F44A98-0238-1DC2-F051-21B377374F9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4BA3809-4430-69E1-7989-793C1A2327C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pt-br" b="0" i="0" u="none" baseline="0"/>
              <a:t>‹#›</a:t>
            </a:r>
          </a:p>
        </p:txBody>
      </p:sp>
    </p:spTree>
    <p:extLst>
      <p:ext uri="{BB962C8B-B14F-4D97-AF65-F5344CB8AC3E}">
        <p14:creationId xmlns:p14="http://schemas.microsoft.com/office/powerpoint/2010/main" val="3174775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FC579-EF9A-9E83-E34D-128700F8B62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B69028E-3690-F917-B9CE-DC86402706F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36D4FFD-1D62-F967-A343-DE491FBD010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pt-br" b="0" i="0" u="none" baseline="0"/>
              <a:t>1.7.2013</a:t>
            </a:r>
          </a:p>
        </p:txBody>
      </p:sp>
      <p:sp>
        <p:nvSpPr>
          <p:cNvPr id="4" name="Slide Image Placeholder 3">
            <a:extLst>
              <a:ext uri="{FF2B5EF4-FFF2-40B4-BE49-F238E27FC236}">
                <a16:creationId xmlns:a16="http://schemas.microsoft.com/office/drawing/2014/main" id="{D300E972-EBF4-02F9-E4FB-7476136A30F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E2A75C8-E271-C7A8-B95E-09632F06BA4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pt-br" b="0" i="0" u="none" baseline="0"/>
              <a:t>Compartilho com vocês o QR code para a Avaliação das Necessidades Educacionais e de Treinamento. Encorajo a participação de todas e todos, não apenas das dirigentes dos clubes.</a:t>
            </a:r>
          </a:p>
          <a:p>
            <a:endParaRPr lang="pt-br" dirty="0"/>
          </a:p>
          <a:p>
            <a:pPr algn="l" rtl="0"/>
            <a:r>
              <a:rPr lang="pt-br" b="0" i="0" u="none" baseline="0"/>
              <a:t>Seja você uma associada nova, uma líder de clube experiente ou alguém que já ocupou vários cargos de liderança, sua perspectiva é importante.</a:t>
            </a:r>
          </a:p>
          <a:p>
            <a:endParaRPr lang="pt-br" dirty="0"/>
          </a:p>
          <a:p>
            <a:pPr algn="l" rtl="0"/>
            <a:r>
              <a:rPr lang="pt-br" b="0" i="0" u="none" baseline="0"/>
              <a:t>Não queremos pressupor o que nossas associadas precisam.</a:t>
            </a:r>
          </a:p>
          <a:p>
            <a:endParaRPr lang="pt-br" dirty="0"/>
          </a:p>
          <a:p>
            <a:pPr algn="l" rtl="0"/>
            <a:r>
              <a:rPr lang="pt-br" b="0" i="0" u="none" baseline="0"/>
              <a:t>Queremos ouvir vocês!</a:t>
            </a:r>
          </a:p>
          <a:p>
            <a:endParaRPr lang="pt-br" dirty="0"/>
          </a:p>
          <a:p>
            <a:pPr algn="l" rtl="0"/>
            <a:r>
              <a:rPr lang="pt-br" b="0" i="0" u="none" baseline="0"/>
              <a:t>Seu feedback nos ajudará a criar experiências de aprendizado relevantes, práticas, envolventes e conectadas à realidade de nossos clubes e regiões.</a:t>
            </a:r>
          </a:p>
        </p:txBody>
      </p:sp>
      <p:sp>
        <p:nvSpPr>
          <p:cNvPr id="6" name="Footer Placeholder 5">
            <a:extLst>
              <a:ext uri="{FF2B5EF4-FFF2-40B4-BE49-F238E27FC236}">
                <a16:creationId xmlns:a16="http://schemas.microsoft.com/office/drawing/2014/main" id="{EEEFD67E-F74C-9089-1154-C7D7BCF4D8B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BE2710F-EB2D-E091-D328-2A8572301BD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pt-br" b="0" i="0" u="none" baseline="0"/>
              <a:t>‹#›</a:t>
            </a:r>
          </a:p>
        </p:txBody>
      </p:sp>
    </p:spTree>
    <p:extLst>
      <p:ext uri="{BB962C8B-B14F-4D97-AF65-F5344CB8AC3E}">
        <p14:creationId xmlns:p14="http://schemas.microsoft.com/office/powerpoint/2010/main" val="2284693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pt-br" b="0" i="0" u="none" baseline="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pt-br" b="0" i="0" u="none" baseline="0"/>
              <a:t>A criação do cargo de Coordenadora Regional de Educação representa um passo importante para a SIA.</a:t>
            </a:r>
          </a:p>
          <a:p>
            <a:endParaRPr lang="pt-br" dirty="0"/>
          </a:p>
          <a:p>
            <a:pPr algn="l" rtl="0"/>
            <a:r>
              <a:rPr lang="pt-br" b="0" i="0" u="none" baseline="0"/>
              <a:t>Essa função abre um caminho que nos leva da aprendizagem à liderança e da liderança a clubes mais fortes e associadas mais engajadas.</a:t>
            </a:r>
          </a:p>
          <a:p>
            <a:endParaRPr lang="pt-br" dirty="0"/>
          </a:p>
          <a:p>
            <a:pPr algn="l" rtl="0"/>
            <a:r>
              <a:rPr lang="pt-br" b="0" i="0" u="none" baseline="0"/>
              <a:t>A Coordenadora Regional de Educação será uma parceira importante nesse processo, mas não poderá fazer isso sozinha.</a:t>
            </a:r>
          </a:p>
          <a:p>
            <a:endParaRPr lang="pt-br" dirty="0"/>
          </a:p>
          <a:p>
            <a:pPr algn="l" rtl="0"/>
            <a:r>
              <a:rPr lang="pt-br" b="0" i="0" u="none" baseline="0"/>
              <a:t>Precisamos que vocês nos contem o que precisam aprender, quais desafios estão enfrentando e o que poderia ajudar vocês e seus clubes a terem sucesso.</a:t>
            </a:r>
          </a:p>
          <a:p>
            <a:endParaRPr lang="pt-br" dirty="0"/>
          </a:p>
          <a:p>
            <a:pPr algn="l" rtl="0"/>
            <a:r>
              <a:rPr lang="pt-br" b="0" i="0" u="none" baseline="0"/>
              <a:t>Portanto, reservem um tempo para responder à Avaliação das Necessidades Educacionais e de Treinamento.</a:t>
            </a:r>
          </a:p>
          <a:p>
            <a:endParaRPr lang="pt-br" dirty="0"/>
          </a:p>
          <a:p>
            <a:pPr algn="l" rtl="0"/>
            <a:r>
              <a:rPr lang="pt-br" b="0" i="0" u="none" baseline="0"/>
              <a:t>Sua voz ajudará a moldar as experiências de aprendizagem que criamos hoje e as lideranças que formamos para o futuro.</a:t>
            </a:r>
          </a:p>
          <a:p>
            <a:endParaRPr lang="pt-br" dirty="0"/>
          </a:p>
          <a:p>
            <a:pPr algn="l" rtl="0"/>
            <a:r>
              <a:rPr lang="pt-br" b="0" i="0" u="none" baseline="0"/>
              <a:t>Obrigada.</a:t>
            </a:r>
          </a:p>
          <a:p>
            <a:endParaRPr lang="pt-br"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pt-br" b="0" i="0" u="none" baseline="0"/>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9.jpeg"/><Relationship Id="rId7" Type="http://schemas.openxmlformats.org/officeDocument/2006/relationships/diagramLayout" Target="../diagrams/layout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5.png"/><Relationship Id="rId10" Type="http://schemas.microsoft.com/office/2007/relationships/diagramDrawing" Target="../diagrams/drawing1.xml"/><Relationship Id="rId4" Type="http://schemas.openxmlformats.org/officeDocument/2006/relationships/image" Target="../media/image4.svg"/><Relationship Id="rId9" Type="http://schemas.openxmlformats.org/officeDocument/2006/relationships/diagramColors" Target="../diagrams/colors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102074" flipH="1">
            <a:off x="-3770915" y="2690215"/>
            <a:ext cx="18545990" cy="14027512"/>
          </a:xfrm>
          <a:custGeom>
            <a:avLst/>
            <a:gdLst/>
            <a:ahLst/>
            <a:cxnLst/>
            <a:rect l="l" t="t" r="r" b="b"/>
            <a:pathLst>
              <a:path w="18545990" h="14027512">
                <a:moveTo>
                  <a:pt x="18545990" y="0"/>
                </a:moveTo>
                <a:lnTo>
                  <a:pt x="0" y="0"/>
                </a:lnTo>
                <a:lnTo>
                  <a:pt x="0" y="14027512"/>
                </a:lnTo>
                <a:lnTo>
                  <a:pt x="18545990" y="14027512"/>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pt-br"/>
          </a:p>
        </p:txBody>
      </p:sp>
      <p:sp>
        <p:nvSpPr>
          <p:cNvPr id="3" name="Freeform 3"/>
          <p:cNvSpPr/>
          <p:nvPr/>
        </p:nvSpPr>
        <p:spPr>
          <a:xfrm rot="1102074" flipH="1">
            <a:off x="-4375306" y="4594391"/>
            <a:ext cx="16114424" cy="12188364"/>
          </a:xfrm>
          <a:custGeom>
            <a:avLst/>
            <a:gdLst/>
            <a:ahLst/>
            <a:cxnLst/>
            <a:rect l="l" t="t" r="r" b="b"/>
            <a:pathLst>
              <a:path w="16114424" h="12188364">
                <a:moveTo>
                  <a:pt x="16114424" y="0"/>
                </a:moveTo>
                <a:lnTo>
                  <a:pt x="0" y="0"/>
                </a:lnTo>
                <a:lnTo>
                  <a:pt x="0" y="12188364"/>
                </a:lnTo>
                <a:lnTo>
                  <a:pt x="16114424" y="12188364"/>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pt-br"/>
          </a:p>
        </p:txBody>
      </p:sp>
      <p:sp>
        <p:nvSpPr>
          <p:cNvPr id="4" name="Freeform 4"/>
          <p:cNvSpPr/>
          <p:nvPr/>
        </p:nvSpPr>
        <p:spPr>
          <a:xfrm>
            <a:off x="788739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a:p>
        </p:txBody>
      </p:sp>
      <p:sp>
        <p:nvSpPr>
          <p:cNvPr id="5" name="TextBox 5"/>
          <p:cNvSpPr txBox="1"/>
          <p:nvPr/>
        </p:nvSpPr>
        <p:spPr>
          <a:xfrm>
            <a:off x="1028700" y="3051963"/>
            <a:ext cx="12839700" cy="2863156"/>
          </a:xfrm>
          <a:prstGeom prst="rect">
            <a:avLst/>
          </a:prstGeom>
        </p:spPr>
        <p:txBody>
          <a:bodyPr wrap="square" lIns="0" tIns="0" rIns="0" bIns="0" rtlCol="0" anchor="t">
            <a:spAutoFit/>
          </a:bodyPr>
          <a:lstStyle/>
          <a:p>
            <a:pPr algn="l" rtl="0">
              <a:lnSpc>
                <a:spcPts val="11123"/>
              </a:lnSpc>
            </a:pPr>
            <a:r>
              <a:rPr lang="pt-br" sz="11961" b="0" i="0" u="none" baseline="0">
                <a:solidFill>
                  <a:srgbClr val="293374"/>
                </a:solidFill>
                <a:latin typeface="Effra"/>
                <a:ea typeface="Effra"/>
                <a:cs typeface="Effra"/>
                <a:sym typeface="Effra"/>
              </a:rPr>
              <a:t>Da aprendizagem à liderança: </a:t>
            </a:r>
          </a:p>
        </p:txBody>
      </p:sp>
      <p:sp>
        <p:nvSpPr>
          <p:cNvPr id="6" name="Freeform 6"/>
          <p:cNvSpPr/>
          <p:nvPr/>
        </p:nvSpPr>
        <p:spPr>
          <a:xfrm rot="-10181517" flipH="1">
            <a:off x="9830672" y="-3985155"/>
            <a:ext cx="11520966" cy="8714040"/>
          </a:xfrm>
          <a:custGeom>
            <a:avLst/>
            <a:gdLst/>
            <a:ahLst/>
            <a:cxnLst/>
            <a:rect l="l" t="t" r="r" b="b"/>
            <a:pathLst>
              <a:path w="11520966" h="8714040">
                <a:moveTo>
                  <a:pt x="11520966" y="0"/>
                </a:moveTo>
                <a:lnTo>
                  <a:pt x="0" y="0"/>
                </a:lnTo>
                <a:lnTo>
                  <a:pt x="0" y="8714040"/>
                </a:lnTo>
                <a:lnTo>
                  <a:pt x="11520966" y="8714040"/>
                </a:lnTo>
                <a:lnTo>
                  <a:pt x="1152096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a:p>
        </p:txBody>
      </p:sp>
      <p:sp>
        <p:nvSpPr>
          <p:cNvPr id="7" name="Freeform 7"/>
          <p:cNvSpPr/>
          <p:nvPr/>
        </p:nvSpPr>
        <p:spPr>
          <a:xfrm>
            <a:off x="13398698" y="1213427"/>
            <a:ext cx="2378128" cy="3562836"/>
          </a:xfrm>
          <a:custGeom>
            <a:avLst/>
            <a:gdLst/>
            <a:ahLst/>
            <a:cxnLst/>
            <a:rect l="l" t="t" r="r" b="b"/>
            <a:pathLst>
              <a:path w="2378128" h="3562836">
                <a:moveTo>
                  <a:pt x="0" y="0"/>
                </a:moveTo>
                <a:lnTo>
                  <a:pt x="2378127" y="0"/>
                </a:lnTo>
                <a:lnTo>
                  <a:pt x="2378127" y="3562836"/>
                </a:lnTo>
                <a:lnTo>
                  <a:pt x="0" y="3562836"/>
                </a:lnTo>
                <a:lnTo>
                  <a:pt x="0" y="0"/>
                </a:lnTo>
                <a:close/>
              </a:path>
            </a:pathLst>
          </a:custGeom>
          <a:blipFill>
            <a:blip r:embed="rId5"/>
            <a:stretch>
              <a:fillRect/>
            </a:stretch>
          </a:blipFill>
        </p:spPr>
        <p:txBody>
          <a:bodyPr/>
          <a:lstStyle/>
          <a:p>
            <a:endParaRPr lang="pt-br"/>
          </a:p>
        </p:txBody>
      </p:sp>
      <p:sp>
        <p:nvSpPr>
          <p:cNvPr id="8" name="TextBox 8"/>
          <p:cNvSpPr txBox="1"/>
          <p:nvPr/>
        </p:nvSpPr>
        <p:spPr>
          <a:xfrm>
            <a:off x="806858" y="9331572"/>
            <a:ext cx="8337141" cy="320601"/>
          </a:xfrm>
          <a:prstGeom prst="rect">
            <a:avLst/>
          </a:prstGeom>
        </p:spPr>
        <p:txBody>
          <a:bodyPr wrap="square" lIns="0" tIns="0" rIns="0" bIns="0" rtlCol="0" anchor="t">
            <a:spAutoFit/>
          </a:bodyPr>
          <a:lstStyle/>
          <a:p>
            <a:pPr algn="l" rtl="0">
              <a:lnSpc>
                <a:spcPts val="2541"/>
              </a:lnSpc>
            </a:pPr>
            <a:r>
              <a:rPr lang="pt-br" sz="2229" b="1" i="0" u="none" spc="109" baseline="0">
                <a:solidFill>
                  <a:srgbClr val="293374"/>
                </a:solidFill>
                <a:latin typeface="Calibri (MS) Bold"/>
                <a:ea typeface="Calibri (MS) Bold"/>
                <a:cs typeface="Calibri (MS) Bold"/>
                <a:sym typeface="Calibri (MS) Bold"/>
              </a:rPr>
              <a:t>SOROPTIMIST INTERNATIONAL OF THE AMERICAS, INC</a:t>
            </a:r>
          </a:p>
        </p:txBody>
      </p:sp>
      <p:sp>
        <p:nvSpPr>
          <p:cNvPr id="9" name="TextBox 9"/>
          <p:cNvSpPr txBox="1"/>
          <p:nvPr/>
        </p:nvSpPr>
        <p:spPr>
          <a:xfrm>
            <a:off x="1028700" y="6601177"/>
            <a:ext cx="15484098" cy="863185"/>
          </a:xfrm>
          <a:prstGeom prst="rect">
            <a:avLst/>
          </a:prstGeom>
        </p:spPr>
        <p:txBody>
          <a:bodyPr wrap="square" lIns="0" tIns="0" rIns="0" bIns="0" rtlCol="0" anchor="t">
            <a:spAutoFit/>
          </a:bodyPr>
          <a:lstStyle/>
          <a:p>
            <a:pPr algn="l" rtl="0">
              <a:lnSpc>
                <a:spcPts val="7250"/>
              </a:lnSpc>
            </a:pPr>
            <a:r>
              <a:rPr lang="pt-br" sz="5178" b="0" i="1" u="none" baseline="0">
                <a:solidFill>
                  <a:srgbClr val="518BC9"/>
                </a:solidFill>
                <a:latin typeface="Effra"/>
                <a:ea typeface="Effra"/>
                <a:cs typeface="Effra"/>
                <a:sym typeface="Effra"/>
              </a:rPr>
              <a:t>apresentação do novo cargo de Coordenadora Regional de Educação da SIA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B3D19-0E69-6516-7118-60FD9CD816D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F571BA-9E42-45C5-6C2A-6F4CED17C5D0}"/>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solidFill>
            <a:schemeClr val="bg1"/>
          </a:solidFill>
        </p:spPr>
        <p:txBody>
          <a:bodyPr/>
          <a:lstStyle/>
          <a:p>
            <a:endParaRPr lang="pt-br"/>
          </a:p>
        </p:txBody>
      </p:sp>
      <p:sp>
        <p:nvSpPr>
          <p:cNvPr id="3" name="Freeform 3">
            <a:extLst>
              <a:ext uri="{FF2B5EF4-FFF2-40B4-BE49-F238E27FC236}">
                <a16:creationId xmlns:a16="http://schemas.microsoft.com/office/drawing/2014/main" id="{EF48FCDB-35EF-094C-6E0D-D295EFC9B588}"/>
              </a:ext>
            </a:extLst>
          </p:cNvPr>
          <p:cNvSpPr/>
          <p:nvPr/>
        </p:nvSpPr>
        <p:spPr>
          <a:xfrm>
            <a:off x="-746922" y="-144666"/>
            <a:ext cx="19281667" cy="2836193"/>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a:p>
        </p:txBody>
      </p:sp>
      <p:grpSp>
        <p:nvGrpSpPr>
          <p:cNvPr id="4" name="Group 4">
            <a:extLst>
              <a:ext uri="{FF2B5EF4-FFF2-40B4-BE49-F238E27FC236}">
                <a16:creationId xmlns:a16="http://schemas.microsoft.com/office/drawing/2014/main" id="{FF9639D4-50F3-80B7-BC56-B295B936862F}"/>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453BB04A-856E-FC9C-FBE3-3C70A6985F36}"/>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5" b="3"/>
              </a:stretch>
            </a:blipFill>
          </p:spPr>
          <p:txBody>
            <a:bodyPr/>
            <a:lstStyle/>
            <a:p>
              <a:endParaRPr lang="pt-br"/>
            </a:p>
          </p:txBody>
        </p:sp>
      </p:grpSp>
      <p:sp>
        <p:nvSpPr>
          <p:cNvPr id="7" name="TextBox 7">
            <a:extLst>
              <a:ext uri="{FF2B5EF4-FFF2-40B4-BE49-F238E27FC236}">
                <a16:creationId xmlns:a16="http://schemas.microsoft.com/office/drawing/2014/main" id="{098C4FBB-EB96-54C8-15C8-4847F90D4BFF}"/>
              </a:ext>
            </a:extLst>
          </p:cNvPr>
          <p:cNvSpPr txBox="1"/>
          <p:nvPr/>
        </p:nvSpPr>
        <p:spPr>
          <a:xfrm>
            <a:off x="853440" y="729291"/>
            <a:ext cx="16581120" cy="1641540"/>
          </a:xfrm>
          <a:prstGeom prst="rect">
            <a:avLst/>
          </a:prstGeom>
        </p:spPr>
        <p:txBody>
          <a:bodyPr lIns="0" tIns="0" rIns="0" bIns="0" rtlCol="0" anchor="t">
            <a:spAutoFit/>
          </a:bodyPr>
          <a:lstStyle/>
          <a:p>
            <a:pPr algn="ctr" rtl="0">
              <a:lnSpc>
                <a:spcPts val="6480"/>
              </a:lnSpc>
            </a:pPr>
            <a:r>
              <a:rPr lang="pt-br" sz="5400" b="1" i="0" u="none" baseline="0">
                <a:solidFill>
                  <a:srgbClr val="FFFFFF"/>
                </a:solidFill>
                <a:latin typeface="Calibri (MS) Bold"/>
                <a:ea typeface="Calibri (MS) Bold"/>
                <a:cs typeface="Calibri (MS) Bold"/>
                <a:sym typeface="Calibri (MS) Bold"/>
              </a:rPr>
              <a:t>Por que esse cargo é importante: </a:t>
            </a:r>
          </a:p>
          <a:p>
            <a:pPr algn="ctr" rtl="0">
              <a:lnSpc>
                <a:spcPts val="6480"/>
              </a:lnSpc>
            </a:pPr>
            <a:r>
              <a:rPr lang="pt-br" sz="5400" b="1" i="1" u="none" baseline="0">
                <a:solidFill>
                  <a:srgbClr val="FFFFFF"/>
                </a:solidFill>
                <a:latin typeface="Calibri (MS) Bold"/>
                <a:ea typeface="Calibri (MS) Bold"/>
                <a:cs typeface="Calibri (MS) Bold"/>
                <a:sym typeface="Calibri (MS) Bold"/>
              </a:rPr>
              <a:t>Fortalecendo a aprendizagem. Fortalecendo a liderança</a:t>
            </a:r>
          </a:p>
        </p:txBody>
      </p:sp>
      <p:pic>
        <p:nvPicPr>
          <p:cNvPr id="8" name="Picture 7">
            <a:extLst>
              <a:ext uri="{FF2B5EF4-FFF2-40B4-BE49-F238E27FC236}">
                <a16:creationId xmlns:a16="http://schemas.microsoft.com/office/drawing/2014/main" id="{1E0813AF-9CB2-C2B4-84F1-6F71E8745C95}"/>
              </a:ext>
            </a:extLst>
          </p:cNvPr>
          <p:cNvPicPr>
            <a:picLocks noChangeAspect="1"/>
          </p:cNvPicPr>
          <p:nvPr/>
        </p:nvPicPr>
        <p:blipFill>
          <a:blip r:embed="rId5"/>
          <a:stretch>
            <a:fillRect/>
          </a:stretch>
        </p:blipFill>
        <p:spPr>
          <a:xfrm>
            <a:off x="2286000" y="3133142"/>
            <a:ext cx="6334371" cy="6317252"/>
          </a:xfrm>
          <a:prstGeom prst="rect">
            <a:avLst/>
          </a:prstGeom>
        </p:spPr>
      </p:pic>
      <p:sp>
        <p:nvSpPr>
          <p:cNvPr id="9" name="TextBox 8">
            <a:extLst>
              <a:ext uri="{FF2B5EF4-FFF2-40B4-BE49-F238E27FC236}">
                <a16:creationId xmlns:a16="http://schemas.microsoft.com/office/drawing/2014/main" id="{976EDA41-E575-5A8F-B83D-1122259DEB8F}"/>
              </a:ext>
            </a:extLst>
          </p:cNvPr>
          <p:cNvSpPr txBox="1"/>
          <p:nvPr/>
        </p:nvSpPr>
        <p:spPr>
          <a:xfrm>
            <a:off x="8883751" y="5568493"/>
            <a:ext cx="7010400" cy="1446550"/>
          </a:xfrm>
          <a:prstGeom prst="rect">
            <a:avLst/>
          </a:prstGeom>
          <a:noFill/>
        </p:spPr>
        <p:txBody>
          <a:bodyPr wrap="square" rtlCol="0">
            <a:spAutoFit/>
          </a:bodyPr>
          <a:lstStyle/>
          <a:p>
            <a:pPr algn="l" rtl="0"/>
            <a:r>
              <a:rPr lang="pt-br" sz="8800" b="1" i="0" u="none" baseline="0">
                <a:solidFill>
                  <a:srgbClr val="FF0000"/>
                </a:solidFill>
              </a:rPr>
              <a:t>IMPORTANTE!</a:t>
            </a:r>
          </a:p>
        </p:txBody>
      </p:sp>
    </p:spTree>
    <p:extLst>
      <p:ext uri="{BB962C8B-B14F-4D97-AF65-F5344CB8AC3E}">
        <p14:creationId xmlns:p14="http://schemas.microsoft.com/office/powerpoint/2010/main" val="1120562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7953C-ED99-C05B-53CF-682AD3D95083}"/>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1590E253-E2CD-3752-DCFD-C4AB50243FBA}"/>
              </a:ext>
            </a:extLst>
          </p:cNvPr>
          <p:cNvSpPr/>
          <p:nvPr/>
        </p:nvSpPr>
        <p:spPr>
          <a:xfrm>
            <a:off x="-746922" y="-495300"/>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a:p>
        </p:txBody>
      </p:sp>
      <p:sp>
        <p:nvSpPr>
          <p:cNvPr id="7" name="TextBox 7">
            <a:extLst>
              <a:ext uri="{FF2B5EF4-FFF2-40B4-BE49-F238E27FC236}">
                <a16:creationId xmlns:a16="http://schemas.microsoft.com/office/drawing/2014/main" id="{28E19088-47E0-CB14-4C21-BE3181DEAE9A}"/>
              </a:ext>
            </a:extLst>
          </p:cNvPr>
          <p:cNvSpPr txBox="1"/>
          <p:nvPr/>
        </p:nvSpPr>
        <p:spPr>
          <a:xfrm>
            <a:off x="853440" y="729291"/>
            <a:ext cx="16581120" cy="807978"/>
          </a:xfrm>
          <a:prstGeom prst="rect">
            <a:avLst/>
          </a:prstGeom>
        </p:spPr>
        <p:txBody>
          <a:bodyPr lIns="0" tIns="0" rIns="0" bIns="0" rtlCol="0" anchor="t">
            <a:spAutoFit/>
          </a:bodyPr>
          <a:lstStyle/>
          <a:p>
            <a:pPr algn="ctr" rtl="0">
              <a:lnSpc>
                <a:spcPts val="6480"/>
              </a:lnSpc>
            </a:pPr>
            <a:r>
              <a:rPr lang="pt-br" sz="5400" b="1" i="0" u="none" baseline="0">
                <a:solidFill>
                  <a:srgbClr val="FFFFFF"/>
                </a:solidFill>
                <a:latin typeface="Calibri (MS) Bold"/>
                <a:ea typeface="Calibri (MS) Bold"/>
                <a:cs typeface="Calibri (MS) Bold"/>
                <a:sym typeface="Calibri (MS) Bold"/>
              </a:rPr>
              <a:t>Quais serão as responsabilidades da Coordenadora Regional de Educação?</a:t>
            </a:r>
            <a:endParaRPr lang="pt-br" sz="5400" b="1" i="1" dirty="0">
              <a:solidFill>
                <a:srgbClr val="FFFFFF"/>
              </a:solidFill>
              <a:latin typeface="Calibri (MS) Bold"/>
              <a:ea typeface="Calibri (MS) Bold"/>
              <a:cs typeface="Calibri (MS) Bold"/>
              <a:sym typeface="Calibri (MS) Bold"/>
            </a:endParaRPr>
          </a:p>
        </p:txBody>
      </p:sp>
      <p:grpSp>
        <p:nvGrpSpPr>
          <p:cNvPr id="4" name="Group 4">
            <a:extLst>
              <a:ext uri="{FF2B5EF4-FFF2-40B4-BE49-F238E27FC236}">
                <a16:creationId xmlns:a16="http://schemas.microsoft.com/office/drawing/2014/main" id="{93E96B02-0035-14DF-3A12-1945CA058339}"/>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999FD434-7CCC-08C0-352D-538A0105E6C6}"/>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5" b="3"/>
              </a:stretch>
            </a:blipFill>
          </p:spPr>
          <p:txBody>
            <a:bodyPr/>
            <a:lstStyle/>
            <a:p>
              <a:endParaRPr lang="pt-br"/>
            </a:p>
          </p:txBody>
        </p:sp>
      </p:grpSp>
      <p:pic>
        <p:nvPicPr>
          <p:cNvPr id="6" name="Picture 5">
            <a:extLst>
              <a:ext uri="{FF2B5EF4-FFF2-40B4-BE49-F238E27FC236}">
                <a16:creationId xmlns:a16="http://schemas.microsoft.com/office/drawing/2014/main" id="{1AAAE8FD-B487-1424-2C22-7212D9E230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970" y="2691527"/>
            <a:ext cx="10845881" cy="7591987"/>
          </a:xfrm>
          <a:prstGeom prst="rect">
            <a:avLst/>
          </a:prstGeom>
        </p:spPr>
      </p:pic>
      <p:sp>
        <p:nvSpPr>
          <p:cNvPr id="9" name="TextBox 8">
            <a:extLst>
              <a:ext uri="{FF2B5EF4-FFF2-40B4-BE49-F238E27FC236}">
                <a16:creationId xmlns:a16="http://schemas.microsoft.com/office/drawing/2014/main" id="{C101CCEC-DC44-0EE5-2410-AB2F0D830C50}"/>
              </a:ext>
            </a:extLst>
          </p:cNvPr>
          <p:cNvSpPr txBox="1"/>
          <p:nvPr/>
        </p:nvSpPr>
        <p:spPr>
          <a:xfrm>
            <a:off x="4779110" y="5372100"/>
            <a:ext cx="8229600" cy="1323439"/>
          </a:xfrm>
          <a:prstGeom prst="rect">
            <a:avLst/>
          </a:prstGeom>
          <a:noFill/>
        </p:spPr>
        <p:txBody>
          <a:bodyPr wrap="square" rtlCol="0">
            <a:spAutoFit/>
          </a:bodyPr>
          <a:lstStyle/>
          <a:p>
            <a:pPr algn="ctr" rtl="0"/>
            <a:r>
              <a:rPr lang="pt-br" sz="8000" b="1" i="0" u="none" baseline="0" dirty="0"/>
              <a:t>Trabalho em andamento</a:t>
            </a:r>
          </a:p>
        </p:txBody>
      </p:sp>
    </p:spTree>
    <p:extLst>
      <p:ext uri="{BB962C8B-B14F-4D97-AF65-F5344CB8AC3E}">
        <p14:creationId xmlns:p14="http://schemas.microsoft.com/office/powerpoint/2010/main" val="672613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3C9E3"/>
        </a:solidFill>
        <a:effectLst/>
      </p:bgPr>
    </p:bg>
    <p:spTree>
      <p:nvGrpSpPr>
        <p:cNvPr id="1" name="">
          <a:extLst>
            <a:ext uri="{FF2B5EF4-FFF2-40B4-BE49-F238E27FC236}">
              <a16:creationId xmlns:a16="http://schemas.microsoft.com/office/drawing/2014/main" id="{A2880CD0-F10F-11BE-374F-F6F7CEBE3C44}"/>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7F915FEF-A0BF-8A6F-869D-45DA6F39DE6A}"/>
              </a:ext>
            </a:extLst>
          </p:cNvPr>
          <p:cNvSpPr/>
          <p:nvPr/>
        </p:nvSpPr>
        <p:spPr>
          <a:xfrm>
            <a:off x="-746922" y="-495300"/>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a:p>
        </p:txBody>
      </p:sp>
      <p:sp>
        <p:nvSpPr>
          <p:cNvPr id="7" name="TextBox 7">
            <a:extLst>
              <a:ext uri="{FF2B5EF4-FFF2-40B4-BE49-F238E27FC236}">
                <a16:creationId xmlns:a16="http://schemas.microsoft.com/office/drawing/2014/main" id="{550BDCC8-BED2-4DB1-E1D1-C7C2813ECF5E}"/>
              </a:ext>
            </a:extLst>
          </p:cNvPr>
          <p:cNvSpPr txBox="1"/>
          <p:nvPr/>
        </p:nvSpPr>
        <p:spPr>
          <a:xfrm>
            <a:off x="853440" y="729291"/>
            <a:ext cx="16581120" cy="1641540"/>
          </a:xfrm>
          <a:prstGeom prst="rect">
            <a:avLst/>
          </a:prstGeom>
        </p:spPr>
        <p:txBody>
          <a:bodyPr lIns="0" tIns="0" rIns="0" bIns="0" rtlCol="0" anchor="t">
            <a:spAutoFit/>
          </a:bodyPr>
          <a:lstStyle/>
          <a:p>
            <a:pPr algn="ctr" rtl="0">
              <a:lnSpc>
                <a:spcPts val="6480"/>
              </a:lnSpc>
            </a:pPr>
            <a:r>
              <a:rPr lang="pt-br" sz="5400" b="1" i="0" u="none" baseline="0">
                <a:solidFill>
                  <a:srgbClr val="FFFFFF"/>
                </a:solidFill>
                <a:latin typeface="Calibri (MS) Bold"/>
                <a:ea typeface="Calibri (MS) Bold"/>
                <a:cs typeface="Calibri (MS) Bold"/>
                <a:sym typeface="Calibri (MS) Bold"/>
              </a:rPr>
              <a:t>Promovendo avanços no Plano Estratégico da SIA: </a:t>
            </a:r>
          </a:p>
          <a:p>
            <a:pPr algn="ctr" rtl="0">
              <a:lnSpc>
                <a:spcPts val="6480"/>
              </a:lnSpc>
            </a:pPr>
            <a:r>
              <a:rPr lang="pt-br" sz="5400" b="1" i="1" u="none" baseline="0">
                <a:solidFill>
                  <a:srgbClr val="FFFFFF"/>
                </a:solidFill>
                <a:latin typeface="Calibri (MS) Bold"/>
                <a:ea typeface="Calibri (MS) Bold"/>
                <a:cs typeface="Calibri (MS) Bold"/>
                <a:sym typeface="Calibri (MS) Bold"/>
              </a:rPr>
              <a:t>a educação como motor estratégico</a:t>
            </a:r>
          </a:p>
        </p:txBody>
      </p:sp>
      <p:grpSp>
        <p:nvGrpSpPr>
          <p:cNvPr id="4" name="Group 4">
            <a:extLst>
              <a:ext uri="{FF2B5EF4-FFF2-40B4-BE49-F238E27FC236}">
                <a16:creationId xmlns:a16="http://schemas.microsoft.com/office/drawing/2014/main" id="{A7691BDC-3C29-2252-C297-F61C065820DE}"/>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3FB2F628-CF42-944A-6FF8-24B0FBDC3D53}"/>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5" b="3"/>
              </a:stretch>
            </a:blipFill>
          </p:spPr>
          <p:txBody>
            <a:bodyPr/>
            <a:lstStyle/>
            <a:p>
              <a:endParaRPr lang="pt-br"/>
            </a:p>
          </p:txBody>
        </p:sp>
      </p:grpSp>
      <p:pic>
        <p:nvPicPr>
          <p:cNvPr id="11" name="Picture 10">
            <a:extLst>
              <a:ext uri="{FF2B5EF4-FFF2-40B4-BE49-F238E27FC236}">
                <a16:creationId xmlns:a16="http://schemas.microsoft.com/office/drawing/2014/main" id="{4DF35E70-79C4-8CB1-0E74-5B0B5271066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flipH="1">
            <a:off x="2019300" y="3009900"/>
            <a:ext cx="7124700" cy="7124700"/>
          </a:xfrm>
          <a:prstGeom prst="ellipse">
            <a:avLst/>
          </a:prstGeom>
        </p:spPr>
      </p:pic>
      <p:sp>
        <p:nvSpPr>
          <p:cNvPr id="13" name="TextBox 12">
            <a:extLst>
              <a:ext uri="{FF2B5EF4-FFF2-40B4-BE49-F238E27FC236}">
                <a16:creationId xmlns:a16="http://schemas.microsoft.com/office/drawing/2014/main" id="{8E897625-9CAB-4EA2-3B0D-C036B2A5D54E}"/>
              </a:ext>
            </a:extLst>
          </p:cNvPr>
          <p:cNvSpPr txBox="1"/>
          <p:nvPr/>
        </p:nvSpPr>
        <p:spPr>
          <a:xfrm>
            <a:off x="8382000" y="5910530"/>
            <a:ext cx="8229600" cy="1323439"/>
          </a:xfrm>
          <a:prstGeom prst="rect">
            <a:avLst/>
          </a:prstGeom>
          <a:noFill/>
        </p:spPr>
        <p:txBody>
          <a:bodyPr wrap="square" rtlCol="0">
            <a:spAutoFit/>
          </a:bodyPr>
          <a:lstStyle/>
          <a:p>
            <a:pPr algn="ctr" rtl="0"/>
            <a:r>
              <a:rPr lang="pt-br" sz="8000" b="1" i="0" u="none" baseline="0">
                <a:solidFill>
                  <a:schemeClr val="bg1"/>
                </a:solidFill>
              </a:rPr>
              <a:t>Plano estratégico</a:t>
            </a:r>
          </a:p>
        </p:txBody>
      </p:sp>
    </p:spTree>
    <p:extLst>
      <p:ext uri="{BB962C8B-B14F-4D97-AF65-F5344CB8AC3E}">
        <p14:creationId xmlns:p14="http://schemas.microsoft.com/office/powerpoint/2010/main" val="491334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F8E8D-C7D8-9E05-56D0-B878FC79A60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1A77F36-23A7-B2B6-C945-D885AD4DC332}"/>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solidFill>
            <a:schemeClr val="tx1">
              <a:lumMod val="95000"/>
              <a:lumOff val="5000"/>
            </a:schemeClr>
          </a:solidFill>
        </p:spPr>
        <p:txBody>
          <a:bodyPr/>
          <a:lstStyle/>
          <a:p>
            <a:endParaRPr lang="pt-br"/>
          </a:p>
        </p:txBody>
      </p:sp>
      <p:sp>
        <p:nvSpPr>
          <p:cNvPr id="3" name="Freeform 3">
            <a:extLst>
              <a:ext uri="{FF2B5EF4-FFF2-40B4-BE49-F238E27FC236}">
                <a16:creationId xmlns:a16="http://schemas.microsoft.com/office/drawing/2014/main" id="{E816B8A9-AB1E-27F0-F60D-6D04A61F4445}"/>
              </a:ext>
            </a:extLst>
          </p:cNvPr>
          <p:cNvSpPr/>
          <p:nvPr/>
        </p:nvSpPr>
        <p:spPr>
          <a:xfrm>
            <a:off x="-746922" y="-495300"/>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a:p>
        </p:txBody>
      </p:sp>
      <p:sp>
        <p:nvSpPr>
          <p:cNvPr id="7" name="TextBox 7">
            <a:extLst>
              <a:ext uri="{FF2B5EF4-FFF2-40B4-BE49-F238E27FC236}">
                <a16:creationId xmlns:a16="http://schemas.microsoft.com/office/drawing/2014/main" id="{A2159D0B-8731-582A-DA4E-732AC6D3C6A4}"/>
              </a:ext>
            </a:extLst>
          </p:cNvPr>
          <p:cNvSpPr txBox="1"/>
          <p:nvPr/>
        </p:nvSpPr>
        <p:spPr>
          <a:xfrm>
            <a:off x="853440" y="729291"/>
            <a:ext cx="16581120" cy="807978"/>
          </a:xfrm>
          <a:prstGeom prst="rect">
            <a:avLst/>
          </a:prstGeom>
        </p:spPr>
        <p:txBody>
          <a:bodyPr lIns="0" tIns="0" rIns="0" bIns="0" rtlCol="0" anchor="t">
            <a:spAutoFit/>
          </a:bodyPr>
          <a:lstStyle/>
          <a:p>
            <a:pPr algn="ctr" rtl="0">
              <a:lnSpc>
                <a:spcPts val="6480"/>
              </a:lnSpc>
            </a:pPr>
            <a:r>
              <a:rPr lang="pt-br" sz="5400" b="1" i="0" u="none" baseline="0">
                <a:solidFill>
                  <a:srgbClr val="FFFFFF"/>
                </a:solidFill>
                <a:latin typeface="Calibri (MS) Bold"/>
                <a:ea typeface="Calibri (MS) Bold"/>
                <a:cs typeface="Calibri (MS) Bold"/>
                <a:sym typeface="Calibri (MS) Bold"/>
              </a:rPr>
              <a:t>Precisamos de seu feedback</a:t>
            </a:r>
            <a:endParaRPr lang="pt-br" sz="5400" b="1" i="1" dirty="0">
              <a:solidFill>
                <a:srgbClr val="FFFFFF"/>
              </a:solidFill>
              <a:latin typeface="Calibri (MS) Bold"/>
              <a:ea typeface="Calibri (MS) Bold"/>
              <a:cs typeface="Calibri (MS) Bold"/>
              <a:sym typeface="Calibri (MS) Bold"/>
            </a:endParaRPr>
          </a:p>
        </p:txBody>
      </p:sp>
      <p:grpSp>
        <p:nvGrpSpPr>
          <p:cNvPr id="4" name="Group 4">
            <a:extLst>
              <a:ext uri="{FF2B5EF4-FFF2-40B4-BE49-F238E27FC236}">
                <a16:creationId xmlns:a16="http://schemas.microsoft.com/office/drawing/2014/main" id="{7DDF509C-CC54-1784-1CAA-D29ACCC9A27E}"/>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173348A5-73D1-44ED-4526-2D3E55451D71}"/>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5" b="3"/>
              </a:stretch>
            </a:blipFill>
          </p:spPr>
          <p:txBody>
            <a:bodyPr/>
            <a:lstStyle/>
            <a:p>
              <a:endParaRPr lang="pt-br"/>
            </a:p>
          </p:txBody>
        </p:sp>
      </p:grpSp>
      <p:sp>
        <p:nvSpPr>
          <p:cNvPr id="9" name="TextBox 8">
            <a:extLst>
              <a:ext uri="{FF2B5EF4-FFF2-40B4-BE49-F238E27FC236}">
                <a16:creationId xmlns:a16="http://schemas.microsoft.com/office/drawing/2014/main" id="{B40E66C6-2BA0-CC25-695B-EB336F20CFE1}"/>
              </a:ext>
            </a:extLst>
          </p:cNvPr>
          <p:cNvSpPr txBox="1"/>
          <p:nvPr/>
        </p:nvSpPr>
        <p:spPr>
          <a:xfrm>
            <a:off x="5181600" y="3800658"/>
            <a:ext cx="8229600" cy="5863144"/>
          </a:xfrm>
          <a:prstGeom prst="rect">
            <a:avLst/>
          </a:prstGeom>
          <a:noFill/>
        </p:spPr>
        <p:txBody>
          <a:bodyPr wrap="square" rtlCol="0">
            <a:spAutoFit/>
          </a:bodyPr>
          <a:lstStyle/>
          <a:p>
            <a:pPr algn="ctr" rtl="0"/>
            <a:r>
              <a:rPr lang="pt-br" sz="12500" b="1" i="0" u="none" baseline="0" dirty="0">
                <a:solidFill>
                  <a:schemeClr val="bg1"/>
                </a:solidFill>
                <a:latin typeface="Rastanty Cortez" panose="020F0502020204030204" pitchFamily="2" charset="0"/>
                <a:ea typeface="Rastanty Cortez" panose="020F0502020204030204" pitchFamily="2" charset="0"/>
                <a:cs typeface="Rastanty Cortez" panose="020F0502020204030204" pitchFamily="2" charset="0"/>
              </a:rPr>
              <a:t>O que </a:t>
            </a:r>
          </a:p>
          <a:p>
            <a:pPr algn="ctr" rtl="0"/>
            <a:r>
              <a:rPr lang="pt-br" sz="12500" b="1" i="0" u="none" baseline="0" dirty="0">
                <a:solidFill>
                  <a:schemeClr val="bg1"/>
                </a:solidFill>
                <a:latin typeface="Rastanty Cortez" panose="020F0502020204030204" pitchFamily="2" charset="0"/>
                <a:ea typeface="Rastanty Cortez" panose="020F0502020204030204" pitchFamily="2" charset="0"/>
                <a:cs typeface="Rastanty Cortez" panose="020F0502020204030204" pitchFamily="2" charset="0"/>
              </a:rPr>
              <a:t>vocês </a:t>
            </a:r>
            <a:r>
              <a:rPr lang="pt-br" sz="12500" b="1" i="0" u="none" baseline="0" dirty="0">
                <a:solidFill>
                  <a:srgbClr val="92D050"/>
                </a:solidFill>
                <a:latin typeface="Rastanty Cortez" panose="020F0502020204030204" pitchFamily="2" charset="0"/>
                <a:ea typeface="Rastanty Cortez" panose="020F0502020204030204" pitchFamily="2" charset="0"/>
                <a:cs typeface="Rastanty Cortez" panose="020F0502020204030204" pitchFamily="2" charset="0"/>
              </a:rPr>
              <a:t>PRECISAM</a:t>
            </a:r>
            <a:r>
              <a:rPr lang="pt-br" sz="12500" b="1" i="0" u="none" baseline="0" dirty="0">
                <a:solidFill>
                  <a:schemeClr val="bg1"/>
                </a:solidFill>
                <a:latin typeface="Rastanty Cortez" panose="020F0502020204030204" pitchFamily="2" charset="0"/>
                <a:ea typeface="Rastanty Cortez" panose="020F0502020204030204" pitchFamily="2" charset="0"/>
                <a:cs typeface="Rastanty Cortez" panose="020F0502020204030204" pitchFamily="2" charset="0"/>
              </a:rPr>
              <a:t>?</a:t>
            </a:r>
          </a:p>
        </p:txBody>
      </p:sp>
    </p:spTree>
    <p:extLst>
      <p:ext uri="{BB962C8B-B14F-4D97-AF65-F5344CB8AC3E}">
        <p14:creationId xmlns:p14="http://schemas.microsoft.com/office/powerpoint/2010/main" val="3763973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AD72F-BA7C-574D-E9A6-538A0198B5A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4129FD8-D4B8-28A4-BCBD-BCF63A25212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6666" b="-16666"/>
            </a:stretch>
          </a:blipFill>
        </p:spPr>
        <p:txBody>
          <a:bodyPr/>
          <a:lstStyle/>
          <a:p>
            <a:endParaRPr lang="pt-br"/>
          </a:p>
        </p:txBody>
      </p:sp>
      <p:sp>
        <p:nvSpPr>
          <p:cNvPr id="3" name="Freeform 3">
            <a:extLst>
              <a:ext uri="{FF2B5EF4-FFF2-40B4-BE49-F238E27FC236}">
                <a16:creationId xmlns:a16="http://schemas.microsoft.com/office/drawing/2014/main" id="{3DA9DEBE-84B2-5842-592C-96EB43BEC1B7}"/>
              </a:ext>
            </a:extLst>
          </p:cNvPr>
          <p:cNvSpPr/>
          <p:nvPr/>
        </p:nvSpPr>
        <p:spPr>
          <a:xfrm>
            <a:off x="-762000" y="-300892"/>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a:p>
        </p:txBody>
      </p:sp>
      <p:sp>
        <p:nvSpPr>
          <p:cNvPr id="7" name="TextBox 7">
            <a:extLst>
              <a:ext uri="{FF2B5EF4-FFF2-40B4-BE49-F238E27FC236}">
                <a16:creationId xmlns:a16="http://schemas.microsoft.com/office/drawing/2014/main" id="{1C49665E-87FE-94BE-FA02-FAB819490A8A}"/>
              </a:ext>
            </a:extLst>
          </p:cNvPr>
          <p:cNvSpPr txBox="1"/>
          <p:nvPr/>
        </p:nvSpPr>
        <p:spPr>
          <a:xfrm>
            <a:off x="588273" y="689705"/>
            <a:ext cx="16581120" cy="807978"/>
          </a:xfrm>
          <a:prstGeom prst="rect">
            <a:avLst/>
          </a:prstGeom>
        </p:spPr>
        <p:txBody>
          <a:bodyPr lIns="0" tIns="0" rIns="0" bIns="0" rtlCol="0" anchor="t">
            <a:spAutoFit/>
          </a:bodyPr>
          <a:lstStyle/>
          <a:p>
            <a:pPr algn="ctr" rtl="0">
              <a:lnSpc>
                <a:spcPts val="6480"/>
              </a:lnSpc>
            </a:pPr>
            <a:r>
              <a:rPr lang="pt-br" sz="5400" b="1" i="0" u="none" baseline="0">
                <a:solidFill>
                  <a:srgbClr val="FFFFFF"/>
                </a:solidFill>
                <a:latin typeface="Calibri (MS) Bold"/>
                <a:ea typeface="Calibri (MS) Bold"/>
                <a:cs typeface="Calibri (MS) Bold"/>
                <a:sym typeface="Calibri (MS) Bold"/>
              </a:rPr>
              <a:t>O que acontecerá com seu feedback?</a:t>
            </a:r>
            <a:endParaRPr lang="pt-br" sz="5400" b="1" i="1" dirty="0">
              <a:solidFill>
                <a:srgbClr val="FFFFFF"/>
              </a:solidFill>
              <a:latin typeface="Calibri (MS) Bold"/>
              <a:ea typeface="Calibri (MS) Bold"/>
              <a:cs typeface="Calibri (MS) Bold"/>
              <a:sym typeface="Calibri (MS) Bold"/>
            </a:endParaRPr>
          </a:p>
        </p:txBody>
      </p:sp>
      <p:grpSp>
        <p:nvGrpSpPr>
          <p:cNvPr id="4" name="Group 4">
            <a:extLst>
              <a:ext uri="{FF2B5EF4-FFF2-40B4-BE49-F238E27FC236}">
                <a16:creationId xmlns:a16="http://schemas.microsoft.com/office/drawing/2014/main" id="{7402A921-317B-ACD5-6193-06D49AC00BD3}"/>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B5F87562-096D-0848-59B4-A8FB5F31B05C}"/>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5"/>
              <a:stretch>
                <a:fillRect t="-5" b="3"/>
              </a:stretch>
            </a:blipFill>
          </p:spPr>
          <p:txBody>
            <a:bodyPr/>
            <a:lstStyle/>
            <a:p>
              <a:endParaRPr lang="pt-br"/>
            </a:p>
          </p:txBody>
        </p:sp>
      </p:grpSp>
      <p:graphicFrame>
        <p:nvGraphicFramePr>
          <p:cNvPr id="8" name="Diagram 7">
            <a:extLst>
              <a:ext uri="{FF2B5EF4-FFF2-40B4-BE49-F238E27FC236}">
                <a16:creationId xmlns:a16="http://schemas.microsoft.com/office/drawing/2014/main" id="{A33C9B21-B44C-2AAF-9AF0-F084FBC149A1}"/>
              </a:ext>
            </a:extLst>
          </p:cNvPr>
          <p:cNvGraphicFramePr/>
          <p:nvPr>
            <p:extLst>
              <p:ext uri="{D42A27DB-BD31-4B8C-83A1-F6EECF244321}">
                <p14:modId xmlns:p14="http://schemas.microsoft.com/office/powerpoint/2010/main" val="735607272"/>
              </p:ext>
            </p:extLst>
          </p:nvPr>
        </p:nvGraphicFramePr>
        <p:xfrm>
          <a:off x="4191000" y="2933700"/>
          <a:ext cx="10708445" cy="71389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20712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4CCAE-6A96-DED1-21EC-7393A11CFD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2693034-C063-0125-0F72-0469159684C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6666" b="-16666"/>
            </a:stretch>
          </a:blipFill>
        </p:spPr>
        <p:txBody>
          <a:bodyPr/>
          <a:lstStyle/>
          <a:p>
            <a:endParaRPr lang="pt-br"/>
          </a:p>
        </p:txBody>
      </p:sp>
      <p:sp>
        <p:nvSpPr>
          <p:cNvPr id="3" name="Freeform 3">
            <a:extLst>
              <a:ext uri="{FF2B5EF4-FFF2-40B4-BE49-F238E27FC236}">
                <a16:creationId xmlns:a16="http://schemas.microsoft.com/office/drawing/2014/main" id="{3C0D86AE-F5C9-9E28-1F41-515B089CA3B0}"/>
              </a:ext>
            </a:extLst>
          </p:cNvPr>
          <p:cNvSpPr/>
          <p:nvPr/>
        </p:nvSpPr>
        <p:spPr>
          <a:xfrm>
            <a:off x="-746922" y="-495300"/>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a:p>
        </p:txBody>
      </p:sp>
      <p:sp>
        <p:nvSpPr>
          <p:cNvPr id="7" name="TextBox 7">
            <a:extLst>
              <a:ext uri="{FF2B5EF4-FFF2-40B4-BE49-F238E27FC236}">
                <a16:creationId xmlns:a16="http://schemas.microsoft.com/office/drawing/2014/main" id="{74771803-22A2-42E6-B4D0-BA55B201C823}"/>
              </a:ext>
            </a:extLst>
          </p:cNvPr>
          <p:cNvSpPr txBox="1"/>
          <p:nvPr/>
        </p:nvSpPr>
        <p:spPr>
          <a:xfrm>
            <a:off x="853440" y="729291"/>
            <a:ext cx="16581120" cy="807978"/>
          </a:xfrm>
          <a:prstGeom prst="rect">
            <a:avLst/>
          </a:prstGeom>
        </p:spPr>
        <p:txBody>
          <a:bodyPr lIns="0" tIns="0" rIns="0" bIns="0" rtlCol="0" anchor="t">
            <a:spAutoFit/>
          </a:bodyPr>
          <a:lstStyle/>
          <a:p>
            <a:pPr algn="ctr" rtl="0">
              <a:lnSpc>
                <a:spcPts val="6480"/>
              </a:lnSpc>
            </a:pPr>
            <a:r>
              <a:rPr lang="pt-br" sz="5400" b="1" i="0" u="none" baseline="0">
                <a:solidFill>
                  <a:srgbClr val="FFFFFF"/>
                </a:solidFill>
                <a:latin typeface="Calibri (MS) Bold"/>
                <a:ea typeface="Calibri (MS) Bold"/>
                <a:cs typeface="Calibri (MS) Bold"/>
                <a:sym typeface="Calibri (MS) Bold"/>
              </a:rPr>
              <a:t>Seu papel neste processo</a:t>
            </a:r>
            <a:endParaRPr lang="pt-br" sz="5400" b="1" i="1" dirty="0">
              <a:solidFill>
                <a:srgbClr val="FFFFFF"/>
              </a:solidFill>
              <a:latin typeface="Calibri (MS) Bold"/>
              <a:ea typeface="Calibri (MS) Bold"/>
              <a:cs typeface="Calibri (MS) Bold"/>
              <a:sym typeface="Calibri (MS) Bold"/>
            </a:endParaRPr>
          </a:p>
        </p:txBody>
      </p:sp>
      <p:grpSp>
        <p:nvGrpSpPr>
          <p:cNvPr id="4" name="Group 4">
            <a:extLst>
              <a:ext uri="{FF2B5EF4-FFF2-40B4-BE49-F238E27FC236}">
                <a16:creationId xmlns:a16="http://schemas.microsoft.com/office/drawing/2014/main" id="{064FEC05-6D17-7CA5-C0BF-8C6F813CBDDD}"/>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CBF34C84-6376-6699-9CDE-7AC18DF31CBA}"/>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5"/>
              <a:stretch>
                <a:fillRect t="-5" b="3"/>
              </a:stretch>
            </a:blipFill>
          </p:spPr>
          <p:txBody>
            <a:bodyPr/>
            <a:lstStyle/>
            <a:p>
              <a:endParaRPr lang="pt-br"/>
            </a:p>
          </p:txBody>
        </p:sp>
      </p:grpSp>
      <p:pic>
        <p:nvPicPr>
          <p:cNvPr id="9" name="Picture 8">
            <a:extLst>
              <a:ext uri="{FF2B5EF4-FFF2-40B4-BE49-F238E27FC236}">
                <a16:creationId xmlns:a16="http://schemas.microsoft.com/office/drawing/2014/main" id="{2A47EA37-AC8B-EFD6-A625-224D947552E5}"/>
              </a:ext>
            </a:extLst>
          </p:cNvPr>
          <p:cNvPicPr>
            <a:picLocks noChangeAspect="1"/>
          </p:cNvPicPr>
          <p:nvPr/>
        </p:nvPicPr>
        <p:blipFill>
          <a:blip r:embed="rId6"/>
          <a:srcRect l="50833" t="33254" r="18750" b="32938"/>
          <a:stretch>
            <a:fillRect/>
          </a:stretch>
        </p:blipFill>
        <p:spPr>
          <a:xfrm>
            <a:off x="-533400" y="2688987"/>
            <a:ext cx="11761050" cy="7595473"/>
          </a:xfrm>
          <a:prstGeom prst="rect">
            <a:avLst/>
          </a:prstGeom>
        </p:spPr>
      </p:pic>
      <p:sp>
        <p:nvSpPr>
          <p:cNvPr id="11" name="Rectangle 10">
            <a:extLst>
              <a:ext uri="{FF2B5EF4-FFF2-40B4-BE49-F238E27FC236}">
                <a16:creationId xmlns:a16="http://schemas.microsoft.com/office/drawing/2014/main" id="{07D4FFF9-E4F5-5D4B-F4A8-425E6204F08E}"/>
              </a:ext>
            </a:extLst>
          </p:cNvPr>
          <p:cNvSpPr/>
          <p:nvPr/>
        </p:nvSpPr>
        <p:spPr>
          <a:xfrm rot="20555517">
            <a:off x="3701332" y="5253259"/>
            <a:ext cx="4185984" cy="2461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pt-br"/>
          </a:p>
        </p:txBody>
      </p:sp>
      <p:sp>
        <p:nvSpPr>
          <p:cNvPr id="10" name="TextBox 9">
            <a:extLst>
              <a:ext uri="{FF2B5EF4-FFF2-40B4-BE49-F238E27FC236}">
                <a16:creationId xmlns:a16="http://schemas.microsoft.com/office/drawing/2014/main" id="{07E97650-6DCB-FEB3-D49C-94EA469785E5}"/>
              </a:ext>
            </a:extLst>
          </p:cNvPr>
          <p:cNvSpPr txBox="1"/>
          <p:nvPr/>
        </p:nvSpPr>
        <p:spPr>
          <a:xfrm rot="20590313">
            <a:off x="4227102" y="5806617"/>
            <a:ext cx="3175884" cy="1569660"/>
          </a:xfrm>
          <a:prstGeom prst="rect">
            <a:avLst/>
          </a:prstGeom>
          <a:solidFill>
            <a:schemeClr val="bg1"/>
          </a:solidFill>
        </p:spPr>
        <p:txBody>
          <a:bodyPr wrap="square" rtlCol="0">
            <a:spAutoFit/>
          </a:bodyPr>
          <a:lstStyle/>
          <a:p>
            <a:pPr algn="ctr" rtl="0"/>
            <a:r>
              <a:rPr lang="pt-br" sz="4800" b="1" i="0" u="none" baseline="0"/>
              <a:t>SAIBAM </a:t>
            </a:r>
          </a:p>
          <a:p>
            <a:pPr algn="ctr" rtl="0"/>
            <a:r>
              <a:rPr lang="pt-br" sz="4800" b="1" i="0" u="none" baseline="0"/>
              <a:t>SEU PAPEL</a:t>
            </a:r>
          </a:p>
        </p:txBody>
      </p:sp>
      <p:pic>
        <p:nvPicPr>
          <p:cNvPr id="12" name="Picture 11">
            <a:extLst>
              <a:ext uri="{FF2B5EF4-FFF2-40B4-BE49-F238E27FC236}">
                <a16:creationId xmlns:a16="http://schemas.microsoft.com/office/drawing/2014/main" id="{DBC78652-DD38-8368-A1B9-009A71BB3F1F}"/>
              </a:ext>
            </a:extLst>
          </p:cNvPr>
          <p:cNvPicPr>
            <a:picLocks noChangeAspect="1"/>
          </p:cNvPicPr>
          <p:nvPr/>
        </p:nvPicPr>
        <p:blipFill>
          <a:blip r:embed="rId7"/>
          <a:stretch>
            <a:fillRect/>
          </a:stretch>
        </p:blipFill>
        <p:spPr>
          <a:xfrm>
            <a:off x="12500811" y="3420818"/>
            <a:ext cx="5109658" cy="5109658"/>
          </a:xfrm>
          <a:prstGeom prst="rect">
            <a:avLst/>
          </a:prstGeom>
        </p:spPr>
      </p:pic>
    </p:spTree>
    <p:extLst>
      <p:ext uri="{BB962C8B-B14F-4D97-AF65-F5344CB8AC3E}">
        <p14:creationId xmlns:p14="http://schemas.microsoft.com/office/powerpoint/2010/main" val="2010991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A2E5E78-C65F-1397-3F7D-66F0B9E9B7AB}"/>
              </a:ext>
            </a:extLst>
          </p:cNvPr>
          <p:cNvPicPr>
            <a:picLocks noChangeAspect="1"/>
          </p:cNvPicPr>
          <p:nvPr/>
        </p:nvPicPr>
        <p:blipFill>
          <a:blip r:embed="rId3"/>
          <a:srcRect l="48750" t="28518" r="15834" b="31481"/>
          <a:stretch>
            <a:fillRect/>
          </a:stretch>
        </p:blipFill>
        <p:spPr>
          <a:xfrm>
            <a:off x="9525000" y="2978532"/>
            <a:ext cx="9982200" cy="6341633"/>
          </a:xfrm>
          <a:prstGeom prst="rect">
            <a:avLst/>
          </a:prstGeom>
        </p:spPr>
      </p:pic>
      <p:sp>
        <p:nvSpPr>
          <p:cNvPr id="3" name="Freeform 3"/>
          <p:cNvSpPr/>
          <p:nvPr/>
        </p:nvSpPr>
        <p:spPr>
          <a:xfrm>
            <a:off x="-746922" y="-144666"/>
            <a:ext cx="19281667" cy="2836193"/>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a:p>
        </p:txBody>
      </p:sp>
      <p:grpSp>
        <p:nvGrpSpPr>
          <p:cNvPr id="4" name="Group 4"/>
          <p:cNvGrpSpPr/>
          <p:nvPr/>
        </p:nvGrpSpPr>
        <p:grpSpPr>
          <a:xfrm>
            <a:off x="15193204" y="9043035"/>
            <a:ext cx="2413244" cy="554222"/>
            <a:chOff x="0" y="0"/>
            <a:chExt cx="3217659" cy="738962"/>
          </a:xfrm>
        </p:grpSpPr>
        <p:sp>
          <p:nvSpPr>
            <p:cNvPr id="5" name="Freeform 5"/>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5"/>
              <a:stretch>
                <a:fillRect t="-5" b="3"/>
              </a:stretch>
            </a:blipFill>
          </p:spPr>
          <p:txBody>
            <a:bodyPr/>
            <a:lstStyle/>
            <a:p>
              <a:endParaRPr lang="pt-br"/>
            </a:p>
          </p:txBody>
        </p:sp>
      </p:grpSp>
      <p:sp>
        <p:nvSpPr>
          <p:cNvPr id="6" name="TextBox 6"/>
          <p:cNvSpPr txBox="1"/>
          <p:nvPr/>
        </p:nvSpPr>
        <p:spPr>
          <a:xfrm>
            <a:off x="4876800" y="869441"/>
            <a:ext cx="6497389" cy="807978"/>
          </a:xfrm>
          <a:prstGeom prst="rect">
            <a:avLst/>
          </a:prstGeom>
        </p:spPr>
        <p:txBody>
          <a:bodyPr lIns="0" tIns="0" rIns="0" bIns="0" rtlCol="0" anchor="t">
            <a:spAutoFit/>
          </a:bodyPr>
          <a:lstStyle/>
          <a:p>
            <a:pPr algn="ctr" rtl="0">
              <a:lnSpc>
                <a:spcPts val="6480"/>
              </a:lnSpc>
            </a:pPr>
            <a:r>
              <a:rPr lang="pt-br" sz="5400" b="1" i="0" u="none" baseline="0">
                <a:solidFill>
                  <a:srgbClr val="FFFFFF"/>
                </a:solidFill>
                <a:latin typeface="Calibri (MS) Bold"/>
                <a:ea typeface="Calibri (MS) Bold"/>
                <a:cs typeface="Calibri (MS) Bold"/>
                <a:sym typeface="Calibri (MS) Bold"/>
              </a:rPr>
              <a:t>Obrigada!</a:t>
            </a:r>
          </a:p>
        </p:txBody>
      </p:sp>
      <p:sp>
        <p:nvSpPr>
          <p:cNvPr id="10" name="TextBox 9">
            <a:extLst>
              <a:ext uri="{FF2B5EF4-FFF2-40B4-BE49-F238E27FC236}">
                <a16:creationId xmlns:a16="http://schemas.microsoft.com/office/drawing/2014/main" id="{E5C4A126-AC05-ABC4-7F0B-E476F2F6111A}"/>
              </a:ext>
            </a:extLst>
          </p:cNvPr>
          <p:cNvSpPr txBox="1"/>
          <p:nvPr/>
        </p:nvSpPr>
        <p:spPr>
          <a:xfrm>
            <a:off x="609599" y="4152900"/>
            <a:ext cx="10764589" cy="4585871"/>
          </a:xfrm>
          <a:prstGeom prst="rect">
            <a:avLst/>
          </a:prstGeom>
          <a:noFill/>
        </p:spPr>
        <p:txBody>
          <a:bodyPr wrap="square" rtlCol="0">
            <a:spAutoFit/>
          </a:bodyPr>
          <a:lstStyle/>
          <a:p>
            <a:pPr algn="ctr" rtl="0"/>
            <a:r>
              <a:rPr lang="pt-br" sz="3200" b="1" i="0" u="none" baseline="0">
                <a:solidFill>
                  <a:srgbClr val="002060"/>
                </a:solidFill>
              </a:rPr>
              <a:t>Se vocês tiverem alguma dúvida, entrem em contato conosco:</a:t>
            </a:r>
          </a:p>
          <a:p>
            <a:endParaRPr lang="pt-br" sz="2800" dirty="0">
              <a:solidFill>
                <a:srgbClr val="002060"/>
              </a:solidFill>
            </a:endParaRPr>
          </a:p>
          <a:p>
            <a:pPr algn="l" rtl="0"/>
            <a:r>
              <a:rPr lang="pt-br" sz="2800" b="0" i="0" u="none" baseline="0">
                <a:solidFill>
                  <a:srgbClr val="002060"/>
                </a:solidFill>
                <a:highlight>
                  <a:srgbClr val="FFFF00"/>
                </a:highlight>
              </a:rPr>
              <a:t>&lt;&lt;</a:t>
            </a:r>
            <a:r>
              <a:rPr lang="pt-br" sz="2800" b="1" i="0" u="none" baseline="0">
                <a:solidFill>
                  <a:srgbClr val="002060"/>
                </a:solidFill>
                <a:highlight>
                  <a:srgbClr val="FFFF00"/>
                </a:highlight>
              </a:rPr>
              <a:t>Insira seu nome&gt;&gt;, &lt;&lt;Insira sua região&gt;&gt; </a:t>
            </a:r>
            <a:r>
              <a:rPr lang="pt-br" sz="2800" b="1" i="0" u="none" baseline="0">
                <a:solidFill>
                  <a:srgbClr val="002060"/>
                </a:solidFill>
              </a:rPr>
              <a:t>Coordenadora Regional de Educação</a:t>
            </a:r>
          </a:p>
          <a:p>
            <a:pPr algn="l" rtl="0"/>
            <a:r>
              <a:rPr lang="pt-br" sz="2800" b="0" i="0" u="none" baseline="0">
                <a:solidFill>
                  <a:srgbClr val="002060"/>
                </a:solidFill>
                <a:highlight>
                  <a:srgbClr val="FFFF00"/>
                </a:highlight>
              </a:rPr>
              <a:t>&lt;&lt;insira seu endereço de e-mail&gt;&gt;</a:t>
            </a:r>
          </a:p>
          <a:p>
            <a:endParaRPr lang="pt-br" sz="2800" dirty="0">
              <a:solidFill>
                <a:srgbClr val="002060"/>
              </a:solidFill>
            </a:endParaRPr>
          </a:p>
          <a:p>
            <a:pPr algn="l" rtl="0"/>
            <a:r>
              <a:rPr lang="pt-br" sz="2800" b="0" i="0" u="none" baseline="0">
                <a:solidFill>
                  <a:srgbClr val="002060"/>
                </a:solidFill>
              </a:rPr>
              <a:t>OU</a:t>
            </a:r>
          </a:p>
          <a:p>
            <a:endParaRPr lang="pt-br" sz="2800" dirty="0">
              <a:solidFill>
                <a:srgbClr val="002060"/>
              </a:solidFill>
            </a:endParaRPr>
          </a:p>
          <a:p>
            <a:pPr algn="l" rtl="0"/>
            <a:r>
              <a:rPr lang="pt-br" sz="2800" b="1" i="0" u="none" baseline="0">
                <a:solidFill>
                  <a:srgbClr val="002060"/>
                </a:solidFill>
              </a:rPr>
              <a:t>Iesha D. Brown, Diretora de Impacto e Engajamento da SIA</a:t>
            </a:r>
          </a:p>
          <a:p>
            <a:pPr algn="l" rtl="0"/>
            <a:r>
              <a:rPr lang="pt-br" sz="2800" b="0" i="0" u="none" baseline="0">
                <a:solidFill>
                  <a:srgbClr val="002060"/>
                </a:solidFill>
              </a:rPr>
              <a:t>iesha@soroptimist.org</a:t>
            </a:r>
          </a:p>
          <a:p>
            <a:endParaRPr lang="pt-br" dirty="0"/>
          </a:p>
          <a:p>
            <a:endParaRPr lang="pt-b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976</TotalTime>
  <Words>1240</Words>
  <Application>Microsoft Office PowerPoint</Application>
  <PresentationFormat>Custom</PresentationFormat>
  <Paragraphs>147</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 (MS) Bold</vt:lpstr>
      <vt:lpstr>Calibri</vt:lpstr>
      <vt:lpstr>Aptos</vt:lpstr>
      <vt:lpstr>Rastanty Cortez</vt:lpstr>
      <vt:lpstr>Effra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SIA PPT Template</dc:title>
  <dc:creator>Nicole Simmons</dc:creator>
  <cp:lastModifiedBy>Iesha Brown</cp:lastModifiedBy>
  <cp:revision>6</cp:revision>
  <dcterms:created xsi:type="dcterms:W3CDTF">2006-08-16T00:00:00Z</dcterms:created>
  <dcterms:modified xsi:type="dcterms:W3CDTF">2026-08-26T22:36:23Z</dcterms:modified>
  <dc:identifier>DAG2D4GzFFA</dc:identifier>
</cp:coreProperties>
</file>