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92" r:id="rId3"/>
    <p:sldId id="293" r:id="rId4"/>
    <p:sldId id="294" r:id="rId5"/>
    <p:sldId id="295" r:id="rId6"/>
    <p:sldId id="296" r:id="rId7"/>
    <p:sldId id="298" r:id="rId8"/>
    <p:sldId id="291" r:id="rId9"/>
  </p:sldIdLst>
  <p:sldSz cx="18288000" cy="10287000"/>
  <p:notesSz cx="6858000" cy="9144000"/>
  <p:embeddedFontLst>
    <p:embeddedFont>
      <p:font typeface="Calibri (MS) Bold" panose="020B0604020202020204" charset="0"/>
      <p:regular r:id="rId11"/>
    </p:embeddedFont>
    <p:embeddedFont>
      <p:font typeface="Effra" panose="020B0604020202020204" charset="0"/>
      <p:regular r:id="rId12"/>
      <p:bold r:id="rId13"/>
      <p:italic r:id="rId14"/>
      <p:boldItalic r:id="rId15"/>
    </p:embeddedFont>
    <p:embeddedFont>
      <p:font typeface="Rastanty Cortez" panose="02000506000000020003" pitchFamily="2"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E3"/>
    <a:srgbClr val="DB4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3818" autoAdjust="0"/>
  </p:normalViewPr>
  <p:slideViewPr>
    <p:cSldViewPr>
      <p:cViewPr varScale="1">
        <p:scale>
          <a:sx n="27" d="100"/>
          <a:sy n="27" d="100"/>
        </p:scale>
        <p:origin x="166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FC161-0F03-4CC1-A744-3EC02A116522}" type="doc">
      <dgm:prSet loTypeId="urn:microsoft.com/office/officeart/2005/8/layout/cycle3" loCatId="cycle" qsTypeId="urn:microsoft.com/office/officeart/2005/8/quickstyle/simple1#1" qsCatId="simple" csTypeId="urn:microsoft.com/office/officeart/2005/8/colors/accent1_2#1" csCatId="accent1" phldr="1"/>
      <dgm:spPr/>
      <dgm:t>
        <a:bodyPr/>
        <a:lstStyle/>
        <a:p>
          <a:endParaRPr lang="x-es-XL"/>
        </a:p>
      </dgm:t>
    </dgm:pt>
    <dgm:pt modelId="{A7C4626E-C8CD-4663-9603-9FDF876D6E96}">
      <dgm:prSet phldrT="[Text]" phldr="0"/>
      <dgm:spPr>
        <a:solidFill>
          <a:schemeClr val="accent2">
            <a:lumMod val="75000"/>
          </a:schemeClr>
        </a:solidFill>
      </dgm:spPr>
      <dgm:t>
        <a:bodyPr/>
        <a:lstStyle/>
        <a:p>
          <a:pPr algn="ctr" rtl="0"/>
          <a:r>
            <a:rPr lang="x-es-XL" b="0" i="0" u="none" baseline="0"/>
            <a:t>EVALUAR E IDENTIFICAR LAS NECESIDADES</a:t>
          </a:r>
        </a:p>
      </dgm:t>
    </dgm:pt>
    <dgm:pt modelId="{F6D95E46-EAFF-45ED-A092-59A2CD496A7E}" type="parTrans" cxnId="{FB4D75A1-42CB-4E48-99A4-6D3735811588}">
      <dgm:prSet/>
      <dgm:spPr/>
      <dgm:t>
        <a:bodyPr/>
        <a:lstStyle/>
        <a:p>
          <a:endParaRPr lang="x-es-XL"/>
        </a:p>
      </dgm:t>
    </dgm:pt>
    <dgm:pt modelId="{81C6D5F4-AAF1-415A-A181-10F94DDC92AC}" type="sibTrans" cxnId="{FB4D75A1-42CB-4E48-99A4-6D3735811588}">
      <dgm:prSet/>
      <dgm:spPr/>
      <dgm:t>
        <a:bodyPr/>
        <a:lstStyle/>
        <a:p>
          <a:endParaRPr lang="x-es-XL"/>
        </a:p>
      </dgm:t>
    </dgm:pt>
    <dgm:pt modelId="{87C692C3-E0DD-45FC-B03C-304AE59D9072}">
      <dgm:prSet phldrT="[Text]" phldr="0"/>
      <dgm:spPr>
        <a:solidFill>
          <a:srgbClr val="92D050"/>
        </a:solidFill>
      </dgm:spPr>
      <dgm:t>
        <a:bodyPr/>
        <a:lstStyle/>
        <a:p>
          <a:pPr algn="ctr" rtl="0"/>
          <a:r>
            <a:rPr lang="x-es-XL" b="0" i="0" u="none" baseline="0"/>
            <a:t>DISEÑAR EXPERIENCIAS DE APRENDIZAJE SIGNIFICATIVAS</a:t>
          </a:r>
        </a:p>
      </dgm:t>
    </dgm:pt>
    <dgm:pt modelId="{BEB62218-375A-47C5-BB18-C642A36BA75C}" type="parTrans" cxnId="{167E728F-B8F3-4906-83A4-9043B6471085}">
      <dgm:prSet/>
      <dgm:spPr/>
      <dgm:t>
        <a:bodyPr/>
        <a:lstStyle/>
        <a:p>
          <a:endParaRPr lang="x-es-XL"/>
        </a:p>
      </dgm:t>
    </dgm:pt>
    <dgm:pt modelId="{FA9733BD-833A-476E-9768-267D0CD301C6}" type="sibTrans" cxnId="{167E728F-B8F3-4906-83A4-9043B6471085}">
      <dgm:prSet/>
      <dgm:spPr/>
      <dgm:t>
        <a:bodyPr/>
        <a:lstStyle/>
        <a:p>
          <a:endParaRPr lang="x-es-XL"/>
        </a:p>
      </dgm:t>
    </dgm:pt>
    <dgm:pt modelId="{71C0CA76-9D3E-47ED-B8F3-41A7CA4FB87D}">
      <dgm:prSet phldrT="[Text]" phldr="0"/>
      <dgm:spPr>
        <a:solidFill>
          <a:srgbClr val="7030A0"/>
        </a:solidFill>
      </dgm:spPr>
      <dgm:t>
        <a:bodyPr/>
        <a:lstStyle/>
        <a:p>
          <a:pPr algn="ctr" rtl="0"/>
          <a:r>
            <a:rPr lang="x-es-XL" b="0" i="0" u="none" baseline="0"/>
            <a:t>DESARROLLAR</a:t>
          </a:r>
        </a:p>
      </dgm:t>
    </dgm:pt>
    <dgm:pt modelId="{FAA980E0-C234-49AA-B703-85CF789081C7}" type="parTrans" cxnId="{E9D9A1FF-89A6-4D70-83C6-9A83B1120116}">
      <dgm:prSet/>
      <dgm:spPr/>
      <dgm:t>
        <a:bodyPr/>
        <a:lstStyle/>
        <a:p>
          <a:endParaRPr lang="x-es-XL"/>
        </a:p>
      </dgm:t>
    </dgm:pt>
    <dgm:pt modelId="{846E02EB-3DCA-4683-A0F7-F2DF4F562EA1}" type="sibTrans" cxnId="{E9D9A1FF-89A6-4D70-83C6-9A83B1120116}">
      <dgm:prSet/>
      <dgm:spPr/>
      <dgm:t>
        <a:bodyPr/>
        <a:lstStyle/>
        <a:p>
          <a:endParaRPr lang="x-es-XL"/>
        </a:p>
      </dgm:t>
    </dgm:pt>
    <dgm:pt modelId="{45A22C08-6314-42A3-B1A0-B8ECAA712358}">
      <dgm:prSet phldrT="[Text]" phldr="0"/>
      <dgm:spPr>
        <a:solidFill>
          <a:schemeClr val="accent5">
            <a:lumMod val="75000"/>
          </a:schemeClr>
        </a:solidFill>
      </dgm:spPr>
      <dgm:t>
        <a:bodyPr/>
        <a:lstStyle/>
        <a:p>
          <a:pPr algn="ctr" rtl="0"/>
          <a:r>
            <a:rPr lang="x-es-XL" b="0" i="0" u="none" baseline="0"/>
            <a:t>IMPLEMENTAR</a:t>
          </a:r>
        </a:p>
      </dgm:t>
    </dgm:pt>
    <dgm:pt modelId="{A704C29D-CD9D-4CCA-AF02-2F0E786ECE50}" type="parTrans" cxnId="{5E1DA9C2-CF61-4DAE-80EE-96841934A651}">
      <dgm:prSet/>
      <dgm:spPr/>
      <dgm:t>
        <a:bodyPr/>
        <a:lstStyle/>
        <a:p>
          <a:endParaRPr lang="x-es-XL"/>
        </a:p>
      </dgm:t>
    </dgm:pt>
    <dgm:pt modelId="{9DECFDF7-7CD6-4031-9970-25C283B68B9D}" type="sibTrans" cxnId="{5E1DA9C2-CF61-4DAE-80EE-96841934A651}">
      <dgm:prSet/>
      <dgm:spPr/>
      <dgm:t>
        <a:bodyPr/>
        <a:lstStyle/>
        <a:p>
          <a:endParaRPr lang="x-es-XL"/>
        </a:p>
      </dgm:t>
    </dgm:pt>
    <dgm:pt modelId="{78BB4562-FADA-4B23-953D-1DC01CA59F30}">
      <dgm:prSet phldrT="[Text]" phldr="0"/>
      <dgm:spPr>
        <a:solidFill>
          <a:schemeClr val="accent6">
            <a:lumMod val="75000"/>
          </a:schemeClr>
        </a:solidFill>
      </dgm:spPr>
      <dgm:t>
        <a:bodyPr/>
        <a:lstStyle/>
        <a:p>
          <a:pPr algn="ctr" rtl="0"/>
          <a:r>
            <a:rPr lang="x-es-XL" b="0" i="0" u="none" baseline="0"/>
            <a:t>EVALUAR</a:t>
          </a:r>
        </a:p>
      </dgm:t>
    </dgm:pt>
    <dgm:pt modelId="{58D1C19E-1435-4B1A-97CD-B3646D9BC404}" type="parTrans" cxnId="{E7530019-847A-4717-929D-76002A75D6D5}">
      <dgm:prSet/>
      <dgm:spPr/>
      <dgm:t>
        <a:bodyPr/>
        <a:lstStyle/>
        <a:p>
          <a:endParaRPr lang="x-es-XL"/>
        </a:p>
      </dgm:t>
    </dgm:pt>
    <dgm:pt modelId="{CB276ACA-CE5F-4807-A7A0-749F8218F804}" type="sibTrans" cxnId="{E7530019-847A-4717-929D-76002A75D6D5}">
      <dgm:prSet/>
      <dgm:spPr/>
      <dgm:t>
        <a:bodyPr/>
        <a:lstStyle/>
        <a:p>
          <a:endParaRPr lang="x-es-XL"/>
        </a:p>
      </dgm:t>
    </dgm:pt>
    <dgm:pt modelId="{7DBCA83A-C5C9-42BD-A9B7-3C1264EAC7A5}" type="pres">
      <dgm:prSet presAssocID="{595FC161-0F03-4CC1-A744-3EC02A116522}" presName="Name0" presStyleCnt="0">
        <dgm:presLayoutVars>
          <dgm:dir/>
          <dgm:resizeHandles val="exact"/>
        </dgm:presLayoutVars>
      </dgm:prSet>
      <dgm:spPr/>
    </dgm:pt>
    <dgm:pt modelId="{B25315FE-21B2-4BA6-BFAF-F3E51DAB4756}" type="pres">
      <dgm:prSet presAssocID="{595FC161-0F03-4CC1-A744-3EC02A116522}" presName="cycle" presStyleCnt="0"/>
      <dgm:spPr/>
    </dgm:pt>
    <dgm:pt modelId="{8CEF625E-B128-471B-91A6-3CD9970428A7}" type="pres">
      <dgm:prSet presAssocID="{A7C4626E-C8CD-4663-9603-9FDF876D6E96}" presName="nodeFirstNode" presStyleLbl="node1" presStyleIdx="0" presStyleCnt="5">
        <dgm:presLayoutVars>
          <dgm:bulletEnabled val="1"/>
        </dgm:presLayoutVars>
      </dgm:prSet>
      <dgm:spPr/>
    </dgm:pt>
    <dgm:pt modelId="{65E28224-2C39-443F-8522-F83A7CF39B98}" type="pres">
      <dgm:prSet presAssocID="{81C6D5F4-AAF1-415A-A181-10F94DDC92AC}" presName="sibTransFirstNode" presStyleLbl="bgShp" presStyleIdx="0" presStyleCnt="1"/>
      <dgm:spPr/>
    </dgm:pt>
    <dgm:pt modelId="{A22D7539-683E-49F1-8686-74D8D5866AAA}" type="pres">
      <dgm:prSet presAssocID="{87C692C3-E0DD-45FC-B03C-304AE59D9072}" presName="nodeFollowingNodes" presStyleLbl="node1" presStyleIdx="1" presStyleCnt="5">
        <dgm:presLayoutVars>
          <dgm:bulletEnabled val="1"/>
        </dgm:presLayoutVars>
      </dgm:prSet>
      <dgm:spPr/>
    </dgm:pt>
    <dgm:pt modelId="{DB533AEF-3846-4A00-9C53-D6C575F847FE}" type="pres">
      <dgm:prSet presAssocID="{71C0CA76-9D3E-47ED-B8F3-41A7CA4FB87D}" presName="nodeFollowingNodes" presStyleLbl="node1" presStyleIdx="2" presStyleCnt="5">
        <dgm:presLayoutVars>
          <dgm:bulletEnabled val="1"/>
        </dgm:presLayoutVars>
      </dgm:prSet>
      <dgm:spPr/>
    </dgm:pt>
    <dgm:pt modelId="{E64DE9EF-4D0F-4008-BC89-7AC6508B9A31}" type="pres">
      <dgm:prSet presAssocID="{45A22C08-6314-42A3-B1A0-B8ECAA712358}" presName="nodeFollowingNodes" presStyleLbl="node1" presStyleIdx="3" presStyleCnt="5">
        <dgm:presLayoutVars>
          <dgm:bulletEnabled val="1"/>
        </dgm:presLayoutVars>
      </dgm:prSet>
      <dgm:spPr/>
    </dgm:pt>
    <dgm:pt modelId="{CD77A6F2-2563-411A-88C9-505B83F7A11C}" type="pres">
      <dgm:prSet presAssocID="{78BB4562-FADA-4B23-953D-1DC01CA59F30}" presName="nodeFollowingNodes" presStyleLbl="node1" presStyleIdx="4" presStyleCnt="5">
        <dgm:presLayoutVars>
          <dgm:bulletEnabled val="1"/>
        </dgm:presLayoutVars>
      </dgm:prSet>
      <dgm:spPr/>
    </dgm:pt>
  </dgm:ptLst>
  <dgm:cxnLst>
    <dgm:cxn modelId="{B6895700-9117-4AF5-AA28-80A903FFC8DA}" type="presOf" srcId="{87C692C3-E0DD-45FC-B03C-304AE59D9072}" destId="{A22D7539-683E-49F1-8686-74D8D5866AAA}" srcOrd="0" destOrd="0" presId="urn:microsoft.com/office/officeart/2005/8/layout/cycle3"/>
    <dgm:cxn modelId="{E7530019-847A-4717-929D-76002A75D6D5}" srcId="{595FC161-0F03-4CC1-A744-3EC02A116522}" destId="{78BB4562-FADA-4B23-953D-1DC01CA59F30}" srcOrd="4" destOrd="0" parTransId="{58D1C19E-1435-4B1A-97CD-B3646D9BC404}" sibTransId="{CB276ACA-CE5F-4807-A7A0-749F8218F804}"/>
    <dgm:cxn modelId="{0989551F-9947-48EA-9C0A-27E08CC2C95B}" type="presOf" srcId="{45A22C08-6314-42A3-B1A0-B8ECAA712358}" destId="{E64DE9EF-4D0F-4008-BC89-7AC6508B9A31}" srcOrd="0" destOrd="0" presId="urn:microsoft.com/office/officeart/2005/8/layout/cycle3"/>
    <dgm:cxn modelId="{24DF9523-0615-4F69-9198-3CB786475765}" type="presOf" srcId="{A7C4626E-C8CD-4663-9603-9FDF876D6E96}" destId="{8CEF625E-B128-471B-91A6-3CD9970428A7}" srcOrd="0" destOrd="0" presId="urn:microsoft.com/office/officeart/2005/8/layout/cycle3"/>
    <dgm:cxn modelId="{ECF91547-1248-4174-BC0A-EDA7749EF392}" type="presOf" srcId="{71C0CA76-9D3E-47ED-B8F3-41A7CA4FB87D}" destId="{DB533AEF-3846-4A00-9C53-D6C575F847FE}" srcOrd="0" destOrd="0" presId="urn:microsoft.com/office/officeart/2005/8/layout/cycle3"/>
    <dgm:cxn modelId="{2F9BBE70-1EB5-46B8-9A6F-DEA502D1CC9E}" type="presOf" srcId="{81C6D5F4-AAF1-415A-A181-10F94DDC92AC}" destId="{65E28224-2C39-443F-8522-F83A7CF39B98}" srcOrd="0" destOrd="0" presId="urn:microsoft.com/office/officeart/2005/8/layout/cycle3"/>
    <dgm:cxn modelId="{167E728F-B8F3-4906-83A4-9043B6471085}" srcId="{595FC161-0F03-4CC1-A744-3EC02A116522}" destId="{87C692C3-E0DD-45FC-B03C-304AE59D9072}" srcOrd="1" destOrd="0" parTransId="{BEB62218-375A-47C5-BB18-C642A36BA75C}" sibTransId="{FA9733BD-833A-476E-9768-267D0CD301C6}"/>
    <dgm:cxn modelId="{FB4D75A1-42CB-4E48-99A4-6D3735811588}" srcId="{595FC161-0F03-4CC1-A744-3EC02A116522}" destId="{A7C4626E-C8CD-4663-9603-9FDF876D6E96}" srcOrd="0" destOrd="0" parTransId="{F6D95E46-EAFF-45ED-A092-59A2CD496A7E}" sibTransId="{81C6D5F4-AAF1-415A-A181-10F94DDC92AC}"/>
    <dgm:cxn modelId="{5428DAA7-17D5-40B2-9F81-3F8245B483F3}" type="presOf" srcId="{78BB4562-FADA-4B23-953D-1DC01CA59F30}" destId="{CD77A6F2-2563-411A-88C9-505B83F7A11C}" srcOrd="0" destOrd="0" presId="urn:microsoft.com/office/officeart/2005/8/layout/cycle3"/>
    <dgm:cxn modelId="{5E1DA9C2-CF61-4DAE-80EE-96841934A651}" srcId="{595FC161-0F03-4CC1-A744-3EC02A116522}" destId="{45A22C08-6314-42A3-B1A0-B8ECAA712358}" srcOrd="3" destOrd="0" parTransId="{A704C29D-CD9D-4CCA-AF02-2F0E786ECE50}" sibTransId="{9DECFDF7-7CD6-4031-9970-25C283B68B9D}"/>
    <dgm:cxn modelId="{8E16DEC2-29E5-4D26-AAAA-AF3F11EE9939}" type="presOf" srcId="{595FC161-0F03-4CC1-A744-3EC02A116522}" destId="{7DBCA83A-C5C9-42BD-A9B7-3C1264EAC7A5}" srcOrd="0" destOrd="0" presId="urn:microsoft.com/office/officeart/2005/8/layout/cycle3"/>
    <dgm:cxn modelId="{E9D9A1FF-89A6-4D70-83C6-9A83B1120116}" srcId="{595FC161-0F03-4CC1-A744-3EC02A116522}" destId="{71C0CA76-9D3E-47ED-B8F3-41A7CA4FB87D}" srcOrd="2" destOrd="0" parTransId="{FAA980E0-C234-49AA-B703-85CF789081C7}" sibTransId="{846E02EB-3DCA-4683-A0F7-F2DF4F562EA1}"/>
    <dgm:cxn modelId="{C115E9DD-ADC2-42BB-ACE6-B7FDEDA8DEAC}" type="presParOf" srcId="{7DBCA83A-C5C9-42BD-A9B7-3C1264EAC7A5}" destId="{B25315FE-21B2-4BA6-BFAF-F3E51DAB4756}" srcOrd="0" destOrd="0" presId="urn:microsoft.com/office/officeart/2005/8/layout/cycle3"/>
    <dgm:cxn modelId="{3E56844F-8BF4-4414-9347-C4AB0B58914F}" type="presParOf" srcId="{B25315FE-21B2-4BA6-BFAF-F3E51DAB4756}" destId="{8CEF625E-B128-471B-91A6-3CD9970428A7}" srcOrd="0" destOrd="0" presId="urn:microsoft.com/office/officeart/2005/8/layout/cycle3"/>
    <dgm:cxn modelId="{22BF30F2-8415-4A74-BEE3-81A8AA2A952C}" type="presParOf" srcId="{B25315FE-21B2-4BA6-BFAF-F3E51DAB4756}" destId="{65E28224-2C39-443F-8522-F83A7CF39B98}" srcOrd="1" destOrd="0" presId="urn:microsoft.com/office/officeart/2005/8/layout/cycle3"/>
    <dgm:cxn modelId="{DD8268C4-B4A7-4EA0-9788-DBF9FB7720DF}" type="presParOf" srcId="{B25315FE-21B2-4BA6-BFAF-F3E51DAB4756}" destId="{A22D7539-683E-49F1-8686-74D8D5866AAA}" srcOrd="2" destOrd="0" presId="urn:microsoft.com/office/officeart/2005/8/layout/cycle3"/>
    <dgm:cxn modelId="{B61605F0-75D1-4059-94ED-652C9B13D4AC}" type="presParOf" srcId="{B25315FE-21B2-4BA6-BFAF-F3E51DAB4756}" destId="{DB533AEF-3846-4A00-9C53-D6C575F847FE}" srcOrd="3" destOrd="0" presId="urn:microsoft.com/office/officeart/2005/8/layout/cycle3"/>
    <dgm:cxn modelId="{D696F889-3FED-4C0B-AFF6-53021B41EDF5}" type="presParOf" srcId="{B25315FE-21B2-4BA6-BFAF-F3E51DAB4756}" destId="{E64DE9EF-4D0F-4008-BC89-7AC6508B9A31}" srcOrd="4" destOrd="0" presId="urn:microsoft.com/office/officeart/2005/8/layout/cycle3"/>
    <dgm:cxn modelId="{F0ABA232-2D25-453F-9CDA-1639B10B72FE}" type="presParOf" srcId="{B25315FE-21B2-4BA6-BFAF-F3E51DAB4756}" destId="{CD77A6F2-2563-411A-88C9-505B83F7A11C}" srcOrd="5"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8224-2C39-443F-8522-F83A7CF39B98}">
      <dsp:nvSpPr>
        <dsp:cNvPr id="0" name=""/>
        <dsp:cNvSpPr/>
      </dsp:nvSpPr>
      <dsp:spPr>
        <a:xfrm>
          <a:off x="1821481" y="-45768"/>
          <a:ext cx="7065482" cy="7065482"/>
        </a:xfrm>
        <a:prstGeom prst="circularArrow">
          <a:avLst>
            <a:gd name="adj1" fmla="val 5544"/>
            <a:gd name="adj2" fmla="val 330680"/>
            <a:gd name="adj3" fmla="val 13734591"/>
            <a:gd name="adj4" fmla="val 1741117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F625E-B128-471B-91A6-3CD9970428A7}">
      <dsp:nvSpPr>
        <dsp:cNvPr id="0" name=""/>
        <dsp:cNvSpPr/>
      </dsp:nvSpPr>
      <dsp:spPr>
        <a:xfrm>
          <a:off x="3670570" y="2372"/>
          <a:ext cx="3367303" cy="168365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x-es-XL" sz="2400" b="0" i="0" u="none" kern="1200" baseline="0"/>
            <a:t>EVALUAR E IDENTIFICAR LAS NECESIDADES</a:t>
          </a:r>
        </a:p>
      </dsp:txBody>
      <dsp:txXfrm>
        <a:off x="3752759" y="84561"/>
        <a:ext cx="3202925" cy="1519273"/>
      </dsp:txXfrm>
    </dsp:sp>
    <dsp:sp modelId="{A22D7539-683E-49F1-8686-74D8D5866AAA}">
      <dsp:nvSpPr>
        <dsp:cNvPr id="0" name=""/>
        <dsp:cNvSpPr/>
      </dsp:nvSpPr>
      <dsp:spPr>
        <a:xfrm>
          <a:off x="6536102" y="2084303"/>
          <a:ext cx="3367303" cy="1683651"/>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x-es-XL" sz="2400" b="0" i="0" u="none" kern="1200" baseline="0"/>
            <a:t>DISEÑAR EXPERIENCIAS DE APRENDIZAJE SIGNIFICATIVAS</a:t>
          </a:r>
        </a:p>
      </dsp:txBody>
      <dsp:txXfrm>
        <a:off x="6618291" y="2166492"/>
        <a:ext cx="3202925" cy="1519273"/>
      </dsp:txXfrm>
    </dsp:sp>
    <dsp:sp modelId="{DB533AEF-3846-4A00-9C53-D6C575F847FE}">
      <dsp:nvSpPr>
        <dsp:cNvPr id="0" name=""/>
        <dsp:cNvSpPr/>
      </dsp:nvSpPr>
      <dsp:spPr>
        <a:xfrm>
          <a:off x="5441566" y="5452938"/>
          <a:ext cx="3367303" cy="1683651"/>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x-es-XL" sz="2400" b="0" i="0" u="none" kern="1200" baseline="0"/>
            <a:t>DESARROLLAR</a:t>
          </a:r>
        </a:p>
      </dsp:txBody>
      <dsp:txXfrm>
        <a:off x="5523755" y="5535127"/>
        <a:ext cx="3202925" cy="1519273"/>
      </dsp:txXfrm>
    </dsp:sp>
    <dsp:sp modelId="{E64DE9EF-4D0F-4008-BC89-7AC6508B9A31}">
      <dsp:nvSpPr>
        <dsp:cNvPr id="0" name=""/>
        <dsp:cNvSpPr/>
      </dsp:nvSpPr>
      <dsp:spPr>
        <a:xfrm>
          <a:off x="1899574" y="5452938"/>
          <a:ext cx="3367303" cy="1683651"/>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x-es-XL" sz="2400" b="0" i="0" u="none" kern="1200" baseline="0"/>
            <a:t>IMPLEMENTAR</a:t>
          </a:r>
        </a:p>
      </dsp:txBody>
      <dsp:txXfrm>
        <a:off x="1981763" y="5535127"/>
        <a:ext cx="3202925" cy="1519273"/>
      </dsp:txXfrm>
    </dsp:sp>
    <dsp:sp modelId="{CD77A6F2-2563-411A-88C9-505B83F7A11C}">
      <dsp:nvSpPr>
        <dsp:cNvPr id="0" name=""/>
        <dsp:cNvSpPr/>
      </dsp:nvSpPr>
      <dsp:spPr>
        <a:xfrm>
          <a:off x="805038" y="2084303"/>
          <a:ext cx="3367303" cy="168365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x-es-XL" sz="2400" b="0" i="0" u="none" kern="1200" baseline="0"/>
            <a:t>EVALUAR</a:t>
          </a:r>
        </a:p>
      </dsp:txBody>
      <dsp:txXfrm>
        <a:off x="887227" y="2166492"/>
        <a:ext cx="3202925" cy="151927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E1DED-3963-4963-8F0E-CBDD050DFBB7}"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C15E9-7B0F-4FDB-817C-9DCD06BB0BE3}" type="slidenum">
              <a:rPr lang="en-US" smtClean="0"/>
              <a:t>‹#›</a:t>
            </a:fld>
            <a:endParaRPr lang="en-US"/>
          </a:p>
        </p:txBody>
      </p:sp>
    </p:spTree>
    <p:extLst>
      <p:ext uri="{BB962C8B-B14F-4D97-AF65-F5344CB8AC3E}">
        <p14:creationId xmlns:p14="http://schemas.microsoft.com/office/powerpoint/2010/main" val="66295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x-es-XL" b="0" i="0" u="none" baseline="0"/>
              <a:t>Buenos días/buenas tardes a todas.</a:t>
            </a:r>
          </a:p>
          <a:p>
            <a:endParaRPr lang="x-es-XL" dirty="0"/>
          </a:p>
          <a:p>
            <a:pPr algn="l" rtl="0"/>
            <a:r>
              <a:rPr lang="x-es-XL" b="0" i="0" u="none" baseline="0"/>
              <a:t>Soy </a:t>
            </a:r>
            <a:r>
              <a:rPr lang="x-es-XL" b="0" i="0" u="none" baseline="0">
                <a:highlight>
                  <a:srgbClr val="FFFF00"/>
                </a:highlight>
              </a:rPr>
              <a:t>&lt;&lt;</a:t>
            </a:r>
            <a:r>
              <a:rPr lang="x-es-XL" b="1" i="0" u="none" baseline="0">
                <a:highlight>
                  <a:srgbClr val="FFFF00"/>
                </a:highlight>
              </a:rPr>
              <a:t>inserte su nombre&gt;&gt;</a:t>
            </a:r>
            <a:r>
              <a:rPr lang="x-es-XL" b="0" i="0" u="none" baseline="0">
                <a:highlight>
                  <a:srgbClr val="FFFF00"/>
                </a:highlight>
              </a:rPr>
              <a:t>,</a:t>
            </a:r>
            <a:r>
              <a:rPr lang="x-es-XL" b="1" i="0" u="none" baseline="0">
                <a:highlight>
                  <a:srgbClr val="FFFF00"/>
                </a:highlight>
              </a:rPr>
              <a:t> </a:t>
            </a:r>
            <a:r>
              <a:rPr lang="x-es-XL" b="0" i="0" u="none" baseline="0"/>
              <a:t>nuestra primera coordinadora regional de Educación. Me complace presentar este nuevo cargo que SIA lanza este año: el de coordinadora regional de Educación.</a:t>
            </a:r>
          </a:p>
          <a:p>
            <a:endParaRPr lang="x-es-XL" dirty="0"/>
          </a:p>
          <a:p>
            <a:pPr algn="l" rtl="0"/>
            <a:r>
              <a:rPr lang="x-es-XL" b="0" i="0" u="none" baseline="0"/>
              <a:t>A medida que SIA continúa fortaleciendo el compromiso de sus miembros y el desarrollo del liderazgo en toda la federación, reconocemos que el aprendizaje desempeña una función importante para ayudar a nuestras miembros, clubes y regiones a alcanzar el éxito.</a:t>
            </a:r>
          </a:p>
          <a:p>
            <a:endParaRPr lang="x-es-XL" dirty="0"/>
          </a:p>
          <a:p>
            <a:pPr algn="l" rtl="0"/>
            <a:r>
              <a:rPr lang="x-es-XL" b="0" i="0" u="none" baseline="0"/>
              <a:t>Se presenta a la coordinadora regional de Educación para ayudarnos a establecer una conexión más sólida entre el aprendizaje, el liderazgo y la experiencia de las miembros.</a:t>
            </a:r>
          </a:p>
          <a:p>
            <a:endParaRPr lang="x-es-XL" dirty="0"/>
          </a:p>
        </p:txBody>
      </p:sp>
      <p:sp>
        <p:nvSpPr>
          <p:cNvPr id="4" name="Slide Number Placeholder 3"/>
          <p:cNvSpPr>
            <a:spLocks noGrp="1"/>
          </p:cNvSpPr>
          <p:nvPr>
            <p:ph type="sldNum" sz="quarter" idx="5"/>
          </p:nvPr>
        </p:nvSpPr>
        <p:spPr/>
        <p:txBody>
          <a:bodyPr/>
          <a:lstStyle/>
          <a:p>
            <a:pPr algn="l" rtl="0"/>
            <a:fld id="{148C15E9-7B0F-4FDB-817C-9DCD06BB0BE3}" type="slidenum">
              <a:rPr/>
              <a:t>1</a:t>
            </a:fld>
            <a:endParaRPr lang="x-es-XL"/>
          </a:p>
        </p:txBody>
      </p:sp>
    </p:spTree>
    <p:extLst>
      <p:ext uri="{BB962C8B-B14F-4D97-AF65-F5344CB8AC3E}">
        <p14:creationId xmlns:p14="http://schemas.microsoft.com/office/powerpoint/2010/main" val="317421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5279-7E3B-A155-8C09-CB9D6374A6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BB905D-D8C6-57BD-92F4-66B4B913DE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39D428-818B-5AA7-EA18-8D228760E2B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920389EF-6516-0AA5-378E-FDAE76CB40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B23E41A-8E47-09DB-2605-00BF4E5DAD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Las organizaciones no se fortalecen por casualidad; se fortalecen desarrollando intencionalmente a su gente.</a:t>
            </a:r>
          </a:p>
          <a:p>
            <a:endParaRPr lang="x-es-XL" dirty="0"/>
          </a:p>
          <a:p>
            <a:pPr algn="l" rtl="0"/>
            <a:r>
              <a:rPr lang="x-es-XL" b="0" i="0" u="none" baseline="0"/>
              <a:t>A medida que SIA continúa creciendo y evolucionando, reconocimos la oportunidad de crear un enfoque más conectado e intencional para el desarrollo del liderazgo en toda la federación.</a:t>
            </a:r>
          </a:p>
          <a:p>
            <a:pPr algn="l" rtl="0"/>
            <a:br>
              <a:rPr lang="x-es-XL"/>
            </a:br>
            <a:r>
              <a:rPr lang="x-es-XL" b="0" i="0" u="none" baseline="0"/>
              <a:t>El cargo de coordinadora regional de Educación se creó para ayudar a cerrar la brecha entre la sede principal, las regiones y los clubes, lo cual garantiza que las oportunidades educativas reflejen las necesidades reales de nuestras miembros.</a:t>
            </a:r>
          </a:p>
          <a:p>
            <a:endParaRPr lang="x-es-XL" dirty="0"/>
          </a:p>
          <a:p>
            <a:pPr algn="l" rtl="0"/>
            <a:r>
              <a:rPr lang="x-es-XL" b="0" i="0" u="none" baseline="0"/>
              <a:t>Sabemos que nuestras miembros tienen experiencias diferentes, distintos niveles de experiencia en liderazgo y necesidades diversas.</a:t>
            </a:r>
          </a:p>
          <a:p>
            <a:endParaRPr lang="x-es-XL" dirty="0"/>
          </a:p>
          <a:p>
            <a:pPr algn="l" rtl="0"/>
            <a:r>
              <a:rPr lang="x-es-XL" b="0" i="0" u="none" baseline="0"/>
              <a:t>Una nueva presidenta del club puede necesitar algo muy diferente a lo que necesita una líder de club con mucha experiencia. Una región puede necesitar ayuda para desarrollar líderes emergentes, mientras que otra puede estar buscando maneras de hacer que las reuniones de los clubes sean más atractivas.</a:t>
            </a:r>
          </a:p>
          <a:p>
            <a:endParaRPr lang="x-es-XL" dirty="0"/>
          </a:p>
          <a:p>
            <a:pPr algn="l" rtl="0"/>
            <a:r>
              <a:rPr lang="x-es-XL" b="0" i="0" u="none" baseline="0"/>
              <a:t>Queremos que nuestra educación y capacitación reflejen esas realidades.</a:t>
            </a:r>
          </a:p>
          <a:p>
            <a:endParaRPr lang="x-es-XL" dirty="0"/>
          </a:p>
          <a:p>
            <a:pPr algn="l" rtl="0"/>
            <a:r>
              <a:rPr lang="x-es-XL" b="0" i="0" u="none" baseline="0"/>
              <a:t>Por eso este cargo es tan importante.</a:t>
            </a:r>
          </a:p>
          <a:p>
            <a:endParaRPr lang="x-es-XL" dirty="0"/>
          </a:p>
          <a:p>
            <a:pPr algn="l" rtl="0"/>
            <a:r>
              <a:rPr lang="x-es-XL" b="0" i="0" u="none" baseline="0"/>
              <a:t>La coordinadora regional de Educación nos ayudará a comprender mejor qué necesitan aprender las miembros y los clubes, en qué aspectos necesitan apoyo y qué oportunidades educativas pueden ayudarlas a convertirse en líderes más eficaces y a crear experiencias más significativas para sus miembros.</a:t>
            </a:r>
          </a:p>
          <a:p>
            <a:endParaRPr lang="x-es-XL" dirty="0"/>
          </a:p>
        </p:txBody>
      </p:sp>
      <p:sp>
        <p:nvSpPr>
          <p:cNvPr id="6" name="Footer Placeholder 5">
            <a:extLst>
              <a:ext uri="{FF2B5EF4-FFF2-40B4-BE49-F238E27FC236}">
                <a16:creationId xmlns:a16="http://schemas.microsoft.com/office/drawing/2014/main" id="{89497015-28FF-5551-18E2-9BB8F3AA5C9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ACC2671-CA07-12AB-2264-95305CE8B0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1112174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0B46-4C0F-67D8-1852-2CC3FAB20C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17DA76-33E8-E667-FFA2-EA786553EB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3DFEF23-FEE8-807C-38CD-40C3D0E1CA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7D23A736-91B6-F4C8-02A1-10175EF4853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420AD0B-E4A4-B89E-24EA-5AA77A0D111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La coordinadora regional de Educación servirá de enlace entre los clubes, las regiones y la sede principal de SIA.</a:t>
            </a:r>
          </a:p>
          <a:p>
            <a:endParaRPr lang="x-es-XL" dirty="0"/>
          </a:p>
          <a:p>
            <a:pPr algn="l" rtl="0"/>
            <a:r>
              <a:rPr lang="x-es-XL" b="0" i="0" u="none" baseline="0"/>
              <a:t>Esto es lo que haremos:</a:t>
            </a:r>
          </a:p>
          <a:p>
            <a:pPr marL="171450" indent="-171450" algn="l" rtl="0">
              <a:buFont typeface="Arial" panose="020B0604020202020204" pitchFamily="34" charset="0"/>
              <a:buChar char="•"/>
            </a:pPr>
            <a:r>
              <a:rPr lang="x-es-XL" b="0" i="0" u="none" baseline="0"/>
              <a:t>Escuchar a los clubes y a sus miembros para identificar las necesidades de aprendizaje y desarrollo del liderazgo.</a:t>
            </a:r>
          </a:p>
          <a:p>
            <a:pPr marL="171450" indent="-171450" algn="l" rtl="0">
              <a:buFont typeface="Arial" panose="020B0604020202020204" pitchFamily="34" charset="0"/>
              <a:buChar char="•"/>
            </a:pPr>
            <a:r>
              <a:rPr lang="x-es-XL" b="0" i="0" u="none" baseline="0"/>
              <a:t>Buscar tendencias y desafíos comunes en toda la región.</a:t>
            </a:r>
          </a:p>
          <a:p>
            <a:pPr marL="171450" indent="-171450" algn="l" rtl="0">
              <a:buFont typeface="Arial" panose="020B0604020202020204" pitchFamily="34" charset="0"/>
              <a:buChar char="•"/>
            </a:pPr>
            <a:r>
              <a:rPr lang="x-es-XL" b="0" i="0" u="none" baseline="0"/>
              <a:t>Ayudar a promover las oportunidades educativas de SIA.</a:t>
            </a:r>
          </a:p>
          <a:p>
            <a:pPr marL="171450" indent="-171450" algn="l" rtl="0">
              <a:buFont typeface="Arial" panose="020B0604020202020204" pitchFamily="34" charset="0"/>
              <a:buChar char="•"/>
            </a:pPr>
            <a:r>
              <a:rPr lang="x-es-XL" b="0" i="0" u="none" baseline="0"/>
              <a:t>Llevar a cabo talleres o presentaciones cuando sea apropiado.</a:t>
            </a:r>
          </a:p>
          <a:p>
            <a:pPr marL="171450" indent="-171450" algn="l" rtl="0">
              <a:buFont typeface="Arial" panose="020B0604020202020204" pitchFamily="34" charset="0"/>
              <a:buChar char="•"/>
            </a:pPr>
            <a:r>
              <a:rPr lang="x-es-XL" b="0" i="0" u="none" baseline="0"/>
              <a:t>Proporcionar comentarios a SIA sobre el contenido y las estrategias educativas.</a:t>
            </a:r>
          </a:p>
          <a:p>
            <a:pPr marL="171450" indent="-171450" algn="l" rtl="0">
              <a:buFont typeface="Arial" panose="020B0604020202020204" pitchFamily="34" charset="0"/>
              <a:buChar char="•"/>
            </a:pPr>
            <a:r>
              <a:rPr lang="x-es-XL" b="0" i="0" u="none" baseline="0"/>
              <a:t>Colaborar con las líderes regionales, las líderes de los clubes, las coordinadoras de otras regiones y el personal de SIA.</a:t>
            </a:r>
          </a:p>
          <a:p>
            <a:pPr marL="171450" indent="-171450" algn="l" rtl="0">
              <a:buFont typeface="Arial" panose="020B0604020202020204" pitchFamily="34" charset="0"/>
              <a:buChar char="•"/>
            </a:pPr>
            <a:r>
              <a:rPr lang="x-es-XL" b="0" i="0" u="none" baseline="0"/>
              <a:t>Ayudar a evaluar si la educación que ofrecemos satisface las necesidades de nuestras miembros.</a:t>
            </a:r>
          </a:p>
          <a:p>
            <a:pPr marL="171450" indent="-171450" algn="l" rtl="0">
              <a:buFont typeface="Arial" panose="020B0604020202020204" pitchFamily="34" charset="0"/>
              <a:buChar char="•"/>
            </a:pPr>
            <a:endParaRPr lang="x-es-XL" dirty="0"/>
          </a:p>
          <a:p>
            <a:pPr algn="l" rtl="0"/>
            <a:r>
              <a:rPr lang="x-es-XL" b="0" i="0" u="none" baseline="0"/>
              <a:t>Este cargo no se trata simplemente de brindar capacitación.</a:t>
            </a:r>
          </a:p>
          <a:p>
            <a:endParaRPr lang="x-es-XL" dirty="0"/>
          </a:p>
          <a:p>
            <a:pPr algn="l" rtl="0"/>
            <a:r>
              <a:rPr lang="x-es-XL" b="0" i="0" u="none" baseline="0"/>
              <a:t>Se trata de ayudarnos a garantizar que estamos proporcionando la capacitación apropiada a las personas adecuadas en el momento justo.</a:t>
            </a:r>
          </a:p>
          <a:p>
            <a:endParaRPr lang="x-es-XL" dirty="0"/>
          </a:p>
        </p:txBody>
      </p:sp>
      <p:sp>
        <p:nvSpPr>
          <p:cNvPr id="6" name="Footer Placeholder 5">
            <a:extLst>
              <a:ext uri="{FF2B5EF4-FFF2-40B4-BE49-F238E27FC236}">
                <a16:creationId xmlns:a16="http://schemas.microsoft.com/office/drawing/2014/main" id="{6EFCDEBA-6952-0D8F-FE97-8DB4065B668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CA38A5-CB7B-6A19-84CE-9A6BD303DA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427140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D75DC-F589-65F8-8734-834C89881C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AD48-F34E-CB54-4160-1296915EB49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991782D-DDA5-37B5-90E8-7F1CC0A79D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057B32D2-0043-007A-9291-563F3B9F6B4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84C4F2-D9D9-531D-51E0-BB6BDD6539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La coordinadora regional de Educación apoya directamente las prioridades estratégicas de SIA relacionadas con el compromiso y el desarrollo del liderazgo.</a:t>
            </a:r>
          </a:p>
          <a:p>
            <a:endParaRPr lang="x-es-XL" dirty="0"/>
          </a:p>
          <a:p>
            <a:pPr algn="l" rtl="0"/>
            <a:r>
              <a:rPr lang="x-es-XL" b="0" i="0" u="none" baseline="0"/>
              <a:t>Dos estrategias importantes son las siguientes:</a:t>
            </a:r>
          </a:p>
          <a:p>
            <a:pPr marL="171450" indent="-171450" algn="l" rtl="0">
              <a:buFont typeface="Arial" panose="020B0604020202020204" pitchFamily="34" charset="0"/>
              <a:buChar char="•"/>
            </a:pPr>
            <a:r>
              <a:rPr lang="x-es-XL" b="0" i="0" u="none" baseline="0"/>
              <a:t>Preparar a nuestras miembros para que sean líderes eficaces.</a:t>
            </a:r>
          </a:p>
          <a:p>
            <a:pPr marL="171450" indent="-171450" algn="l" rtl="0">
              <a:buFont typeface="Arial" panose="020B0604020202020204" pitchFamily="34" charset="0"/>
              <a:buChar char="•"/>
            </a:pPr>
            <a:r>
              <a:rPr lang="x-es-XL" b="0" i="0" u="none" baseline="0"/>
              <a:t>Brindar una experiencia de calidad y atractiva a nuestras miembros.</a:t>
            </a:r>
          </a:p>
          <a:p>
            <a:endParaRPr lang="x-es-XL" dirty="0"/>
          </a:p>
          <a:p>
            <a:pPr algn="l" rtl="0"/>
            <a:r>
              <a:rPr lang="x-es-XL" b="0" i="0" u="none" baseline="0"/>
              <a:t>La educación es una de las maneras en que logramos ambas cosas.</a:t>
            </a:r>
          </a:p>
          <a:p>
            <a:endParaRPr lang="x-es-XL" dirty="0"/>
          </a:p>
          <a:p>
            <a:pPr algn="l" rtl="0"/>
            <a:r>
              <a:rPr lang="x-es-XL" b="0" i="0" u="none" baseline="0"/>
              <a:t>Cuando las miembros tienen el conocimiento, las habilidades y la confianza para liderar, nuestros clubes se fortalecen.</a:t>
            </a:r>
          </a:p>
          <a:p>
            <a:endParaRPr lang="x-es-XL" dirty="0"/>
          </a:p>
          <a:p>
            <a:pPr algn="l" rtl="0"/>
            <a:r>
              <a:rPr lang="x-es-XL" b="0" i="0" u="none" baseline="0"/>
              <a:t>Y, cuando las miembros tienen oportunidades de aprender, conectar y crecer, es más probable que tengan una experiencia significativa dentro de Soroptimist.</a:t>
            </a:r>
          </a:p>
          <a:p>
            <a:endParaRPr lang="x-es-XL" dirty="0"/>
          </a:p>
        </p:txBody>
      </p:sp>
      <p:sp>
        <p:nvSpPr>
          <p:cNvPr id="6" name="Footer Placeholder 5">
            <a:extLst>
              <a:ext uri="{FF2B5EF4-FFF2-40B4-BE49-F238E27FC236}">
                <a16:creationId xmlns:a16="http://schemas.microsoft.com/office/drawing/2014/main" id="{F88B5953-66D2-B446-55A2-D23366C35B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D64ED39-50A9-5668-7768-317154C9D5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158546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9A92-7509-B483-0B27-1E1EE48F4AD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D6FB4C-3CF8-BE29-B575-F13A502292D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60354B3-C31D-3063-0281-34C8C76810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ACC0D8FF-F382-B204-C6F5-B1F7B0D477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7AE315-9242-00B8-DF29-4D27CA67E4B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sz="1200" b="0" i="0" u="none" kern="1200" baseline="0" dirty="0">
                <a:solidFill>
                  <a:schemeClr val="tx1"/>
                </a:solidFill>
                <a:effectLst/>
                <a:latin typeface="+mn-lt"/>
                <a:ea typeface="+mn-ea"/>
                <a:cs typeface="+mn-cs"/>
              </a:rPr>
              <a:t>Esta es la parte más importante: no podemos desarrollar experiencias de aprendizaje significativas si no sabemos qué necesitan.</a:t>
            </a:r>
          </a:p>
          <a:p>
            <a:endParaRPr lang="x-es-XL" sz="1200" kern="1200" dirty="0">
              <a:solidFill>
                <a:schemeClr val="tx1"/>
              </a:solidFill>
              <a:effectLst/>
              <a:latin typeface="+mn-lt"/>
              <a:ea typeface="+mn-ea"/>
              <a:cs typeface="+mn-cs"/>
            </a:endParaRPr>
          </a:p>
          <a:p>
            <a:pPr algn="l" rtl="0"/>
            <a:r>
              <a:rPr lang="x-es-XL" sz="1200" b="0" i="0" u="none" kern="1200" baseline="0" dirty="0">
                <a:solidFill>
                  <a:schemeClr val="tx1"/>
                </a:solidFill>
                <a:effectLst/>
                <a:latin typeface="+mn-lt"/>
                <a:ea typeface="+mn-ea"/>
                <a:cs typeface="+mn-cs"/>
              </a:rPr>
              <a:t>Por eso, desarrollamos una evaluación de las necesidades de educación y capacitación para clubes y miembros.</a:t>
            </a:r>
          </a:p>
          <a:p>
            <a:endParaRPr lang="x-es-XL" sz="1200" kern="1200" dirty="0">
              <a:solidFill>
                <a:schemeClr val="tx1"/>
              </a:solidFill>
              <a:effectLst/>
              <a:latin typeface="+mn-lt"/>
              <a:ea typeface="+mn-ea"/>
              <a:cs typeface="+mn-cs"/>
            </a:endParaRPr>
          </a:p>
          <a:p>
            <a:pPr algn="l" rtl="0"/>
            <a:r>
              <a:rPr lang="x-es-XL" sz="1200" b="0" i="0" u="none" kern="1200" baseline="0" dirty="0">
                <a:solidFill>
                  <a:schemeClr val="tx1"/>
                </a:solidFill>
                <a:effectLst/>
                <a:latin typeface="+mn-lt"/>
                <a:ea typeface="+mn-ea"/>
                <a:cs typeface="+mn-cs"/>
              </a:rPr>
              <a:t>Queremos escuchar sus opiniones directamente.</a:t>
            </a:r>
          </a:p>
          <a:p>
            <a:endParaRPr lang="x-es-XL" sz="1200" kern="1200" dirty="0">
              <a:solidFill>
                <a:schemeClr val="tx1"/>
              </a:solidFill>
              <a:effectLst/>
              <a:latin typeface="+mn-lt"/>
              <a:ea typeface="+mn-ea"/>
              <a:cs typeface="+mn-cs"/>
            </a:endParaRPr>
          </a:p>
          <a:p>
            <a:pPr algn="l" rtl="0"/>
            <a:r>
              <a:rPr lang="x-es-XL" sz="1200" b="0" i="0" u="none" kern="1200" baseline="0" dirty="0">
                <a:solidFill>
                  <a:schemeClr val="tx1"/>
                </a:solidFill>
                <a:effectLst/>
                <a:latin typeface="+mn-lt"/>
                <a:ea typeface="+mn-ea"/>
                <a:cs typeface="+mn-cs"/>
              </a:rPr>
              <a:t>Piensen en su experiencia en su club y región.</a:t>
            </a:r>
          </a:p>
          <a:p>
            <a:endParaRPr lang="x-es-XL" sz="1200" kern="1200" dirty="0">
              <a:solidFill>
                <a:schemeClr val="tx1"/>
              </a:solidFill>
              <a:effectLst/>
              <a:latin typeface="+mn-lt"/>
              <a:ea typeface="+mn-ea"/>
              <a:cs typeface="+mn-cs"/>
            </a:endParaRP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¿En qué aspectos necesitan ayuda?</a:t>
            </a: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¿Qué habilidades de liderazgo les gustaría fortalecer?</a:t>
            </a: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¿Qué retos afronta su club?</a:t>
            </a: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¿Qué necesitan saber las nuevas líderes de clubes?</a:t>
            </a: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¿Qué mejoraría las reuniones, los programas o la experiencia de las miembros de su club?</a:t>
            </a:r>
          </a:p>
          <a:p>
            <a:pPr marL="171450" indent="-171450" algn="l" rtl="0">
              <a:buFont typeface="Arial" panose="020B0604020202020204" pitchFamily="34" charset="0"/>
              <a:buChar char="•"/>
            </a:pPr>
            <a:r>
              <a:rPr lang="x-es-XL" sz="1200" b="0" i="0" u="none" kern="1200" baseline="0" dirty="0">
                <a:solidFill>
                  <a:schemeClr val="tx1"/>
                </a:solidFill>
                <a:effectLst/>
                <a:latin typeface="+mn-lt"/>
                <a:ea typeface="+mn-ea"/>
                <a:cs typeface="+mn-cs"/>
              </a:rPr>
              <a:t>Y lo que es quizás más importante: ¿Qué les hubiera gustado aprender antes de asumir un cargo de liderazgo?</a:t>
            </a:r>
          </a:p>
          <a:p>
            <a:endParaRPr lang="x-es-XL" dirty="0"/>
          </a:p>
        </p:txBody>
      </p:sp>
      <p:sp>
        <p:nvSpPr>
          <p:cNvPr id="6" name="Footer Placeholder 5">
            <a:extLst>
              <a:ext uri="{FF2B5EF4-FFF2-40B4-BE49-F238E27FC236}">
                <a16:creationId xmlns:a16="http://schemas.microsoft.com/office/drawing/2014/main" id="{54489DD5-AA1F-FE41-52C2-CF13A951AD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B7F5D7-C250-F366-7CFD-E9A5C315378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243849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DDD7-7B9E-C3D1-02C3-13BAC2327F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9AB9D-45BA-D759-532F-55F71FF3BBC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D4064CB-3225-5D5F-9E51-AD49BC4C5F9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D96825D0-0EE2-0A30-2C14-19395EA591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6DEB67-1769-AFAB-D921-E66AB6FDD6C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Sus respuestas ayudarán a la coordinadora regional de Educación a identificar temas y tendencias en toda la región.</a:t>
            </a:r>
          </a:p>
          <a:p>
            <a:endParaRPr lang="x-es-XL" dirty="0"/>
          </a:p>
          <a:p>
            <a:pPr algn="l" rtl="0"/>
            <a:r>
              <a:rPr lang="x-es-XL" b="0" i="0" u="none" baseline="0"/>
              <a:t>Luego, esas conclusiones se compartirán con SIA.</a:t>
            </a:r>
          </a:p>
          <a:p>
            <a:endParaRPr lang="x-es-XL" dirty="0"/>
          </a:p>
          <a:p>
            <a:pPr algn="l" rtl="0"/>
            <a:r>
              <a:rPr lang="x-es-XL" b="0" i="0" u="none" baseline="0"/>
              <a:t>En conjunto, las coordinadoras regionales de Educación y el personal de SIA pueden usar esa información para planificar, desarrollar, promover e impartir experiencias de aprendizaje que respondan a las necesidades cambiantes de nuestras miembros.</a:t>
            </a:r>
          </a:p>
          <a:p>
            <a:endParaRPr lang="x-es-XL" dirty="0"/>
          </a:p>
          <a:p>
            <a:pPr algn="l" rtl="0"/>
            <a:r>
              <a:rPr lang="x-es-XL" b="0" i="0" u="none" baseline="0"/>
              <a:t>Este no será un ejercicio que se realice una sola vez.</a:t>
            </a:r>
          </a:p>
          <a:p>
            <a:endParaRPr lang="x-es-XL" dirty="0"/>
          </a:p>
          <a:p>
            <a:pPr algn="l" rtl="0"/>
            <a:r>
              <a:rPr lang="x-es-XL" b="0" i="0" u="none" baseline="0"/>
              <a:t>Queremos crear un ciclo continuo de aprendizaje y mejora:</a:t>
            </a:r>
          </a:p>
          <a:p>
            <a:endParaRPr lang="x-es-XL" dirty="0"/>
          </a:p>
          <a:p>
            <a:pPr algn="l" rtl="0"/>
            <a:r>
              <a:rPr lang="x-es-XL" b="0" i="0" u="none" baseline="0"/>
              <a:t>Seguiremos preguntando:</a:t>
            </a:r>
          </a:p>
          <a:p>
            <a:endParaRPr lang="x-es-XL" dirty="0"/>
          </a:p>
          <a:p>
            <a:pPr marL="171450" indent="-171450" algn="l" rtl="0">
              <a:buFont typeface="Arial" panose="020B0604020202020204" pitchFamily="34" charset="0"/>
              <a:buChar char="•"/>
            </a:pPr>
            <a:r>
              <a:rPr lang="x-es-XL" b="0" i="0" u="none" baseline="0"/>
              <a:t>¿Esta experiencia de aprendizaje satisfizo las necesidades?</a:t>
            </a:r>
          </a:p>
          <a:p>
            <a:pPr marL="171450" indent="-171450" algn="l" rtl="0">
              <a:buFont typeface="Arial" panose="020B0604020202020204" pitchFamily="34" charset="0"/>
              <a:buChar char="•"/>
            </a:pPr>
            <a:r>
              <a:rPr lang="x-es-XL" b="0" i="0" u="none" baseline="0"/>
              <a:t>¿Fue útil?</a:t>
            </a:r>
          </a:p>
          <a:p>
            <a:pPr marL="171450" indent="-171450" algn="l" rtl="0">
              <a:buFont typeface="Arial" panose="020B0604020202020204" pitchFamily="34" charset="0"/>
              <a:buChar char="•"/>
            </a:pPr>
            <a:r>
              <a:rPr lang="x-es-XL" b="0" i="0" u="none" baseline="0"/>
              <a:t>¿Aplicaron las miembros lo que aprendieron?</a:t>
            </a:r>
          </a:p>
          <a:p>
            <a:pPr marL="171450" indent="-171450" algn="l" rtl="0">
              <a:buFont typeface="Arial" panose="020B0604020202020204" pitchFamily="34" charset="0"/>
              <a:buChar char="•"/>
            </a:pPr>
            <a:r>
              <a:rPr lang="x-es-XL" b="0" i="0" u="none" baseline="0"/>
              <a:t>¿Qué apoyo adicional se necesita?</a:t>
            </a:r>
          </a:p>
          <a:p>
            <a:pPr marL="171450" indent="-171450" algn="l" rtl="0">
              <a:buFont typeface="Arial" panose="020B0604020202020204" pitchFamily="34" charset="0"/>
              <a:buChar char="•"/>
            </a:pPr>
            <a:r>
              <a:rPr lang="x-es-XL" b="0" i="0" u="none" baseline="0"/>
              <a:t>¿Qué deberíamos hacer diferente la próxima vez?</a:t>
            </a:r>
          </a:p>
          <a:p>
            <a:endParaRPr lang="x-es-XL" dirty="0"/>
          </a:p>
        </p:txBody>
      </p:sp>
      <p:sp>
        <p:nvSpPr>
          <p:cNvPr id="6" name="Footer Placeholder 5">
            <a:extLst>
              <a:ext uri="{FF2B5EF4-FFF2-40B4-BE49-F238E27FC236}">
                <a16:creationId xmlns:a16="http://schemas.microsoft.com/office/drawing/2014/main" id="{65F44A98-0238-1DC2-F051-21B377374F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BA3809-4430-69E1-7989-793C1A2327C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31747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C579-EF9A-9E83-E34D-128700F8B62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9028E-3690-F917-B9CE-DC86402706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6D4FFD-1D62-F967-A343-DE491FBD01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a:extLst>
              <a:ext uri="{FF2B5EF4-FFF2-40B4-BE49-F238E27FC236}">
                <a16:creationId xmlns:a16="http://schemas.microsoft.com/office/drawing/2014/main" id="{D300E972-EBF4-02F9-E4FB-7476136A30F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2A75C8-E271-C7A8-B95E-09632F06BA4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Este es un código QR para la evaluación de necesidades de educación y capacitación. Las animo a todas, no solo a las directoras del club, a participar.</a:t>
            </a:r>
          </a:p>
          <a:p>
            <a:endParaRPr lang="x-es-XL" dirty="0"/>
          </a:p>
          <a:p>
            <a:pPr algn="l" rtl="0"/>
            <a:r>
              <a:rPr lang="x-es-XL" b="0" i="0" u="none" baseline="0"/>
              <a:t>No importa si son miembros nuevas, líderes de club experimentadas o si ya ocuparon múltiples puestos de liderazgo: su perspectiva importa.</a:t>
            </a:r>
          </a:p>
          <a:p>
            <a:endParaRPr lang="x-es-XL" dirty="0"/>
          </a:p>
          <a:p>
            <a:pPr algn="l" rtl="0"/>
            <a:r>
              <a:rPr lang="x-es-XL" b="0" i="0" u="none" baseline="0"/>
              <a:t>No queremos dar por sentado lo que necesitan nuestras miembros.</a:t>
            </a:r>
          </a:p>
          <a:p>
            <a:endParaRPr lang="x-es-XL" dirty="0"/>
          </a:p>
          <a:p>
            <a:pPr algn="l" rtl="0"/>
            <a:r>
              <a:rPr lang="x-es-XL" b="0" i="0" u="none" baseline="0"/>
              <a:t>Sus opiniones nos interesan.</a:t>
            </a:r>
          </a:p>
          <a:p>
            <a:endParaRPr lang="x-es-XL" dirty="0"/>
          </a:p>
          <a:p>
            <a:pPr algn="l" rtl="0"/>
            <a:r>
              <a:rPr lang="x-es-XL" b="0" i="0" u="none" baseline="0"/>
              <a:t>Sus comentarios nos ayudarán a crear experiencias de aprendizaje relevantes, prácticas, atractivas y conectadas con la realidad de nuestros clubes y regiones.</a:t>
            </a:r>
          </a:p>
        </p:txBody>
      </p:sp>
      <p:sp>
        <p:nvSpPr>
          <p:cNvPr id="6" name="Footer Placeholder 5">
            <a:extLst>
              <a:ext uri="{FF2B5EF4-FFF2-40B4-BE49-F238E27FC236}">
                <a16:creationId xmlns:a16="http://schemas.microsoft.com/office/drawing/2014/main" id="{EEEFD67E-F74C-9089-1154-C7D7BCF4D8B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BE2710F-EB2D-E091-D328-2A8572301B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extLst>
      <p:ext uri="{BB962C8B-B14F-4D97-AF65-F5344CB8AC3E}">
        <p14:creationId xmlns:p14="http://schemas.microsoft.com/office/powerpoint/2010/main" val="2284693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x-es-XL" b="0" i="0" u="none" baseline="0"/>
              <a:t>7-ENE-2013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x-es-XL" b="0" i="0" u="none" baseline="0"/>
              <a:t>La creación del cargo de coordinadora regional de Educación supone un emocionante avance para SIA.</a:t>
            </a:r>
          </a:p>
          <a:p>
            <a:endParaRPr lang="x-es-XL" dirty="0"/>
          </a:p>
          <a:p>
            <a:pPr algn="l" rtl="0"/>
            <a:r>
              <a:rPr lang="x-es-XL" b="0" i="0" u="none" baseline="0"/>
              <a:t>Este cargo nos abre un camino para pasar del aprendizaje al liderazgo, y del liderazgo a clubes más fuertes y miembros más comprometidas.</a:t>
            </a:r>
          </a:p>
          <a:p>
            <a:endParaRPr lang="x-es-XL" dirty="0"/>
          </a:p>
          <a:p>
            <a:pPr algn="l" rtl="0"/>
            <a:r>
              <a:rPr lang="x-es-XL" b="0" i="0" u="none" baseline="0"/>
              <a:t>La coordinadora regional de educación será una socia importante en ese proceso, pero no puede hacerlo sola.</a:t>
            </a:r>
          </a:p>
          <a:p>
            <a:endParaRPr lang="x-es-XL" dirty="0"/>
          </a:p>
          <a:p>
            <a:pPr algn="l" rtl="0"/>
            <a:r>
              <a:rPr lang="x-es-XL" b="0" i="0" u="none" baseline="0"/>
              <a:t>Necesitamos que nos digan qué necesitan aprender, qué desafíos experimentan y qué las ayudaría a ustedes y a sus clubes a tener éxito.</a:t>
            </a:r>
          </a:p>
          <a:p>
            <a:endParaRPr lang="x-es-XL" dirty="0"/>
          </a:p>
          <a:p>
            <a:pPr algn="l" rtl="0"/>
            <a:r>
              <a:rPr lang="x-es-XL" b="0" i="0" u="none" baseline="0"/>
              <a:t>Por lo tanto, les pedimos que dediquen el tiempo necesario para completar la evaluación de necesidades de educación y capacitación.</a:t>
            </a:r>
          </a:p>
          <a:p>
            <a:endParaRPr lang="x-es-XL" dirty="0"/>
          </a:p>
          <a:p>
            <a:pPr algn="l" rtl="0"/>
            <a:r>
              <a:rPr lang="x-es-XL" b="0" i="0" u="none" baseline="0"/>
              <a:t>Sus opiniones ayudarán a moldear las experiencias de aprendizaje que desarrollamos hoy y a las líderes que formaremos para el mañana.</a:t>
            </a:r>
          </a:p>
          <a:p>
            <a:endParaRPr lang="x-es-XL" dirty="0"/>
          </a:p>
          <a:p>
            <a:pPr algn="l" rtl="0"/>
            <a:r>
              <a:rPr lang="x-es-XL" b="0" i="0" u="none" baseline="0"/>
              <a:t>Muchas gracias.</a:t>
            </a:r>
          </a:p>
          <a:p>
            <a:endParaRPr lang="x-es-X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x-es-XL" b="0" i="0" u="none" baseline="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9.jpeg"/><Relationship Id="rId7" Type="http://schemas.openxmlformats.org/officeDocument/2006/relationships/diagramLayout" Target="../diagrams/layout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p>
        </p:txBody>
      </p:sp>
      <p:sp>
        <p:nvSpPr>
          <p:cNvPr id="5" name="TextBox 5"/>
          <p:cNvSpPr txBox="1"/>
          <p:nvPr/>
        </p:nvSpPr>
        <p:spPr>
          <a:xfrm>
            <a:off x="1028700" y="3051963"/>
            <a:ext cx="12839700" cy="2863156"/>
          </a:xfrm>
          <a:prstGeom prst="rect">
            <a:avLst/>
          </a:prstGeom>
        </p:spPr>
        <p:txBody>
          <a:bodyPr wrap="square" lIns="0" tIns="0" rIns="0" bIns="0" rtlCol="0" anchor="t">
            <a:spAutoFit/>
          </a:bodyPr>
          <a:lstStyle/>
          <a:p>
            <a:pPr algn="l" rtl="0">
              <a:lnSpc>
                <a:spcPts val="11123"/>
              </a:lnSpc>
            </a:pPr>
            <a:r>
              <a:rPr lang="x-es-XL" sz="11961" b="0" i="0" u="none" baseline="0">
                <a:solidFill>
                  <a:srgbClr val="293374"/>
                </a:solidFill>
                <a:latin typeface="Effra"/>
                <a:ea typeface="Effra"/>
                <a:cs typeface="Effra"/>
                <a:sym typeface="Effra"/>
              </a:rPr>
              <a:t>Del aprendizaje al liderazgo: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x-es-XL"/>
          </a:p>
        </p:txBody>
      </p:sp>
      <p:sp>
        <p:nvSpPr>
          <p:cNvPr id="8" name="TextBox 8"/>
          <p:cNvSpPr txBox="1"/>
          <p:nvPr/>
        </p:nvSpPr>
        <p:spPr>
          <a:xfrm>
            <a:off x="806858" y="9331572"/>
            <a:ext cx="8337141" cy="320601"/>
          </a:xfrm>
          <a:prstGeom prst="rect">
            <a:avLst/>
          </a:prstGeom>
        </p:spPr>
        <p:txBody>
          <a:bodyPr wrap="square" lIns="0" tIns="0" rIns="0" bIns="0" rtlCol="0" anchor="t">
            <a:spAutoFit/>
          </a:bodyPr>
          <a:lstStyle/>
          <a:p>
            <a:pPr algn="l" rtl="0">
              <a:lnSpc>
                <a:spcPts val="2541"/>
              </a:lnSpc>
            </a:pPr>
            <a:r>
              <a:rPr lang="x-es-XL" sz="2229" b="1" i="0" u="none" spc="109" baseline="0">
                <a:solidFill>
                  <a:srgbClr val="293374"/>
                </a:solidFill>
                <a:latin typeface="Calibri (MS) Bold"/>
                <a:ea typeface="Calibri (MS) Bold"/>
                <a:cs typeface="Calibri (MS) Bold"/>
                <a:sym typeface="Calibri (MS) Bold"/>
              </a:rPr>
              <a:t>SOROPTIMIST INTERNATIONAL OF THE AMERICAS, INC.</a:t>
            </a:r>
          </a:p>
        </p:txBody>
      </p:sp>
      <p:sp>
        <p:nvSpPr>
          <p:cNvPr id="9" name="TextBox 9"/>
          <p:cNvSpPr txBox="1"/>
          <p:nvPr/>
        </p:nvSpPr>
        <p:spPr>
          <a:xfrm>
            <a:off x="1028700" y="6601177"/>
            <a:ext cx="15484098" cy="863185"/>
          </a:xfrm>
          <a:prstGeom prst="rect">
            <a:avLst/>
          </a:prstGeom>
        </p:spPr>
        <p:txBody>
          <a:bodyPr wrap="square" lIns="0" tIns="0" rIns="0" bIns="0" rtlCol="0" anchor="t">
            <a:spAutoFit/>
          </a:bodyPr>
          <a:lstStyle/>
          <a:p>
            <a:pPr algn="l" rtl="0">
              <a:lnSpc>
                <a:spcPts val="7250"/>
              </a:lnSpc>
            </a:pPr>
            <a:r>
              <a:rPr lang="x-es-XL" sz="5178" b="0" i="1" u="none" baseline="0" dirty="0">
                <a:solidFill>
                  <a:srgbClr val="518BC9"/>
                </a:solidFill>
                <a:latin typeface="Effra"/>
                <a:ea typeface="Effra"/>
                <a:cs typeface="Effra"/>
                <a:sym typeface="Effra"/>
              </a:rPr>
              <a:t>Presentación del nuevo cargo de coordinadora regional de Educación de SIA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B3D19-0E69-6516-7118-60FD9CD816D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F571BA-9E42-45C5-6C2A-6F4CED17C5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bg1"/>
          </a:solidFill>
        </p:spPr>
        <p:txBody>
          <a:bodyPr/>
          <a:lstStyle/>
          <a:p>
            <a:endParaRPr lang="x-es-XL"/>
          </a:p>
        </p:txBody>
      </p:sp>
      <p:sp>
        <p:nvSpPr>
          <p:cNvPr id="3" name="Freeform 3">
            <a:extLst>
              <a:ext uri="{FF2B5EF4-FFF2-40B4-BE49-F238E27FC236}">
                <a16:creationId xmlns:a16="http://schemas.microsoft.com/office/drawing/2014/main" id="{EF48FCDB-35EF-094C-6E0D-D295EFC9B588}"/>
              </a:ext>
            </a:extLst>
          </p:cNvPr>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p>
        </p:txBody>
      </p:sp>
      <p:grpSp>
        <p:nvGrpSpPr>
          <p:cNvPr id="4" name="Group 4">
            <a:extLst>
              <a:ext uri="{FF2B5EF4-FFF2-40B4-BE49-F238E27FC236}">
                <a16:creationId xmlns:a16="http://schemas.microsoft.com/office/drawing/2014/main" id="{FF9639D4-50F3-80B7-BC56-B295B936862F}"/>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453BB04A-856E-FC9C-FBE3-3C70A6985F3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x-es-XL"/>
            </a:p>
          </p:txBody>
        </p:sp>
      </p:grpSp>
      <p:sp>
        <p:nvSpPr>
          <p:cNvPr id="7" name="TextBox 7">
            <a:extLst>
              <a:ext uri="{FF2B5EF4-FFF2-40B4-BE49-F238E27FC236}">
                <a16:creationId xmlns:a16="http://schemas.microsoft.com/office/drawing/2014/main" id="{098C4FBB-EB96-54C8-15C8-4847F90D4BFF}"/>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Por qué este cargo es importante: </a:t>
            </a:r>
          </a:p>
          <a:p>
            <a:pPr algn="ctr" rtl="0">
              <a:lnSpc>
                <a:spcPts val="6480"/>
              </a:lnSpc>
            </a:pPr>
            <a:r>
              <a:rPr lang="x-es-XL" sz="5400" b="1" i="1" u="none" baseline="0">
                <a:solidFill>
                  <a:srgbClr val="FFFFFF"/>
                </a:solidFill>
                <a:latin typeface="Calibri (MS) Bold"/>
                <a:ea typeface="Calibri (MS) Bold"/>
                <a:cs typeface="Calibri (MS) Bold"/>
                <a:sym typeface="Calibri (MS) Bold"/>
              </a:rPr>
              <a:t>Fortalecer el aprendizaje. Fortalecer el liderazgo</a:t>
            </a:r>
          </a:p>
        </p:txBody>
      </p:sp>
      <p:pic>
        <p:nvPicPr>
          <p:cNvPr id="8" name="Picture 7">
            <a:extLst>
              <a:ext uri="{FF2B5EF4-FFF2-40B4-BE49-F238E27FC236}">
                <a16:creationId xmlns:a16="http://schemas.microsoft.com/office/drawing/2014/main" id="{1E0813AF-9CB2-C2B4-84F1-6F71E8745C95}"/>
              </a:ext>
            </a:extLst>
          </p:cNvPr>
          <p:cNvPicPr>
            <a:picLocks noChangeAspect="1"/>
          </p:cNvPicPr>
          <p:nvPr/>
        </p:nvPicPr>
        <p:blipFill>
          <a:blip r:embed="rId5"/>
          <a:stretch>
            <a:fillRect/>
          </a:stretch>
        </p:blipFill>
        <p:spPr>
          <a:xfrm>
            <a:off x="2286000" y="3133142"/>
            <a:ext cx="6334371" cy="6317252"/>
          </a:xfrm>
          <a:prstGeom prst="rect">
            <a:avLst/>
          </a:prstGeom>
        </p:spPr>
      </p:pic>
      <p:sp>
        <p:nvSpPr>
          <p:cNvPr id="9" name="TextBox 8">
            <a:extLst>
              <a:ext uri="{FF2B5EF4-FFF2-40B4-BE49-F238E27FC236}">
                <a16:creationId xmlns:a16="http://schemas.microsoft.com/office/drawing/2014/main" id="{976EDA41-E575-5A8F-B83D-1122259DEB8F}"/>
              </a:ext>
            </a:extLst>
          </p:cNvPr>
          <p:cNvSpPr txBox="1"/>
          <p:nvPr/>
        </p:nvSpPr>
        <p:spPr>
          <a:xfrm>
            <a:off x="8883750" y="5568493"/>
            <a:ext cx="7727849" cy="1446550"/>
          </a:xfrm>
          <a:prstGeom prst="rect">
            <a:avLst/>
          </a:prstGeom>
          <a:noFill/>
        </p:spPr>
        <p:txBody>
          <a:bodyPr wrap="square" rtlCol="0">
            <a:spAutoFit/>
          </a:bodyPr>
          <a:lstStyle/>
          <a:p>
            <a:pPr algn="l" rtl="0"/>
            <a:r>
              <a:rPr lang="x-es-XL" sz="8800" b="1" i="0" u="none" baseline="0" dirty="0">
                <a:solidFill>
                  <a:srgbClr val="FF0000"/>
                </a:solidFill>
              </a:rPr>
              <a:t>¡IMPORTANTE!</a:t>
            </a:r>
          </a:p>
        </p:txBody>
      </p:sp>
    </p:spTree>
    <p:extLst>
      <p:ext uri="{BB962C8B-B14F-4D97-AF65-F5344CB8AC3E}">
        <p14:creationId xmlns:p14="http://schemas.microsoft.com/office/powerpoint/2010/main" val="11205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7953C-ED99-C05B-53CF-682AD3D950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590E253-E2CD-3752-DCFD-C4AB50243FB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7" name="TextBox 7">
            <a:extLst>
              <a:ext uri="{FF2B5EF4-FFF2-40B4-BE49-F238E27FC236}">
                <a16:creationId xmlns:a16="http://schemas.microsoft.com/office/drawing/2014/main" id="{28E19088-47E0-CB14-4C21-BE3181DEAE9A}"/>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¿Qué hará la coordinadora regional de Educación?</a:t>
            </a:r>
            <a:endParaRPr lang="x-es-XL"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93E96B02-0035-14DF-3A12-1945CA058339}"/>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999FD434-7CCC-08C0-352D-538A0105E6C6}"/>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x-es-XL"/>
            </a:p>
          </p:txBody>
        </p:sp>
      </p:grpSp>
      <p:pic>
        <p:nvPicPr>
          <p:cNvPr id="6" name="Picture 5">
            <a:extLst>
              <a:ext uri="{FF2B5EF4-FFF2-40B4-BE49-F238E27FC236}">
                <a16:creationId xmlns:a16="http://schemas.microsoft.com/office/drawing/2014/main" id="{1AAAE8FD-B487-1424-2C22-7212D9E23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970" y="2691527"/>
            <a:ext cx="10845881" cy="7591987"/>
          </a:xfrm>
          <a:prstGeom prst="rect">
            <a:avLst/>
          </a:prstGeom>
        </p:spPr>
      </p:pic>
      <p:sp>
        <p:nvSpPr>
          <p:cNvPr id="9" name="TextBox 8">
            <a:extLst>
              <a:ext uri="{FF2B5EF4-FFF2-40B4-BE49-F238E27FC236}">
                <a16:creationId xmlns:a16="http://schemas.microsoft.com/office/drawing/2014/main" id="{C101CCEC-DC44-0EE5-2410-AB2F0D830C50}"/>
              </a:ext>
            </a:extLst>
          </p:cNvPr>
          <p:cNvSpPr txBox="1"/>
          <p:nvPr/>
        </p:nvSpPr>
        <p:spPr>
          <a:xfrm>
            <a:off x="4800600" y="5905500"/>
            <a:ext cx="8229600" cy="1323439"/>
          </a:xfrm>
          <a:prstGeom prst="rect">
            <a:avLst/>
          </a:prstGeom>
          <a:noFill/>
        </p:spPr>
        <p:txBody>
          <a:bodyPr wrap="square" rtlCol="0">
            <a:spAutoFit/>
          </a:bodyPr>
          <a:lstStyle/>
          <a:p>
            <a:pPr algn="ctr" rtl="0"/>
            <a:r>
              <a:rPr lang="x-es-XL" sz="8000" b="1" i="0" u="none" baseline="0"/>
              <a:t>Trabajo en curso</a:t>
            </a:r>
          </a:p>
        </p:txBody>
      </p:sp>
    </p:spTree>
    <p:extLst>
      <p:ext uri="{BB962C8B-B14F-4D97-AF65-F5344CB8AC3E}">
        <p14:creationId xmlns:p14="http://schemas.microsoft.com/office/powerpoint/2010/main" val="67261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9E3"/>
        </a:solidFill>
        <a:effectLst/>
      </p:bgPr>
    </p:bg>
    <p:spTree>
      <p:nvGrpSpPr>
        <p:cNvPr id="1" name="">
          <a:extLst>
            <a:ext uri="{FF2B5EF4-FFF2-40B4-BE49-F238E27FC236}">
              <a16:creationId xmlns:a16="http://schemas.microsoft.com/office/drawing/2014/main" id="{A2880CD0-F10F-11BE-374F-F6F7CEBE3C4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F915FEF-A0BF-8A6F-869D-45DA6F39DE6A}"/>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7" name="TextBox 7">
            <a:extLst>
              <a:ext uri="{FF2B5EF4-FFF2-40B4-BE49-F238E27FC236}">
                <a16:creationId xmlns:a16="http://schemas.microsoft.com/office/drawing/2014/main" id="{550BDCC8-BED2-4DB1-E1D1-C7C2813ECF5E}"/>
              </a:ext>
            </a:extLst>
          </p:cNvPr>
          <p:cNvSpPr txBox="1"/>
          <p:nvPr/>
        </p:nvSpPr>
        <p:spPr>
          <a:xfrm>
            <a:off x="853440" y="729291"/>
            <a:ext cx="16581120" cy="1641540"/>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Avance del plan estratégico de SIA: </a:t>
            </a:r>
          </a:p>
          <a:p>
            <a:pPr algn="ctr" rtl="0">
              <a:lnSpc>
                <a:spcPts val="6480"/>
              </a:lnSpc>
            </a:pPr>
            <a:r>
              <a:rPr lang="x-es-XL" sz="5400" b="1" i="1" u="none" baseline="0">
                <a:solidFill>
                  <a:srgbClr val="FFFFFF"/>
                </a:solidFill>
                <a:latin typeface="Calibri (MS) Bold"/>
                <a:ea typeface="Calibri (MS) Bold"/>
                <a:cs typeface="Calibri (MS) Bold"/>
                <a:sym typeface="Calibri (MS) Bold"/>
              </a:rPr>
              <a:t>La educación como motor estratégico</a:t>
            </a:r>
          </a:p>
        </p:txBody>
      </p:sp>
      <p:grpSp>
        <p:nvGrpSpPr>
          <p:cNvPr id="4" name="Group 4">
            <a:extLst>
              <a:ext uri="{FF2B5EF4-FFF2-40B4-BE49-F238E27FC236}">
                <a16:creationId xmlns:a16="http://schemas.microsoft.com/office/drawing/2014/main" id="{A7691BDC-3C29-2252-C297-F61C065820D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3FB2F628-CF42-944A-6FF8-24B0FBDC3D53}"/>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x-es-XL"/>
            </a:p>
          </p:txBody>
        </p:sp>
      </p:grpSp>
      <p:pic>
        <p:nvPicPr>
          <p:cNvPr id="11" name="Picture 10">
            <a:extLst>
              <a:ext uri="{FF2B5EF4-FFF2-40B4-BE49-F238E27FC236}">
                <a16:creationId xmlns:a16="http://schemas.microsoft.com/office/drawing/2014/main" id="{4DF35E70-79C4-8CB1-0E74-5B0B527106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2019300" y="3009900"/>
            <a:ext cx="7124700" cy="7124700"/>
          </a:xfrm>
          <a:prstGeom prst="ellipse">
            <a:avLst/>
          </a:prstGeom>
        </p:spPr>
      </p:pic>
      <p:sp>
        <p:nvSpPr>
          <p:cNvPr id="13" name="TextBox 12">
            <a:extLst>
              <a:ext uri="{FF2B5EF4-FFF2-40B4-BE49-F238E27FC236}">
                <a16:creationId xmlns:a16="http://schemas.microsoft.com/office/drawing/2014/main" id="{8E897625-9CAB-4EA2-3B0D-C036B2A5D54E}"/>
              </a:ext>
            </a:extLst>
          </p:cNvPr>
          <p:cNvSpPr txBox="1"/>
          <p:nvPr/>
        </p:nvSpPr>
        <p:spPr>
          <a:xfrm>
            <a:off x="8382000" y="5910530"/>
            <a:ext cx="8229600" cy="1323439"/>
          </a:xfrm>
          <a:prstGeom prst="rect">
            <a:avLst/>
          </a:prstGeom>
          <a:noFill/>
        </p:spPr>
        <p:txBody>
          <a:bodyPr wrap="square" rtlCol="0">
            <a:spAutoFit/>
          </a:bodyPr>
          <a:lstStyle/>
          <a:p>
            <a:pPr algn="ctr" rtl="0"/>
            <a:r>
              <a:rPr lang="x-es-XL" sz="8000" b="1" i="0" u="none" baseline="0">
                <a:solidFill>
                  <a:schemeClr val="bg1"/>
                </a:solidFill>
              </a:rPr>
              <a:t>Plan estratégico</a:t>
            </a:r>
          </a:p>
        </p:txBody>
      </p:sp>
    </p:spTree>
    <p:extLst>
      <p:ext uri="{BB962C8B-B14F-4D97-AF65-F5344CB8AC3E}">
        <p14:creationId xmlns:p14="http://schemas.microsoft.com/office/powerpoint/2010/main" val="491334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F8E8D-C7D8-9E05-56D0-B878FC79A6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A77F36-23A7-B2B6-C945-D885AD4DC33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chemeClr val="tx1">
              <a:lumMod val="95000"/>
              <a:lumOff val="5000"/>
            </a:schemeClr>
          </a:solidFill>
        </p:spPr>
        <p:txBody>
          <a:bodyPr/>
          <a:lstStyle/>
          <a:p>
            <a:endParaRPr lang="x-es-XL"/>
          </a:p>
        </p:txBody>
      </p:sp>
      <p:sp>
        <p:nvSpPr>
          <p:cNvPr id="3" name="Freeform 3">
            <a:extLst>
              <a:ext uri="{FF2B5EF4-FFF2-40B4-BE49-F238E27FC236}">
                <a16:creationId xmlns:a16="http://schemas.microsoft.com/office/drawing/2014/main" id="{E816B8A9-AB1E-27F0-F60D-6D04A61F4445}"/>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x-es-XL"/>
          </a:p>
        </p:txBody>
      </p:sp>
      <p:sp>
        <p:nvSpPr>
          <p:cNvPr id="7" name="TextBox 7">
            <a:extLst>
              <a:ext uri="{FF2B5EF4-FFF2-40B4-BE49-F238E27FC236}">
                <a16:creationId xmlns:a16="http://schemas.microsoft.com/office/drawing/2014/main" id="{A2159D0B-8731-582A-DA4E-732AC6D3C6A4}"/>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Queremos escucharlas</a:t>
            </a:r>
            <a:endParaRPr lang="x-es-XL"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DDF509C-CC54-1784-1CAA-D29ACCC9A27E}"/>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173348A5-73D1-44ED-4526-2D3E55451D71}"/>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4"/>
              <a:stretch>
                <a:fillRect t="-5" b="3"/>
              </a:stretch>
            </a:blipFill>
          </p:spPr>
          <p:txBody>
            <a:bodyPr/>
            <a:lstStyle/>
            <a:p>
              <a:endParaRPr lang="x-es-XL"/>
            </a:p>
          </p:txBody>
        </p:sp>
      </p:grpSp>
      <p:sp>
        <p:nvSpPr>
          <p:cNvPr id="9" name="TextBox 8">
            <a:extLst>
              <a:ext uri="{FF2B5EF4-FFF2-40B4-BE49-F238E27FC236}">
                <a16:creationId xmlns:a16="http://schemas.microsoft.com/office/drawing/2014/main" id="{B40E66C6-2BA0-CC25-695B-EB336F20CFE1}"/>
              </a:ext>
            </a:extLst>
          </p:cNvPr>
          <p:cNvSpPr txBox="1"/>
          <p:nvPr/>
        </p:nvSpPr>
        <p:spPr>
          <a:xfrm>
            <a:off x="4800600" y="3800658"/>
            <a:ext cx="9372600" cy="4708981"/>
          </a:xfrm>
          <a:prstGeom prst="rect">
            <a:avLst/>
          </a:prstGeom>
          <a:noFill/>
        </p:spPr>
        <p:txBody>
          <a:bodyPr wrap="square" rtlCol="0">
            <a:spAutoFit/>
          </a:bodyPr>
          <a:lstStyle/>
          <a:p>
            <a:pPr algn="ctr" rtl="0"/>
            <a:r>
              <a:rPr lang="x-es-XL" sz="150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¿Qué </a:t>
            </a:r>
          </a:p>
          <a:p>
            <a:pPr algn="ctr" rtl="0"/>
            <a:r>
              <a:rPr lang="x-es-XL" sz="15000" b="1" i="0" u="none" baseline="0" dirty="0">
                <a:solidFill>
                  <a:srgbClr val="92D050"/>
                </a:solidFill>
                <a:latin typeface="Rastanty Cortez" panose="020F0502020204030204" pitchFamily="2" charset="0"/>
                <a:ea typeface="Rastanty Cortez" panose="020F0502020204030204" pitchFamily="2" charset="0"/>
                <a:cs typeface="Rastanty Cortez" panose="020F0502020204030204" pitchFamily="2" charset="0"/>
              </a:rPr>
              <a:t>NECESITAN</a:t>
            </a:r>
            <a:r>
              <a:rPr lang="x-es-XL" sz="15000" b="1" i="0" u="none" baseline="0" dirty="0">
                <a:solidFill>
                  <a:schemeClr val="bg1"/>
                </a:solidFill>
                <a:latin typeface="Rastanty Cortez" panose="020F0502020204030204" pitchFamily="2" charset="0"/>
                <a:ea typeface="Rastanty Cortez" panose="020F0502020204030204" pitchFamily="2" charset="0"/>
                <a:cs typeface="Rastanty Cortez" panose="020F0502020204030204" pitchFamily="2" charset="0"/>
              </a:rPr>
              <a:t>?</a:t>
            </a:r>
          </a:p>
        </p:txBody>
      </p:sp>
    </p:spTree>
    <p:extLst>
      <p:ext uri="{BB962C8B-B14F-4D97-AF65-F5344CB8AC3E}">
        <p14:creationId xmlns:p14="http://schemas.microsoft.com/office/powerpoint/2010/main" val="37639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AD72F-BA7C-574D-E9A6-538A0198B5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4129FD8-D4B8-28A4-BCBD-BCF63A25212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x-es-XL"/>
          </a:p>
        </p:txBody>
      </p:sp>
      <p:sp>
        <p:nvSpPr>
          <p:cNvPr id="3" name="Freeform 3">
            <a:extLst>
              <a:ext uri="{FF2B5EF4-FFF2-40B4-BE49-F238E27FC236}">
                <a16:creationId xmlns:a16="http://schemas.microsoft.com/office/drawing/2014/main" id="{3DA9DEBE-84B2-5842-592C-96EB43BEC1B7}"/>
              </a:ext>
            </a:extLst>
          </p:cNvPr>
          <p:cNvSpPr/>
          <p:nvPr/>
        </p:nvSpPr>
        <p:spPr>
          <a:xfrm>
            <a:off x="-762000" y="-300892"/>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p>
        </p:txBody>
      </p:sp>
      <p:sp>
        <p:nvSpPr>
          <p:cNvPr id="7" name="TextBox 7">
            <a:extLst>
              <a:ext uri="{FF2B5EF4-FFF2-40B4-BE49-F238E27FC236}">
                <a16:creationId xmlns:a16="http://schemas.microsoft.com/office/drawing/2014/main" id="{1C49665E-87FE-94BE-FA02-FAB819490A8A}"/>
              </a:ext>
            </a:extLst>
          </p:cNvPr>
          <p:cNvSpPr txBox="1"/>
          <p:nvPr/>
        </p:nvSpPr>
        <p:spPr>
          <a:xfrm>
            <a:off x="588273" y="689705"/>
            <a:ext cx="16581120" cy="807978"/>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¿Qué sucederá con sus comentarios?</a:t>
            </a:r>
            <a:endParaRPr lang="x-es-XL"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7402A921-317B-ACD5-6193-06D49AC00BD3}"/>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B5F87562-096D-0848-59B4-A8FB5F31B05C}"/>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x-es-XL"/>
            </a:p>
          </p:txBody>
        </p:sp>
      </p:grpSp>
      <p:graphicFrame>
        <p:nvGraphicFramePr>
          <p:cNvPr id="8" name="Diagram 7">
            <a:extLst>
              <a:ext uri="{FF2B5EF4-FFF2-40B4-BE49-F238E27FC236}">
                <a16:creationId xmlns:a16="http://schemas.microsoft.com/office/drawing/2014/main" id="{A33C9B21-B44C-2AAF-9AF0-F084FBC149A1}"/>
              </a:ext>
            </a:extLst>
          </p:cNvPr>
          <p:cNvGraphicFramePr/>
          <p:nvPr>
            <p:extLst>
              <p:ext uri="{D42A27DB-BD31-4B8C-83A1-F6EECF244321}">
                <p14:modId xmlns:p14="http://schemas.microsoft.com/office/powerpoint/2010/main" val="735607272"/>
              </p:ext>
            </p:extLst>
          </p:nvPr>
        </p:nvGraphicFramePr>
        <p:xfrm>
          <a:off x="4191000" y="2933700"/>
          <a:ext cx="10708445" cy="7138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712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4CCAE-6A96-DED1-21EC-7393A11CFD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93034-C063-0125-0F72-0469159684C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x-es-XL"/>
          </a:p>
        </p:txBody>
      </p:sp>
      <p:sp>
        <p:nvSpPr>
          <p:cNvPr id="3" name="Freeform 3">
            <a:extLst>
              <a:ext uri="{FF2B5EF4-FFF2-40B4-BE49-F238E27FC236}">
                <a16:creationId xmlns:a16="http://schemas.microsoft.com/office/drawing/2014/main" id="{3C0D86AE-F5C9-9E28-1F41-515B089CA3B0}"/>
              </a:ext>
            </a:extLst>
          </p:cNvPr>
          <p:cNvSpPr/>
          <p:nvPr/>
        </p:nvSpPr>
        <p:spPr>
          <a:xfrm>
            <a:off x="-746922" y="-495300"/>
            <a:ext cx="19281667" cy="3186827"/>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p>
        </p:txBody>
      </p:sp>
      <p:sp>
        <p:nvSpPr>
          <p:cNvPr id="7" name="TextBox 7">
            <a:extLst>
              <a:ext uri="{FF2B5EF4-FFF2-40B4-BE49-F238E27FC236}">
                <a16:creationId xmlns:a16="http://schemas.microsoft.com/office/drawing/2014/main" id="{74771803-22A2-42E6-B4D0-BA55B201C823}"/>
              </a:ext>
            </a:extLst>
          </p:cNvPr>
          <p:cNvSpPr txBox="1"/>
          <p:nvPr/>
        </p:nvSpPr>
        <p:spPr>
          <a:xfrm>
            <a:off x="853440" y="729291"/>
            <a:ext cx="16581120" cy="807978"/>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Su función en este proceso</a:t>
            </a:r>
            <a:endParaRPr lang="x-es-XL" sz="5400" b="1" i="1" dirty="0">
              <a:solidFill>
                <a:srgbClr val="FFFFFF"/>
              </a:solidFill>
              <a:latin typeface="Calibri (MS) Bold"/>
              <a:ea typeface="Calibri (MS) Bold"/>
              <a:cs typeface="Calibri (MS) Bold"/>
              <a:sym typeface="Calibri (MS) Bold"/>
            </a:endParaRPr>
          </a:p>
        </p:txBody>
      </p:sp>
      <p:grpSp>
        <p:nvGrpSpPr>
          <p:cNvPr id="4" name="Group 4">
            <a:extLst>
              <a:ext uri="{FF2B5EF4-FFF2-40B4-BE49-F238E27FC236}">
                <a16:creationId xmlns:a16="http://schemas.microsoft.com/office/drawing/2014/main" id="{064FEC05-6D17-7CA5-C0BF-8C6F813CBDDD}"/>
              </a:ext>
            </a:extLst>
          </p:cNvPr>
          <p:cNvGrpSpPr/>
          <p:nvPr/>
        </p:nvGrpSpPr>
        <p:grpSpPr>
          <a:xfrm>
            <a:off x="15193204" y="9043035"/>
            <a:ext cx="2413244" cy="554222"/>
            <a:chOff x="0" y="0"/>
            <a:chExt cx="3217659" cy="738962"/>
          </a:xfrm>
        </p:grpSpPr>
        <p:sp>
          <p:nvSpPr>
            <p:cNvPr id="5" name="Freeform 5">
              <a:extLst>
                <a:ext uri="{FF2B5EF4-FFF2-40B4-BE49-F238E27FC236}">
                  <a16:creationId xmlns:a16="http://schemas.microsoft.com/office/drawing/2014/main" id="{CBF34C84-6376-6699-9CDE-7AC18DF31CBA}"/>
                </a:ext>
              </a:extLst>
            </p:cNvPr>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x-es-XL"/>
            </a:p>
          </p:txBody>
        </p:sp>
      </p:grpSp>
      <p:pic>
        <p:nvPicPr>
          <p:cNvPr id="9" name="Picture 8">
            <a:extLst>
              <a:ext uri="{FF2B5EF4-FFF2-40B4-BE49-F238E27FC236}">
                <a16:creationId xmlns:a16="http://schemas.microsoft.com/office/drawing/2014/main" id="{2A47EA37-AC8B-EFD6-A625-224D947552E5}"/>
              </a:ext>
            </a:extLst>
          </p:cNvPr>
          <p:cNvPicPr>
            <a:picLocks noChangeAspect="1"/>
          </p:cNvPicPr>
          <p:nvPr/>
        </p:nvPicPr>
        <p:blipFill>
          <a:blip r:embed="rId6"/>
          <a:srcRect l="50833" t="33254" r="18750" b="32938"/>
          <a:stretch>
            <a:fillRect/>
          </a:stretch>
        </p:blipFill>
        <p:spPr>
          <a:xfrm>
            <a:off x="-533400" y="2688987"/>
            <a:ext cx="11761050" cy="7595473"/>
          </a:xfrm>
          <a:prstGeom prst="rect">
            <a:avLst/>
          </a:prstGeom>
        </p:spPr>
      </p:pic>
      <p:sp>
        <p:nvSpPr>
          <p:cNvPr id="11" name="Rectangle 10">
            <a:extLst>
              <a:ext uri="{FF2B5EF4-FFF2-40B4-BE49-F238E27FC236}">
                <a16:creationId xmlns:a16="http://schemas.microsoft.com/office/drawing/2014/main" id="{07D4FFF9-E4F5-5D4B-F4A8-425E6204F08E}"/>
              </a:ext>
            </a:extLst>
          </p:cNvPr>
          <p:cNvSpPr/>
          <p:nvPr/>
        </p:nvSpPr>
        <p:spPr>
          <a:xfrm rot="20555517">
            <a:off x="3701332" y="5253259"/>
            <a:ext cx="4185984" cy="2461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x-es-XL"/>
          </a:p>
        </p:txBody>
      </p:sp>
      <p:sp>
        <p:nvSpPr>
          <p:cNvPr id="10" name="TextBox 9">
            <a:extLst>
              <a:ext uri="{FF2B5EF4-FFF2-40B4-BE49-F238E27FC236}">
                <a16:creationId xmlns:a16="http://schemas.microsoft.com/office/drawing/2014/main" id="{07E97650-6DCB-FEB3-D49C-94EA469785E5}"/>
              </a:ext>
            </a:extLst>
          </p:cNvPr>
          <p:cNvSpPr txBox="1"/>
          <p:nvPr/>
        </p:nvSpPr>
        <p:spPr>
          <a:xfrm rot="20590313">
            <a:off x="4206383" y="5354983"/>
            <a:ext cx="3175884" cy="1569660"/>
          </a:xfrm>
          <a:prstGeom prst="rect">
            <a:avLst/>
          </a:prstGeom>
          <a:solidFill>
            <a:schemeClr val="bg1"/>
          </a:solidFill>
        </p:spPr>
        <p:txBody>
          <a:bodyPr wrap="square" rtlCol="0">
            <a:spAutoFit/>
          </a:bodyPr>
          <a:lstStyle/>
          <a:p>
            <a:pPr algn="ctr" rtl="0"/>
            <a:r>
              <a:rPr lang="x-es-XL" sz="4800" b="1" i="0" u="none" baseline="0" dirty="0"/>
              <a:t>CONOZCAN </a:t>
            </a:r>
          </a:p>
          <a:p>
            <a:pPr algn="ctr" rtl="0"/>
            <a:r>
              <a:rPr lang="x-es-XL" sz="4800" b="1" i="0" u="none" baseline="0" dirty="0"/>
              <a:t>SU FUNCIÓN</a:t>
            </a:r>
          </a:p>
        </p:txBody>
      </p:sp>
      <p:pic>
        <p:nvPicPr>
          <p:cNvPr id="12" name="Picture 11">
            <a:extLst>
              <a:ext uri="{FF2B5EF4-FFF2-40B4-BE49-F238E27FC236}">
                <a16:creationId xmlns:a16="http://schemas.microsoft.com/office/drawing/2014/main" id="{CC93B541-54A3-0CC7-2D7A-631D463A5A05}"/>
              </a:ext>
            </a:extLst>
          </p:cNvPr>
          <p:cNvPicPr>
            <a:picLocks noChangeAspect="1"/>
          </p:cNvPicPr>
          <p:nvPr/>
        </p:nvPicPr>
        <p:blipFill>
          <a:blip r:embed="rId7"/>
          <a:stretch>
            <a:fillRect/>
          </a:stretch>
        </p:blipFill>
        <p:spPr>
          <a:xfrm>
            <a:off x="12193935" y="3382862"/>
            <a:ext cx="5412523" cy="5412523"/>
          </a:xfrm>
          <a:prstGeom prst="rect">
            <a:avLst/>
          </a:prstGeom>
        </p:spPr>
      </p:pic>
    </p:spTree>
    <p:extLst>
      <p:ext uri="{BB962C8B-B14F-4D97-AF65-F5344CB8AC3E}">
        <p14:creationId xmlns:p14="http://schemas.microsoft.com/office/powerpoint/2010/main" val="201099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E5E78-C65F-1397-3F7D-66F0B9E9B7AB}"/>
              </a:ext>
            </a:extLst>
          </p:cNvPr>
          <p:cNvPicPr>
            <a:picLocks noChangeAspect="1"/>
          </p:cNvPicPr>
          <p:nvPr/>
        </p:nvPicPr>
        <p:blipFill>
          <a:blip r:embed="rId3"/>
          <a:srcRect l="48750" t="28518" r="15834" b="31481"/>
          <a:stretch>
            <a:fillRect/>
          </a:stretch>
        </p:blipFill>
        <p:spPr>
          <a:xfrm>
            <a:off x="9525000" y="2978532"/>
            <a:ext cx="9982200" cy="6341633"/>
          </a:xfrm>
          <a:prstGeom prst="rect">
            <a:avLst/>
          </a:prstGeom>
        </p:spPr>
      </p:pic>
      <p:sp>
        <p:nvSpPr>
          <p:cNvPr id="3" name="Freeform 3"/>
          <p:cNvSpPr/>
          <p:nvPr/>
        </p:nvSpPr>
        <p:spPr>
          <a:xfrm>
            <a:off x="-746922" y="-144666"/>
            <a:ext cx="19281667" cy="2836193"/>
          </a:xfrm>
          <a:custGeom>
            <a:avLst/>
            <a:gdLst/>
            <a:ahLst/>
            <a:cxnLst/>
            <a:rect l="l" t="t" r="r" b="b"/>
            <a:pathLst>
              <a:path w="19281667" h="2836193">
                <a:moveTo>
                  <a:pt x="0" y="0"/>
                </a:moveTo>
                <a:lnTo>
                  <a:pt x="19281667" y="0"/>
                </a:lnTo>
                <a:lnTo>
                  <a:pt x="19281667" y="2836193"/>
                </a:lnTo>
                <a:lnTo>
                  <a:pt x="0" y="28361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x-es-XL"/>
          </a:p>
        </p:txBody>
      </p:sp>
      <p:grpSp>
        <p:nvGrpSpPr>
          <p:cNvPr id="4" name="Group 4"/>
          <p:cNvGrpSpPr/>
          <p:nvPr/>
        </p:nvGrpSpPr>
        <p:grpSpPr>
          <a:xfrm>
            <a:off x="15193204" y="9043035"/>
            <a:ext cx="2413244" cy="554222"/>
            <a:chOff x="0" y="0"/>
            <a:chExt cx="3217659" cy="738962"/>
          </a:xfrm>
        </p:grpSpPr>
        <p:sp>
          <p:nvSpPr>
            <p:cNvPr id="5" name="Freeform 5"/>
            <p:cNvSpPr/>
            <p:nvPr/>
          </p:nvSpPr>
          <p:spPr>
            <a:xfrm>
              <a:off x="0" y="0"/>
              <a:ext cx="3217672" cy="739013"/>
            </a:xfrm>
            <a:custGeom>
              <a:avLst/>
              <a:gdLst/>
              <a:ahLst/>
              <a:cxnLst/>
              <a:rect l="l" t="t" r="r" b="b"/>
              <a:pathLst>
                <a:path w="3217672" h="739013">
                  <a:moveTo>
                    <a:pt x="0" y="0"/>
                  </a:moveTo>
                  <a:lnTo>
                    <a:pt x="3217672" y="0"/>
                  </a:lnTo>
                  <a:lnTo>
                    <a:pt x="3217672" y="739013"/>
                  </a:lnTo>
                  <a:lnTo>
                    <a:pt x="0" y="739013"/>
                  </a:lnTo>
                  <a:lnTo>
                    <a:pt x="0" y="0"/>
                  </a:lnTo>
                  <a:close/>
                </a:path>
              </a:pathLst>
            </a:custGeom>
            <a:blipFill>
              <a:blip r:embed="rId5"/>
              <a:stretch>
                <a:fillRect t="-5" b="3"/>
              </a:stretch>
            </a:blipFill>
          </p:spPr>
          <p:txBody>
            <a:bodyPr/>
            <a:lstStyle/>
            <a:p>
              <a:endParaRPr lang="x-es-XL"/>
            </a:p>
          </p:txBody>
        </p:sp>
      </p:grpSp>
      <p:sp>
        <p:nvSpPr>
          <p:cNvPr id="6" name="TextBox 6"/>
          <p:cNvSpPr txBox="1"/>
          <p:nvPr/>
        </p:nvSpPr>
        <p:spPr>
          <a:xfrm>
            <a:off x="4876800" y="869441"/>
            <a:ext cx="6497389" cy="807978"/>
          </a:xfrm>
          <a:prstGeom prst="rect">
            <a:avLst/>
          </a:prstGeom>
        </p:spPr>
        <p:txBody>
          <a:bodyPr lIns="0" tIns="0" rIns="0" bIns="0" rtlCol="0" anchor="t">
            <a:spAutoFit/>
          </a:bodyPr>
          <a:lstStyle/>
          <a:p>
            <a:pPr algn="ctr" rtl="0">
              <a:lnSpc>
                <a:spcPts val="6480"/>
              </a:lnSpc>
            </a:pPr>
            <a:r>
              <a:rPr lang="x-es-XL" sz="5400" b="1" i="0" u="none" baseline="0">
                <a:solidFill>
                  <a:srgbClr val="FFFFFF"/>
                </a:solidFill>
                <a:latin typeface="Calibri (MS) Bold"/>
                <a:ea typeface="Calibri (MS) Bold"/>
                <a:cs typeface="Calibri (MS) Bold"/>
                <a:sym typeface="Calibri (MS) Bold"/>
              </a:rPr>
              <a:t>¡Muchas gracias!</a:t>
            </a:r>
          </a:p>
        </p:txBody>
      </p:sp>
      <p:sp>
        <p:nvSpPr>
          <p:cNvPr id="10" name="TextBox 9">
            <a:extLst>
              <a:ext uri="{FF2B5EF4-FFF2-40B4-BE49-F238E27FC236}">
                <a16:creationId xmlns:a16="http://schemas.microsoft.com/office/drawing/2014/main" id="{E5C4A126-AC05-ABC4-7F0B-E476F2F6111A}"/>
              </a:ext>
            </a:extLst>
          </p:cNvPr>
          <p:cNvSpPr txBox="1"/>
          <p:nvPr/>
        </p:nvSpPr>
        <p:spPr>
          <a:xfrm>
            <a:off x="609599" y="4152900"/>
            <a:ext cx="10764589" cy="4585871"/>
          </a:xfrm>
          <a:prstGeom prst="rect">
            <a:avLst/>
          </a:prstGeom>
          <a:noFill/>
        </p:spPr>
        <p:txBody>
          <a:bodyPr wrap="square" rtlCol="0">
            <a:spAutoFit/>
          </a:bodyPr>
          <a:lstStyle/>
          <a:p>
            <a:pPr algn="ctr" rtl="0"/>
            <a:r>
              <a:rPr lang="x-es-XL" sz="3200" b="1" i="0" u="none" baseline="0">
                <a:solidFill>
                  <a:srgbClr val="002060"/>
                </a:solidFill>
              </a:rPr>
              <a:t>Comuníquense con nosotras si tienen alguna pregunta adicional:</a:t>
            </a:r>
          </a:p>
          <a:p>
            <a:endParaRPr lang="x-es-XL" sz="2800" dirty="0">
              <a:solidFill>
                <a:srgbClr val="002060"/>
              </a:solidFill>
            </a:endParaRPr>
          </a:p>
          <a:p>
            <a:pPr algn="l" rtl="0"/>
            <a:r>
              <a:rPr lang="x-es-XL" sz="2800" b="0" i="0" u="none" baseline="0">
                <a:solidFill>
                  <a:srgbClr val="002060"/>
                </a:solidFill>
                <a:highlight>
                  <a:srgbClr val="FFFF00"/>
                </a:highlight>
              </a:rPr>
              <a:t>&lt;&lt;</a:t>
            </a:r>
            <a:r>
              <a:rPr lang="x-es-XL" sz="2800" b="1" i="0" u="none" baseline="0">
                <a:solidFill>
                  <a:srgbClr val="002060"/>
                </a:solidFill>
                <a:highlight>
                  <a:srgbClr val="FFFF00"/>
                </a:highlight>
              </a:rPr>
              <a:t>Inserte su nombre&gt;&gt;, &lt;&lt;Inserte su región&gt;&gt; </a:t>
            </a:r>
            <a:r>
              <a:rPr lang="x-es-XL" sz="2800" b="1" i="0" u="none" baseline="0">
                <a:solidFill>
                  <a:srgbClr val="002060"/>
                </a:solidFill>
              </a:rPr>
              <a:t>Coordinadora regional de Educación</a:t>
            </a:r>
          </a:p>
          <a:p>
            <a:pPr algn="l" rtl="0"/>
            <a:r>
              <a:rPr lang="x-es-XL" sz="2800" b="0" i="0" u="none" baseline="0">
                <a:solidFill>
                  <a:srgbClr val="002060"/>
                </a:solidFill>
                <a:highlight>
                  <a:srgbClr val="FFFF00"/>
                </a:highlight>
              </a:rPr>
              <a:t>&lt;&lt;Inserte su dirección de correo electrónico&gt;&gt;</a:t>
            </a:r>
          </a:p>
          <a:p>
            <a:endParaRPr lang="x-es-XL" sz="2800" dirty="0">
              <a:solidFill>
                <a:srgbClr val="002060"/>
              </a:solidFill>
            </a:endParaRPr>
          </a:p>
          <a:p>
            <a:pPr algn="l" rtl="0"/>
            <a:r>
              <a:rPr lang="x-es-XL" sz="2800" b="0" i="0" u="none" baseline="0">
                <a:solidFill>
                  <a:srgbClr val="002060"/>
                </a:solidFill>
              </a:rPr>
              <a:t>O</a:t>
            </a:r>
          </a:p>
          <a:p>
            <a:endParaRPr lang="x-es-XL" sz="2800" dirty="0">
              <a:solidFill>
                <a:srgbClr val="002060"/>
              </a:solidFill>
            </a:endParaRPr>
          </a:p>
          <a:p>
            <a:pPr algn="l" rtl="0"/>
            <a:r>
              <a:rPr lang="x-es-XL" sz="2800" b="1" i="0" u="none" baseline="0">
                <a:solidFill>
                  <a:srgbClr val="002060"/>
                </a:solidFill>
              </a:rPr>
              <a:t>Iesha D. Brown, directora de Impacto y Compromiso de SIA</a:t>
            </a:r>
          </a:p>
          <a:p>
            <a:pPr algn="l" rtl="0"/>
            <a:r>
              <a:rPr lang="x-es-XL" sz="2800" b="0" i="0" u="none" baseline="0">
                <a:solidFill>
                  <a:srgbClr val="002060"/>
                </a:solidFill>
              </a:rPr>
              <a:t>iesha@soroptimist.org</a:t>
            </a:r>
          </a:p>
          <a:p>
            <a:endParaRPr lang="x-es-XL" dirty="0"/>
          </a:p>
          <a:p>
            <a:endParaRPr lang="x-es-XL"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978</TotalTime>
  <Words>1250</Words>
  <Application>Microsoft Office PowerPoint</Application>
  <PresentationFormat>Custom</PresentationFormat>
  <Paragraphs>147</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Effra</vt:lpstr>
      <vt:lpstr>Arial</vt:lpstr>
      <vt:lpstr>Aptos</vt:lpstr>
      <vt:lpstr>Calibri</vt:lpstr>
      <vt:lpstr>Calibri (MS) Bold</vt:lpstr>
      <vt:lpstr>Rastanty Cortez</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Nicole Simmons</dc:creator>
  <cp:lastModifiedBy>Iesha Brown</cp:lastModifiedBy>
  <cp:revision>6</cp:revision>
  <dcterms:created xsi:type="dcterms:W3CDTF">2006-08-16T00:00:00Z</dcterms:created>
  <dcterms:modified xsi:type="dcterms:W3CDTF">2026-08-26T22:39:01Z</dcterms:modified>
  <dc:identifier>DAG2D4GzFFA</dc:identifier>
</cp:coreProperties>
</file>