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20" r:id="rId1"/>
  </p:sldMasterIdLst>
  <p:notesMasterIdLst>
    <p:notesMasterId r:id="rId26"/>
  </p:notesMasterIdLst>
  <p:sldIdLst>
    <p:sldId id="256" r:id="rId2"/>
    <p:sldId id="261" r:id="rId3"/>
    <p:sldId id="260" r:id="rId4"/>
    <p:sldId id="282" r:id="rId5"/>
    <p:sldId id="281" r:id="rId6"/>
    <p:sldId id="264" r:id="rId7"/>
    <p:sldId id="262" r:id="rId8"/>
    <p:sldId id="265" r:id="rId9"/>
    <p:sldId id="266" r:id="rId10"/>
    <p:sldId id="267" r:id="rId11"/>
    <p:sldId id="268" r:id="rId12"/>
    <p:sldId id="269" r:id="rId13"/>
    <p:sldId id="257" r:id="rId14"/>
    <p:sldId id="270" r:id="rId15"/>
    <p:sldId id="271" r:id="rId16"/>
    <p:sldId id="272" r:id="rId17"/>
    <p:sldId id="275" r:id="rId18"/>
    <p:sldId id="274" r:id="rId19"/>
    <p:sldId id="283" r:id="rId20"/>
    <p:sldId id="276" r:id="rId21"/>
    <p:sldId id="273" r:id="rId22"/>
    <p:sldId id="278" r:id="rId23"/>
    <p:sldId id="279" r:id="rId24"/>
    <p:sldId id="280"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C296F5D-1EA8-59BF-C075-70AF8AE1D0D6}" name="Erica Cheslock" initials="EC" userId="S::erica@soroptimist.org::41ba2fca-9f4e-4ffe-8786-9a39c858394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54727B-D558-508E-1DA1-614FCFFA0B6E}" v="391" dt="2024-08-14T19:17:34.2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6901" autoAdjust="0"/>
  </p:normalViewPr>
  <p:slideViewPr>
    <p:cSldViewPr snapToGrid="0">
      <p:cViewPr varScale="1">
        <p:scale>
          <a:sx n="42" d="100"/>
          <a:sy n="42" d="100"/>
        </p:scale>
        <p:origin x="1580"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B869FE-1D88-454D-8F1A-EB4B278EF42C}" type="doc">
      <dgm:prSet loTypeId="urn:microsoft.com/office/officeart/2005/8/layout/vList2" loCatId="list" qsTypeId="urn:microsoft.com/office/officeart/2005/8/quickstyle/simple1" qsCatId="simple" csTypeId="urn:microsoft.com/office/officeart/2005/8/colors/accent4_2" csCatId="accent4" phldr="1"/>
      <dgm:spPr/>
      <dgm:t>
        <a:bodyPr/>
        <a:lstStyle/>
        <a:p>
          <a:endParaRPr lang="en-US"/>
        </a:p>
      </dgm:t>
    </dgm:pt>
    <dgm:pt modelId="{87CAC7E0-6BA0-40C0-A3DF-2D92FE837933}">
      <dgm:prSet/>
      <dgm:spPr/>
      <dgm:t>
        <a:bodyPr/>
        <a:lstStyle/>
        <a:p>
          <a:r>
            <a:rPr lang="en-US"/>
            <a:t>Local and Global Impact</a:t>
          </a:r>
        </a:p>
      </dgm:t>
    </dgm:pt>
    <dgm:pt modelId="{20DFE967-0868-48E0-99A7-D04E4F55B960}" type="parTrans" cxnId="{27484C9D-7954-4F8E-9980-6A396D753457}">
      <dgm:prSet/>
      <dgm:spPr/>
      <dgm:t>
        <a:bodyPr/>
        <a:lstStyle/>
        <a:p>
          <a:endParaRPr lang="en-US"/>
        </a:p>
      </dgm:t>
    </dgm:pt>
    <dgm:pt modelId="{08183BE0-5B9A-4E9E-A7AC-C23E6FA23CDB}" type="sibTrans" cxnId="{27484C9D-7954-4F8E-9980-6A396D753457}">
      <dgm:prSet/>
      <dgm:spPr/>
      <dgm:t>
        <a:bodyPr/>
        <a:lstStyle/>
        <a:p>
          <a:endParaRPr lang="en-US"/>
        </a:p>
      </dgm:t>
    </dgm:pt>
    <dgm:pt modelId="{394D5C7D-3013-4DF4-AA0A-9E43701A6B26}">
      <dgm:prSet/>
      <dgm:spPr/>
      <dgm:t>
        <a:bodyPr/>
        <a:lstStyle/>
        <a:p>
          <a:r>
            <a:rPr lang="en-US"/>
            <a:t>Club and Region Fundraising</a:t>
          </a:r>
        </a:p>
      </dgm:t>
    </dgm:pt>
    <dgm:pt modelId="{F63CBD57-A64C-4009-8F75-E1E1FC08E431}" type="parTrans" cxnId="{70E56552-9458-421D-8580-F0FFE27D9AC5}">
      <dgm:prSet/>
      <dgm:spPr/>
      <dgm:t>
        <a:bodyPr/>
        <a:lstStyle/>
        <a:p>
          <a:endParaRPr lang="en-US"/>
        </a:p>
      </dgm:t>
    </dgm:pt>
    <dgm:pt modelId="{DA3E96A4-1D2A-47EC-AB12-2B17D4527491}" type="sibTrans" cxnId="{70E56552-9458-421D-8580-F0FFE27D9AC5}">
      <dgm:prSet/>
      <dgm:spPr/>
      <dgm:t>
        <a:bodyPr/>
        <a:lstStyle/>
        <a:p>
          <a:endParaRPr lang="en-US"/>
        </a:p>
      </dgm:t>
    </dgm:pt>
    <dgm:pt modelId="{39D68CB0-2550-4791-9CF3-036BFB29333C}">
      <dgm:prSet/>
      <dgm:spPr/>
      <dgm:t>
        <a:bodyPr/>
        <a:lstStyle/>
        <a:p>
          <a:r>
            <a:rPr lang="en-US"/>
            <a:t>Individual and Club Support</a:t>
          </a:r>
        </a:p>
      </dgm:t>
    </dgm:pt>
    <dgm:pt modelId="{0179B2A0-8CE9-4EC0-81EA-5F9DA2778F03}" type="parTrans" cxnId="{D8E02208-BDD9-4E1D-A5E5-B77B86812E50}">
      <dgm:prSet/>
      <dgm:spPr/>
      <dgm:t>
        <a:bodyPr/>
        <a:lstStyle/>
        <a:p>
          <a:endParaRPr lang="en-US"/>
        </a:p>
      </dgm:t>
    </dgm:pt>
    <dgm:pt modelId="{46105D97-AE37-4F7C-9829-D02C478C47FF}" type="sibTrans" cxnId="{D8E02208-BDD9-4E1D-A5E5-B77B86812E50}">
      <dgm:prSet/>
      <dgm:spPr/>
      <dgm:t>
        <a:bodyPr/>
        <a:lstStyle/>
        <a:p>
          <a:endParaRPr lang="en-US"/>
        </a:p>
      </dgm:t>
    </dgm:pt>
    <dgm:pt modelId="{70518728-EF32-4E7E-A1DD-7FB5210ABA9B}">
      <dgm:prSet/>
      <dgm:spPr/>
      <dgm:t>
        <a:bodyPr/>
        <a:lstStyle/>
        <a:p>
          <a:r>
            <a:rPr lang="en-US"/>
            <a:t>LiveYourDream.org</a:t>
          </a:r>
        </a:p>
      </dgm:t>
    </dgm:pt>
    <dgm:pt modelId="{41D1F425-643E-46D2-BE64-7564BE4D78A5}" type="parTrans" cxnId="{EE18D8E9-3EB0-41D7-921B-64AC62DDB8C9}">
      <dgm:prSet/>
      <dgm:spPr/>
      <dgm:t>
        <a:bodyPr/>
        <a:lstStyle/>
        <a:p>
          <a:endParaRPr lang="en-US"/>
        </a:p>
      </dgm:t>
    </dgm:pt>
    <dgm:pt modelId="{25EACFEB-2775-4720-A7BF-F3E496C77BEA}" type="sibTrans" cxnId="{EE18D8E9-3EB0-41D7-921B-64AC62DDB8C9}">
      <dgm:prSet/>
      <dgm:spPr/>
      <dgm:t>
        <a:bodyPr/>
        <a:lstStyle/>
        <a:p>
          <a:endParaRPr lang="en-US"/>
        </a:p>
      </dgm:t>
    </dgm:pt>
    <dgm:pt modelId="{14C2AD70-9375-4FD2-9A84-EE196AD9C6EA}">
      <dgm:prSet phldr="0"/>
      <dgm:spPr/>
      <dgm:t>
        <a:bodyPr/>
        <a:lstStyle/>
        <a:p>
          <a:pPr rtl="0"/>
          <a:r>
            <a:rPr lang="en-US">
              <a:latin typeface="Calibri"/>
            </a:rPr>
            <a:t>Corporate and Foundation Support</a:t>
          </a:r>
          <a:endParaRPr lang="en-US"/>
        </a:p>
      </dgm:t>
    </dgm:pt>
    <dgm:pt modelId="{6D6D0A6F-86FF-440F-8497-2BA8FBB625E9}" type="parTrans" cxnId="{1750C771-C00A-41E7-BC45-C913CC23BF5E}">
      <dgm:prSet/>
      <dgm:spPr/>
      <dgm:t>
        <a:bodyPr/>
        <a:lstStyle/>
        <a:p>
          <a:endParaRPr lang="en-US"/>
        </a:p>
      </dgm:t>
    </dgm:pt>
    <dgm:pt modelId="{E09519DE-1D18-4901-A86C-86D8B0564BF3}" type="sibTrans" cxnId="{1750C771-C00A-41E7-BC45-C913CC23BF5E}">
      <dgm:prSet/>
      <dgm:spPr/>
      <dgm:t>
        <a:bodyPr/>
        <a:lstStyle/>
        <a:p>
          <a:endParaRPr lang="en-US"/>
        </a:p>
      </dgm:t>
    </dgm:pt>
    <dgm:pt modelId="{FA9E55A3-7E3E-479C-BBDD-C5B4CABE0D6C}" type="pres">
      <dgm:prSet presAssocID="{CEB869FE-1D88-454D-8F1A-EB4B278EF42C}" presName="linear" presStyleCnt="0">
        <dgm:presLayoutVars>
          <dgm:animLvl val="lvl"/>
          <dgm:resizeHandles val="exact"/>
        </dgm:presLayoutVars>
      </dgm:prSet>
      <dgm:spPr/>
    </dgm:pt>
    <dgm:pt modelId="{510B0872-CA24-4E25-9564-BF3A1E785771}" type="pres">
      <dgm:prSet presAssocID="{87CAC7E0-6BA0-40C0-A3DF-2D92FE837933}" presName="parentText" presStyleLbl="node1" presStyleIdx="0" presStyleCnt="5" custLinFactNeighborX="-2306" custLinFactNeighborY="32845">
        <dgm:presLayoutVars>
          <dgm:chMax val="0"/>
          <dgm:bulletEnabled val="1"/>
        </dgm:presLayoutVars>
      </dgm:prSet>
      <dgm:spPr/>
    </dgm:pt>
    <dgm:pt modelId="{D4057960-56F0-4E94-A1A4-D136F41E7934}" type="pres">
      <dgm:prSet presAssocID="{08183BE0-5B9A-4E9E-A7AC-C23E6FA23CDB}" presName="spacer" presStyleCnt="0"/>
      <dgm:spPr/>
    </dgm:pt>
    <dgm:pt modelId="{D686751D-4755-47FF-9C29-20041D6BC9F5}" type="pres">
      <dgm:prSet presAssocID="{394D5C7D-3013-4DF4-AA0A-9E43701A6B26}" presName="parentText" presStyleLbl="node1" presStyleIdx="1" presStyleCnt="5">
        <dgm:presLayoutVars>
          <dgm:chMax val="0"/>
          <dgm:bulletEnabled val="1"/>
        </dgm:presLayoutVars>
      </dgm:prSet>
      <dgm:spPr/>
    </dgm:pt>
    <dgm:pt modelId="{D3482C48-BB0F-45D4-94AA-4F5B91F7DF42}" type="pres">
      <dgm:prSet presAssocID="{DA3E96A4-1D2A-47EC-AB12-2B17D4527491}" presName="spacer" presStyleCnt="0"/>
      <dgm:spPr/>
    </dgm:pt>
    <dgm:pt modelId="{8396F160-E566-4A00-9D5C-68E749DC54CC}" type="pres">
      <dgm:prSet presAssocID="{39D68CB0-2550-4791-9CF3-036BFB29333C}" presName="parentText" presStyleLbl="node1" presStyleIdx="2" presStyleCnt="5">
        <dgm:presLayoutVars>
          <dgm:chMax val="0"/>
          <dgm:bulletEnabled val="1"/>
        </dgm:presLayoutVars>
      </dgm:prSet>
      <dgm:spPr/>
    </dgm:pt>
    <dgm:pt modelId="{3E3226E4-93B3-4EA9-B470-A321977E4ADE}" type="pres">
      <dgm:prSet presAssocID="{46105D97-AE37-4F7C-9829-D02C478C47FF}" presName="spacer" presStyleCnt="0"/>
      <dgm:spPr/>
    </dgm:pt>
    <dgm:pt modelId="{1FE3B117-3897-4233-9E9D-2FF57B586AA8}" type="pres">
      <dgm:prSet presAssocID="{70518728-EF32-4E7E-A1DD-7FB5210ABA9B}" presName="parentText" presStyleLbl="node1" presStyleIdx="3" presStyleCnt="5">
        <dgm:presLayoutVars>
          <dgm:chMax val="0"/>
          <dgm:bulletEnabled val="1"/>
        </dgm:presLayoutVars>
      </dgm:prSet>
      <dgm:spPr/>
    </dgm:pt>
    <dgm:pt modelId="{5DB9DD27-B146-4695-9133-2A2903A8E2DB}" type="pres">
      <dgm:prSet presAssocID="{25EACFEB-2775-4720-A7BF-F3E496C77BEA}" presName="spacer" presStyleCnt="0"/>
      <dgm:spPr/>
    </dgm:pt>
    <dgm:pt modelId="{CC41C63C-A7A2-4808-A8A1-6B0A21796515}" type="pres">
      <dgm:prSet presAssocID="{14C2AD70-9375-4FD2-9A84-EE196AD9C6EA}" presName="parentText" presStyleLbl="node1" presStyleIdx="4" presStyleCnt="5">
        <dgm:presLayoutVars>
          <dgm:chMax val="0"/>
          <dgm:bulletEnabled val="1"/>
        </dgm:presLayoutVars>
      </dgm:prSet>
      <dgm:spPr/>
    </dgm:pt>
  </dgm:ptLst>
  <dgm:cxnLst>
    <dgm:cxn modelId="{D8E02208-BDD9-4E1D-A5E5-B77B86812E50}" srcId="{CEB869FE-1D88-454D-8F1A-EB4B278EF42C}" destId="{39D68CB0-2550-4791-9CF3-036BFB29333C}" srcOrd="2" destOrd="0" parTransId="{0179B2A0-8CE9-4EC0-81EA-5F9DA2778F03}" sibTransId="{46105D97-AE37-4F7C-9829-D02C478C47FF}"/>
    <dgm:cxn modelId="{22603526-3A86-439B-97EE-B4721ED240AB}" type="presOf" srcId="{87CAC7E0-6BA0-40C0-A3DF-2D92FE837933}" destId="{510B0872-CA24-4E25-9564-BF3A1E785771}" srcOrd="0" destOrd="0" presId="urn:microsoft.com/office/officeart/2005/8/layout/vList2"/>
    <dgm:cxn modelId="{16E88C60-7EB1-4E40-90AD-57DAB4BCF75A}" type="presOf" srcId="{14C2AD70-9375-4FD2-9A84-EE196AD9C6EA}" destId="{CC41C63C-A7A2-4808-A8A1-6B0A21796515}" srcOrd="0" destOrd="0" presId="urn:microsoft.com/office/officeart/2005/8/layout/vList2"/>
    <dgm:cxn modelId="{B8BD5362-EA71-4BF1-920A-31E39975DFD8}" type="presOf" srcId="{70518728-EF32-4E7E-A1DD-7FB5210ABA9B}" destId="{1FE3B117-3897-4233-9E9D-2FF57B586AA8}" srcOrd="0" destOrd="0" presId="urn:microsoft.com/office/officeart/2005/8/layout/vList2"/>
    <dgm:cxn modelId="{CA307564-49EB-45F6-A2AC-5D4A18E54993}" type="presOf" srcId="{394D5C7D-3013-4DF4-AA0A-9E43701A6B26}" destId="{D686751D-4755-47FF-9C29-20041D6BC9F5}" srcOrd="0" destOrd="0" presId="urn:microsoft.com/office/officeart/2005/8/layout/vList2"/>
    <dgm:cxn modelId="{545BBC4B-CA4F-46E1-9876-B1AA79ED09C1}" type="presOf" srcId="{39D68CB0-2550-4791-9CF3-036BFB29333C}" destId="{8396F160-E566-4A00-9D5C-68E749DC54CC}" srcOrd="0" destOrd="0" presId="urn:microsoft.com/office/officeart/2005/8/layout/vList2"/>
    <dgm:cxn modelId="{1750C771-C00A-41E7-BC45-C913CC23BF5E}" srcId="{CEB869FE-1D88-454D-8F1A-EB4B278EF42C}" destId="{14C2AD70-9375-4FD2-9A84-EE196AD9C6EA}" srcOrd="4" destOrd="0" parTransId="{6D6D0A6F-86FF-440F-8497-2BA8FBB625E9}" sibTransId="{E09519DE-1D18-4901-A86C-86D8B0564BF3}"/>
    <dgm:cxn modelId="{70E56552-9458-421D-8580-F0FFE27D9AC5}" srcId="{CEB869FE-1D88-454D-8F1A-EB4B278EF42C}" destId="{394D5C7D-3013-4DF4-AA0A-9E43701A6B26}" srcOrd="1" destOrd="0" parTransId="{F63CBD57-A64C-4009-8F75-E1E1FC08E431}" sibTransId="{DA3E96A4-1D2A-47EC-AB12-2B17D4527491}"/>
    <dgm:cxn modelId="{C8F6717E-0ED5-4B7A-8E71-FB6AD1CC0DE8}" type="presOf" srcId="{CEB869FE-1D88-454D-8F1A-EB4B278EF42C}" destId="{FA9E55A3-7E3E-479C-BBDD-C5B4CABE0D6C}" srcOrd="0" destOrd="0" presId="urn:microsoft.com/office/officeart/2005/8/layout/vList2"/>
    <dgm:cxn modelId="{27484C9D-7954-4F8E-9980-6A396D753457}" srcId="{CEB869FE-1D88-454D-8F1A-EB4B278EF42C}" destId="{87CAC7E0-6BA0-40C0-A3DF-2D92FE837933}" srcOrd="0" destOrd="0" parTransId="{20DFE967-0868-48E0-99A7-D04E4F55B960}" sibTransId="{08183BE0-5B9A-4E9E-A7AC-C23E6FA23CDB}"/>
    <dgm:cxn modelId="{EE18D8E9-3EB0-41D7-921B-64AC62DDB8C9}" srcId="{CEB869FE-1D88-454D-8F1A-EB4B278EF42C}" destId="{70518728-EF32-4E7E-A1DD-7FB5210ABA9B}" srcOrd="3" destOrd="0" parTransId="{41D1F425-643E-46D2-BE64-7564BE4D78A5}" sibTransId="{25EACFEB-2775-4720-A7BF-F3E496C77BEA}"/>
    <dgm:cxn modelId="{41140385-6205-40FA-8FC8-F59B7F24A70F}" type="presParOf" srcId="{FA9E55A3-7E3E-479C-BBDD-C5B4CABE0D6C}" destId="{510B0872-CA24-4E25-9564-BF3A1E785771}" srcOrd="0" destOrd="0" presId="urn:microsoft.com/office/officeart/2005/8/layout/vList2"/>
    <dgm:cxn modelId="{E1AB743D-5FCA-43F8-A99C-5FAEA22D5403}" type="presParOf" srcId="{FA9E55A3-7E3E-479C-BBDD-C5B4CABE0D6C}" destId="{D4057960-56F0-4E94-A1A4-D136F41E7934}" srcOrd="1" destOrd="0" presId="urn:microsoft.com/office/officeart/2005/8/layout/vList2"/>
    <dgm:cxn modelId="{A557CD1B-1BF6-4CCC-9E65-5DC2244ACB76}" type="presParOf" srcId="{FA9E55A3-7E3E-479C-BBDD-C5B4CABE0D6C}" destId="{D686751D-4755-47FF-9C29-20041D6BC9F5}" srcOrd="2" destOrd="0" presId="urn:microsoft.com/office/officeart/2005/8/layout/vList2"/>
    <dgm:cxn modelId="{350024B4-5E57-46BB-A7E3-C98C01A4C11C}" type="presParOf" srcId="{FA9E55A3-7E3E-479C-BBDD-C5B4CABE0D6C}" destId="{D3482C48-BB0F-45D4-94AA-4F5B91F7DF42}" srcOrd="3" destOrd="0" presId="urn:microsoft.com/office/officeart/2005/8/layout/vList2"/>
    <dgm:cxn modelId="{51B33652-0A93-48C0-AEC1-C787F0641375}" type="presParOf" srcId="{FA9E55A3-7E3E-479C-BBDD-C5B4CABE0D6C}" destId="{8396F160-E566-4A00-9D5C-68E749DC54CC}" srcOrd="4" destOrd="0" presId="urn:microsoft.com/office/officeart/2005/8/layout/vList2"/>
    <dgm:cxn modelId="{6D99D107-A43F-4775-8684-609EC6D99F9F}" type="presParOf" srcId="{FA9E55A3-7E3E-479C-BBDD-C5B4CABE0D6C}" destId="{3E3226E4-93B3-4EA9-B470-A321977E4ADE}" srcOrd="5" destOrd="0" presId="urn:microsoft.com/office/officeart/2005/8/layout/vList2"/>
    <dgm:cxn modelId="{5F5545B1-582D-4CB7-8E4F-BC63117BB2F8}" type="presParOf" srcId="{FA9E55A3-7E3E-479C-BBDD-C5B4CABE0D6C}" destId="{1FE3B117-3897-4233-9E9D-2FF57B586AA8}" srcOrd="6" destOrd="0" presId="urn:microsoft.com/office/officeart/2005/8/layout/vList2"/>
    <dgm:cxn modelId="{5B4F26A6-0074-4A13-9643-ED7C4634D331}" type="presParOf" srcId="{FA9E55A3-7E3E-479C-BBDD-C5B4CABE0D6C}" destId="{5DB9DD27-B146-4695-9133-2A2903A8E2DB}" srcOrd="7" destOrd="0" presId="urn:microsoft.com/office/officeart/2005/8/layout/vList2"/>
    <dgm:cxn modelId="{82285D55-A770-4D32-A300-3FA2237FC91C}" type="presParOf" srcId="{FA9E55A3-7E3E-479C-BBDD-C5B4CABE0D6C}" destId="{CC41C63C-A7A2-4808-A8A1-6B0A21796515}"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B869FE-1D88-454D-8F1A-EB4B278EF42C}" type="doc">
      <dgm:prSet loTypeId="urn:microsoft.com/office/officeart/2005/8/layout/vList2" loCatId="list" qsTypeId="urn:microsoft.com/office/officeart/2005/8/quickstyle/simple1" qsCatId="simple" csTypeId="urn:microsoft.com/office/officeart/2005/8/colors/accent4_2" csCatId="accent4" phldr="1"/>
      <dgm:spPr/>
      <dgm:t>
        <a:bodyPr/>
        <a:lstStyle/>
        <a:p>
          <a:endParaRPr lang="en-US"/>
        </a:p>
      </dgm:t>
    </dgm:pt>
    <dgm:pt modelId="{87CAC7E0-6BA0-40C0-A3DF-2D92FE837933}">
      <dgm:prSet/>
      <dgm:spPr/>
      <dgm:t>
        <a:bodyPr/>
        <a:lstStyle/>
        <a:p>
          <a:r>
            <a:rPr lang="en-US"/>
            <a:t>Online Trivia or Bingo Nights</a:t>
          </a:r>
        </a:p>
      </dgm:t>
    </dgm:pt>
    <dgm:pt modelId="{20DFE967-0868-48E0-99A7-D04E4F55B960}" type="parTrans" cxnId="{27484C9D-7954-4F8E-9980-6A396D753457}">
      <dgm:prSet/>
      <dgm:spPr/>
      <dgm:t>
        <a:bodyPr/>
        <a:lstStyle/>
        <a:p>
          <a:endParaRPr lang="en-US"/>
        </a:p>
      </dgm:t>
    </dgm:pt>
    <dgm:pt modelId="{08183BE0-5B9A-4E9E-A7AC-C23E6FA23CDB}" type="sibTrans" cxnId="{27484C9D-7954-4F8E-9980-6A396D753457}">
      <dgm:prSet/>
      <dgm:spPr/>
      <dgm:t>
        <a:bodyPr/>
        <a:lstStyle/>
        <a:p>
          <a:endParaRPr lang="en-US"/>
        </a:p>
      </dgm:t>
    </dgm:pt>
    <dgm:pt modelId="{394D5C7D-3013-4DF4-AA0A-9E43701A6B26}">
      <dgm:prSet/>
      <dgm:spPr/>
      <dgm:t>
        <a:bodyPr/>
        <a:lstStyle/>
        <a:p>
          <a:pPr rtl="0"/>
          <a:r>
            <a:rPr lang="en-US">
              <a:latin typeface="Century Gothic" panose="020B0502020202020204"/>
            </a:rPr>
            <a:t>Give back night at local restaurant</a:t>
          </a:r>
          <a:endParaRPr lang="en-US"/>
        </a:p>
      </dgm:t>
    </dgm:pt>
    <dgm:pt modelId="{F63CBD57-A64C-4009-8F75-E1E1FC08E431}" type="parTrans" cxnId="{70E56552-9458-421D-8580-F0FFE27D9AC5}">
      <dgm:prSet/>
      <dgm:spPr/>
      <dgm:t>
        <a:bodyPr/>
        <a:lstStyle/>
        <a:p>
          <a:endParaRPr lang="en-US"/>
        </a:p>
      </dgm:t>
    </dgm:pt>
    <dgm:pt modelId="{DA3E96A4-1D2A-47EC-AB12-2B17D4527491}" type="sibTrans" cxnId="{70E56552-9458-421D-8580-F0FFE27D9AC5}">
      <dgm:prSet/>
      <dgm:spPr/>
      <dgm:t>
        <a:bodyPr/>
        <a:lstStyle/>
        <a:p>
          <a:endParaRPr lang="en-US"/>
        </a:p>
      </dgm:t>
    </dgm:pt>
    <dgm:pt modelId="{39D68CB0-2550-4791-9CF3-036BFB29333C}">
      <dgm:prSet/>
      <dgm:spPr/>
      <dgm:t>
        <a:bodyPr/>
        <a:lstStyle/>
        <a:p>
          <a:r>
            <a:rPr lang="en-US">
              <a:latin typeface="Century Gothic" panose="020B0502020202020204"/>
            </a:rPr>
            <a:t>Themed</a:t>
          </a:r>
          <a:r>
            <a:rPr lang="en-US"/>
            <a:t> dress-up day at work</a:t>
          </a:r>
        </a:p>
      </dgm:t>
    </dgm:pt>
    <dgm:pt modelId="{0179B2A0-8CE9-4EC0-81EA-5F9DA2778F03}" type="parTrans" cxnId="{D8E02208-BDD9-4E1D-A5E5-B77B86812E50}">
      <dgm:prSet/>
      <dgm:spPr/>
      <dgm:t>
        <a:bodyPr/>
        <a:lstStyle/>
        <a:p>
          <a:endParaRPr lang="en-US"/>
        </a:p>
      </dgm:t>
    </dgm:pt>
    <dgm:pt modelId="{46105D97-AE37-4F7C-9829-D02C478C47FF}" type="sibTrans" cxnId="{D8E02208-BDD9-4E1D-A5E5-B77B86812E50}">
      <dgm:prSet/>
      <dgm:spPr/>
      <dgm:t>
        <a:bodyPr/>
        <a:lstStyle/>
        <a:p>
          <a:endParaRPr lang="en-US"/>
        </a:p>
      </dgm:t>
    </dgm:pt>
    <dgm:pt modelId="{70518728-EF32-4E7E-A1DD-7FB5210ABA9B}">
      <dgm:prSet/>
      <dgm:spPr/>
      <dgm:t>
        <a:bodyPr/>
        <a:lstStyle/>
        <a:p>
          <a:pPr rtl="0"/>
          <a:r>
            <a:rPr lang="en-US">
              <a:latin typeface="Century Gothic" panose="020B0502020202020204"/>
            </a:rPr>
            <a:t>Birthday Fundraiser</a:t>
          </a:r>
          <a:endParaRPr lang="en-US"/>
        </a:p>
      </dgm:t>
    </dgm:pt>
    <dgm:pt modelId="{41D1F425-643E-46D2-BE64-7564BE4D78A5}" type="parTrans" cxnId="{EE18D8E9-3EB0-41D7-921B-64AC62DDB8C9}">
      <dgm:prSet/>
      <dgm:spPr/>
      <dgm:t>
        <a:bodyPr/>
        <a:lstStyle/>
        <a:p>
          <a:endParaRPr lang="en-US"/>
        </a:p>
      </dgm:t>
    </dgm:pt>
    <dgm:pt modelId="{25EACFEB-2775-4720-A7BF-F3E496C77BEA}" type="sibTrans" cxnId="{EE18D8E9-3EB0-41D7-921B-64AC62DDB8C9}">
      <dgm:prSet/>
      <dgm:spPr/>
      <dgm:t>
        <a:bodyPr/>
        <a:lstStyle/>
        <a:p>
          <a:endParaRPr lang="en-US"/>
        </a:p>
      </dgm:t>
    </dgm:pt>
    <dgm:pt modelId="{14C2AD70-9375-4FD2-9A84-EE196AD9C6EA}">
      <dgm:prSet phldr="0"/>
      <dgm:spPr/>
      <dgm:t>
        <a:bodyPr/>
        <a:lstStyle/>
        <a:p>
          <a:pPr rtl="0"/>
          <a:r>
            <a:rPr lang="en-US"/>
            <a:t>Walk for Women peer to peer fundraiser </a:t>
          </a:r>
        </a:p>
      </dgm:t>
    </dgm:pt>
    <dgm:pt modelId="{6D6D0A6F-86FF-440F-8497-2BA8FBB625E9}" type="parTrans" cxnId="{1750C771-C00A-41E7-BC45-C913CC23BF5E}">
      <dgm:prSet/>
      <dgm:spPr/>
      <dgm:t>
        <a:bodyPr/>
        <a:lstStyle/>
        <a:p>
          <a:endParaRPr lang="en-US"/>
        </a:p>
      </dgm:t>
    </dgm:pt>
    <dgm:pt modelId="{E09519DE-1D18-4901-A86C-86D8B0564BF3}" type="sibTrans" cxnId="{1750C771-C00A-41E7-BC45-C913CC23BF5E}">
      <dgm:prSet/>
      <dgm:spPr/>
      <dgm:t>
        <a:bodyPr/>
        <a:lstStyle/>
        <a:p>
          <a:endParaRPr lang="en-US"/>
        </a:p>
      </dgm:t>
    </dgm:pt>
    <dgm:pt modelId="{FA9E55A3-7E3E-479C-BBDD-C5B4CABE0D6C}" type="pres">
      <dgm:prSet presAssocID="{CEB869FE-1D88-454D-8F1A-EB4B278EF42C}" presName="linear" presStyleCnt="0">
        <dgm:presLayoutVars>
          <dgm:animLvl val="lvl"/>
          <dgm:resizeHandles val="exact"/>
        </dgm:presLayoutVars>
      </dgm:prSet>
      <dgm:spPr/>
    </dgm:pt>
    <dgm:pt modelId="{510B0872-CA24-4E25-9564-BF3A1E785771}" type="pres">
      <dgm:prSet presAssocID="{87CAC7E0-6BA0-40C0-A3DF-2D92FE837933}" presName="parentText" presStyleLbl="node1" presStyleIdx="0" presStyleCnt="5" custLinFactNeighborX="-2306" custLinFactNeighborY="32845">
        <dgm:presLayoutVars>
          <dgm:chMax val="0"/>
          <dgm:bulletEnabled val="1"/>
        </dgm:presLayoutVars>
      </dgm:prSet>
      <dgm:spPr/>
    </dgm:pt>
    <dgm:pt modelId="{D4057960-56F0-4E94-A1A4-D136F41E7934}" type="pres">
      <dgm:prSet presAssocID="{08183BE0-5B9A-4E9E-A7AC-C23E6FA23CDB}" presName="spacer" presStyleCnt="0"/>
      <dgm:spPr/>
    </dgm:pt>
    <dgm:pt modelId="{D686751D-4755-47FF-9C29-20041D6BC9F5}" type="pres">
      <dgm:prSet presAssocID="{394D5C7D-3013-4DF4-AA0A-9E43701A6B26}" presName="parentText" presStyleLbl="node1" presStyleIdx="1" presStyleCnt="5">
        <dgm:presLayoutVars>
          <dgm:chMax val="0"/>
          <dgm:bulletEnabled val="1"/>
        </dgm:presLayoutVars>
      </dgm:prSet>
      <dgm:spPr/>
    </dgm:pt>
    <dgm:pt modelId="{D3482C48-BB0F-45D4-94AA-4F5B91F7DF42}" type="pres">
      <dgm:prSet presAssocID="{DA3E96A4-1D2A-47EC-AB12-2B17D4527491}" presName="spacer" presStyleCnt="0"/>
      <dgm:spPr/>
    </dgm:pt>
    <dgm:pt modelId="{8396F160-E566-4A00-9D5C-68E749DC54CC}" type="pres">
      <dgm:prSet presAssocID="{39D68CB0-2550-4791-9CF3-036BFB29333C}" presName="parentText" presStyleLbl="node1" presStyleIdx="2" presStyleCnt="5">
        <dgm:presLayoutVars>
          <dgm:chMax val="0"/>
          <dgm:bulletEnabled val="1"/>
        </dgm:presLayoutVars>
      </dgm:prSet>
      <dgm:spPr/>
    </dgm:pt>
    <dgm:pt modelId="{3E3226E4-93B3-4EA9-B470-A321977E4ADE}" type="pres">
      <dgm:prSet presAssocID="{46105D97-AE37-4F7C-9829-D02C478C47FF}" presName="spacer" presStyleCnt="0"/>
      <dgm:spPr/>
    </dgm:pt>
    <dgm:pt modelId="{1FE3B117-3897-4233-9E9D-2FF57B586AA8}" type="pres">
      <dgm:prSet presAssocID="{70518728-EF32-4E7E-A1DD-7FB5210ABA9B}" presName="parentText" presStyleLbl="node1" presStyleIdx="3" presStyleCnt="5">
        <dgm:presLayoutVars>
          <dgm:chMax val="0"/>
          <dgm:bulletEnabled val="1"/>
        </dgm:presLayoutVars>
      </dgm:prSet>
      <dgm:spPr/>
    </dgm:pt>
    <dgm:pt modelId="{5DB9DD27-B146-4695-9133-2A2903A8E2DB}" type="pres">
      <dgm:prSet presAssocID="{25EACFEB-2775-4720-A7BF-F3E496C77BEA}" presName="spacer" presStyleCnt="0"/>
      <dgm:spPr/>
    </dgm:pt>
    <dgm:pt modelId="{CC41C63C-A7A2-4808-A8A1-6B0A21796515}" type="pres">
      <dgm:prSet presAssocID="{14C2AD70-9375-4FD2-9A84-EE196AD9C6EA}" presName="parentText" presStyleLbl="node1" presStyleIdx="4" presStyleCnt="5">
        <dgm:presLayoutVars>
          <dgm:chMax val="0"/>
          <dgm:bulletEnabled val="1"/>
        </dgm:presLayoutVars>
      </dgm:prSet>
      <dgm:spPr/>
    </dgm:pt>
  </dgm:ptLst>
  <dgm:cxnLst>
    <dgm:cxn modelId="{D8E02208-BDD9-4E1D-A5E5-B77B86812E50}" srcId="{CEB869FE-1D88-454D-8F1A-EB4B278EF42C}" destId="{39D68CB0-2550-4791-9CF3-036BFB29333C}" srcOrd="2" destOrd="0" parTransId="{0179B2A0-8CE9-4EC0-81EA-5F9DA2778F03}" sibTransId="{46105D97-AE37-4F7C-9829-D02C478C47FF}"/>
    <dgm:cxn modelId="{22603526-3A86-439B-97EE-B4721ED240AB}" type="presOf" srcId="{87CAC7E0-6BA0-40C0-A3DF-2D92FE837933}" destId="{510B0872-CA24-4E25-9564-BF3A1E785771}" srcOrd="0" destOrd="0" presId="urn:microsoft.com/office/officeart/2005/8/layout/vList2"/>
    <dgm:cxn modelId="{16E88C60-7EB1-4E40-90AD-57DAB4BCF75A}" type="presOf" srcId="{14C2AD70-9375-4FD2-9A84-EE196AD9C6EA}" destId="{CC41C63C-A7A2-4808-A8A1-6B0A21796515}" srcOrd="0" destOrd="0" presId="urn:microsoft.com/office/officeart/2005/8/layout/vList2"/>
    <dgm:cxn modelId="{B8BD5362-EA71-4BF1-920A-31E39975DFD8}" type="presOf" srcId="{70518728-EF32-4E7E-A1DD-7FB5210ABA9B}" destId="{1FE3B117-3897-4233-9E9D-2FF57B586AA8}" srcOrd="0" destOrd="0" presId="urn:microsoft.com/office/officeart/2005/8/layout/vList2"/>
    <dgm:cxn modelId="{CA307564-49EB-45F6-A2AC-5D4A18E54993}" type="presOf" srcId="{394D5C7D-3013-4DF4-AA0A-9E43701A6B26}" destId="{D686751D-4755-47FF-9C29-20041D6BC9F5}" srcOrd="0" destOrd="0" presId="urn:microsoft.com/office/officeart/2005/8/layout/vList2"/>
    <dgm:cxn modelId="{545BBC4B-CA4F-46E1-9876-B1AA79ED09C1}" type="presOf" srcId="{39D68CB0-2550-4791-9CF3-036BFB29333C}" destId="{8396F160-E566-4A00-9D5C-68E749DC54CC}" srcOrd="0" destOrd="0" presId="urn:microsoft.com/office/officeart/2005/8/layout/vList2"/>
    <dgm:cxn modelId="{1750C771-C00A-41E7-BC45-C913CC23BF5E}" srcId="{CEB869FE-1D88-454D-8F1A-EB4B278EF42C}" destId="{14C2AD70-9375-4FD2-9A84-EE196AD9C6EA}" srcOrd="4" destOrd="0" parTransId="{6D6D0A6F-86FF-440F-8497-2BA8FBB625E9}" sibTransId="{E09519DE-1D18-4901-A86C-86D8B0564BF3}"/>
    <dgm:cxn modelId="{70E56552-9458-421D-8580-F0FFE27D9AC5}" srcId="{CEB869FE-1D88-454D-8F1A-EB4B278EF42C}" destId="{394D5C7D-3013-4DF4-AA0A-9E43701A6B26}" srcOrd="1" destOrd="0" parTransId="{F63CBD57-A64C-4009-8F75-E1E1FC08E431}" sibTransId="{DA3E96A4-1D2A-47EC-AB12-2B17D4527491}"/>
    <dgm:cxn modelId="{C8F6717E-0ED5-4B7A-8E71-FB6AD1CC0DE8}" type="presOf" srcId="{CEB869FE-1D88-454D-8F1A-EB4B278EF42C}" destId="{FA9E55A3-7E3E-479C-BBDD-C5B4CABE0D6C}" srcOrd="0" destOrd="0" presId="urn:microsoft.com/office/officeart/2005/8/layout/vList2"/>
    <dgm:cxn modelId="{27484C9D-7954-4F8E-9980-6A396D753457}" srcId="{CEB869FE-1D88-454D-8F1A-EB4B278EF42C}" destId="{87CAC7E0-6BA0-40C0-A3DF-2D92FE837933}" srcOrd="0" destOrd="0" parTransId="{20DFE967-0868-48E0-99A7-D04E4F55B960}" sibTransId="{08183BE0-5B9A-4E9E-A7AC-C23E6FA23CDB}"/>
    <dgm:cxn modelId="{EE18D8E9-3EB0-41D7-921B-64AC62DDB8C9}" srcId="{CEB869FE-1D88-454D-8F1A-EB4B278EF42C}" destId="{70518728-EF32-4E7E-A1DD-7FB5210ABA9B}" srcOrd="3" destOrd="0" parTransId="{41D1F425-643E-46D2-BE64-7564BE4D78A5}" sibTransId="{25EACFEB-2775-4720-A7BF-F3E496C77BEA}"/>
    <dgm:cxn modelId="{41140385-6205-40FA-8FC8-F59B7F24A70F}" type="presParOf" srcId="{FA9E55A3-7E3E-479C-BBDD-C5B4CABE0D6C}" destId="{510B0872-CA24-4E25-9564-BF3A1E785771}" srcOrd="0" destOrd="0" presId="urn:microsoft.com/office/officeart/2005/8/layout/vList2"/>
    <dgm:cxn modelId="{E1AB743D-5FCA-43F8-A99C-5FAEA22D5403}" type="presParOf" srcId="{FA9E55A3-7E3E-479C-BBDD-C5B4CABE0D6C}" destId="{D4057960-56F0-4E94-A1A4-D136F41E7934}" srcOrd="1" destOrd="0" presId="urn:microsoft.com/office/officeart/2005/8/layout/vList2"/>
    <dgm:cxn modelId="{A557CD1B-1BF6-4CCC-9E65-5DC2244ACB76}" type="presParOf" srcId="{FA9E55A3-7E3E-479C-BBDD-C5B4CABE0D6C}" destId="{D686751D-4755-47FF-9C29-20041D6BC9F5}" srcOrd="2" destOrd="0" presId="urn:microsoft.com/office/officeart/2005/8/layout/vList2"/>
    <dgm:cxn modelId="{350024B4-5E57-46BB-A7E3-C98C01A4C11C}" type="presParOf" srcId="{FA9E55A3-7E3E-479C-BBDD-C5B4CABE0D6C}" destId="{D3482C48-BB0F-45D4-94AA-4F5B91F7DF42}" srcOrd="3" destOrd="0" presId="urn:microsoft.com/office/officeart/2005/8/layout/vList2"/>
    <dgm:cxn modelId="{51B33652-0A93-48C0-AEC1-C787F0641375}" type="presParOf" srcId="{FA9E55A3-7E3E-479C-BBDD-C5B4CABE0D6C}" destId="{8396F160-E566-4A00-9D5C-68E749DC54CC}" srcOrd="4" destOrd="0" presId="urn:microsoft.com/office/officeart/2005/8/layout/vList2"/>
    <dgm:cxn modelId="{6D99D107-A43F-4775-8684-609EC6D99F9F}" type="presParOf" srcId="{FA9E55A3-7E3E-479C-BBDD-C5B4CABE0D6C}" destId="{3E3226E4-93B3-4EA9-B470-A321977E4ADE}" srcOrd="5" destOrd="0" presId="urn:microsoft.com/office/officeart/2005/8/layout/vList2"/>
    <dgm:cxn modelId="{5F5545B1-582D-4CB7-8E4F-BC63117BB2F8}" type="presParOf" srcId="{FA9E55A3-7E3E-479C-BBDD-C5B4CABE0D6C}" destId="{1FE3B117-3897-4233-9E9D-2FF57B586AA8}" srcOrd="6" destOrd="0" presId="urn:microsoft.com/office/officeart/2005/8/layout/vList2"/>
    <dgm:cxn modelId="{5B4F26A6-0074-4A13-9643-ED7C4634D331}" type="presParOf" srcId="{FA9E55A3-7E3E-479C-BBDD-C5B4CABE0D6C}" destId="{5DB9DD27-B146-4695-9133-2A2903A8E2DB}" srcOrd="7" destOrd="0" presId="urn:microsoft.com/office/officeart/2005/8/layout/vList2"/>
    <dgm:cxn modelId="{82285D55-A770-4D32-A300-3FA2237FC91C}" type="presParOf" srcId="{FA9E55A3-7E3E-479C-BBDD-C5B4CABE0D6C}" destId="{CC41C63C-A7A2-4808-A8A1-6B0A21796515}"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0B0872-CA24-4E25-9564-BF3A1E785771}">
      <dsp:nvSpPr>
        <dsp:cNvPr id="0" name=""/>
        <dsp:cNvSpPr/>
      </dsp:nvSpPr>
      <dsp:spPr>
        <a:xfrm>
          <a:off x="0" y="362663"/>
          <a:ext cx="5580072" cy="717301"/>
        </a:xfrm>
        <a:prstGeom prst="round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Local and Global Impact</a:t>
          </a:r>
        </a:p>
      </dsp:txBody>
      <dsp:txXfrm>
        <a:off x="35016" y="397679"/>
        <a:ext cx="5510040" cy="647269"/>
      </dsp:txXfrm>
    </dsp:sp>
    <dsp:sp modelId="{D686751D-4755-47FF-9C29-20041D6BC9F5}">
      <dsp:nvSpPr>
        <dsp:cNvPr id="0" name=""/>
        <dsp:cNvSpPr/>
      </dsp:nvSpPr>
      <dsp:spPr>
        <a:xfrm>
          <a:off x="0" y="1136052"/>
          <a:ext cx="5580072" cy="717301"/>
        </a:xfrm>
        <a:prstGeom prst="round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Club and Region Fundraising</a:t>
          </a:r>
        </a:p>
      </dsp:txBody>
      <dsp:txXfrm>
        <a:off x="35016" y="1171068"/>
        <a:ext cx="5510040" cy="647269"/>
      </dsp:txXfrm>
    </dsp:sp>
    <dsp:sp modelId="{8396F160-E566-4A00-9D5C-68E749DC54CC}">
      <dsp:nvSpPr>
        <dsp:cNvPr id="0" name=""/>
        <dsp:cNvSpPr/>
      </dsp:nvSpPr>
      <dsp:spPr>
        <a:xfrm>
          <a:off x="0" y="1936874"/>
          <a:ext cx="5580072" cy="717301"/>
        </a:xfrm>
        <a:prstGeom prst="round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Individual and Club Support</a:t>
          </a:r>
        </a:p>
      </dsp:txBody>
      <dsp:txXfrm>
        <a:off x="35016" y="1971890"/>
        <a:ext cx="5510040" cy="647269"/>
      </dsp:txXfrm>
    </dsp:sp>
    <dsp:sp modelId="{1FE3B117-3897-4233-9E9D-2FF57B586AA8}">
      <dsp:nvSpPr>
        <dsp:cNvPr id="0" name=""/>
        <dsp:cNvSpPr/>
      </dsp:nvSpPr>
      <dsp:spPr>
        <a:xfrm>
          <a:off x="0" y="2737695"/>
          <a:ext cx="5580072" cy="717301"/>
        </a:xfrm>
        <a:prstGeom prst="round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LiveYourDream.org</a:t>
          </a:r>
        </a:p>
      </dsp:txBody>
      <dsp:txXfrm>
        <a:off x="35016" y="2772711"/>
        <a:ext cx="5510040" cy="647269"/>
      </dsp:txXfrm>
    </dsp:sp>
    <dsp:sp modelId="{CC41C63C-A7A2-4808-A8A1-6B0A21796515}">
      <dsp:nvSpPr>
        <dsp:cNvPr id="0" name=""/>
        <dsp:cNvSpPr/>
      </dsp:nvSpPr>
      <dsp:spPr>
        <a:xfrm>
          <a:off x="0" y="3538517"/>
          <a:ext cx="5580072" cy="717301"/>
        </a:xfrm>
        <a:prstGeom prst="round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rtl="0">
            <a:lnSpc>
              <a:spcPct val="90000"/>
            </a:lnSpc>
            <a:spcBef>
              <a:spcPct val="0"/>
            </a:spcBef>
            <a:spcAft>
              <a:spcPct val="35000"/>
            </a:spcAft>
            <a:buNone/>
          </a:pPr>
          <a:r>
            <a:rPr lang="en-US" sz="2900" kern="1200">
              <a:latin typeface="Calibri"/>
            </a:rPr>
            <a:t>Corporate and Foundation Support</a:t>
          </a:r>
          <a:endParaRPr lang="en-US" sz="2900" kern="1200"/>
        </a:p>
      </dsp:txBody>
      <dsp:txXfrm>
        <a:off x="35016" y="3573533"/>
        <a:ext cx="5510040" cy="6472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0B0872-CA24-4E25-9564-BF3A1E785771}">
      <dsp:nvSpPr>
        <dsp:cNvPr id="0" name=""/>
        <dsp:cNvSpPr/>
      </dsp:nvSpPr>
      <dsp:spPr>
        <a:xfrm>
          <a:off x="0" y="21230"/>
          <a:ext cx="4643669" cy="754777"/>
        </a:xfrm>
        <a:prstGeom prst="round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Online Trivia or Bingo Nights</a:t>
          </a:r>
        </a:p>
      </dsp:txBody>
      <dsp:txXfrm>
        <a:off x="36845" y="58075"/>
        <a:ext cx="4569979" cy="681087"/>
      </dsp:txXfrm>
    </dsp:sp>
    <dsp:sp modelId="{D686751D-4755-47FF-9C29-20041D6BC9F5}">
      <dsp:nvSpPr>
        <dsp:cNvPr id="0" name=""/>
        <dsp:cNvSpPr/>
      </dsp:nvSpPr>
      <dsp:spPr>
        <a:xfrm>
          <a:off x="0" y="812756"/>
          <a:ext cx="4643669" cy="754777"/>
        </a:xfrm>
        <a:prstGeom prst="round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en-US" sz="1900" kern="1200">
              <a:latin typeface="Century Gothic" panose="020B0502020202020204"/>
            </a:rPr>
            <a:t>Give back night at local restaurant</a:t>
          </a:r>
          <a:endParaRPr lang="en-US" sz="1900" kern="1200"/>
        </a:p>
      </dsp:txBody>
      <dsp:txXfrm>
        <a:off x="36845" y="849601"/>
        <a:ext cx="4569979" cy="681087"/>
      </dsp:txXfrm>
    </dsp:sp>
    <dsp:sp modelId="{8396F160-E566-4A00-9D5C-68E749DC54CC}">
      <dsp:nvSpPr>
        <dsp:cNvPr id="0" name=""/>
        <dsp:cNvSpPr/>
      </dsp:nvSpPr>
      <dsp:spPr>
        <a:xfrm>
          <a:off x="0" y="1622254"/>
          <a:ext cx="4643669" cy="754777"/>
        </a:xfrm>
        <a:prstGeom prst="round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latin typeface="Century Gothic" panose="020B0502020202020204"/>
            </a:rPr>
            <a:t>Themed</a:t>
          </a:r>
          <a:r>
            <a:rPr lang="en-US" sz="1900" kern="1200"/>
            <a:t> dress-up day at work</a:t>
          </a:r>
        </a:p>
      </dsp:txBody>
      <dsp:txXfrm>
        <a:off x="36845" y="1659099"/>
        <a:ext cx="4569979" cy="681087"/>
      </dsp:txXfrm>
    </dsp:sp>
    <dsp:sp modelId="{1FE3B117-3897-4233-9E9D-2FF57B586AA8}">
      <dsp:nvSpPr>
        <dsp:cNvPr id="0" name=""/>
        <dsp:cNvSpPr/>
      </dsp:nvSpPr>
      <dsp:spPr>
        <a:xfrm>
          <a:off x="0" y="2431751"/>
          <a:ext cx="4643669" cy="754777"/>
        </a:xfrm>
        <a:prstGeom prst="round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en-US" sz="1900" kern="1200">
              <a:latin typeface="Century Gothic" panose="020B0502020202020204"/>
            </a:rPr>
            <a:t>Birthday Fundraiser</a:t>
          </a:r>
          <a:endParaRPr lang="en-US" sz="1900" kern="1200"/>
        </a:p>
      </dsp:txBody>
      <dsp:txXfrm>
        <a:off x="36845" y="2468596"/>
        <a:ext cx="4569979" cy="681087"/>
      </dsp:txXfrm>
    </dsp:sp>
    <dsp:sp modelId="{CC41C63C-A7A2-4808-A8A1-6B0A21796515}">
      <dsp:nvSpPr>
        <dsp:cNvPr id="0" name=""/>
        <dsp:cNvSpPr/>
      </dsp:nvSpPr>
      <dsp:spPr>
        <a:xfrm>
          <a:off x="0" y="3241249"/>
          <a:ext cx="4643669" cy="754777"/>
        </a:xfrm>
        <a:prstGeom prst="round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en-US" sz="1900" kern="1200"/>
            <a:t>Walk for Women peer to peer fundraiser </a:t>
          </a:r>
        </a:p>
      </dsp:txBody>
      <dsp:txXfrm>
        <a:off x="36845" y="3278094"/>
        <a:ext cx="4569979" cy="68108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63710D-7F34-4C47-A870-95EF6FF162CE}" type="datetimeFigureOut">
              <a:rPr lang="en-US" smtClean="0"/>
              <a:t>9/11/2024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6352F2-6B87-474D-B022-C7F8713B53C0}" type="slidenum">
              <a:rPr lang="en-US" smtClean="0"/>
              <a:t>‹#›</a:t>
            </a:fld>
            <a:endParaRPr lang="en-US"/>
          </a:p>
        </p:txBody>
      </p:sp>
    </p:spTree>
    <p:extLst>
      <p:ext uri="{BB962C8B-B14F-4D97-AF65-F5344CB8AC3E}">
        <p14:creationId xmlns:p14="http://schemas.microsoft.com/office/powerpoint/2010/main" val="4067446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2060"/>
                </a:solidFill>
              </a:rPr>
              <a:t>Ilana: On behalf of the Fund Development department at SIA, I am happy to welcome you to the Region Fundraising Chair Training.  My name is Ilana Hirsch and I am the Associate Director of Fund Development. I will serve as your staff liaison for the 2024-2026 Biennium. Erica Cheslock, our Director of Donor Relations, and I look forward to sharing information with you today that we hope will both encourage and support you as leaders in your region.  When one of us is successful, we are all successful!</a:t>
            </a:r>
            <a:endParaRPr lang="en-US" dirty="0"/>
          </a:p>
        </p:txBody>
      </p:sp>
      <p:sp>
        <p:nvSpPr>
          <p:cNvPr id="4" name="Slide Number Placeholder 3"/>
          <p:cNvSpPr>
            <a:spLocks noGrp="1"/>
          </p:cNvSpPr>
          <p:nvPr>
            <p:ph type="sldNum" sz="quarter" idx="5"/>
          </p:nvPr>
        </p:nvSpPr>
        <p:spPr/>
        <p:txBody>
          <a:bodyPr/>
          <a:lstStyle/>
          <a:p>
            <a:fld id="{936352F2-6B87-474D-B022-C7F8713B53C0}" type="slidenum">
              <a:rPr lang="en-US" smtClean="0"/>
              <a:t>1</a:t>
            </a:fld>
            <a:endParaRPr lang="en-US"/>
          </a:p>
        </p:txBody>
      </p:sp>
    </p:spTree>
    <p:extLst>
      <p:ext uri="{BB962C8B-B14F-4D97-AF65-F5344CB8AC3E}">
        <p14:creationId xmlns:p14="http://schemas.microsoft.com/office/powerpoint/2010/main" val="572045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2321">
              <a:defRPr/>
            </a:pPr>
            <a:r>
              <a:rPr lang="en-US" dirty="0">
                <a:latin typeface="Calibri"/>
                <a:ea typeface="Calibri" panose="020F0502020204030204" pitchFamily="34" charset="0"/>
                <a:cs typeface="Calibri"/>
              </a:rPr>
              <a:t>Ilana: In today’s training, we want to help you champion fundraising in your region and support your region’s fundraising by:</a:t>
            </a:r>
          </a:p>
          <a:p>
            <a:pPr defTabSz="462321">
              <a:defRPr/>
            </a:pPr>
            <a:endParaRPr lang="en-US" dirty="0">
              <a:latin typeface="Calibri" panose="020F0502020204030204" pitchFamily="34" charset="0"/>
              <a:ea typeface="Calibri" panose="020F0502020204030204" pitchFamily="34" charset="0"/>
              <a:cs typeface="Times New Roman" panose="02020603050405020304" pitchFamily="18" charset="0"/>
            </a:endParaRPr>
          </a:p>
          <a:p>
            <a:pPr defTabSz="462321">
              <a:defRPr/>
            </a:pPr>
            <a:r>
              <a:rPr lang="en-US" dirty="0">
                <a:latin typeface="Calibri" panose="020F0502020204030204" pitchFamily="34" charset="0"/>
                <a:ea typeface="Calibri" panose="020F0502020204030204" pitchFamily="34" charset="0"/>
                <a:cs typeface="Times New Roman" panose="02020603050405020304" pitchFamily="18" charset="0"/>
              </a:rPr>
              <a:t>Reviewing all the teams supporting fundraising at SIA and their roles.</a:t>
            </a:r>
          </a:p>
          <a:p>
            <a:pPr defTabSz="462321">
              <a:defRPr/>
            </a:pPr>
            <a:endParaRPr lang="en-US" dirty="0">
              <a:latin typeface="Calibri" panose="020F0502020204030204" pitchFamily="34" charset="0"/>
              <a:ea typeface="Calibri" panose="020F0502020204030204" pitchFamily="34" charset="0"/>
              <a:cs typeface="Times New Roman" panose="02020603050405020304" pitchFamily="18" charset="0"/>
            </a:endParaRPr>
          </a:p>
          <a:p>
            <a:pPr defTabSz="462321">
              <a:defRPr/>
            </a:pPr>
            <a:r>
              <a:rPr lang="en-US" dirty="0">
                <a:latin typeface="Calibri" panose="020F0502020204030204" pitchFamily="34" charset="0"/>
                <a:ea typeface="Calibri" panose="020F0502020204030204" pitchFamily="34" charset="0"/>
                <a:cs typeface="Times New Roman" panose="02020603050405020304" pitchFamily="18" charset="0"/>
              </a:rPr>
              <a:t>Giving you a review of Soroptimist’s local and global impact. We will talk about how contributions and dues, as well fundraising initiatives that are supporting and making an impact today and, in the future, as we reach strive towards our 2031 Big Goal.</a:t>
            </a:r>
          </a:p>
          <a:p>
            <a:pPr defTabSz="462321">
              <a:defRPr/>
            </a:pPr>
            <a:endParaRPr lang="en-US" dirty="0">
              <a:latin typeface="Calibri" panose="020F0502020204030204" pitchFamily="34" charset="0"/>
              <a:ea typeface="Calibri" panose="020F0502020204030204" pitchFamily="34" charset="0"/>
              <a:cs typeface="Times New Roman" panose="02020603050405020304" pitchFamily="18" charset="0"/>
            </a:endParaRPr>
          </a:p>
          <a:p>
            <a:pPr defTabSz="462321">
              <a:defRPr/>
            </a:pPr>
            <a:r>
              <a:rPr lang="en-US" dirty="0">
                <a:latin typeface="Calibri" panose="020F0502020204030204" pitchFamily="34" charset="0"/>
                <a:ea typeface="Calibri" panose="020F0502020204030204" pitchFamily="34" charset="0"/>
                <a:cs typeface="Times New Roman" panose="02020603050405020304" pitchFamily="18" charset="0"/>
              </a:rPr>
              <a:t>Talking through Soroptimist’s year-round, multi-channel fundraising strategy, along with some best practices from the fundraising sector.</a:t>
            </a:r>
          </a:p>
          <a:p>
            <a:pPr defTabSz="462321">
              <a:defRPr/>
            </a:pPr>
            <a:endParaRPr lang="en-US" dirty="0">
              <a:latin typeface="Calibri" panose="020F0502020204030204" pitchFamily="34" charset="0"/>
              <a:ea typeface="Calibri" panose="020F0502020204030204" pitchFamily="34" charset="0"/>
              <a:cs typeface="Times New Roman" panose="02020603050405020304" pitchFamily="18" charset="0"/>
            </a:endParaRPr>
          </a:p>
          <a:p>
            <a:pPr defTabSz="462321">
              <a:defRPr/>
            </a:pPr>
            <a:r>
              <a:rPr lang="en-US" dirty="0">
                <a:latin typeface="Calibri"/>
                <a:ea typeface="Calibri" panose="020F0502020204030204" pitchFamily="34" charset="0"/>
                <a:cs typeface="Calibri"/>
              </a:rPr>
              <a:t>And, finally, providing you, as Region Fundraising Chairs, with some specific and actionable ideas about how you can support Soroptimist’s fundraising goals and our shared impact.</a:t>
            </a:r>
          </a:p>
          <a:p>
            <a:endParaRPr lang="en-US" dirty="0"/>
          </a:p>
        </p:txBody>
      </p:sp>
      <p:sp>
        <p:nvSpPr>
          <p:cNvPr id="4" name="Slide Number Placeholder 3"/>
          <p:cNvSpPr>
            <a:spLocks noGrp="1"/>
          </p:cNvSpPr>
          <p:nvPr>
            <p:ph type="sldNum" sz="quarter" idx="5"/>
          </p:nvPr>
        </p:nvSpPr>
        <p:spPr/>
        <p:txBody>
          <a:bodyPr/>
          <a:lstStyle/>
          <a:p>
            <a:fld id="{936352F2-6B87-474D-B022-C7F8713B53C0}" type="slidenum">
              <a:rPr lang="en-US" smtClean="0"/>
              <a:t>2</a:t>
            </a:fld>
            <a:endParaRPr lang="en-US"/>
          </a:p>
        </p:txBody>
      </p:sp>
    </p:spTree>
    <p:extLst>
      <p:ext uri="{BB962C8B-B14F-4D97-AF65-F5344CB8AC3E}">
        <p14:creationId xmlns:p14="http://schemas.microsoft.com/office/powerpoint/2010/main" val="13467770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2321">
              <a:defRPr/>
            </a:pPr>
            <a:r>
              <a:rPr lang="en-US" dirty="0">
                <a:latin typeface="Calibri" panose="020F0502020204030204" pitchFamily="34" charset="0"/>
                <a:ea typeface="Calibri" panose="020F0502020204030204" pitchFamily="34" charset="0"/>
                <a:cs typeface="Times New Roman" panose="02020603050405020304" pitchFamily="18" charset="0"/>
              </a:rPr>
              <a:t>Ilana:  Meet your 2024-2026 Region Fundraising Chairs</a:t>
            </a:r>
            <a:endParaRPr lang="en-US" dirty="0">
              <a:latin typeface="Calibri"/>
              <a:ea typeface="Calibri" panose="020F0502020204030204" pitchFamily="34" charset="0"/>
              <a:cs typeface="Calibri"/>
            </a:endParaRPr>
          </a:p>
          <a:p>
            <a:endParaRPr lang="en-US" dirty="0">
              <a:cs typeface="Calibri"/>
            </a:endParaRPr>
          </a:p>
          <a:p>
            <a:r>
              <a:rPr lang="en-US" dirty="0">
                <a:cs typeface="Calibri"/>
              </a:rPr>
              <a:t>(ask everyone to say their name and region)</a:t>
            </a:r>
          </a:p>
          <a:p>
            <a:endParaRPr lang="en-US" dirty="0">
              <a:cs typeface="Calibri"/>
            </a:endParaRPr>
          </a:p>
        </p:txBody>
      </p:sp>
      <p:sp>
        <p:nvSpPr>
          <p:cNvPr id="4" name="Slide Number Placeholder 3"/>
          <p:cNvSpPr>
            <a:spLocks noGrp="1"/>
          </p:cNvSpPr>
          <p:nvPr>
            <p:ph type="sldNum" sz="quarter" idx="5"/>
          </p:nvPr>
        </p:nvSpPr>
        <p:spPr/>
        <p:txBody>
          <a:bodyPr/>
          <a:lstStyle/>
          <a:p>
            <a:fld id="{936352F2-6B87-474D-B022-C7F8713B53C0}" type="slidenum">
              <a:rPr lang="en-US" smtClean="0"/>
              <a:t>3</a:t>
            </a:fld>
            <a:endParaRPr lang="en-US"/>
          </a:p>
        </p:txBody>
      </p:sp>
    </p:spTree>
    <p:extLst>
      <p:ext uri="{BB962C8B-B14F-4D97-AF65-F5344CB8AC3E}">
        <p14:creationId xmlns:p14="http://schemas.microsoft.com/office/powerpoint/2010/main" val="32779741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Calibri" panose="020F0502020204030204" pitchFamily="34" charset="0"/>
                <a:ea typeface="Calibri" panose="020F0502020204030204" pitchFamily="34" charset="0"/>
                <a:cs typeface="Times New Roman" panose="02020603050405020304" pitchFamily="18" charset="0"/>
              </a:rPr>
              <a:t>Ilana:  Meet your 2024-2026 Region Fundraising Chairs Continued </a:t>
            </a:r>
            <a:endParaRPr lang="en-US">
              <a:latin typeface="Calibri"/>
              <a:ea typeface="Calibri" panose="020F0502020204030204" pitchFamily="34" charset="0"/>
              <a:cs typeface="Calibri"/>
            </a:endParaRPr>
          </a:p>
        </p:txBody>
      </p:sp>
      <p:sp>
        <p:nvSpPr>
          <p:cNvPr id="4" name="Slide Number Placeholder 3"/>
          <p:cNvSpPr>
            <a:spLocks noGrp="1"/>
          </p:cNvSpPr>
          <p:nvPr>
            <p:ph type="sldNum" sz="quarter" idx="5"/>
          </p:nvPr>
        </p:nvSpPr>
        <p:spPr/>
        <p:txBody>
          <a:bodyPr/>
          <a:lstStyle/>
          <a:p>
            <a:fld id="{936352F2-6B87-474D-B022-C7F8713B53C0}" type="slidenum">
              <a:rPr lang="en-US" smtClean="0"/>
              <a:t>4</a:t>
            </a:fld>
            <a:endParaRPr lang="en-US"/>
          </a:p>
        </p:txBody>
      </p:sp>
    </p:spTree>
    <p:extLst>
      <p:ext uri="{BB962C8B-B14F-4D97-AF65-F5344CB8AC3E}">
        <p14:creationId xmlns:p14="http://schemas.microsoft.com/office/powerpoint/2010/main" val="40449267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2321">
              <a:defRPr/>
            </a:pPr>
            <a:r>
              <a:rPr lang="en-US" dirty="0">
                <a:latin typeface="Calibri"/>
                <a:ea typeface="Calibri" panose="020F0502020204030204" pitchFamily="34" charset="0"/>
                <a:cs typeface="Calibri"/>
              </a:rPr>
              <a:t>Ilana:  Let’s start with brief staff introductions.  My name is Ilana Hirsch and I am the Associate Director of Fund Development. I focus on creating fundraising strategies for Individual Giving, Corporate partnerships, and fundraising campaigns that support our global Dream Programs. I will be working closely with the Region Fundraising Chairs, who are our volunteer leaders focusing on raising funds to support our global mission.</a:t>
            </a:r>
          </a:p>
          <a:p>
            <a:pPr defTabSz="462321">
              <a:defRPr/>
            </a:pPr>
            <a:endParaRPr lang="en-US" dirty="0">
              <a:latin typeface="Calibri" panose="020F0502020204030204" pitchFamily="34" charset="0"/>
              <a:ea typeface="Calibri" panose="020F0502020204030204" pitchFamily="34" charset="0"/>
              <a:cs typeface="Times New Roman" panose="02020603050405020304" pitchFamily="18" charset="0"/>
            </a:endParaRPr>
          </a:p>
          <a:p>
            <a:pPr defTabSz="462321">
              <a:defRPr/>
            </a:pPr>
            <a:r>
              <a:rPr lang="en-US" dirty="0">
                <a:latin typeface="Calibri"/>
                <a:ea typeface="Calibri" panose="020F0502020204030204" pitchFamily="34" charset="0"/>
                <a:cs typeface="Calibri"/>
              </a:rPr>
              <a:t>Erica:  Thanks Ilana. My name is Erica Cheslock and I am the Director of Donor Relations at SIA.  I work closely with Ilana and the Fund Development team to raise annual funds for our programs, including individual, major, planned and club gifts.  I collaborate with both the Fundraising Council and Donor Relations Task Force, who are our volunteer leaders focusing on raising funds to support our global mission.</a:t>
            </a:r>
          </a:p>
          <a:p>
            <a:pPr defTabSz="462321">
              <a:defRPr/>
            </a:pPr>
            <a:endParaRPr lang="en-US" dirty="0">
              <a:latin typeface="Calibri" panose="020F0502020204030204" pitchFamily="34" charset="0"/>
              <a:ea typeface="Calibri" panose="020F0502020204030204" pitchFamily="34" charset="0"/>
              <a:cs typeface="Times New Roman" panose="02020603050405020304" pitchFamily="18" charset="0"/>
            </a:endParaRPr>
          </a:p>
          <a:p>
            <a:pPr defTabSz="462321">
              <a:defRPr/>
            </a:pPr>
            <a:r>
              <a:rPr lang="en-US" dirty="0">
                <a:latin typeface="Calibri"/>
                <a:ea typeface="Calibri" panose="020F0502020204030204" pitchFamily="34" charset="0"/>
                <a:cs typeface="Calibri"/>
              </a:rPr>
              <a:t>Ilana: In addition, Erica and I are a part of a collaborative team consisting of Kymberlie Adams, Chief Global Marketing and Development Officer, Karen Rauppius, Manager of Marketing and Fund Development, and </a:t>
            </a:r>
            <a:r>
              <a:rPr lang="en-US" dirty="0" err="1">
                <a:latin typeface="Calibri"/>
                <a:ea typeface="Calibri" panose="020F0502020204030204" pitchFamily="34" charset="0"/>
                <a:cs typeface="Calibri"/>
              </a:rPr>
              <a:t>brooke</a:t>
            </a:r>
            <a:r>
              <a:rPr lang="en-US" dirty="0">
                <a:latin typeface="Calibri"/>
                <a:ea typeface="Calibri" panose="020F0502020204030204" pitchFamily="34" charset="0"/>
                <a:cs typeface="Calibri"/>
              </a:rPr>
              <a:t> </a:t>
            </a:r>
            <a:r>
              <a:rPr lang="en-US" dirty="0" err="1">
                <a:latin typeface="Calibri"/>
                <a:ea typeface="Calibri" panose="020F0502020204030204" pitchFamily="34" charset="0"/>
                <a:cs typeface="Calibri"/>
              </a:rPr>
              <a:t>todd</a:t>
            </a:r>
            <a:r>
              <a:rPr lang="en-US" dirty="0">
                <a:latin typeface="Calibri"/>
                <a:ea typeface="Calibri" panose="020F0502020204030204" pitchFamily="34" charset="0"/>
                <a:cs typeface="Calibri"/>
              </a:rPr>
              <a:t>, Fund Development Coordinator within the Global Marketing and Development team. </a:t>
            </a:r>
            <a:endParaRPr lang="en-US" dirty="0"/>
          </a:p>
        </p:txBody>
      </p:sp>
      <p:sp>
        <p:nvSpPr>
          <p:cNvPr id="4" name="Slide Number Placeholder 3"/>
          <p:cNvSpPr>
            <a:spLocks noGrp="1"/>
          </p:cNvSpPr>
          <p:nvPr>
            <p:ph type="sldNum" sz="quarter" idx="5"/>
          </p:nvPr>
        </p:nvSpPr>
        <p:spPr/>
        <p:txBody>
          <a:bodyPr/>
          <a:lstStyle/>
          <a:p>
            <a:fld id="{936352F2-6B87-474D-B022-C7F8713B53C0}" type="slidenum">
              <a:rPr lang="en-US" smtClean="0"/>
              <a:t>5</a:t>
            </a:fld>
            <a:endParaRPr lang="en-US"/>
          </a:p>
        </p:txBody>
      </p:sp>
    </p:spTree>
    <p:extLst>
      <p:ext uri="{BB962C8B-B14F-4D97-AF65-F5344CB8AC3E}">
        <p14:creationId xmlns:p14="http://schemas.microsoft.com/office/powerpoint/2010/main" val="22719287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Calibri"/>
                <a:ea typeface="Calibri" panose="020F0502020204030204" pitchFamily="34" charset="0"/>
                <a:cs typeface="Calibri"/>
              </a:rPr>
              <a:t>Ilana: Our team has seven different groups from the board of directors to the SIA staff. First, we have the Board of Directors. The board has the ultimate responsibility to ensure we have the resources to achieve the </a:t>
            </a:r>
            <a:r>
              <a:rPr lang="en-US" dirty="0">
                <a:latin typeface="Calibri"/>
                <a:ea typeface="Calibri" panose="020F0502020204030204" pitchFamily="34" charset="0"/>
                <a:cs typeface="Calibri"/>
              </a:rPr>
              <a:t>strategic goals</a:t>
            </a:r>
            <a:r>
              <a:rPr lang="en-US" sz="1200" dirty="0">
                <a:effectLst/>
                <a:latin typeface="Calibri"/>
                <a:ea typeface="Calibri" panose="020F0502020204030204" pitchFamily="34" charset="0"/>
                <a:cs typeface="Calibri"/>
              </a:rPr>
              <a:t> </a:t>
            </a:r>
            <a:r>
              <a:rPr lang="en-US" sz="1200" u="sng" dirty="0">
                <a:effectLst/>
                <a:latin typeface="Calibri"/>
                <a:ea typeface="Calibri" panose="020F0502020204030204" pitchFamily="34" charset="0"/>
                <a:cs typeface="Calibri"/>
              </a:rPr>
              <a:t>they</a:t>
            </a:r>
            <a:r>
              <a:rPr lang="en-US" sz="1200" dirty="0">
                <a:effectLst/>
                <a:latin typeface="Calibri"/>
                <a:ea typeface="Calibri" panose="020F0502020204030204" pitchFamily="34" charset="0"/>
                <a:cs typeface="Calibri"/>
              </a:rPr>
              <a:t> set. </a:t>
            </a:r>
            <a:endParaRPr lang="en-US" dirty="0">
              <a:latin typeface="Calibri"/>
              <a:cs typeface="Calibri"/>
            </a:endParaRPr>
          </a:p>
        </p:txBody>
      </p:sp>
      <p:sp>
        <p:nvSpPr>
          <p:cNvPr id="4" name="Slide Number Placeholder 3"/>
          <p:cNvSpPr>
            <a:spLocks noGrp="1"/>
          </p:cNvSpPr>
          <p:nvPr>
            <p:ph type="sldNum" sz="quarter" idx="5"/>
          </p:nvPr>
        </p:nvSpPr>
        <p:spPr/>
        <p:txBody>
          <a:bodyPr/>
          <a:lstStyle/>
          <a:p>
            <a:fld id="{936352F2-6B87-474D-B022-C7F8713B53C0}" type="slidenum">
              <a:rPr lang="en-US" smtClean="0"/>
              <a:t>6</a:t>
            </a:fld>
            <a:endParaRPr lang="en-US"/>
          </a:p>
        </p:txBody>
      </p:sp>
    </p:spTree>
    <p:extLst>
      <p:ext uri="{BB962C8B-B14F-4D97-AF65-F5344CB8AC3E}">
        <p14:creationId xmlns:p14="http://schemas.microsoft.com/office/powerpoint/2010/main" val="15520645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dirty="0"/>
              <a:t>Ilana: </a:t>
            </a:r>
            <a:r>
              <a:rPr lang="en-US" sz="1200" dirty="0">
                <a:effectLst/>
                <a:latin typeface="Calibri" panose="020F0502020204030204" pitchFamily="34" charset="0"/>
                <a:ea typeface="Calibri" panose="020F0502020204030204" pitchFamily="34" charset="0"/>
                <a:cs typeface="Times New Roman" panose="02020603050405020304" pitchFamily="18" charset="0"/>
              </a:rPr>
              <a:t>They do this by modeling the way with gifts to the organization of personal significance. They are also our ambassadors and spokespeople for our mission and impact, sharing their Soroptimist why and encouraging others to give generously to support our impact.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board of directors can share their responsibility for fund development, but not delegate it. They share the responsibility with the other groups that make up the Fund Development Team.  </a:t>
            </a:r>
          </a:p>
          <a:p>
            <a:endParaRPr lang="en-US" dirty="0"/>
          </a:p>
        </p:txBody>
      </p:sp>
      <p:sp>
        <p:nvSpPr>
          <p:cNvPr id="4" name="Slide Number Placeholder 3"/>
          <p:cNvSpPr>
            <a:spLocks noGrp="1"/>
          </p:cNvSpPr>
          <p:nvPr>
            <p:ph type="sldNum" sz="quarter" idx="5"/>
          </p:nvPr>
        </p:nvSpPr>
        <p:spPr/>
        <p:txBody>
          <a:bodyPr/>
          <a:lstStyle/>
          <a:p>
            <a:fld id="{936352F2-6B87-474D-B022-C7F8713B53C0}" type="slidenum">
              <a:rPr lang="en-US" smtClean="0"/>
              <a:t>7</a:t>
            </a:fld>
            <a:endParaRPr lang="en-US"/>
          </a:p>
        </p:txBody>
      </p:sp>
    </p:spTree>
    <p:extLst>
      <p:ext uri="{BB962C8B-B14F-4D97-AF65-F5344CB8AC3E}">
        <p14:creationId xmlns:p14="http://schemas.microsoft.com/office/powerpoint/2010/main" val="36155208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Ilana: </a:t>
            </a:r>
            <a:r>
              <a:rPr lang="en-US" sz="1200" dirty="0">
                <a:effectLst/>
                <a:latin typeface="Calibri" panose="020F0502020204030204" pitchFamily="34" charset="0"/>
                <a:ea typeface="Calibri" panose="020F0502020204030204" pitchFamily="34" charset="0"/>
                <a:cs typeface="Times New Roman" panose="02020603050405020304" pitchFamily="18" charset="0"/>
              </a:rPr>
              <a:t>Next is the Fundraising Council. This is a committee of the board and is responsible for strategies to meet annual giving revenue goals through club and individual giving. As you know, the FRC has a close relationship with you, the Region Fundraising Chairs, to build support for contributions. Each Fundraising Council member is assigned to regions to support the chairs. </a:t>
            </a:r>
            <a:endParaRPr lang="en-US" dirty="0"/>
          </a:p>
        </p:txBody>
      </p:sp>
      <p:sp>
        <p:nvSpPr>
          <p:cNvPr id="4" name="Slide Number Placeholder 3"/>
          <p:cNvSpPr>
            <a:spLocks noGrp="1"/>
          </p:cNvSpPr>
          <p:nvPr>
            <p:ph type="sldNum" sz="quarter" idx="5"/>
          </p:nvPr>
        </p:nvSpPr>
        <p:spPr/>
        <p:txBody>
          <a:bodyPr/>
          <a:lstStyle/>
          <a:p>
            <a:fld id="{936352F2-6B87-474D-B022-C7F8713B53C0}" type="slidenum">
              <a:rPr lang="en-US" smtClean="0"/>
              <a:t>8</a:t>
            </a:fld>
            <a:endParaRPr lang="en-US"/>
          </a:p>
        </p:txBody>
      </p:sp>
    </p:spTree>
    <p:extLst>
      <p:ext uri="{BB962C8B-B14F-4D97-AF65-F5344CB8AC3E}">
        <p14:creationId xmlns:p14="http://schemas.microsoft.com/office/powerpoint/2010/main" val="42245809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Erica: Next, we have the Donor Relations Task Force. This task force is currently based in the United States and is responsible for identifying, cultivating, soliciting, and stewarding donors capable of making a major gift ($5,000 and above). The members are trained and experienced in soliciting larger gifts and should be consulted when there is a potential for a major gift. </a:t>
            </a:r>
          </a:p>
          <a:p>
            <a:endParaRPr lang="en-US" dirty="0"/>
          </a:p>
        </p:txBody>
      </p:sp>
      <p:sp>
        <p:nvSpPr>
          <p:cNvPr id="4" name="Slide Number Placeholder 3"/>
          <p:cNvSpPr>
            <a:spLocks noGrp="1"/>
          </p:cNvSpPr>
          <p:nvPr>
            <p:ph type="sldNum" sz="quarter" idx="5"/>
          </p:nvPr>
        </p:nvSpPr>
        <p:spPr/>
        <p:txBody>
          <a:bodyPr/>
          <a:lstStyle/>
          <a:p>
            <a:fld id="{936352F2-6B87-474D-B022-C7F8713B53C0}" type="slidenum">
              <a:rPr lang="en-US" smtClean="0"/>
              <a:t>9</a:t>
            </a:fld>
            <a:endParaRPr lang="en-US"/>
          </a:p>
        </p:txBody>
      </p:sp>
    </p:spTree>
    <p:extLst>
      <p:ext uri="{BB962C8B-B14F-4D97-AF65-F5344CB8AC3E}">
        <p14:creationId xmlns:p14="http://schemas.microsoft.com/office/powerpoint/2010/main" val="29401680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Ilana: </a:t>
            </a:r>
            <a:r>
              <a:rPr lang="en-US" sz="1200" dirty="0">
                <a:effectLst/>
                <a:latin typeface="Calibri"/>
                <a:ea typeface="Calibri" panose="020F0502020204030204" pitchFamily="34" charset="0"/>
                <a:cs typeface="Calibri"/>
              </a:rPr>
              <a:t>Next, our Region Governors. These region leaders </a:t>
            </a:r>
            <a:r>
              <a:rPr lang="en-US" dirty="0">
                <a:latin typeface="Calibri"/>
                <a:ea typeface="Calibri" panose="020F0502020204030204" pitchFamily="34" charset="0"/>
                <a:cs typeface="Calibri"/>
              </a:rPr>
              <a:t>are the</a:t>
            </a:r>
            <a:r>
              <a:rPr lang="en-US" sz="1200" dirty="0">
                <a:effectLst/>
                <a:latin typeface="Calibri"/>
                <a:ea typeface="Calibri" panose="020F0502020204030204" pitchFamily="34" charset="0"/>
                <a:cs typeface="Calibri"/>
              </a:rPr>
              <a:t> main point of connection between the federation board of directors, headquarters staff, and the clubs within their region. They work to ensure that all the clubs have the support and resources they need to carry out the SIA mission.</a:t>
            </a:r>
            <a:endParaRPr lang="en-US" sz="1200" dirty="0">
              <a:effectLst/>
              <a:latin typeface="Calibri"/>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36352F2-6B87-474D-B022-C7F8713B53C0}" type="slidenum">
              <a:rPr lang="en-US" smtClean="0"/>
              <a:t>10</a:t>
            </a:fld>
            <a:endParaRPr lang="en-US"/>
          </a:p>
        </p:txBody>
      </p:sp>
    </p:spTree>
    <p:extLst>
      <p:ext uri="{BB962C8B-B14F-4D97-AF65-F5344CB8AC3E}">
        <p14:creationId xmlns:p14="http://schemas.microsoft.com/office/powerpoint/2010/main" val="34957913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Ilana: </a:t>
            </a:r>
            <a:r>
              <a:rPr lang="en-US" sz="1200" dirty="0">
                <a:effectLst/>
                <a:latin typeface="Calibri"/>
                <a:ea typeface="Calibri"/>
                <a:cs typeface="Calibri"/>
              </a:rPr>
              <a:t> Next, we have you, the Region Fundraising Chairs, who are appointed by the region governors. You are responsible for promoting financial support for the Dream Programs through individual and club contributions. In </a:t>
            </a:r>
            <a:r>
              <a:rPr lang="en-US" dirty="0">
                <a:latin typeface="Calibri"/>
                <a:ea typeface="Calibri"/>
                <a:cs typeface="Calibri"/>
              </a:rPr>
              <a:t>a recent</a:t>
            </a:r>
            <a:r>
              <a:rPr lang="en-US" sz="1200" dirty="0">
                <a:effectLst/>
                <a:latin typeface="Calibri"/>
                <a:ea typeface="Calibri"/>
                <a:cs typeface="Calibri"/>
              </a:rPr>
              <a:t> Governors survey, region fundraising chairs were the most visible fundraisers in the region and the people the governors go to first when they have questions. You need to stay informed about annual campaigns and be knowledgeable about connecting donors and supporters to key members of the Fund Development team. </a:t>
            </a:r>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936352F2-6B87-474D-B022-C7F8713B53C0}" type="slidenum">
              <a:rPr lang="en-US" smtClean="0"/>
              <a:t>11</a:t>
            </a:fld>
            <a:endParaRPr lang="en-US"/>
          </a:p>
        </p:txBody>
      </p:sp>
    </p:spTree>
    <p:extLst>
      <p:ext uri="{BB962C8B-B14F-4D97-AF65-F5344CB8AC3E}">
        <p14:creationId xmlns:p14="http://schemas.microsoft.com/office/powerpoint/2010/main" val="3808014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200" dirty="0">
                <a:effectLst/>
                <a:latin typeface="Calibri"/>
                <a:ea typeface="Calibri"/>
                <a:cs typeface="Calibri"/>
              </a:rPr>
              <a:t>Erica: And lastly, the SIA Staff. We are responsible for carrying out the board’s strategic direction for the annual and long-term fund development goals of the organization. We do this through planning and execution of strategy in support of the annual fund</a:t>
            </a:r>
            <a:r>
              <a:rPr lang="en-US" dirty="0">
                <a:latin typeface="Calibri"/>
                <a:ea typeface="Calibri"/>
                <a:cs typeface="Calibri"/>
              </a:rPr>
              <a:t> and other campaigns</a:t>
            </a:r>
            <a:r>
              <a:rPr lang="en-US" sz="1200" dirty="0">
                <a:effectLst/>
                <a:latin typeface="Calibri"/>
                <a:ea typeface="Calibri"/>
                <a:cs typeface="Calibri"/>
              </a:rPr>
              <a:t>. We are responsible for ensuring the board and fund development volunteers have the education, support and resources they need to achieve their fundraising goals. We also act as a clearinghouse for potential donors and supporters and </a:t>
            </a:r>
            <a:r>
              <a:rPr lang="en-US" dirty="0">
                <a:latin typeface="Calibri"/>
                <a:ea typeface="Calibri"/>
                <a:cs typeface="Calibri"/>
              </a:rPr>
              <a:t>assign</a:t>
            </a:r>
            <a:r>
              <a:rPr lang="en-US" sz="1200" dirty="0">
                <a:effectLst/>
                <a:latin typeface="Calibri"/>
                <a:ea typeface="Calibri"/>
                <a:cs typeface="Calibri"/>
              </a:rPr>
              <a:t> prospects to the appropriate team members. In addition, several of the staff maintain our own portfolio of prospective donors.</a:t>
            </a:r>
          </a:p>
          <a:p>
            <a:endParaRPr lang="en-US" dirty="0"/>
          </a:p>
        </p:txBody>
      </p:sp>
      <p:sp>
        <p:nvSpPr>
          <p:cNvPr id="4" name="Slide Number Placeholder 3"/>
          <p:cNvSpPr>
            <a:spLocks noGrp="1"/>
          </p:cNvSpPr>
          <p:nvPr>
            <p:ph type="sldNum" sz="quarter" idx="5"/>
          </p:nvPr>
        </p:nvSpPr>
        <p:spPr/>
        <p:txBody>
          <a:bodyPr/>
          <a:lstStyle/>
          <a:p>
            <a:fld id="{936352F2-6B87-474D-B022-C7F8713B53C0}" type="slidenum">
              <a:rPr lang="en-US" smtClean="0"/>
              <a:t>12</a:t>
            </a:fld>
            <a:endParaRPr lang="en-US"/>
          </a:p>
        </p:txBody>
      </p:sp>
    </p:spTree>
    <p:extLst>
      <p:ext uri="{BB962C8B-B14F-4D97-AF65-F5344CB8AC3E}">
        <p14:creationId xmlns:p14="http://schemas.microsoft.com/office/powerpoint/2010/main" val="24636670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200" dirty="0">
                <a:effectLst/>
                <a:latin typeface="Calibri"/>
                <a:ea typeface="Calibri"/>
                <a:cs typeface="Calibri"/>
              </a:rPr>
              <a:t>Ilana: </a:t>
            </a:r>
            <a:r>
              <a:rPr lang="en-US" dirty="0">
                <a:latin typeface="Calibri"/>
                <a:ea typeface="Calibri"/>
                <a:cs typeface="Calibri"/>
              </a:rPr>
              <a:t>Now, let's talk a bit about Soroptimist's culture of philanthropy.</a:t>
            </a:r>
            <a:endParaRPr lang="en-US" dirty="0">
              <a:latin typeface="Calibri"/>
              <a:ea typeface="Calibri"/>
              <a:cs typeface="Times New Roman" panose="02020603050405020304" pitchFamily="18" charset="0"/>
            </a:endParaRPr>
          </a:p>
          <a:p>
            <a:pPr>
              <a:defRPr/>
            </a:pPr>
            <a:endParaRPr lang="en-US" dirty="0">
              <a:latin typeface="Calibri"/>
              <a:ea typeface="Calibri"/>
              <a:cs typeface="Calibri"/>
            </a:endParaRPr>
          </a:p>
          <a:p>
            <a:pPr>
              <a:defRPr/>
            </a:pPr>
            <a:r>
              <a:rPr lang="en-US" sz="1200" dirty="0">
                <a:effectLst/>
                <a:latin typeface="Calibri"/>
                <a:ea typeface="Calibri"/>
                <a:cs typeface="Calibri"/>
              </a:rPr>
              <a:t>According US based fundraising coach, Joe </a:t>
            </a:r>
            <a:r>
              <a:rPr lang="en-US" sz="1200" dirty="0" err="1">
                <a:effectLst/>
                <a:latin typeface="Calibri"/>
                <a:ea typeface="Calibri"/>
                <a:cs typeface="Calibri"/>
              </a:rPr>
              <a:t>Garecht</a:t>
            </a:r>
            <a:r>
              <a:rPr lang="en-US" sz="1200" dirty="0">
                <a:effectLst/>
                <a:latin typeface="Calibri"/>
                <a:ea typeface="Calibri"/>
                <a:cs typeface="Calibri"/>
              </a:rPr>
              <a:t>:</a:t>
            </a:r>
            <a:r>
              <a:rPr lang="en-US" dirty="0">
                <a:latin typeface="Calibri"/>
                <a:ea typeface="Calibri"/>
                <a:cs typeface="Calibri"/>
              </a:rPr>
              <a:t>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algn="l"/>
            <a:r>
              <a:rPr lang="en-US" sz="1200" dirty="0">
                <a:effectLst/>
                <a:latin typeface="Calibri"/>
                <a:ea typeface="Calibri"/>
                <a:cs typeface="Calibri"/>
              </a:rPr>
              <a:t>“</a:t>
            </a:r>
            <a:r>
              <a:rPr lang="en-US" b="0" i="0" dirty="0">
                <a:solidFill>
                  <a:srgbClr val="000000"/>
                </a:solidFill>
                <a:effectLst/>
                <a:latin typeface="Open Sans"/>
                <a:ea typeface="Open Sans"/>
                <a:cs typeface="Open Sans"/>
              </a:rPr>
              <a:t>A culture of philanthropy is a non-profit culture that values and prioritizes fundraising.  Non-profits that have such a culture in place offer the development </a:t>
            </a:r>
            <a:r>
              <a:rPr lang="en-US" dirty="0">
                <a:solidFill>
                  <a:srgbClr val="000000"/>
                </a:solidFill>
                <a:latin typeface="Open Sans"/>
                <a:ea typeface="Open Sans"/>
                <a:cs typeface="Open Sans"/>
              </a:rPr>
              <a:t>team</a:t>
            </a:r>
            <a:r>
              <a:rPr lang="en-US" b="0" i="0" dirty="0">
                <a:solidFill>
                  <a:srgbClr val="000000"/>
                </a:solidFill>
                <a:effectLst/>
                <a:latin typeface="Open Sans"/>
                <a:ea typeface="Open Sans"/>
                <a:cs typeface="Open Sans"/>
              </a:rPr>
              <a:t> the support and resources they need to succeed and recognize that fundraising enables the organization to do everything else that it does.  Without fundraising, there is no money for programs, staff, overhead, or anything else.</a:t>
            </a:r>
          </a:p>
          <a:p>
            <a:pPr algn="l"/>
            <a:endParaRPr lang="en-US" b="0" i="0" dirty="0">
              <a:solidFill>
                <a:srgbClr val="000000"/>
              </a:solidFill>
              <a:effectLst/>
              <a:latin typeface="Open Sans" panose="020B0606030504020204" pitchFamily="34" charset="0"/>
            </a:endParaRPr>
          </a:p>
          <a:p>
            <a:pPr algn="l"/>
            <a:r>
              <a:rPr lang="en-US" b="0" i="0" dirty="0">
                <a:solidFill>
                  <a:srgbClr val="000000"/>
                </a:solidFill>
                <a:effectLst/>
                <a:latin typeface="Open Sans"/>
                <a:ea typeface="Open Sans"/>
                <a:cs typeface="Open Sans"/>
              </a:rPr>
              <a:t>The best fundraising organizations in the world don’t compartmentalize their fundraising… they see fundraising as integral to everything they do. The fund development </a:t>
            </a:r>
            <a:r>
              <a:rPr lang="en-US" dirty="0">
                <a:solidFill>
                  <a:srgbClr val="000000"/>
                </a:solidFill>
                <a:latin typeface="Open Sans"/>
                <a:ea typeface="Open Sans"/>
                <a:cs typeface="Open Sans"/>
              </a:rPr>
              <a:t>team</a:t>
            </a:r>
            <a:r>
              <a:rPr lang="en-US" b="0" i="0" dirty="0">
                <a:solidFill>
                  <a:srgbClr val="000000"/>
                </a:solidFill>
                <a:effectLst/>
                <a:latin typeface="Open Sans"/>
                <a:ea typeface="Open Sans"/>
                <a:cs typeface="Open Sans"/>
              </a:rPr>
              <a:t> interacts regularly with (and are seen as equals by) the program </a:t>
            </a:r>
            <a:r>
              <a:rPr lang="en-US" dirty="0">
                <a:solidFill>
                  <a:srgbClr val="000000"/>
                </a:solidFill>
                <a:latin typeface="Open Sans"/>
                <a:ea typeface="Open Sans"/>
                <a:cs typeface="Open Sans"/>
              </a:rPr>
              <a:t>team</a:t>
            </a:r>
            <a:r>
              <a:rPr lang="en-US" b="0" i="0" dirty="0">
                <a:solidFill>
                  <a:srgbClr val="000000"/>
                </a:solidFill>
                <a:effectLst/>
                <a:latin typeface="Open Sans"/>
                <a:ea typeface="Open Sans"/>
                <a:cs typeface="Open Sans"/>
              </a:rPr>
              <a:t>, and everyone works together to make sure both programs and fundraising succeed.”</a:t>
            </a:r>
          </a:p>
          <a:p>
            <a:pPr algn="l"/>
            <a:endParaRPr lang="en-US" b="0" i="0" dirty="0">
              <a:solidFill>
                <a:srgbClr val="000000"/>
              </a:solidFill>
              <a:effectLst/>
              <a:latin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Open Sans"/>
                <a:ea typeface="Open Sans"/>
                <a:cs typeface="Open Sans"/>
              </a:rPr>
              <a:t>This is what we hope that you, as the incoming Region Fundraising Chairs, will help us build at SIA. Our goal is to </a:t>
            </a:r>
            <a:r>
              <a:rPr lang="en-US" b="0" i="0" dirty="0">
                <a:solidFill>
                  <a:schemeClr val="tx1"/>
                </a:solidFill>
                <a:effectLst/>
                <a:latin typeface="Open Sans"/>
                <a:ea typeface="Open Sans"/>
                <a:cs typeface="Open Sans"/>
              </a:rPr>
              <a:t>e</a:t>
            </a:r>
            <a:r>
              <a:rPr lang="en-US" dirty="0">
                <a:solidFill>
                  <a:schemeClr val="tx1"/>
                </a:solidFill>
              </a:rPr>
              <a:t>mpower you to see yourself as a part of the impact from fundraising efforts. </a:t>
            </a:r>
            <a:r>
              <a:rPr lang="en-US" b="0" i="0" dirty="0">
                <a:solidFill>
                  <a:srgbClr val="000000"/>
                </a:solidFill>
                <a:effectLst/>
                <a:latin typeface="Open Sans"/>
                <a:ea typeface="Open Sans"/>
                <a:cs typeface="Open Sans"/>
              </a:rPr>
              <a:t>This Culture of Philanthropy will be key as we work together to achieve our 2031 Big Goal! </a:t>
            </a:r>
            <a:endParaRPr lang="en-US" dirty="0">
              <a:solidFill>
                <a:schemeClr val="tx1"/>
              </a:solidFill>
              <a:latin typeface="Open Sans"/>
              <a:ea typeface="Open Sans"/>
              <a:cs typeface="Open Sans"/>
            </a:endParaRPr>
          </a:p>
          <a:p>
            <a:pPr algn="l"/>
            <a:endParaRPr lang="en-US" b="0" i="0" dirty="0">
              <a:solidFill>
                <a:srgbClr val="000000"/>
              </a:solidFill>
              <a:effectLst/>
              <a:latin typeface="Open Sans" panose="020B0606030504020204" pitchFamily="34" charset="0"/>
            </a:endParaRPr>
          </a:p>
          <a:p>
            <a:endParaRPr lang="en-US" dirty="0"/>
          </a:p>
        </p:txBody>
      </p:sp>
      <p:sp>
        <p:nvSpPr>
          <p:cNvPr id="4" name="Slide Number Placeholder 3"/>
          <p:cNvSpPr>
            <a:spLocks noGrp="1"/>
          </p:cNvSpPr>
          <p:nvPr>
            <p:ph type="sldNum" sz="quarter" idx="5"/>
          </p:nvPr>
        </p:nvSpPr>
        <p:spPr/>
        <p:txBody>
          <a:bodyPr/>
          <a:lstStyle/>
          <a:p>
            <a:fld id="{936352F2-6B87-474D-B022-C7F8713B53C0}" type="slidenum">
              <a:rPr lang="en-US" smtClean="0"/>
              <a:t>13</a:t>
            </a:fld>
            <a:endParaRPr lang="en-US"/>
          </a:p>
        </p:txBody>
      </p:sp>
    </p:spTree>
    <p:extLst>
      <p:ext uri="{BB962C8B-B14F-4D97-AF65-F5344CB8AC3E}">
        <p14:creationId xmlns:p14="http://schemas.microsoft.com/office/powerpoint/2010/main" val="10879835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Erica: A part of empowering a culture of philanthropy involves speaking positively about our 2021-2031 Big Goal and what it will take to achieve it.  Will you imagine with me for a moment?</a:t>
            </a:r>
          </a:p>
          <a:p>
            <a:endParaRPr lang="en-US" dirty="0"/>
          </a:p>
          <a:p>
            <a:r>
              <a:rPr lang="en-US" dirty="0"/>
              <a:t>Imagine what a half million women and girls living on their own terms could do for our world. </a:t>
            </a:r>
            <a:endParaRPr lang="en-US" dirty="0">
              <a:cs typeface="Calibri"/>
            </a:endParaRPr>
          </a:p>
          <a:p>
            <a:r>
              <a:rPr lang="en-US" dirty="0"/>
              <a:t>Imagine a Soroptimist where our members have the resources they need to deliver programs to 500k women and girls</a:t>
            </a:r>
            <a:endParaRPr lang="en-US" dirty="0">
              <a:cs typeface="Calibri"/>
            </a:endParaRPr>
          </a:p>
          <a:p>
            <a:r>
              <a:rPr lang="en-US" dirty="0"/>
              <a:t>Imagine that all members have the support and resources they need to help us to reach more women and girls in their local communities.</a:t>
            </a:r>
            <a:endParaRPr lang="en-US" dirty="0">
              <a:cs typeface="Calibri"/>
            </a:endParaRPr>
          </a:p>
          <a:p>
            <a:r>
              <a:rPr lang="en-US" dirty="0"/>
              <a:t>This is our Big Goal.  </a:t>
            </a:r>
            <a:endParaRPr lang="en-US" dirty="0">
              <a:cs typeface="Calibri"/>
            </a:endParaRPr>
          </a:p>
          <a:p>
            <a:pPr>
              <a:lnSpc>
                <a:spcPct val="107000"/>
              </a:lnSpc>
              <a:spcAft>
                <a:spcPts val="800"/>
              </a:spcAft>
            </a:pPr>
            <a:endParaRPr lang="en-US" sz="1200" dirty="0">
              <a:latin typeface="Calibri"/>
              <a:ea typeface="Calibri" panose="020F0502020204030204" pitchFamily="34" charset="0"/>
              <a:cs typeface="Calibri"/>
            </a:endParaRPr>
          </a:p>
          <a:p>
            <a:pPr>
              <a:lnSpc>
                <a:spcPct val="107000"/>
              </a:lnSpc>
              <a:spcAft>
                <a:spcPts val="800"/>
              </a:spcAft>
            </a:pPr>
            <a:r>
              <a:rPr lang="en-US" sz="1200" dirty="0">
                <a:latin typeface="Calibri"/>
                <a:ea typeface="Calibri" panose="020F0502020204030204" pitchFamily="34" charset="0"/>
                <a:cs typeface="Calibri"/>
              </a:rPr>
              <a:t>Ilana:  Thank</a:t>
            </a:r>
            <a:r>
              <a:rPr lang="en-US" sz="1200" dirty="0">
                <a:effectLst/>
                <a:latin typeface="Calibri"/>
                <a:ea typeface="Calibri" panose="020F0502020204030204" pitchFamily="34" charset="0"/>
                <a:cs typeface="Calibri"/>
              </a:rPr>
              <a:t> you for the work you do in your region to help us reach our 2021-2031 Big Goal.</a:t>
            </a:r>
            <a:r>
              <a:rPr lang="en-US" sz="1200" dirty="0">
                <a:latin typeface="Calibri"/>
                <a:ea typeface="Calibri" panose="020F0502020204030204" pitchFamily="34" charset="0"/>
                <a:cs typeface="Calibri"/>
              </a:rPr>
              <a:t> Without Soroptimist leaders like you, and all of our members who work tirelessly every day towards our mission, we would not be able to make the global impact that we do.  Thank you for accepting the call to leadership for not only the members in your region, but for the women and girls we serve.</a:t>
            </a:r>
            <a:endParaRPr lang="en-US" dirty="0"/>
          </a:p>
          <a:p>
            <a:pPr marL="0" marR="0">
              <a:lnSpc>
                <a:spcPct val="107000"/>
              </a:lnSpc>
              <a:spcBef>
                <a:spcPts val="0"/>
              </a:spcBef>
              <a:spcAft>
                <a:spcPts val="800"/>
              </a:spcAft>
            </a:pPr>
            <a:endParaRPr lang="en-US" sz="1200" i="0" baseline="0" dirty="0">
              <a:cs typeface="Calibri"/>
            </a:endParaRPr>
          </a:p>
          <a:p>
            <a:pPr>
              <a:lnSpc>
                <a:spcPct val="107000"/>
              </a:lnSpc>
              <a:spcAft>
                <a:spcPts val="800"/>
              </a:spcAft>
            </a:pPr>
            <a:r>
              <a:rPr lang="en-US" sz="1200" dirty="0">
                <a:cs typeface="Calibri"/>
              </a:rPr>
              <a:t>Now we'll take some time to talk about how contributions and dues are used at Soroptimist.</a:t>
            </a:r>
          </a:p>
          <a:p>
            <a:endParaRPr lang="en-US" dirty="0"/>
          </a:p>
        </p:txBody>
      </p:sp>
      <p:sp>
        <p:nvSpPr>
          <p:cNvPr id="4" name="Slide Number Placeholder 3"/>
          <p:cNvSpPr>
            <a:spLocks noGrp="1"/>
          </p:cNvSpPr>
          <p:nvPr>
            <p:ph type="sldNum" sz="quarter" idx="5"/>
          </p:nvPr>
        </p:nvSpPr>
        <p:spPr/>
        <p:txBody>
          <a:bodyPr/>
          <a:lstStyle/>
          <a:p>
            <a:fld id="{936352F2-6B87-474D-B022-C7F8713B53C0}" type="slidenum">
              <a:rPr lang="en-US" smtClean="0"/>
              <a:t>14</a:t>
            </a:fld>
            <a:endParaRPr lang="en-US"/>
          </a:p>
        </p:txBody>
      </p:sp>
    </p:spTree>
    <p:extLst>
      <p:ext uri="{BB962C8B-B14F-4D97-AF65-F5344CB8AC3E}">
        <p14:creationId xmlns:p14="http://schemas.microsoft.com/office/powerpoint/2010/main" val="33664465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71105">
              <a:lnSpc>
                <a:spcPct val="200000"/>
              </a:lnSpc>
              <a:defRPr/>
            </a:pPr>
            <a:r>
              <a:rPr lang="en-US" dirty="0"/>
              <a:t>Ilana: </a:t>
            </a:r>
            <a:r>
              <a:rPr lang="en-US" dirty="0">
                <a:solidFill>
                  <a:srgbClr val="002060"/>
                </a:solidFill>
                <a:ea typeface="Calibri" panose="020F0502020204030204" pitchFamily="34" charset="0"/>
                <a:cs typeface="Calibri"/>
              </a:rPr>
              <a:t>One of the most common questions, we are asked by members is “What do our dues and donations to Soroptimist International of the Americas go toward?”</a:t>
            </a:r>
          </a:p>
          <a:p>
            <a:pPr defTabSz="471105">
              <a:lnSpc>
                <a:spcPct val="200000"/>
              </a:lnSpc>
              <a:defRPr/>
            </a:pPr>
            <a:endParaRPr lang="en-US" dirty="0">
              <a:solidFill>
                <a:srgbClr val="002060"/>
              </a:solidFill>
              <a:ea typeface="Calibri" panose="020F0502020204030204" pitchFamily="34" charset="0"/>
              <a:cs typeface="Times New Roman" panose="02020603050405020304" pitchFamily="18" charset="0"/>
            </a:endParaRPr>
          </a:p>
          <a:p>
            <a:pPr defTabSz="471105">
              <a:lnSpc>
                <a:spcPct val="200000"/>
              </a:lnSpc>
              <a:defRPr/>
            </a:pPr>
            <a:r>
              <a:rPr lang="en-US" dirty="0"/>
              <a:t>Our individual and club contributions fund our global Dream Programs and their expenses, including resource development. This includes LYDA for newly chartered clubs, awards for women who don’t live near a club, and federation level awards. </a:t>
            </a:r>
            <a:r>
              <a:rPr lang="en-US" dirty="0">
                <a:solidFill>
                  <a:srgbClr val="002060"/>
                </a:solidFill>
                <a:ea typeface="Calibri" panose="020F0502020204030204" pitchFamily="34" charset="0"/>
                <a:cs typeface="Calibri"/>
              </a:rPr>
              <a:t>Each year thousands of women apply for a Live Your Dream Award but are not within 75 miles of a Club. These women still apply and are eligible for a Federation Award. Additionally, top Live Your Dream Awards recipients from each region are eligible to be chosen to receive an additional federation award.  Contributions also cover materials for Dream It, Be It and ongoing work to provide relevant program content for our members and clubs.</a:t>
            </a:r>
            <a:endParaRPr lang="en-US" dirty="0"/>
          </a:p>
          <a:p>
            <a:pPr defTabSz="471105">
              <a:lnSpc>
                <a:spcPct val="200000"/>
              </a:lnSpc>
              <a:defRPr/>
            </a:pPr>
            <a:endParaRPr lang="en-US" dirty="0">
              <a:solidFill>
                <a:srgbClr val="002060"/>
              </a:solidFill>
              <a:ea typeface="Calibri" panose="020F0502020204030204" pitchFamily="34" charset="0"/>
              <a:cs typeface="Times New Roman" panose="02020603050405020304" pitchFamily="18" charset="0"/>
            </a:endParaRPr>
          </a:p>
          <a:p>
            <a:pPr defTabSz="471105">
              <a:lnSpc>
                <a:spcPct val="200000"/>
              </a:lnSpc>
              <a:defRPr/>
            </a:pPr>
            <a:r>
              <a:rPr lang="en-US" dirty="0">
                <a:solidFill>
                  <a:srgbClr val="002060"/>
                </a:solidFill>
                <a:ea typeface="Calibri" panose="020F0502020204030204" pitchFamily="34" charset="0"/>
                <a:cs typeface="Calibri"/>
              </a:rPr>
              <a:t>Erica: </a:t>
            </a:r>
            <a:r>
              <a:rPr lang="en-US" dirty="0"/>
              <a:t>Membership dues pay for the administrative costs, governance, and overall operating expenses associated with running the organization. Dues do not fund the Live Your Dream Awards, Dream It, Be It or Soroptimist Club Grants.  They do fund things like member services which includes leadership development opportunities such as the Governors Roundtable and the upcoming club operations training; as well as club recruitment tools and translations for our non-English speaking members so that they may participate fully in the life and leadership of our organization.</a:t>
            </a:r>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fld id="{936352F2-6B87-474D-B022-C7F8713B53C0}" type="slidenum">
              <a:rPr lang="en-US" smtClean="0"/>
              <a:t>15</a:t>
            </a:fld>
            <a:endParaRPr lang="en-US"/>
          </a:p>
        </p:txBody>
      </p:sp>
    </p:spTree>
    <p:extLst>
      <p:ext uri="{BB962C8B-B14F-4D97-AF65-F5344CB8AC3E}">
        <p14:creationId xmlns:p14="http://schemas.microsoft.com/office/powerpoint/2010/main" val="31556211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Erica:  Clubs and members are hard at work in their communities fundraising, building public awareness, and investing in women and girls through the Dream Programs.  This local impact- stories of women and girls who have been uplifted through the Live Your Dream Awards and Dream It, Be It, happens in clubs all throughout our organization.  When we unite all the local efforts of our over 1,200 clubs throughout our federation we are able to see our collective impact.  </a:t>
            </a:r>
          </a:p>
          <a:p>
            <a:endParaRPr lang="en-US" dirty="0">
              <a:cs typeface="Calibri"/>
            </a:endParaRPr>
          </a:p>
          <a:p>
            <a:r>
              <a:rPr lang="en-US" dirty="0">
                <a:cs typeface="Calibri"/>
              </a:rPr>
              <a:t>Financial support raised each year through annual contributions, from both individuals and clubs, is dedicated to funding our Dream Programs- the Live Your Dream Awards and Dream It, Be It TODAY.  Annual support is put to work right away to meet the immediate needs of women and girls through the Dream Programs.  </a:t>
            </a:r>
          </a:p>
          <a:p>
            <a:endParaRPr lang="en-US" dirty="0">
              <a:cs typeface="Calibri"/>
            </a:endParaRPr>
          </a:p>
          <a:p>
            <a:r>
              <a:rPr lang="en-US" dirty="0">
                <a:cs typeface="Calibri"/>
              </a:rPr>
              <a:t>Ilana:  LiveYourDream.org has also helped our organization to grow our nonmember donor base.  As individuals who are interested in our mission learn more about how they can advocate for our work on LYD.org, they are becoming repeat donors and part of our growing base of supporters.  We are continuing to build wonderful corporate and foundation partnerships with companies who find out about us through LYD.org.  The online platform is also helping us to grow and support impact!</a:t>
            </a:r>
            <a:endParaRPr lang="en-US" dirty="0"/>
          </a:p>
          <a:p>
            <a:endParaRPr lang="en-US" dirty="0"/>
          </a:p>
        </p:txBody>
      </p:sp>
      <p:sp>
        <p:nvSpPr>
          <p:cNvPr id="4" name="Slide Number Placeholder 3"/>
          <p:cNvSpPr>
            <a:spLocks noGrp="1"/>
          </p:cNvSpPr>
          <p:nvPr>
            <p:ph type="sldNum" sz="quarter" idx="5"/>
          </p:nvPr>
        </p:nvSpPr>
        <p:spPr/>
        <p:txBody>
          <a:bodyPr/>
          <a:lstStyle/>
          <a:p>
            <a:fld id="{936352F2-6B87-474D-B022-C7F8713B53C0}" type="slidenum">
              <a:rPr lang="en-US" smtClean="0"/>
              <a:t>16</a:t>
            </a:fld>
            <a:endParaRPr lang="en-US"/>
          </a:p>
        </p:txBody>
      </p:sp>
    </p:spTree>
    <p:extLst>
      <p:ext uri="{BB962C8B-B14F-4D97-AF65-F5344CB8AC3E}">
        <p14:creationId xmlns:p14="http://schemas.microsoft.com/office/powerpoint/2010/main" val="22240548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Ilana: Now, let’s brainstorm some unique fundraising ideas to boost our efforts and engage the community with the work of our clubs:</a:t>
            </a:r>
          </a:p>
          <a:p>
            <a:pPr>
              <a:buFont typeface="+mj-lt"/>
              <a:buNone/>
            </a:pPr>
            <a:endParaRPr lang="en-US" b="0" dirty="0"/>
          </a:p>
          <a:p>
            <a:pPr>
              <a:buFont typeface="+mj-lt"/>
              <a:buNone/>
            </a:pPr>
            <a:r>
              <a:rPr lang="en-US" b="0" dirty="0"/>
              <a:t>Virtual Fundraisers, Partnering with Restaurants, Themed Dress-Up Day at Work, Birthday Fundraisers, or create a Walk for Women Fundraiser.</a:t>
            </a:r>
          </a:p>
          <a:p>
            <a:pPr>
              <a:buFont typeface="+mj-lt"/>
              <a:buNone/>
            </a:pPr>
            <a:endParaRPr lang="en-US" b="0" dirty="0">
              <a:cs typeface="Calibri"/>
            </a:endParaRPr>
          </a:p>
          <a:p>
            <a:r>
              <a:rPr lang="en-US" dirty="0"/>
              <a:t>Encourage your club to explore these ideas and get creative with fundraising. Look at what other clubs or local organizations are doing for inspiration. Find what resonates best with your network and have fun with it!</a:t>
            </a:r>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fld id="{936352F2-6B87-474D-B022-C7F8713B53C0}" type="slidenum">
              <a:rPr lang="en-US" smtClean="0"/>
              <a:t>17</a:t>
            </a:fld>
            <a:endParaRPr lang="en-US"/>
          </a:p>
        </p:txBody>
      </p:sp>
    </p:spTree>
    <p:extLst>
      <p:ext uri="{BB962C8B-B14F-4D97-AF65-F5344CB8AC3E}">
        <p14:creationId xmlns:p14="http://schemas.microsoft.com/office/powerpoint/2010/main" val="36024764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Ilana: Let’s dive into ways we can feel comfortable fundraising.  </a:t>
            </a:r>
          </a:p>
          <a:p>
            <a:endParaRPr lang="en-US" dirty="0"/>
          </a:p>
          <a:p>
            <a:r>
              <a:rPr lang="en-US" dirty="0"/>
              <a:t>The top 3 reasons why people do not like to fundraise: </a:t>
            </a:r>
          </a:p>
          <a:p>
            <a:r>
              <a:rPr lang="en-US" dirty="0"/>
              <a:t>1. Many view this as a negative experience… sort of like begging</a:t>
            </a:r>
          </a:p>
          <a:p>
            <a:r>
              <a:rPr lang="en-US" dirty="0"/>
              <a:t>2. The fear of rejection</a:t>
            </a:r>
          </a:p>
          <a:p>
            <a:r>
              <a:rPr lang="en-US" dirty="0"/>
              <a:t>3. They think that soliciting gifts is the only way to participate in fundraising</a:t>
            </a:r>
          </a:p>
          <a:p>
            <a:endParaRPr lang="en-US" dirty="0"/>
          </a:p>
          <a:p>
            <a:r>
              <a:rPr lang="en-US" dirty="0"/>
              <a:t>Did you know- Asking for money is not the only way you can be an active part of the fundraising process?</a:t>
            </a:r>
          </a:p>
          <a:p>
            <a:endParaRPr lang="en-US" dirty="0"/>
          </a:p>
          <a:p>
            <a:r>
              <a:rPr lang="en-US" dirty="0"/>
              <a:t>Open the doors and make introductions. By making an introduction for SIA staff to make the direct ask or join you on a donor call. </a:t>
            </a:r>
          </a:p>
          <a:p>
            <a:endParaRPr lang="en-US" dirty="0"/>
          </a:p>
          <a:p>
            <a:r>
              <a:rPr lang="en-US" dirty="0"/>
              <a:t>Stewardship of donors is another role the region fundraising chairs can assist in. This is as simple as picking up the phone and making a call to say thank you to a member in your region or sending a quick email expressing gratitude for their support.</a:t>
            </a:r>
          </a:p>
          <a:p>
            <a:endParaRPr lang="en-US" dirty="0"/>
          </a:p>
          <a:p>
            <a:r>
              <a:rPr lang="en-US" dirty="0"/>
              <a:t>You have a powerful sphere of influence.. Leverage it in support of your regions! Share your why.. People intrinsically like to give, and many don’t because they are never asked directly.</a:t>
            </a:r>
          </a:p>
        </p:txBody>
      </p:sp>
      <p:sp>
        <p:nvSpPr>
          <p:cNvPr id="4" name="Slide Number Placeholder 3"/>
          <p:cNvSpPr>
            <a:spLocks noGrp="1"/>
          </p:cNvSpPr>
          <p:nvPr>
            <p:ph type="sldNum" sz="quarter" idx="5"/>
          </p:nvPr>
        </p:nvSpPr>
        <p:spPr/>
        <p:txBody>
          <a:bodyPr/>
          <a:lstStyle/>
          <a:p>
            <a:fld id="{936352F2-6B87-474D-B022-C7F8713B53C0}" type="slidenum">
              <a:rPr lang="en-US" smtClean="0"/>
              <a:t>18</a:t>
            </a:fld>
            <a:endParaRPr lang="en-US"/>
          </a:p>
        </p:txBody>
      </p:sp>
    </p:spTree>
    <p:extLst>
      <p:ext uri="{BB962C8B-B14F-4D97-AF65-F5344CB8AC3E}">
        <p14:creationId xmlns:p14="http://schemas.microsoft.com/office/powerpoint/2010/main" val="16862330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Ilana: How you can help expand our reach and impact using personal networks and stories.</a:t>
            </a:r>
          </a:p>
          <a:p>
            <a:endParaRPr lang="en-US" dirty="0"/>
          </a:p>
          <a:p>
            <a:r>
              <a:rPr lang="en-US" dirty="0"/>
              <a:t>Peer to Peer fundraising efforts have become increasingly popular to not only increase the reach of our fundraising efforts, but to introduce our organization and initiatives to non-members. It’s essential to share our mission and the positive changes we’ve achieved. For instance, share your “Why” with your networks, a testimonial from a LYDA recipient, or personal story that motivates you to be a Soroptimist.</a:t>
            </a:r>
          </a:p>
          <a:p>
            <a:endParaRPr lang="en-US" dirty="0"/>
          </a:p>
          <a:p>
            <a:r>
              <a:rPr lang="en-US" dirty="0"/>
              <a:t>Next, Tailor them to resonate with the interests of your donors. To increase recognition, leverage local media, community events, and social media to boost visibility. </a:t>
            </a:r>
          </a:p>
          <a:p>
            <a:endParaRPr lang="en-US" dirty="0"/>
          </a:p>
          <a:p>
            <a:r>
              <a:rPr lang="en-US" dirty="0"/>
              <a:t>Also, collaborate with SIA HQ to gain broader exposure within the organization.</a:t>
            </a:r>
          </a:p>
        </p:txBody>
      </p:sp>
      <p:sp>
        <p:nvSpPr>
          <p:cNvPr id="4" name="Slide Number Placeholder 3"/>
          <p:cNvSpPr>
            <a:spLocks noGrp="1"/>
          </p:cNvSpPr>
          <p:nvPr>
            <p:ph type="sldNum" sz="quarter" idx="5"/>
          </p:nvPr>
        </p:nvSpPr>
        <p:spPr/>
        <p:txBody>
          <a:bodyPr/>
          <a:lstStyle/>
          <a:p>
            <a:fld id="{936352F2-6B87-474D-B022-C7F8713B53C0}" type="slidenum">
              <a:rPr lang="en-US" smtClean="0"/>
              <a:t>19</a:t>
            </a:fld>
            <a:endParaRPr lang="en-US"/>
          </a:p>
        </p:txBody>
      </p:sp>
    </p:spTree>
    <p:extLst>
      <p:ext uri="{BB962C8B-B14F-4D97-AF65-F5344CB8AC3E}">
        <p14:creationId xmlns:p14="http://schemas.microsoft.com/office/powerpoint/2010/main" val="42404266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9"/>
              </a:spcAft>
            </a:pPr>
            <a:r>
              <a:rPr lang="en-US" sz="1200" dirty="0">
                <a:latin typeface="Calibri" panose="020F0502020204030204" pitchFamily="34" charset="0"/>
                <a:ea typeface="Calibri" panose="020F0502020204030204" pitchFamily="34" charset="0"/>
                <a:cs typeface="Times New Roman" panose="02020603050405020304" pitchFamily="18" charset="0"/>
              </a:rPr>
              <a:t>Ilana: Empowering a culture of philanthropy is something all of us can do that will help SIA reach our fundraising goals year over year. Here are some practical, actionable things you can do to help. First and foremost, speak positively about fundraising. Avoid talking about fundraising as a “necessary evil” and instead talk about how it is integral to everything we do and is key to our shared success. One way to do this is to share your personal Soroptimist “Why?” in order to inspire other members to give by showing why and how you’re invested in Soroptimist’s work. </a:t>
            </a:r>
          </a:p>
          <a:p>
            <a:pPr>
              <a:lnSpc>
                <a:spcPct val="107000"/>
              </a:lnSpc>
              <a:spcAft>
                <a:spcPts val="809"/>
              </a:spcAft>
            </a:pP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9"/>
              </a:spcAft>
            </a:pPr>
            <a:r>
              <a:rPr lang="en-US" sz="1200" dirty="0">
                <a:latin typeface="Calibri" panose="020F0502020204030204" pitchFamily="34" charset="0"/>
                <a:ea typeface="Calibri" panose="020F0502020204030204" pitchFamily="34" charset="0"/>
                <a:cs typeface="Times New Roman" panose="02020603050405020304" pitchFamily="18" charset="0"/>
              </a:rPr>
              <a:t>Another important way you can champion and celebrate fundraising is to ensure that fundraising has time on agendas at Region Conference and other large meetings. This is a great way to promote and educate members about fundraising initiatives and why they are key to the success of our Dream Programs.</a:t>
            </a:r>
          </a:p>
          <a:p>
            <a:pPr>
              <a:lnSpc>
                <a:spcPct val="107000"/>
              </a:lnSpc>
              <a:spcAft>
                <a:spcPts val="809"/>
              </a:spcAft>
            </a:pP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9"/>
              </a:spcAft>
            </a:pPr>
            <a:r>
              <a:rPr lang="en-US" sz="1200" dirty="0">
                <a:latin typeface="Calibri" panose="020F0502020204030204" pitchFamily="34" charset="0"/>
                <a:ea typeface="Calibri" panose="020F0502020204030204" pitchFamily="34" charset="0"/>
                <a:cs typeface="Times New Roman" panose="02020603050405020304" pitchFamily="18" charset="0"/>
              </a:rPr>
              <a:t>Erica: You can also connect with the Fundraising Council and other fundraising leaders throughout the year. Make sure that you have the resources and training they need, so that you feel empowered to share fundraising messages with the Clubs throughout the Region. If there is something they need or an idea they have, please reach out to the staff so we can offer our support too.</a:t>
            </a:r>
          </a:p>
          <a:p>
            <a:pPr>
              <a:lnSpc>
                <a:spcPct val="107000"/>
              </a:lnSpc>
              <a:spcAft>
                <a:spcPts val="809"/>
              </a:spcAft>
            </a:pP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9"/>
              </a:spcAft>
            </a:pPr>
            <a:r>
              <a:rPr lang="en-US" sz="1200" dirty="0">
                <a:latin typeface="Calibri" panose="020F0502020204030204" pitchFamily="34" charset="0"/>
                <a:ea typeface="Calibri" panose="020F0502020204030204" pitchFamily="34" charset="0"/>
                <a:cs typeface="Times New Roman" panose="02020603050405020304" pitchFamily="18" charset="0"/>
              </a:rPr>
              <a:t>Ilana: And it may sound like a small thing, but another way you can help is to share Soroptimist and LiveYourDream.org social media messages on the Region’s social media pages or your own personal social media and encourage others to do the same. This is a great way to spread the word to members, as well as introduce non-members to the amazing work Soroptimist is doing locally and globally. </a:t>
            </a:r>
          </a:p>
          <a:p>
            <a:pPr>
              <a:lnSpc>
                <a:spcPct val="107000"/>
              </a:lnSpc>
              <a:spcAft>
                <a:spcPts val="809"/>
              </a:spcAft>
            </a:pP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9"/>
              </a:spcAft>
            </a:pPr>
            <a:r>
              <a:rPr lang="en-US" sz="1200" dirty="0">
                <a:latin typeface="Calibri"/>
                <a:ea typeface="Calibri" panose="020F0502020204030204" pitchFamily="34" charset="0"/>
                <a:cs typeface="Calibri"/>
              </a:rPr>
              <a:t>Sharing our messaging on your personal social media is also a great way to start introducing your network to Soroptimist and/or LiveYourDream.org. Who do you know that might want to join Soroptimist or donate to the Dream Programs through LiveYourDream.org? The fund development teams would love to meet these individuals and help you connect them with our work!</a:t>
            </a:r>
          </a:p>
          <a:p>
            <a:pPr>
              <a:lnSpc>
                <a:spcPct val="107000"/>
              </a:lnSpc>
              <a:spcAft>
                <a:spcPts val="809"/>
              </a:spcAft>
            </a:pP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9"/>
              </a:spcAft>
            </a:pPr>
            <a:r>
              <a:rPr lang="en-US" sz="1200" dirty="0">
                <a:latin typeface="Calibri" panose="020F0502020204030204" pitchFamily="34" charset="0"/>
                <a:ea typeface="Calibri" panose="020F0502020204030204" pitchFamily="34" charset="0"/>
                <a:cs typeface="Times New Roman" panose="02020603050405020304" pitchFamily="18" charset="0"/>
              </a:rPr>
              <a:t>These are just a few ideas about how you as Region Fundraising Chairs can help us reach our fundraising goals. Please reach out to us with any other ideas you have!</a:t>
            </a:r>
          </a:p>
          <a:p>
            <a:endParaRPr lang="en-US" dirty="0"/>
          </a:p>
        </p:txBody>
      </p:sp>
      <p:sp>
        <p:nvSpPr>
          <p:cNvPr id="4" name="Slide Number Placeholder 3"/>
          <p:cNvSpPr>
            <a:spLocks noGrp="1"/>
          </p:cNvSpPr>
          <p:nvPr>
            <p:ph type="sldNum" sz="quarter" idx="5"/>
          </p:nvPr>
        </p:nvSpPr>
        <p:spPr/>
        <p:txBody>
          <a:bodyPr/>
          <a:lstStyle/>
          <a:p>
            <a:fld id="{936352F2-6B87-474D-B022-C7F8713B53C0}" type="slidenum">
              <a:rPr lang="en-US" smtClean="0"/>
              <a:t>20</a:t>
            </a:fld>
            <a:endParaRPr lang="en-US"/>
          </a:p>
        </p:txBody>
      </p:sp>
    </p:spTree>
    <p:extLst>
      <p:ext uri="{BB962C8B-B14F-4D97-AF65-F5344CB8AC3E}">
        <p14:creationId xmlns:p14="http://schemas.microsoft.com/office/powerpoint/2010/main" val="16668156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Ilana: Now let's talk about some of the resources that are available to you as a Region Fundraising Chair to support your work:</a:t>
            </a:r>
          </a:p>
          <a:p>
            <a:endParaRPr lang="en-US" dirty="0">
              <a:ea typeface="Calibri"/>
              <a:cs typeface="Calibri"/>
            </a:endParaRPr>
          </a:p>
          <a:p>
            <a:pPr marL="171450" indent="-171450">
              <a:buFont typeface="Arial"/>
              <a:buChar char="•"/>
            </a:pPr>
            <a:r>
              <a:rPr lang="en-US" dirty="0">
                <a:ea typeface="Calibri"/>
                <a:cs typeface="Calibri"/>
              </a:rPr>
              <a:t>As mentioned earlier, your assigned Fundraising Council member will be your closest ally in helping you with your role. Be on the lookout for a communication from a Fundraising Council member in September.</a:t>
            </a:r>
          </a:p>
          <a:p>
            <a:pPr marL="171450" indent="-171450">
              <a:buFont typeface="Arial"/>
              <a:buChar char="•"/>
            </a:pPr>
            <a:r>
              <a:rPr lang="en-US" dirty="0">
                <a:ea typeface="Calibri"/>
                <a:cs typeface="Calibri"/>
              </a:rPr>
              <a:t>SIA provides presentation content for both district and region meetings so that you can share on topics relevant to philanthropy with members in your region. These are posted on the Region Fundraising Chair page of the website twice a year.</a:t>
            </a:r>
          </a:p>
          <a:p>
            <a:pPr marL="171450" indent="-171450">
              <a:buFont typeface="Arial"/>
              <a:buChar char="•"/>
            </a:pPr>
            <a:r>
              <a:rPr lang="en-US" dirty="0">
                <a:ea typeface="Calibri"/>
                <a:cs typeface="Calibri"/>
              </a:rPr>
              <a:t>You already received a Key Info Document as a new Region Fundraising Chair. This is a great place to look for high level information about our giving programs and fundraising.</a:t>
            </a:r>
          </a:p>
          <a:p>
            <a:pPr marL="171450" indent="-171450">
              <a:buFont typeface="Arial"/>
              <a:buChar char="•"/>
            </a:pPr>
            <a:r>
              <a:rPr lang="en-US" dirty="0">
                <a:ea typeface="Calibri"/>
                <a:cs typeface="Calibri"/>
              </a:rPr>
              <a:t>SIA staff provides reports to help you fundraise, recognize members in your region, and help them reach a new Laurel Society level. These reports are typically uploaded to the RFC webpage on the 15th of each month for all gifts the previous month. We also provide reports for in-person meetings and you will receive information on that soon for the upcoming district meetings.</a:t>
            </a:r>
          </a:p>
          <a:p>
            <a:pPr marL="171450" indent="-171450">
              <a:buFont typeface="Arial"/>
              <a:buChar char="•"/>
            </a:pPr>
            <a:r>
              <a:rPr lang="en-US" dirty="0">
                <a:ea typeface="Calibri"/>
                <a:cs typeface="Calibri"/>
              </a:rPr>
              <a:t>Downloadable enrollment forms for Laurel Society, Stargazers, Club Giving and Laurel Legacy are also available on this page.</a:t>
            </a:r>
          </a:p>
          <a:p>
            <a:pPr marL="171450" indent="-171450">
              <a:buFont typeface="Arial"/>
              <a:buChar char="•"/>
            </a:pPr>
            <a:r>
              <a:rPr lang="en-US" dirty="0">
                <a:ea typeface="Calibri"/>
                <a:cs typeface="Calibri"/>
              </a:rPr>
              <a:t>Finally, we want to help you recognize members in your region who reach new Laurel Society levels. A printable certificate is available for presentation at club and region meetings.</a:t>
            </a:r>
          </a:p>
          <a:p>
            <a:pPr marL="171450" indent="-171450">
              <a:buFont typeface="Arial"/>
              <a:buChar char="•"/>
            </a:pPr>
            <a:endParaRPr lang="en-US" dirty="0">
              <a:ea typeface="Calibri"/>
              <a:cs typeface="Calibri"/>
            </a:endParaRPr>
          </a:p>
          <a:p>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936352F2-6B87-474D-B022-C7F8713B53C0}" type="slidenum">
              <a:rPr lang="en-US" smtClean="0"/>
              <a:t>21</a:t>
            </a:fld>
            <a:endParaRPr lang="en-US"/>
          </a:p>
        </p:txBody>
      </p:sp>
    </p:spTree>
    <p:extLst>
      <p:ext uri="{BB962C8B-B14F-4D97-AF65-F5344CB8AC3E}">
        <p14:creationId xmlns:p14="http://schemas.microsoft.com/office/powerpoint/2010/main" val="34191872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Ilana: Now, we will take a few moments to answer questions you may have. Please use the 'raise hand' feature and we will call on you. While we may not have time for every question, please be sure to put any questions that don't get answered in the chat and we will follow up with you after this training.</a:t>
            </a:r>
          </a:p>
          <a:p>
            <a:endParaRPr lang="en-US" dirty="0"/>
          </a:p>
        </p:txBody>
      </p:sp>
      <p:sp>
        <p:nvSpPr>
          <p:cNvPr id="4" name="Slide Number Placeholder 3"/>
          <p:cNvSpPr>
            <a:spLocks noGrp="1"/>
          </p:cNvSpPr>
          <p:nvPr>
            <p:ph type="sldNum" sz="quarter" idx="5"/>
          </p:nvPr>
        </p:nvSpPr>
        <p:spPr/>
        <p:txBody>
          <a:bodyPr/>
          <a:lstStyle/>
          <a:p>
            <a:fld id="{936352F2-6B87-474D-B022-C7F8713B53C0}" type="slidenum">
              <a:rPr lang="en-US" smtClean="0"/>
              <a:t>22</a:t>
            </a:fld>
            <a:endParaRPr lang="en-US"/>
          </a:p>
        </p:txBody>
      </p:sp>
    </p:spTree>
    <p:extLst>
      <p:ext uri="{BB962C8B-B14F-4D97-AF65-F5344CB8AC3E}">
        <p14:creationId xmlns:p14="http://schemas.microsoft.com/office/powerpoint/2010/main" val="2652364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pPr>
            <a:r>
              <a:rPr lang="en-US" dirty="0">
                <a:solidFill>
                  <a:srgbClr val="002060"/>
                </a:solidFill>
                <a:latin typeface="Calibri"/>
                <a:ea typeface="Calibri" panose="020F0502020204030204" pitchFamily="34" charset="0"/>
                <a:cs typeface="Calibri"/>
              </a:rPr>
              <a:t>Thank you all so much for joining us today to talk about working together to build a culture of philanthropy and reach our fundraising goals. We will be sending you a copy of this presentation following the meeting, as well as posting it on the Region Fundraising Chair page.</a:t>
            </a:r>
            <a:endParaRPr lang="en-US" dirty="0">
              <a:solidFill>
                <a:srgbClr val="002060"/>
              </a:solidFill>
              <a:latin typeface="Calibri"/>
              <a:ea typeface="Calibri" panose="020F0502020204030204" pitchFamily="34" charset="0"/>
              <a:cs typeface="Times New Roman" panose="02020603050405020304" pitchFamily="18" charset="0"/>
            </a:endParaRPr>
          </a:p>
          <a:p>
            <a:pPr>
              <a:lnSpc>
                <a:spcPct val="107000"/>
              </a:lnSpc>
            </a:pPr>
            <a:endParaRPr lang="en-US" dirty="0">
              <a:solidFill>
                <a:srgbClr val="002060"/>
              </a:solidFill>
              <a:latin typeface="Calibri" panose="020F0502020204030204" pitchFamily="34" charset="0"/>
              <a:ea typeface="Calibri" panose="020F0502020204030204" pitchFamily="34" charset="0"/>
              <a:cs typeface="Calibri"/>
            </a:endParaRPr>
          </a:p>
          <a:p>
            <a:pPr>
              <a:lnSpc>
                <a:spcPct val="107000"/>
              </a:lnSpc>
            </a:pPr>
            <a:r>
              <a:rPr lang="en-US" dirty="0">
                <a:solidFill>
                  <a:srgbClr val="002060"/>
                </a:solidFill>
                <a:latin typeface="Calibri"/>
                <a:ea typeface="Calibri" panose="020F0502020204030204" pitchFamily="34" charset="0"/>
                <a:cs typeface="Calibri"/>
              </a:rPr>
              <a:t>Please also mark your calendars for October 14 from 8-9pm eastern for a fully translated meeting with the Fundraising Council.</a:t>
            </a:r>
          </a:p>
          <a:p>
            <a:pPr>
              <a:lnSpc>
                <a:spcPct val="107000"/>
              </a:lnSpc>
            </a:pP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dirty="0">
                <a:solidFill>
                  <a:srgbClr val="002060"/>
                </a:solidFill>
                <a:latin typeface="Calibri"/>
                <a:ea typeface="Calibri" panose="020F0502020204030204" pitchFamily="34" charset="0"/>
                <a:cs typeface="Calibri"/>
              </a:rPr>
              <a:t>If you have any questions, please feel free to reach out to us via email. Our email addresses are provided on the screen.</a:t>
            </a:r>
          </a:p>
          <a:p>
            <a:pPr>
              <a:lnSpc>
                <a:spcPct val="107000"/>
              </a:lnSpc>
            </a:pP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dirty="0">
                <a:solidFill>
                  <a:srgbClr val="002060"/>
                </a:solidFill>
                <a:latin typeface="Calibri"/>
                <a:ea typeface="Calibri" panose="020F0502020204030204" pitchFamily="34" charset="0"/>
                <a:cs typeface="Calibri"/>
              </a:rPr>
              <a:t>As always, thank you for all that you do.</a:t>
            </a:r>
          </a:p>
          <a:p>
            <a:endParaRPr lang="en-US" dirty="0"/>
          </a:p>
        </p:txBody>
      </p:sp>
      <p:sp>
        <p:nvSpPr>
          <p:cNvPr id="4" name="Slide Number Placeholder 3"/>
          <p:cNvSpPr>
            <a:spLocks noGrp="1"/>
          </p:cNvSpPr>
          <p:nvPr>
            <p:ph type="sldNum" sz="quarter" idx="5"/>
          </p:nvPr>
        </p:nvSpPr>
        <p:spPr/>
        <p:txBody>
          <a:bodyPr/>
          <a:lstStyle/>
          <a:p>
            <a:fld id="{936352F2-6B87-474D-B022-C7F8713B53C0}" type="slidenum">
              <a:rPr lang="en-US" smtClean="0"/>
              <a:t>23</a:t>
            </a:fld>
            <a:endParaRPr lang="en-US"/>
          </a:p>
        </p:txBody>
      </p:sp>
    </p:spTree>
    <p:extLst>
      <p:ext uri="{BB962C8B-B14F-4D97-AF65-F5344CB8AC3E}">
        <p14:creationId xmlns:p14="http://schemas.microsoft.com/office/powerpoint/2010/main" val="38314263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36352F2-6B87-474D-B022-C7F8713B53C0}" type="slidenum">
              <a:rPr lang="en-US" smtClean="0"/>
              <a:t>24</a:t>
            </a:fld>
            <a:endParaRPr lang="en-US"/>
          </a:p>
        </p:txBody>
      </p:sp>
    </p:spTree>
    <p:extLst>
      <p:ext uri="{BB962C8B-B14F-4D97-AF65-F5344CB8AC3E}">
        <p14:creationId xmlns:p14="http://schemas.microsoft.com/office/powerpoint/2010/main" val="21312174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9D0D92BC-42A9-434B-8530-ADBF4485E407}" type="datetimeFigureOut">
              <a:rPr lang="en-US" smtClean="0"/>
              <a:t>9/11/2024</a:t>
            </a:fld>
            <a:endParaRPr lang="en-US"/>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endParaRPr lang="en-US"/>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A0289F9E-9962-4B7B-BA18-A15907CCC6BF}" type="slidenum">
              <a:rPr lang="en-US" smtClean="0"/>
              <a:t>‹#›</a:t>
            </a:fld>
            <a:endParaRPr lang="en-US"/>
          </a:p>
        </p:txBody>
      </p:sp>
    </p:spTree>
    <p:extLst>
      <p:ext uri="{BB962C8B-B14F-4D97-AF65-F5344CB8AC3E}">
        <p14:creationId xmlns:p14="http://schemas.microsoft.com/office/powerpoint/2010/main" val="3656251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D0D92BC-42A9-434B-8530-ADBF4485E407}" type="datetimeFigureOut">
              <a:rPr lang="en-US" smtClean="0"/>
              <a:t>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174668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t>9/11/2024</a:t>
            </a:fld>
            <a:endParaRPr lang="en-US"/>
          </a:p>
        </p:txBody>
      </p:sp>
      <p:sp>
        <p:nvSpPr>
          <p:cNvPr id="5" name="Footer Placeholder 4"/>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461753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D0D92BC-42A9-434B-8530-ADBF4485E407}" type="datetimeFigureOut">
              <a:rPr lang="en-US" smtClean="0"/>
              <a:t>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135745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D0D92BC-42A9-434B-8530-ADBF4485E407}" type="datetimeFigureOut">
              <a:rPr lang="en-US" smtClean="0"/>
              <a:pPr/>
              <a:t>9/11/2024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a:p>
        </p:txBody>
      </p:sp>
    </p:spTree>
    <p:extLst>
      <p:ext uri="{BB962C8B-B14F-4D97-AF65-F5344CB8AC3E}">
        <p14:creationId xmlns:p14="http://schemas.microsoft.com/office/powerpoint/2010/main" val="4285911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D0D92BC-42A9-434B-8530-ADBF4485E407}" type="datetimeFigureOut">
              <a:rPr lang="en-US" smtClean="0"/>
              <a:t>9/11/2024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7488154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0D92BC-42A9-434B-8530-ADBF4485E407}" type="datetimeFigureOut">
              <a:rPr lang="en-US" smtClean="0"/>
              <a:t>9/11/2024</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023572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t>9/11/2024</a:t>
            </a:fld>
            <a:endParaRPr lang="en-US"/>
          </a:p>
        </p:txBody>
      </p:sp>
      <p:sp>
        <p:nvSpPr>
          <p:cNvPr id="6" name="Footer Placeholder 5"/>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084821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t>9/11/2024</a:t>
            </a:fld>
            <a:endParaRPr lang="en-US"/>
          </a:p>
        </p:txBody>
      </p:sp>
      <p:sp>
        <p:nvSpPr>
          <p:cNvPr id="6" name="Footer Placeholder 5"/>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4010485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pPr/>
              <a:t>9/11/2024</a:t>
            </a:fld>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289F9E-9962-4B7B-BA18-A15907CCC6BF}" type="slidenum">
              <a:rPr lang="en-US" smtClean="0"/>
              <a:pPr/>
              <a:t>‹#›</a:t>
            </a:fld>
            <a:endParaRPr lang="en-US"/>
          </a:p>
        </p:txBody>
      </p:sp>
    </p:spTree>
    <p:extLst>
      <p:ext uri="{BB962C8B-B14F-4D97-AF65-F5344CB8AC3E}">
        <p14:creationId xmlns:p14="http://schemas.microsoft.com/office/powerpoint/2010/main" val="3552735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en-US"/>
              <a:t>Click to edit Master title style</a:t>
            </a:r>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pPr/>
              <a:t>9/11/2024</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pPr/>
              <a:t>‹#›</a:t>
            </a:fld>
            <a:endParaRPr lang="en-US"/>
          </a:p>
        </p:txBody>
      </p:sp>
    </p:spTree>
    <p:extLst>
      <p:ext uri="{BB962C8B-B14F-4D97-AF65-F5344CB8AC3E}">
        <p14:creationId xmlns:p14="http://schemas.microsoft.com/office/powerpoint/2010/main" val="27928807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en-US"/>
              <a:t>Click to edit Master title style</a:t>
            </a:r>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pPr/>
              <a:t>9/11/2024</a:t>
            </a:fld>
            <a:endParaRPr lang="en-US"/>
          </a:p>
        </p:txBody>
      </p:sp>
      <p:sp>
        <p:nvSpPr>
          <p:cNvPr id="5" name="Footer Placeholder 4"/>
          <p:cNvSpPr>
            <a:spLocks noGrp="1"/>
          </p:cNvSpPr>
          <p:nvPr>
            <p:ph type="ftr" sz="quarter" idx="11"/>
          </p:nvPr>
        </p:nvSpPr>
        <p:spPr/>
        <p:txBody>
          <a:bodyPr/>
          <a:lstStyle/>
          <a:p>
            <a:endParaRPr lang="en-US"/>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pPr/>
              <a:t>‹#›</a:t>
            </a:fld>
            <a:endParaRPr lang="en-US"/>
          </a:p>
        </p:txBody>
      </p:sp>
    </p:spTree>
    <p:extLst>
      <p:ext uri="{BB962C8B-B14F-4D97-AF65-F5344CB8AC3E}">
        <p14:creationId xmlns:p14="http://schemas.microsoft.com/office/powerpoint/2010/main" val="38723819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pPr/>
              <a:t>9/11/2024</a:t>
            </a:fld>
            <a:endParaRPr lang="en-US"/>
          </a:p>
        </p:txBody>
      </p:sp>
      <p:sp>
        <p:nvSpPr>
          <p:cNvPr id="5" name="Footer Placeholder 4"/>
          <p:cNvSpPr>
            <a:spLocks noGrp="1"/>
          </p:cNvSpPr>
          <p:nvPr>
            <p:ph type="ftr" sz="quarter" idx="11"/>
          </p:nvPr>
        </p:nvSpPr>
        <p:spPr/>
        <p:txBody>
          <a:bodyPr/>
          <a:lstStyle/>
          <a:p>
            <a:endParaRPr lang="en-US"/>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pPr/>
              <a:t>‹#›</a:t>
            </a:fld>
            <a:endParaRPr lang="en-US"/>
          </a:p>
        </p:txBody>
      </p:sp>
    </p:spTree>
    <p:extLst>
      <p:ext uri="{BB962C8B-B14F-4D97-AF65-F5344CB8AC3E}">
        <p14:creationId xmlns:p14="http://schemas.microsoft.com/office/powerpoint/2010/main" val="5771212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D0D92BC-42A9-434B-8530-ADBF4485E407}" type="datetimeFigureOut">
              <a:rPr lang="en-US" smtClean="0"/>
              <a:pPr/>
              <a:t>9/11/2024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a:p>
        </p:txBody>
      </p:sp>
    </p:spTree>
    <p:extLst>
      <p:ext uri="{BB962C8B-B14F-4D97-AF65-F5344CB8AC3E}">
        <p14:creationId xmlns:p14="http://schemas.microsoft.com/office/powerpoint/2010/main" val="32622096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D0D92BC-42A9-434B-8530-ADBF4485E407}" type="datetimeFigureOut">
              <a:rPr lang="en-US" smtClean="0"/>
              <a:pPr/>
              <a:t>9/11/2024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a:p>
        </p:txBody>
      </p:sp>
    </p:spTree>
    <p:extLst>
      <p:ext uri="{BB962C8B-B14F-4D97-AF65-F5344CB8AC3E}">
        <p14:creationId xmlns:p14="http://schemas.microsoft.com/office/powerpoint/2010/main" val="2786638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D0D92BC-42A9-434B-8530-ADBF4485E407}" type="datetimeFigureOut">
              <a:rPr lang="en-US" smtClean="0"/>
              <a:t>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6879417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D0D92BC-42A9-434B-8530-ADBF4485E407}" type="datetimeFigureOut">
              <a:rPr lang="en-US" smtClean="0"/>
              <a:t>9/11/2024</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657019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9D0D92BC-42A9-434B-8530-ADBF4485E407}" type="datetimeFigureOut">
              <a:rPr lang="en-US" smtClean="0"/>
              <a:pPr/>
              <a:t>9/11/2024</a:t>
            </a:fld>
            <a:endParaRPr lang="en-US"/>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endParaRPr lang="en-US"/>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A0289F9E-9962-4B7B-BA18-A15907CCC6BF}" type="slidenum">
              <a:rPr lang="en-US" smtClean="0"/>
              <a:pPr/>
              <a:t>‹#›</a:t>
            </a:fld>
            <a:endParaRPr lang="en-US"/>
          </a:p>
        </p:txBody>
      </p:sp>
    </p:spTree>
    <p:extLst>
      <p:ext uri="{BB962C8B-B14F-4D97-AF65-F5344CB8AC3E}">
        <p14:creationId xmlns:p14="http://schemas.microsoft.com/office/powerpoint/2010/main" val="4043155776"/>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 id="2147483932" r:id="rId12"/>
    <p:sldLayoutId id="2147483933" r:id="rId13"/>
    <p:sldLayoutId id="2147483934" r:id="rId14"/>
    <p:sldLayoutId id="2147483935" r:id="rId15"/>
    <p:sldLayoutId id="2147483936" r:id="rId16"/>
    <p:sldLayoutId id="214748393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5.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svg"/><Relationship Id="rId3" Type="http://schemas.openxmlformats.org/officeDocument/2006/relationships/image" Target="../media/image3.png"/><Relationship Id="rId7" Type="http://schemas.openxmlformats.org/officeDocument/2006/relationships/image" Target="../media/image9.svg"/><Relationship Id="rId12"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svg"/><Relationship Id="rId5" Type="http://schemas.openxmlformats.org/officeDocument/2006/relationships/image" Target="../media/image7.svg"/><Relationship Id="rId15" Type="http://schemas.openxmlformats.org/officeDocument/2006/relationships/image" Target="../media/image17.sv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svg"/><Relationship Id="rId14" Type="http://schemas.openxmlformats.org/officeDocument/2006/relationships/image" Target="../media/image16.png"/></Relationships>
</file>

<file path=ppt/slides/_rels/slide1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18.jpeg"/></Relationships>
</file>

<file path=ppt/slides/_rels/slide1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png"/><Relationship Id="rId7" Type="http://schemas.openxmlformats.org/officeDocument/2006/relationships/diagramColors" Target="../diagrams/colors2.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8" Type="http://schemas.openxmlformats.org/officeDocument/2006/relationships/hyperlink" Target="mailto:development@soroptimist.org" TargetMode="External"/><Relationship Id="rId3" Type="http://schemas.openxmlformats.org/officeDocument/2006/relationships/image" Target="../media/image3.png"/><Relationship Id="rId7" Type="http://schemas.openxmlformats.org/officeDocument/2006/relationships/hyperlink" Target="mailto:brooke@soroptimist.org"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mailto:Ilana@soroptimist.org" TargetMode="External"/><Relationship Id="rId5" Type="http://schemas.openxmlformats.org/officeDocument/2006/relationships/hyperlink" Target="mailto:Erica@soroptimist.org" TargetMode="External"/><Relationship Id="rId4" Type="http://schemas.openxmlformats.org/officeDocument/2006/relationships/hyperlink" Target="mailto:Kymberlie@soroptimist.org" TargetMode="External"/><Relationship Id="rId9" Type="http://schemas.openxmlformats.org/officeDocument/2006/relationships/image" Target="../media/image20.jpe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CC8EC169-188B-A8AB-09EB-07C3BD4551CA}"/>
              </a:ext>
            </a:extLst>
          </p:cNvPr>
          <p:cNvPicPr>
            <a:picLocks noChangeAspect="1"/>
          </p:cNvPicPr>
          <p:nvPr/>
        </p:nvPicPr>
        <p:blipFill rotWithShape="1">
          <a:blip r:embed="rId3"/>
          <a:srcRect l="13777" r="1560" b="-1"/>
          <a:stretch/>
        </p:blipFill>
        <p:spPr>
          <a:xfrm>
            <a:off x="423337" y="402166"/>
            <a:ext cx="4932951" cy="6053670"/>
          </a:xfrm>
          <a:custGeom>
            <a:avLst/>
            <a:gdLst/>
            <a:ahLst/>
            <a:cxnLst/>
            <a:rect l="l" t="t" r="r" b="b"/>
            <a:pathLst>
              <a:path w="4932951" h="6053670">
                <a:moveTo>
                  <a:pt x="0" y="0"/>
                </a:moveTo>
                <a:lnTo>
                  <a:pt x="3678393" y="0"/>
                </a:lnTo>
                <a:lnTo>
                  <a:pt x="4478865" y="0"/>
                </a:lnTo>
                <a:lnTo>
                  <a:pt x="4931853" y="0"/>
                </a:lnTo>
                <a:lnTo>
                  <a:pt x="4908487" y="137419"/>
                </a:lnTo>
                <a:lnTo>
                  <a:pt x="4886218" y="274232"/>
                </a:lnTo>
                <a:lnTo>
                  <a:pt x="4864421" y="411650"/>
                </a:lnTo>
                <a:lnTo>
                  <a:pt x="4845759" y="549673"/>
                </a:lnTo>
                <a:lnTo>
                  <a:pt x="4826941" y="687092"/>
                </a:lnTo>
                <a:lnTo>
                  <a:pt x="4809377" y="825115"/>
                </a:lnTo>
                <a:lnTo>
                  <a:pt x="4794322" y="961323"/>
                </a:lnTo>
                <a:lnTo>
                  <a:pt x="4780052" y="1099347"/>
                </a:lnTo>
                <a:lnTo>
                  <a:pt x="4767035" y="1236765"/>
                </a:lnTo>
                <a:lnTo>
                  <a:pt x="4755744" y="1371761"/>
                </a:lnTo>
                <a:lnTo>
                  <a:pt x="4744453" y="1508574"/>
                </a:lnTo>
                <a:lnTo>
                  <a:pt x="4735044" y="1643572"/>
                </a:lnTo>
                <a:lnTo>
                  <a:pt x="4727674" y="1778568"/>
                </a:lnTo>
                <a:lnTo>
                  <a:pt x="4719990" y="1912960"/>
                </a:lnTo>
                <a:lnTo>
                  <a:pt x="4713560" y="2046141"/>
                </a:lnTo>
                <a:lnTo>
                  <a:pt x="4709012" y="2178111"/>
                </a:lnTo>
                <a:lnTo>
                  <a:pt x="4705092" y="2310081"/>
                </a:lnTo>
                <a:lnTo>
                  <a:pt x="4701328" y="2440840"/>
                </a:lnTo>
                <a:lnTo>
                  <a:pt x="4699603" y="2569783"/>
                </a:lnTo>
                <a:lnTo>
                  <a:pt x="4697721" y="2698726"/>
                </a:lnTo>
                <a:lnTo>
                  <a:pt x="4696780" y="2825853"/>
                </a:lnTo>
                <a:lnTo>
                  <a:pt x="4697721" y="2951770"/>
                </a:lnTo>
                <a:lnTo>
                  <a:pt x="4697721" y="3076475"/>
                </a:lnTo>
                <a:lnTo>
                  <a:pt x="4699603" y="3199970"/>
                </a:lnTo>
                <a:lnTo>
                  <a:pt x="4702426" y="3321043"/>
                </a:lnTo>
                <a:lnTo>
                  <a:pt x="4705092" y="3440906"/>
                </a:lnTo>
                <a:lnTo>
                  <a:pt x="4708071" y="3558347"/>
                </a:lnTo>
                <a:lnTo>
                  <a:pt x="4712619" y="3675183"/>
                </a:lnTo>
                <a:lnTo>
                  <a:pt x="4717480" y="3790203"/>
                </a:lnTo>
                <a:lnTo>
                  <a:pt x="4721871" y="3902801"/>
                </a:lnTo>
                <a:lnTo>
                  <a:pt x="4734260" y="4122549"/>
                </a:lnTo>
                <a:lnTo>
                  <a:pt x="4747433" y="4333217"/>
                </a:lnTo>
                <a:lnTo>
                  <a:pt x="4761233" y="4535409"/>
                </a:lnTo>
                <a:lnTo>
                  <a:pt x="4776445" y="4726705"/>
                </a:lnTo>
                <a:lnTo>
                  <a:pt x="4792283" y="4909526"/>
                </a:lnTo>
                <a:lnTo>
                  <a:pt x="4809377" y="5079029"/>
                </a:lnTo>
                <a:lnTo>
                  <a:pt x="4826157" y="5238240"/>
                </a:lnTo>
                <a:lnTo>
                  <a:pt x="4842936" y="5384739"/>
                </a:lnTo>
                <a:lnTo>
                  <a:pt x="4858775" y="5519131"/>
                </a:lnTo>
                <a:lnTo>
                  <a:pt x="4873830" y="5638388"/>
                </a:lnTo>
                <a:lnTo>
                  <a:pt x="4888100" y="5746143"/>
                </a:lnTo>
                <a:lnTo>
                  <a:pt x="4900019" y="5836948"/>
                </a:lnTo>
                <a:lnTo>
                  <a:pt x="4911310" y="5913225"/>
                </a:lnTo>
                <a:lnTo>
                  <a:pt x="4927462" y="6017953"/>
                </a:lnTo>
                <a:lnTo>
                  <a:pt x="4932951" y="6053670"/>
                </a:lnTo>
                <a:lnTo>
                  <a:pt x="4478865" y="6053670"/>
                </a:lnTo>
                <a:lnTo>
                  <a:pt x="3683097" y="6053670"/>
                </a:lnTo>
                <a:lnTo>
                  <a:pt x="0" y="6053670"/>
                </a:lnTo>
                <a:close/>
              </a:path>
            </a:pathLst>
          </a:custGeom>
        </p:spPr>
      </p:pic>
      <p:sp>
        <p:nvSpPr>
          <p:cNvPr id="14" name="Title 1">
            <a:extLst>
              <a:ext uri="{FF2B5EF4-FFF2-40B4-BE49-F238E27FC236}">
                <a16:creationId xmlns:a16="http://schemas.microsoft.com/office/drawing/2014/main" id="{F7A46274-5918-8F5E-91D0-8C011C3AEAA3}"/>
              </a:ext>
            </a:extLst>
          </p:cNvPr>
          <p:cNvSpPr>
            <a:spLocks noGrp="1"/>
          </p:cNvSpPr>
          <p:nvPr>
            <p:ph type="ctrTitle"/>
          </p:nvPr>
        </p:nvSpPr>
        <p:spPr>
          <a:xfrm>
            <a:off x="5695061" y="1241266"/>
            <a:ext cx="5428551" cy="3153753"/>
          </a:xfrm>
        </p:spPr>
        <p:txBody>
          <a:bodyPr>
            <a:normAutofit/>
          </a:bodyPr>
          <a:lstStyle/>
          <a:p>
            <a:r>
              <a:rPr lang="en-US" b="1"/>
              <a:t>Empowering a Culture of Philanthropy</a:t>
            </a:r>
            <a:endParaRPr lang="en-US"/>
          </a:p>
        </p:txBody>
      </p:sp>
      <p:sp>
        <p:nvSpPr>
          <p:cNvPr id="3" name="Subtitle 2">
            <a:extLst>
              <a:ext uri="{FF2B5EF4-FFF2-40B4-BE49-F238E27FC236}">
                <a16:creationId xmlns:a16="http://schemas.microsoft.com/office/drawing/2014/main" id="{3240A5E7-E7B7-EEDC-1E9D-E3F53DFFB06C}"/>
              </a:ext>
            </a:extLst>
          </p:cNvPr>
          <p:cNvSpPr>
            <a:spLocks noGrp="1"/>
          </p:cNvSpPr>
          <p:nvPr>
            <p:ph type="subTitle" idx="1"/>
          </p:nvPr>
        </p:nvSpPr>
        <p:spPr>
          <a:xfrm>
            <a:off x="5739787" y="5968235"/>
            <a:ext cx="5428551" cy="397778"/>
          </a:xfrm>
        </p:spPr>
        <p:txBody>
          <a:bodyPr>
            <a:normAutofit fontScale="85000" lnSpcReduction="10000"/>
          </a:bodyPr>
          <a:lstStyle/>
          <a:p>
            <a:r>
              <a:rPr lang="en-US">
                <a:solidFill>
                  <a:schemeClr val="bg1"/>
                </a:solidFill>
              </a:rPr>
              <a:t>2024-2026 SIA Region </a:t>
            </a:r>
            <a:r>
              <a:rPr lang="en-US" err="1">
                <a:solidFill>
                  <a:schemeClr val="bg1"/>
                </a:solidFill>
              </a:rPr>
              <a:t>FunDRAISING</a:t>
            </a:r>
            <a:r>
              <a:rPr lang="en-US">
                <a:solidFill>
                  <a:schemeClr val="bg1"/>
                </a:solidFill>
              </a:rPr>
              <a:t> chair training</a:t>
            </a:r>
          </a:p>
        </p:txBody>
      </p:sp>
      <p:sp>
        <p:nvSpPr>
          <p:cNvPr id="21" name="Freeform 8">
            <a:extLst>
              <a:ext uri="{FF2B5EF4-FFF2-40B4-BE49-F238E27FC236}">
                <a16:creationId xmlns:a16="http://schemas.microsoft.com/office/drawing/2014/main" id="{EF6CF724-4735-628F-A578-CCFC905E5916}"/>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4"/>
            <a:stretch>
              <a:fillRect/>
            </a:stretch>
          </a:blipFill>
        </p:spPr>
        <p:txBody>
          <a:bodyPr/>
          <a:lstStyle/>
          <a:p>
            <a:endParaRPr lang="en-US"/>
          </a:p>
        </p:txBody>
      </p:sp>
    </p:spTree>
    <p:extLst>
      <p:ext uri="{BB962C8B-B14F-4D97-AF65-F5344CB8AC3E}">
        <p14:creationId xmlns:p14="http://schemas.microsoft.com/office/powerpoint/2010/main" val="3712423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14"/>
                                        </p:tgtEl>
                                        <p:attrNameLst>
                                          <p:attrName>style.visibility</p:attrName>
                                        </p:attrNameLst>
                                      </p:cBhvr>
                                      <p:to>
                                        <p:strVal val="visible"/>
                                      </p:to>
                                    </p:set>
                                    <p:animEffect transition="in" filter="fade">
                                      <p:cBhvr>
                                        <p:cTn id="10" dur="7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01B1A260-8A72-4E08-82CC-DB3DB0A49F3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16" name="Rectangle 15">
              <a:extLst>
                <a:ext uri="{FF2B5EF4-FFF2-40B4-BE49-F238E27FC236}">
                  <a16:creationId xmlns:a16="http://schemas.microsoft.com/office/drawing/2014/main" id="{F5EE446B-EFB2-4F6A-AC6E-936E92DB5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 name="Oval 16">
              <a:extLst>
                <a:ext uri="{FF2B5EF4-FFF2-40B4-BE49-F238E27FC236}">
                  <a16:creationId xmlns:a16="http://schemas.microsoft.com/office/drawing/2014/main" id="{3483BA79-FCF5-4852-AF0E-CA634727E3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Oval 17">
              <a:extLst>
                <a:ext uri="{FF2B5EF4-FFF2-40B4-BE49-F238E27FC236}">
                  <a16:creationId xmlns:a16="http://schemas.microsoft.com/office/drawing/2014/main" id="{A2630BA5-8A74-4D0A-BB80-42BB6E2D0C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Oval 18">
              <a:extLst>
                <a:ext uri="{FF2B5EF4-FFF2-40B4-BE49-F238E27FC236}">
                  <a16:creationId xmlns:a16="http://schemas.microsoft.com/office/drawing/2014/main" id="{BD6109B2-DB31-43CB-950B-AB02BC17CF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Oval 19">
              <a:extLst>
                <a:ext uri="{FF2B5EF4-FFF2-40B4-BE49-F238E27FC236}">
                  <a16:creationId xmlns:a16="http://schemas.microsoft.com/office/drawing/2014/main" id="{4F4C0381-B807-4F22-9362-4CF1EA4ED6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Oval 20">
              <a:extLst>
                <a:ext uri="{FF2B5EF4-FFF2-40B4-BE49-F238E27FC236}">
                  <a16:creationId xmlns:a16="http://schemas.microsoft.com/office/drawing/2014/main" id="{32DC58E5-A2AB-4AF3-BFDC-51F45B859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5A82E722-60BE-4C4A-93FB-ED5C9D25F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Freeform 5">
              <a:extLst>
                <a:ext uri="{FF2B5EF4-FFF2-40B4-BE49-F238E27FC236}">
                  <a16:creationId xmlns:a16="http://schemas.microsoft.com/office/drawing/2014/main" id="{BD917B57-2D0B-49F7-99D0-3E0D111382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24" name="Freeform 5">
              <a:extLst>
                <a:ext uri="{FF2B5EF4-FFF2-40B4-BE49-F238E27FC236}">
                  <a16:creationId xmlns:a16="http://schemas.microsoft.com/office/drawing/2014/main" id="{ED29444E-A895-4493-BEBA-CBD61CF471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25" name="Freeform 5">
              <a:extLst>
                <a:ext uri="{FF2B5EF4-FFF2-40B4-BE49-F238E27FC236}">
                  <a16:creationId xmlns:a16="http://schemas.microsoft.com/office/drawing/2014/main" id="{9237B3E9-B2D7-4C20-930D-6FD74FFB5C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1">
            <a:extLst>
              <a:ext uri="{FF2B5EF4-FFF2-40B4-BE49-F238E27FC236}">
                <a16:creationId xmlns:a16="http://schemas.microsoft.com/office/drawing/2014/main" id="{44EBFDBF-2B8A-0031-1279-60D68CD4B289}"/>
              </a:ext>
            </a:extLst>
          </p:cNvPr>
          <p:cNvSpPr>
            <a:spLocks noGrp="1"/>
          </p:cNvSpPr>
          <p:nvPr>
            <p:ph type="title"/>
          </p:nvPr>
        </p:nvSpPr>
        <p:spPr>
          <a:xfrm>
            <a:off x="994087" y="1130603"/>
            <a:ext cx="3342442" cy="4596794"/>
          </a:xfrm>
        </p:spPr>
        <p:txBody>
          <a:bodyPr anchor="ctr">
            <a:normAutofit/>
          </a:bodyPr>
          <a:lstStyle/>
          <a:p>
            <a:r>
              <a:rPr lang="en-US" sz="3200">
                <a:solidFill>
                  <a:srgbClr val="EBEBEB"/>
                </a:solidFill>
              </a:rPr>
              <a:t>Agenda</a:t>
            </a:r>
          </a:p>
        </p:txBody>
      </p:sp>
      <p:sp>
        <p:nvSpPr>
          <p:cNvPr id="3" name="Content Placeholder 2">
            <a:extLst>
              <a:ext uri="{FF2B5EF4-FFF2-40B4-BE49-F238E27FC236}">
                <a16:creationId xmlns:a16="http://schemas.microsoft.com/office/drawing/2014/main" id="{4ABF0080-A5B5-AABE-7E7D-BAC7F7BAE1D7}"/>
              </a:ext>
            </a:extLst>
          </p:cNvPr>
          <p:cNvSpPr>
            <a:spLocks noGrp="1"/>
          </p:cNvSpPr>
          <p:nvPr>
            <p:ph idx="1"/>
          </p:nvPr>
        </p:nvSpPr>
        <p:spPr>
          <a:xfrm>
            <a:off x="5290077" y="437513"/>
            <a:ext cx="5502614" cy="5954325"/>
          </a:xfrm>
        </p:spPr>
        <p:txBody>
          <a:bodyPr anchor="ctr">
            <a:normAutofit/>
          </a:bodyPr>
          <a:lstStyle/>
          <a:p>
            <a:r>
              <a:rPr lang="en-US" sz="2400"/>
              <a:t>Fund Development Team structure and responsibilities</a:t>
            </a:r>
          </a:p>
          <a:p>
            <a:r>
              <a:rPr lang="en-US" sz="2400"/>
              <a:t>How funds support Soroptimist’s local and global impact</a:t>
            </a:r>
          </a:p>
          <a:p>
            <a:r>
              <a:rPr lang="en-US" sz="2400"/>
              <a:t>Fundraising strategy, best practices, and ideas</a:t>
            </a:r>
            <a:endParaRPr lang="en-US"/>
          </a:p>
          <a:p>
            <a:r>
              <a:rPr lang="en-US" sz="2400"/>
              <a:t>How Region Fundraising Chairs can be supportive of our collective goals</a:t>
            </a:r>
          </a:p>
        </p:txBody>
      </p:sp>
      <p:sp>
        <p:nvSpPr>
          <p:cNvPr id="8" name="Freeform 8">
            <a:extLst>
              <a:ext uri="{FF2B5EF4-FFF2-40B4-BE49-F238E27FC236}">
                <a16:creationId xmlns:a16="http://schemas.microsoft.com/office/drawing/2014/main" id="{6ED770AC-61C2-F04B-2599-9114E2651001}"/>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4"/>
            <a:stretch>
              <a:fillRect/>
            </a:stretch>
          </a:blipFill>
        </p:spPr>
        <p:txBody>
          <a:bodyPr/>
          <a:lstStyle/>
          <a:p>
            <a:endParaRPr lang="en-US"/>
          </a:p>
        </p:txBody>
      </p:sp>
      <p:sp>
        <p:nvSpPr>
          <p:cNvPr id="4" name="TextBox 3">
            <a:extLst>
              <a:ext uri="{FF2B5EF4-FFF2-40B4-BE49-F238E27FC236}">
                <a16:creationId xmlns:a16="http://schemas.microsoft.com/office/drawing/2014/main" id="{78085D15-A1D3-1FBF-A9A7-82389B13C5A6}"/>
              </a:ext>
            </a:extLst>
          </p:cNvPr>
          <p:cNvSpPr txBox="1"/>
          <p:nvPr/>
        </p:nvSpPr>
        <p:spPr>
          <a:xfrm>
            <a:off x="311085" y="6455835"/>
            <a:ext cx="11312504" cy="307777"/>
          </a:xfrm>
          <a:prstGeom prst="rect">
            <a:avLst/>
          </a:prstGeom>
          <a:noFill/>
        </p:spPr>
        <p:txBody>
          <a:bodyPr wrap="square" lIns="91440" tIns="45720" rIns="91440" bIns="45720" rtlCol="0" anchor="t">
            <a:spAutoFit/>
          </a:bodyPr>
          <a:lstStyle/>
          <a:p>
            <a:r>
              <a:rPr lang="en-US" sz="1400">
                <a:solidFill>
                  <a:schemeClr val="accent1"/>
                </a:solidFill>
              </a:rPr>
              <a:t>2024-2026 SIA Region Fundraising Chair Training</a:t>
            </a:r>
          </a:p>
        </p:txBody>
      </p:sp>
    </p:spTree>
    <p:extLst>
      <p:ext uri="{BB962C8B-B14F-4D97-AF65-F5344CB8AC3E}">
        <p14:creationId xmlns:p14="http://schemas.microsoft.com/office/powerpoint/2010/main" val="7418851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7A165-0069-2B71-3611-76F76E6FE0D1}"/>
              </a:ext>
            </a:extLst>
          </p:cNvPr>
          <p:cNvSpPr>
            <a:spLocks noGrp="1"/>
          </p:cNvSpPr>
          <p:nvPr>
            <p:ph type="title"/>
          </p:nvPr>
        </p:nvSpPr>
        <p:spPr>
          <a:xfrm>
            <a:off x="1070523" y="553664"/>
            <a:ext cx="8825658" cy="1554480"/>
          </a:xfrm>
        </p:spPr>
        <p:txBody>
          <a:bodyPr vert="horz" lIns="91440" tIns="45720" rIns="91440" bIns="45720" rtlCol="0" anchor="ctr">
            <a:normAutofit/>
          </a:bodyPr>
          <a:lstStyle/>
          <a:p>
            <a:pPr algn="ctr"/>
            <a:r>
              <a:rPr lang="en-US" sz="4000">
                <a:solidFill>
                  <a:schemeClr val="tx1"/>
                </a:solidFill>
              </a:rPr>
              <a:t>Who We Are</a:t>
            </a:r>
          </a:p>
        </p:txBody>
      </p:sp>
      <p:sp>
        <p:nvSpPr>
          <p:cNvPr id="5" name="Freeform 8">
            <a:extLst>
              <a:ext uri="{FF2B5EF4-FFF2-40B4-BE49-F238E27FC236}">
                <a16:creationId xmlns:a16="http://schemas.microsoft.com/office/drawing/2014/main" id="{6D5DF8BA-01C6-CB89-4019-737E16163115}"/>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en-US"/>
          </a:p>
        </p:txBody>
      </p:sp>
      <p:sp>
        <p:nvSpPr>
          <p:cNvPr id="4" name="TextBox 3">
            <a:extLst>
              <a:ext uri="{FF2B5EF4-FFF2-40B4-BE49-F238E27FC236}">
                <a16:creationId xmlns:a16="http://schemas.microsoft.com/office/drawing/2014/main" id="{3B36AAF4-1BBD-1B2B-04AE-51F8AE474133}"/>
              </a:ext>
            </a:extLst>
          </p:cNvPr>
          <p:cNvSpPr txBox="1"/>
          <p:nvPr/>
        </p:nvSpPr>
        <p:spPr>
          <a:xfrm>
            <a:off x="311085" y="6455835"/>
            <a:ext cx="11312504" cy="307777"/>
          </a:xfrm>
          <a:prstGeom prst="rect">
            <a:avLst/>
          </a:prstGeom>
          <a:noFill/>
        </p:spPr>
        <p:txBody>
          <a:bodyPr wrap="square" lIns="91440" tIns="45720" rIns="91440" bIns="45720" rtlCol="0" anchor="t">
            <a:spAutoFit/>
          </a:bodyPr>
          <a:lstStyle/>
          <a:p>
            <a:r>
              <a:rPr lang="en-US" sz="1400">
                <a:solidFill>
                  <a:schemeClr val="accent1"/>
                </a:solidFill>
              </a:rPr>
              <a:t>2024-2026 SIA Region Fundraising Chair Training</a:t>
            </a:r>
          </a:p>
        </p:txBody>
      </p:sp>
      <p:sp>
        <p:nvSpPr>
          <p:cNvPr id="3" name="TextBox 2">
            <a:extLst>
              <a:ext uri="{FF2B5EF4-FFF2-40B4-BE49-F238E27FC236}">
                <a16:creationId xmlns:a16="http://schemas.microsoft.com/office/drawing/2014/main" id="{2D05CCDC-2E17-577F-5DFD-1310EDDC39FD}"/>
              </a:ext>
            </a:extLst>
          </p:cNvPr>
          <p:cNvSpPr txBox="1"/>
          <p:nvPr/>
        </p:nvSpPr>
        <p:spPr>
          <a:xfrm>
            <a:off x="521208" y="2304186"/>
            <a:ext cx="4336542" cy="461665"/>
          </a:xfrm>
          <a:prstGeom prst="rect">
            <a:avLst/>
          </a:prstGeom>
          <a:noFill/>
        </p:spPr>
        <p:txBody>
          <a:bodyPr wrap="square" lIns="91440" tIns="45720" rIns="91440" bIns="45720" rtlCol="0" anchor="t">
            <a:spAutoFit/>
          </a:bodyPr>
          <a:lstStyle/>
          <a:p>
            <a:r>
              <a:rPr lang="en-US" sz="2400" b="1"/>
              <a:t>Region Fundraising Chairs </a:t>
            </a:r>
            <a:r>
              <a:rPr lang="en-US" sz="2000" b="1"/>
              <a:t>    </a:t>
            </a:r>
          </a:p>
        </p:txBody>
      </p:sp>
      <p:sp>
        <p:nvSpPr>
          <p:cNvPr id="6" name="TextBox 5">
            <a:extLst>
              <a:ext uri="{FF2B5EF4-FFF2-40B4-BE49-F238E27FC236}">
                <a16:creationId xmlns:a16="http://schemas.microsoft.com/office/drawing/2014/main" id="{529A4B9A-5168-942B-C01B-AC56DE928459}"/>
              </a:ext>
            </a:extLst>
          </p:cNvPr>
          <p:cNvSpPr txBox="1"/>
          <p:nvPr/>
        </p:nvSpPr>
        <p:spPr>
          <a:xfrm>
            <a:off x="521208" y="2728308"/>
            <a:ext cx="6870192" cy="3477875"/>
          </a:xfrm>
          <a:prstGeom prst="rect">
            <a:avLst/>
          </a:prstGeom>
          <a:noFill/>
        </p:spPr>
        <p:txBody>
          <a:bodyPr wrap="square" lIns="91440" tIns="45720" rIns="91440" bIns="45720" rtlCol="0" anchor="t">
            <a:spAutoFit/>
          </a:bodyPr>
          <a:lstStyle/>
          <a:p>
            <a:r>
              <a:rPr lang="en-US" sz="2200">
                <a:latin typeface="Calibri"/>
                <a:ea typeface="Calibri" panose="020F0502020204030204" pitchFamily="34" charset="0"/>
                <a:cs typeface="Calibri"/>
              </a:rPr>
              <a:t>Janine Andrade – </a:t>
            </a:r>
            <a:r>
              <a:rPr lang="en-US" sz="2200" b="1">
                <a:latin typeface="Calibri"/>
                <a:ea typeface="Calibri" panose="020F0502020204030204" pitchFamily="34" charset="0"/>
                <a:cs typeface="Calibri"/>
              </a:rPr>
              <a:t>Camino Real </a:t>
            </a:r>
            <a:endParaRPr lang="en-US" sz="2200">
              <a:latin typeface="Calibri"/>
              <a:ea typeface="Calibri" panose="020F0502020204030204" pitchFamily="34" charset="0"/>
              <a:cs typeface="Calibri"/>
            </a:endParaRPr>
          </a:p>
          <a:p>
            <a:r>
              <a:rPr lang="en-US" sz="2200">
                <a:latin typeface="Calibri"/>
                <a:ea typeface="Calibri" panose="020F0502020204030204" pitchFamily="34" charset="0"/>
                <a:cs typeface="Calibri"/>
              </a:rPr>
              <a:t>Ann Bryant – </a:t>
            </a:r>
            <a:r>
              <a:rPr lang="en-US" sz="2200" b="1">
                <a:latin typeface="Calibri"/>
                <a:ea typeface="Calibri" panose="020F0502020204030204" pitchFamily="34" charset="0"/>
                <a:cs typeface="Calibri"/>
              </a:rPr>
              <a:t>Sierra Nevada</a:t>
            </a:r>
          </a:p>
          <a:p>
            <a:r>
              <a:rPr lang="en-US" sz="2200">
                <a:latin typeface="Calibri"/>
                <a:ea typeface="Calibri" panose="020F0502020204030204" pitchFamily="34" charset="0"/>
                <a:cs typeface="Calibri"/>
              </a:rPr>
              <a:t>Deborah Case – </a:t>
            </a:r>
            <a:r>
              <a:rPr lang="en-US" sz="2200" b="1">
                <a:latin typeface="Calibri"/>
                <a:ea typeface="Calibri" panose="020F0502020204030204" pitchFamily="34" charset="0"/>
                <a:cs typeface="Calibri"/>
              </a:rPr>
              <a:t>Golden West</a:t>
            </a:r>
          </a:p>
          <a:p>
            <a:r>
              <a:rPr lang="en-US" sz="2200">
                <a:latin typeface="Calibri"/>
                <a:ea typeface="Calibri" panose="020F0502020204030204" pitchFamily="34" charset="0"/>
                <a:cs typeface="Calibri"/>
              </a:rPr>
              <a:t>Mei Guei Chen Gu – </a:t>
            </a:r>
            <a:r>
              <a:rPr lang="en-US" sz="2200" b="1">
                <a:latin typeface="Calibri"/>
                <a:ea typeface="Calibri" panose="020F0502020204030204" pitchFamily="34" charset="0"/>
                <a:cs typeface="Calibri"/>
              </a:rPr>
              <a:t>Taiwan</a:t>
            </a:r>
          </a:p>
          <a:p>
            <a:r>
              <a:rPr lang="en-US" sz="2200">
                <a:latin typeface="Calibri"/>
                <a:ea typeface="Calibri" panose="020F0502020204030204" pitchFamily="34" charset="0"/>
                <a:cs typeface="Calibri"/>
              </a:rPr>
              <a:t>Sang Ran Chung – </a:t>
            </a:r>
            <a:r>
              <a:rPr lang="en-US" sz="2200" b="1">
                <a:latin typeface="Calibri"/>
                <a:ea typeface="Calibri" panose="020F0502020204030204" pitchFamily="34" charset="0"/>
                <a:cs typeface="Calibri"/>
              </a:rPr>
              <a:t>Korea Region</a:t>
            </a:r>
            <a:endParaRPr lang="en-US" sz="2200">
              <a:latin typeface="Calibri"/>
              <a:ea typeface="Calibri" panose="020F0502020204030204" pitchFamily="34" charset="0"/>
              <a:cs typeface="Calibri"/>
            </a:endParaRPr>
          </a:p>
          <a:p>
            <a:r>
              <a:rPr lang="en-US" sz="2200" err="1">
                <a:latin typeface="Calibri"/>
                <a:ea typeface="Calibri" panose="020F0502020204030204" pitchFamily="34" charset="0"/>
                <a:cs typeface="Calibri"/>
              </a:rPr>
              <a:t>Keshala</a:t>
            </a:r>
            <a:r>
              <a:rPr lang="en-US" sz="2200">
                <a:latin typeface="Calibri"/>
                <a:ea typeface="Calibri" panose="020F0502020204030204" pitchFamily="34" charset="0"/>
                <a:cs typeface="Calibri"/>
              </a:rPr>
              <a:t> Fernando-Dissanayake – </a:t>
            </a:r>
            <a:r>
              <a:rPr lang="en-US" sz="2200" b="1">
                <a:latin typeface="Calibri"/>
                <a:ea typeface="Calibri" panose="020F0502020204030204" pitchFamily="34" charset="0"/>
                <a:cs typeface="Calibri"/>
              </a:rPr>
              <a:t>Eastern Canada </a:t>
            </a:r>
          </a:p>
          <a:p>
            <a:r>
              <a:rPr lang="en-US" sz="2200">
                <a:latin typeface="Calibri"/>
                <a:ea typeface="Calibri" panose="020F0502020204030204" pitchFamily="34" charset="0"/>
                <a:cs typeface="Calibri"/>
              </a:rPr>
              <a:t>Susan Frankel -  </a:t>
            </a:r>
            <a:r>
              <a:rPr lang="en-US" sz="2200" b="1">
                <a:latin typeface="Calibri"/>
                <a:ea typeface="Calibri" panose="020F0502020204030204" pitchFamily="34" charset="0"/>
                <a:cs typeface="Calibri"/>
              </a:rPr>
              <a:t>Midwestern </a:t>
            </a:r>
            <a:endParaRPr lang="en-US"/>
          </a:p>
          <a:p>
            <a:r>
              <a:rPr lang="en-US" sz="2200">
                <a:latin typeface="Calibri"/>
                <a:ea typeface="Calibri" panose="020F0502020204030204" pitchFamily="34" charset="0"/>
                <a:cs typeface="Calibri"/>
              </a:rPr>
              <a:t>Linda Gillis – </a:t>
            </a:r>
            <a:r>
              <a:rPr lang="en-US" sz="2200" b="1">
                <a:latin typeface="Calibri"/>
                <a:ea typeface="Calibri" panose="020F0502020204030204" pitchFamily="34" charset="0"/>
                <a:cs typeface="Calibri"/>
              </a:rPr>
              <a:t>Sierra Pacific </a:t>
            </a:r>
          </a:p>
          <a:p>
            <a:r>
              <a:rPr lang="en-US" sz="2200" err="1">
                <a:latin typeface="Calibri"/>
                <a:ea typeface="Calibri" panose="020F0502020204030204" pitchFamily="34" charset="0"/>
                <a:cs typeface="Calibri"/>
              </a:rPr>
              <a:t>Felie</a:t>
            </a:r>
            <a:r>
              <a:rPr lang="en-US" sz="2200">
                <a:latin typeface="Calibri"/>
                <a:ea typeface="Calibri" panose="020F0502020204030204" pitchFamily="34" charset="0"/>
                <a:cs typeface="Calibri"/>
              </a:rPr>
              <a:t> Go – </a:t>
            </a:r>
            <a:r>
              <a:rPr lang="en-US" sz="2200" b="1">
                <a:latin typeface="Calibri"/>
                <a:ea typeface="Calibri" panose="020F0502020204030204" pitchFamily="34" charset="0"/>
                <a:cs typeface="Calibri"/>
              </a:rPr>
              <a:t>Philippines </a:t>
            </a:r>
          </a:p>
          <a:p>
            <a:r>
              <a:rPr lang="en-US" sz="2200">
                <a:latin typeface="Calibri"/>
                <a:ea typeface="Calibri" panose="020F0502020204030204" pitchFamily="34" charset="0"/>
                <a:cs typeface="Calibri"/>
              </a:rPr>
              <a:t>Annie Esther Gomez Gonzalez – </a:t>
            </a:r>
            <a:r>
              <a:rPr lang="en-US" sz="2200" b="1">
                <a:latin typeface="Calibri"/>
                <a:ea typeface="Calibri" panose="020F0502020204030204" pitchFamily="34" charset="0"/>
                <a:cs typeface="Calibri"/>
              </a:rPr>
              <a:t>Mexico/Centro America </a:t>
            </a:r>
          </a:p>
        </p:txBody>
      </p:sp>
      <p:sp>
        <p:nvSpPr>
          <p:cNvPr id="12" name="TextBox 11">
            <a:extLst>
              <a:ext uri="{FF2B5EF4-FFF2-40B4-BE49-F238E27FC236}">
                <a16:creationId xmlns:a16="http://schemas.microsoft.com/office/drawing/2014/main" id="{FA2AC619-C837-D237-96DF-523BD6FE4B9E}"/>
              </a:ext>
            </a:extLst>
          </p:cNvPr>
          <p:cNvSpPr txBox="1"/>
          <p:nvPr/>
        </p:nvSpPr>
        <p:spPr>
          <a:xfrm>
            <a:off x="6641435" y="2505044"/>
            <a:ext cx="6508242" cy="2431435"/>
          </a:xfrm>
          <a:prstGeom prst="rect">
            <a:avLst/>
          </a:prstGeom>
          <a:noFill/>
        </p:spPr>
        <p:txBody>
          <a:bodyPr wrap="square" lIns="91440" tIns="45720" rIns="91440" bIns="45720" rtlCol="0" anchor="t">
            <a:spAutoFit/>
          </a:bodyPr>
          <a:lstStyle/>
          <a:p>
            <a:r>
              <a:rPr lang="en-US" sz="2200" err="1">
                <a:latin typeface="Calibri"/>
                <a:ea typeface="Calibri" panose="020F0502020204030204" pitchFamily="34" charset="0"/>
                <a:cs typeface="Calibri"/>
              </a:rPr>
              <a:t>MaryLen</a:t>
            </a:r>
            <a:r>
              <a:rPr lang="en-US" sz="2200">
                <a:latin typeface="Calibri"/>
                <a:ea typeface="Calibri" panose="020F0502020204030204" pitchFamily="34" charset="0"/>
                <a:cs typeface="Calibri"/>
              </a:rPr>
              <a:t> Hajduk – </a:t>
            </a:r>
            <a:r>
              <a:rPr lang="en-US" sz="2200" b="1">
                <a:latin typeface="Calibri"/>
                <a:ea typeface="Calibri" panose="020F0502020204030204" pitchFamily="34" charset="0"/>
                <a:cs typeface="Calibri"/>
              </a:rPr>
              <a:t>North Atlantic</a:t>
            </a:r>
          </a:p>
          <a:p>
            <a:r>
              <a:rPr lang="en-US" sz="2200">
                <a:latin typeface="Calibri"/>
                <a:ea typeface="Calibri" panose="020F0502020204030204" pitchFamily="34" charset="0"/>
                <a:cs typeface="Calibri"/>
              </a:rPr>
              <a:t>Chikao Hatta – </a:t>
            </a:r>
            <a:r>
              <a:rPr lang="en-US" sz="2200" b="1">
                <a:latin typeface="Calibri"/>
                <a:ea typeface="Calibri" panose="020F0502020204030204" pitchFamily="34" charset="0"/>
                <a:cs typeface="Calibri"/>
              </a:rPr>
              <a:t>Japan Chuo </a:t>
            </a:r>
          </a:p>
          <a:p>
            <a:r>
              <a:rPr lang="en-US" sz="2200">
                <a:latin typeface="Calibri"/>
                <a:ea typeface="Calibri" panose="020F0502020204030204" pitchFamily="34" charset="0"/>
                <a:cs typeface="Calibri"/>
              </a:rPr>
              <a:t>Marie Kennedy – </a:t>
            </a:r>
            <a:r>
              <a:rPr lang="en-US" sz="2200" b="1">
                <a:latin typeface="Calibri"/>
                <a:ea typeface="Calibri" panose="020F0502020204030204" pitchFamily="34" charset="0"/>
                <a:cs typeface="Calibri"/>
              </a:rPr>
              <a:t>Southern </a:t>
            </a:r>
          </a:p>
          <a:p>
            <a:r>
              <a:rPr lang="en-US" sz="2200">
                <a:latin typeface="Calibri"/>
                <a:ea typeface="Calibri" panose="020F0502020204030204" pitchFamily="34" charset="0"/>
                <a:cs typeface="Calibri"/>
              </a:rPr>
              <a:t>Kathy McCullough – </a:t>
            </a:r>
            <a:r>
              <a:rPr lang="en-US" sz="2200" b="1">
                <a:latin typeface="Calibri"/>
                <a:ea typeface="Calibri" panose="020F0502020204030204" pitchFamily="34" charset="0"/>
                <a:cs typeface="Calibri"/>
              </a:rPr>
              <a:t>North Western </a:t>
            </a:r>
          </a:p>
          <a:p>
            <a:r>
              <a:rPr lang="en-US" sz="2200">
                <a:latin typeface="Calibri"/>
                <a:ea typeface="Calibri" panose="020F0502020204030204" pitchFamily="34" charset="0"/>
                <a:cs typeface="Calibri"/>
              </a:rPr>
              <a:t>Kaoruko </a:t>
            </a:r>
            <a:r>
              <a:rPr lang="en-US" sz="2200" err="1">
                <a:latin typeface="Calibri"/>
                <a:ea typeface="Calibri" panose="020F0502020204030204" pitchFamily="34" charset="0"/>
                <a:cs typeface="Calibri"/>
              </a:rPr>
              <a:t>Nishie</a:t>
            </a:r>
            <a:r>
              <a:rPr lang="en-US" sz="2200">
                <a:latin typeface="Calibri"/>
                <a:ea typeface="Calibri" panose="020F0502020204030204" pitchFamily="34" charset="0"/>
                <a:cs typeface="Calibri"/>
              </a:rPr>
              <a:t> – </a:t>
            </a:r>
            <a:r>
              <a:rPr lang="en-US" sz="2200" b="1">
                <a:latin typeface="Calibri"/>
                <a:ea typeface="Calibri" panose="020F0502020204030204" pitchFamily="34" charset="0"/>
                <a:cs typeface="Calibri"/>
              </a:rPr>
              <a:t>Japan Nishi </a:t>
            </a:r>
          </a:p>
          <a:p>
            <a:r>
              <a:rPr lang="en-US" sz="2200">
                <a:latin typeface="Calibri"/>
                <a:ea typeface="Calibri" panose="020F0502020204030204" pitchFamily="34" charset="0"/>
                <a:cs typeface="Calibri"/>
              </a:rPr>
              <a:t>Iracema Lourdes Peloso </a:t>
            </a:r>
            <a:r>
              <a:rPr lang="en-US" sz="2200" err="1">
                <a:latin typeface="Calibri"/>
                <a:ea typeface="Calibri" panose="020F0502020204030204" pitchFamily="34" charset="0"/>
                <a:cs typeface="Calibri"/>
              </a:rPr>
              <a:t>Gabardo</a:t>
            </a:r>
            <a:r>
              <a:rPr lang="en-US" sz="2200">
                <a:latin typeface="Calibri"/>
                <a:ea typeface="Calibri" panose="020F0502020204030204" pitchFamily="34" charset="0"/>
                <a:cs typeface="Calibri"/>
              </a:rPr>
              <a:t> – </a:t>
            </a:r>
            <a:r>
              <a:rPr lang="en-US" sz="2200" b="1">
                <a:latin typeface="Calibri"/>
                <a:ea typeface="Calibri" panose="020F0502020204030204" pitchFamily="34" charset="0"/>
                <a:cs typeface="Calibri"/>
              </a:rPr>
              <a:t>Brazil </a:t>
            </a:r>
            <a:endParaRPr lang="en-US" sz="2200">
              <a:latin typeface="Calibri"/>
              <a:ea typeface="Calibri" panose="020F0502020204030204" pitchFamily="34" charset="0"/>
              <a:cs typeface="Calibri"/>
            </a:endParaRPr>
          </a:p>
          <a:p>
            <a:endParaRPr lang="en-US" sz="200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880684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7A165-0069-2B71-3611-76F76E6FE0D1}"/>
              </a:ext>
            </a:extLst>
          </p:cNvPr>
          <p:cNvSpPr>
            <a:spLocks noGrp="1"/>
          </p:cNvSpPr>
          <p:nvPr>
            <p:ph type="title"/>
          </p:nvPr>
        </p:nvSpPr>
        <p:spPr>
          <a:xfrm>
            <a:off x="1070523" y="553664"/>
            <a:ext cx="8825658" cy="1554480"/>
          </a:xfrm>
        </p:spPr>
        <p:txBody>
          <a:bodyPr vert="horz" lIns="91440" tIns="45720" rIns="91440" bIns="45720" rtlCol="0" anchor="ctr">
            <a:normAutofit/>
          </a:bodyPr>
          <a:lstStyle/>
          <a:p>
            <a:pPr algn="ctr"/>
            <a:r>
              <a:rPr lang="en-US" sz="4000">
                <a:solidFill>
                  <a:schemeClr val="tx1"/>
                </a:solidFill>
              </a:rPr>
              <a:t>Who We Are</a:t>
            </a:r>
          </a:p>
        </p:txBody>
      </p:sp>
      <p:sp>
        <p:nvSpPr>
          <p:cNvPr id="5" name="Freeform 8">
            <a:extLst>
              <a:ext uri="{FF2B5EF4-FFF2-40B4-BE49-F238E27FC236}">
                <a16:creationId xmlns:a16="http://schemas.microsoft.com/office/drawing/2014/main" id="{6D5DF8BA-01C6-CB89-4019-737E16163115}"/>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en-US"/>
          </a:p>
        </p:txBody>
      </p:sp>
      <p:sp>
        <p:nvSpPr>
          <p:cNvPr id="4" name="TextBox 3">
            <a:extLst>
              <a:ext uri="{FF2B5EF4-FFF2-40B4-BE49-F238E27FC236}">
                <a16:creationId xmlns:a16="http://schemas.microsoft.com/office/drawing/2014/main" id="{3B36AAF4-1BBD-1B2B-04AE-51F8AE474133}"/>
              </a:ext>
            </a:extLst>
          </p:cNvPr>
          <p:cNvSpPr txBox="1"/>
          <p:nvPr/>
        </p:nvSpPr>
        <p:spPr>
          <a:xfrm>
            <a:off x="311085" y="6455835"/>
            <a:ext cx="11312504" cy="307777"/>
          </a:xfrm>
          <a:prstGeom prst="rect">
            <a:avLst/>
          </a:prstGeom>
          <a:noFill/>
        </p:spPr>
        <p:txBody>
          <a:bodyPr wrap="square" lIns="91440" tIns="45720" rIns="91440" bIns="45720" rtlCol="0" anchor="t">
            <a:spAutoFit/>
          </a:bodyPr>
          <a:lstStyle/>
          <a:p>
            <a:r>
              <a:rPr lang="en-US" sz="1400">
                <a:solidFill>
                  <a:schemeClr val="accent1"/>
                </a:solidFill>
              </a:rPr>
              <a:t>2024-2026 SIA Region Fundraising Chair Training</a:t>
            </a:r>
          </a:p>
        </p:txBody>
      </p:sp>
      <p:sp>
        <p:nvSpPr>
          <p:cNvPr id="3" name="TextBox 2">
            <a:extLst>
              <a:ext uri="{FF2B5EF4-FFF2-40B4-BE49-F238E27FC236}">
                <a16:creationId xmlns:a16="http://schemas.microsoft.com/office/drawing/2014/main" id="{2D05CCDC-2E17-577F-5DFD-1310EDDC39FD}"/>
              </a:ext>
            </a:extLst>
          </p:cNvPr>
          <p:cNvSpPr txBox="1"/>
          <p:nvPr/>
        </p:nvSpPr>
        <p:spPr>
          <a:xfrm>
            <a:off x="521208" y="2476714"/>
            <a:ext cx="4584910" cy="461665"/>
          </a:xfrm>
          <a:prstGeom prst="rect">
            <a:avLst/>
          </a:prstGeom>
          <a:noFill/>
        </p:spPr>
        <p:txBody>
          <a:bodyPr wrap="square" lIns="91440" tIns="45720" rIns="91440" bIns="45720" rtlCol="0" anchor="t">
            <a:spAutoFit/>
          </a:bodyPr>
          <a:lstStyle/>
          <a:p>
            <a:r>
              <a:rPr lang="en-US" sz="2400" b="1"/>
              <a:t>Region Fundraising Chairs</a:t>
            </a:r>
          </a:p>
        </p:txBody>
      </p:sp>
      <p:sp>
        <p:nvSpPr>
          <p:cNvPr id="10" name="TextBox 9">
            <a:extLst>
              <a:ext uri="{FF2B5EF4-FFF2-40B4-BE49-F238E27FC236}">
                <a16:creationId xmlns:a16="http://schemas.microsoft.com/office/drawing/2014/main" id="{DB4C4CB1-17B6-E431-E837-4F14F3E56FD4}"/>
              </a:ext>
            </a:extLst>
          </p:cNvPr>
          <p:cNvSpPr txBox="1"/>
          <p:nvPr/>
        </p:nvSpPr>
        <p:spPr>
          <a:xfrm>
            <a:off x="521208" y="3142730"/>
            <a:ext cx="5847961" cy="2800767"/>
          </a:xfrm>
          <a:prstGeom prst="rect">
            <a:avLst/>
          </a:prstGeom>
          <a:noFill/>
        </p:spPr>
        <p:txBody>
          <a:bodyPr wrap="square" lIns="91440" tIns="45720" rIns="91440" bIns="45720" rtlCol="0" anchor="t">
            <a:spAutoFit/>
          </a:bodyPr>
          <a:lstStyle/>
          <a:p>
            <a:r>
              <a:rPr lang="en-US" sz="2200">
                <a:latin typeface="Calibri"/>
                <a:ea typeface="Calibri" panose="020F0502020204030204" pitchFamily="34" charset="0"/>
                <a:cs typeface="Calibri"/>
              </a:rPr>
              <a:t>Sue Rea – </a:t>
            </a:r>
            <a:r>
              <a:rPr lang="en-US" sz="2200" b="1">
                <a:latin typeface="Calibri"/>
                <a:ea typeface="Calibri" panose="020F0502020204030204" pitchFamily="34" charset="0"/>
                <a:cs typeface="Calibri"/>
              </a:rPr>
              <a:t>South Central </a:t>
            </a:r>
          </a:p>
          <a:p>
            <a:r>
              <a:rPr lang="en-US" sz="2200">
                <a:latin typeface="Calibri"/>
                <a:ea typeface="Calibri" panose="020F0502020204030204" pitchFamily="34" charset="0"/>
                <a:cs typeface="Calibri"/>
              </a:rPr>
              <a:t>Ann Rutledge – </a:t>
            </a:r>
            <a:r>
              <a:rPr lang="en-US" sz="2200" b="1">
                <a:latin typeface="Calibri"/>
                <a:ea typeface="Calibri" panose="020F0502020204030204" pitchFamily="34" charset="0"/>
                <a:cs typeface="Calibri"/>
              </a:rPr>
              <a:t>Peaks to Plains</a:t>
            </a:r>
            <a:endParaRPr lang="en-US" sz="2200">
              <a:latin typeface="Calibri"/>
              <a:ea typeface="Calibri" panose="020F0502020204030204" pitchFamily="34" charset="0"/>
              <a:cs typeface="Calibri"/>
            </a:endParaRPr>
          </a:p>
          <a:p>
            <a:r>
              <a:rPr lang="en-US" sz="2200">
                <a:latin typeface="Calibri"/>
                <a:ea typeface="Calibri" panose="020F0502020204030204" pitchFamily="34" charset="0"/>
                <a:cs typeface="Calibri"/>
              </a:rPr>
              <a:t>Midori Sakamoto – </a:t>
            </a:r>
            <a:r>
              <a:rPr lang="en-US" sz="2200" b="1">
                <a:latin typeface="Calibri"/>
                <a:ea typeface="Calibri" panose="020F0502020204030204" pitchFamily="34" charset="0"/>
                <a:cs typeface="Calibri"/>
              </a:rPr>
              <a:t>Japan Minami</a:t>
            </a:r>
          </a:p>
          <a:p>
            <a:r>
              <a:rPr lang="en-US" sz="2200">
                <a:latin typeface="Calibri"/>
                <a:ea typeface="Calibri" panose="020F0502020204030204" pitchFamily="34" charset="0"/>
                <a:cs typeface="Calibri"/>
              </a:rPr>
              <a:t>Misako Sato – </a:t>
            </a:r>
            <a:r>
              <a:rPr lang="en-US" sz="2200" b="1">
                <a:latin typeface="Calibri"/>
                <a:ea typeface="Calibri" panose="020F0502020204030204" pitchFamily="34" charset="0"/>
                <a:cs typeface="Calibri"/>
              </a:rPr>
              <a:t>Japan Kita </a:t>
            </a:r>
          </a:p>
          <a:p>
            <a:r>
              <a:rPr lang="en-US" sz="2200">
                <a:latin typeface="Calibri"/>
                <a:ea typeface="Calibri" panose="020F0502020204030204" pitchFamily="34" charset="0"/>
                <a:cs typeface="Calibri"/>
              </a:rPr>
              <a:t>Sue Simpson – </a:t>
            </a:r>
            <a:r>
              <a:rPr lang="en-US" sz="2200" b="1">
                <a:latin typeface="Calibri"/>
                <a:ea typeface="Calibri" panose="020F0502020204030204" pitchFamily="34" charset="0"/>
                <a:cs typeface="Calibri"/>
              </a:rPr>
              <a:t>Desert Coast </a:t>
            </a:r>
          </a:p>
          <a:p>
            <a:r>
              <a:rPr lang="en-US" sz="2200">
                <a:latin typeface="Calibri"/>
                <a:ea typeface="Calibri" panose="020F0502020204030204" pitchFamily="34" charset="0"/>
                <a:cs typeface="Calibri"/>
              </a:rPr>
              <a:t>Sandra Sterling-Weicker – </a:t>
            </a:r>
            <a:r>
              <a:rPr lang="en-US" sz="2200" b="1">
                <a:latin typeface="Calibri"/>
                <a:ea typeface="Calibri" panose="020F0502020204030204" pitchFamily="34" charset="0"/>
                <a:cs typeface="Calibri"/>
              </a:rPr>
              <a:t>Western Canada </a:t>
            </a:r>
          </a:p>
          <a:p>
            <a:r>
              <a:rPr lang="en-US" sz="2200">
                <a:latin typeface="Calibri"/>
                <a:ea typeface="Calibri" panose="020F0502020204030204" pitchFamily="34" charset="0"/>
                <a:cs typeface="Calibri"/>
              </a:rPr>
              <a:t>Joy Swank – </a:t>
            </a:r>
            <a:r>
              <a:rPr lang="en-US" sz="2200" b="1">
                <a:latin typeface="Calibri"/>
                <a:ea typeface="Calibri" panose="020F0502020204030204" pitchFamily="34" charset="0"/>
                <a:cs typeface="Calibri"/>
              </a:rPr>
              <a:t>Founder </a:t>
            </a:r>
          </a:p>
          <a:p>
            <a:r>
              <a:rPr lang="en-US" sz="2200">
                <a:latin typeface="Calibri"/>
                <a:ea typeface="Calibri" panose="020F0502020204030204" pitchFamily="34" charset="0"/>
                <a:cs typeface="Calibri"/>
              </a:rPr>
              <a:t>Yukie Tanaka – </a:t>
            </a:r>
            <a:r>
              <a:rPr lang="en-US" sz="2200" b="1">
                <a:latin typeface="Calibri"/>
                <a:ea typeface="Calibri" panose="020F0502020204030204" pitchFamily="34" charset="0"/>
                <a:cs typeface="Calibri"/>
              </a:rPr>
              <a:t>Japan Higashi </a:t>
            </a:r>
          </a:p>
        </p:txBody>
      </p:sp>
    </p:spTree>
    <p:extLst>
      <p:ext uri="{BB962C8B-B14F-4D97-AF65-F5344CB8AC3E}">
        <p14:creationId xmlns:p14="http://schemas.microsoft.com/office/powerpoint/2010/main" val="17993174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7A165-0069-2B71-3611-76F76E6FE0D1}"/>
              </a:ext>
            </a:extLst>
          </p:cNvPr>
          <p:cNvSpPr>
            <a:spLocks noGrp="1"/>
          </p:cNvSpPr>
          <p:nvPr>
            <p:ph type="title"/>
          </p:nvPr>
        </p:nvSpPr>
        <p:spPr>
          <a:xfrm>
            <a:off x="1070523" y="553664"/>
            <a:ext cx="8825658" cy="1554480"/>
          </a:xfrm>
        </p:spPr>
        <p:txBody>
          <a:bodyPr vert="horz" lIns="91440" tIns="45720" rIns="91440" bIns="45720" rtlCol="0" anchor="ctr">
            <a:normAutofit/>
          </a:bodyPr>
          <a:lstStyle/>
          <a:p>
            <a:pPr algn="ctr"/>
            <a:r>
              <a:rPr lang="en-US" sz="4000">
                <a:solidFill>
                  <a:schemeClr val="tx1"/>
                </a:solidFill>
              </a:rPr>
              <a:t>Who We Are</a:t>
            </a:r>
          </a:p>
        </p:txBody>
      </p:sp>
      <p:sp>
        <p:nvSpPr>
          <p:cNvPr id="5" name="Freeform 8">
            <a:extLst>
              <a:ext uri="{FF2B5EF4-FFF2-40B4-BE49-F238E27FC236}">
                <a16:creationId xmlns:a16="http://schemas.microsoft.com/office/drawing/2014/main" id="{6D5DF8BA-01C6-CB89-4019-737E16163115}"/>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en-US"/>
          </a:p>
        </p:txBody>
      </p:sp>
      <p:sp>
        <p:nvSpPr>
          <p:cNvPr id="4" name="TextBox 3">
            <a:extLst>
              <a:ext uri="{FF2B5EF4-FFF2-40B4-BE49-F238E27FC236}">
                <a16:creationId xmlns:a16="http://schemas.microsoft.com/office/drawing/2014/main" id="{3B36AAF4-1BBD-1B2B-04AE-51F8AE474133}"/>
              </a:ext>
            </a:extLst>
          </p:cNvPr>
          <p:cNvSpPr txBox="1"/>
          <p:nvPr/>
        </p:nvSpPr>
        <p:spPr>
          <a:xfrm>
            <a:off x="311085" y="6455835"/>
            <a:ext cx="11312504" cy="307777"/>
          </a:xfrm>
          <a:prstGeom prst="rect">
            <a:avLst/>
          </a:prstGeom>
          <a:noFill/>
        </p:spPr>
        <p:txBody>
          <a:bodyPr wrap="square" lIns="91440" tIns="45720" rIns="91440" bIns="45720" rtlCol="0" anchor="t">
            <a:spAutoFit/>
          </a:bodyPr>
          <a:lstStyle/>
          <a:p>
            <a:r>
              <a:rPr lang="en-US" sz="1400">
                <a:solidFill>
                  <a:schemeClr val="accent1"/>
                </a:solidFill>
              </a:rPr>
              <a:t>2024-2026 SIA Region Fundraising Chair Training</a:t>
            </a:r>
          </a:p>
        </p:txBody>
      </p:sp>
      <p:sp>
        <p:nvSpPr>
          <p:cNvPr id="7" name="TextBox 6">
            <a:extLst>
              <a:ext uri="{FF2B5EF4-FFF2-40B4-BE49-F238E27FC236}">
                <a16:creationId xmlns:a16="http://schemas.microsoft.com/office/drawing/2014/main" id="{E5AF718A-B370-B41F-8A96-616C26063A8D}"/>
              </a:ext>
            </a:extLst>
          </p:cNvPr>
          <p:cNvSpPr txBox="1"/>
          <p:nvPr/>
        </p:nvSpPr>
        <p:spPr>
          <a:xfrm>
            <a:off x="521208" y="2860343"/>
            <a:ext cx="5384292" cy="523220"/>
          </a:xfrm>
          <a:prstGeom prst="rect">
            <a:avLst/>
          </a:prstGeom>
          <a:noFill/>
        </p:spPr>
        <p:txBody>
          <a:bodyPr wrap="square" rtlCol="0">
            <a:spAutoFit/>
          </a:bodyPr>
          <a:lstStyle/>
          <a:p>
            <a:r>
              <a:rPr lang="en-US" sz="2800" b="1"/>
              <a:t>SIA Fund Development Staff</a:t>
            </a:r>
          </a:p>
        </p:txBody>
      </p:sp>
      <p:sp>
        <p:nvSpPr>
          <p:cNvPr id="8" name="TextBox 7">
            <a:extLst>
              <a:ext uri="{FF2B5EF4-FFF2-40B4-BE49-F238E27FC236}">
                <a16:creationId xmlns:a16="http://schemas.microsoft.com/office/drawing/2014/main" id="{B2F051E0-FDFD-CEE8-EA70-59801A7B126D}"/>
              </a:ext>
            </a:extLst>
          </p:cNvPr>
          <p:cNvSpPr txBox="1"/>
          <p:nvPr/>
        </p:nvSpPr>
        <p:spPr>
          <a:xfrm>
            <a:off x="521208" y="3474438"/>
            <a:ext cx="8825658" cy="1938992"/>
          </a:xfrm>
          <a:prstGeom prst="rect">
            <a:avLst/>
          </a:prstGeom>
          <a:noFill/>
        </p:spPr>
        <p:txBody>
          <a:bodyPr wrap="square" rtlCol="0">
            <a:spAutoFit/>
          </a:bodyPr>
          <a:lstStyle/>
          <a:p>
            <a:r>
              <a:rPr lang="en-US" sz="2400">
                <a:latin typeface="Calibri" panose="020F0502020204030204" pitchFamily="34" charset="0"/>
                <a:ea typeface="Calibri" panose="020F0502020204030204" pitchFamily="34" charset="0"/>
                <a:cs typeface="Calibri" panose="020F0502020204030204" pitchFamily="34" charset="0"/>
              </a:rPr>
              <a:t>Kymberlie Adams - </a:t>
            </a:r>
            <a:r>
              <a:rPr lang="en-US" sz="2400">
                <a:solidFill>
                  <a:srgbClr val="000000"/>
                </a:solidFill>
                <a:effectLst/>
                <a:latin typeface="Calibri" panose="020F0502020204030204" pitchFamily="34" charset="0"/>
                <a:ea typeface="Calibri" panose="020F0502020204030204" pitchFamily="34" charset="0"/>
                <a:cs typeface="Calibri" panose="020F0502020204030204" pitchFamily="34" charset="0"/>
              </a:rPr>
              <a:t>Chief Global Marketing &amp; Development Officer</a:t>
            </a:r>
          </a:p>
          <a:p>
            <a:r>
              <a:rPr lang="en-US" sz="2400">
                <a:solidFill>
                  <a:srgbClr val="000000"/>
                </a:solidFill>
                <a:latin typeface="Calibri" panose="020F0502020204030204" pitchFamily="34" charset="0"/>
                <a:ea typeface="Calibri" panose="020F0502020204030204" pitchFamily="34" charset="0"/>
              </a:rPr>
              <a:t>Erica Cheslock, CFRE – Director of Donor Relations</a:t>
            </a:r>
          </a:p>
          <a:p>
            <a:r>
              <a:rPr lang="en-US" sz="2400">
                <a:solidFill>
                  <a:srgbClr val="000000"/>
                </a:solidFill>
                <a:latin typeface="Calibri" panose="020F0502020204030204" pitchFamily="34" charset="0"/>
                <a:ea typeface="Calibri" panose="020F0502020204030204" pitchFamily="34" charset="0"/>
              </a:rPr>
              <a:t>Ilana Hirsch, MBA, MS – Associate Director of Fund Development</a:t>
            </a:r>
          </a:p>
          <a:p>
            <a:r>
              <a:rPr lang="en-US" sz="2400">
                <a:solidFill>
                  <a:srgbClr val="000000"/>
                </a:solidFill>
                <a:latin typeface="Calibri" panose="020F0502020204030204" pitchFamily="34" charset="0"/>
                <a:ea typeface="Calibri" panose="020F0502020204030204" pitchFamily="34" charset="0"/>
              </a:rPr>
              <a:t>Karen Rauppius – Manager, Marketing and Fund Development</a:t>
            </a:r>
          </a:p>
          <a:p>
            <a:r>
              <a:rPr lang="en-US" sz="2400" err="1">
                <a:solidFill>
                  <a:srgbClr val="000000"/>
                </a:solidFill>
                <a:latin typeface="Calibri" panose="020F0502020204030204" pitchFamily="34" charset="0"/>
                <a:ea typeface="Calibri" panose="020F0502020204030204" pitchFamily="34" charset="0"/>
              </a:rPr>
              <a:t>brooke</a:t>
            </a:r>
            <a:r>
              <a:rPr lang="en-US" sz="2400">
                <a:solidFill>
                  <a:srgbClr val="000000"/>
                </a:solidFill>
                <a:latin typeface="Calibri" panose="020F0502020204030204" pitchFamily="34" charset="0"/>
                <a:ea typeface="Calibri" panose="020F0502020204030204" pitchFamily="34" charset="0"/>
              </a:rPr>
              <a:t> </a:t>
            </a:r>
            <a:r>
              <a:rPr lang="en-US" sz="2400" err="1">
                <a:solidFill>
                  <a:srgbClr val="000000"/>
                </a:solidFill>
                <a:latin typeface="Calibri" panose="020F0502020204030204" pitchFamily="34" charset="0"/>
                <a:ea typeface="Calibri" panose="020F0502020204030204" pitchFamily="34" charset="0"/>
              </a:rPr>
              <a:t>todd</a:t>
            </a:r>
            <a:r>
              <a:rPr lang="en-US" sz="2400">
                <a:solidFill>
                  <a:srgbClr val="000000"/>
                </a:solidFill>
                <a:latin typeface="Calibri" panose="020F0502020204030204" pitchFamily="34" charset="0"/>
                <a:ea typeface="Calibri" panose="020F0502020204030204" pitchFamily="34" charset="0"/>
              </a:rPr>
              <a:t> – Fund Development Coordinator</a:t>
            </a:r>
            <a:endParaRPr lang="en-US" sz="2400"/>
          </a:p>
        </p:txBody>
      </p:sp>
    </p:spTree>
    <p:extLst>
      <p:ext uri="{BB962C8B-B14F-4D97-AF65-F5344CB8AC3E}">
        <p14:creationId xmlns:p14="http://schemas.microsoft.com/office/powerpoint/2010/main" val="2657197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7A165-0069-2B71-3611-76F76E6FE0D1}"/>
              </a:ext>
            </a:extLst>
          </p:cNvPr>
          <p:cNvSpPr>
            <a:spLocks noGrp="1"/>
          </p:cNvSpPr>
          <p:nvPr>
            <p:ph type="title"/>
          </p:nvPr>
        </p:nvSpPr>
        <p:spPr>
          <a:xfrm>
            <a:off x="1070523" y="553664"/>
            <a:ext cx="8825658" cy="1554480"/>
          </a:xfrm>
        </p:spPr>
        <p:txBody>
          <a:bodyPr vert="horz" lIns="91440" tIns="45720" rIns="91440" bIns="45720" rtlCol="0" anchor="ctr">
            <a:normAutofit/>
          </a:bodyPr>
          <a:lstStyle/>
          <a:p>
            <a:pPr algn="ctr"/>
            <a:r>
              <a:rPr lang="en-US" sz="4000">
                <a:solidFill>
                  <a:schemeClr val="tx1"/>
                </a:solidFill>
              </a:rPr>
              <a:t>Fund Development Team</a:t>
            </a:r>
          </a:p>
        </p:txBody>
      </p:sp>
      <p:sp>
        <p:nvSpPr>
          <p:cNvPr id="5" name="Freeform 8">
            <a:extLst>
              <a:ext uri="{FF2B5EF4-FFF2-40B4-BE49-F238E27FC236}">
                <a16:creationId xmlns:a16="http://schemas.microsoft.com/office/drawing/2014/main" id="{6D5DF8BA-01C6-CB89-4019-737E16163115}"/>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en-US"/>
          </a:p>
        </p:txBody>
      </p:sp>
      <p:sp>
        <p:nvSpPr>
          <p:cNvPr id="4" name="TextBox 3">
            <a:extLst>
              <a:ext uri="{FF2B5EF4-FFF2-40B4-BE49-F238E27FC236}">
                <a16:creationId xmlns:a16="http://schemas.microsoft.com/office/drawing/2014/main" id="{3B36AAF4-1BBD-1B2B-04AE-51F8AE474133}"/>
              </a:ext>
            </a:extLst>
          </p:cNvPr>
          <p:cNvSpPr txBox="1"/>
          <p:nvPr/>
        </p:nvSpPr>
        <p:spPr>
          <a:xfrm>
            <a:off x="311085" y="6455835"/>
            <a:ext cx="11312504" cy="307777"/>
          </a:xfrm>
          <a:prstGeom prst="rect">
            <a:avLst/>
          </a:prstGeom>
          <a:noFill/>
        </p:spPr>
        <p:txBody>
          <a:bodyPr wrap="square" lIns="91440" tIns="45720" rIns="91440" bIns="45720" rtlCol="0" anchor="t">
            <a:spAutoFit/>
          </a:bodyPr>
          <a:lstStyle/>
          <a:p>
            <a:r>
              <a:rPr lang="en-US" sz="1400">
                <a:solidFill>
                  <a:schemeClr val="accent1"/>
                </a:solidFill>
              </a:rPr>
              <a:t>2024-2026 SIA Region Fundraising Chair Training</a:t>
            </a:r>
          </a:p>
        </p:txBody>
      </p:sp>
      <p:pic>
        <p:nvPicPr>
          <p:cNvPr id="7" name="Picture 6" descr="A diagram of a company&#10;&#10;Description automatically generated">
            <a:extLst>
              <a:ext uri="{FF2B5EF4-FFF2-40B4-BE49-F238E27FC236}">
                <a16:creationId xmlns:a16="http://schemas.microsoft.com/office/drawing/2014/main" id="{C7B8E0D7-402D-5708-3A2D-C4208AAF5863}"/>
              </a:ext>
            </a:extLst>
          </p:cNvPr>
          <p:cNvPicPr>
            <a:picLocks noChangeAspect="1"/>
          </p:cNvPicPr>
          <p:nvPr/>
        </p:nvPicPr>
        <p:blipFill rotWithShape="1">
          <a:blip r:embed="rId4"/>
          <a:srcRect l="22098" t="16929" b="22407"/>
          <a:stretch/>
        </p:blipFill>
        <p:spPr>
          <a:xfrm>
            <a:off x="2747054" y="2354849"/>
            <a:ext cx="7144595" cy="4127322"/>
          </a:xfrm>
          <a:prstGeom prst="rect">
            <a:avLst/>
          </a:prstGeom>
        </p:spPr>
      </p:pic>
    </p:spTree>
    <p:extLst>
      <p:ext uri="{BB962C8B-B14F-4D97-AF65-F5344CB8AC3E}">
        <p14:creationId xmlns:p14="http://schemas.microsoft.com/office/powerpoint/2010/main" val="318707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219AE65-9B94-44EA-BEF3-EF4BFA169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0C81A57-9CD5-461B-8FFE-4A8CB6CFB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15" name="Group 14">
            <a:extLst>
              <a:ext uri="{FF2B5EF4-FFF2-40B4-BE49-F238E27FC236}">
                <a16:creationId xmlns:a16="http://schemas.microsoft.com/office/drawing/2014/main" id="{3086C462-37F4-494D-8292-CCB95221CC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a:solidFill>
            <a:srgbClr val="FFFFFF"/>
          </a:solidFill>
        </p:grpSpPr>
        <p:sp>
          <p:nvSpPr>
            <p:cNvPr id="8" name="Rectangle 15">
              <a:extLst>
                <a:ext uri="{FF2B5EF4-FFF2-40B4-BE49-F238E27FC236}">
                  <a16:creationId xmlns:a16="http://schemas.microsoft.com/office/drawing/2014/main" id="{2C7D2D64-353F-4802-AA48-A70CE6020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Freeform 5">
              <a:extLst>
                <a:ext uri="{FF2B5EF4-FFF2-40B4-BE49-F238E27FC236}">
                  <a16:creationId xmlns:a16="http://schemas.microsoft.com/office/drawing/2014/main" id="{30A6328F-CAA3-4052-BF4C-14BD47706E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txBody>
            <a:bodyPr/>
            <a:lstStyle/>
            <a:p>
              <a:endParaRPr lang="en-US"/>
            </a:p>
          </p:txBody>
        </p:sp>
      </p:grpSp>
      <p:sp>
        <p:nvSpPr>
          <p:cNvPr id="2" name="Title 1">
            <a:extLst>
              <a:ext uri="{FF2B5EF4-FFF2-40B4-BE49-F238E27FC236}">
                <a16:creationId xmlns:a16="http://schemas.microsoft.com/office/drawing/2014/main" id="{FA1B174E-B39B-65EF-9E94-EF3CF26E931E}"/>
              </a:ext>
            </a:extLst>
          </p:cNvPr>
          <p:cNvSpPr>
            <a:spLocks noGrp="1"/>
          </p:cNvSpPr>
          <p:nvPr>
            <p:ph type="title"/>
          </p:nvPr>
        </p:nvSpPr>
        <p:spPr>
          <a:xfrm>
            <a:off x="1000372" y="1209957"/>
            <a:ext cx="3034580" cy="4438087"/>
          </a:xfrm>
        </p:spPr>
        <p:txBody>
          <a:bodyPr vert="horz" lIns="91440" tIns="45720" rIns="91440" bIns="45720" rtlCol="0" anchor="ctr">
            <a:normAutofit/>
          </a:bodyPr>
          <a:lstStyle/>
          <a:p>
            <a:pPr algn="r"/>
            <a:r>
              <a:rPr lang="en-US" sz="2400">
                <a:solidFill>
                  <a:schemeClr val="tx1"/>
                </a:solidFill>
              </a:rPr>
              <a:t>Board of Directors</a:t>
            </a:r>
          </a:p>
        </p:txBody>
      </p:sp>
      <p:sp>
        <p:nvSpPr>
          <p:cNvPr id="5" name="TextBox 4">
            <a:extLst>
              <a:ext uri="{FF2B5EF4-FFF2-40B4-BE49-F238E27FC236}">
                <a16:creationId xmlns:a16="http://schemas.microsoft.com/office/drawing/2014/main" id="{B769C088-CBA4-AD72-BF3C-92E280BA019C}"/>
              </a:ext>
            </a:extLst>
          </p:cNvPr>
          <p:cNvSpPr txBox="1"/>
          <p:nvPr/>
        </p:nvSpPr>
        <p:spPr>
          <a:xfrm>
            <a:off x="4678424" y="1059025"/>
            <a:ext cx="5302189" cy="4739950"/>
          </a:xfrm>
          <a:prstGeom prst="rect">
            <a:avLst/>
          </a:prstGeom>
        </p:spPr>
        <p:txBody>
          <a:bodyPr vert="horz" lIns="91440" tIns="45720" rIns="91440" bIns="45720" rtlCol="0" anchor="ctr">
            <a:normAutofit/>
          </a:bodyPr>
          <a:lstStyle/>
          <a:p>
            <a:pPr>
              <a:spcBef>
                <a:spcPts val="1000"/>
              </a:spcBef>
              <a:buClr>
                <a:schemeClr val="accent1"/>
              </a:buClr>
              <a:buSzPct val="80000"/>
              <a:buFont typeface="Wingdings 3" charset="2"/>
              <a:buChar char=""/>
            </a:pPr>
            <a:endParaRPr lang="en-US"/>
          </a:p>
        </p:txBody>
      </p:sp>
      <p:cxnSp>
        <p:nvCxnSpPr>
          <p:cNvPr id="19" name="Straight Connector 18">
            <a:extLst>
              <a:ext uri="{FF2B5EF4-FFF2-40B4-BE49-F238E27FC236}">
                <a16:creationId xmlns:a16="http://schemas.microsoft.com/office/drawing/2014/main" id="{AD23B2CD-009B-425A-9616-1E1AD1D5AB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56687" y="1930986"/>
            <a:ext cx="0" cy="3200400"/>
          </a:xfrm>
          <a:prstGeom prst="line">
            <a:avLst/>
          </a:prstGeom>
          <a:ln w="15875" cap="sq">
            <a:solidFill>
              <a:schemeClr val="accent1">
                <a:lumMod val="75000"/>
              </a:schemeClr>
            </a:solidFill>
            <a:miter lim="800000"/>
          </a:ln>
        </p:spPr>
        <p:style>
          <a:lnRef idx="1">
            <a:schemeClr val="accent1"/>
          </a:lnRef>
          <a:fillRef idx="0">
            <a:schemeClr val="accent1"/>
          </a:fillRef>
          <a:effectRef idx="0">
            <a:schemeClr val="accent1"/>
          </a:effectRef>
          <a:fontRef idx="minor">
            <a:schemeClr val="tx1"/>
          </a:fontRef>
        </p:style>
      </p:cxnSp>
      <p:sp>
        <p:nvSpPr>
          <p:cNvPr id="6" name="Freeform 8">
            <a:extLst>
              <a:ext uri="{FF2B5EF4-FFF2-40B4-BE49-F238E27FC236}">
                <a16:creationId xmlns:a16="http://schemas.microsoft.com/office/drawing/2014/main" id="{C0C9AE17-3B6B-C0F9-9061-C51BC6E1C10D}"/>
              </a:ext>
            </a:extLst>
          </p:cNvPr>
          <p:cNvSpPr/>
          <p:nvPr/>
        </p:nvSpPr>
        <p:spPr>
          <a:xfrm>
            <a:off x="11110956" y="535996"/>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en-US"/>
          </a:p>
        </p:txBody>
      </p:sp>
      <p:sp>
        <p:nvSpPr>
          <p:cNvPr id="4" name="TextBox 3">
            <a:extLst>
              <a:ext uri="{FF2B5EF4-FFF2-40B4-BE49-F238E27FC236}">
                <a16:creationId xmlns:a16="http://schemas.microsoft.com/office/drawing/2014/main" id="{82C5854C-C887-AA97-7621-E1C3A5098893}"/>
              </a:ext>
            </a:extLst>
          </p:cNvPr>
          <p:cNvSpPr txBox="1"/>
          <p:nvPr/>
        </p:nvSpPr>
        <p:spPr>
          <a:xfrm>
            <a:off x="311085" y="6455835"/>
            <a:ext cx="11312504" cy="307777"/>
          </a:xfrm>
          <a:prstGeom prst="rect">
            <a:avLst/>
          </a:prstGeom>
          <a:noFill/>
        </p:spPr>
        <p:txBody>
          <a:bodyPr wrap="square" lIns="91440" tIns="45720" rIns="91440" bIns="45720" rtlCol="0" anchor="t">
            <a:spAutoFit/>
          </a:bodyPr>
          <a:lstStyle/>
          <a:p>
            <a:r>
              <a:rPr lang="en-US" sz="1400">
                <a:solidFill>
                  <a:schemeClr val="bg1"/>
                </a:solidFill>
              </a:rPr>
              <a:t>2024-2026 SIA Region Fundraising Chair Training</a:t>
            </a:r>
          </a:p>
        </p:txBody>
      </p:sp>
      <p:sp>
        <p:nvSpPr>
          <p:cNvPr id="3" name="Content Placeholder 2">
            <a:extLst>
              <a:ext uri="{FF2B5EF4-FFF2-40B4-BE49-F238E27FC236}">
                <a16:creationId xmlns:a16="http://schemas.microsoft.com/office/drawing/2014/main" id="{FEBC0C94-1CDB-AC2A-337E-112BEBC68F01}"/>
              </a:ext>
            </a:extLst>
          </p:cNvPr>
          <p:cNvSpPr>
            <a:spLocks noGrp="1"/>
          </p:cNvSpPr>
          <p:nvPr>
            <p:ph idx="1"/>
          </p:nvPr>
        </p:nvSpPr>
        <p:spPr>
          <a:xfrm>
            <a:off x="5290077" y="437513"/>
            <a:ext cx="5502614" cy="5954325"/>
          </a:xfrm>
        </p:spPr>
        <p:txBody>
          <a:bodyPr anchor="ctr">
            <a:normAutofit/>
          </a:bodyPr>
          <a:lstStyle/>
          <a:p>
            <a:r>
              <a:rPr lang="en-US" sz="2400"/>
              <a:t>Make gifts of personal significance</a:t>
            </a:r>
          </a:p>
          <a:p>
            <a:r>
              <a:rPr lang="en-US" sz="2400"/>
              <a:t>Ambassadors</a:t>
            </a:r>
          </a:p>
          <a:p>
            <a:r>
              <a:rPr lang="en-US" sz="2400"/>
              <a:t>Share their stories</a:t>
            </a:r>
          </a:p>
          <a:p>
            <a:r>
              <a:rPr lang="en-US" sz="2400"/>
              <a:t>Share their responsibility with fund development volunteers</a:t>
            </a:r>
          </a:p>
        </p:txBody>
      </p:sp>
    </p:spTree>
    <p:extLst>
      <p:ext uri="{BB962C8B-B14F-4D97-AF65-F5344CB8AC3E}">
        <p14:creationId xmlns:p14="http://schemas.microsoft.com/office/powerpoint/2010/main" val="22854599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219AE65-9B94-44EA-BEF3-EF4BFA169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0C81A57-9CD5-461B-8FFE-4A8CB6CFB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15" name="Group 14">
            <a:extLst>
              <a:ext uri="{FF2B5EF4-FFF2-40B4-BE49-F238E27FC236}">
                <a16:creationId xmlns:a16="http://schemas.microsoft.com/office/drawing/2014/main" id="{3086C462-37F4-494D-8292-CCB95221CC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a:solidFill>
            <a:srgbClr val="FFFFFF"/>
          </a:solidFill>
        </p:grpSpPr>
        <p:sp>
          <p:nvSpPr>
            <p:cNvPr id="8" name="Rectangle 15">
              <a:extLst>
                <a:ext uri="{FF2B5EF4-FFF2-40B4-BE49-F238E27FC236}">
                  <a16:creationId xmlns:a16="http://schemas.microsoft.com/office/drawing/2014/main" id="{2C7D2D64-353F-4802-AA48-A70CE6020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Freeform 5">
              <a:extLst>
                <a:ext uri="{FF2B5EF4-FFF2-40B4-BE49-F238E27FC236}">
                  <a16:creationId xmlns:a16="http://schemas.microsoft.com/office/drawing/2014/main" id="{30A6328F-CAA3-4052-BF4C-14BD47706E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txBody>
            <a:bodyPr/>
            <a:lstStyle/>
            <a:p>
              <a:endParaRPr lang="en-US"/>
            </a:p>
          </p:txBody>
        </p:sp>
      </p:grpSp>
      <p:sp>
        <p:nvSpPr>
          <p:cNvPr id="2" name="Title 1">
            <a:extLst>
              <a:ext uri="{FF2B5EF4-FFF2-40B4-BE49-F238E27FC236}">
                <a16:creationId xmlns:a16="http://schemas.microsoft.com/office/drawing/2014/main" id="{FA1B174E-B39B-65EF-9E94-EF3CF26E931E}"/>
              </a:ext>
            </a:extLst>
          </p:cNvPr>
          <p:cNvSpPr>
            <a:spLocks noGrp="1"/>
          </p:cNvSpPr>
          <p:nvPr>
            <p:ph type="title"/>
          </p:nvPr>
        </p:nvSpPr>
        <p:spPr>
          <a:xfrm>
            <a:off x="731521" y="1209957"/>
            <a:ext cx="3303431" cy="4438087"/>
          </a:xfrm>
        </p:spPr>
        <p:txBody>
          <a:bodyPr vert="horz" lIns="91440" tIns="45720" rIns="91440" bIns="45720" rtlCol="0" anchor="ctr">
            <a:normAutofit/>
          </a:bodyPr>
          <a:lstStyle/>
          <a:p>
            <a:pPr algn="r"/>
            <a:r>
              <a:rPr lang="en-US" sz="2400">
                <a:solidFill>
                  <a:schemeClr val="tx1"/>
                </a:solidFill>
              </a:rPr>
              <a:t>Fundraising Council</a:t>
            </a:r>
          </a:p>
        </p:txBody>
      </p:sp>
      <p:sp>
        <p:nvSpPr>
          <p:cNvPr id="5" name="TextBox 4">
            <a:extLst>
              <a:ext uri="{FF2B5EF4-FFF2-40B4-BE49-F238E27FC236}">
                <a16:creationId xmlns:a16="http://schemas.microsoft.com/office/drawing/2014/main" id="{B769C088-CBA4-AD72-BF3C-92E280BA019C}"/>
              </a:ext>
            </a:extLst>
          </p:cNvPr>
          <p:cNvSpPr txBox="1"/>
          <p:nvPr/>
        </p:nvSpPr>
        <p:spPr>
          <a:xfrm>
            <a:off x="4678424" y="1059025"/>
            <a:ext cx="5302189" cy="4739950"/>
          </a:xfrm>
          <a:prstGeom prst="rect">
            <a:avLst/>
          </a:prstGeom>
        </p:spPr>
        <p:txBody>
          <a:bodyPr vert="horz" lIns="91440" tIns="45720" rIns="91440" bIns="45720" rtlCol="0" anchor="ctr">
            <a:normAutofit/>
          </a:bodyPr>
          <a:lstStyle/>
          <a:p>
            <a:pPr>
              <a:spcBef>
                <a:spcPts val="1000"/>
              </a:spcBef>
              <a:buClr>
                <a:schemeClr val="accent1"/>
              </a:buClr>
              <a:buSzPct val="80000"/>
              <a:buFont typeface="Wingdings 3" charset="2"/>
              <a:buChar char=""/>
            </a:pPr>
            <a:endParaRPr lang="en-US"/>
          </a:p>
        </p:txBody>
      </p:sp>
      <p:cxnSp>
        <p:nvCxnSpPr>
          <p:cNvPr id="19" name="Straight Connector 18">
            <a:extLst>
              <a:ext uri="{FF2B5EF4-FFF2-40B4-BE49-F238E27FC236}">
                <a16:creationId xmlns:a16="http://schemas.microsoft.com/office/drawing/2014/main" id="{AD23B2CD-009B-425A-9616-1E1AD1D5AB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56687" y="1930986"/>
            <a:ext cx="0" cy="3200400"/>
          </a:xfrm>
          <a:prstGeom prst="line">
            <a:avLst/>
          </a:prstGeom>
          <a:ln w="15875" cap="sq">
            <a:solidFill>
              <a:schemeClr val="accent1">
                <a:lumMod val="75000"/>
              </a:schemeClr>
            </a:solidFill>
            <a:miter lim="800000"/>
          </a:ln>
        </p:spPr>
        <p:style>
          <a:lnRef idx="1">
            <a:schemeClr val="accent1"/>
          </a:lnRef>
          <a:fillRef idx="0">
            <a:schemeClr val="accent1"/>
          </a:fillRef>
          <a:effectRef idx="0">
            <a:schemeClr val="accent1"/>
          </a:effectRef>
          <a:fontRef idx="minor">
            <a:schemeClr val="tx1"/>
          </a:fontRef>
        </p:style>
      </p:cxnSp>
      <p:sp>
        <p:nvSpPr>
          <p:cNvPr id="6" name="Freeform 8">
            <a:extLst>
              <a:ext uri="{FF2B5EF4-FFF2-40B4-BE49-F238E27FC236}">
                <a16:creationId xmlns:a16="http://schemas.microsoft.com/office/drawing/2014/main" id="{C0C9AE17-3B6B-C0F9-9061-C51BC6E1C10D}"/>
              </a:ext>
            </a:extLst>
          </p:cNvPr>
          <p:cNvSpPr/>
          <p:nvPr/>
        </p:nvSpPr>
        <p:spPr>
          <a:xfrm>
            <a:off x="11110956" y="535996"/>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en-US"/>
          </a:p>
        </p:txBody>
      </p:sp>
      <p:sp>
        <p:nvSpPr>
          <p:cNvPr id="4" name="TextBox 3">
            <a:extLst>
              <a:ext uri="{FF2B5EF4-FFF2-40B4-BE49-F238E27FC236}">
                <a16:creationId xmlns:a16="http://schemas.microsoft.com/office/drawing/2014/main" id="{82C5854C-C887-AA97-7621-E1C3A5098893}"/>
              </a:ext>
            </a:extLst>
          </p:cNvPr>
          <p:cNvSpPr txBox="1"/>
          <p:nvPr/>
        </p:nvSpPr>
        <p:spPr>
          <a:xfrm>
            <a:off x="311085" y="6455835"/>
            <a:ext cx="11312504" cy="307777"/>
          </a:xfrm>
          <a:prstGeom prst="rect">
            <a:avLst/>
          </a:prstGeom>
          <a:noFill/>
        </p:spPr>
        <p:txBody>
          <a:bodyPr wrap="square" lIns="91440" tIns="45720" rIns="91440" bIns="45720" rtlCol="0" anchor="t">
            <a:spAutoFit/>
          </a:bodyPr>
          <a:lstStyle/>
          <a:p>
            <a:r>
              <a:rPr lang="en-US" sz="1400">
                <a:solidFill>
                  <a:schemeClr val="bg1"/>
                </a:solidFill>
              </a:rPr>
              <a:t>2024-2026 SIA Region Fundraising Chair Training</a:t>
            </a:r>
          </a:p>
        </p:txBody>
      </p:sp>
      <p:sp>
        <p:nvSpPr>
          <p:cNvPr id="3" name="Content Placeholder 2">
            <a:extLst>
              <a:ext uri="{FF2B5EF4-FFF2-40B4-BE49-F238E27FC236}">
                <a16:creationId xmlns:a16="http://schemas.microsoft.com/office/drawing/2014/main" id="{FEBC0C94-1CDB-AC2A-337E-112BEBC68F01}"/>
              </a:ext>
            </a:extLst>
          </p:cNvPr>
          <p:cNvSpPr>
            <a:spLocks noGrp="1"/>
          </p:cNvSpPr>
          <p:nvPr>
            <p:ph idx="1"/>
          </p:nvPr>
        </p:nvSpPr>
        <p:spPr>
          <a:xfrm>
            <a:off x="5290077" y="437513"/>
            <a:ext cx="5502614" cy="5954325"/>
          </a:xfrm>
        </p:spPr>
        <p:txBody>
          <a:bodyPr anchor="ctr">
            <a:normAutofit/>
          </a:bodyPr>
          <a:lstStyle/>
          <a:p>
            <a:r>
              <a:rPr lang="en-US" sz="2400"/>
              <a:t>Committee of the Board</a:t>
            </a:r>
          </a:p>
          <a:p>
            <a:r>
              <a:rPr lang="en-US" sz="2400"/>
              <a:t>Responsible for Annual Fund</a:t>
            </a:r>
          </a:p>
          <a:p>
            <a:r>
              <a:rPr lang="en-US" sz="2400"/>
              <a:t>Club &amp; Individual Giving</a:t>
            </a:r>
          </a:p>
          <a:p>
            <a:r>
              <a:rPr lang="en-US" sz="2400"/>
              <a:t>Liaison with Region Fundraising Chairs</a:t>
            </a:r>
          </a:p>
        </p:txBody>
      </p:sp>
    </p:spTree>
    <p:extLst>
      <p:ext uri="{BB962C8B-B14F-4D97-AF65-F5344CB8AC3E}">
        <p14:creationId xmlns:p14="http://schemas.microsoft.com/office/powerpoint/2010/main" val="986323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219AE65-9B94-44EA-BEF3-EF4BFA169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0C81A57-9CD5-461B-8FFE-4A8CB6CFB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15" name="Group 14">
            <a:extLst>
              <a:ext uri="{FF2B5EF4-FFF2-40B4-BE49-F238E27FC236}">
                <a16:creationId xmlns:a16="http://schemas.microsoft.com/office/drawing/2014/main" id="{3086C462-37F4-494D-8292-CCB95221CC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a:solidFill>
            <a:srgbClr val="FFFFFF"/>
          </a:solidFill>
        </p:grpSpPr>
        <p:sp>
          <p:nvSpPr>
            <p:cNvPr id="8" name="Rectangle 15">
              <a:extLst>
                <a:ext uri="{FF2B5EF4-FFF2-40B4-BE49-F238E27FC236}">
                  <a16:creationId xmlns:a16="http://schemas.microsoft.com/office/drawing/2014/main" id="{2C7D2D64-353F-4802-AA48-A70CE6020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Freeform 5">
              <a:extLst>
                <a:ext uri="{FF2B5EF4-FFF2-40B4-BE49-F238E27FC236}">
                  <a16:creationId xmlns:a16="http://schemas.microsoft.com/office/drawing/2014/main" id="{30A6328F-CAA3-4052-BF4C-14BD47706E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txBody>
            <a:bodyPr/>
            <a:lstStyle/>
            <a:p>
              <a:endParaRPr lang="en-US"/>
            </a:p>
          </p:txBody>
        </p:sp>
      </p:grpSp>
      <p:sp>
        <p:nvSpPr>
          <p:cNvPr id="2" name="Title 1">
            <a:extLst>
              <a:ext uri="{FF2B5EF4-FFF2-40B4-BE49-F238E27FC236}">
                <a16:creationId xmlns:a16="http://schemas.microsoft.com/office/drawing/2014/main" id="{FA1B174E-B39B-65EF-9E94-EF3CF26E931E}"/>
              </a:ext>
            </a:extLst>
          </p:cNvPr>
          <p:cNvSpPr>
            <a:spLocks noGrp="1"/>
          </p:cNvSpPr>
          <p:nvPr>
            <p:ph type="title"/>
          </p:nvPr>
        </p:nvSpPr>
        <p:spPr>
          <a:xfrm>
            <a:off x="731521" y="1209957"/>
            <a:ext cx="3303431" cy="4438087"/>
          </a:xfrm>
        </p:spPr>
        <p:txBody>
          <a:bodyPr vert="horz" lIns="91440" tIns="45720" rIns="91440" bIns="45720" rtlCol="0" anchor="ctr">
            <a:normAutofit/>
          </a:bodyPr>
          <a:lstStyle/>
          <a:p>
            <a:pPr algn="r"/>
            <a:r>
              <a:rPr lang="en-US" sz="2400">
                <a:solidFill>
                  <a:schemeClr val="tx1"/>
                </a:solidFill>
              </a:rPr>
              <a:t>Donor Relations</a:t>
            </a:r>
            <a:br>
              <a:rPr lang="en-US" sz="2400">
                <a:solidFill>
                  <a:schemeClr val="tx1"/>
                </a:solidFill>
              </a:rPr>
            </a:br>
            <a:r>
              <a:rPr lang="en-US" sz="2400">
                <a:solidFill>
                  <a:schemeClr val="tx1"/>
                </a:solidFill>
              </a:rPr>
              <a:t>Task Force</a:t>
            </a:r>
          </a:p>
        </p:txBody>
      </p:sp>
      <p:sp>
        <p:nvSpPr>
          <p:cNvPr id="5" name="TextBox 4">
            <a:extLst>
              <a:ext uri="{FF2B5EF4-FFF2-40B4-BE49-F238E27FC236}">
                <a16:creationId xmlns:a16="http://schemas.microsoft.com/office/drawing/2014/main" id="{B769C088-CBA4-AD72-BF3C-92E280BA019C}"/>
              </a:ext>
            </a:extLst>
          </p:cNvPr>
          <p:cNvSpPr txBox="1"/>
          <p:nvPr/>
        </p:nvSpPr>
        <p:spPr>
          <a:xfrm>
            <a:off x="4678424" y="1059025"/>
            <a:ext cx="5302189" cy="4739950"/>
          </a:xfrm>
          <a:prstGeom prst="rect">
            <a:avLst/>
          </a:prstGeom>
        </p:spPr>
        <p:txBody>
          <a:bodyPr vert="horz" lIns="91440" tIns="45720" rIns="91440" bIns="45720" rtlCol="0" anchor="ctr">
            <a:normAutofit/>
          </a:bodyPr>
          <a:lstStyle/>
          <a:p>
            <a:pPr>
              <a:spcBef>
                <a:spcPts val="1000"/>
              </a:spcBef>
              <a:buClr>
                <a:schemeClr val="accent1"/>
              </a:buClr>
              <a:buSzPct val="80000"/>
              <a:buFont typeface="Wingdings 3" charset="2"/>
              <a:buChar char=""/>
            </a:pPr>
            <a:endParaRPr lang="en-US"/>
          </a:p>
        </p:txBody>
      </p:sp>
      <p:cxnSp>
        <p:nvCxnSpPr>
          <p:cNvPr id="19" name="Straight Connector 18">
            <a:extLst>
              <a:ext uri="{FF2B5EF4-FFF2-40B4-BE49-F238E27FC236}">
                <a16:creationId xmlns:a16="http://schemas.microsoft.com/office/drawing/2014/main" id="{AD23B2CD-009B-425A-9616-1E1AD1D5AB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56687" y="1930986"/>
            <a:ext cx="0" cy="3200400"/>
          </a:xfrm>
          <a:prstGeom prst="line">
            <a:avLst/>
          </a:prstGeom>
          <a:ln w="15875" cap="sq">
            <a:solidFill>
              <a:schemeClr val="accent1">
                <a:lumMod val="75000"/>
              </a:schemeClr>
            </a:solidFill>
            <a:miter lim="800000"/>
          </a:ln>
        </p:spPr>
        <p:style>
          <a:lnRef idx="1">
            <a:schemeClr val="accent1"/>
          </a:lnRef>
          <a:fillRef idx="0">
            <a:schemeClr val="accent1"/>
          </a:fillRef>
          <a:effectRef idx="0">
            <a:schemeClr val="accent1"/>
          </a:effectRef>
          <a:fontRef idx="minor">
            <a:schemeClr val="tx1"/>
          </a:fontRef>
        </p:style>
      </p:cxnSp>
      <p:sp>
        <p:nvSpPr>
          <p:cNvPr id="6" name="Freeform 8">
            <a:extLst>
              <a:ext uri="{FF2B5EF4-FFF2-40B4-BE49-F238E27FC236}">
                <a16:creationId xmlns:a16="http://schemas.microsoft.com/office/drawing/2014/main" id="{C0C9AE17-3B6B-C0F9-9061-C51BC6E1C10D}"/>
              </a:ext>
            </a:extLst>
          </p:cNvPr>
          <p:cNvSpPr/>
          <p:nvPr/>
        </p:nvSpPr>
        <p:spPr>
          <a:xfrm>
            <a:off x="11110956" y="535996"/>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en-US"/>
          </a:p>
        </p:txBody>
      </p:sp>
      <p:sp>
        <p:nvSpPr>
          <p:cNvPr id="4" name="TextBox 3">
            <a:extLst>
              <a:ext uri="{FF2B5EF4-FFF2-40B4-BE49-F238E27FC236}">
                <a16:creationId xmlns:a16="http://schemas.microsoft.com/office/drawing/2014/main" id="{82C5854C-C887-AA97-7621-E1C3A5098893}"/>
              </a:ext>
            </a:extLst>
          </p:cNvPr>
          <p:cNvSpPr txBox="1"/>
          <p:nvPr/>
        </p:nvSpPr>
        <p:spPr>
          <a:xfrm>
            <a:off x="311085" y="6455835"/>
            <a:ext cx="11312504" cy="307777"/>
          </a:xfrm>
          <a:prstGeom prst="rect">
            <a:avLst/>
          </a:prstGeom>
          <a:noFill/>
        </p:spPr>
        <p:txBody>
          <a:bodyPr wrap="square" lIns="91440" tIns="45720" rIns="91440" bIns="45720" rtlCol="0" anchor="t">
            <a:spAutoFit/>
          </a:bodyPr>
          <a:lstStyle/>
          <a:p>
            <a:r>
              <a:rPr lang="en-US" sz="1400">
                <a:solidFill>
                  <a:schemeClr val="bg1"/>
                </a:solidFill>
              </a:rPr>
              <a:t>2024-2026 SIA Region Fundraising Chair Training</a:t>
            </a:r>
          </a:p>
        </p:txBody>
      </p:sp>
      <p:sp>
        <p:nvSpPr>
          <p:cNvPr id="3" name="Content Placeholder 2">
            <a:extLst>
              <a:ext uri="{FF2B5EF4-FFF2-40B4-BE49-F238E27FC236}">
                <a16:creationId xmlns:a16="http://schemas.microsoft.com/office/drawing/2014/main" id="{FEBC0C94-1CDB-AC2A-337E-112BEBC68F01}"/>
              </a:ext>
            </a:extLst>
          </p:cNvPr>
          <p:cNvSpPr>
            <a:spLocks noGrp="1"/>
          </p:cNvSpPr>
          <p:nvPr>
            <p:ph idx="1"/>
          </p:nvPr>
        </p:nvSpPr>
        <p:spPr>
          <a:xfrm>
            <a:off x="5290077" y="437513"/>
            <a:ext cx="5502614" cy="5954325"/>
          </a:xfrm>
        </p:spPr>
        <p:txBody>
          <a:bodyPr anchor="ctr">
            <a:normAutofit/>
          </a:bodyPr>
          <a:lstStyle/>
          <a:p>
            <a:r>
              <a:rPr lang="en-US" sz="2400"/>
              <a:t>Current focus on US only</a:t>
            </a:r>
          </a:p>
          <a:p>
            <a:r>
              <a:rPr lang="en-US" sz="2400"/>
              <a:t>Training &amp; experience</a:t>
            </a:r>
          </a:p>
          <a:p>
            <a:r>
              <a:rPr lang="en-US" sz="2400"/>
              <a:t>Gifts of &gt; $5,000</a:t>
            </a:r>
          </a:p>
          <a:p>
            <a:r>
              <a:rPr lang="en-US" sz="2400"/>
              <a:t>Always consulted when gift of $5,000 or more is possible</a:t>
            </a:r>
          </a:p>
        </p:txBody>
      </p:sp>
    </p:spTree>
    <p:extLst>
      <p:ext uri="{BB962C8B-B14F-4D97-AF65-F5344CB8AC3E}">
        <p14:creationId xmlns:p14="http://schemas.microsoft.com/office/powerpoint/2010/main" val="3809063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219AE65-9B94-44EA-BEF3-EF4BFA169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0C81A57-9CD5-461B-8FFE-4A8CB6CFB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15" name="Group 14">
            <a:extLst>
              <a:ext uri="{FF2B5EF4-FFF2-40B4-BE49-F238E27FC236}">
                <a16:creationId xmlns:a16="http://schemas.microsoft.com/office/drawing/2014/main" id="{3086C462-37F4-494D-8292-CCB95221CC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a:solidFill>
            <a:srgbClr val="FFFFFF"/>
          </a:solidFill>
        </p:grpSpPr>
        <p:sp>
          <p:nvSpPr>
            <p:cNvPr id="8" name="Rectangle 15">
              <a:extLst>
                <a:ext uri="{FF2B5EF4-FFF2-40B4-BE49-F238E27FC236}">
                  <a16:creationId xmlns:a16="http://schemas.microsoft.com/office/drawing/2014/main" id="{2C7D2D64-353F-4802-AA48-A70CE6020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Freeform 5">
              <a:extLst>
                <a:ext uri="{FF2B5EF4-FFF2-40B4-BE49-F238E27FC236}">
                  <a16:creationId xmlns:a16="http://schemas.microsoft.com/office/drawing/2014/main" id="{30A6328F-CAA3-4052-BF4C-14BD47706E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txBody>
            <a:bodyPr/>
            <a:lstStyle/>
            <a:p>
              <a:endParaRPr lang="en-US"/>
            </a:p>
          </p:txBody>
        </p:sp>
      </p:grpSp>
      <p:sp>
        <p:nvSpPr>
          <p:cNvPr id="2" name="Title 1">
            <a:extLst>
              <a:ext uri="{FF2B5EF4-FFF2-40B4-BE49-F238E27FC236}">
                <a16:creationId xmlns:a16="http://schemas.microsoft.com/office/drawing/2014/main" id="{FA1B174E-B39B-65EF-9E94-EF3CF26E931E}"/>
              </a:ext>
            </a:extLst>
          </p:cNvPr>
          <p:cNvSpPr>
            <a:spLocks noGrp="1"/>
          </p:cNvSpPr>
          <p:nvPr>
            <p:ph type="title"/>
          </p:nvPr>
        </p:nvSpPr>
        <p:spPr>
          <a:xfrm>
            <a:off x="731521" y="1209957"/>
            <a:ext cx="3303431" cy="4438087"/>
          </a:xfrm>
        </p:spPr>
        <p:txBody>
          <a:bodyPr vert="horz" lIns="91440" tIns="45720" rIns="91440" bIns="45720" rtlCol="0" anchor="ctr">
            <a:normAutofit/>
          </a:bodyPr>
          <a:lstStyle/>
          <a:p>
            <a:pPr algn="r"/>
            <a:r>
              <a:rPr lang="en-US" sz="2400">
                <a:solidFill>
                  <a:schemeClr val="tx1"/>
                </a:solidFill>
              </a:rPr>
              <a:t>Governors</a:t>
            </a:r>
          </a:p>
        </p:txBody>
      </p:sp>
      <p:sp>
        <p:nvSpPr>
          <p:cNvPr id="5" name="TextBox 4">
            <a:extLst>
              <a:ext uri="{FF2B5EF4-FFF2-40B4-BE49-F238E27FC236}">
                <a16:creationId xmlns:a16="http://schemas.microsoft.com/office/drawing/2014/main" id="{B769C088-CBA4-AD72-BF3C-92E280BA019C}"/>
              </a:ext>
            </a:extLst>
          </p:cNvPr>
          <p:cNvSpPr txBox="1"/>
          <p:nvPr/>
        </p:nvSpPr>
        <p:spPr>
          <a:xfrm>
            <a:off x="4678424" y="1059025"/>
            <a:ext cx="5302189" cy="4739950"/>
          </a:xfrm>
          <a:prstGeom prst="rect">
            <a:avLst/>
          </a:prstGeom>
        </p:spPr>
        <p:txBody>
          <a:bodyPr vert="horz" lIns="91440" tIns="45720" rIns="91440" bIns="45720" rtlCol="0" anchor="ctr">
            <a:normAutofit/>
          </a:bodyPr>
          <a:lstStyle/>
          <a:p>
            <a:pPr>
              <a:spcBef>
                <a:spcPts val="1000"/>
              </a:spcBef>
              <a:buClr>
                <a:schemeClr val="accent1"/>
              </a:buClr>
              <a:buSzPct val="80000"/>
              <a:buFont typeface="Wingdings 3" charset="2"/>
              <a:buChar char=""/>
            </a:pPr>
            <a:endParaRPr lang="en-US"/>
          </a:p>
        </p:txBody>
      </p:sp>
      <p:cxnSp>
        <p:nvCxnSpPr>
          <p:cNvPr id="19" name="Straight Connector 18">
            <a:extLst>
              <a:ext uri="{FF2B5EF4-FFF2-40B4-BE49-F238E27FC236}">
                <a16:creationId xmlns:a16="http://schemas.microsoft.com/office/drawing/2014/main" id="{AD23B2CD-009B-425A-9616-1E1AD1D5AB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56687" y="1930986"/>
            <a:ext cx="0" cy="3200400"/>
          </a:xfrm>
          <a:prstGeom prst="line">
            <a:avLst/>
          </a:prstGeom>
          <a:ln w="15875" cap="sq">
            <a:solidFill>
              <a:schemeClr val="accent1">
                <a:lumMod val="75000"/>
              </a:schemeClr>
            </a:solidFill>
            <a:miter lim="800000"/>
          </a:ln>
        </p:spPr>
        <p:style>
          <a:lnRef idx="1">
            <a:schemeClr val="accent1"/>
          </a:lnRef>
          <a:fillRef idx="0">
            <a:schemeClr val="accent1"/>
          </a:fillRef>
          <a:effectRef idx="0">
            <a:schemeClr val="accent1"/>
          </a:effectRef>
          <a:fontRef idx="minor">
            <a:schemeClr val="tx1"/>
          </a:fontRef>
        </p:style>
      </p:cxnSp>
      <p:sp>
        <p:nvSpPr>
          <p:cNvPr id="6" name="Freeform 8">
            <a:extLst>
              <a:ext uri="{FF2B5EF4-FFF2-40B4-BE49-F238E27FC236}">
                <a16:creationId xmlns:a16="http://schemas.microsoft.com/office/drawing/2014/main" id="{C0C9AE17-3B6B-C0F9-9061-C51BC6E1C10D}"/>
              </a:ext>
            </a:extLst>
          </p:cNvPr>
          <p:cNvSpPr/>
          <p:nvPr/>
        </p:nvSpPr>
        <p:spPr>
          <a:xfrm>
            <a:off x="11110956" y="535996"/>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en-US"/>
          </a:p>
        </p:txBody>
      </p:sp>
      <p:sp>
        <p:nvSpPr>
          <p:cNvPr id="4" name="TextBox 3">
            <a:extLst>
              <a:ext uri="{FF2B5EF4-FFF2-40B4-BE49-F238E27FC236}">
                <a16:creationId xmlns:a16="http://schemas.microsoft.com/office/drawing/2014/main" id="{82C5854C-C887-AA97-7621-E1C3A5098893}"/>
              </a:ext>
            </a:extLst>
          </p:cNvPr>
          <p:cNvSpPr txBox="1"/>
          <p:nvPr/>
        </p:nvSpPr>
        <p:spPr>
          <a:xfrm>
            <a:off x="311085" y="6455835"/>
            <a:ext cx="11312504" cy="307777"/>
          </a:xfrm>
          <a:prstGeom prst="rect">
            <a:avLst/>
          </a:prstGeom>
          <a:noFill/>
        </p:spPr>
        <p:txBody>
          <a:bodyPr wrap="square" lIns="91440" tIns="45720" rIns="91440" bIns="45720" rtlCol="0" anchor="t">
            <a:spAutoFit/>
          </a:bodyPr>
          <a:lstStyle/>
          <a:p>
            <a:r>
              <a:rPr lang="en-US" sz="1400">
                <a:solidFill>
                  <a:schemeClr val="bg1"/>
                </a:solidFill>
              </a:rPr>
              <a:t>2024-2026 SIA Region Fundraising Chair Training</a:t>
            </a:r>
          </a:p>
        </p:txBody>
      </p:sp>
      <p:sp>
        <p:nvSpPr>
          <p:cNvPr id="3" name="Content Placeholder 2">
            <a:extLst>
              <a:ext uri="{FF2B5EF4-FFF2-40B4-BE49-F238E27FC236}">
                <a16:creationId xmlns:a16="http://schemas.microsoft.com/office/drawing/2014/main" id="{FEBC0C94-1CDB-AC2A-337E-112BEBC68F01}"/>
              </a:ext>
            </a:extLst>
          </p:cNvPr>
          <p:cNvSpPr>
            <a:spLocks noGrp="1"/>
          </p:cNvSpPr>
          <p:nvPr>
            <p:ph idx="1"/>
          </p:nvPr>
        </p:nvSpPr>
        <p:spPr>
          <a:xfrm>
            <a:off x="5290077" y="437513"/>
            <a:ext cx="5502614" cy="5954325"/>
          </a:xfrm>
        </p:spPr>
        <p:txBody>
          <a:bodyPr anchor="ctr">
            <a:normAutofit/>
          </a:bodyPr>
          <a:lstStyle/>
          <a:p>
            <a:r>
              <a:rPr lang="en-US" sz="2400"/>
              <a:t>Holds the key leadership position within the region</a:t>
            </a:r>
          </a:p>
          <a:p>
            <a:r>
              <a:rPr lang="en-US" sz="2400"/>
              <a:t>Serves as the main link between our federation board, headquarters staff, and clubs</a:t>
            </a:r>
          </a:p>
          <a:p>
            <a:r>
              <a:rPr lang="en-US" sz="2400"/>
              <a:t>Ensures the region strengthens and supports clubs</a:t>
            </a:r>
          </a:p>
        </p:txBody>
      </p:sp>
    </p:spTree>
    <p:extLst>
      <p:ext uri="{BB962C8B-B14F-4D97-AF65-F5344CB8AC3E}">
        <p14:creationId xmlns:p14="http://schemas.microsoft.com/office/powerpoint/2010/main" val="38798012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219AE65-9B94-44EA-BEF3-EF4BFA169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0C81A57-9CD5-461B-8FFE-4A8CB6CFB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15" name="Group 14">
            <a:extLst>
              <a:ext uri="{FF2B5EF4-FFF2-40B4-BE49-F238E27FC236}">
                <a16:creationId xmlns:a16="http://schemas.microsoft.com/office/drawing/2014/main" id="{3086C462-37F4-494D-8292-CCB95221CC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a:solidFill>
            <a:srgbClr val="FFFFFF"/>
          </a:solidFill>
        </p:grpSpPr>
        <p:sp>
          <p:nvSpPr>
            <p:cNvPr id="8" name="Rectangle 15">
              <a:extLst>
                <a:ext uri="{FF2B5EF4-FFF2-40B4-BE49-F238E27FC236}">
                  <a16:creationId xmlns:a16="http://schemas.microsoft.com/office/drawing/2014/main" id="{2C7D2D64-353F-4802-AA48-A70CE6020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Freeform 5">
              <a:extLst>
                <a:ext uri="{FF2B5EF4-FFF2-40B4-BE49-F238E27FC236}">
                  <a16:creationId xmlns:a16="http://schemas.microsoft.com/office/drawing/2014/main" id="{30A6328F-CAA3-4052-BF4C-14BD47706E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txBody>
            <a:bodyPr/>
            <a:lstStyle/>
            <a:p>
              <a:endParaRPr lang="en-US"/>
            </a:p>
          </p:txBody>
        </p:sp>
      </p:grpSp>
      <p:sp>
        <p:nvSpPr>
          <p:cNvPr id="2" name="Title 1">
            <a:extLst>
              <a:ext uri="{FF2B5EF4-FFF2-40B4-BE49-F238E27FC236}">
                <a16:creationId xmlns:a16="http://schemas.microsoft.com/office/drawing/2014/main" id="{FA1B174E-B39B-65EF-9E94-EF3CF26E931E}"/>
              </a:ext>
            </a:extLst>
          </p:cNvPr>
          <p:cNvSpPr>
            <a:spLocks noGrp="1"/>
          </p:cNvSpPr>
          <p:nvPr>
            <p:ph type="title"/>
          </p:nvPr>
        </p:nvSpPr>
        <p:spPr>
          <a:xfrm>
            <a:off x="731521" y="1209957"/>
            <a:ext cx="3303431" cy="4438087"/>
          </a:xfrm>
        </p:spPr>
        <p:txBody>
          <a:bodyPr vert="horz" lIns="91440" tIns="45720" rIns="91440" bIns="45720" rtlCol="0" anchor="ctr">
            <a:normAutofit/>
          </a:bodyPr>
          <a:lstStyle/>
          <a:p>
            <a:pPr algn="r"/>
            <a:r>
              <a:rPr lang="en-US" sz="2400">
                <a:solidFill>
                  <a:schemeClr val="tx1"/>
                </a:solidFill>
              </a:rPr>
              <a:t>Region Fundraising Chairs</a:t>
            </a:r>
          </a:p>
        </p:txBody>
      </p:sp>
      <p:sp>
        <p:nvSpPr>
          <p:cNvPr id="5" name="TextBox 4">
            <a:extLst>
              <a:ext uri="{FF2B5EF4-FFF2-40B4-BE49-F238E27FC236}">
                <a16:creationId xmlns:a16="http://schemas.microsoft.com/office/drawing/2014/main" id="{B769C088-CBA4-AD72-BF3C-92E280BA019C}"/>
              </a:ext>
            </a:extLst>
          </p:cNvPr>
          <p:cNvSpPr txBox="1"/>
          <p:nvPr/>
        </p:nvSpPr>
        <p:spPr>
          <a:xfrm>
            <a:off x="4678424" y="1059025"/>
            <a:ext cx="5302189" cy="4739950"/>
          </a:xfrm>
          <a:prstGeom prst="rect">
            <a:avLst/>
          </a:prstGeom>
        </p:spPr>
        <p:txBody>
          <a:bodyPr vert="horz" lIns="91440" tIns="45720" rIns="91440" bIns="45720" rtlCol="0" anchor="ctr">
            <a:normAutofit/>
          </a:bodyPr>
          <a:lstStyle/>
          <a:p>
            <a:pPr>
              <a:spcBef>
                <a:spcPts val="1000"/>
              </a:spcBef>
              <a:buClr>
                <a:schemeClr val="accent1"/>
              </a:buClr>
              <a:buSzPct val="80000"/>
              <a:buFont typeface="Wingdings 3" charset="2"/>
              <a:buChar char=""/>
            </a:pPr>
            <a:endParaRPr lang="en-US"/>
          </a:p>
        </p:txBody>
      </p:sp>
      <p:cxnSp>
        <p:nvCxnSpPr>
          <p:cNvPr id="19" name="Straight Connector 18">
            <a:extLst>
              <a:ext uri="{FF2B5EF4-FFF2-40B4-BE49-F238E27FC236}">
                <a16:creationId xmlns:a16="http://schemas.microsoft.com/office/drawing/2014/main" id="{AD23B2CD-009B-425A-9616-1E1AD1D5AB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56687" y="1930986"/>
            <a:ext cx="0" cy="3200400"/>
          </a:xfrm>
          <a:prstGeom prst="line">
            <a:avLst/>
          </a:prstGeom>
          <a:ln w="15875" cap="sq">
            <a:solidFill>
              <a:schemeClr val="accent1">
                <a:lumMod val="75000"/>
              </a:schemeClr>
            </a:solidFill>
            <a:miter lim="800000"/>
          </a:ln>
        </p:spPr>
        <p:style>
          <a:lnRef idx="1">
            <a:schemeClr val="accent1"/>
          </a:lnRef>
          <a:fillRef idx="0">
            <a:schemeClr val="accent1"/>
          </a:fillRef>
          <a:effectRef idx="0">
            <a:schemeClr val="accent1"/>
          </a:effectRef>
          <a:fontRef idx="minor">
            <a:schemeClr val="tx1"/>
          </a:fontRef>
        </p:style>
      </p:cxnSp>
      <p:sp>
        <p:nvSpPr>
          <p:cNvPr id="6" name="Freeform 8">
            <a:extLst>
              <a:ext uri="{FF2B5EF4-FFF2-40B4-BE49-F238E27FC236}">
                <a16:creationId xmlns:a16="http://schemas.microsoft.com/office/drawing/2014/main" id="{C0C9AE17-3B6B-C0F9-9061-C51BC6E1C10D}"/>
              </a:ext>
            </a:extLst>
          </p:cNvPr>
          <p:cNvSpPr/>
          <p:nvPr/>
        </p:nvSpPr>
        <p:spPr>
          <a:xfrm>
            <a:off x="11110956" y="535996"/>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en-US"/>
          </a:p>
        </p:txBody>
      </p:sp>
      <p:sp>
        <p:nvSpPr>
          <p:cNvPr id="4" name="TextBox 3">
            <a:extLst>
              <a:ext uri="{FF2B5EF4-FFF2-40B4-BE49-F238E27FC236}">
                <a16:creationId xmlns:a16="http://schemas.microsoft.com/office/drawing/2014/main" id="{82C5854C-C887-AA97-7621-E1C3A5098893}"/>
              </a:ext>
            </a:extLst>
          </p:cNvPr>
          <p:cNvSpPr txBox="1"/>
          <p:nvPr/>
        </p:nvSpPr>
        <p:spPr>
          <a:xfrm>
            <a:off x="311085" y="6455835"/>
            <a:ext cx="11312504" cy="307777"/>
          </a:xfrm>
          <a:prstGeom prst="rect">
            <a:avLst/>
          </a:prstGeom>
          <a:noFill/>
        </p:spPr>
        <p:txBody>
          <a:bodyPr wrap="square" lIns="91440" tIns="45720" rIns="91440" bIns="45720" rtlCol="0" anchor="t">
            <a:spAutoFit/>
          </a:bodyPr>
          <a:lstStyle/>
          <a:p>
            <a:r>
              <a:rPr lang="en-US" sz="1400">
                <a:solidFill>
                  <a:schemeClr val="bg1"/>
                </a:solidFill>
              </a:rPr>
              <a:t>2024-2026 SIA Region Fundraising Chair Training</a:t>
            </a:r>
          </a:p>
        </p:txBody>
      </p:sp>
      <p:sp>
        <p:nvSpPr>
          <p:cNvPr id="3" name="Content Placeholder 2">
            <a:extLst>
              <a:ext uri="{FF2B5EF4-FFF2-40B4-BE49-F238E27FC236}">
                <a16:creationId xmlns:a16="http://schemas.microsoft.com/office/drawing/2014/main" id="{FEBC0C94-1CDB-AC2A-337E-112BEBC68F01}"/>
              </a:ext>
            </a:extLst>
          </p:cNvPr>
          <p:cNvSpPr>
            <a:spLocks noGrp="1"/>
          </p:cNvSpPr>
          <p:nvPr>
            <p:ph idx="1"/>
          </p:nvPr>
        </p:nvSpPr>
        <p:spPr>
          <a:xfrm>
            <a:off x="5290077" y="437513"/>
            <a:ext cx="5502614" cy="5954325"/>
          </a:xfrm>
        </p:spPr>
        <p:txBody>
          <a:bodyPr anchor="ctr">
            <a:normAutofit/>
          </a:bodyPr>
          <a:lstStyle/>
          <a:p>
            <a:r>
              <a:rPr lang="en-US" sz="2400"/>
              <a:t>Appointed by Region Governors</a:t>
            </a:r>
          </a:p>
          <a:p>
            <a:r>
              <a:rPr lang="en-US" sz="2400"/>
              <a:t>Promote financial support via club and individual giving</a:t>
            </a:r>
          </a:p>
          <a:p>
            <a:r>
              <a:rPr lang="en-US" sz="2400"/>
              <a:t>Understand annual campaigns</a:t>
            </a:r>
          </a:p>
          <a:p>
            <a:r>
              <a:rPr lang="en-US" sz="2400"/>
              <a:t>Connecting donors and supporters</a:t>
            </a:r>
          </a:p>
        </p:txBody>
      </p:sp>
    </p:spTree>
    <p:extLst>
      <p:ext uri="{BB962C8B-B14F-4D97-AF65-F5344CB8AC3E}">
        <p14:creationId xmlns:p14="http://schemas.microsoft.com/office/powerpoint/2010/main" val="41912822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219AE65-9B94-44EA-BEF3-EF4BFA169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0C81A57-9CD5-461B-8FFE-4A8CB6CFB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15" name="Group 14">
            <a:extLst>
              <a:ext uri="{FF2B5EF4-FFF2-40B4-BE49-F238E27FC236}">
                <a16:creationId xmlns:a16="http://schemas.microsoft.com/office/drawing/2014/main" id="{3086C462-37F4-494D-8292-CCB95221CC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a:solidFill>
            <a:srgbClr val="FFFFFF"/>
          </a:solidFill>
        </p:grpSpPr>
        <p:sp>
          <p:nvSpPr>
            <p:cNvPr id="8" name="Rectangle 15">
              <a:extLst>
                <a:ext uri="{FF2B5EF4-FFF2-40B4-BE49-F238E27FC236}">
                  <a16:creationId xmlns:a16="http://schemas.microsoft.com/office/drawing/2014/main" id="{2C7D2D64-353F-4802-AA48-A70CE6020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Freeform 5">
              <a:extLst>
                <a:ext uri="{FF2B5EF4-FFF2-40B4-BE49-F238E27FC236}">
                  <a16:creationId xmlns:a16="http://schemas.microsoft.com/office/drawing/2014/main" id="{30A6328F-CAA3-4052-BF4C-14BD47706E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txBody>
            <a:bodyPr/>
            <a:lstStyle/>
            <a:p>
              <a:endParaRPr lang="en-US"/>
            </a:p>
          </p:txBody>
        </p:sp>
      </p:grpSp>
      <p:sp>
        <p:nvSpPr>
          <p:cNvPr id="2" name="Title 1">
            <a:extLst>
              <a:ext uri="{FF2B5EF4-FFF2-40B4-BE49-F238E27FC236}">
                <a16:creationId xmlns:a16="http://schemas.microsoft.com/office/drawing/2014/main" id="{FA1B174E-B39B-65EF-9E94-EF3CF26E931E}"/>
              </a:ext>
            </a:extLst>
          </p:cNvPr>
          <p:cNvSpPr>
            <a:spLocks noGrp="1"/>
          </p:cNvSpPr>
          <p:nvPr>
            <p:ph type="title"/>
          </p:nvPr>
        </p:nvSpPr>
        <p:spPr>
          <a:xfrm>
            <a:off x="731521" y="1209957"/>
            <a:ext cx="3303431" cy="4438087"/>
          </a:xfrm>
        </p:spPr>
        <p:txBody>
          <a:bodyPr vert="horz" lIns="91440" tIns="45720" rIns="91440" bIns="45720" rtlCol="0" anchor="ctr">
            <a:normAutofit/>
          </a:bodyPr>
          <a:lstStyle/>
          <a:p>
            <a:pPr algn="r"/>
            <a:r>
              <a:rPr lang="en-US" sz="2400">
                <a:solidFill>
                  <a:schemeClr val="tx1"/>
                </a:solidFill>
              </a:rPr>
              <a:t>SIA Staff</a:t>
            </a:r>
          </a:p>
        </p:txBody>
      </p:sp>
      <p:sp>
        <p:nvSpPr>
          <p:cNvPr id="5" name="TextBox 4">
            <a:extLst>
              <a:ext uri="{FF2B5EF4-FFF2-40B4-BE49-F238E27FC236}">
                <a16:creationId xmlns:a16="http://schemas.microsoft.com/office/drawing/2014/main" id="{B769C088-CBA4-AD72-BF3C-92E280BA019C}"/>
              </a:ext>
            </a:extLst>
          </p:cNvPr>
          <p:cNvSpPr txBox="1"/>
          <p:nvPr/>
        </p:nvSpPr>
        <p:spPr>
          <a:xfrm>
            <a:off x="4678424" y="1059025"/>
            <a:ext cx="5302189" cy="4739950"/>
          </a:xfrm>
          <a:prstGeom prst="rect">
            <a:avLst/>
          </a:prstGeom>
        </p:spPr>
        <p:txBody>
          <a:bodyPr vert="horz" lIns="91440" tIns="45720" rIns="91440" bIns="45720" rtlCol="0" anchor="ctr">
            <a:normAutofit/>
          </a:bodyPr>
          <a:lstStyle/>
          <a:p>
            <a:pPr>
              <a:spcBef>
                <a:spcPts val="1000"/>
              </a:spcBef>
              <a:buClr>
                <a:schemeClr val="accent1"/>
              </a:buClr>
              <a:buSzPct val="80000"/>
              <a:buFont typeface="Wingdings 3" charset="2"/>
              <a:buChar char=""/>
            </a:pPr>
            <a:endParaRPr lang="en-US"/>
          </a:p>
        </p:txBody>
      </p:sp>
      <p:cxnSp>
        <p:nvCxnSpPr>
          <p:cNvPr id="19" name="Straight Connector 18">
            <a:extLst>
              <a:ext uri="{FF2B5EF4-FFF2-40B4-BE49-F238E27FC236}">
                <a16:creationId xmlns:a16="http://schemas.microsoft.com/office/drawing/2014/main" id="{AD23B2CD-009B-425A-9616-1E1AD1D5AB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56687" y="1930986"/>
            <a:ext cx="0" cy="3200400"/>
          </a:xfrm>
          <a:prstGeom prst="line">
            <a:avLst/>
          </a:prstGeom>
          <a:ln w="15875" cap="sq">
            <a:solidFill>
              <a:schemeClr val="accent1">
                <a:lumMod val="75000"/>
              </a:schemeClr>
            </a:solidFill>
            <a:miter lim="800000"/>
          </a:ln>
        </p:spPr>
        <p:style>
          <a:lnRef idx="1">
            <a:schemeClr val="accent1"/>
          </a:lnRef>
          <a:fillRef idx="0">
            <a:schemeClr val="accent1"/>
          </a:fillRef>
          <a:effectRef idx="0">
            <a:schemeClr val="accent1"/>
          </a:effectRef>
          <a:fontRef idx="minor">
            <a:schemeClr val="tx1"/>
          </a:fontRef>
        </p:style>
      </p:cxnSp>
      <p:sp>
        <p:nvSpPr>
          <p:cNvPr id="6" name="Freeform 8">
            <a:extLst>
              <a:ext uri="{FF2B5EF4-FFF2-40B4-BE49-F238E27FC236}">
                <a16:creationId xmlns:a16="http://schemas.microsoft.com/office/drawing/2014/main" id="{C0C9AE17-3B6B-C0F9-9061-C51BC6E1C10D}"/>
              </a:ext>
            </a:extLst>
          </p:cNvPr>
          <p:cNvSpPr/>
          <p:nvPr/>
        </p:nvSpPr>
        <p:spPr>
          <a:xfrm>
            <a:off x="11110956" y="535996"/>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en-US"/>
          </a:p>
        </p:txBody>
      </p:sp>
      <p:sp>
        <p:nvSpPr>
          <p:cNvPr id="4" name="TextBox 3">
            <a:extLst>
              <a:ext uri="{FF2B5EF4-FFF2-40B4-BE49-F238E27FC236}">
                <a16:creationId xmlns:a16="http://schemas.microsoft.com/office/drawing/2014/main" id="{82C5854C-C887-AA97-7621-E1C3A5098893}"/>
              </a:ext>
            </a:extLst>
          </p:cNvPr>
          <p:cNvSpPr txBox="1"/>
          <p:nvPr/>
        </p:nvSpPr>
        <p:spPr>
          <a:xfrm>
            <a:off x="311085" y="6455835"/>
            <a:ext cx="11312504" cy="307777"/>
          </a:xfrm>
          <a:prstGeom prst="rect">
            <a:avLst/>
          </a:prstGeom>
          <a:noFill/>
        </p:spPr>
        <p:txBody>
          <a:bodyPr wrap="square" lIns="91440" tIns="45720" rIns="91440" bIns="45720" rtlCol="0" anchor="t">
            <a:spAutoFit/>
          </a:bodyPr>
          <a:lstStyle/>
          <a:p>
            <a:r>
              <a:rPr lang="en-US" sz="1400">
                <a:solidFill>
                  <a:schemeClr val="bg1"/>
                </a:solidFill>
              </a:rPr>
              <a:t>2024-2026 SIA Region Fundraising Chair Training</a:t>
            </a:r>
          </a:p>
        </p:txBody>
      </p:sp>
      <p:sp>
        <p:nvSpPr>
          <p:cNvPr id="3" name="Content Placeholder 2">
            <a:extLst>
              <a:ext uri="{FF2B5EF4-FFF2-40B4-BE49-F238E27FC236}">
                <a16:creationId xmlns:a16="http://schemas.microsoft.com/office/drawing/2014/main" id="{FEBC0C94-1CDB-AC2A-337E-112BEBC68F01}"/>
              </a:ext>
            </a:extLst>
          </p:cNvPr>
          <p:cNvSpPr>
            <a:spLocks noGrp="1"/>
          </p:cNvSpPr>
          <p:nvPr>
            <p:ph idx="1"/>
          </p:nvPr>
        </p:nvSpPr>
        <p:spPr>
          <a:xfrm>
            <a:off x="5290077" y="437513"/>
            <a:ext cx="5502614" cy="5954325"/>
          </a:xfrm>
        </p:spPr>
        <p:txBody>
          <a:bodyPr anchor="ctr">
            <a:normAutofit/>
          </a:bodyPr>
          <a:lstStyle/>
          <a:p>
            <a:r>
              <a:rPr lang="en-US" sz="2400"/>
              <a:t>Carry out board direction</a:t>
            </a:r>
          </a:p>
          <a:p>
            <a:r>
              <a:rPr lang="en-US" sz="2400"/>
              <a:t>Focus on annual campaigns</a:t>
            </a:r>
          </a:p>
          <a:p>
            <a:r>
              <a:rPr lang="en-US" sz="2400"/>
              <a:t>Plan &amp; execute strategy</a:t>
            </a:r>
          </a:p>
          <a:p>
            <a:r>
              <a:rPr lang="en-US" sz="2400"/>
              <a:t>Support the fund development volunteers</a:t>
            </a:r>
          </a:p>
          <a:p>
            <a:r>
              <a:rPr lang="en-US" sz="2400"/>
              <a:t>Assigns prospects</a:t>
            </a:r>
          </a:p>
          <a:p>
            <a:r>
              <a:rPr lang="en-US" sz="2400"/>
              <a:t>May manage donor portfolio</a:t>
            </a:r>
          </a:p>
        </p:txBody>
      </p:sp>
    </p:spTree>
    <p:extLst>
      <p:ext uri="{BB962C8B-B14F-4D97-AF65-F5344CB8AC3E}">
        <p14:creationId xmlns:p14="http://schemas.microsoft.com/office/powerpoint/2010/main" val="3471487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314C310-850D-4491-AA52-C75BEA68B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D4EC3799-3F52-48CE-85CC-83AED368EB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2" name="Rectangle 11">
              <a:extLst>
                <a:ext uri="{FF2B5EF4-FFF2-40B4-BE49-F238E27FC236}">
                  <a16:creationId xmlns:a16="http://schemas.microsoft.com/office/drawing/2014/main" id="{F3FC2939-BF10-4CBC-904B-74A17D4B9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Freeform 5">
              <a:extLst>
                <a:ext uri="{FF2B5EF4-FFF2-40B4-BE49-F238E27FC236}">
                  <a16:creationId xmlns:a16="http://schemas.microsoft.com/office/drawing/2014/main" id="{266B6D5D-11B6-40A6-9CEF-F0B0D104C5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txBody>
            <a:bodyPr/>
            <a:lstStyle/>
            <a:p>
              <a:endParaRPr lang="en-US"/>
            </a:p>
          </p:txBody>
        </p:sp>
      </p:grpSp>
      <p:sp>
        <p:nvSpPr>
          <p:cNvPr id="2" name="Title 1">
            <a:extLst>
              <a:ext uri="{FF2B5EF4-FFF2-40B4-BE49-F238E27FC236}">
                <a16:creationId xmlns:a16="http://schemas.microsoft.com/office/drawing/2014/main" id="{9368EE08-DB92-2A42-C003-D8162B33D277}"/>
              </a:ext>
            </a:extLst>
          </p:cNvPr>
          <p:cNvSpPr>
            <a:spLocks noGrp="1"/>
          </p:cNvSpPr>
          <p:nvPr>
            <p:ph type="title"/>
          </p:nvPr>
        </p:nvSpPr>
        <p:spPr>
          <a:xfrm>
            <a:off x="836247" y="1085549"/>
            <a:ext cx="3430947" cy="4686903"/>
          </a:xfrm>
        </p:spPr>
        <p:txBody>
          <a:bodyPr anchor="ctr">
            <a:normAutofit/>
          </a:bodyPr>
          <a:lstStyle/>
          <a:p>
            <a:pPr algn="r"/>
            <a:r>
              <a:rPr lang="en-US">
                <a:solidFill>
                  <a:schemeClr val="tx1"/>
                </a:solidFill>
              </a:rPr>
              <a:t>The Culture of Philanthropy</a:t>
            </a:r>
          </a:p>
        </p:txBody>
      </p:sp>
      <p:cxnSp>
        <p:nvCxnSpPr>
          <p:cNvPr id="15" name="Straight Connector 14">
            <a:extLst>
              <a:ext uri="{FF2B5EF4-FFF2-40B4-BE49-F238E27FC236}">
                <a16:creationId xmlns:a16="http://schemas.microsoft.com/office/drawing/2014/main" id="{789E20C7-BB50-4317-93C7-90C8ED80B2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605C097-8DBD-17FE-542D-8CB9E52250AF}"/>
              </a:ext>
            </a:extLst>
          </p:cNvPr>
          <p:cNvSpPr>
            <a:spLocks noGrp="1"/>
          </p:cNvSpPr>
          <p:nvPr>
            <p:ph idx="1"/>
          </p:nvPr>
        </p:nvSpPr>
        <p:spPr>
          <a:xfrm>
            <a:off x="5041399" y="1085549"/>
            <a:ext cx="5579707" cy="4686903"/>
          </a:xfrm>
        </p:spPr>
        <p:txBody>
          <a:bodyPr anchor="ctr">
            <a:normAutofit/>
          </a:bodyPr>
          <a:lstStyle/>
          <a:p>
            <a:r>
              <a:rPr lang="en-US" sz="2400">
                <a:solidFill>
                  <a:schemeClr val="tx1"/>
                </a:solidFill>
              </a:rPr>
              <a:t>Valuing and prioritizing fundraising</a:t>
            </a:r>
          </a:p>
          <a:p>
            <a:r>
              <a:rPr lang="en-US" sz="2400">
                <a:solidFill>
                  <a:schemeClr val="tx1"/>
                </a:solidFill>
              </a:rPr>
              <a:t>Recognizing that fundraising enables the organization to put our mission in motion</a:t>
            </a:r>
          </a:p>
          <a:p>
            <a:r>
              <a:rPr lang="en-US" sz="2400">
                <a:solidFill>
                  <a:schemeClr val="tx1"/>
                </a:solidFill>
              </a:rPr>
              <a:t>Fostering a collaborative environment where fundraising ideas and strategies are openly shared</a:t>
            </a:r>
          </a:p>
        </p:txBody>
      </p:sp>
      <p:sp>
        <p:nvSpPr>
          <p:cNvPr id="17" name="Footer Placeholder 4">
            <a:extLst>
              <a:ext uri="{FF2B5EF4-FFF2-40B4-BE49-F238E27FC236}">
                <a16:creationId xmlns:a16="http://schemas.microsoft.com/office/drawing/2014/main" id="{0308D749-5984-4BB8-A788-A85D24304A0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561110" y="6391838"/>
            <a:ext cx="3859795" cy="304801"/>
          </a:xfrm>
          <a:prstGeom prst="rect">
            <a:avLst/>
          </a:prstGeom>
        </p:spPr>
        <p:txBody>
          <a:bodyPr vert="horz" lIns="91440" tIns="45720" rIns="91440" bIns="45720" rtlCol="0" anchor="ctr"/>
          <a:lstStyle>
            <a:defPPr>
              <a:defRPr lang="en-US"/>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b="1">
              <a:solidFill>
                <a:srgbClr val="B31166"/>
              </a:solidFill>
            </a:endParaRPr>
          </a:p>
        </p:txBody>
      </p:sp>
      <p:sp>
        <p:nvSpPr>
          <p:cNvPr id="19" name="Date Placeholder 3">
            <a:extLst>
              <a:ext uri="{FF2B5EF4-FFF2-40B4-BE49-F238E27FC236}">
                <a16:creationId xmlns:a16="http://schemas.microsoft.com/office/drawing/2014/main" id="{95B8172D-A4C8-41B4-8991-78BBEC4039D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7718854" y="6391839"/>
            <a:ext cx="2997637" cy="304798"/>
          </a:xfrm>
          <a:prstGeom prst="rect">
            <a:avLst/>
          </a:prstGeom>
        </p:spPr>
        <p:txBody>
          <a:bodyPr vert="horz" lIns="91440" tIns="45720" rIns="91440" bIns="45720" rtlCol="0" anchor="t"/>
          <a:lstStyle>
            <a:defPPr>
              <a:defRPr lang="en-US"/>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endParaRPr lang="en-US" b="1">
              <a:solidFill>
                <a:srgbClr val="B31166"/>
              </a:solidFill>
            </a:endParaRPr>
          </a:p>
        </p:txBody>
      </p:sp>
      <p:sp>
        <p:nvSpPr>
          <p:cNvPr id="5" name="TextBox 4">
            <a:extLst>
              <a:ext uri="{FF2B5EF4-FFF2-40B4-BE49-F238E27FC236}">
                <a16:creationId xmlns:a16="http://schemas.microsoft.com/office/drawing/2014/main" id="{D1450C64-27B3-5C48-0461-4EBD72D13C28}"/>
              </a:ext>
            </a:extLst>
          </p:cNvPr>
          <p:cNvSpPr txBox="1"/>
          <p:nvPr/>
        </p:nvSpPr>
        <p:spPr>
          <a:xfrm>
            <a:off x="311085" y="6455835"/>
            <a:ext cx="11312504" cy="307777"/>
          </a:xfrm>
          <a:prstGeom prst="rect">
            <a:avLst/>
          </a:prstGeom>
          <a:noFill/>
        </p:spPr>
        <p:txBody>
          <a:bodyPr wrap="square" lIns="91440" tIns="45720" rIns="91440" bIns="45720" rtlCol="0" anchor="t">
            <a:spAutoFit/>
          </a:bodyPr>
          <a:lstStyle/>
          <a:p>
            <a:r>
              <a:rPr lang="en-US" sz="1400">
                <a:solidFill>
                  <a:schemeClr val="accent1"/>
                </a:solidFill>
              </a:rPr>
              <a:t>2024-2026 SIA Region Fundraising Chair Training</a:t>
            </a:r>
          </a:p>
        </p:txBody>
      </p:sp>
      <p:sp>
        <p:nvSpPr>
          <p:cNvPr id="4" name="TextBox 3">
            <a:extLst>
              <a:ext uri="{FF2B5EF4-FFF2-40B4-BE49-F238E27FC236}">
                <a16:creationId xmlns:a16="http://schemas.microsoft.com/office/drawing/2014/main" id="{DAB3E630-BC24-DBEC-4A85-539B444806E7}"/>
              </a:ext>
            </a:extLst>
          </p:cNvPr>
          <p:cNvSpPr txBox="1"/>
          <p:nvPr/>
        </p:nvSpPr>
        <p:spPr>
          <a:xfrm>
            <a:off x="836248" y="5279078"/>
            <a:ext cx="10481056" cy="646331"/>
          </a:xfrm>
          <a:prstGeom prst="rect">
            <a:avLst/>
          </a:prstGeom>
          <a:noFill/>
        </p:spPr>
        <p:txBody>
          <a:bodyPr wrap="square" rtlCol="0">
            <a:spAutoFit/>
          </a:bodyPr>
          <a:lstStyle/>
          <a:p>
            <a:pPr algn="ctr"/>
            <a:r>
              <a:rPr lang="en-US" b="1" i="1"/>
              <a:t>"Fundraising isn't just about raising money; it's about sustaining the heartbeat of an organization, fueling its mission, and empowering its impact."</a:t>
            </a:r>
          </a:p>
        </p:txBody>
      </p:sp>
    </p:spTree>
    <p:extLst>
      <p:ext uri="{BB962C8B-B14F-4D97-AF65-F5344CB8AC3E}">
        <p14:creationId xmlns:p14="http://schemas.microsoft.com/office/powerpoint/2010/main" val="1551474484"/>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314C310-850D-4491-AA52-C75BEA68B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D4EC3799-3F52-48CE-85CC-83AED368EB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2" name="Rectangle 11">
              <a:extLst>
                <a:ext uri="{FF2B5EF4-FFF2-40B4-BE49-F238E27FC236}">
                  <a16:creationId xmlns:a16="http://schemas.microsoft.com/office/drawing/2014/main" id="{F3FC2939-BF10-4CBC-904B-74A17D4B9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Freeform 5">
              <a:extLst>
                <a:ext uri="{FF2B5EF4-FFF2-40B4-BE49-F238E27FC236}">
                  <a16:creationId xmlns:a16="http://schemas.microsoft.com/office/drawing/2014/main" id="{266B6D5D-11B6-40A6-9CEF-F0B0D104C5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txBody>
            <a:bodyPr/>
            <a:lstStyle/>
            <a:p>
              <a:endParaRPr lang="en-US"/>
            </a:p>
          </p:txBody>
        </p:sp>
      </p:grpSp>
      <p:sp>
        <p:nvSpPr>
          <p:cNvPr id="2" name="Title 1">
            <a:extLst>
              <a:ext uri="{FF2B5EF4-FFF2-40B4-BE49-F238E27FC236}">
                <a16:creationId xmlns:a16="http://schemas.microsoft.com/office/drawing/2014/main" id="{9368EE08-DB92-2A42-C003-D8162B33D277}"/>
              </a:ext>
            </a:extLst>
          </p:cNvPr>
          <p:cNvSpPr>
            <a:spLocks noGrp="1"/>
          </p:cNvSpPr>
          <p:nvPr>
            <p:ph type="title"/>
          </p:nvPr>
        </p:nvSpPr>
        <p:spPr>
          <a:xfrm>
            <a:off x="5794442" y="938829"/>
            <a:ext cx="5387240" cy="2679289"/>
          </a:xfrm>
        </p:spPr>
        <p:txBody>
          <a:bodyPr anchor="ctr">
            <a:normAutofit/>
          </a:bodyPr>
          <a:lstStyle/>
          <a:p>
            <a:r>
              <a:rPr lang="en-US" b="1">
                <a:solidFill>
                  <a:schemeClr val="tx1"/>
                </a:solidFill>
              </a:rPr>
              <a:t>2021-2031 Big Goal</a:t>
            </a:r>
          </a:p>
        </p:txBody>
      </p:sp>
      <p:cxnSp>
        <p:nvCxnSpPr>
          <p:cNvPr id="15" name="Straight Connector 14">
            <a:extLst>
              <a:ext uri="{FF2B5EF4-FFF2-40B4-BE49-F238E27FC236}">
                <a16:creationId xmlns:a16="http://schemas.microsoft.com/office/drawing/2014/main" id="{789E20C7-BB50-4317-93C7-90C8ED80B2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17" name="Footer Placeholder 4">
            <a:extLst>
              <a:ext uri="{FF2B5EF4-FFF2-40B4-BE49-F238E27FC236}">
                <a16:creationId xmlns:a16="http://schemas.microsoft.com/office/drawing/2014/main" id="{0308D749-5984-4BB8-A788-A85D24304A0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561110" y="6391838"/>
            <a:ext cx="3859795" cy="304801"/>
          </a:xfrm>
          <a:prstGeom prst="rect">
            <a:avLst/>
          </a:prstGeom>
        </p:spPr>
        <p:txBody>
          <a:bodyPr vert="horz" lIns="91440" tIns="45720" rIns="91440" bIns="45720" rtlCol="0" anchor="ctr"/>
          <a:lstStyle>
            <a:defPPr>
              <a:defRPr lang="en-US"/>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b="1">
              <a:solidFill>
                <a:srgbClr val="B31166"/>
              </a:solidFill>
            </a:endParaRPr>
          </a:p>
        </p:txBody>
      </p:sp>
      <p:sp>
        <p:nvSpPr>
          <p:cNvPr id="19" name="Date Placeholder 3">
            <a:extLst>
              <a:ext uri="{FF2B5EF4-FFF2-40B4-BE49-F238E27FC236}">
                <a16:creationId xmlns:a16="http://schemas.microsoft.com/office/drawing/2014/main" id="{95B8172D-A4C8-41B4-8991-78BBEC4039D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7718854" y="6391839"/>
            <a:ext cx="2997637" cy="304798"/>
          </a:xfrm>
          <a:prstGeom prst="rect">
            <a:avLst/>
          </a:prstGeom>
        </p:spPr>
        <p:txBody>
          <a:bodyPr vert="horz" lIns="91440" tIns="45720" rIns="91440" bIns="45720" rtlCol="0" anchor="t"/>
          <a:lstStyle>
            <a:defPPr>
              <a:defRPr lang="en-US"/>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endParaRPr lang="en-US" b="1">
              <a:solidFill>
                <a:srgbClr val="B31166"/>
              </a:solidFill>
            </a:endParaRPr>
          </a:p>
        </p:txBody>
      </p:sp>
      <p:sp>
        <p:nvSpPr>
          <p:cNvPr id="5" name="TextBox 4">
            <a:extLst>
              <a:ext uri="{FF2B5EF4-FFF2-40B4-BE49-F238E27FC236}">
                <a16:creationId xmlns:a16="http://schemas.microsoft.com/office/drawing/2014/main" id="{D1450C64-27B3-5C48-0461-4EBD72D13C28}"/>
              </a:ext>
            </a:extLst>
          </p:cNvPr>
          <p:cNvSpPr txBox="1"/>
          <p:nvPr/>
        </p:nvSpPr>
        <p:spPr>
          <a:xfrm>
            <a:off x="311085" y="6455835"/>
            <a:ext cx="11312504" cy="307777"/>
          </a:xfrm>
          <a:prstGeom prst="rect">
            <a:avLst/>
          </a:prstGeom>
          <a:noFill/>
        </p:spPr>
        <p:txBody>
          <a:bodyPr wrap="square" lIns="91440" tIns="45720" rIns="91440" bIns="45720" rtlCol="0" anchor="t">
            <a:spAutoFit/>
          </a:bodyPr>
          <a:lstStyle/>
          <a:p>
            <a:r>
              <a:rPr lang="en-US" sz="1400">
                <a:solidFill>
                  <a:schemeClr val="accent1"/>
                </a:solidFill>
              </a:rPr>
              <a:t>2024-2026 SIA Region Fundraising Chair Training</a:t>
            </a:r>
          </a:p>
        </p:txBody>
      </p:sp>
      <p:sp>
        <p:nvSpPr>
          <p:cNvPr id="8" name="Title 1">
            <a:extLst>
              <a:ext uri="{FF2B5EF4-FFF2-40B4-BE49-F238E27FC236}">
                <a16:creationId xmlns:a16="http://schemas.microsoft.com/office/drawing/2014/main" id="{4332EDC6-03FC-AC85-5F90-6CA454F0ED84}"/>
              </a:ext>
            </a:extLst>
          </p:cNvPr>
          <p:cNvSpPr txBox="1">
            <a:spLocks/>
          </p:cNvSpPr>
          <p:nvPr/>
        </p:nvSpPr>
        <p:spPr bwMode="gray">
          <a:xfrm>
            <a:off x="5841589" y="2372862"/>
            <a:ext cx="5387240" cy="2679289"/>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solidFill>
                  <a:schemeClr val="tx1"/>
                </a:solidFill>
              </a:rPr>
              <a:t>Together we can…</a:t>
            </a:r>
          </a:p>
        </p:txBody>
      </p:sp>
      <p:pic>
        <p:nvPicPr>
          <p:cNvPr id="2050" name="Picture 2" descr="A group of people smiling&#10;&#10;Description automatically generated with low confidence">
            <a:extLst>
              <a:ext uri="{FF2B5EF4-FFF2-40B4-BE49-F238E27FC236}">
                <a16:creationId xmlns:a16="http://schemas.microsoft.com/office/drawing/2014/main" id="{6B2FB3D6-C814-25EB-C3D6-08E64A1A40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4965" y="795337"/>
            <a:ext cx="4819650" cy="5267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9183030"/>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7A165-0069-2B71-3611-76F76E6FE0D1}"/>
              </a:ext>
            </a:extLst>
          </p:cNvPr>
          <p:cNvSpPr>
            <a:spLocks noGrp="1"/>
          </p:cNvSpPr>
          <p:nvPr>
            <p:ph type="title"/>
          </p:nvPr>
        </p:nvSpPr>
        <p:spPr>
          <a:xfrm>
            <a:off x="1070523" y="553664"/>
            <a:ext cx="8825658" cy="1554480"/>
          </a:xfrm>
        </p:spPr>
        <p:txBody>
          <a:bodyPr vert="horz" lIns="91440" tIns="45720" rIns="91440" bIns="45720" rtlCol="0" anchor="ctr">
            <a:normAutofit/>
          </a:bodyPr>
          <a:lstStyle/>
          <a:p>
            <a:pPr algn="ctr"/>
            <a:r>
              <a:rPr lang="en-US" sz="4000">
                <a:solidFill>
                  <a:schemeClr val="bg1"/>
                </a:solidFill>
              </a:rPr>
              <a:t>Contributions and Dues</a:t>
            </a:r>
          </a:p>
        </p:txBody>
      </p:sp>
      <p:sp>
        <p:nvSpPr>
          <p:cNvPr id="5" name="Freeform 8">
            <a:extLst>
              <a:ext uri="{FF2B5EF4-FFF2-40B4-BE49-F238E27FC236}">
                <a16:creationId xmlns:a16="http://schemas.microsoft.com/office/drawing/2014/main" id="{6D5DF8BA-01C6-CB89-4019-737E16163115}"/>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en-US"/>
          </a:p>
        </p:txBody>
      </p:sp>
      <p:sp>
        <p:nvSpPr>
          <p:cNvPr id="4" name="TextBox 3">
            <a:extLst>
              <a:ext uri="{FF2B5EF4-FFF2-40B4-BE49-F238E27FC236}">
                <a16:creationId xmlns:a16="http://schemas.microsoft.com/office/drawing/2014/main" id="{3B36AAF4-1BBD-1B2B-04AE-51F8AE474133}"/>
              </a:ext>
            </a:extLst>
          </p:cNvPr>
          <p:cNvSpPr txBox="1"/>
          <p:nvPr/>
        </p:nvSpPr>
        <p:spPr>
          <a:xfrm>
            <a:off x="311085" y="6455835"/>
            <a:ext cx="11312504" cy="307777"/>
          </a:xfrm>
          <a:prstGeom prst="rect">
            <a:avLst/>
          </a:prstGeom>
          <a:noFill/>
        </p:spPr>
        <p:txBody>
          <a:bodyPr wrap="square" lIns="91440" tIns="45720" rIns="91440" bIns="45720" rtlCol="0" anchor="t">
            <a:spAutoFit/>
          </a:bodyPr>
          <a:lstStyle/>
          <a:p>
            <a:r>
              <a:rPr lang="en-US" sz="1400">
                <a:solidFill>
                  <a:schemeClr val="accent1"/>
                </a:solidFill>
              </a:rPr>
              <a:t>2024-2026 SIA Region Fundraising Chair Training</a:t>
            </a:r>
          </a:p>
        </p:txBody>
      </p:sp>
      <p:sp>
        <p:nvSpPr>
          <p:cNvPr id="13" name="AutoShape 14" descr="Graduation cap with solid fill">
            <a:extLst>
              <a:ext uri="{FF2B5EF4-FFF2-40B4-BE49-F238E27FC236}">
                <a16:creationId xmlns:a16="http://schemas.microsoft.com/office/drawing/2014/main" id="{9C077F61-02D7-A279-32B8-6555EF8B3E27}"/>
              </a:ext>
            </a:extLst>
          </p:cNvPr>
          <p:cNvSpPr>
            <a:spLocks noChangeAspect="1" noChangeArrowheads="1"/>
          </p:cNvSpPr>
          <p:nvPr/>
        </p:nvSpPr>
        <p:spPr bwMode="auto">
          <a:xfrm>
            <a:off x="4414838" y="-3429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4" name="Graphic 9" descr="Graduation cap with solid fill">
            <a:extLst>
              <a:ext uri="{FF2B5EF4-FFF2-40B4-BE49-F238E27FC236}">
                <a16:creationId xmlns:a16="http://schemas.microsoft.com/office/drawing/2014/main" id="{F87D837E-EAB8-4EAA-B426-B4F35E206F3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90709" y="2890365"/>
            <a:ext cx="718457" cy="718457"/>
          </a:xfrm>
          <a:prstGeom prst="rect">
            <a:avLst/>
          </a:prstGeom>
        </p:spPr>
      </p:pic>
      <p:sp>
        <p:nvSpPr>
          <p:cNvPr id="15" name="TextBox 6">
            <a:extLst>
              <a:ext uri="{FF2B5EF4-FFF2-40B4-BE49-F238E27FC236}">
                <a16:creationId xmlns:a16="http://schemas.microsoft.com/office/drawing/2014/main" id="{FEDF356E-37C9-4566-928C-BDB349B95FB4}"/>
              </a:ext>
            </a:extLst>
          </p:cNvPr>
          <p:cNvSpPr txBox="1"/>
          <p:nvPr/>
        </p:nvSpPr>
        <p:spPr>
          <a:xfrm>
            <a:off x="1781876" y="2424650"/>
            <a:ext cx="5105735" cy="2616101"/>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a:latin typeface="+mj-lt"/>
                <a:ea typeface="Lato"/>
                <a:cs typeface="Lato"/>
              </a:rPr>
              <a:t>CONTRIBUTIONS</a:t>
            </a:r>
            <a:endParaRPr lang="en-US" sz="2000">
              <a:latin typeface="+mj-lt"/>
              <a:ea typeface="Lato"/>
              <a:cs typeface="Lato"/>
            </a:endParaRPr>
          </a:p>
          <a:p>
            <a:endParaRPr lang="en-US" sz="2000">
              <a:latin typeface="+mj-lt"/>
              <a:ea typeface="Lato"/>
              <a:cs typeface="Lato"/>
            </a:endParaRPr>
          </a:p>
          <a:p>
            <a:r>
              <a:rPr lang="en-US" sz="2000">
                <a:latin typeface="+mj-lt"/>
                <a:ea typeface="Lato"/>
                <a:cs typeface="Lato"/>
              </a:rPr>
              <a:t>Live Your Dream Awards </a:t>
            </a:r>
            <a:endParaRPr lang="en-US">
              <a:ea typeface="Lato"/>
              <a:cs typeface="Lato"/>
            </a:endParaRPr>
          </a:p>
          <a:p>
            <a:endParaRPr lang="en-US" sz="2000">
              <a:latin typeface="+mj-lt"/>
              <a:ea typeface="Lato" panose="020F0502020204030203" pitchFamily="34" charset="0"/>
              <a:cs typeface="Lato" panose="020F0502020204030203" pitchFamily="34" charset="0"/>
            </a:endParaRPr>
          </a:p>
          <a:p>
            <a:endParaRPr lang="en-US" sz="2000">
              <a:latin typeface="+mj-lt"/>
              <a:ea typeface="Lato"/>
              <a:cs typeface="Lato"/>
            </a:endParaRPr>
          </a:p>
          <a:p>
            <a:r>
              <a:rPr lang="en-US" sz="2000">
                <a:latin typeface="+mj-lt"/>
                <a:ea typeface="Lato"/>
                <a:cs typeface="Lato"/>
              </a:rPr>
              <a:t>Resource Development</a:t>
            </a:r>
            <a:endParaRPr lang="en-US"/>
          </a:p>
          <a:p>
            <a:endParaRPr lang="en-US" sz="2000">
              <a:latin typeface="+mj-lt"/>
              <a:ea typeface="Lato" panose="020F0502020204030203" pitchFamily="34" charset="0"/>
              <a:cs typeface="Lato" panose="020F0502020204030203" pitchFamily="34" charset="0"/>
            </a:endParaRPr>
          </a:p>
          <a:p>
            <a:endParaRPr lang="en-US" sz="2000">
              <a:latin typeface="+mj-lt"/>
              <a:ea typeface="Lato" panose="020F0502020204030203" pitchFamily="34" charset="0"/>
              <a:cs typeface="Lato" panose="020F0502020204030203" pitchFamily="34" charset="0"/>
            </a:endParaRPr>
          </a:p>
        </p:txBody>
      </p:sp>
      <p:pic>
        <p:nvPicPr>
          <p:cNvPr id="17" name="Graphic 16" descr="Open book outline">
            <a:extLst>
              <a:ext uri="{FF2B5EF4-FFF2-40B4-BE49-F238E27FC236}">
                <a16:creationId xmlns:a16="http://schemas.microsoft.com/office/drawing/2014/main" id="{21126FDD-9090-006E-53CB-1B61C7A98FA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6322" y="3872955"/>
            <a:ext cx="714375" cy="714375"/>
          </a:xfrm>
          <a:prstGeom prst="rect">
            <a:avLst/>
          </a:prstGeom>
        </p:spPr>
      </p:pic>
      <p:pic>
        <p:nvPicPr>
          <p:cNvPr id="19" name="Graphic 18" descr="Group of men with solid fill">
            <a:extLst>
              <a:ext uri="{FF2B5EF4-FFF2-40B4-BE49-F238E27FC236}">
                <a16:creationId xmlns:a16="http://schemas.microsoft.com/office/drawing/2014/main" id="{453A4E08-C43A-6BE2-B379-B13C51645DE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888231" y="2892988"/>
            <a:ext cx="666750" cy="666750"/>
          </a:xfrm>
          <a:prstGeom prst="rect">
            <a:avLst/>
          </a:prstGeom>
        </p:spPr>
      </p:pic>
      <p:pic>
        <p:nvPicPr>
          <p:cNvPr id="21" name="Graphic 20" descr="Hierarchy with solid fill">
            <a:extLst>
              <a:ext uri="{FF2B5EF4-FFF2-40B4-BE49-F238E27FC236}">
                <a16:creationId xmlns:a16="http://schemas.microsoft.com/office/drawing/2014/main" id="{452A67CC-0AA5-7D62-7131-CF3AF20A7D7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844555" y="3862144"/>
            <a:ext cx="758952" cy="758952"/>
          </a:xfrm>
          <a:prstGeom prst="rect">
            <a:avLst/>
          </a:prstGeom>
        </p:spPr>
      </p:pic>
      <p:pic>
        <p:nvPicPr>
          <p:cNvPr id="23" name="Graphic 22" descr="Laptop outline">
            <a:extLst>
              <a:ext uri="{FF2B5EF4-FFF2-40B4-BE49-F238E27FC236}">
                <a16:creationId xmlns:a16="http://schemas.microsoft.com/office/drawing/2014/main" id="{B4C2EBD9-C061-69A1-617E-6991FBD570FC}"/>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938729" y="4850430"/>
            <a:ext cx="713232" cy="713232"/>
          </a:xfrm>
          <a:prstGeom prst="rect">
            <a:avLst/>
          </a:prstGeom>
        </p:spPr>
      </p:pic>
      <p:pic>
        <p:nvPicPr>
          <p:cNvPr id="25" name="Graphic 24" descr="Earth globe: Americas with solid fill">
            <a:extLst>
              <a:ext uri="{FF2B5EF4-FFF2-40B4-BE49-F238E27FC236}">
                <a16:creationId xmlns:a16="http://schemas.microsoft.com/office/drawing/2014/main" id="{4C0EA7F1-A40C-0524-18C8-009F7F0A3FF5}"/>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941978" y="5781559"/>
            <a:ext cx="649224" cy="649224"/>
          </a:xfrm>
          <a:prstGeom prst="rect">
            <a:avLst/>
          </a:prstGeom>
        </p:spPr>
      </p:pic>
      <p:sp>
        <p:nvSpPr>
          <p:cNvPr id="6" name="TextBox 6">
            <a:extLst>
              <a:ext uri="{FF2B5EF4-FFF2-40B4-BE49-F238E27FC236}">
                <a16:creationId xmlns:a16="http://schemas.microsoft.com/office/drawing/2014/main" id="{4FE780F0-0EEC-5CF3-7AE0-80EDFC8AFB02}"/>
              </a:ext>
            </a:extLst>
          </p:cNvPr>
          <p:cNvSpPr txBox="1"/>
          <p:nvPr/>
        </p:nvSpPr>
        <p:spPr>
          <a:xfrm>
            <a:off x="7805988" y="2424649"/>
            <a:ext cx="5062604" cy="384720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a:ea typeface="Lato"/>
                <a:cs typeface="Lato"/>
              </a:rPr>
              <a:t>DUES</a:t>
            </a:r>
          </a:p>
          <a:p>
            <a:endParaRPr lang="en-US" sz="2000">
              <a:latin typeface="+mj-lt"/>
              <a:ea typeface="Lato" panose="020F0502020204030203" pitchFamily="34" charset="0"/>
              <a:cs typeface="Lato" panose="020F0502020204030203" pitchFamily="34" charset="0"/>
            </a:endParaRPr>
          </a:p>
          <a:p>
            <a:r>
              <a:rPr lang="en-US" sz="2000">
                <a:latin typeface="+mj-lt"/>
                <a:ea typeface="Lato" panose="020F0502020204030203" pitchFamily="34" charset="0"/>
                <a:cs typeface="Lato" panose="020F0502020204030203" pitchFamily="34" charset="0"/>
              </a:rPr>
              <a:t>Member Services &amp; Translations</a:t>
            </a:r>
          </a:p>
          <a:p>
            <a:endParaRPr lang="en-US" sz="2000">
              <a:latin typeface="+mj-lt"/>
              <a:ea typeface="Lato" panose="020F0502020204030203" pitchFamily="34" charset="0"/>
              <a:cs typeface="Lato" panose="020F0502020204030203" pitchFamily="34" charset="0"/>
            </a:endParaRPr>
          </a:p>
          <a:p>
            <a:endParaRPr lang="en-US" sz="2000">
              <a:latin typeface="+mj-lt"/>
              <a:ea typeface="Lato"/>
              <a:cs typeface="Lato"/>
            </a:endParaRPr>
          </a:p>
          <a:p>
            <a:r>
              <a:rPr lang="en-US" sz="2000">
                <a:latin typeface="+mj-lt"/>
                <a:ea typeface="Lato"/>
                <a:cs typeface="Lato"/>
              </a:rPr>
              <a:t>Governance &amp; Administration</a:t>
            </a:r>
            <a:endParaRPr lang="en-US">
              <a:ea typeface="Lato"/>
              <a:cs typeface="Lato"/>
            </a:endParaRPr>
          </a:p>
          <a:p>
            <a:endParaRPr lang="en-US" sz="2000">
              <a:latin typeface="+mj-lt"/>
              <a:ea typeface="Lato" panose="020F0502020204030203" pitchFamily="34" charset="0"/>
              <a:cs typeface="Lato" panose="020F0502020204030203" pitchFamily="34" charset="0"/>
            </a:endParaRPr>
          </a:p>
          <a:p>
            <a:endParaRPr lang="en-US" sz="2000">
              <a:latin typeface="+mj-lt"/>
              <a:ea typeface="Lato"/>
              <a:cs typeface="Lato"/>
            </a:endParaRPr>
          </a:p>
          <a:p>
            <a:r>
              <a:rPr lang="en-US" sz="2000">
                <a:latin typeface="+mj-lt"/>
                <a:ea typeface="Lato"/>
                <a:cs typeface="Lato"/>
              </a:rPr>
              <a:t>Technology</a:t>
            </a:r>
            <a:endParaRPr lang="en-US"/>
          </a:p>
          <a:p>
            <a:endParaRPr lang="en-US" sz="2000">
              <a:latin typeface="+mj-lt"/>
              <a:ea typeface="Lato" panose="020F0502020204030203" pitchFamily="34" charset="0"/>
              <a:cs typeface="Lato" panose="020F0502020204030203" pitchFamily="34" charset="0"/>
            </a:endParaRPr>
          </a:p>
          <a:p>
            <a:endParaRPr lang="en-US" sz="2000">
              <a:latin typeface="+mj-lt"/>
              <a:ea typeface="Lato"/>
              <a:cs typeface="Lato"/>
            </a:endParaRPr>
          </a:p>
          <a:p>
            <a:r>
              <a:rPr lang="en-US" sz="2000">
                <a:latin typeface="+mj-lt"/>
                <a:ea typeface="Lato"/>
                <a:cs typeface="Lato"/>
              </a:rPr>
              <a:t>International Partnerships</a:t>
            </a:r>
            <a:endParaRPr lang="en-US">
              <a:ea typeface="Lato"/>
              <a:cs typeface="Lato"/>
            </a:endParaRPr>
          </a:p>
        </p:txBody>
      </p:sp>
    </p:spTree>
    <p:extLst>
      <p:ext uri="{BB962C8B-B14F-4D97-AF65-F5344CB8AC3E}">
        <p14:creationId xmlns:p14="http://schemas.microsoft.com/office/powerpoint/2010/main" val="6644531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7A165-0069-2B71-3611-76F76E6FE0D1}"/>
              </a:ext>
            </a:extLst>
          </p:cNvPr>
          <p:cNvSpPr>
            <a:spLocks noGrp="1"/>
          </p:cNvSpPr>
          <p:nvPr>
            <p:ph type="title"/>
          </p:nvPr>
        </p:nvSpPr>
        <p:spPr>
          <a:xfrm>
            <a:off x="1070523" y="553664"/>
            <a:ext cx="8825658" cy="1554480"/>
          </a:xfrm>
        </p:spPr>
        <p:txBody>
          <a:bodyPr vert="horz" lIns="91440" tIns="45720" rIns="91440" bIns="45720" rtlCol="0" anchor="ctr">
            <a:normAutofit/>
          </a:bodyPr>
          <a:lstStyle/>
          <a:p>
            <a:pPr algn="ctr"/>
            <a:r>
              <a:rPr lang="en-US">
                <a:solidFill>
                  <a:schemeClr val="bg1"/>
                </a:solidFill>
              </a:rPr>
              <a:t>Your Involvement in Today’s Impact</a:t>
            </a:r>
          </a:p>
        </p:txBody>
      </p:sp>
      <p:sp>
        <p:nvSpPr>
          <p:cNvPr id="5" name="Freeform 8">
            <a:extLst>
              <a:ext uri="{FF2B5EF4-FFF2-40B4-BE49-F238E27FC236}">
                <a16:creationId xmlns:a16="http://schemas.microsoft.com/office/drawing/2014/main" id="{6D5DF8BA-01C6-CB89-4019-737E16163115}"/>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en-US"/>
          </a:p>
        </p:txBody>
      </p:sp>
      <p:sp>
        <p:nvSpPr>
          <p:cNvPr id="4" name="TextBox 3">
            <a:extLst>
              <a:ext uri="{FF2B5EF4-FFF2-40B4-BE49-F238E27FC236}">
                <a16:creationId xmlns:a16="http://schemas.microsoft.com/office/drawing/2014/main" id="{3B36AAF4-1BBD-1B2B-04AE-51F8AE474133}"/>
              </a:ext>
            </a:extLst>
          </p:cNvPr>
          <p:cNvSpPr txBox="1"/>
          <p:nvPr/>
        </p:nvSpPr>
        <p:spPr>
          <a:xfrm>
            <a:off x="311085" y="6455835"/>
            <a:ext cx="11312504" cy="307777"/>
          </a:xfrm>
          <a:prstGeom prst="rect">
            <a:avLst/>
          </a:prstGeom>
          <a:noFill/>
        </p:spPr>
        <p:txBody>
          <a:bodyPr wrap="square" lIns="91440" tIns="45720" rIns="91440" bIns="45720" rtlCol="0" anchor="t">
            <a:spAutoFit/>
          </a:bodyPr>
          <a:lstStyle/>
          <a:p>
            <a:r>
              <a:rPr lang="en-US" sz="1400">
                <a:solidFill>
                  <a:schemeClr val="accent1"/>
                </a:solidFill>
              </a:rPr>
              <a:t>2024-2026 SIA Region Fundraising Chair Training</a:t>
            </a:r>
          </a:p>
        </p:txBody>
      </p:sp>
      <p:sp>
        <p:nvSpPr>
          <p:cNvPr id="13" name="AutoShape 14" descr="Graduation cap with solid fill">
            <a:extLst>
              <a:ext uri="{FF2B5EF4-FFF2-40B4-BE49-F238E27FC236}">
                <a16:creationId xmlns:a16="http://schemas.microsoft.com/office/drawing/2014/main" id="{9C077F61-02D7-A279-32B8-6555EF8B3E27}"/>
              </a:ext>
            </a:extLst>
          </p:cNvPr>
          <p:cNvSpPr>
            <a:spLocks noChangeAspect="1" noChangeArrowheads="1"/>
          </p:cNvSpPr>
          <p:nvPr/>
        </p:nvSpPr>
        <p:spPr bwMode="auto">
          <a:xfrm>
            <a:off x="4414838" y="-3429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aphicFrame>
        <p:nvGraphicFramePr>
          <p:cNvPr id="3" name="Content Placeholder 2">
            <a:extLst>
              <a:ext uri="{FF2B5EF4-FFF2-40B4-BE49-F238E27FC236}">
                <a16:creationId xmlns:a16="http://schemas.microsoft.com/office/drawing/2014/main" id="{76C16193-26BB-4998-8B00-0A059245BB02}"/>
              </a:ext>
            </a:extLst>
          </p:cNvPr>
          <p:cNvGraphicFramePr>
            <a:graphicFrameLocks/>
          </p:cNvGraphicFramePr>
          <p:nvPr>
            <p:extLst>
              <p:ext uri="{D42A27DB-BD31-4B8C-83A1-F6EECF244321}">
                <p14:modId xmlns:p14="http://schemas.microsoft.com/office/powerpoint/2010/main" val="1393094913"/>
              </p:ext>
            </p:extLst>
          </p:nvPr>
        </p:nvGraphicFramePr>
        <p:xfrm>
          <a:off x="568411" y="2108144"/>
          <a:ext cx="5580072" cy="45910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100" name="Picture 4" descr="Premium Vector | Team partnership, hand with puzzles, planning and creating  together, puzzle pieces coming together">
            <a:extLst>
              <a:ext uri="{FF2B5EF4-FFF2-40B4-BE49-F238E27FC236}">
                <a16:creationId xmlns:a16="http://schemas.microsoft.com/office/drawing/2014/main" id="{83AC014C-6145-2900-0503-9E45D6B19FE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53549" y="2689169"/>
            <a:ext cx="34290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4494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7A165-0069-2B71-3611-76F76E6FE0D1}"/>
              </a:ext>
            </a:extLst>
          </p:cNvPr>
          <p:cNvSpPr>
            <a:spLocks noGrp="1"/>
          </p:cNvSpPr>
          <p:nvPr>
            <p:ph type="title"/>
          </p:nvPr>
        </p:nvSpPr>
        <p:spPr>
          <a:xfrm>
            <a:off x="1070523" y="553664"/>
            <a:ext cx="8825658" cy="1554480"/>
          </a:xfrm>
        </p:spPr>
        <p:txBody>
          <a:bodyPr vert="horz" lIns="91440" tIns="45720" rIns="91440" bIns="45720" rtlCol="0" anchor="ctr">
            <a:normAutofit/>
          </a:bodyPr>
          <a:lstStyle/>
          <a:p>
            <a:pPr algn="ctr"/>
            <a:r>
              <a:rPr lang="en-US">
                <a:solidFill>
                  <a:schemeClr val="bg1"/>
                </a:solidFill>
              </a:rPr>
              <a:t>Club Fundraising Ideas</a:t>
            </a:r>
          </a:p>
        </p:txBody>
      </p:sp>
      <p:sp>
        <p:nvSpPr>
          <p:cNvPr id="5" name="Freeform 8">
            <a:extLst>
              <a:ext uri="{FF2B5EF4-FFF2-40B4-BE49-F238E27FC236}">
                <a16:creationId xmlns:a16="http://schemas.microsoft.com/office/drawing/2014/main" id="{6D5DF8BA-01C6-CB89-4019-737E16163115}"/>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en-US"/>
          </a:p>
        </p:txBody>
      </p:sp>
      <p:sp>
        <p:nvSpPr>
          <p:cNvPr id="4" name="TextBox 3">
            <a:extLst>
              <a:ext uri="{FF2B5EF4-FFF2-40B4-BE49-F238E27FC236}">
                <a16:creationId xmlns:a16="http://schemas.microsoft.com/office/drawing/2014/main" id="{3B36AAF4-1BBD-1B2B-04AE-51F8AE474133}"/>
              </a:ext>
            </a:extLst>
          </p:cNvPr>
          <p:cNvSpPr txBox="1"/>
          <p:nvPr/>
        </p:nvSpPr>
        <p:spPr>
          <a:xfrm>
            <a:off x="311085" y="6455835"/>
            <a:ext cx="11312504" cy="307777"/>
          </a:xfrm>
          <a:prstGeom prst="rect">
            <a:avLst/>
          </a:prstGeom>
          <a:noFill/>
        </p:spPr>
        <p:txBody>
          <a:bodyPr wrap="square" lIns="91440" tIns="45720" rIns="91440" bIns="45720" rtlCol="0" anchor="t">
            <a:spAutoFit/>
          </a:bodyPr>
          <a:lstStyle/>
          <a:p>
            <a:r>
              <a:rPr lang="en-US" sz="1400">
                <a:solidFill>
                  <a:schemeClr val="accent1"/>
                </a:solidFill>
              </a:rPr>
              <a:t>2024-2026 SIA Region Fundraising Chair Training</a:t>
            </a:r>
          </a:p>
        </p:txBody>
      </p:sp>
      <p:sp>
        <p:nvSpPr>
          <p:cNvPr id="13" name="AutoShape 14" descr="Graduation cap with solid fill">
            <a:extLst>
              <a:ext uri="{FF2B5EF4-FFF2-40B4-BE49-F238E27FC236}">
                <a16:creationId xmlns:a16="http://schemas.microsoft.com/office/drawing/2014/main" id="{9C077F61-02D7-A279-32B8-6555EF8B3E27}"/>
              </a:ext>
            </a:extLst>
          </p:cNvPr>
          <p:cNvSpPr>
            <a:spLocks noChangeAspect="1" noChangeArrowheads="1"/>
          </p:cNvSpPr>
          <p:nvPr/>
        </p:nvSpPr>
        <p:spPr bwMode="auto">
          <a:xfrm>
            <a:off x="4414838" y="-3429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aphicFrame>
        <p:nvGraphicFramePr>
          <p:cNvPr id="3" name="Content Placeholder 2">
            <a:extLst>
              <a:ext uri="{FF2B5EF4-FFF2-40B4-BE49-F238E27FC236}">
                <a16:creationId xmlns:a16="http://schemas.microsoft.com/office/drawing/2014/main" id="{76C16193-26BB-4998-8B00-0A059245BB02}"/>
              </a:ext>
            </a:extLst>
          </p:cNvPr>
          <p:cNvGraphicFramePr>
            <a:graphicFrameLocks/>
          </p:cNvGraphicFramePr>
          <p:nvPr>
            <p:extLst>
              <p:ext uri="{D42A27DB-BD31-4B8C-83A1-F6EECF244321}">
                <p14:modId xmlns:p14="http://schemas.microsoft.com/office/powerpoint/2010/main" val="2034897387"/>
              </p:ext>
            </p:extLst>
          </p:nvPr>
        </p:nvGraphicFramePr>
        <p:xfrm>
          <a:off x="623275" y="2342459"/>
          <a:ext cx="4643669" cy="399928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100" name="Picture 4" descr="Premium Vector | Team partnership, hand with puzzles, planning and creating  together, puzzle pieces coming together">
            <a:extLst>
              <a:ext uri="{FF2B5EF4-FFF2-40B4-BE49-F238E27FC236}">
                <a16:creationId xmlns:a16="http://schemas.microsoft.com/office/drawing/2014/main" id="{83AC014C-6145-2900-0503-9E45D6B19FE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53549" y="2689169"/>
            <a:ext cx="34290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39341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219AE65-9B94-44EA-BEF3-EF4BFA169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0C81A57-9CD5-461B-8FFE-4A8CB6CFB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15" name="Group 14">
            <a:extLst>
              <a:ext uri="{FF2B5EF4-FFF2-40B4-BE49-F238E27FC236}">
                <a16:creationId xmlns:a16="http://schemas.microsoft.com/office/drawing/2014/main" id="{3086C462-37F4-494D-8292-CCB95221CC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a:solidFill>
            <a:srgbClr val="FFFFFF"/>
          </a:solidFill>
        </p:grpSpPr>
        <p:sp>
          <p:nvSpPr>
            <p:cNvPr id="8" name="Rectangle 15">
              <a:extLst>
                <a:ext uri="{FF2B5EF4-FFF2-40B4-BE49-F238E27FC236}">
                  <a16:creationId xmlns:a16="http://schemas.microsoft.com/office/drawing/2014/main" id="{2C7D2D64-353F-4802-AA48-A70CE6020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Freeform 5">
              <a:extLst>
                <a:ext uri="{FF2B5EF4-FFF2-40B4-BE49-F238E27FC236}">
                  <a16:creationId xmlns:a16="http://schemas.microsoft.com/office/drawing/2014/main" id="{30A6328F-CAA3-4052-BF4C-14BD47706E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txBody>
            <a:bodyPr/>
            <a:lstStyle/>
            <a:p>
              <a:endParaRPr lang="en-US"/>
            </a:p>
          </p:txBody>
        </p:sp>
      </p:grpSp>
      <p:sp>
        <p:nvSpPr>
          <p:cNvPr id="2" name="Title 1">
            <a:extLst>
              <a:ext uri="{FF2B5EF4-FFF2-40B4-BE49-F238E27FC236}">
                <a16:creationId xmlns:a16="http://schemas.microsoft.com/office/drawing/2014/main" id="{FA1B174E-B39B-65EF-9E94-EF3CF26E931E}"/>
              </a:ext>
            </a:extLst>
          </p:cNvPr>
          <p:cNvSpPr>
            <a:spLocks noGrp="1"/>
          </p:cNvSpPr>
          <p:nvPr>
            <p:ph type="title"/>
          </p:nvPr>
        </p:nvSpPr>
        <p:spPr>
          <a:xfrm>
            <a:off x="418370" y="1314341"/>
            <a:ext cx="3625163" cy="4438087"/>
          </a:xfrm>
        </p:spPr>
        <p:txBody>
          <a:bodyPr vert="horz" lIns="91440" tIns="45720" rIns="91440" bIns="45720" rtlCol="0" anchor="ctr">
            <a:normAutofit/>
          </a:bodyPr>
          <a:lstStyle/>
          <a:p>
            <a:pPr algn="r"/>
            <a:r>
              <a:rPr lang="en-US" sz="2400">
                <a:solidFill>
                  <a:schemeClr val="tx1"/>
                </a:solidFill>
              </a:rPr>
              <a:t>Feeling Comfortable Fundraising</a:t>
            </a:r>
          </a:p>
        </p:txBody>
      </p:sp>
      <p:sp>
        <p:nvSpPr>
          <p:cNvPr id="5" name="TextBox 4">
            <a:extLst>
              <a:ext uri="{FF2B5EF4-FFF2-40B4-BE49-F238E27FC236}">
                <a16:creationId xmlns:a16="http://schemas.microsoft.com/office/drawing/2014/main" id="{B769C088-CBA4-AD72-BF3C-92E280BA019C}"/>
              </a:ext>
            </a:extLst>
          </p:cNvPr>
          <p:cNvSpPr txBox="1"/>
          <p:nvPr/>
        </p:nvSpPr>
        <p:spPr>
          <a:xfrm>
            <a:off x="4678424" y="1059025"/>
            <a:ext cx="5302189" cy="4739950"/>
          </a:xfrm>
          <a:prstGeom prst="rect">
            <a:avLst/>
          </a:prstGeom>
        </p:spPr>
        <p:txBody>
          <a:bodyPr vert="horz" lIns="91440" tIns="45720" rIns="91440" bIns="45720" rtlCol="0" anchor="ctr">
            <a:normAutofit/>
          </a:bodyPr>
          <a:lstStyle/>
          <a:p>
            <a:pPr>
              <a:spcBef>
                <a:spcPts val="1000"/>
              </a:spcBef>
              <a:buClr>
                <a:schemeClr val="accent1"/>
              </a:buClr>
              <a:buSzPct val="80000"/>
              <a:buFont typeface="Wingdings 3" charset="2"/>
              <a:buChar char=""/>
            </a:pPr>
            <a:endParaRPr lang="en-US"/>
          </a:p>
        </p:txBody>
      </p:sp>
      <p:cxnSp>
        <p:nvCxnSpPr>
          <p:cNvPr id="19" name="Straight Connector 18">
            <a:extLst>
              <a:ext uri="{FF2B5EF4-FFF2-40B4-BE49-F238E27FC236}">
                <a16:creationId xmlns:a16="http://schemas.microsoft.com/office/drawing/2014/main" id="{AD23B2CD-009B-425A-9616-1E1AD1D5AB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56687" y="1930986"/>
            <a:ext cx="0" cy="3200400"/>
          </a:xfrm>
          <a:prstGeom prst="line">
            <a:avLst/>
          </a:prstGeom>
          <a:ln w="15875" cap="sq">
            <a:solidFill>
              <a:schemeClr val="accent1">
                <a:lumMod val="75000"/>
              </a:schemeClr>
            </a:solidFill>
            <a:miter lim="800000"/>
          </a:ln>
        </p:spPr>
        <p:style>
          <a:lnRef idx="1">
            <a:schemeClr val="accent1"/>
          </a:lnRef>
          <a:fillRef idx="0">
            <a:schemeClr val="accent1"/>
          </a:fillRef>
          <a:effectRef idx="0">
            <a:schemeClr val="accent1"/>
          </a:effectRef>
          <a:fontRef idx="minor">
            <a:schemeClr val="tx1"/>
          </a:fontRef>
        </p:style>
      </p:cxnSp>
      <p:sp>
        <p:nvSpPr>
          <p:cNvPr id="6" name="Freeform 8">
            <a:extLst>
              <a:ext uri="{FF2B5EF4-FFF2-40B4-BE49-F238E27FC236}">
                <a16:creationId xmlns:a16="http://schemas.microsoft.com/office/drawing/2014/main" id="{C0C9AE17-3B6B-C0F9-9061-C51BC6E1C10D}"/>
              </a:ext>
            </a:extLst>
          </p:cNvPr>
          <p:cNvSpPr/>
          <p:nvPr/>
        </p:nvSpPr>
        <p:spPr>
          <a:xfrm>
            <a:off x="11110956" y="535996"/>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en-US"/>
          </a:p>
        </p:txBody>
      </p:sp>
      <p:sp>
        <p:nvSpPr>
          <p:cNvPr id="4" name="TextBox 3">
            <a:extLst>
              <a:ext uri="{FF2B5EF4-FFF2-40B4-BE49-F238E27FC236}">
                <a16:creationId xmlns:a16="http://schemas.microsoft.com/office/drawing/2014/main" id="{82C5854C-C887-AA97-7621-E1C3A5098893}"/>
              </a:ext>
            </a:extLst>
          </p:cNvPr>
          <p:cNvSpPr txBox="1"/>
          <p:nvPr/>
        </p:nvSpPr>
        <p:spPr>
          <a:xfrm>
            <a:off x="311085" y="6455835"/>
            <a:ext cx="11312504" cy="307777"/>
          </a:xfrm>
          <a:prstGeom prst="rect">
            <a:avLst/>
          </a:prstGeom>
          <a:noFill/>
        </p:spPr>
        <p:txBody>
          <a:bodyPr wrap="square" lIns="91440" tIns="45720" rIns="91440" bIns="45720" rtlCol="0" anchor="t">
            <a:spAutoFit/>
          </a:bodyPr>
          <a:lstStyle/>
          <a:p>
            <a:r>
              <a:rPr lang="en-US" sz="1400">
                <a:solidFill>
                  <a:schemeClr val="bg1"/>
                </a:solidFill>
              </a:rPr>
              <a:t>2024-2026 SIA Region Fundraising Chair Training</a:t>
            </a:r>
          </a:p>
        </p:txBody>
      </p:sp>
      <p:sp>
        <p:nvSpPr>
          <p:cNvPr id="3" name="Content Placeholder 2">
            <a:extLst>
              <a:ext uri="{FF2B5EF4-FFF2-40B4-BE49-F238E27FC236}">
                <a16:creationId xmlns:a16="http://schemas.microsoft.com/office/drawing/2014/main" id="{FEBC0C94-1CDB-AC2A-337E-112BEBC68F01}"/>
              </a:ext>
            </a:extLst>
          </p:cNvPr>
          <p:cNvSpPr>
            <a:spLocks noGrp="1"/>
          </p:cNvSpPr>
          <p:nvPr>
            <p:ph idx="1"/>
          </p:nvPr>
        </p:nvSpPr>
        <p:spPr>
          <a:xfrm>
            <a:off x="5290077" y="437513"/>
            <a:ext cx="5502614" cy="5954325"/>
          </a:xfrm>
        </p:spPr>
        <p:txBody>
          <a:bodyPr anchor="ctr">
            <a:normAutofit/>
          </a:bodyPr>
          <a:lstStyle/>
          <a:p>
            <a:r>
              <a:rPr lang="en-US" sz="2400"/>
              <a:t>Asking for money is not the only way you can be an active part of the fundraising process</a:t>
            </a:r>
          </a:p>
          <a:p>
            <a:r>
              <a:rPr lang="en-US" sz="2400"/>
              <a:t>Open the door and make introductions</a:t>
            </a:r>
          </a:p>
          <a:p>
            <a:r>
              <a:rPr lang="en-US" sz="2400"/>
              <a:t>Stewardship of Donors</a:t>
            </a:r>
          </a:p>
        </p:txBody>
      </p:sp>
    </p:spTree>
    <p:extLst>
      <p:ext uri="{BB962C8B-B14F-4D97-AF65-F5344CB8AC3E}">
        <p14:creationId xmlns:p14="http://schemas.microsoft.com/office/powerpoint/2010/main" val="1146586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219AE65-9B94-44EA-BEF3-EF4BFA169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0C81A57-9CD5-461B-8FFE-4A8CB6CFB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15" name="Group 14">
            <a:extLst>
              <a:ext uri="{FF2B5EF4-FFF2-40B4-BE49-F238E27FC236}">
                <a16:creationId xmlns:a16="http://schemas.microsoft.com/office/drawing/2014/main" id="{3086C462-37F4-494D-8292-CCB95221CC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a:solidFill>
            <a:srgbClr val="FFFFFF"/>
          </a:solidFill>
        </p:grpSpPr>
        <p:sp>
          <p:nvSpPr>
            <p:cNvPr id="8" name="Rectangle 15">
              <a:extLst>
                <a:ext uri="{FF2B5EF4-FFF2-40B4-BE49-F238E27FC236}">
                  <a16:creationId xmlns:a16="http://schemas.microsoft.com/office/drawing/2014/main" id="{2C7D2D64-353F-4802-AA48-A70CE6020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Freeform 5">
              <a:extLst>
                <a:ext uri="{FF2B5EF4-FFF2-40B4-BE49-F238E27FC236}">
                  <a16:creationId xmlns:a16="http://schemas.microsoft.com/office/drawing/2014/main" id="{30A6328F-CAA3-4052-BF4C-14BD47706E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txBody>
            <a:bodyPr/>
            <a:lstStyle/>
            <a:p>
              <a:endParaRPr lang="en-US"/>
            </a:p>
          </p:txBody>
        </p:sp>
      </p:grpSp>
      <p:sp>
        <p:nvSpPr>
          <p:cNvPr id="2" name="Title 1">
            <a:extLst>
              <a:ext uri="{FF2B5EF4-FFF2-40B4-BE49-F238E27FC236}">
                <a16:creationId xmlns:a16="http://schemas.microsoft.com/office/drawing/2014/main" id="{FA1B174E-B39B-65EF-9E94-EF3CF26E931E}"/>
              </a:ext>
            </a:extLst>
          </p:cNvPr>
          <p:cNvSpPr>
            <a:spLocks noGrp="1"/>
          </p:cNvSpPr>
          <p:nvPr>
            <p:ph type="title"/>
          </p:nvPr>
        </p:nvSpPr>
        <p:spPr>
          <a:xfrm>
            <a:off x="470562" y="1220395"/>
            <a:ext cx="3625163" cy="4438087"/>
          </a:xfrm>
        </p:spPr>
        <p:txBody>
          <a:bodyPr vert="horz" lIns="91440" tIns="45720" rIns="91440" bIns="45720" rtlCol="0" anchor="ctr">
            <a:normAutofit/>
          </a:bodyPr>
          <a:lstStyle/>
          <a:p>
            <a:pPr algn="r"/>
            <a:r>
              <a:rPr lang="en-US" sz="2400">
                <a:solidFill>
                  <a:schemeClr val="tx1"/>
                </a:solidFill>
              </a:rPr>
              <a:t>Fundraising Strategy: Peer to Peer Fundraising</a:t>
            </a:r>
          </a:p>
        </p:txBody>
      </p:sp>
      <p:sp>
        <p:nvSpPr>
          <p:cNvPr id="5" name="TextBox 4">
            <a:extLst>
              <a:ext uri="{FF2B5EF4-FFF2-40B4-BE49-F238E27FC236}">
                <a16:creationId xmlns:a16="http://schemas.microsoft.com/office/drawing/2014/main" id="{B769C088-CBA4-AD72-BF3C-92E280BA019C}"/>
              </a:ext>
            </a:extLst>
          </p:cNvPr>
          <p:cNvSpPr txBox="1"/>
          <p:nvPr/>
        </p:nvSpPr>
        <p:spPr>
          <a:xfrm>
            <a:off x="4678424" y="1059025"/>
            <a:ext cx="5302189" cy="4739950"/>
          </a:xfrm>
          <a:prstGeom prst="rect">
            <a:avLst/>
          </a:prstGeom>
        </p:spPr>
        <p:txBody>
          <a:bodyPr vert="horz" lIns="91440" tIns="45720" rIns="91440" bIns="45720" rtlCol="0" anchor="ctr">
            <a:normAutofit/>
          </a:bodyPr>
          <a:lstStyle/>
          <a:p>
            <a:pPr>
              <a:spcBef>
                <a:spcPts val="1000"/>
              </a:spcBef>
              <a:buClr>
                <a:schemeClr val="accent1"/>
              </a:buClr>
              <a:buSzPct val="80000"/>
              <a:buFont typeface="Wingdings 3" charset="2"/>
              <a:buChar char=""/>
            </a:pPr>
            <a:endParaRPr lang="en-US"/>
          </a:p>
        </p:txBody>
      </p:sp>
      <p:cxnSp>
        <p:nvCxnSpPr>
          <p:cNvPr id="19" name="Straight Connector 18">
            <a:extLst>
              <a:ext uri="{FF2B5EF4-FFF2-40B4-BE49-F238E27FC236}">
                <a16:creationId xmlns:a16="http://schemas.microsoft.com/office/drawing/2014/main" id="{AD23B2CD-009B-425A-9616-1E1AD1D5AB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56687" y="1930986"/>
            <a:ext cx="0" cy="3200400"/>
          </a:xfrm>
          <a:prstGeom prst="line">
            <a:avLst/>
          </a:prstGeom>
          <a:ln w="15875" cap="sq">
            <a:solidFill>
              <a:schemeClr val="accent1">
                <a:lumMod val="75000"/>
              </a:schemeClr>
            </a:solidFill>
            <a:miter lim="800000"/>
          </a:ln>
        </p:spPr>
        <p:style>
          <a:lnRef idx="1">
            <a:schemeClr val="accent1"/>
          </a:lnRef>
          <a:fillRef idx="0">
            <a:schemeClr val="accent1"/>
          </a:fillRef>
          <a:effectRef idx="0">
            <a:schemeClr val="accent1"/>
          </a:effectRef>
          <a:fontRef idx="minor">
            <a:schemeClr val="tx1"/>
          </a:fontRef>
        </p:style>
      </p:cxnSp>
      <p:sp>
        <p:nvSpPr>
          <p:cNvPr id="6" name="Freeform 8">
            <a:extLst>
              <a:ext uri="{FF2B5EF4-FFF2-40B4-BE49-F238E27FC236}">
                <a16:creationId xmlns:a16="http://schemas.microsoft.com/office/drawing/2014/main" id="{C0C9AE17-3B6B-C0F9-9061-C51BC6E1C10D}"/>
              </a:ext>
            </a:extLst>
          </p:cNvPr>
          <p:cNvSpPr/>
          <p:nvPr/>
        </p:nvSpPr>
        <p:spPr>
          <a:xfrm>
            <a:off x="11110956" y="535996"/>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en-US"/>
          </a:p>
        </p:txBody>
      </p:sp>
      <p:sp>
        <p:nvSpPr>
          <p:cNvPr id="4" name="TextBox 3">
            <a:extLst>
              <a:ext uri="{FF2B5EF4-FFF2-40B4-BE49-F238E27FC236}">
                <a16:creationId xmlns:a16="http://schemas.microsoft.com/office/drawing/2014/main" id="{82C5854C-C887-AA97-7621-E1C3A5098893}"/>
              </a:ext>
            </a:extLst>
          </p:cNvPr>
          <p:cNvSpPr txBox="1"/>
          <p:nvPr/>
        </p:nvSpPr>
        <p:spPr>
          <a:xfrm>
            <a:off x="311085" y="6455835"/>
            <a:ext cx="11312504" cy="307777"/>
          </a:xfrm>
          <a:prstGeom prst="rect">
            <a:avLst/>
          </a:prstGeom>
          <a:noFill/>
        </p:spPr>
        <p:txBody>
          <a:bodyPr wrap="square" lIns="91440" tIns="45720" rIns="91440" bIns="45720" rtlCol="0" anchor="t">
            <a:spAutoFit/>
          </a:bodyPr>
          <a:lstStyle/>
          <a:p>
            <a:r>
              <a:rPr lang="en-US" sz="1400">
                <a:solidFill>
                  <a:schemeClr val="bg1"/>
                </a:solidFill>
              </a:rPr>
              <a:t>2024-2026 SIA Region Fundraising Chair Training</a:t>
            </a:r>
          </a:p>
        </p:txBody>
      </p:sp>
      <p:sp>
        <p:nvSpPr>
          <p:cNvPr id="3" name="Content Placeholder 2">
            <a:extLst>
              <a:ext uri="{FF2B5EF4-FFF2-40B4-BE49-F238E27FC236}">
                <a16:creationId xmlns:a16="http://schemas.microsoft.com/office/drawing/2014/main" id="{FEBC0C94-1CDB-AC2A-337E-112BEBC68F01}"/>
              </a:ext>
            </a:extLst>
          </p:cNvPr>
          <p:cNvSpPr>
            <a:spLocks noGrp="1"/>
          </p:cNvSpPr>
          <p:nvPr>
            <p:ph idx="1"/>
          </p:nvPr>
        </p:nvSpPr>
        <p:spPr>
          <a:xfrm>
            <a:off x="5175255" y="990746"/>
            <a:ext cx="5502614" cy="5954325"/>
          </a:xfrm>
        </p:spPr>
        <p:txBody>
          <a:bodyPr anchor="ctr">
            <a:normAutofit/>
          </a:bodyPr>
          <a:lstStyle/>
          <a:p>
            <a:r>
              <a:rPr lang="en-US" sz="2400"/>
              <a:t>Use the power of personal networks and stories to expand reach and impact</a:t>
            </a:r>
          </a:p>
          <a:p>
            <a:r>
              <a:rPr lang="en-US" sz="2400"/>
              <a:t>Personalize stories to resonate with your network of donors</a:t>
            </a:r>
          </a:p>
          <a:p>
            <a:r>
              <a:rPr lang="en-US" sz="2400"/>
              <a:t>Incorporate an activity to get more engagement!</a:t>
            </a:r>
          </a:p>
        </p:txBody>
      </p:sp>
      <p:sp>
        <p:nvSpPr>
          <p:cNvPr id="7" name="TextBox 6">
            <a:extLst>
              <a:ext uri="{FF2B5EF4-FFF2-40B4-BE49-F238E27FC236}">
                <a16:creationId xmlns:a16="http://schemas.microsoft.com/office/drawing/2014/main" id="{544E0EB3-E14B-AAFA-E25A-F9B94F5E6475}"/>
              </a:ext>
            </a:extLst>
          </p:cNvPr>
          <p:cNvSpPr txBox="1"/>
          <p:nvPr/>
        </p:nvSpPr>
        <p:spPr>
          <a:xfrm>
            <a:off x="5332723" y="1107683"/>
            <a:ext cx="5212080" cy="1200329"/>
          </a:xfrm>
          <a:prstGeom prst="rect">
            <a:avLst/>
          </a:prstGeom>
          <a:noFill/>
        </p:spPr>
        <p:txBody>
          <a:bodyPr wrap="square" rtlCol="0">
            <a:spAutoFit/>
          </a:bodyPr>
          <a:lstStyle/>
          <a:p>
            <a:r>
              <a:rPr lang="en-US" sz="2400" b="1"/>
              <a:t>Did you know you can create a peer to peer fundraiser in </a:t>
            </a:r>
            <a:r>
              <a:rPr lang="en-US" sz="2400" b="1" err="1"/>
              <a:t>FundraiseUp</a:t>
            </a:r>
            <a:r>
              <a:rPr lang="en-US" sz="2400" b="1"/>
              <a:t>?</a:t>
            </a:r>
          </a:p>
        </p:txBody>
      </p:sp>
    </p:spTree>
    <p:extLst>
      <p:ext uri="{BB962C8B-B14F-4D97-AF65-F5344CB8AC3E}">
        <p14:creationId xmlns:p14="http://schemas.microsoft.com/office/powerpoint/2010/main" val="9473850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219AE65-9B94-44EA-BEF3-EF4BFA169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0C81A57-9CD5-461B-8FFE-4A8CB6CFB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15" name="Group 14">
            <a:extLst>
              <a:ext uri="{FF2B5EF4-FFF2-40B4-BE49-F238E27FC236}">
                <a16:creationId xmlns:a16="http://schemas.microsoft.com/office/drawing/2014/main" id="{3086C462-37F4-494D-8292-CCB95221CC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a:solidFill>
            <a:srgbClr val="FFFFFF"/>
          </a:solidFill>
        </p:grpSpPr>
        <p:sp>
          <p:nvSpPr>
            <p:cNvPr id="8" name="Rectangle 15">
              <a:extLst>
                <a:ext uri="{FF2B5EF4-FFF2-40B4-BE49-F238E27FC236}">
                  <a16:creationId xmlns:a16="http://schemas.microsoft.com/office/drawing/2014/main" id="{2C7D2D64-353F-4802-AA48-A70CE6020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Freeform 5">
              <a:extLst>
                <a:ext uri="{FF2B5EF4-FFF2-40B4-BE49-F238E27FC236}">
                  <a16:creationId xmlns:a16="http://schemas.microsoft.com/office/drawing/2014/main" id="{30A6328F-CAA3-4052-BF4C-14BD47706E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txBody>
            <a:bodyPr/>
            <a:lstStyle/>
            <a:p>
              <a:endParaRPr lang="en-US"/>
            </a:p>
          </p:txBody>
        </p:sp>
      </p:grpSp>
      <p:sp>
        <p:nvSpPr>
          <p:cNvPr id="2" name="Title 1">
            <a:extLst>
              <a:ext uri="{FF2B5EF4-FFF2-40B4-BE49-F238E27FC236}">
                <a16:creationId xmlns:a16="http://schemas.microsoft.com/office/drawing/2014/main" id="{FA1B174E-B39B-65EF-9E94-EF3CF26E931E}"/>
              </a:ext>
            </a:extLst>
          </p:cNvPr>
          <p:cNvSpPr>
            <a:spLocks noGrp="1"/>
          </p:cNvSpPr>
          <p:nvPr>
            <p:ph type="title"/>
          </p:nvPr>
        </p:nvSpPr>
        <p:spPr>
          <a:xfrm>
            <a:off x="470562" y="1209957"/>
            <a:ext cx="3625163" cy="4438087"/>
          </a:xfrm>
        </p:spPr>
        <p:txBody>
          <a:bodyPr vert="horz" lIns="91440" tIns="45720" rIns="91440" bIns="45720" rtlCol="0" anchor="ctr">
            <a:normAutofit/>
          </a:bodyPr>
          <a:lstStyle/>
          <a:p>
            <a:pPr algn="r"/>
            <a:r>
              <a:rPr lang="en-US" sz="2400">
                <a:solidFill>
                  <a:schemeClr val="tx1"/>
                </a:solidFill>
              </a:rPr>
              <a:t>Support SIA</a:t>
            </a:r>
            <a:br>
              <a:rPr lang="en-US" sz="2400"/>
            </a:br>
            <a:r>
              <a:rPr lang="en-US" sz="2400">
                <a:solidFill>
                  <a:schemeClr val="tx1"/>
                </a:solidFill>
              </a:rPr>
              <a:t> Fundraising Goals</a:t>
            </a:r>
          </a:p>
        </p:txBody>
      </p:sp>
      <p:sp>
        <p:nvSpPr>
          <p:cNvPr id="5" name="TextBox 4">
            <a:extLst>
              <a:ext uri="{FF2B5EF4-FFF2-40B4-BE49-F238E27FC236}">
                <a16:creationId xmlns:a16="http://schemas.microsoft.com/office/drawing/2014/main" id="{B769C088-CBA4-AD72-BF3C-92E280BA019C}"/>
              </a:ext>
            </a:extLst>
          </p:cNvPr>
          <p:cNvSpPr txBox="1"/>
          <p:nvPr/>
        </p:nvSpPr>
        <p:spPr>
          <a:xfrm>
            <a:off x="4678424" y="1059025"/>
            <a:ext cx="5302189" cy="4739950"/>
          </a:xfrm>
          <a:prstGeom prst="rect">
            <a:avLst/>
          </a:prstGeom>
        </p:spPr>
        <p:txBody>
          <a:bodyPr vert="horz" lIns="91440" tIns="45720" rIns="91440" bIns="45720" rtlCol="0" anchor="ctr">
            <a:normAutofit/>
          </a:bodyPr>
          <a:lstStyle/>
          <a:p>
            <a:pPr>
              <a:spcBef>
                <a:spcPts val="1000"/>
              </a:spcBef>
              <a:buClr>
                <a:schemeClr val="accent1"/>
              </a:buClr>
              <a:buSzPct val="80000"/>
              <a:buFont typeface="Wingdings 3" charset="2"/>
              <a:buChar char=""/>
            </a:pPr>
            <a:endParaRPr lang="en-US"/>
          </a:p>
        </p:txBody>
      </p:sp>
      <p:cxnSp>
        <p:nvCxnSpPr>
          <p:cNvPr id="19" name="Straight Connector 18">
            <a:extLst>
              <a:ext uri="{FF2B5EF4-FFF2-40B4-BE49-F238E27FC236}">
                <a16:creationId xmlns:a16="http://schemas.microsoft.com/office/drawing/2014/main" id="{AD23B2CD-009B-425A-9616-1E1AD1D5AB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56687" y="1930986"/>
            <a:ext cx="0" cy="3200400"/>
          </a:xfrm>
          <a:prstGeom prst="line">
            <a:avLst/>
          </a:prstGeom>
          <a:ln w="15875" cap="sq">
            <a:solidFill>
              <a:schemeClr val="accent1">
                <a:lumMod val="75000"/>
              </a:schemeClr>
            </a:solidFill>
            <a:miter lim="800000"/>
          </a:ln>
        </p:spPr>
        <p:style>
          <a:lnRef idx="1">
            <a:schemeClr val="accent1"/>
          </a:lnRef>
          <a:fillRef idx="0">
            <a:schemeClr val="accent1"/>
          </a:fillRef>
          <a:effectRef idx="0">
            <a:schemeClr val="accent1"/>
          </a:effectRef>
          <a:fontRef idx="minor">
            <a:schemeClr val="tx1"/>
          </a:fontRef>
        </p:style>
      </p:cxnSp>
      <p:sp>
        <p:nvSpPr>
          <p:cNvPr id="6" name="Freeform 8">
            <a:extLst>
              <a:ext uri="{FF2B5EF4-FFF2-40B4-BE49-F238E27FC236}">
                <a16:creationId xmlns:a16="http://schemas.microsoft.com/office/drawing/2014/main" id="{C0C9AE17-3B6B-C0F9-9061-C51BC6E1C10D}"/>
              </a:ext>
            </a:extLst>
          </p:cNvPr>
          <p:cNvSpPr/>
          <p:nvPr/>
        </p:nvSpPr>
        <p:spPr>
          <a:xfrm>
            <a:off x="11110956" y="535996"/>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en-US"/>
          </a:p>
        </p:txBody>
      </p:sp>
      <p:sp>
        <p:nvSpPr>
          <p:cNvPr id="4" name="TextBox 3">
            <a:extLst>
              <a:ext uri="{FF2B5EF4-FFF2-40B4-BE49-F238E27FC236}">
                <a16:creationId xmlns:a16="http://schemas.microsoft.com/office/drawing/2014/main" id="{82C5854C-C887-AA97-7621-E1C3A5098893}"/>
              </a:ext>
            </a:extLst>
          </p:cNvPr>
          <p:cNvSpPr txBox="1"/>
          <p:nvPr/>
        </p:nvSpPr>
        <p:spPr>
          <a:xfrm>
            <a:off x="311085" y="6455835"/>
            <a:ext cx="11312504" cy="307777"/>
          </a:xfrm>
          <a:prstGeom prst="rect">
            <a:avLst/>
          </a:prstGeom>
          <a:noFill/>
        </p:spPr>
        <p:txBody>
          <a:bodyPr wrap="square" lIns="91440" tIns="45720" rIns="91440" bIns="45720" rtlCol="0" anchor="t">
            <a:spAutoFit/>
          </a:bodyPr>
          <a:lstStyle/>
          <a:p>
            <a:r>
              <a:rPr lang="en-US" sz="1400">
                <a:solidFill>
                  <a:schemeClr val="bg1"/>
                </a:solidFill>
              </a:rPr>
              <a:t>2024-2026 SIA Region Fundraising Chair Training</a:t>
            </a:r>
          </a:p>
        </p:txBody>
      </p:sp>
      <p:sp>
        <p:nvSpPr>
          <p:cNvPr id="3" name="Content Placeholder 2">
            <a:extLst>
              <a:ext uri="{FF2B5EF4-FFF2-40B4-BE49-F238E27FC236}">
                <a16:creationId xmlns:a16="http://schemas.microsoft.com/office/drawing/2014/main" id="{FEBC0C94-1CDB-AC2A-337E-112BEBC68F01}"/>
              </a:ext>
            </a:extLst>
          </p:cNvPr>
          <p:cNvSpPr>
            <a:spLocks noGrp="1"/>
          </p:cNvSpPr>
          <p:nvPr>
            <p:ph idx="1"/>
          </p:nvPr>
        </p:nvSpPr>
        <p:spPr>
          <a:xfrm>
            <a:off x="5290077" y="437513"/>
            <a:ext cx="5502614" cy="5954325"/>
          </a:xfrm>
        </p:spPr>
        <p:txBody>
          <a:bodyPr anchor="ctr">
            <a:normAutofit/>
          </a:bodyPr>
          <a:lstStyle/>
          <a:p>
            <a:r>
              <a:rPr lang="en-US" sz="2400"/>
              <a:t>Speak Positively </a:t>
            </a:r>
          </a:p>
          <a:p>
            <a:r>
              <a:rPr lang="en-US" sz="2400"/>
              <a:t>Share Your Soroptimist Why</a:t>
            </a:r>
          </a:p>
          <a:p>
            <a:r>
              <a:rPr lang="en-US" sz="2400"/>
              <a:t>Time on Agendas</a:t>
            </a:r>
          </a:p>
          <a:p>
            <a:r>
              <a:rPr lang="en-US" sz="2400"/>
              <a:t>Connect with Fundraising Council</a:t>
            </a:r>
          </a:p>
          <a:p>
            <a:r>
              <a:rPr lang="en-US" sz="2400"/>
              <a:t>Like and Share on Social Media</a:t>
            </a:r>
          </a:p>
          <a:p>
            <a:r>
              <a:rPr lang="en-US" sz="2400"/>
              <a:t>Open Your Network</a:t>
            </a:r>
          </a:p>
          <a:p>
            <a:r>
              <a:rPr lang="en-US" sz="2400"/>
              <a:t>Engage Your Club in SIA Initiatives</a:t>
            </a:r>
          </a:p>
        </p:txBody>
      </p:sp>
    </p:spTree>
    <p:extLst>
      <p:ext uri="{BB962C8B-B14F-4D97-AF65-F5344CB8AC3E}">
        <p14:creationId xmlns:p14="http://schemas.microsoft.com/office/powerpoint/2010/main" val="12003891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7A165-0069-2B71-3611-76F76E6FE0D1}"/>
              </a:ext>
            </a:extLst>
          </p:cNvPr>
          <p:cNvSpPr>
            <a:spLocks noGrp="1"/>
          </p:cNvSpPr>
          <p:nvPr>
            <p:ph type="title"/>
          </p:nvPr>
        </p:nvSpPr>
        <p:spPr>
          <a:xfrm>
            <a:off x="1070523" y="553664"/>
            <a:ext cx="8825658" cy="1554480"/>
          </a:xfrm>
        </p:spPr>
        <p:txBody>
          <a:bodyPr vert="horz" lIns="91440" tIns="45720" rIns="91440" bIns="45720" rtlCol="0" anchor="ctr">
            <a:normAutofit/>
          </a:bodyPr>
          <a:lstStyle/>
          <a:p>
            <a:pPr algn="ctr"/>
            <a:r>
              <a:rPr lang="en-US">
                <a:solidFill>
                  <a:schemeClr val="bg1"/>
                </a:solidFill>
              </a:rPr>
              <a:t>RFC Resources</a:t>
            </a:r>
          </a:p>
        </p:txBody>
      </p:sp>
      <p:sp>
        <p:nvSpPr>
          <p:cNvPr id="5" name="Freeform 8">
            <a:extLst>
              <a:ext uri="{FF2B5EF4-FFF2-40B4-BE49-F238E27FC236}">
                <a16:creationId xmlns:a16="http://schemas.microsoft.com/office/drawing/2014/main" id="{6D5DF8BA-01C6-CB89-4019-737E16163115}"/>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en-US"/>
          </a:p>
        </p:txBody>
      </p:sp>
      <p:sp>
        <p:nvSpPr>
          <p:cNvPr id="4" name="TextBox 3">
            <a:extLst>
              <a:ext uri="{FF2B5EF4-FFF2-40B4-BE49-F238E27FC236}">
                <a16:creationId xmlns:a16="http://schemas.microsoft.com/office/drawing/2014/main" id="{3B36AAF4-1BBD-1B2B-04AE-51F8AE474133}"/>
              </a:ext>
            </a:extLst>
          </p:cNvPr>
          <p:cNvSpPr txBox="1"/>
          <p:nvPr/>
        </p:nvSpPr>
        <p:spPr>
          <a:xfrm>
            <a:off x="311085" y="6455835"/>
            <a:ext cx="11312504" cy="307777"/>
          </a:xfrm>
          <a:prstGeom prst="rect">
            <a:avLst/>
          </a:prstGeom>
          <a:noFill/>
        </p:spPr>
        <p:txBody>
          <a:bodyPr wrap="square" lIns="91440" tIns="45720" rIns="91440" bIns="45720" rtlCol="0" anchor="t">
            <a:spAutoFit/>
          </a:bodyPr>
          <a:lstStyle/>
          <a:p>
            <a:r>
              <a:rPr lang="en-US" sz="1400">
                <a:solidFill>
                  <a:schemeClr val="accent1"/>
                </a:solidFill>
              </a:rPr>
              <a:t>2024-2026 SIA Region Fundraising Chair Training</a:t>
            </a:r>
          </a:p>
        </p:txBody>
      </p:sp>
      <p:sp>
        <p:nvSpPr>
          <p:cNvPr id="13" name="AutoShape 14" descr="Graduation cap with solid fill">
            <a:extLst>
              <a:ext uri="{FF2B5EF4-FFF2-40B4-BE49-F238E27FC236}">
                <a16:creationId xmlns:a16="http://schemas.microsoft.com/office/drawing/2014/main" id="{9C077F61-02D7-A279-32B8-6555EF8B3E27}"/>
              </a:ext>
            </a:extLst>
          </p:cNvPr>
          <p:cNvSpPr>
            <a:spLocks noChangeAspect="1" noChangeArrowheads="1"/>
          </p:cNvSpPr>
          <p:nvPr/>
        </p:nvSpPr>
        <p:spPr bwMode="auto">
          <a:xfrm>
            <a:off x="4414838" y="-3429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Content Placeholder 2">
            <a:extLst>
              <a:ext uri="{FF2B5EF4-FFF2-40B4-BE49-F238E27FC236}">
                <a16:creationId xmlns:a16="http://schemas.microsoft.com/office/drawing/2014/main" id="{5F698ED2-6A0A-3B18-CBCA-76D311A92DAA}"/>
              </a:ext>
            </a:extLst>
          </p:cNvPr>
          <p:cNvSpPr>
            <a:spLocks noGrp="1"/>
          </p:cNvSpPr>
          <p:nvPr>
            <p:ph idx="1"/>
          </p:nvPr>
        </p:nvSpPr>
        <p:spPr>
          <a:xfrm>
            <a:off x="635753" y="2440890"/>
            <a:ext cx="9686425" cy="4315305"/>
          </a:xfrm>
        </p:spPr>
        <p:txBody>
          <a:bodyPr anchor="ctr">
            <a:normAutofit/>
          </a:bodyPr>
          <a:lstStyle/>
          <a:p>
            <a:r>
              <a:rPr lang="en-US" sz="2000"/>
              <a:t>Fundraising Council Members</a:t>
            </a:r>
          </a:p>
          <a:p>
            <a:r>
              <a:rPr lang="en-US" sz="2000"/>
              <a:t>District and Region Meeting Presentations</a:t>
            </a:r>
            <a:endParaRPr lang="en-US"/>
          </a:p>
          <a:p>
            <a:r>
              <a:rPr lang="en-US" sz="2000"/>
              <a:t>RFC Info Document</a:t>
            </a:r>
          </a:p>
          <a:p>
            <a:r>
              <a:rPr lang="en-US" sz="2000"/>
              <a:t>Monthly and District/Region Meeting Reports</a:t>
            </a:r>
            <a:endParaRPr lang="en-US"/>
          </a:p>
          <a:p>
            <a:r>
              <a:rPr lang="en-US" sz="2000"/>
              <a:t>Forms and other resources</a:t>
            </a:r>
          </a:p>
          <a:p>
            <a:r>
              <a:rPr lang="en-US" sz="2000"/>
              <a:t>Laurel Society Recognition</a:t>
            </a:r>
            <a:endParaRPr lang="en-US"/>
          </a:p>
          <a:p>
            <a:endParaRPr lang="en-US" sz="2000"/>
          </a:p>
          <a:p>
            <a:pPr marL="0" indent="0">
              <a:buNone/>
            </a:pPr>
            <a:r>
              <a:rPr lang="en-US" sz="2000">
                <a:ea typeface="+mn-lt"/>
                <a:cs typeface="+mn-lt"/>
              </a:rPr>
              <a:t>https://www.soroptimist.org/for-clubs-and-members/region-chair-resources/fundraising-chairs.html</a:t>
            </a:r>
            <a:endParaRPr lang="en-US"/>
          </a:p>
          <a:p>
            <a:pPr marL="0" indent="0">
              <a:buNone/>
            </a:pPr>
            <a:endParaRPr lang="en-US" sz="2000"/>
          </a:p>
        </p:txBody>
      </p:sp>
      <p:pic>
        <p:nvPicPr>
          <p:cNvPr id="10" name="Picture 9" descr="A notebook with a notepad and push pins&#10;&#10;Description automatically generated">
            <a:extLst>
              <a:ext uri="{FF2B5EF4-FFF2-40B4-BE49-F238E27FC236}">
                <a16:creationId xmlns:a16="http://schemas.microsoft.com/office/drawing/2014/main" id="{B5D12B3F-BB72-AAF0-BAB3-039CA05FEAF6}"/>
              </a:ext>
            </a:extLst>
          </p:cNvPr>
          <p:cNvPicPr>
            <a:picLocks noChangeAspect="1"/>
          </p:cNvPicPr>
          <p:nvPr/>
        </p:nvPicPr>
        <p:blipFill>
          <a:blip r:embed="rId4"/>
          <a:srcRect r="-196" b="5691"/>
          <a:stretch/>
        </p:blipFill>
        <p:spPr>
          <a:xfrm>
            <a:off x="7161560" y="2658041"/>
            <a:ext cx="3617036" cy="2412594"/>
          </a:xfrm>
          <a:prstGeom prst="rect">
            <a:avLst/>
          </a:prstGeom>
        </p:spPr>
      </p:pic>
    </p:spTree>
    <p:extLst>
      <p:ext uri="{BB962C8B-B14F-4D97-AF65-F5344CB8AC3E}">
        <p14:creationId xmlns:p14="http://schemas.microsoft.com/office/powerpoint/2010/main" val="29874630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F7A46274-5918-8F5E-91D0-8C011C3AEAA3}"/>
              </a:ext>
            </a:extLst>
          </p:cNvPr>
          <p:cNvSpPr>
            <a:spLocks noGrp="1"/>
          </p:cNvSpPr>
          <p:nvPr>
            <p:ph type="ctrTitle"/>
          </p:nvPr>
        </p:nvSpPr>
        <p:spPr>
          <a:xfrm>
            <a:off x="3710813" y="2979631"/>
            <a:ext cx="4299331" cy="865435"/>
          </a:xfrm>
        </p:spPr>
        <p:txBody>
          <a:bodyPr>
            <a:normAutofit fontScale="90000"/>
          </a:bodyPr>
          <a:lstStyle/>
          <a:p>
            <a:pPr algn="ctr"/>
            <a:r>
              <a:rPr lang="en-US" b="1"/>
              <a:t>QUESTIONS?</a:t>
            </a:r>
            <a:endParaRPr lang="en-US"/>
          </a:p>
        </p:txBody>
      </p:sp>
      <p:sp>
        <p:nvSpPr>
          <p:cNvPr id="21" name="Freeform 8">
            <a:extLst>
              <a:ext uri="{FF2B5EF4-FFF2-40B4-BE49-F238E27FC236}">
                <a16:creationId xmlns:a16="http://schemas.microsoft.com/office/drawing/2014/main" id="{EF6CF724-4735-628F-A578-CCFC905E5916}"/>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en-US"/>
          </a:p>
        </p:txBody>
      </p:sp>
    </p:spTree>
    <p:extLst>
      <p:ext uri="{BB962C8B-B14F-4D97-AF65-F5344CB8AC3E}">
        <p14:creationId xmlns:p14="http://schemas.microsoft.com/office/powerpoint/2010/main" val="1061484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14"/>
                                        </p:tgtEl>
                                        <p:attrNameLst>
                                          <p:attrName>style.visibility</p:attrName>
                                        </p:attrNameLst>
                                      </p:cBhvr>
                                      <p:to>
                                        <p:strVal val="visible"/>
                                      </p:to>
                                    </p:set>
                                    <p:animEffect transition="in" filter="fade">
                                      <p:cBhvr>
                                        <p:cTn id="7" dur="7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219AE65-9B94-44EA-BEF3-EF4BFA169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0C81A57-9CD5-461B-8FFE-4A8CB6CFB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15" name="Group 14">
            <a:extLst>
              <a:ext uri="{FF2B5EF4-FFF2-40B4-BE49-F238E27FC236}">
                <a16:creationId xmlns:a16="http://schemas.microsoft.com/office/drawing/2014/main" id="{3086C462-37F4-494D-8292-CCB95221CC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a:solidFill>
            <a:srgbClr val="FFFFFF"/>
          </a:solidFill>
        </p:grpSpPr>
        <p:sp>
          <p:nvSpPr>
            <p:cNvPr id="8" name="Rectangle 15">
              <a:extLst>
                <a:ext uri="{FF2B5EF4-FFF2-40B4-BE49-F238E27FC236}">
                  <a16:creationId xmlns:a16="http://schemas.microsoft.com/office/drawing/2014/main" id="{2C7D2D64-353F-4802-AA48-A70CE6020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Freeform 5">
              <a:extLst>
                <a:ext uri="{FF2B5EF4-FFF2-40B4-BE49-F238E27FC236}">
                  <a16:creationId xmlns:a16="http://schemas.microsoft.com/office/drawing/2014/main" id="{30A6328F-CAA3-4052-BF4C-14BD47706E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txBody>
            <a:bodyPr/>
            <a:lstStyle/>
            <a:p>
              <a:endParaRPr lang="en-US"/>
            </a:p>
          </p:txBody>
        </p:sp>
      </p:grpSp>
      <p:sp>
        <p:nvSpPr>
          <p:cNvPr id="2" name="Title 1">
            <a:extLst>
              <a:ext uri="{FF2B5EF4-FFF2-40B4-BE49-F238E27FC236}">
                <a16:creationId xmlns:a16="http://schemas.microsoft.com/office/drawing/2014/main" id="{FA1B174E-B39B-65EF-9E94-EF3CF26E931E}"/>
              </a:ext>
            </a:extLst>
          </p:cNvPr>
          <p:cNvSpPr>
            <a:spLocks noGrp="1"/>
          </p:cNvSpPr>
          <p:nvPr>
            <p:ph type="title"/>
          </p:nvPr>
        </p:nvSpPr>
        <p:spPr>
          <a:xfrm>
            <a:off x="5513493" y="1567898"/>
            <a:ext cx="3862071" cy="793926"/>
          </a:xfrm>
        </p:spPr>
        <p:txBody>
          <a:bodyPr vert="horz" lIns="91440" tIns="45720" rIns="91440" bIns="45720" rtlCol="0" anchor="ctr">
            <a:normAutofit/>
          </a:bodyPr>
          <a:lstStyle/>
          <a:p>
            <a:r>
              <a:rPr lang="en-US" sz="2400" b="1">
                <a:solidFill>
                  <a:schemeClr val="tx1"/>
                </a:solidFill>
              </a:rPr>
              <a:t>GET IN TOUCH</a:t>
            </a:r>
          </a:p>
        </p:txBody>
      </p:sp>
      <p:sp>
        <p:nvSpPr>
          <p:cNvPr id="5" name="TextBox 4">
            <a:extLst>
              <a:ext uri="{FF2B5EF4-FFF2-40B4-BE49-F238E27FC236}">
                <a16:creationId xmlns:a16="http://schemas.microsoft.com/office/drawing/2014/main" id="{B769C088-CBA4-AD72-BF3C-92E280BA019C}"/>
              </a:ext>
            </a:extLst>
          </p:cNvPr>
          <p:cNvSpPr txBox="1"/>
          <p:nvPr/>
        </p:nvSpPr>
        <p:spPr>
          <a:xfrm>
            <a:off x="4678424" y="1059025"/>
            <a:ext cx="5302189" cy="4739950"/>
          </a:xfrm>
          <a:prstGeom prst="rect">
            <a:avLst/>
          </a:prstGeom>
        </p:spPr>
        <p:txBody>
          <a:bodyPr vert="horz" lIns="91440" tIns="45720" rIns="91440" bIns="45720" rtlCol="0" anchor="ctr">
            <a:normAutofit/>
          </a:bodyPr>
          <a:lstStyle/>
          <a:p>
            <a:pPr>
              <a:spcBef>
                <a:spcPts val="1000"/>
              </a:spcBef>
              <a:buClr>
                <a:schemeClr val="accent1"/>
              </a:buClr>
              <a:buSzPct val="80000"/>
              <a:buFont typeface="Wingdings 3" charset="2"/>
              <a:buChar char=""/>
            </a:pPr>
            <a:endParaRPr lang="en-US"/>
          </a:p>
        </p:txBody>
      </p:sp>
      <p:cxnSp>
        <p:nvCxnSpPr>
          <p:cNvPr id="19" name="Straight Connector 18">
            <a:extLst>
              <a:ext uri="{FF2B5EF4-FFF2-40B4-BE49-F238E27FC236}">
                <a16:creationId xmlns:a16="http://schemas.microsoft.com/office/drawing/2014/main" id="{AD23B2CD-009B-425A-9616-1E1AD1D5AB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56687" y="1930986"/>
            <a:ext cx="0" cy="3200400"/>
          </a:xfrm>
          <a:prstGeom prst="line">
            <a:avLst/>
          </a:prstGeom>
          <a:ln w="15875" cap="sq">
            <a:solidFill>
              <a:schemeClr val="accent1">
                <a:lumMod val="75000"/>
              </a:schemeClr>
            </a:solidFill>
            <a:miter lim="800000"/>
          </a:ln>
        </p:spPr>
        <p:style>
          <a:lnRef idx="1">
            <a:schemeClr val="accent1"/>
          </a:lnRef>
          <a:fillRef idx="0">
            <a:schemeClr val="accent1"/>
          </a:fillRef>
          <a:effectRef idx="0">
            <a:schemeClr val="accent1"/>
          </a:effectRef>
          <a:fontRef idx="minor">
            <a:schemeClr val="tx1"/>
          </a:fontRef>
        </p:style>
      </p:cxnSp>
      <p:sp>
        <p:nvSpPr>
          <p:cNvPr id="6" name="Freeform 8">
            <a:extLst>
              <a:ext uri="{FF2B5EF4-FFF2-40B4-BE49-F238E27FC236}">
                <a16:creationId xmlns:a16="http://schemas.microsoft.com/office/drawing/2014/main" id="{C0C9AE17-3B6B-C0F9-9061-C51BC6E1C10D}"/>
              </a:ext>
            </a:extLst>
          </p:cNvPr>
          <p:cNvSpPr/>
          <p:nvPr/>
        </p:nvSpPr>
        <p:spPr>
          <a:xfrm>
            <a:off x="11110956" y="535996"/>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en-US"/>
          </a:p>
        </p:txBody>
      </p:sp>
      <p:sp>
        <p:nvSpPr>
          <p:cNvPr id="4" name="TextBox 3">
            <a:extLst>
              <a:ext uri="{FF2B5EF4-FFF2-40B4-BE49-F238E27FC236}">
                <a16:creationId xmlns:a16="http://schemas.microsoft.com/office/drawing/2014/main" id="{82C5854C-C887-AA97-7621-E1C3A5098893}"/>
              </a:ext>
            </a:extLst>
          </p:cNvPr>
          <p:cNvSpPr txBox="1"/>
          <p:nvPr/>
        </p:nvSpPr>
        <p:spPr>
          <a:xfrm>
            <a:off x="311085" y="6455835"/>
            <a:ext cx="11312504" cy="307777"/>
          </a:xfrm>
          <a:prstGeom prst="rect">
            <a:avLst/>
          </a:prstGeom>
          <a:noFill/>
        </p:spPr>
        <p:txBody>
          <a:bodyPr wrap="square" lIns="91440" tIns="45720" rIns="91440" bIns="45720" rtlCol="0" anchor="t">
            <a:spAutoFit/>
          </a:bodyPr>
          <a:lstStyle/>
          <a:p>
            <a:r>
              <a:rPr lang="en-US" sz="1400">
                <a:solidFill>
                  <a:schemeClr val="bg1"/>
                </a:solidFill>
              </a:rPr>
              <a:t>2024-2026 SIA Region Fundraising Chair Training</a:t>
            </a:r>
          </a:p>
        </p:txBody>
      </p:sp>
      <p:sp>
        <p:nvSpPr>
          <p:cNvPr id="12" name="Title 1">
            <a:extLst>
              <a:ext uri="{FF2B5EF4-FFF2-40B4-BE49-F238E27FC236}">
                <a16:creationId xmlns:a16="http://schemas.microsoft.com/office/drawing/2014/main" id="{0B211FAA-F69F-E469-F47C-D8628838698E}"/>
              </a:ext>
            </a:extLst>
          </p:cNvPr>
          <p:cNvSpPr txBox="1">
            <a:spLocks/>
          </p:cNvSpPr>
          <p:nvPr/>
        </p:nvSpPr>
        <p:spPr bwMode="gray">
          <a:xfrm>
            <a:off x="5516463" y="2090646"/>
            <a:ext cx="5132974" cy="3207063"/>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000">
                <a:solidFill>
                  <a:schemeClr val="tx1"/>
                </a:solidFill>
                <a:hlinkClick r:id="rId4"/>
              </a:rPr>
              <a:t>Kymberlie@soroptimist.org</a:t>
            </a:r>
            <a:endParaRPr lang="en-US" sz="2000">
              <a:solidFill>
                <a:schemeClr val="tx1"/>
              </a:solidFill>
            </a:endParaRPr>
          </a:p>
          <a:p>
            <a:r>
              <a:rPr lang="en-US" sz="2000">
                <a:solidFill>
                  <a:schemeClr val="tx1"/>
                </a:solidFill>
                <a:hlinkClick r:id="rId5"/>
              </a:rPr>
              <a:t>Erica@soroptimist.org</a:t>
            </a:r>
            <a:endParaRPr lang="en-US" sz="2000">
              <a:solidFill>
                <a:schemeClr val="tx1"/>
              </a:solidFill>
            </a:endParaRPr>
          </a:p>
          <a:p>
            <a:r>
              <a:rPr lang="en-US" sz="2000">
                <a:solidFill>
                  <a:schemeClr val="tx1"/>
                </a:solidFill>
                <a:hlinkClick r:id="rId6"/>
              </a:rPr>
              <a:t>Ilana@soroptimist.org</a:t>
            </a:r>
            <a:endParaRPr lang="en-US" sz="2000">
              <a:solidFill>
                <a:schemeClr val="tx1"/>
              </a:solidFill>
            </a:endParaRPr>
          </a:p>
          <a:p>
            <a:r>
              <a:rPr lang="en-US" sz="2000">
                <a:solidFill>
                  <a:schemeClr val="tx1"/>
                </a:solidFill>
                <a:hlinkClick r:id="rId7"/>
              </a:rPr>
              <a:t>brooke@soroptimist.org</a:t>
            </a:r>
            <a:endParaRPr lang="en-US" sz="2000">
              <a:solidFill>
                <a:schemeClr val="tx1"/>
              </a:solidFill>
            </a:endParaRPr>
          </a:p>
          <a:p>
            <a:r>
              <a:rPr lang="en-US" sz="2000">
                <a:solidFill>
                  <a:schemeClr val="tx1"/>
                </a:solidFill>
              </a:rPr>
              <a:t>Or</a:t>
            </a:r>
          </a:p>
          <a:p>
            <a:r>
              <a:rPr lang="en-US" sz="2000">
                <a:solidFill>
                  <a:schemeClr val="tx1"/>
                </a:solidFill>
                <a:hlinkClick r:id="rId8"/>
              </a:rPr>
              <a:t>development@soroptimist.org</a:t>
            </a:r>
            <a:endParaRPr lang="en-US" sz="2000">
              <a:solidFill>
                <a:schemeClr val="tx1"/>
              </a:solidFill>
            </a:endParaRPr>
          </a:p>
          <a:p>
            <a:endParaRPr lang="en-US" sz="2000">
              <a:solidFill>
                <a:schemeClr val="tx1"/>
              </a:solidFill>
            </a:endParaRPr>
          </a:p>
        </p:txBody>
      </p:sp>
      <p:pic>
        <p:nvPicPr>
          <p:cNvPr id="6146" name="Picture 2" descr="Free Vector | We are all in this together lettering">
            <a:extLst>
              <a:ext uri="{FF2B5EF4-FFF2-40B4-BE49-F238E27FC236}">
                <a16:creationId xmlns:a16="http://schemas.microsoft.com/office/drawing/2014/main" id="{35F9F727-3AB1-D669-8A73-128A9525CBC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88596" y="1970892"/>
            <a:ext cx="2919722" cy="29197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53106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F7A46274-5918-8F5E-91D0-8C011C3AEAA3}"/>
              </a:ext>
            </a:extLst>
          </p:cNvPr>
          <p:cNvSpPr>
            <a:spLocks noGrp="1"/>
          </p:cNvSpPr>
          <p:nvPr>
            <p:ph type="ctrTitle"/>
          </p:nvPr>
        </p:nvSpPr>
        <p:spPr>
          <a:xfrm>
            <a:off x="3820541" y="973668"/>
            <a:ext cx="4299331" cy="865435"/>
          </a:xfrm>
        </p:spPr>
        <p:txBody>
          <a:bodyPr>
            <a:normAutofit fontScale="90000"/>
          </a:bodyPr>
          <a:lstStyle/>
          <a:p>
            <a:pPr algn="ctr"/>
            <a:r>
              <a:rPr lang="en-US" b="1">
                <a:solidFill>
                  <a:schemeClr val="accent4"/>
                </a:solidFill>
              </a:rPr>
              <a:t>THANK YOU!</a:t>
            </a:r>
            <a:endParaRPr lang="en-US">
              <a:solidFill>
                <a:schemeClr val="accent4"/>
              </a:solidFill>
            </a:endParaRPr>
          </a:p>
        </p:txBody>
      </p:sp>
      <p:sp>
        <p:nvSpPr>
          <p:cNvPr id="21" name="Freeform 8">
            <a:extLst>
              <a:ext uri="{FF2B5EF4-FFF2-40B4-BE49-F238E27FC236}">
                <a16:creationId xmlns:a16="http://schemas.microsoft.com/office/drawing/2014/main" id="{EF6CF724-4735-628F-A578-CCFC905E5916}"/>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en-US"/>
          </a:p>
        </p:txBody>
      </p:sp>
      <p:pic>
        <p:nvPicPr>
          <p:cNvPr id="7170" name="Picture 2" descr="One continuous line drawing of group of women standing together showing  their friendship. Friendship day. Single line draw design vector graphic  illustration. 7893060 Vector Art at Vecteezy">
            <a:extLst>
              <a:ext uri="{FF2B5EF4-FFF2-40B4-BE49-F238E27FC236}">
                <a16:creationId xmlns:a16="http://schemas.microsoft.com/office/drawing/2014/main" id="{F9174937-0DC1-A3A6-B5C9-FFAEFAB8D658}"/>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3333" b="96552" l="10000" r="90000">
                        <a14:foregroundMark x1="30521" y1="16782" x2="30885" y2="29770"/>
                        <a14:foregroundMark x1="45990" y1="13908" x2="46615" y2="26667"/>
                        <a14:foregroundMark x1="46615" y1="26667" x2="46510" y2="26667"/>
                        <a14:foregroundMark x1="44792" y1="3448" x2="44792" y2="3448"/>
                        <a14:foregroundMark x1="28438" y1="50460" x2="32240" y2="62529"/>
                        <a14:foregroundMark x1="32240" y1="62529" x2="32240" y2="62759"/>
                        <a14:foregroundMark x1="35417" y1="66437" x2="31719" y2="72644"/>
                        <a14:foregroundMark x1="31719" y1="72644" x2="27552" y2="75747"/>
                        <a14:foregroundMark x1="27552" y1="75747" x2="27448" y2="75632"/>
                        <a14:foregroundMark x1="22135" y1="73333" x2="24688" y2="74713"/>
                        <a14:foregroundMark x1="24063" y1="82644" x2="30208" y2="84483"/>
                        <a14:foregroundMark x1="30208" y1="84483" x2="30469" y2="83908"/>
                        <a14:foregroundMark x1="26198" y1="94828" x2="31354" y2="96552"/>
                        <a14:foregroundMark x1="31354" y1="96552" x2="31354" y2="95977"/>
                        <a14:foregroundMark x1="59948" y1="17011" x2="63021" y2="21494"/>
                        <a14:backgroundMark x1="52" y1="1494" x2="17240" y2="10115"/>
                        <a14:backgroundMark x1="17240" y1="10115" x2="18021" y2="20920"/>
                        <a14:backgroundMark x1="18021" y1="20920" x2="8333" y2="99770"/>
                        <a14:backgroundMark x1="36146" y1="2529" x2="36875" y2="13793"/>
                        <a14:backgroundMark x1="55260" y1="6322" x2="53906" y2="14598"/>
                      </a14:backgroundRemoval>
                    </a14:imgEffect>
                  </a14:imgLayer>
                </a14:imgProps>
              </a:ext>
              <a:ext uri="{28A0092B-C50C-407E-A947-70E740481C1C}">
                <a14:useLocalDpi xmlns:a14="http://schemas.microsoft.com/office/drawing/2010/main" val="0"/>
              </a:ext>
            </a:extLst>
          </a:blip>
          <a:srcRect/>
          <a:stretch>
            <a:fillRect/>
          </a:stretch>
        </p:blipFill>
        <p:spPr bwMode="auto">
          <a:xfrm>
            <a:off x="2588892" y="3235663"/>
            <a:ext cx="7014215" cy="317831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5FCC8FD-4CBD-56FB-6974-40F5197D830E}"/>
              </a:ext>
            </a:extLst>
          </p:cNvPr>
          <p:cNvSpPr txBox="1">
            <a:spLocks/>
          </p:cNvSpPr>
          <p:nvPr/>
        </p:nvSpPr>
        <p:spPr bwMode="gray">
          <a:xfrm>
            <a:off x="2588892" y="1985604"/>
            <a:ext cx="6693408" cy="865435"/>
          </a:xfrm>
          <a:prstGeom prst="rect">
            <a:avLst/>
          </a:prstGeom>
        </p:spPr>
        <p:txBody>
          <a:bodyPr vert="horz" lIns="91440" tIns="45720" rIns="91440" bIns="45720" rtlCol="0" anchor="b">
            <a:normAutofit fontScale="45000" lnSpcReduction="20000"/>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i="1">
                <a:solidFill>
                  <a:schemeClr val="tx1"/>
                </a:solidFill>
              </a:rPr>
              <a:t>“It’s not how much we give, but how much love we put into giving.” – Mother Teresa</a:t>
            </a:r>
          </a:p>
        </p:txBody>
      </p:sp>
    </p:spTree>
    <p:extLst>
      <p:ext uri="{BB962C8B-B14F-4D97-AF65-F5344CB8AC3E}">
        <p14:creationId xmlns:p14="http://schemas.microsoft.com/office/powerpoint/2010/main" val="3770057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14"/>
                                        </p:tgtEl>
                                        <p:attrNameLst>
                                          <p:attrName>style.visibility</p:attrName>
                                        </p:attrNameLst>
                                      </p:cBhvr>
                                      <p:to>
                                        <p:strVal val="visible"/>
                                      </p:to>
                                    </p:set>
                                    <p:animEffect transition="in" filter="fade">
                                      <p:cBhvr>
                                        <p:cTn id="7" dur="700"/>
                                        <p:tgtEl>
                                          <p:spTgt spid="14"/>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Custom 3">
      <a:dk1>
        <a:srgbClr val="000000"/>
      </a:dk1>
      <a:lt1>
        <a:srgbClr val="FFFFFF"/>
      </a:lt1>
      <a:dk2>
        <a:srgbClr val="5BBDB6"/>
      </a:dk2>
      <a:lt2>
        <a:srgbClr val="EBEBEB"/>
      </a:lt2>
      <a:accent1>
        <a:srgbClr val="EA8A6B"/>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{3F5DC285-3F84-DB40-979D-2B7B8178F68E}tf10001076</Template>
  <TotalTime>0</TotalTime>
  <Words>4010</Words>
  <Application>Microsoft Office PowerPoint</Application>
  <PresentationFormat>Widescreen</PresentationFormat>
  <Paragraphs>304</Paragraphs>
  <Slides>24</Slides>
  <Notes>24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Calibri</vt:lpstr>
      <vt:lpstr>Century Gothic</vt:lpstr>
      <vt:lpstr>Lato</vt:lpstr>
      <vt:lpstr>Open Sans</vt:lpstr>
      <vt:lpstr>Wingdings 3</vt:lpstr>
      <vt:lpstr>Ion Boardroom</vt:lpstr>
      <vt:lpstr>Empowering a Culture of Philanthropy</vt:lpstr>
      <vt:lpstr>Agenda</vt:lpstr>
      <vt:lpstr>Who We Are</vt:lpstr>
      <vt:lpstr>Who We Are</vt:lpstr>
      <vt:lpstr>Who We Are</vt:lpstr>
      <vt:lpstr>Fund Development Team</vt:lpstr>
      <vt:lpstr>Board of Directors</vt:lpstr>
      <vt:lpstr>Fundraising Council</vt:lpstr>
      <vt:lpstr>Donor Relations Task Force</vt:lpstr>
      <vt:lpstr>Governors</vt:lpstr>
      <vt:lpstr>Region Fundraising Chairs</vt:lpstr>
      <vt:lpstr>SIA Staff</vt:lpstr>
      <vt:lpstr>The Culture of Philanthropy</vt:lpstr>
      <vt:lpstr>2021-2031 Big Goal</vt:lpstr>
      <vt:lpstr>Contributions and Dues</vt:lpstr>
      <vt:lpstr>Your Involvement in Today’s Impact</vt:lpstr>
      <vt:lpstr>Club Fundraising Ideas</vt:lpstr>
      <vt:lpstr>Feeling Comfortable Fundraising</vt:lpstr>
      <vt:lpstr>Fundraising Strategy: Peer to Peer Fundraising</vt:lpstr>
      <vt:lpstr>Support SIA  Fundraising Goals</vt:lpstr>
      <vt:lpstr>RFC Resources</vt:lpstr>
      <vt:lpstr>QUESTIONS?</vt:lpstr>
      <vt:lpstr>GET IN TOUCH</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NAME</dc:title>
  <dc:creator>Kymberlie Adams</dc:creator>
  <cp:lastModifiedBy>Brooke Todd</cp:lastModifiedBy>
  <cp:revision>2</cp:revision>
  <dcterms:created xsi:type="dcterms:W3CDTF">2023-09-18T19:41:21Z</dcterms:created>
  <dcterms:modified xsi:type="dcterms:W3CDTF">2024-09-11T15:00:56Z</dcterms:modified>
</cp:coreProperties>
</file>