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20" r:id="rId1"/>
  </p:sldMasterIdLst>
  <p:notesMasterIdLst>
    <p:notesMasterId r:id="rId11"/>
  </p:notesMasterIdLst>
  <p:sldIdLst>
    <p:sldId id="256" r:id="rId2"/>
    <p:sldId id="260" r:id="rId3"/>
    <p:sldId id="262" r:id="rId4"/>
    <p:sldId id="261" r:id="rId5"/>
    <p:sldId id="257" r:id="rId6"/>
    <p:sldId id="265" r:id="rId7"/>
    <p:sldId id="266" r:id="rId8"/>
    <p:sldId id="264" r:id="rId9"/>
    <p:sldId id="263"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541C7D-5ECF-47B7-9F91-50A6227EC51A}" v="199" dt="2024-07-09T21:08:06.0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2862" autoAdjust="0"/>
  </p:normalViewPr>
  <p:slideViewPr>
    <p:cSldViewPr snapToGrid="0">
      <p:cViewPr varScale="1">
        <p:scale>
          <a:sx n="65" d="100"/>
          <a:sy n="65" d="100"/>
        </p:scale>
        <p:origin x="1330" y="3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mali Brooks" userId="c4f7d4aa-f934-418c-aa11-f8bc51a77fd8" providerId="ADAL" clId="{49098D51-CB8D-4851-8D11-6CDBA26364A7}"/>
    <pc:docChg chg="custSel modSld">
      <pc:chgData name="Kamali Brooks" userId="c4f7d4aa-f934-418c-aa11-f8bc51a77fd8" providerId="ADAL" clId="{49098D51-CB8D-4851-8D11-6CDBA26364A7}" dt="2024-02-22T01:55:25.390" v="29" actId="1076"/>
      <pc:docMkLst>
        <pc:docMk/>
      </pc:docMkLst>
      <pc:sldChg chg="delSp modSp mod">
        <pc:chgData name="Kamali Brooks" userId="c4f7d4aa-f934-418c-aa11-f8bc51a77fd8" providerId="ADAL" clId="{49098D51-CB8D-4851-8D11-6CDBA26364A7}" dt="2024-02-22T01:55:25.390" v="29" actId="1076"/>
        <pc:sldMkLst>
          <pc:docMk/>
          <pc:sldMk cId="3712423172" sldId="256"/>
        </pc:sldMkLst>
        <pc:spChg chg="mod">
          <ac:chgData name="Kamali Brooks" userId="c4f7d4aa-f934-418c-aa11-f8bc51a77fd8" providerId="ADAL" clId="{49098D51-CB8D-4851-8D11-6CDBA26364A7}" dt="2024-02-22T01:55:25.390" v="29" actId="1076"/>
          <ac:spMkLst>
            <pc:docMk/>
            <pc:sldMk cId="3712423172" sldId="256"/>
            <ac:spMk id="3" creationId="{3240A5E7-E7B7-EEDC-1E9D-E3F53DFFB06C}"/>
          </ac:spMkLst>
        </pc:spChg>
        <pc:spChg chg="mod">
          <ac:chgData name="Kamali Brooks" userId="c4f7d4aa-f934-418c-aa11-f8bc51a77fd8" providerId="ADAL" clId="{49098D51-CB8D-4851-8D11-6CDBA26364A7}" dt="2024-02-22T01:53:31.694" v="25" actId="113"/>
          <ac:spMkLst>
            <pc:docMk/>
            <pc:sldMk cId="3712423172" sldId="256"/>
            <ac:spMk id="14" creationId="{F7A46274-5918-8F5E-91D0-8C011C3AEAA3}"/>
          </ac:spMkLst>
        </pc:spChg>
        <pc:picChg chg="del">
          <ac:chgData name="Kamali Brooks" userId="c4f7d4aa-f934-418c-aa11-f8bc51a77fd8" providerId="ADAL" clId="{49098D51-CB8D-4851-8D11-6CDBA26364A7}" dt="2024-02-22T01:53:55.485" v="26" actId="478"/>
          <ac:picMkLst>
            <pc:docMk/>
            <pc:sldMk cId="3712423172" sldId="256"/>
            <ac:picMk id="35" creationId="{68C8F1DE-562F-EE3E-B1D0-B97151C2D4CC}"/>
          </ac:picMkLst>
        </pc:picChg>
      </pc:sldChg>
    </pc:docChg>
  </pc:docChgLst>
  <pc:docChgLst>
    <pc:chgData name="Ilana Hirsch" userId="1a4b2c8a-d082-4888-88ce-9cc339e91866" providerId="ADAL" clId="{0F541C7D-5ECF-47B7-9F91-50A6227EC51A}"/>
    <pc:docChg chg="undo custSel addSld modSld sldOrd">
      <pc:chgData name="Ilana Hirsch" userId="1a4b2c8a-d082-4888-88ce-9cc339e91866" providerId="ADAL" clId="{0F541C7D-5ECF-47B7-9F91-50A6227EC51A}" dt="2024-07-10T13:59:27.070" v="6189" actId="20577"/>
      <pc:docMkLst>
        <pc:docMk/>
      </pc:docMkLst>
      <pc:sldChg chg="addSp modSp mod modAnim modNotesTx">
        <pc:chgData name="Ilana Hirsch" userId="1a4b2c8a-d082-4888-88ce-9cc339e91866" providerId="ADAL" clId="{0F541C7D-5ECF-47B7-9F91-50A6227EC51A}" dt="2024-07-08T15:41:48.229" v="3783"/>
        <pc:sldMkLst>
          <pc:docMk/>
          <pc:sldMk cId="3712423172" sldId="256"/>
        </pc:sldMkLst>
        <pc:spChg chg="add mod">
          <ac:chgData name="Ilana Hirsch" userId="1a4b2c8a-d082-4888-88ce-9cc339e91866" providerId="ADAL" clId="{0F541C7D-5ECF-47B7-9F91-50A6227EC51A}" dt="2024-07-03T13:27:07.417" v="185" actId="1035"/>
          <ac:spMkLst>
            <pc:docMk/>
            <pc:sldMk cId="3712423172" sldId="256"/>
            <ac:spMk id="2" creationId="{58EC28FB-705E-6229-8FDE-30C12910D5AB}"/>
          </ac:spMkLst>
        </pc:spChg>
        <pc:spChg chg="mod">
          <ac:chgData name="Ilana Hirsch" userId="1a4b2c8a-d082-4888-88ce-9cc339e91866" providerId="ADAL" clId="{0F541C7D-5ECF-47B7-9F91-50A6227EC51A}" dt="2024-07-03T13:27:02.174" v="174" actId="1035"/>
          <ac:spMkLst>
            <pc:docMk/>
            <pc:sldMk cId="3712423172" sldId="256"/>
            <ac:spMk id="3" creationId="{3240A5E7-E7B7-EEDC-1E9D-E3F53DFFB06C}"/>
          </ac:spMkLst>
        </pc:spChg>
        <pc:spChg chg="mod">
          <ac:chgData name="Ilana Hirsch" userId="1a4b2c8a-d082-4888-88ce-9cc339e91866" providerId="ADAL" clId="{0F541C7D-5ECF-47B7-9F91-50A6227EC51A}" dt="2024-07-05T17:34:56.323" v="3653" actId="1076"/>
          <ac:spMkLst>
            <pc:docMk/>
            <pc:sldMk cId="3712423172" sldId="256"/>
            <ac:spMk id="14" creationId="{F7A46274-5918-8F5E-91D0-8C011C3AEAA3}"/>
          </ac:spMkLst>
        </pc:spChg>
      </pc:sldChg>
      <pc:sldChg chg="addSp delSp modSp mod ord modNotesTx">
        <pc:chgData name="Ilana Hirsch" userId="1a4b2c8a-d082-4888-88ce-9cc339e91866" providerId="ADAL" clId="{0F541C7D-5ECF-47B7-9F91-50A6227EC51A}" dt="2024-07-10T13:59:27.070" v="6189" actId="20577"/>
        <pc:sldMkLst>
          <pc:docMk/>
          <pc:sldMk cId="1551474484" sldId="257"/>
        </pc:sldMkLst>
        <pc:spChg chg="del">
          <ac:chgData name="Ilana Hirsch" userId="1a4b2c8a-d082-4888-88ce-9cc339e91866" providerId="ADAL" clId="{0F541C7D-5ECF-47B7-9F91-50A6227EC51A}" dt="2024-07-03T15:40:35.375" v="3616" actId="478"/>
          <ac:spMkLst>
            <pc:docMk/>
            <pc:sldMk cId="1551474484" sldId="257"/>
            <ac:spMk id="2" creationId="{9368EE08-DB92-2A42-C003-D8162B33D277}"/>
          </ac:spMkLst>
        </pc:spChg>
        <pc:spChg chg="mod">
          <ac:chgData name="Ilana Hirsch" userId="1a4b2c8a-d082-4888-88ce-9cc339e91866" providerId="ADAL" clId="{0F541C7D-5ECF-47B7-9F91-50A6227EC51A}" dt="2024-07-09T20:11:19.852" v="5302" actId="5793"/>
          <ac:spMkLst>
            <pc:docMk/>
            <pc:sldMk cId="1551474484" sldId="257"/>
            <ac:spMk id="3" creationId="{4605C097-8DBD-17FE-542D-8CB9E52250AF}"/>
          </ac:spMkLst>
        </pc:spChg>
        <pc:picChg chg="add del mod">
          <ac:chgData name="Ilana Hirsch" userId="1a4b2c8a-d082-4888-88ce-9cc339e91866" providerId="ADAL" clId="{0F541C7D-5ECF-47B7-9F91-50A6227EC51A}" dt="2024-07-05T17:21:24.983" v="3618" actId="478"/>
          <ac:picMkLst>
            <pc:docMk/>
            <pc:sldMk cId="1551474484" sldId="257"/>
            <ac:picMk id="2050" creationId="{1EBFA3EA-66B0-55E9-6173-41B47B3D43BF}"/>
          </ac:picMkLst>
        </pc:picChg>
        <pc:picChg chg="add mod">
          <ac:chgData name="Ilana Hirsch" userId="1a4b2c8a-d082-4888-88ce-9cc339e91866" providerId="ADAL" clId="{0F541C7D-5ECF-47B7-9F91-50A6227EC51A}" dt="2024-07-05T17:22:04.100" v="3625" actId="1076"/>
          <ac:picMkLst>
            <pc:docMk/>
            <pc:sldMk cId="1551474484" sldId="257"/>
            <ac:picMk id="2052" creationId="{D6ADE5EE-656A-ACC4-2830-9D0C5C4BDFFA}"/>
          </ac:picMkLst>
        </pc:picChg>
      </pc:sldChg>
      <pc:sldChg chg="addSp modSp mod ord modNotesTx">
        <pc:chgData name="Ilana Hirsch" userId="1a4b2c8a-d082-4888-88ce-9cc339e91866" providerId="ADAL" clId="{0F541C7D-5ECF-47B7-9F91-50A6227EC51A}" dt="2024-07-09T19:49:27.808" v="3917" actId="20577"/>
        <pc:sldMkLst>
          <pc:docMk/>
          <pc:sldMk cId="3988068423" sldId="260"/>
        </pc:sldMkLst>
        <pc:spChg chg="mod">
          <ac:chgData name="Ilana Hirsch" userId="1a4b2c8a-d082-4888-88ce-9cc339e91866" providerId="ADAL" clId="{0F541C7D-5ECF-47B7-9F91-50A6227EC51A}" dt="2024-07-03T13:30:39.292" v="323" actId="20577"/>
          <ac:spMkLst>
            <pc:docMk/>
            <pc:sldMk cId="3988068423" sldId="260"/>
            <ac:spMk id="2" creationId="{6737A165-0069-2B71-3611-76F76E6FE0D1}"/>
          </ac:spMkLst>
        </pc:spChg>
        <pc:picChg chg="add mod">
          <ac:chgData name="Ilana Hirsch" userId="1a4b2c8a-d082-4888-88ce-9cc339e91866" providerId="ADAL" clId="{0F541C7D-5ECF-47B7-9F91-50A6227EC51A}" dt="2024-07-03T15:36:39.354" v="3609" actId="1076"/>
          <ac:picMkLst>
            <pc:docMk/>
            <pc:sldMk cId="3988068423" sldId="260"/>
            <ac:picMk id="1026" creationId="{8D8E1350-3D31-802C-355C-C33360EF7401}"/>
          </ac:picMkLst>
        </pc:picChg>
      </pc:sldChg>
      <pc:sldChg chg="modSp mod ord modNotesTx">
        <pc:chgData name="Ilana Hirsch" userId="1a4b2c8a-d082-4888-88ce-9cc339e91866" providerId="ADAL" clId="{0F541C7D-5ECF-47B7-9F91-50A6227EC51A}" dt="2024-07-09T20:00:50.658" v="5126" actId="20577"/>
        <pc:sldMkLst>
          <pc:docMk/>
          <pc:sldMk cId="741885181" sldId="261"/>
        </pc:sldMkLst>
        <pc:spChg chg="mod">
          <ac:chgData name="Ilana Hirsch" userId="1a4b2c8a-d082-4888-88ce-9cc339e91866" providerId="ADAL" clId="{0F541C7D-5ECF-47B7-9F91-50A6227EC51A}" dt="2024-07-03T13:45:38.780" v="1815" actId="20577"/>
          <ac:spMkLst>
            <pc:docMk/>
            <pc:sldMk cId="741885181" sldId="261"/>
            <ac:spMk id="2" creationId="{44EBFDBF-2B8A-0031-1279-60D68CD4B289}"/>
          </ac:spMkLst>
        </pc:spChg>
        <pc:spChg chg="mod">
          <ac:chgData name="Ilana Hirsch" userId="1a4b2c8a-d082-4888-88ce-9cc339e91866" providerId="ADAL" clId="{0F541C7D-5ECF-47B7-9F91-50A6227EC51A}" dt="2024-07-03T13:48:11.293" v="2171" actId="20577"/>
          <ac:spMkLst>
            <pc:docMk/>
            <pc:sldMk cId="741885181" sldId="261"/>
            <ac:spMk id="3" creationId="{4ABF0080-A5B5-AABE-7E7D-BAC7F7BAE1D7}"/>
          </ac:spMkLst>
        </pc:spChg>
      </pc:sldChg>
      <pc:sldChg chg="modSp mod ord modNotesTx">
        <pc:chgData name="Ilana Hirsch" userId="1a4b2c8a-d082-4888-88ce-9cc339e91866" providerId="ADAL" clId="{0F541C7D-5ECF-47B7-9F91-50A6227EC51A}" dt="2024-07-10T13:57:44.539" v="6160" actId="20577"/>
        <pc:sldMkLst>
          <pc:docMk/>
          <pc:sldMk cId="2285459937" sldId="262"/>
        </pc:sldMkLst>
        <pc:spChg chg="mod">
          <ac:chgData name="Ilana Hirsch" userId="1a4b2c8a-d082-4888-88ce-9cc339e91866" providerId="ADAL" clId="{0F541C7D-5ECF-47B7-9F91-50A6227EC51A}" dt="2024-07-03T13:55:38.627" v="3096" actId="20577"/>
          <ac:spMkLst>
            <pc:docMk/>
            <pc:sldMk cId="2285459937" sldId="262"/>
            <ac:spMk id="2" creationId="{FA1B174E-B39B-65EF-9E94-EF3CF26E931E}"/>
          </ac:spMkLst>
        </pc:spChg>
        <pc:spChg chg="mod">
          <ac:chgData name="Ilana Hirsch" userId="1a4b2c8a-d082-4888-88ce-9cc339e91866" providerId="ADAL" clId="{0F541C7D-5ECF-47B7-9F91-50A6227EC51A}" dt="2024-07-09T19:55:38.086" v="4701" actId="2710"/>
          <ac:spMkLst>
            <pc:docMk/>
            <pc:sldMk cId="2285459937" sldId="262"/>
            <ac:spMk id="5" creationId="{B769C088-CBA4-AD72-BF3C-92E280BA019C}"/>
          </ac:spMkLst>
        </pc:spChg>
        <pc:spChg chg="mod">
          <ac:chgData name="Ilana Hirsch" userId="1a4b2c8a-d082-4888-88ce-9cc339e91866" providerId="ADAL" clId="{0F541C7D-5ECF-47B7-9F91-50A6227EC51A}" dt="2024-07-03T13:35:32.918" v="1024" actId="1076"/>
          <ac:spMkLst>
            <pc:docMk/>
            <pc:sldMk cId="2285459937" sldId="262"/>
            <ac:spMk id="6" creationId="{C0C9AE17-3B6B-C0F9-9061-C51BC6E1C10D}"/>
          </ac:spMkLst>
        </pc:spChg>
      </pc:sldChg>
      <pc:sldChg chg="addSp modSp mod modNotesTx">
        <pc:chgData name="Ilana Hirsch" userId="1a4b2c8a-d082-4888-88ce-9cc339e91866" providerId="ADAL" clId="{0F541C7D-5ECF-47B7-9F91-50A6227EC51A}" dt="2024-07-09T21:08:06.057" v="6097"/>
        <pc:sldMkLst>
          <pc:docMk/>
          <pc:sldMk cId="3499011057" sldId="263"/>
        </pc:sldMkLst>
        <pc:spChg chg="mod">
          <ac:chgData name="Ilana Hirsch" userId="1a4b2c8a-d082-4888-88ce-9cc339e91866" providerId="ADAL" clId="{0F541C7D-5ECF-47B7-9F91-50A6227EC51A}" dt="2024-07-03T15:14:49.073" v="3120" actId="20577"/>
          <ac:spMkLst>
            <pc:docMk/>
            <pc:sldMk cId="3499011057" sldId="263"/>
            <ac:spMk id="2" creationId="{0CA69375-D1ED-BC48-9FED-CECB5EDAD6CA}"/>
          </ac:spMkLst>
        </pc:spChg>
        <pc:spChg chg="mod">
          <ac:chgData name="Ilana Hirsch" userId="1a4b2c8a-d082-4888-88ce-9cc339e91866" providerId="ADAL" clId="{0F541C7D-5ECF-47B7-9F91-50A6227EC51A}" dt="2024-07-03T15:33:52.745" v="3601" actId="20577"/>
          <ac:spMkLst>
            <pc:docMk/>
            <pc:sldMk cId="3499011057" sldId="263"/>
            <ac:spMk id="3" creationId="{E73E8A3C-9EDB-6B2F-9AD4-4794159538D4}"/>
          </ac:spMkLst>
        </pc:spChg>
        <pc:spChg chg="add mod">
          <ac:chgData name="Ilana Hirsch" userId="1a4b2c8a-d082-4888-88ce-9cc339e91866" providerId="ADAL" clId="{0F541C7D-5ECF-47B7-9F91-50A6227EC51A}" dt="2024-07-09T21:08:06.057" v="6097"/>
          <ac:spMkLst>
            <pc:docMk/>
            <pc:sldMk cId="3499011057" sldId="263"/>
            <ac:spMk id="5" creationId="{4EC3471F-D2F7-BDB6-D19B-3C68BF8A7077}"/>
          </ac:spMkLst>
        </pc:spChg>
      </pc:sldChg>
      <pc:sldChg chg="modSp add mod ord modNotesTx">
        <pc:chgData name="Ilana Hirsch" userId="1a4b2c8a-d082-4888-88ce-9cc339e91866" providerId="ADAL" clId="{0F541C7D-5ECF-47B7-9F91-50A6227EC51A}" dt="2024-07-09T21:05:08.897" v="5650" actId="20577"/>
        <pc:sldMkLst>
          <pc:docMk/>
          <pc:sldMk cId="2466641296" sldId="264"/>
        </pc:sldMkLst>
        <pc:spChg chg="mod">
          <ac:chgData name="Ilana Hirsch" userId="1a4b2c8a-d082-4888-88ce-9cc339e91866" providerId="ADAL" clId="{0F541C7D-5ECF-47B7-9F91-50A6227EC51A}" dt="2024-07-03T13:50:14.414" v="2274" actId="20577"/>
          <ac:spMkLst>
            <pc:docMk/>
            <pc:sldMk cId="2466641296" sldId="264"/>
            <ac:spMk id="2" creationId="{FA1B174E-B39B-65EF-9E94-EF3CF26E931E}"/>
          </ac:spMkLst>
        </pc:spChg>
        <pc:spChg chg="mod">
          <ac:chgData name="Ilana Hirsch" userId="1a4b2c8a-d082-4888-88ce-9cc339e91866" providerId="ADAL" clId="{0F541C7D-5ECF-47B7-9F91-50A6227EC51A}" dt="2024-07-09T21:04:35.710" v="5641" actId="20577"/>
          <ac:spMkLst>
            <pc:docMk/>
            <pc:sldMk cId="2466641296" sldId="264"/>
            <ac:spMk id="5" creationId="{B769C088-CBA4-AD72-BF3C-92E280BA019C}"/>
          </ac:spMkLst>
        </pc:spChg>
      </pc:sldChg>
      <pc:sldChg chg="modSp add mod ord modNotesTx">
        <pc:chgData name="Ilana Hirsch" userId="1a4b2c8a-d082-4888-88ce-9cc339e91866" providerId="ADAL" clId="{0F541C7D-5ECF-47B7-9F91-50A6227EC51A}" dt="2024-07-09T20:06:34.812" v="5243" actId="20577"/>
        <pc:sldMkLst>
          <pc:docMk/>
          <pc:sldMk cId="1816885852" sldId="265"/>
        </pc:sldMkLst>
        <pc:spChg chg="mod">
          <ac:chgData name="Ilana Hirsch" userId="1a4b2c8a-d082-4888-88ce-9cc339e91866" providerId="ADAL" clId="{0F541C7D-5ECF-47B7-9F91-50A6227EC51A}" dt="2024-07-09T20:02:26.691" v="5177" actId="27636"/>
          <ac:spMkLst>
            <pc:docMk/>
            <pc:sldMk cId="1816885852" sldId="265"/>
            <ac:spMk id="2" creationId="{44EBFDBF-2B8A-0031-1279-60D68CD4B289}"/>
          </ac:spMkLst>
        </pc:spChg>
        <pc:spChg chg="mod">
          <ac:chgData name="Ilana Hirsch" userId="1a4b2c8a-d082-4888-88ce-9cc339e91866" providerId="ADAL" clId="{0F541C7D-5ECF-47B7-9F91-50A6227EC51A}" dt="2024-07-09T20:02:39.575" v="5187" actId="20577"/>
          <ac:spMkLst>
            <pc:docMk/>
            <pc:sldMk cId="1816885852" sldId="265"/>
            <ac:spMk id="3" creationId="{4ABF0080-A5B5-AABE-7E7D-BAC7F7BAE1D7}"/>
          </ac:spMkLst>
        </pc:spChg>
      </pc:sldChg>
      <pc:sldChg chg="modSp add mod modNotesTx">
        <pc:chgData name="Ilana Hirsch" userId="1a4b2c8a-d082-4888-88ce-9cc339e91866" providerId="ADAL" clId="{0F541C7D-5ECF-47B7-9F91-50A6227EC51A}" dt="2024-07-09T20:21:03.664" v="5633" actId="404"/>
        <pc:sldMkLst>
          <pc:docMk/>
          <pc:sldMk cId="456901257" sldId="266"/>
        </pc:sldMkLst>
        <pc:spChg chg="mod">
          <ac:chgData name="Ilana Hirsch" userId="1a4b2c8a-d082-4888-88ce-9cc339e91866" providerId="ADAL" clId="{0F541C7D-5ECF-47B7-9F91-50A6227EC51A}" dt="2024-07-09T20:21:03.664" v="5633" actId="404"/>
          <ac:spMkLst>
            <pc:docMk/>
            <pc:sldMk cId="456901257" sldId="266"/>
            <ac:spMk id="5" creationId="{B769C088-CBA4-AD72-BF3C-92E280BA019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63710D-7F34-4C47-A870-95EF6FF162CE}" type="datetimeFigureOut">
              <a:rPr lang="en-US" smtClean="0"/>
              <a:t>8/9/2024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6352F2-6B87-474D-B022-C7F8713B53C0}" type="slidenum">
              <a:rPr lang="en-US" smtClean="0"/>
              <a:t>‹#›</a:t>
            </a:fld>
            <a:endParaRPr lang="en-US"/>
          </a:p>
        </p:txBody>
      </p:sp>
    </p:spTree>
    <p:extLst>
      <p:ext uri="{BB962C8B-B14F-4D97-AF65-F5344CB8AC3E}">
        <p14:creationId xmlns:p14="http://schemas.microsoft.com/office/powerpoint/2010/main" val="40674463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zh-TW" b="0" i="0" u="none" strike="noStrike" baseline="0">
                <a:solidFill>
                  <a:srgbClr val="000000"/>
                </a:solidFill>
                <a:effectLst/>
                <a:highlight>
                  <a:srgbClr val="F5F5F5"/>
                </a:highlight>
                <a:latin typeface="Calibri" panose="020F0502020204030204" pitchFamily="34" charset="0"/>
                <a:ea typeface="Calibri" panose="020F0502020204030204" pitchFamily="34" charset="0"/>
                <a:cs typeface="Calibri" panose="020F0502020204030204" pitchFamily="34" charset="0"/>
              </a:rPr>
              <a:t>我的名字是 _____，今天很榮幸能與大家討論貴分會、地區與專區透過分會籌款與活動來發展穩定的捐贈者基礎的方式。我的目標是為大家提供背景資訊與技巧，幫助大家成功與捐贈者建立緊密關係，確保其持續支持蘭馨會的使命。</a:t>
            </a:r>
            <a:endParaRPr lang="zh-TW" b="0" i="0" dirty="0">
              <a:solidFill>
                <a:srgbClr val="444444"/>
              </a:solidFill>
              <a:effectLst/>
              <a:highlight>
                <a:srgbClr val="F5F5F5"/>
              </a:highlight>
              <a:latin typeface="Calibri" panose="020F0502020204030204" pitchFamily="34" charset="0"/>
            </a:endParaRPr>
          </a:p>
          <a:p>
            <a:pPr algn="l" rtl="0" fontAlgn="base"/>
            <a:r>
              <a:rPr lang="zh-TW" b="0" i="0" u="none" baseline="0">
                <a:solidFill>
                  <a:srgbClr val="444444"/>
                </a:solidFill>
                <a:effectLst/>
                <a:highlight>
                  <a:srgbClr val="F5F5F5"/>
                </a:highlight>
                <a:latin typeface="Calibri" panose="020F0502020204030204" pitchFamily="34" charset="0"/>
                <a:ea typeface="Calibri" panose="020F0502020204030204" pitchFamily="34" charset="0"/>
                <a:cs typeface="Calibri" panose="020F0502020204030204" pitchFamily="34" charset="0"/>
              </a:rPr>
              <a:t>​</a:t>
            </a:r>
          </a:p>
          <a:p>
            <a:pPr algn="l" rtl="0" fontAlgn="base"/>
            <a:r>
              <a:rPr lang="zh-TW" b="0" i="0" u="none" strike="noStrike" baseline="0">
                <a:solidFill>
                  <a:srgbClr val="000000"/>
                </a:solidFill>
                <a:effectLst/>
                <a:highlight>
                  <a:srgbClr val="F5F5F5"/>
                </a:highlight>
                <a:latin typeface="Calibri" panose="020F0502020204030204" pitchFamily="34" charset="0"/>
                <a:ea typeface="Calibri" panose="020F0502020204030204" pitchFamily="34" charset="0"/>
                <a:cs typeface="Calibri" panose="020F0502020204030204" pitchFamily="34" charset="0"/>
              </a:rPr>
              <a:t>也許貴分會在這個領域已經相當成功了，我積極鼓勵大家可以在今天分享自己的經驗！</a:t>
            </a:r>
          </a:p>
          <a:p>
            <a:pPr algn="l" rtl="0" fontAlgn="base"/>
            <a:r>
              <a:rPr lang="zh-TW" b="0" i="0" u="none" baseline="0">
                <a:solidFill>
                  <a:srgbClr val="444444"/>
                </a:solidFill>
                <a:effectLst/>
                <a:highlight>
                  <a:srgbClr val="F5F5F5"/>
                </a:highlight>
                <a:latin typeface="Calibri" panose="020F0502020204030204" pitchFamily="34" charset="0"/>
                <a:ea typeface="Calibri" panose="020F0502020204030204" pitchFamily="34" charset="0"/>
                <a:cs typeface="Calibri" panose="020F0502020204030204" pitchFamily="34" charset="0"/>
              </a:rPr>
              <a:t>​</a:t>
            </a:r>
          </a:p>
          <a:p>
            <a:endParaRPr lang="zh-TW" dirty="0"/>
          </a:p>
        </p:txBody>
      </p:sp>
      <p:sp>
        <p:nvSpPr>
          <p:cNvPr id="4" name="Slide Number Placeholder 3"/>
          <p:cNvSpPr>
            <a:spLocks noGrp="1"/>
          </p:cNvSpPr>
          <p:nvPr>
            <p:ph type="sldNum" sz="quarter" idx="5"/>
          </p:nvPr>
        </p:nvSpPr>
        <p:spPr/>
        <p:txBody>
          <a:bodyPr/>
          <a:lstStyle/>
          <a:p>
            <a:pPr algn="l" rtl="0"/>
            <a:fld id="{936352F2-6B87-474D-B022-C7F8713B53C0}" type="slidenum">
              <a:rPr/>
              <a:t>1</a:t>
            </a:fld>
            <a:endParaRPr lang="zh-TW"/>
          </a:p>
        </p:txBody>
      </p:sp>
    </p:spTree>
    <p:extLst>
      <p:ext uri="{BB962C8B-B14F-4D97-AF65-F5344CB8AC3E}">
        <p14:creationId xmlns:p14="http://schemas.microsoft.com/office/powerpoint/2010/main" val="572045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zh-TW" b="0" i="0" u="none" baseline="0"/>
              <a:t>有效吸引捐贈者對於募款成功至關重要。 </a:t>
            </a:r>
          </a:p>
          <a:p>
            <a:endParaRPr lang="zh-TW" dirty="0"/>
          </a:p>
          <a:p>
            <a:pPr algn="l" rtl="0"/>
            <a:r>
              <a:rPr lang="zh-TW" b="0" i="0" u="none" baseline="0"/>
              <a:t>所以透過分會募款與活動提高捐贈者參與度為何很重要？ </a:t>
            </a:r>
          </a:p>
          <a:p>
            <a:endParaRPr lang="zh-TW" dirty="0"/>
          </a:p>
          <a:p>
            <a:pPr algn="l" rtl="0"/>
            <a:r>
              <a:rPr lang="zh-TW" b="0" i="0" u="none" baseline="0"/>
              <a:t>可以強化關係、提升認知度、改善捐贈者體驗、打造社群一體感、鼓勵更大的贈禮等，不勝枚舉！</a:t>
            </a:r>
          </a:p>
          <a:p>
            <a:endParaRPr lang="zh-TW" dirty="0"/>
          </a:p>
          <a:p>
            <a:pPr algn="l" rtl="0"/>
            <a:r>
              <a:rPr lang="zh-TW" b="0" i="0" u="none" baseline="0"/>
              <a:t>透過分會募款與活動提高捐贈者參與度，可以打造一群熱情的支持者社群，他們將會深深投入到我們的使命當中。這不僅確保了持續的支持，更擴大了我們對社群內外的影響。</a:t>
            </a:r>
          </a:p>
        </p:txBody>
      </p:sp>
      <p:sp>
        <p:nvSpPr>
          <p:cNvPr id="4" name="Slide Number Placeholder 3"/>
          <p:cNvSpPr>
            <a:spLocks noGrp="1"/>
          </p:cNvSpPr>
          <p:nvPr>
            <p:ph type="sldNum" sz="quarter" idx="5"/>
          </p:nvPr>
        </p:nvSpPr>
        <p:spPr/>
        <p:txBody>
          <a:bodyPr/>
          <a:lstStyle/>
          <a:p>
            <a:pPr algn="l" rtl="0"/>
            <a:fld id="{936352F2-6B87-474D-B022-C7F8713B53C0}" type="slidenum">
              <a:rPr/>
              <a:t>2</a:t>
            </a:fld>
            <a:endParaRPr lang="zh-TW"/>
          </a:p>
        </p:txBody>
      </p:sp>
    </p:spTree>
    <p:extLst>
      <p:ext uri="{BB962C8B-B14F-4D97-AF65-F5344CB8AC3E}">
        <p14:creationId xmlns:p14="http://schemas.microsoft.com/office/powerpoint/2010/main" val="27840990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zh-TW" b="0" i="0" u="none" baseline="0"/>
              <a:t>透過分會募款與活動提高捐贈者參與度至關重要，主要有以下數點理由。</a:t>
            </a:r>
          </a:p>
          <a:p>
            <a:endParaRPr lang="zh-TW" dirty="0"/>
          </a:p>
          <a:p>
            <a:pPr algn="l" rtl="0"/>
            <a:r>
              <a:rPr lang="zh-TW" b="0" i="0" u="none" baseline="0"/>
              <a:t>首先，強化捐贈者關係可以幫助我們打造與捐贈者以及我們的使命之間的個人聯繫。此個人聯繫能讓捐贈者感覺自己正在產生真正的影響，培養出更深入的承諾感，以及對我們使命的連結。</a:t>
            </a:r>
          </a:p>
          <a:p>
            <a:endParaRPr lang="zh-TW" dirty="0"/>
          </a:p>
          <a:p>
            <a:pPr algn="l" rtl="0"/>
            <a:r>
              <a:rPr lang="zh-TW" b="0" i="0" u="none" baseline="0"/>
              <a:t>此外也能提高募款成功。真正參與的捐贈者更可能再次捐款，且金額將會更高。這些捐贈者參與更多活動的可能性也顯著增加，從而形成更永續且更穩健的募款管道。</a:t>
            </a:r>
          </a:p>
          <a:p>
            <a:endParaRPr lang="zh-TW" dirty="0"/>
          </a:p>
          <a:p>
            <a:pPr algn="l" rtl="0"/>
            <a:r>
              <a:rPr lang="zh-TW" b="0" i="0" u="none" baseline="0"/>
              <a:t>最後是能夠強化分會可見度。加強捐贈者的參與可以提高人們對您的在地與全球影響力的認識，有助於吸引新的捐贈者以及潛在新成員。也讓您有機會展現我們努力所帶來的影響，進一步強化我們的社群存在感與名聲。</a:t>
            </a:r>
          </a:p>
          <a:p>
            <a:endParaRPr lang="zh-TW" dirty="0"/>
          </a:p>
          <a:p>
            <a:endParaRPr lang="zh-TW" dirty="0"/>
          </a:p>
          <a:p>
            <a:endParaRPr lang="zh-TW" dirty="0"/>
          </a:p>
        </p:txBody>
      </p:sp>
      <p:sp>
        <p:nvSpPr>
          <p:cNvPr id="4" name="Slide Number Placeholder 3"/>
          <p:cNvSpPr>
            <a:spLocks noGrp="1"/>
          </p:cNvSpPr>
          <p:nvPr>
            <p:ph type="sldNum" sz="quarter" idx="5"/>
          </p:nvPr>
        </p:nvSpPr>
        <p:spPr/>
        <p:txBody>
          <a:bodyPr/>
          <a:lstStyle/>
          <a:p>
            <a:pPr algn="l" rtl="0"/>
            <a:fld id="{936352F2-6B87-474D-B022-C7F8713B53C0}" type="slidenum">
              <a:rPr/>
              <a:t>3</a:t>
            </a:fld>
            <a:endParaRPr lang="zh-TW"/>
          </a:p>
        </p:txBody>
      </p:sp>
    </p:spTree>
    <p:extLst>
      <p:ext uri="{BB962C8B-B14F-4D97-AF65-F5344CB8AC3E}">
        <p14:creationId xmlns:p14="http://schemas.microsoft.com/office/powerpoint/2010/main" val="36155208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zh-TW" b="0" i="0" u="none" baseline="0"/>
              <a:t>現在讓我們探索一些募款活動的範例，可以幫助您擴大貴分會的持續捐贈者基礎。</a:t>
            </a:r>
          </a:p>
          <a:p>
            <a:endParaRPr lang="zh-TW" dirty="0"/>
          </a:p>
          <a:p>
            <a:pPr algn="l" rtl="0">
              <a:buFont typeface="+mj-lt"/>
              <a:buAutoNum type="arabicPeriod"/>
            </a:pPr>
            <a:r>
              <a:rPr lang="zh-TW" b="1" i="0" u="none" baseline="0"/>
              <a:t>酒吧競猜：</a:t>
            </a:r>
            <a:r>
              <a:rPr lang="zh-TW" b="0" i="0" u="none" baseline="0"/>
              <a:t>主辦酒吧競猜是一種充滿趣味且互動式的方法，讓社群共同參與並籌募資金。 </a:t>
            </a:r>
          </a:p>
          <a:p>
            <a:pPr algn="l" rtl="0">
              <a:buFont typeface="+mj-lt"/>
              <a:buAutoNum type="arabicPeriod"/>
            </a:pPr>
            <a:r>
              <a:rPr lang="zh-TW" b="1" i="0" u="none" baseline="0"/>
              <a:t>在當地餐廳的回饋之夜：</a:t>
            </a:r>
            <a:r>
              <a:rPr lang="zh-TW" b="0" i="0" u="none" baseline="0"/>
              <a:t>與當地餐廳合作舉辦一個回饋之夜，將當晚一部分營收捐贈給貴分會。此活動不僅能籌募資金，更可以強化社群連結。</a:t>
            </a:r>
          </a:p>
          <a:p>
            <a:pPr algn="l" rtl="0">
              <a:buFont typeface="+mj-lt"/>
              <a:buAutoNum type="arabicPeriod"/>
            </a:pPr>
            <a:r>
              <a:rPr lang="zh-TW" b="1" i="0" u="none" baseline="0"/>
              <a:t>在當地公園或社區中心主辦電影放映：</a:t>
            </a:r>
            <a:r>
              <a:rPr lang="zh-TW" b="0" i="0" u="none" baseline="0"/>
              <a:t>在當地公園或社區中心主辦電影放映，可以吸引家庭與個人前來，度過愉快的一個晚上，同時也能支持一項慈善事業。</a:t>
            </a:r>
          </a:p>
          <a:p>
            <a:pPr algn="l" rtl="0">
              <a:buFont typeface="+mj-lt"/>
              <a:buAutoNum type="arabicPeriod"/>
            </a:pPr>
            <a:r>
              <a:rPr lang="zh-TW" b="1" i="0" u="none" baseline="0"/>
              <a:t>糕點義賣：</a:t>
            </a:r>
            <a:r>
              <a:rPr lang="zh-TW" b="0" i="0" u="none" baseline="0"/>
              <a:t>傳統的糕點義賣從來不會讓人失望！貴分會的會員可以貢獻糕點，整個社群可以一同享用美味的點心。</a:t>
            </a:r>
          </a:p>
          <a:p>
            <a:pPr algn="l" rtl="0">
              <a:buFont typeface="+mj-lt"/>
              <a:buAutoNum type="arabicPeriod"/>
            </a:pPr>
            <a:r>
              <a:rPr lang="zh-TW" b="1" i="0" u="none" baseline="0"/>
              <a:t>主辦無聲拍賣與抽獎活動的外燴晚餐或午餐：</a:t>
            </a:r>
            <a:r>
              <a:rPr lang="zh-TW" b="0" i="0" u="none" baseline="0"/>
              <a:t>這種類型的活動可以吸引更高金額的捐贈，讓捐贈者參與一場愉悅的體驗。</a:t>
            </a:r>
          </a:p>
          <a:p>
            <a:pPr algn="l" rtl="0">
              <a:buFont typeface="+mj-lt"/>
              <a:buAutoNum type="arabicPeriod"/>
            </a:pPr>
            <a:r>
              <a:rPr lang="zh-TW" b="1" i="0" u="none" baseline="0"/>
              <a:t>與當地中心或企業合作，主辦募款活動：</a:t>
            </a:r>
            <a:r>
              <a:rPr lang="zh-TW" b="0" i="0" u="none" baseline="0"/>
              <a:t>與當地中心或企業合作，主辦募款活動。這種合作關係可以吸引更廣大的受眾，並善用該企業的顧客群來支援貴分會！ </a:t>
            </a:r>
          </a:p>
          <a:p>
            <a:pPr algn="l" rtl="0">
              <a:buFont typeface="+mj-lt"/>
              <a:buNone/>
            </a:pPr>
            <a:endParaRPr lang="zh-TW" dirty="0"/>
          </a:p>
          <a:p>
            <a:pPr algn="l" rtl="0"/>
            <a:r>
              <a:rPr lang="zh-TW" b="0" i="0" u="none" baseline="0"/>
              <a:t>這種活動不僅可以包住募款，更可以打造社群一體感，以及對貴分會的參與。 </a:t>
            </a:r>
          </a:p>
          <a:p>
            <a:endParaRPr lang="zh-TW" dirty="0"/>
          </a:p>
        </p:txBody>
      </p:sp>
      <p:sp>
        <p:nvSpPr>
          <p:cNvPr id="4" name="Slide Number Placeholder 3"/>
          <p:cNvSpPr>
            <a:spLocks noGrp="1"/>
          </p:cNvSpPr>
          <p:nvPr>
            <p:ph type="sldNum" sz="quarter" idx="5"/>
          </p:nvPr>
        </p:nvSpPr>
        <p:spPr/>
        <p:txBody>
          <a:bodyPr/>
          <a:lstStyle/>
          <a:p>
            <a:pPr algn="l" rtl="0"/>
            <a:fld id="{936352F2-6B87-474D-B022-C7F8713B53C0}" type="slidenum">
              <a:rPr/>
              <a:t>4</a:t>
            </a:fld>
            <a:endParaRPr lang="zh-TW"/>
          </a:p>
        </p:txBody>
      </p:sp>
    </p:spTree>
    <p:extLst>
      <p:ext uri="{BB962C8B-B14F-4D97-AF65-F5344CB8AC3E}">
        <p14:creationId xmlns:p14="http://schemas.microsoft.com/office/powerpoint/2010/main" val="34838444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zh-TW" b="0" i="0" u="none" baseline="0"/>
              <a:t>增加活動期間的籌款機會，對於最大限度地提供支援與實現籌款目標來說至關重要。以下是一些成效極佳的方法：</a:t>
            </a:r>
            <a:endParaRPr lang="zh-TW" dirty="0"/>
          </a:p>
          <a:p>
            <a:pPr algn="l" rtl="0">
              <a:buFont typeface="+mj-lt"/>
              <a:buAutoNum type="arabicPeriod"/>
            </a:pPr>
            <a:r>
              <a:rPr lang="zh-TW" b="1" i="0" u="none" baseline="0"/>
              <a:t>拍賣與抽獎活動：</a:t>
            </a:r>
            <a:r>
              <a:rPr lang="zh-TW" b="0" i="0" u="none" baseline="0"/>
              <a:t>舉辦拍賣與抽獎活動可以讓與會者感到興奮與競爭感，從而提高出價並增加籌集的資金。</a:t>
            </a:r>
          </a:p>
          <a:p>
            <a:pPr algn="l" rtl="0"/>
            <a:r>
              <a:rPr lang="zh-TW" b="0" i="1" u="none" baseline="0"/>
              <a:t>可以在無聲拍賣與抽獎活動中提供的物品例如：</a:t>
            </a:r>
            <a:endParaRPr lang="zh-TW" dirty="0"/>
          </a:p>
          <a:p>
            <a:pPr algn="l" rtl="0">
              <a:buFont typeface="Arial" panose="020B0604020202020204" pitchFamily="34" charset="0"/>
              <a:buChar char="•"/>
            </a:pPr>
            <a:r>
              <a:rPr lang="zh-TW" b="1" i="0" u="none" baseline="0"/>
              <a:t>當地的禮品券：</a:t>
            </a:r>
            <a:r>
              <a:rPr lang="zh-TW" b="0" i="0" u="none" baseline="0"/>
              <a:t>與當地企業合作提供禮品券。不僅能支援當地消費，也可以提供拍賣上吸引人的物件。</a:t>
            </a:r>
          </a:p>
          <a:p>
            <a:pPr algn="l" rtl="0">
              <a:buFont typeface="Arial" panose="020B0604020202020204" pitchFamily="34" charset="0"/>
              <a:buChar char="•"/>
            </a:pPr>
            <a:r>
              <a:rPr lang="zh-TW" b="1" i="0" u="none" baseline="0"/>
              <a:t>旅遊：</a:t>
            </a:r>
            <a:r>
              <a:rPr lang="zh-TW" b="0" i="0" u="none" baseline="0"/>
              <a:t>提供旅遊套裝或週末度假。這種高價值的物品能吸引許多人的興趣與高出價。</a:t>
            </a:r>
          </a:p>
          <a:p>
            <a:pPr algn="l" rtl="0">
              <a:buFont typeface="Arial" panose="020B0604020202020204" pitchFamily="34" charset="0"/>
              <a:buChar char="•"/>
            </a:pPr>
            <a:r>
              <a:rPr lang="zh-TW" b="1" i="0" u="none" baseline="0"/>
              <a:t>首飾：</a:t>
            </a:r>
            <a:r>
              <a:rPr lang="zh-TW" b="0" i="0" u="none" baseline="0"/>
              <a:t>珠寶首飾可能會很有吸引力，吸引希望尋找獨特或特殊物品的與會者。</a:t>
            </a:r>
          </a:p>
          <a:p>
            <a:pPr algn="l" rtl="0">
              <a:buFont typeface="Arial" panose="020B0604020202020204" pitchFamily="34" charset="0"/>
              <a:buChar char="•"/>
            </a:pPr>
            <a:r>
              <a:rPr lang="zh-TW" b="1" i="0" u="none" baseline="0"/>
              <a:t>錢包：</a:t>
            </a:r>
            <a:r>
              <a:rPr lang="zh-TW" b="0" i="0" u="none" baseline="0"/>
              <a:t>設計師品牌或定制錢包可以吸引到很高的出價！</a:t>
            </a:r>
          </a:p>
          <a:p>
            <a:pPr algn="l" rtl="0">
              <a:buFont typeface="Arial" panose="020B0604020202020204" pitchFamily="34" charset="0"/>
              <a:buNone/>
            </a:pPr>
            <a:endParaRPr lang="zh-TW" dirty="0"/>
          </a:p>
          <a:p>
            <a:pPr algn="l" rtl="0"/>
            <a:r>
              <a:rPr lang="zh-TW" b="0" i="0" u="none" baseline="0"/>
              <a:t>透過整合這些策略，您可以增加我們活動期間的參與度，獲得更高的籌款總額，並為我們的使命提供更多支持。</a:t>
            </a:r>
          </a:p>
          <a:p>
            <a:endParaRPr lang="zh-TW" dirty="0"/>
          </a:p>
        </p:txBody>
      </p:sp>
      <p:sp>
        <p:nvSpPr>
          <p:cNvPr id="4" name="Slide Number Placeholder 3"/>
          <p:cNvSpPr>
            <a:spLocks noGrp="1"/>
          </p:cNvSpPr>
          <p:nvPr>
            <p:ph type="sldNum" sz="quarter" idx="5"/>
          </p:nvPr>
        </p:nvSpPr>
        <p:spPr/>
        <p:txBody>
          <a:bodyPr/>
          <a:lstStyle/>
          <a:p>
            <a:pPr algn="l" rtl="0"/>
            <a:fld id="{936352F2-6B87-474D-B022-C7F8713B53C0}" type="slidenum">
              <a:rPr/>
              <a:t>5</a:t>
            </a:fld>
            <a:endParaRPr lang="zh-TW"/>
          </a:p>
        </p:txBody>
      </p:sp>
    </p:spTree>
    <p:extLst>
      <p:ext uri="{BB962C8B-B14F-4D97-AF65-F5344CB8AC3E}">
        <p14:creationId xmlns:p14="http://schemas.microsoft.com/office/powerpoint/2010/main" val="31259095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zh-TW" b="0" i="0" u="none" baseline="0"/>
              <a:t>表彰企業贊助者與捐贈者在維持強勁的關係與鼓勵持續支持方面至關重要。以下是在您的活動中執行企業或捐贈者表彰的數個有效方法：</a:t>
            </a:r>
          </a:p>
          <a:p>
            <a:endParaRPr lang="zh-TW" dirty="0"/>
          </a:p>
          <a:p>
            <a:pPr algn="l" rtl="0">
              <a:buFont typeface="+mj-lt"/>
              <a:buAutoNum type="arabicPeriod"/>
            </a:pPr>
            <a:r>
              <a:rPr lang="zh-TW" b="1" i="0" u="none" baseline="0"/>
              <a:t>拍賣/領域贊助商：</a:t>
            </a:r>
            <a:r>
              <a:rPr lang="zh-TW" b="0" i="0" u="none" baseline="0"/>
              <a:t>將特定領域或拍賣品分配給贊助商，顯著標示出他們的名字。這不僅能夠彰顯其貢獻，更將他們的品牌直接與活動的成功連結在一起。</a:t>
            </a:r>
          </a:p>
          <a:p>
            <a:pPr algn="l" rtl="0">
              <a:buFont typeface="+mj-lt"/>
              <a:buAutoNum type="arabicPeriod"/>
            </a:pPr>
            <a:r>
              <a:rPr lang="zh-TW" b="1" i="0" u="none" baseline="0"/>
              <a:t>活動流程上的標誌：</a:t>
            </a:r>
            <a:r>
              <a:rPr lang="zh-TW" b="0" i="0" u="none" baseline="0"/>
              <a:t>在活動流程手冊上加入贊助商標誌，是感謝其支持的簡單但有效方式。使與會者在整個活動中都能看到它們，並確保與會者瞭解他們的貢獻。</a:t>
            </a:r>
          </a:p>
          <a:p>
            <a:pPr algn="l" rtl="0">
              <a:buFont typeface="+mj-lt"/>
              <a:buAutoNum type="arabicPeriod"/>
            </a:pPr>
            <a:r>
              <a:rPr lang="zh-TW" b="1" i="0" u="none" baseline="0"/>
              <a:t>活動時畫面上的標誌：</a:t>
            </a:r>
            <a:r>
              <a:rPr lang="zh-TW" b="0" i="0" u="none" baseline="0"/>
              <a:t>在活動中於螢幕上展示贊助商標誌，無論是在簡報之間或休息時間，都可以展現出持續表彰，並讓與會者持續看到。</a:t>
            </a:r>
          </a:p>
          <a:p>
            <a:pPr algn="l" rtl="0">
              <a:buFont typeface="+mj-lt"/>
              <a:buAutoNum type="arabicPeriod"/>
            </a:pPr>
            <a:r>
              <a:rPr lang="zh-TW" b="1" i="0" u="none" baseline="0"/>
              <a:t>活動腳本上的表彰：</a:t>
            </a:r>
            <a:r>
              <a:rPr lang="zh-TW" b="0" i="0" u="none" baseline="0"/>
              <a:t>在活動腳本上提及您的贊助商與捐贈者。在活動關鍵時刻的口頭致謝可以帶來重大影響，讓贊助商感覺受到重視與讚賞。</a:t>
            </a:r>
          </a:p>
          <a:p>
            <a:pPr algn="l" rtl="0">
              <a:buFont typeface="+mj-lt"/>
              <a:buNone/>
            </a:pPr>
            <a:endParaRPr lang="zh-TW" dirty="0"/>
          </a:p>
          <a:p>
            <a:pPr algn="l" rtl="0"/>
            <a:r>
              <a:rPr lang="zh-TW" b="0" i="0" u="none" baseline="0"/>
              <a:t>透過納入這些表彰策略，我們不僅對贊助商與捐贈者的慷慨表示感謝，同時能鼓勵他們持續提供支持，最終促進我們活動的成功。</a:t>
            </a:r>
          </a:p>
          <a:p>
            <a:endParaRPr lang="zh-TW" dirty="0"/>
          </a:p>
        </p:txBody>
      </p:sp>
      <p:sp>
        <p:nvSpPr>
          <p:cNvPr id="4" name="Slide Number Placeholder 3"/>
          <p:cNvSpPr>
            <a:spLocks noGrp="1"/>
          </p:cNvSpPr>
          <p:nvPr>
            <p:ph type="sldNum" sz="quarter" idx="5"/>
          </p:nvPr>
        </p:nvSpPr>
        <p:spPr/>
        <p:txBody>
          <a:bodyPr/>
          <a:lstStyle/>
          <a:p>
            <a:pPr algn="l" rtl="0"/>
            <a:fld id="{936352F2-6B87-474D-B022-C7F8713B53C0}" type="slidenum">
              <a:rPr/>
              <a:t>6</a:t>
            </a:fld>
            <a:endParaRPr lang="zh-TW"/>
          </a:p>
        </p:txBody>
      </p:sp>
    </p:spTree>
    <p:extLst>
      <p:ext uri="{BB962C8B-B14F-4D97-AF65-F5344CB8AC3E}">
        <p14:creationId xmlns:p14="http://schemas.microsoft.com/office/powerpoint/2010/main" val="5578623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zh-TW" b="0" i="0" u="none" baseline="0"/>
              <a:t>活動結束後，讓捐贈者與與會者持續參與對於建立持久的關係與鼓勵持續支持來說至關重要。以下是一些有效的活動後參與策略：</a:t>
            </a:r>
          </a:p>
          <a:p>
            <a:pPr algn="l" rtl="0">
              <a:buFont typeface="+mj-lt"/>
              <a:buAutoNum type="arabicPeriod"/>
            </a:pPr>
            <a:r>
              <a:rPr lang="zh-TW" b="1" i="0" u="none" baseline="0"/>
              <a:t>寄送個人感謝信：</a:t>
            </a:r>
          </a:p>
          <a:p>
            <a:pPr marL="742950" lvl="1" indent="-285750" algn="l" rtl="0">
              <a:buFont typeface="+mj-lt"/>
              <a:buAutoNum type="arabicPeriod"/>
            </a:pPr>
            <a:r>
              <a:rPr lang="zh-TW" b="0" i="0" u="none" baseline="0"/>
              <a:t>透過電子郵件或郵寄：寄送個人化的感謝信，表達我們對其參與與支持的感謝。務必撰寫真心誠意且針對其貢獻的內容。</a:t>
            </a:r>
          </a:p>
          <a:p>
            <a:pPr marL="742950" lvl="1" indent="-285750" algn="l" rtl="0">
              <a:buFont typeface="+mj-lt"/>
              <a:buAutoNum type="arabicPeriod"/>
            </a:pPr>
            <a:r>
              <a:rPr lang="zh-TW" b="1" i="0" u="none" baseline="0"/>
              <a:t>分享照片：</a:t>
            </a:r>
            <a:r>
              <a:rPr lang="zh-TW" b="0" i="0" u="none" baseline="0"/>
              <a:t>透過電子郵件發送感謝信時，請附上活動照片，以幫助他們重溫體驗並瞭解其支持帶來的影響。</a:t>
            </a:r>
          </a:p>
          <a:p>
            <a:pPr algn="l" rtl="0">
              <a:buFont typeface="+mj-lt"/>
              <a:buAutoNum type="arabicPeriod"/>
            </a:pPr>
            <a:r>
              <a:rPr lang="zh-TW" b="1" i="0" u="none" baseline="0"/>
              <a:t>社交媒體參與：</a:t>
            </a:r>
          </a:p>
          <a:p>
            <a:pPr marL="742950" lvl="1" indent="-285750" algn="l" rtl="0">
              <a:buFont typeface="+mj-lt"/>
              <a:buAutoNum type="arabicPeriod"/>
            </a:pPr>
            <a:r>
              <a:rPr lang="zh-TW" b="1" i="0" u="none" baseline="0"/>
              <a:t>活動後照片：</a:t>
            </a:r>
            <a:r>
              <a:rPr lang="zh-TW" b="0" i="0" u="none" baseline="0"/>
              <a:t>在貴分會的社交媒體平台上分享活動照片，強調活動的成功。</a:t>
            </a:r>
          </a:p>
          <a:p>
            <a:pPr marL="742950" lvl="1" indent="-285750" algn="l" rtl="0">
              <a:buFont typeface="+mj-lt"/>
              <a:buAutoNum type="arabicPeriod"/>
            </a:pPr>
            <a:r>
              <a:rPr lang="zh-TW" b="1" i="0" u="none" baseline="0"/>
              <a:t>標記企業贊助商：</a:t>
            </a:r>
            <a:r>
              <a:rPr lang="zh-TW" b="0" i="0" u="none" baseline="0"/>
              <a:t>在貼文中標記企業贊助商，藉此表達感謝。此動作不僅表達感謝，更為貴分會與贊助商們提高的可見度。</a:t>
            </a:r>
          </a:p>
          <a:p>
            <a:pPr algn="l" rtl="0">
              <a:buFont typeface="+mj-lt"/>
              <a:buAutoNum type="arabicPeriod"/>
            </a:pPr>
            <a:r>
              <a:rPr lang="zh-TW" b="1" i="0" u="none" baseline="0"/>
              <a:t>寄送意見調查：</a:t>
            </a:r>
          </a:p>
          <a:p>
            <a:pPr marL="742950" lvl="1" indent="-285750" algn="l" rtl="0">
              <a:buFont typeface="+mj-lt"/>
              <a:buAutoNum type="arabicPeriod"/>
            </a:pPr>
            <a:r>
              <a:rPr lang="zh-TW" b="0" i="0" u="none" baseline="0"/>
              <a:t>發送意見調查來收集意見回饋。能幫助您瞭解執行良好，以及在未來活動上需改進的部分。</a:t>
            </a:r>
          </a:p>
          <a:p>
            <a:pPr algn="l" rtl="0">
              <a:buFont typeface="+mj-lt"/>
              <a:buAutoNum type="arabicPeriod"/>
            </a:pPr>
            <a:r>
              <a:rPr lang="zh-TW" b="1" i="0" u="none" baseline="0"/>
              <a:t>桂冠協會資訊：</a:t>
            </a:r>
          </a:p>
          <a:p>
            <a:pPr marL="742950" lvl="1" indent="-285750" algn="l" rtl="0">
              <a:buFont typeface="+mj-lt"/>
              <a:buAutoNum type="arabicPeriod"/>
            </a:pPr>
            <a:r>
              <a:rPr lang="zh-TW" b="1" i="0" u="none" baseline="0"/>
              <a:t>當某人加入桂冠理事會時：</a:t>
            </a:r>
            <a:r>
              <a:rPr lang="zh-TW" b="0" i="0" u="none" baseline="0"/>
              <a:t>提供她們有關桂冠協會的資訊，包括如何繼續做出貢獻以及可以達到的不同級別。</a:t>
            </a:r>
          </a:p>
          <a:p>
            <a:pPr marL="742950" lvl="1" indent="-285750" algn="l" rtl="0">
              <a:buFont typeface="+mj-lt"/>
              <a:buAutoNum type="arabicPeriod"/>
            </a:pPr>
            <a:r>
              <a:rPr lang="zh-TW" b="1" i="0" u="none" baseline="0"/>
              <a:t>成為觀星者</a:t>
            </a:r>
            <a:r>
              <a:rPr lang="zh-TW" b="0" i="0" u="none" baseline="0"/>
              <a:t>:讓她們瞭解成為觀星者的機會，詳細列舉其好處與持續支援可以帶來的影響。</a:t>
            </a:r>
          </a:p>
          <a:p>
            <a:pPr algn="l" rtl="0">
              <a:buFont typeface="+mj-lt"/>
              <a:buAutoNum type="arabicPeriod"/>
            </a:pPr>
            <a:r>
              <a:rPr lang="zh-TW" b="0" i="0" u="none" baseline="0"/>
              <a:t>年度廣告與郵寄清單：</a:t>
            </a:r>
          </a:p>
          <a:p>
            <a:pPr marL="742950" lvl="1" indent="-285750" algn="l" rtl="0">
              <a:buFont typeface="+mj-lt"/>
              <a:buAutoNum type="arabicPeriod"/>
            </a:pPr>
            <a:r>
              <a:rPr lang="zh-TW" b="0" i="0" u="none" baseline="0"/>
              <a:t>將捐贈者與活動與會者加入您的年度廣告信或其他相關郵寄清單。確保他們持續獲得未來活動、宣傳與支援貴分會的資訊。</a:t>
            </a:r>
          </a:p>
          <a:p>
            <a:pPr marL="742950" lvl="1" indent="-285750" algn="l" rtl="0">
              <a:buFont typeface="+mj-lt"/>
              <a:buAutoNum type="arabicPeriod"/>
            </a:pPr>
            <a:endParaRPr lang="zh-TW" dirty="0"/>
          </a:p>
          <a:p>
            <a:pPr algn="l" rtl="0"/>
            <a:r>
              <a:rPr lang="zh-TW" b="0" i="0" u="none" baseline="0"/>
              <a:t>透過實施這些活動後參與策略，您可以加強與支持者的聯繫，鼓勵持續捐款，並提高募款工作的整體有效性。</a:t>
            </a:r>
          </a:p>
          <a:p>
            <a:endParaRPr lang="zh-TW" dirty="0"/>
          </a:p>
        </p:txBody>
      </p:sp>
      <p:sp>
        <p:nvSpPr>
          <p:cNvPr id="4" name="Slide Number Placeholder 3"/>
          <p:cNvSpPr>
            <a:spLocks noGrp="1"/>
          </p:cNvSpPr>
          <p:nvPr>
            <p:ph type="sldNum" sz="quarter" idx="5"/>
          </p:nvPr>
        </p:nvSpPr>
        <p:spPr/>
        <p:txBody>
          <a:bodyPr/>
          <a:lstStyle/>
          <a:p>
            <a:pPr algn="l" rtl="0"/>
            <a:fld id="{936352F2-6B87-474D-B022-C7F8713B53C0}" type="slidenum">
              <a:rPr/>
              <a:t>7</a:t>
            </a:fld>
            <a:endParaRPr lang="zh-TW"/>
          </a:p>
        </p:txBody>
      </p:sp>
    </p:spTree>
    <p:extLst>
      <p:ext uri="{BB962C8B-B14F-4D97-AF65-F5344CB8AC3E}">
        <p14:creationId xmlns:p14="http://schemas.microsoft.com/office/powerpoint/2010/main" val="29154085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zh-TW" b="0" i="0" u="none" baseline="0"/>
              <a:t>培養與培育與捐贈者的關係，對於維持其參與與支持至關重要。以下是有效培養捐贈者的數個方法：</a:t>
            </a:r>
          </a:p>
          <a:p>
            <a:endParaRPr lang="zh-TW" dirty="0"/>
          </a:p>
          <a:p>
            <a:pPr algn="l" rtl="0"/>
            <a:r>
              <a:rPr lang="zh-TW" b="1" i="0" u="none" baseline="0"/>
              <a:t>提供即講舉辦的專案最新資訊：</a:t>
            </a:r>
            <a:r>
              <a:rPr lang="zh-TW" b="0" i="0" u="none" baseline="0"/>
              <a:t>讓捐贈者隨時瞭解正在進行的專案進展情況，例如即將舉行的「夢想它、實現它 」(DIBI) 研討會或「實現妳的夢想獎」(LYDA) 活動。定期提供最新資訊展現出資訊透明度，並讓捐贈者看到其貢獻所帶來的影響。</a:t>
            </a:r>
          </a:p>
          <a:p>
            <a:pPr algn="l" rtl="0"/>
            <a:r>
              <a:rPr lang="zh-TW" b="1" i="0" u="none" baseline="0"/>
              <a:t>分享成功故事：</a:t>
            </a:r>
            <a:r>
              <a:rPr lang="zh-TW" b="0" i="0" u="none" baseline="0"/>
              <a:t>突顯成功故事，強調其支持所帶來的正面成果。LYDA 獲獎者或社群從我們的計畫中受益的個人例子，可以大幅激勵與肯定捐贈者。</a:t>
            </a:r>
          </a:p>
          <a:p>
            <a:pPr algn="l" rtl="0"/>
            <a:r>
              <a:rPr lang="zh-TW" b="1" i="0" u="none" baseline="0"/>
              <a:t>邀請捐贈者參加其他活動或機會：</a:t>
            </a:r>
            <a:r>
              <a:rPr lang="zh-TW" b="0" i="0" u="none" baseline="0"/>
              <a:t>邀請捐贈者參與其他活動或參與機會。包括志工機會、特別活動或 DIBI 研討會。個人邀請讓捐贈者感覺受到重視，並與慈善事業產生連結。</a:t>
            </a:r>
          </a:p>
          <a:p>
            <a:endParaRPr lang="zh-TW" dirty="0"/>
          </a:p>
          <a:p>
            <a:pPr algn="l" rtl="0"/>
            <a:r>
              <a:rPr lang="zh-TW" b="0" i="0" u="none" baseline="0"/>
              <a:t>透過與您的捐贈者持續培養關係，您可以確保他們感覺受到讚賞，並投入到我們的使命中。</a:t>
            </a:r>
          </a:p>
        </p:txBody>
      </p:sp>
      <p:sp>
        <p:nvSpPr>
          <p:cNvPr id="4" name="Slide Number Placeholder 3"/>
          <p:cNvSpPr>
            <a:spLocks noGrp="1"/>
          </p:cNvSpPr>
          <p:nvPr>
            <p:ph type="sldNum" sz="quarter" idx="5"/>
          </p:nvPr>
        </p:nvSpPr>
        <p:spPr/>
        <p:txBody>
          <a:bodyPr/>
          <a:lstStyle/>
          <a:p>
            <a:pPr algn="l" rtl="0"/>
            <a:fld id="{936352F2-6B87-474D-B022-C7F8713B53C0}" type="slidenum">
              <a:rPr/>
              <a:t>8</a:t>
            </a:fld>
            <a:endParaRPr lang="zh-TW"/>
          </a:p>
        </p:txBody>
      </p:sp>
    </p:spTree>
    <p:extLst>
      <p:ext uri="{BB962C8B-B14F-4D97-AF65-F5344CB8AC3E}">
        <p14:creationId xmlns:p14="http://schemas.microsoft.com/office/powerpoint/2010/main" val="29973468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zh-TW" b="0" i="0" u="none" baseline="0"/>
              <a:t>我們可以提供眾多資源，幫助您透過分會基金籌募和活動來發展穩定的捐贈者基礎。這裡列出了我們建議的數個網站，提供幫助您獲得成功的概念與工具。 </a:t>
            </a:r>
          </a:p>
          <a:p>
            <a:endParaRPr lang="zh-TW" dirty="0"/>
          </a:p>
          <a:p>
            <a:pPr algn="l" rtl="0"/>
            <a:r>
              <a:rPr lang="zh-TW" b="0" i="0" u="none" baseline="0"/>
              <a:t>若您有任何疑問，請聯繫當地的募款主委，或 SIA 基金發展工作人員。她們非常願意為您提供幫助！ </a:t>
            </a:r>
          </a:p>
          <a:p>
            <a:endParaRPr lang="zh-TW" dirty="0"/>
          </a:p>
          <a:p>
            <a:pPr algn="l" rtl="0"/>
            <a:r>
              <a:rPr lang="zh-TW" b="0" i="0" u="none" baseline="0"/>
              <a:t>感謝您！ </a:t>
            </a:r>
          </a:p>
          <a:p>
            <a:endParaRPr lang="zh-TW" dirty="0"/>
          </a:p>
          <a:p>
            <a:pPr algn="l" rtl="0"/>
            <a:r>
              <a:rPr lang="zh-TW" b="0" i="0" u="none" baseline="0"/>
              <a:t>{如果有時間，詢問是否有人願意分享其在持續支持某人活動之後所做的事情}</a:t>
            </a:r>
          </a:p>
        </p:txBody>
      </p:sp>
      <p:sp>
        <p:nvSpPr>
          <p:cNvPr id="4" name="Slide Number Placeholder 3"/>
          <p:cNvSpPr>
            <a:spLocks noGrp="1"/>
          </p:cNvSpPr>
          <p:nvPr>
            <p:ph type="sldNum" sz="quarter" idx="5"/>
          </p:nvPr>
        </p:nvSpPr>
        <p:spPr/>
        <p:txBody>
          <a:bodyPr/>
          <a:lstStyle/>
          <a:p>
            <a:pPr algn="l" rtl="0"/>
            <a:fld id="{936352F2-6B87-474D-B022-C7F8713B53C0}" type="slidenum">
              <a:rPr/>
              <a:t>9</a:t>
            </a:fld>
            <a:endParaRPr lang="zh-TW"/>
          </a:p>
        </p:txBody>
      </p:sp>
    </p:spTree>
    <p:extLst>
      <p:ext uri="{BB962C8B-B14F-4D97-AF65-F5344CB8AC3E}">
        <p14:creationId xmlns:p14="http://schemas.microsoft.com/office/powerpoint/2010/main" val="16139870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2373"/>
            <a:ext cx="12192000" cy="6867027"/>
            <a:chOff x="0" y="-2373"/>
            <a:chExt cx="12192000" cy="6867027"/>
          </a:xfrm>
        </p:grpSpPr>
        <p:sp>
          <p:nvSpPr>
            <p:cNvPr id="8" name="Rectangle 7"/>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rot="5400000">
            <a:off x="10089390" y="1792223"/>
            <a:ext cx="990599" cy="304799"/>
          </a:xfrm>
        </p:spPr>
        <p:txBody>
          <a:bodyPr anchor="t"/>
          <a:lstStyle>
            <a:lvl1pPr algn="l">
              <a:defRPr b="0" i="0">
                <a:solidFill>
                  <a:schemeClr val="bg1"/>
                </a:solidFill>
              </a:defRPr>
            </a:lvl1pPr>
          </a:lstStyle>
          <a:p>
            <a:fld id="{9D0D92BC-42A9-434B-8530-ADBF4485E407}" type="datetimeFigureOut">
              <a:rPr lang="en-US" smtClean="0"/>
              <a:t>8/9/2024</a:t>
            </a:fld>
            <a:endParaRPr lang="en-US"/>
          </a:p>
        </p:txBody>
      </p:sp>
      <p:sp>
        <p:nvSpPr>
          <p:cNvPr id="5" name="Footer Placeholder 4"/>
          <p:cNvSpPr>
            <a:spLocks noGrp="1"/>
          </p:cNvSpPr>
          <p:nvPr>
            <p:ph type="ftr" sz="quarter" idx="11"/>
          </p:nvPr>
        </p:nvSpPr>
        <p:spPr>
          <a:xfrm rot="5400000">
            <a:off x="8959592" y="3226820"/>
            <a:ext cx="3859795" cy="304801"/>
          </a:xfrm>
        </p:spPr>
        <p:txBody>
          <a:bodyPr/>
          <a:lstStyle>
            <a:lvl1pPr>
              <a:defRPr b="0" i="0">
                <a:solidFill>
                  <a:schemeClr val="bg1"/>
                </a:solidFill>
              </a:defRPr>
            </a:lvl1pPr>
          </a:lstStyle>
          <a:p>
            <a:endParaRPr lang="en-US"/>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A0289F9E-9962-4B7B-BA18-A15907CCC6BF}" type="slidenum">
              <a:rPr lang="en-US" smtClean="0"/>
              <a:t>‹#›</a:t>
            </a:fld>
            <a:endParaRPr lang="en-US"/>
          </a:p>
        </p:txBody>
      </p:sp>
    </p:spTree>
    <p:extLst>
      <p:ext uri="{BB962C8B-B14F-4D97-AF65-F5344CB8AC3E}">
        <p14:creationId xmlns:p14="http://schemas.microsoft.com/office/powerpoint/2010/main" val="36562517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0D92BC-42A9-434B-8530-ADBF4485E407}" type="datetimeFigureOut">
              <a:rPr lang="en-US" smtClean="0"/>
              <a:t>8/9/2024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174668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3" name="Group 12"/>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5"/>
            <a:ext cx="4351023"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0D92BC-42A9-434B-8530-ADBF4485E407}" type="datetimeFigureOut">
              <a:rPr lang="en-US" smtClean="0"/>
              <a:t>8/9/2024</a:t>
            </a:fld>
            <a:endParaRPr lang="en-US"/>
          </a:p>
        </p:txBody>
      </p:sp>
      <p:sp>
        <p:nvSpPr>
          <p:cNvPr id="5" name="Footer Placeholder 4"/>
          <p:cNvSpPr>
            <a:spLocks noGrp="1"/>
          </p:cNvSpPr>
          <p:nvPr>
            <p:ph type="ftr" sz="quarter" idx="11"/>
          </p:nvPr>
        </p:nvSpPr>
        <p:spPr/>
        <p:txBody>
          <a:bodyPr/>
          <a:lstStyle/>
          <a:p>
            <a:endParaRPr lang="en-US"/>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4617539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D0D92BC-42A9-434B-8530-ADBF4485E407}" type="datetimeFigureOut">
              <a:rPr lang="en-US" smtClean="0"/>
              <a:t>8/9/2024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2135745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D0D92BC-42A9-434B-8530-ADBF4485E407}" type="datetimeFigureOut">
              <a:rPr lang="en-US" smtClean="0"/>
              <a:pPr/>
              <a:t>8/9/2024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4285911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D0D92BC-42A9-434B-8530-ADBF4485E407}" type="datetimeFigureOut">
              <a:rPr lang="en-US" smtClean="0"/>
              <a:t>8/9/2024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7488154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0D92BC-42A9-434B-8530-ADBF4485E407}" type="datetimeFigureOut">
              <a:rPr lang="en-US" smtClean="0"/>
              <a:t>8/9/2024</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1023572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4" name="Group 13"/>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D0D92BC-42A9-434B-8530-ADBF4485E407}" type="datetimeFigureOut">
              <a:rPr lang="en-US" smtClean="0"/>
              <a:t>8/9/2024</a:t>
            </a:fld>
            <a:endParaRPr lang="en-US"/>
          </a:p>
        </p:txBody>
      </p:sp>
      <p:sp>
        <p:nvSpPr>
          <p:cNvPr id="6" name="Footer Placeholder 5"/>
          <p:cNvSpPr>
            <a:spLocks noGrp="1"/>
          </p:cNvSpPr>
          <p:nvPr>
            <p:ph type="ftr" sz="quarter" idx="11"/>
          </p:nvPr>
        </p:nvSpPr>
        <p:spPr/>
        <p:txBody>
          <a:bodyPr/>
          <a:lstStyle/>
          <a:p>
            <a:endParaRPr lang="en-US"/>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2084821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D0D92BC-42A9-434B-8530-ADBF4485E407}" type="datetimeFigureOut">
              <a:rPr lang="en-US" smtClean="0"/>
              <a:t>8/9/2024</a:t>
            </a:fld>
            <a:endParaRPr lang="en-US"/>
          </a:p>
        </p:txBody>
      </p:sp>
      <p:sp>
        <p:nvSpPr>
          <p:cNvPr id="6" name="Footer Placeholder 5"/>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4010485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D0D92BC-42A9-434B-8530-ADBF4485E407}" type="datetimeFigureOut">
              <a:rPr lang="en-US" smtClean="0"/>
              <a:pPr/>
              <a:t>8/9/2024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35527350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2" name="Group 11"/>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D0D92BC-42A9-434B-8530-ADBF4485E407}" type="datetimeFigureOut">
              <a:rPr lang="en-US" smtClean="0"/>
              <a:pPr/>
              <a:t>8/9/2024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27928807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0" y="-2373"/>
            <a:ext cx="12192000" cy="6867027"/>
            <a:chOff x="0" y="-2373"/>
            <a:chExt cx="12192000" cy="6867027"/>
          </a:xfrm>
        </p:grpSpPr>
        <p:sp>
          <p:nvSpPr>
            <p:cNvPr id="15" name="Rectangle 1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3" name="TextBox 12"/>
          <p:cNvSpPr txBox="1"/>
          <p:nvPr/>
        </p:nvSpPr>
        <p:spPr>
          <a:xfrm>
            <a:off x="9719438" y="2631815"/>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9" name="TextBox 8"/>
          <p:cNvSpPr txBox="1"/>
          <p:nvPr/>
        </p:nvSpPr>
        <p:spPr>
          <a:xfrm>
            <a:off x="898295" y="591093"/>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81878" y="980517"/>
            <a:ext cx="8453906" cy="2698249"/>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D0D92BC-42A9-434B-8530-ADBF4485E407}" type="datetimeFigureOut">
              <a:rPr lang="en-US" smtClean="0"/>
              <a:pPr/>
              <a:t>8/9/2024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32" name="Rectangle 3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38723819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8" name="Group 17"/>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33068"/>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0D92BC-42A9-434B-8530-ADBF4485E407}" type="datetimeFigureOut">
              <a:rPr lang="en-US" smtClean="0"/>
              <a:pPr/>
              <a:t>8/9/2024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5771212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93561"/>
            <a:ext cx="3129168" cy="28334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93561"/>
            <a:ext cx="3145380" cy="28334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93561"/>
            <a:ext cx="3164719" cy="28334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D0D92BC-42A9-434B-8530-ADBF4485E407}" type="datetimeFigureOut">
              <a:rPr lang="en-US" smtClean="0"/>
              <a:pPr/>
              <a:t>8/9/2024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32622096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3" y="5109107"/>
            <a:ext cx="3050437"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5" y="5184002"/>
            <a:ext cx="3050438" cy="84305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4" y="5184001"/>
            <a:ext cx="3050437" cy="84305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8153" y="2603500"/>
            <a:ext cx="0" cy="351759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1905"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D0D92BC-42A9-434B-8530-ADBF4485E407}" type="datetimeFigureOut">
              <a:rPr lang="en-US" smtClean="0"/>
              <a:pPr/>
              <a:t>8/9/2024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2786638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0D92BC-42A9-434B-8530-ADBF4485E407}" type="datetimeFigureOut">
              <a:rPr lang="en-US" smtClean="0"/>
              <a:t>8/9/2024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6879417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8"/>
            <a:ext cx="1413933" cy="4748589"/>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0D92BC-42A9-434B-8530-ADBF4485E407}" type="datetimeFigureOut">
              <a:rPr lang="en-US" smtClean="0"/>
              <a:t>8/9/2024</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6570197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2373"/>
            <a:ext cx="12192000" cy="6867027"/>
            <a:chOff x="0" y="-2373"/>
            <a:chExt cx="12192000" cy="6867027"/>
          </a:xfrm>
        </p:grpSpPr>
        <p:sp>
          <p:nvSpPr>
            <p:cNvPr id="26" name="Rectangle 25"/>
            <p:cNvSpPr/>
            <p:nvPr/>
          </p:nvSpPr>
          <p:spPr>
            <a:xfrm>
              <a:off x="0" y="0"/>
              <a:ext cx="12192000"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3"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0938" y="6394061"/>
            <a:ext cx="990599" cy="304799"/>
          </a:xfrm>
          <a:prstGeom prst="rect">
            <a:avLst/>
          </a:prstGeom>
        </p:spPr>
        <p:txBody>
          <a:bodyPr vert="horz" lIns="91440" tIns="45720" rIns="91440" bIns="45720" rtlCol="0" anchor="t"/>
          <a:lstStyle>
            <a:lvl1pPr algn="r">
              <a:defRPr sz="1000" b="1" i="0">
                <a:solidFill>
                  <a:schemeClr val="accent1"/>
                </a:solidFill>
              </a:defRPr>
            </a:lvl1pPr>
          </a:lstStyle>
          <a:p>
            <a:fld id="{9D0D92BC-42A9-434B-8530-ADBF4485E407}" type="datetimeFigureOut">
              <a:rPr lang="en-US" smtClean="0"/>
              <a:pPr/>
              <a:t>8/9/2024</a:t>
            </a:fld>
            <a:endParaRPr lang="en-US" dirty="0"/>
          </a:p>
        </p:txBody>
      </p:sp>
      <p:sp>
        <p:nvSpPr>
          <p:cNvPr id="5" name="Footer Placeholder 4"/>
          <p:cNvSpPr>
            <a:spLocks noGrp="1"/>
          </p:cNvSpPr>
          <p:nvPr>
            <p:ph type="ftr" sz="quarter" idx="3"/>
          </p:nvPr>
        </p:nvSpPr>
        <p:spPr>
          <a:xfrm>
            <a:off x="528358" y="6391838"/>
            <a:ext cx="3859795" cy="304801"/>
          </a:xfrm>
          <a:prstGeom prst="rect">
            <a:avLst/>
          </a:prstGeom>
        </p:spPr>
        <p:txBody>
          <a:bodyPr vert="horz" lIns="91440" tIns="45720" rIns="91440" bIns="45720" rtlCol="0" anchor="b"/>
          <a:lstStyle>
            <a:lvl1pPr algn="l">
              <a:defRPr sz="1000" b="1" i="0">
                <a:solidFill>
                  <a:schemeClr val="accent1"/>
                </a:solidFill>
                <a:latin typeface="+mn-lt"/>
              </a:defRPr>
            </a:lvl1pPr>
          </a:lstStyle>
          <a:p>
            <a:endParaRPr lang="en-US" dirty="0"/>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4043155776"/>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 id="2147483930" r:id="rId10"/>
    <p:sldLayoutId id="2147483931" r:id="rId11"/>
    <p:sldLayoutId id="2147483932" r:id="rId12"/>
    <p:sldLayoutId id="2147483933" r:id="rId13"/>
    <p:sldLayoutId id="2147483934" r:id="rId14"/>
    <p:sldLayoutId id="2147483935" r:id="rId15"/>
    <p:sldLayoutId id="2147483936" r:id="rId16"/>
    <p:sldLayoutId id="214748393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weareforgood.com/article/the-art-of-donor-stewardship"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hyperlink" Target="https://www.soroptimist.org/for-clubs-and-members/federation-information/sias-big-goal/fundraising-resources.html" TargetMode="External"/><Relationship Id="rId4" Type="http://schemas.openxmlformats.org/officeDocument/2006/relationships/hyperlink" Target="https://bloomerang.co/blog/special-event-follow-up-to-convert-guests-to-loyal-donor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xmlns="" id="{CC8EC169-188B-A8AB-09EB-07C3BD4551CA}"/>
              </a:ext>
            </a:extLst>
          </p:cNvPr>
          <p:cNvPicPr>
            <a:picLocks noChangeAspect="1"/>
          </p:cNvPicPr>
          <p:nvPr/>
        </p:nvPicPr>
        <p:blipFill rotWithShape="1">
          <a:blip r:embed="rId3"/>
          <a:srcRect l="13777" r="1560" b="-1"/>
          <a:stretch/>
        </p:blipFill>
        <p:spPr>
          <a:xfrm>
            <a:off x="423337" y="402166"/>
            <a:ext cx="4932951" cy="6053670"/>
          </a:xfrm>
          <a:custGeom>
            <a:avLst/>
            <a:gdLst/>
            <a:ahLst/>
            <a:cxnLst/>
            <a:rect l="l" t="t" r="r" b="b"/>
            <a:pathLst>
              <a:path w="4932951" h="6053670">
                <a:moveTo>
                  <a:pt x="0" y="0"/>
                </a:moveTo>
                <a:lnTo>
                  <a:pt x="3678393" y="0"/>
                </a:lnTo>
                <a:lnTo>
                  <a:pt x="4478865" y="0"/>
                </a:lnTo>
                <a:lnTo>
                  <a:pt x="4931853" y="0"/>
                </a:lnTo>
                <a:lnTo>
                  <a:pt x="4908487" y="137419"/>
                </a:lnTo>
                <a:lnTo>
                  <a:pt x="4886218" y="274232"/>
                </a:lnTo>
                <a:lnTo>
                  <a:pt x="4864421" y="411650"/>
                </a:lnTo>
                <a:lnTo>
                  <a:pt x="4845759" y="549673"/>
                </a:lnTo>
                <a:lnTo>
                  <a:pt x="4826941" y="687092"/>
                </a:lnTo>
                <a:lnTo>
                  <a:pt x="4809377" y="825115"/>
                </a:lnTo>
                <a:lnTo>
                  <a:pt x="4794322" y="961323"/>
                </a:lnTo>
                <a:lnTo>
                  <a:pt x="4780052" y="1099347"/>
                </a:lnTo>
                <a:lnTo>
                  <a:pt x="4767035" y="1236765"/>
                </a:lnTo>
                <a:lnTo>
                  <a:pt x="4755744" y="1371761"/>
                </a:lnTo>
                <a:lnTo>
                  <a:pt x="4744453" y="1508574"/>
                </a:lnTo>
                <a:lnTo>
                  <a:pt x="4735044" y="1643572"/>
                </a:lnTo>
                <a:lnTo>
                  <a:pt x="4727674" y="1778568"/>
                </a:lnTo>
                <a:lnTo>
                  <a:pt x="4719990" y="1912960"/>
                </a:lnTo>
                <a:lnTo>
                  <a:pt x="4713560" y="2046141"/>
                </a:lnTo>
                <a:lnTo>
                  <a:pt x="4709012" y="2178111"/>
                </a:lnTo>
                <a:lnTo>
                  <a:pt x="4705092" y="2310081"/>
                </a:lnTo>
                <a:lnTo>
                  <a:pt x="4701328" y="2440840"/>
                </a:lnTo>
                <a:lnTo>
                  <a:pt x="4699603" y="2569783"/>
                </a:lnTo>
                <a:lnTo>
                  <a:pt x="4697721" y="2698726"/>
                </a:lnTo>
                <a:lnTo>
                  <a:pt x="4696780" y="2825853"/>
                </a:lnTo>
                <a:lnTo>
                  <a:pt x="4697721" y="2951770"/>
                </a:lnTo>
                <a:lnTo>
                  <a:pt x="4697721" y="3076475"/>
                </a:lnTo>
                <a:lnTo>
                  <a:pt x="4699603" y="3199970"/>
                </a:lnTo>
                <a:lnTo>
                  <a:pt x="4702426" y="3321043"/>
                </a:lnTo>
                <a:lnTo>
                  <a:pt x="4705092" y="3440906"/>
                </a:lnTo>
                <a:lnTo>
                  <a:pt x="4708071" y="3558347"/>
                </a:lnTo>
                <a:lnTo>
                  <a:pt x="4712619" y="3675183"/>
                </a:lnTo>
                <a:lnTo>
                  <a:pt x="4717480" y="3790203"/>
                </a:lnTo>
                <a:lnTo>
                  <a:pt x="4721871" y="3902801"/>
                </a:lnTo>
                <a:lnTo>
                  <a:pt x="4734260" y="4122549"/>
                </a:lnTo>
                <a:lnTo>
                  <a:pt x="4747433" y="4333217"/>
                </a:lnTo>
                <a:lnTo>
                  <a:pt x="4761233" y="4535409"/>
                </a:lnTo>
                <a:lnTo>
                  <a:pt x="4776445" y="4726705"/>
                </a:lnTo>
                <a:lnTo>
                  <a:pt x="4792283" y="4909526"/>
                </a:lnTo>
                <a:lnTo>
                  <a:pt x="4809377" y="5079029"/>
                </a:lnTo>
                <a:lnTo>
                  <a:pt x="4826157" y="5238240"/>
                </a:lnTo>
                <a:lnTo>
                  <a:pt x="4842936" y="5384739"/>
                </a:lnTo>
                <a:lnTo>
                  <a:pt x="4858775" y="5519131"/>
                </a:lnTo>
                <a:lnTo>
                  <a:pt x="4873830" y="5638388"/>
                </a:lnTo>
                <a:lnTo>
                  <a:pt x="4888100" y="5746143"/>
                </a:lnTo>
                <a:lnTo>
                  <a:pt x="4900019" y="5836948"/>
                </a:lnTo>
                <a:lnTo>
                  <a:pt x="4911310" y="5913225"/>
                </a:lnTo>
                <a:lnTo>
                  <a:pt x="4927462" y="6017953"/>
                </a:lnTo>
                <a:lnTo>
                  <a:pt x="4932951" y="6053670"/>
                </a:lnTo>
                <a:lnTo>
                  <a:pt x="4478865" y="6053670"/>
                </a:lnTo>
                <a:lnTo>
                  <a:pt x="3683097" y="6053670"/>
                </a:lnTo>
                <a:lnTo>
                  <a:pt x="0" y="6053670"/>
                </a:lnTo>
                <a:close/>
              </a:path>
            </a:pathLst>
          </a:custGeom>
        </p:spPr>
      </p:pic>
      <p:sp>
        <p:nvSpPr>
          <p:cNvPr id="14" name="Title 1">
            <a:extLst>
              <a:ext uri="{FF2B5EF4-FFF2-40B4-BE49-F238E27FC236}">
                <a16:creationId xmlns:a16="http://schemas.microsoft.com/office/drawing/2014/main" xmlns="" id="{F7A46274-5918-8F5E-91D0-8C011C3AEAA3}"/>
              </a:ext>
            </a:extLst>
          </p:cNvPr>
          <p:cNvSpPr>
            <a:spLocks noGrp="1"/>
          </p:cNvSpPr>
          <p:nvPr>
            <p:ph type="ctrTitle"/>
          </p:nvPr>
        </p:nvSpPr>
        <p:spPr>
          <a:xfrm>
            <a:off x="5608495" y="1735704"/>
            <a:ext cx="5428551" cy="2039128"/>
          </a:xfrm>
        </p:spPr>
        <p:txBody>
          <a:bodyPr>
            <a:noAutofit/>
          </a:bodyPr>
          <a:lstStyle/>
          <a:p>
            <a:pPr algn="l" rtl="0"/>
            <a:r>
              <a:rPr lang="zh-TW" sz="3600" b="1" i="0" u="none" baseline="0" dirty="0"/>
              <a:t>慈善事業</a:t>
            </a:r>
            <a:r>
              <a:rPr lang="zh-TW" sz="3600" b="1" i="0" u="none" baseline="0" dirty="0" smtClean="0"/>
              <a:t>：</a:t>
            </a:r>
            <a:r>
              <a:rPr lang="en-US" altLang="zh-TW" sz="3600" b="1" i="0" u="none" baseline="0" dirty="0" smtClean="0"/>
              <a:t/>
            </a:r>
            <a:br>
              <a:rPr lang="en-US" altLang="zh-TW" sz="3600" b="1" i="0" u="none" baseline="0" dirty="0" smtClean="0"/>
            </a:br>
            <a:r>
              <a:rPr lang="zh-TW" sz="3600" b="0" i="0" u="none" baseline="0" dirty="0" smtClean="0"/>
              <a:t>透</a:t>
            </a:r>
            <a:r>
              <a:rPr lang="zh-TW" sz="3600" b="0" i="0" u="none" baseline="0" dirty="0"/>
              <a:t>過分會募款和活動來發展穩定的捐贈者基礎。</a:t>
            </a:r>
          </a:p>
        </p:txBody>
      </p:sp>
      <p:sp>
        <p:nvSpPr>
          <p:cNvPr id="3" name="Subtitle 2">
            <a:extLst>
              <a:ext uri="{FF2B5EF4-FFF2-40B4-BE49-F238E27FC236}">
                <a16:creationId xmlns:a16="http://schemas.microsoft.com/office/drawing/2014/main" xmlns="" id="{3240A5E7-E7B7-EEDC-1E9D-E3F53DFFB06C}"/>
              </a:ext>
            </a:extLst>
          </p:cNvPr>
          <p:cNvSpPr>
            <a:spLocks noGrp="1"/>
          </p:cNvSpPr>
          <p:nvPr>
            <p:ph type="subTitle" idx="1"/>
          </p:nvPr>
        </p:nvSpPr>
        <p:spPr>
          <a:xfrm>
            <a:off x="5739787" y="5440333"/>
            <a:ext cx="5428551" cy="397778"/>
          </a:xfrm>
        </p:spPr>
        <p:txBody>
          <a:bodyPr>
            <a:normAutofit/>
          </a:bodyPr>
          <a:lstStyle/>
          <a:p>
            <a:pPr algn="ctr" rtl="0"/>
            <a:r>
              <a:rPr lang="zh-TW" b="0" i="0" u="none" baseline="0">
                <a:solidFill>
                  <a:schemeClr val="bg1"/>
                </a:solidFill>
              </a:rPr>
              <a:t>2024 年（插入專區）地區會議</a:t>
            </a:r>
          </a:p>
        </p:txBody>
      </p:sp>
      <p:sp>
        <p:nvSpPr>
          <p:cNvPr id="21" name="Freeform 8">
            <a:extLst>
              <a:ext uri="{FF2B5EF4-FFF2-40B4-BE49-F238E27FC236}">
                <a16:creationId xmlns:a16="http://schemas.microsoft.com/office/drawing/2014/main" xmlns="" id="{EF6CF724-4735-628F-A578-CCFC905E5916}"/>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4"/>
            <a:stretch>
              <a:fillRect/>
            </a:stretch>
          </a:blipFill>
        </p:spPr>
        <p:txBody>
          <a:bodyPr/>
          <a:lstStyle/>
          <a:p>
            <a:endParaRPr lang="zh-TW"/>
          </a:p>
        </p:txBody>
      </p:sp>
      <p:sp>
        <p:nvSpPr>
          <p:cNvPr id="2" name="Subtitle 2">
            <a:extLst>
              <a:ext uri="{FF2B5EF4-FFF2-40B4-BE49-F238E27FC236}">
                <a16:creationId xmlns:a16="http://schemas.microsoft.com/office/drawing/2014/main" xmlns="" id="{58EC28FB-705E-6229-8FDE-30C12910D5AB}"/>
              </a:ext>
            </a:extLst>
          </p:cNvPr>
          <p:cNvSpPr txBox="1">
            <a:spLocks/>
          </p:cNvSpPr>
          <p:nvPr/>
        </p:nvSpPr>
        <p:spPr>
          <a:xfrm>
            <a:off x="5739787" y="4995417"/>
            <a:ext cx="5428551" cy="397778"/>
          </a:xfrm>
          <a:prstGeom prst="rect">
            <a:avLst/>
          </a:prstGeom>
        </p:spPr>
        <p:txBody>
          <a:bodyPr vert="horz" lIns="91440" tIns="45720" rIns="91440" bIns="45720" rtlCol="0" anchor="t">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1800" b="0" i="0" kern="1200" cap="all">
                <a:solidFill>
                  <a:schemeClr val="accent1"/>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b="0" i="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b="0" i="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9pPr>
          </a:lstStyle>
          <a:p>
            <a:pPr algn="ctr" rtl="0"/>
            <a:r>
              <a:rPr lang="zh-TW" sz="2400" b="0" i="0" u="none" baseline="0">
                <a:solidFill>
                  <a:schemeClr val="bg1"/>
                </a:solidFill>
              </a:rPr>
              <a:t>演講者姓名</a:t>
            </a:r>
          </a:p>
        </p:txBody>
      </p:sp>
    </p:spTree>
    <p:extLst>
      <p:ext uri="{BB962C8B-B14F-4D97-AF65-F5344CB8AC3E}">
        <p14:creationId xmlns:p14="http://schemas.microsoft.com/office/powerpoint/2010/main" val="3712423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14"/>
                                        </p:tgtEl>
                                        <p:attrNameLst>
                                          <p:attrName>style.visibility</p:attrName>
                                        </p:attrNameLst>
                                      </p:cBhvr>
                                      <p:to>
                                        <p:strVal val="visible"/>
                                      </p:to>
                                    </p:set>
                                    <p:animEffect transition="in" filter="fade">
                                      <p:cBhvr>
                                        <p:cTn id="10" dur="700"/>
                                        <p:tgtEl>
                                          <p:spTgt spid="14"/>
                                        </p:tgtEl>
                                      </p:cBhvr>
                                    </p:animEffect>
                                  </p:childTnLst>
                                </p:cTn>
                              </p:par>
                              <p:par>
                                <p:cTn id="11" presetID="10" presetClass="entr" presetSubtype="0" fill="hold" grpId="0" nodeType="withEffect">
                                  <p:stCondLst>
                                    <p:cond delay="1500"/>
                                  </p:stCondLst>
                                  <p:iterate>
                                    <p:tmPct val="10000"/>
                                  </p:iterate>
                                  <p:childTnLst>
                                    <p:set>
                                      <p:cBhvr>
                                        <p:cTn id="12" dur="1" fill="hold">
                                          <p:stCondLst>
                                            <p:cond delay="0"/>
                                          </p:stCondLst>
                                        </p:cTn>
                                        <p:tgtEl>
                                          <p:spTgt spid="2">
                                            <p:txEl>
                                              <p:pRg st="0" end="0"/>
                                            </p:txEl>
                                          </p:spTgt>
                                        </p:tgtEl>
                                        <p:attrNameLst>
                                          <p:attrName>style.visibility</p:attrName>
                                        </p:attrNameLst>
                                      </p:cBhvr>
                                      <p:to>
                                        <p:strVal val="visible"/>
                                      </p:to>
                                    </p:set>
                                    <p:animEffect transition="in" filter="fade">
                                      <p:cBhvr>
                                        <p:cTn id="13" dur="7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3" grpId="0" build="p"/>
      <p:bldP spid="2"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737A165-0069-2B71-3611-76F76E6FE0D1}"/>
              </a:ext>
            </a:extLst>
          </p:cNvPr>
          <p:cNvSpPr>
            <a:spLocks noGrp="1"/>
          </p:cNvSpPr>
          <p:nvPr>
            <p:ph type="title"/>
          </p:nvPr>
        </p:nvSpPr>
        <p:spPr>
          <a:xfrm>
            <a:off x="433633" y="4468305"/>
            <a:ext cx="11368726" cy="1374238"/>
          </a:xfrm>
        </p:spPr>
        <p:txBody>
          <a:bodyPr vert="horz" lIns="91440" tIns="45720" rIns="91440" bIns="45720" rtlCol="0" anchor="ctr">
            <a:normAutofit/>
          </a:bodyPr>
          <a:lstStyle/>
          <a:p>
            <a:pPr algn="ctr" rtl="0"/>
            <a:r>
              <a:rPr lang="zh-TW" sz="3200" b="0" i="0" u="none" baseline="0">
                <a:solidFill>
                  <a:schemeClr val="tx1"/>
                </a:solidFill>
              </a:rPr>
              <a:t>透過分會募款與活動提高捐贈者參與度為何很重要？</a:t>
            </a:r>
          </a:p>
        </p:txBody>
      </p:sp>
      <p:sp>
        <p:nvSpPr>
          <p:cNvPr id="3" name="TextBox 2">
            <a:extLst>
              <a:ext uri="{FF2B5EF4-FFF2-40B4-BE49-F238E27FC236}">
                <a16:creationId xmlns:a16="http://schemas.microsoft.com/office/drawing/2014/main" xmlns="" id="{2AC615DC-D2A7-BBF9-8D02-014E1BD764B6}"/>
              </a:ext>
            </a:extLst>
          </p:cNvPr>
          <p:cNvSpPr txBox="1"/>
          <p:nvPr/>
        </p:nvSpPr>
        <p:spPr>
          <a:xfrm>
            <a:off x="311085" y="6455835"/>
            <a:ext cx="8578391" cy="307777"/>
          </a:xfrm>
          <a:prstGeom prst="rect">
            <a:avLst/>
          </a:prstGeom>
          <a:noFill/>
        </p:spPr>
        <p:txBody>
          <a:bodyPr wrap="square" rtlCol="0">
            <a:spAutoFit/>
          </a:bodyPr>
          <a:lstStyle/>
          <a:p>
            <a:pPr algn="l" rtl="0"/>
            <a:r>
              <a:rPr lang="zh-TW" sz="1400" b="0" i="0" u="none" baseline="0">
                <a:solidFill>
                  <a:schemeClr val="accent1"/>
                </a:solidFill>
              </a:rPr>
              <a:t>2024 年 SIA 專區會議</a:t>
            </a:r>
          </a:p>
        </p:txBody>
      </p:sp>
      <p:sp>
        <p:nvSpPr>
          <p:cNvPr id="5" name="Freeform 8">
            <a:extLst>
              <a:ext uri="{FF2B5EF4-FFF2-40B4-BE49-F238E27FC236}">
                <a16:creationId xmlns:a16="http://schemas.microsoft.com/office/drawing/2014/main" xmlns="" id="{6D5DF8BA-01C6-CB89-4019-737E16163115}"/>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zh-TW"/>
          </a:p>
        </p:txBody>
      </p:sp>
      <p:pic>
        <p:nvPicPr>
          <p:cNvPr id="1026" name="Picture 2" descr="各年級的學校募款概念">
            <a:extLst>
              <a:ext uri="{FF2B5EF4-FFF2-40B4-BE49-F238E27FC236}">
                <a16:creationId xmlns:a16="http://schemas.microsoft.com/office/drawing/2014/main" xmlns="" id="{8D8E1350-3D31-802C-355C-C33360EF74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4736" y="815987"/>
            <a:ext cx="71716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80684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xmlns="" id="{B219AE65-9B94-44EA-BEF3-EF4BFA169C8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p>
        </p:txBody>
      </p:sp>
      <p:sp>
        <p:nvSpPr>
          <p:cNvPr id="13" name="Rectangle 12">
            <a:extLst>
              <a:ext uri="{FF2B5EF4-FFF2-40B4-BE49-F238E27FC236}">
                <a16:creationId xmlns:a16="http://schemas.microsoft.com/office/drawing/2014/main" xmlns="" id="{F0C81A57-9CD5-461B-8FFE-4A8CB6CFBE0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017539" y="467397"/>
            <a:ext cx="695829" cy="591911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zh-TW"/>
          </a:p>
        </p:txBody>
      </p:sp>
      <p:grpSp>
        <p:nvGrpSpPr>
          <p:cNvPr id="15" name="Group 14">
            <a:extLst>
              <a:ext uri="{FF2B5EF4-FFF2-40B4-BE49-F238E27FC236}">
                <a16:creationId xmlns:a16="http://schemas.microsoft.com/office/drawing/2014/main" xmlns="" id="{3086C462-37F4-494D-8292-CCB95221CC1A}"/>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0"/>
            <a:ext cx="12192000" cy="6858000"/>
            <a:chOff x="0" y="0"/>
            <a:chExt cx="12192000" cy="6858000"/>
          </a:xfrm>
          <a:solidFill>
            <a:srgbClr val="FFFFFF"/>
          </a:solidFill>
        </p:grpSpPr>
        <p:sp>
          <p:nvSpPr>
            <p:cNvPr id="8" name="Rectangle 15">
              <a:extLst>
                <a:ext uri="{FF2B5EF4-FFF2-40B4-BE49-F238E27FC236}">
                  <a16:creationId xmlns:a16="http://schemas.microsoft.com/office/drawing/2014/main" xmlns="" id="{2C7D2D64-353F-4802-AA48-A70CE6020B9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zh-TW"/>
            </a:p>
          </p:txBody>
        </p:sp>
        <p:sp>
          <p:nvSpPr>
            <p:cNvPr id="9" name="Freeform 5">
              <a:extLst>
                <a:ext uri="{FF2B5EF4-FFF2-40B4-BE49-F238E27FC236}">
                  <a16:creationId xmlns:a16="http://schemas.microsoft.com/office/drawing/2014/main" xmlns="" id="{30A6328F-CAA3-4052-BF4C-14BD47706E65}"/>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ln>
              <a:noFill/>
            </a:ln>
          </p:spPr>
          <p:style>
            <a:lnRef idx="0">
              <a:scrgbClr r="0" g="0" b="0"/>
            </a:lnRef>
            <a:fillRef idx="1002">
              <a:schemeClr val="dk2"/>
            </a:fillRef>
            <a:effectRef idx="0">
              <a:scrgbClr r="0" g="0" b="0"/>
            </a:effectRef>
            <a:fontRef idx="major"/>
          </p:style>
          <p:txBody>
            <a:bodyPr/>
            <a:lstStyle/>
            <a:p>
              <a:endParaRPr lang="zh-TW"/>
            </a:p>
          </p:txBody>
        </p:sp>
      </p:grpSp>
      <p:sp>
        <p:nvSpPr>
          <p:cNvPr id="2" name="Title 1">
            <a:extLst>
              <a:ext uri="{FF2B5EF4-FFF2-40B4-BE49-F238E27FC236}">
                <a16:creationId xmlns:a16="http://schemas.microsoft.com/office/drawing/2014/main" xmlns="" id="{FA1B174E-B39B-65EF-9E94-EF3CF26E931E}"/>
              </a:ext>
            </a:extLst>
          </p:cNvPr>
          <p:cNvSpPr>
            <a:spLocks noGrp="1"/>
          </p:cNvSpPr>
          <p:nvPr>
            <p:ph type="title"/>
          </p:nvPr>
        </p:nvSpPr>
        <p:spPr>
          <a:xfrm>
            <a:off x="1000372" y="1209957"/>
            <a:ext cx="3034580" cy="4438087"/>
          </a:xfrm>
        </p:spPr>
        <p:txBody>
          <a:bodyPr vert="horz" lIns="91440" tIns="45720" rIns="91440" bIns="45720" rtlCol="0" anchor="ctr">
            <a:normAutofit/>
          </a:bodyPr>
          <a:lstStyle/>
          <a:p>
            <a:pPr algn="r" rtl="0"/>
            <a:r>
              <a:rPr lang="zh-TW" sz="3200" b="0" i="0" u="none" baseline="0">
                <a:solidFill>
                  <a:schemeClr val="tx1"/>
                </a:solidFill>
              </a:rPr>
              <a:t>透過分會募款與活動提高捐贈者參與度可以讓您：</a:t>
            </a:r>
          </a:p>
        </p:txBody>
      </p:sp>
      <p:sp>
        <p:nvSpPr>
          <p:cNvPr id="5" name="TextBox 4">
            <a:extLst>
              <a:ext uri="{FF2B5EF4-FFF2-40B4-BE49-F238E27FC236}">
                <a16:creationId xmlns:a16="http://schemas.microsoft.com/office/drawing/2014/main" xmlns="" id="{B769C088-CBA4-AD72-BF3C-92E280BA019C}"/>
              </a:ext>
            </a:extLst>
          </p:cNvPr>
          <p:cNvSpPr txBox="1"/>
          <p:nvPr/>
        </p:nvSpPr>
        <p:spPr>
          <a:xfrm>
            <a:off x="4678424" y="1059025"/>
            <a:ext cx="6017373" cy="4739950"/>
          </a:xfrm>
          <a:prstGeom prst="rect">
            <a:avLst/>
          </a:prstGeom>
        </p:spPr>
        <p:txBody>
          <a:bodyPr vert="horz" lIns="91440" tIns="45720" rIns="91440" bIns="45720" rtlCol="0" anchor="ctr">
            <a:normAutofit/>
          </a:bodyPr>
          <a:lstStyle/>
          <a:p>
            <a:pPr algn="l" rtl="0">
              <a:lnSpc>
                <a:spcPct val="200000"/>
              </a:lnSpc>
              <a:spcBef>
                <a:spcPts val="1000"/>
              </a:spcBef>
              <a:buClr>
                <a:schemeClr val="accent1"/>
              </a:buClr>
              <a:buSzPct val="80000"/>
              <a:buFont typeface="Wingdings 3" charset="2"/>
              <a:buChar char=""/>
            </a:pPr>
            <a:r>
              <a:rPr lang="zh-TW" sz="2800" b="1" i="0" u="none" baseline="0"/>
              <a:t>強化捐贈者關係</a:t>
            </a:r>
          </a:p>
          <a:p>
            <a:pPr algn="l" rtl="0">
              <a:lnSpc>
                <a:spcPct val="200000"/>
              </a:lnSpc>
              <a:spcBef>
                <a:spcPts val="1000"/>
              </a:spcBef>
              <a:buClr>
                <a:schemeClr val="accent1"/>
              </a:buClr>
              <a:buSzPct val="80000"/>
              <a:buFont typeface="Wingdings 3" charset="2"/>
              <a:buChar char=""/>
            </a:pPr>
            <a:r>
              <a:rPr lang="zh-TW" sz="2800" b="1" i="0" u="none" baseline="0"/>
              <a:t>提高募款成功</a:t>
            </a:r>
          </a:p>
          <a:p>
            <a:pPr algn="l" rtl="0">
              <a:lnSpc>
                <a:spcPct val="200000"/>
              </a:lnSpc>
              <a:spcBef>
                <a:spcPts val="1000"/>
              </a:spcBef>
              <a:buClr>
                <a:schemeClr val="accent1"/>
              </a:buClr>
              <a:buSzPct val="80000"/>
              <a:buFont typeface="Wingdings 3" charset="2"/>
              <a:buChar char=""/>
            </a:pPr>
            <a:r>
              <a:rPr lang="zh-TW" sz="2800" b="1" i="0" u="none" baseline="0"/>
              <a:t>強化分會可見度</a:t>
            </a:r>
          </a:p>
        </p:txBody>
      </p:sp>
      <p:cxnSp>
        <p:nvCxnSpPr>
          <p:cNvPr id="19" name="Straight Connector 18">
            <a:extLst>
              <a:ext uri="{FF2B5EF4-FFF2-40B4-BE49-F238E27FC236}">
                <a16:creationId xmlns:a16="http://schemas.microsoft.com/office/drawing/2014/main" xmlns="" id="{AD23B2CD-009B-425A-9616-1E1AD1D5AB46}"/>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356687" y="1930986"/>
            <a:ext cx="0" cy="3200400"/>
          </a:xfrm>
          <a:prstGeom prst="line">
            <a:avLst/>
          </a:prstGeom>
          <a:ln w="15875" cap="sq">
            <a:solidFill>
              <a:schemeClr val="accent1">
                <a:lumMod val="75000"/>
              </a:schemeClr>
            </a:solidFill>
            <a:miter lim="800000"/>
          </a:ln>
        </p:spPr>
        <p:style>
          <a:lnRef idx="1">
            <a:schemeClr val="accent1"/>
          </a:lnRef>
          <a:fillRef idx="0">
            <a:schemeClr val="accent1"/>
          </a:fillRef>
          <a:effectRef idx="0">
            <a:schemeClr val="accent1"/>
          </a:effectRef>
          <a:fontRef idx="minor">
            <a:schemeClr val="tx1"/>
          </a:fontRef>
        </p:style>
      </p:cxnSp>
      <p:sp>
        <p:nvSpPr>
          <p:cNvPr id="6" name="Freeform 8">
            <a:extLst>
              <a:ext uri="{FF2B5EF4-FFF2-40B4-BE49-F238E27FC236}">
                <a16:creationId xmlns:a16="http://schemas.microsoft.com/office/drawing/2014/main" xmlns="" id="{C0C9AE17-3B6B-C0F9-9061-C51BC6E1C10D}"/>
              </a:ext>
            </a:extLst>
          </p:cNvPr>
          <p:cNvSpPr/>
          <p:nvPr/>
        </p:nvSpPr>
        <p:spPr>
          <a:xfrm>
            <a:off x="11110956" y="54844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zh-TW"/>
          </a:p>
        </p:txBody>
      </p:sp>
      <p:sp>
        <p:nvSpPr>
          <p:cNvPr id="3" name="TextBox 2">
            <a:extLst>
              <a:ext uri="{FF2B5EF4-FFF2-40B4-BE49-F238E27FC236}">
                <a16:creationId xmlns:a16="http://schemas.microsoft.com/office/drawing/2014/main" xmlns="" id="{FEDBBB1B-A96F-42C1-A0B1-ADBB75A39E27}"/>
              </a:ext>
            </a:extLst>
          </p:cNvPr>
          <p:cNvSpPr txBox="1"/>
          <p:nvPr/>
        </p:nvSpPr>
        <p:spPr>
          <a:xfrm>
            <a:off x="311085" y="6455835"/>
            <a:ext cx="8578391" cy="307777"/>
          </a:xfrm>
          <a:prstGeom prst="rect">
            <a:avLst/>
          </a:prstGeom>
          <a:noFill/>
        </p:spPr>
        <p:txBody>
          <a:bodyPr wrap="square" rtlCol="0">
            <a:spAutoFit/>
          </a:bodyPr>
          <a:lstStyle/>
          <a:p>
            <a:pPr algn="l" rtl="0"/>
            <a:r>
              <a:rPr lang="zh-TW" sz="1400" b="0" i="0" u="none" baseline="0">
                <a:solidFill>
                  <a:schemeClr val="accent1"/>
                </a:solidFill>
              </a:rPr>
              <a:t>2024 年 SIA 專區會議</a:t>
            </a:r>
          </a:p>
        </p:txBody>
      </p:sp>
    </p:spTree>
    <p:extLst>
      <p:ext uri="{BB962C8B-B14F-4D97-AF65-F5344CB8AC3E}">
        <p14:creationId xmlns:p14="http://schemas.microsoft.com/office/powerpoint/2010/main" val="22854599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xmlns="" id="{324E43EB-867C-4B35-9A5C-E435157C729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p>
        </p:txBody>
      </p:sp>
      <p:grpSp>
        <p:nvGrpSpPr>
          <p:cNvPr id="15" name="Group 14">
            <a:extLst>
              <a:ext uri="{FF2B5EF4-FFF2-40B4-BE49-F238E27FC236}">
                <a16:creationId xmlns:a16="http://schemas.microsoft.com/office/drawing/2014/main" xmlns="" id="{01B1A260-8A72-4E08-82CC-DB3DB0A49F35}"/>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2373"/>
            <a:ext cx="12192000" cy="6867027"/>
            <a:chOff x="0" y="-2373"/>
            <a:chExt cx="12192000" cy="6867027"/>
          </a:xfrm>
        </p:grpSpPr>
        <p:sp>
          <p:nvSpPr>
            <p:cNvPr id="16" name="Rectangle 15">
              <a:extLst>
                <a:ext uri="{FF2B5EF4-FFF2-40B4-BE49-F238E27FC236}">
                  <a16:creationId xmlns:a16="http://schemas.microsoft.com/office/drawing/2014/main" xmlns="" id="{F5EE446B-EFB2-4F6A-AC6E-936E92DB5C2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0"/>
              <a:ext cx="12192000" cy="6858000"/>
            </a:xfrm>
            <a:prstGeom prst="rect">
              <a:avLst/>
            </a:prstGeom>
            <a:blipFill>
              <a:blip r:embed="rId3">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zh-TW"/>
            </a:p>
          </p:txBody>
        </p:sp>
        <p:sp>
          <p:nvSpPr>
            <p:cNvPr id="17" name="Oval 16">
              <a:extLst>
                <a:ext uri="{FF2B5EF4-FFF2-40B4-BE49-F238E27FC236}">
                  <a16:creationId xmlns:a16="http://schemas.microsoft.com/office/drawing/2014/main" xmlns="" id="{3483BA79-FCF5-4852-AF0E-CA634727E34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zh-TW"/>
            </a:p>
          </p:txBody>
        </p:sp>
        <p:sp>
          <p:nvSpPr>
            <p:cNvPr id="18" name="Oval 17">
              <a:extLst>
                <a:ext uri="{FF2B5EF4-FFF2-40B4-BE49-F238E27FC236}">
                  <a16:creationId xmlns:a16="http://schemas.microsoft.com/office/drawing/2014/main" xmlns="" id="{A2630BA5-8A74-4D0A-BB80-42BB6E2D0CF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zh-TW"/>
            </a:p>
          </p:txBody>
        </p:sp>
        <p:sp>
          <p:nvSpPr>
            <p:cNvPr id="19" name="Oval 18">
              <a:extLst>
                <a:ext uri="{FF2B5EF4-FFF2-40B4-BE49-F238E27FC236}">
                  <a16:creationId xmlns:a16="http://schemas.microsoft.com/office/drawing/2014/main" xmlns="" id="{BD6109B2-DB31-43CB-950B-AB02BC17CFB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zh-TW"/>
            </a:p>
          </p:txBody>
        </p:sp>
        <p:sp>
          <p:nvSpPr>
            <p:cNvPr id="20" name="Oval 19">
              <a:extLst>
                <a:ext uri="{FF2B5EF4-FFF2-40B4-BE49-F238E27FC236}">
                  <a16:creationId xmlns:a16="http://schemas.microsoft.com/office/drawing/2014/main" xmlns="" id="{4F4C0381-B807-4F22-9362-4CF1EA4ED64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zh-TW"/>
            </a:p>
          </p:txBody>
        </p:sp>
        <p:sp>
          <p:nvSpPr>
            <p:cNvPr id="21" name="Oval 20">
              <a:extLst>
                <a:ext uri="{FF2B5EF4-FFF2-40B4-BE49-F238E27FC236}">
                  <a16:creationId xmlns:a16="http://schemas.microsoft.com/office/drawing/2014/main" xmlns="" id="{32DC58E5-A2AB-4AF3-BFDC-51F45B85910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zh-TW"/>
            </a:p>
          </p:txBody>
        </p:sp>
        <p:sp>
          <p:nvSpPr>
            <p:cNvPr id="22" name="Rectangle 21">
              <a:extLst>
                <a:ext uri="{FF2B5EF4-FFF2-40B4-BE49-F238E27FC236}">
                  <a16:creationId xmlns:a16="http://schemas.microsoft.com/office/drawing/2014/main" xmlns="" id="{5A82E722-60BE-4C4A-93FB-ED5C9D25F96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zh-TW"/>
            </a:p>
          </p:txBody>
        </p:sp>
        <p:sp>
          <p:nvSpPr>
            <p:cNvPr id="23" name="Freeform 5">
              <a:extLst>
                <a:ext uri="{FF2B5EF4-FFF2-40B4-BE49-F238E27FC236}">
                  <a16:creationId xmlns:a16="http://schemas.microsoft.com/office/drawing/2014/main" xmlns="" id="{BD917B57-2D0B-49F7-99D0-3E0D111382C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zh-TW"/>
            </a:p>
          </p:txBody>
        </p:sp>
        <p:sp>
          <p:nvSpPr>
            <p:cNvPr id="24" name="Freeform 5">
              <a:extLst>
                <a:ext uri="{FF2B5EF4-FFF2-40B4-BE49-F238E27FC236}">
                  <a16:creationId xmlns:a16="http://schemas.microsoft.com/office/drawing/2014/main" xmlns="" id="{ED29444E-A895-4493-BEBA-CBD61CF471F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zh-TW"/>
            </a:p>
          </p:txBody>
        </p:sp>
        <p:sp>
          <p:nvSpPr>
            <p:cNvPr id="25" name="Freeform 5">
              <a:extLst>
                <a:ext uri="{FF2B5EF4-FFF2-40B4-BE49-F238E27FC236}">
                  <a16:creationId xmlns:a16="http://schemas.microsoft.com/office/drawing/2014/main" xmlns="" id="{9237B3E9-B2D7-4C20-930D-6FD74FFB5C17}"/>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zh-TW"/>
            </a:p>
          </p:txBody>
        </p:sp>
      </p:grpSp>
      <p:sp>
        <p:nvSpPr>
          <p:cNvPr id="2" name="Title 1">
            <a:extLst>
              <a:ext uri="{FF2B5EF4-FFF2-40B4-BE49-F238E27FC236}">
                <a16:creationId xmlns:a16="http://schemas.microsoft.com/office/drawing/2014/main" xmlns="" id="{44EBFDBF-2B8A-0031-1279-60D68CD4B289}"/>
              </a:ext>
            </a:extLst>
          </p:cNvPr>
          <p:cNvSpPr>
            <a:spLocks noGrp="1"/>
          </p:cNvSpPr>
          <p:nvPr>
            <p:ph type="title"/>
          </p:nvPr>
        </p:nvSpPr>
        <p:spPr>
          <a:xfrm>
            <a:off x="994087" y="1130603"/>
            <a:ext cx="3342442" cy="4596794"/>
          </a:xfrm>
        </p:spPr>
        <p:txBody>
          <a:bodyPr anchor="ctr">
            <a:normAutofit/>
          </a:bodyPr>
          <a:lstStyle/>
          <a:p>
            <a:pPr algn="l" rtl="0"/>
            <a:r>
              <a:rPr lang="zh-TW" sz="3200" b="0" i="0" u="none" baseline="0">
                <a:solidFill>
                  <a:srgbClr val="EBEBEB"/>
                </a:solidFill>
              </a:rPr>
              <a:t>募款活動範例</a:t>
            </a:r>
          </a:p>
        </p:txBody>
      </p:sp>
      <p:sp>
        <p:nvSpPr>
          <p:cNvPr id="3" name="Content Placeholder 2">
            <a:extLst>
              <a:ext uri="{FF2B5EF4-FFF2-40B4-BE49-F238E27FC236}">
                <a16:creationId xmlns:a16="http://schemas.microsoft.com/office/drawing/2014/main" xmlns="" id="{4ABF0080-A5B5-AABE-7E7D-BAC7F7BAE1D7}"/>
              </a:ext>
            </a:extLst>
          </p:cNvPr>
          <p:cNvSpPr>
            <a:spLocks noGrp="1"/>
          </p:cNvSpPr>
          <p:nvPr>
            <p:ph idx="1"/>
          </p:nvPr>
        </p:nvSpPr>
        <p:spPr>
          <a:xfrm>
            <a:off x="5290077" y="437513"/>
            <a:ext cx="5502614" cy="5954325"/>
          </a:xfrm>
        </p:spPr>
        <p:txBody>
          <a:bodyPr anchor="ctr">
            <a:normAutofit/>
          </a:bodyPr>
          <a:lstStyle/>
          <a:p>
            <a:pPr algn="l" rtl="0"/>
            <a:r>
              <a:rPr lang="zh-TW" sz="2000" b="0" i="0" u="none" baseline="0"/>
              <a:t>酒吧競猜</a:t>
            </a:r>
          </a:p>
          <a:p>
            <a:pPr algn="l" rtl="0"/>
            <a:r>
              <a:rPr lang="zh-TW" sz="2000" b="0" i="0" u="none" baseline="0"/>
              <a:t>在當地餐廳的回饋之夜</a:t>
            </a:r>
          </a:p>
          <a:p>
            <a:pPr algn="l" rtl="0"/>
            <a:r>
              <a:rPr lang="zh-TW" sz="2000" b="0" i="0" u="none" baseline="0"/>
              <a:t>在當地公園或社區中心主辦電影放映</a:t>
            </a:r>
          </a:p>
          <a:p>
            <a:pPr algn="l" rtl="0"/>
            <a:r>
              <a:rPr lang="zh-TW" sz="2000" b="0" i="0" u="none" baseline="0"/>
              <a:t>糕點義賣 </a:t>
            </a:r>
          </a:p>
          <a:p>
            <a:pPr algn="l" rtl="0"/>
            <a:r>
              <a:rPr lang="zh-TW" sz="2000" b="0" i="0" u="none" baseline="0"/>
              <a:t>主辦無聲拍與抽獎活動的外燴晚餐或午餐</a:t>
            </a:r>
          </a:p>
          <a:p>
            <a:pPr algn="l" rtl="0"/>
            <a:r>
              <a:rPr lang="zh-TW" sz="2000" b="0" i="0" u="none" baseline="0"/>
              <a:t>與當地中心或企業合作，主辦募款活動</a:t>
            </a:r>
          </a:p>
        </p:txBody>
      </p:sp>
      <p:sp>
        <p:nvSpPr>
          <p:cNvPr id="8" name="Freeform 8">
            <a:extLst>
              <a:ext uri="{FF2B5EF4-FFF2-40B4-BE49-F238E27FC236}">
                <a16:creationId xmlns:a16="http://schemas.microsoft.com/office/drawing/2014/main" xmlns="" id="{6ED770AC-61C2-F04B-2599-9114E2651001}"/>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4"/>
            <a:stretch>
              <a:fillRect/>
            </a:stretch>
          </a:blipFill>
        </p:spPr>
        <p:txBody>
          <a:bodyPr/>
          <a:lstStyle/>
          <a:p>
            <a:endParaRPr lang="zh-TW"/>
          </a:p>
        </p:txBody>
      </p:sp>
      <p:sp>
        <p:nvSpPr>
          <p:cNvPr id="4" name="TextBox 3">
            <a:extLst>
              <a:ext uri="{FF2B5EF4-FFF2-40B4-BE49-F238E27FC236}">
                <a16:creationId xmlns:a16="http://schemas.microsoft.com/office/drawing/2014/main" xmlns="" id="{78085D15-A1D3-1FBF-A9A7-82389B13C5A6}"/>
              </a:ext>
            </a:extLst>
          </p:cNvPr>
          <p:cNvSpPr txBox="1"/>
          <p:nvPr/>
        </p:nvSpPr>
        <p:spPr>
          <a:xfrm>
            <a:off x="311085" y="6455835"/>
            <a:ext cx="8578391" cy="307777"/>
          </a:xfrm>
          <a:prstGeom prst="rect">
            <a:avLst/>
          </a:prstGeom>
          <a:noFill/>
        </p:spPr>
        <p:txBody>
          <a:bodyPr wrap="square" rtlCol="0">
            <a:spAutoFit/>
          </a:bodyPr>
          <a:lstStyle/>
          <a:p>
            <a:pPr algn="l" rtl="0"/>
            <a:r>
              <a:rPr lang="zh-TW" sz="1400" b="0" i="0" u="none" baseline="0">
                <a:solidFill>
                  <a:schemeClr val="accent1"/>
                </a:solidFill>
              </a:rPr>
              <a:t>2024 年 SIA 專區會議</a:t>
            </a:r>
          </a:p>
        </p:txBody>
      </p:sp>
    </p:spTree>
    <p:extLst>
      <p:ext uri="{BB962C8B-B14F-4D97-AF65-F5344CB8AC3E}">
        <p14:creationId xmlns:p14="http://schemas.microsoft.com/office/powerpoint/2010/main" val="7418851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C314C310-850D-4491-AA52-C75BEA68B68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p>
        </p:txBody>
      </p:sp>
      <p:grpSp>
        <p:nvGrpSpPr>
          <p:cNvPr id="11" name="Group 10">
            <a:extLst>
              <a:ext uri="{FF2B5EF4-FFF2-40B4-BE49-F238E27FC236}">
                <a16:creationId xmlns:a16="http://schemas.microsoft.com/office/drawing/2014/main" xmlns="" id="{D4EC3799-3F52-48CE-85CC-83AED368EB42}"/>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0"/>
            <a:ext cx="12192000" cy="6858000"/>
            <a:chOff x="0" y="0"/>
            <a:chExt cx="12192000" cy="6858000"/>
          </a:xfrm>
        </p:grpSpPr>
        <p:sp>
          <p:nvSpPr>
            <p:cNvPr id="12" name="Rectangle 11">
              <a:extLst>
                <a:ext uri="{FF2B5EF4-FFF2-40B4-BE49-F238E27FC236}">
                  <a16:creationId xmlns:a16="http://schemas.microsoft.com/office/drawing/2014/main" xmlns="" id="{F3FC2939-BF10-4CBC-904B-74A17D4B9C3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zh-TW"/>
            </a:p>
          </p:txBody>
        </p:sp>
        <p:sp>
          <p:nvSpPr>
            <p:cNvPr id="13" name="Freeform 5">
              <a:extLst>
                <a:ext uri="{FF2B5EF4-FFF2-40B4-BE49-F238E27FC236}">
                  <a16:creationId xmlns:a16="http://schemas.microsoft.com/office/drawing/2014/main" xmlns="" id="{266B6D5D-11B6-40A6-9CEF-F0B0D104C5C6}"/>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txBody>
            <a:bodyPr/>
            <a:lstStyle/>
            <a:p>
              <a:endParaRPr lang="zh-TW"/>
            </a:p>
          </p:txBody>
        </p:sp>
      </p:grpSp>
      <p:cxnSp>
        <p:nvCxnSpPr>
          <p:cNvPr id="15" name="Straight Connector 14">
            <a:extLst>
              <a:ext uri="{FF2B5EF4-FFF2-40B4-BE49-F238E27FC236}">
                <a16:creationId xmlns:a16="http://schemas.microsoft.com/office/drawing/2014/main" xmlns="" id="{789E20C7-BB50-4317-93C7-90C8ED80B275}"/>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654296" y="1930986"/>
            <a:ext cx="0" cy="3200400"/>
          </a:xfrm>
          <a:prstGeom prst="line">
            <a:avLst/>
          </a:prstGeom>
          <a:ln w="15875" cap="sq">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xmlns="" id="{4605C097-8DBD-17FE-542D-8CB9E52250AF}"/>
              </a:ext>
            </a:extLst>
          </p:cNvPr>
          <p:cNvSpPr>
            <a:spLocks noGrp="1"/>
          </p:cNvSpPr>
          <p:nvPr>
            <p:ph idx="1"/>
          </p:nvPr>
        </p:nvSpPr>
        <p:spPr>
          <a:xfrm>
            <a:off x="5041399" y="1085549"/>
            <a:ext cx="5579707" cy="4686903"/>
          </a:xfrm>
        </p:spPr>
        <p:txBody>
          <a:bodyPr anchor="ctr">
            <a:normAutofit/>
          </a:bodyPr>
          <a:lstStyle/>
          <a:p>
            <a:pPr marL="0" indent="0" algn="l" rtl="0">
              <a:buNone/>
            </a:pPr>
            <a:endParaRPr lang="zh-TW" sz="3200" dirty="0">
              <a:solidFill>
                <a:schemeClr val="tx1"/>
              </a:solidFill>
            </a:endParaRPr>
          </a:p>
          <a:p>
            <a:pPr lvl="1" algn="l" rtl="0"/>
            <a:r>
              <a:rPr lang="zh-TW" sz="2800" b="0" i="0" u="none" baseline="0">
                <a:solidFill>
                  <a:schemeClr val="tx1"/>
                </a:solidFill>
              </a:rPr>
              <a:t>無聲拍賣與抽獎活動 </a:t>
            </a:r>
          </a:p>
          <a:p>
            <a:pPr lvl="1" algn="l" rtl="0"/>
            <a:r>
              <a:rPr lang="zh-TW" sz="2800" b="0" i="0" u="none" baseline="0">
                <a:solidFill>
                  <a:schemeClr val="tx1"/>
                </a:solidFill>
              </a:rPr>
              <a:t>範例包括： </a:t>
            </a:r>
          </a:p>
          <a:p>
            <a:pPr lvl="2" algn="l" rtl="0"/>
            <a:r>
              <a:rPr lang="zh-TW" sz="2400" b="0" i="0" u="none" baseline="0">
                <a:solidFill>
                  <a:schemeClr val="tx1"/>
                </a:solidFill>
              </a:rPr>
              <a:t>當地的禮品券</a:t>
            </a:r>
          </a:p>
          <a:p>
            <a:pPr lvl="2" algn="l" rtl="0"/>
            <a:r>
              <a:rPr lang="zh-TW" sz="2400" b="0" i="0" u="none" baseline="0">
                <a:solidFill>
                  <a:schemeClr val="tx1"/>
                </a:solidFill>
              </a:rPr>
              <a:t>旅遊</a:t>
            </a:r>
          </a:p>
          <a:p>
            <a:pPr lvl="2" algn="l" rtl="0"/>
            <a:r>
              <a:rPr lang="zh-TW" sz="2400" b="0" i="0" u="none" baseline="0">
                <a:solidFill>
                  <a:schemeClr val="tx1"/>
                </a:solidFill>
              </a:rPr>
              <a:t>首飾 </a:t>
            </a:r>
          </a:p>
          <a:p>
            <a:pPr lvl="2" algn="l" rtl="0"/>
            <a:r>
              <a:rPr lang="zh-TW" sz="2400" b="0" i="0" u="none" baseline="0">
                <a:solidFill>
                  <a:schemeClr val="tx1"/>
                </a:solidFill>
              </a:rPr>
              <a:t>錢包</a:t>
            </a:r>
          </a:p>
        </p:txBody>
      </p:sp>
      <p:sp>
        <p:nvSpPr>
          <p:cNvPr id="17" name="Footer Placeholder 4">
            <a:extLst>
              <a:ext uri="{FF2B5EF4-FFF2-40B4-BE49-F238E27FC236}">
                <a16:creationId xmlns:a16="http://schemas.microsoft.com/office/drawing/2014/main" xmlns="" id="{0308D749-5984-4BB8-A788-A85D24304A0A}"/>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561110" y="6391838"/>
            <a:ext cx="3859795" cy="304801"/>
          </a:xfrm>
          <a:prstGeom prst="rect">
            <a:avLst/>
          </a:prstGeom>
        </p:spPr>
        <p:txBody>
          <a:bodyPr vert="horz" lIns="91440" tIns="45720" rIns="91440" bIns="45720" rtlCol="0" anchor="ctr"/>
          <a:lstStyle>
            <a:defPPr>
              <a:defRPr lang="zh-TW"/>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zh-TW" b="1" dirty="0">
              <a:solidFill>
                <a:srgbClr val="B31166"/>
              </a:solidFill>
            </a:endParaRPr>
          </a:p>
        </p:txBody>
      </p:sp>
      <p:sp>
        <p:nvSpPr>
          <p:cNvPr id="19" name="Date Placeholder 3">
            <a:extLst>
              <a:ext uri="{FF2B5EF4-FFF2-40B4-BE49-F238E27FC236}">
                <a16:creationId xmlns:a16="http://schemas.microsoft.com/office/drawing/2014/main" xmlns="" id="{95B8172D-A4C8-41B4-8991-78BBEC4039D5}"/>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7718854" y="6391839"/>
            <a:ext cx="2997637" cy="304798"/>
          </a:xfrm>
          <a:prstGeom prst="rect">
            <a:avLst/>
          </a:prstGeom>
        </p:spPr>
        <p:txBody>
          <a:bodyPr vert="horz" lIns="91440" tIns="45720" rIns="91440" bIns="45720" rtlCol="0" anchor="t"/>
          <a:lstStyle>
            <a:defPPr>
              <a:defRPr lang="zh-TW"/>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rtl="0"/>
            <a:endParaRPr lang="zh-TW" b="1" dirty="0">
              <a:solidFill>
                <a:srgbClr val="B31166"/>
              </a:solidFill>
            </a:endParaRPr>
          </a:p>
        </p:txBody>
      </p:sp>
      <p:sp>
        <p:nvSpPr>
          <p:cNvPr id="4" name="TextBox 3">
            <a:extLst>
              <a:ext uri="{FF2B5EF4-FFF2-40B4-BE49-F238E27FC236}">
                <a16:creationId xmlns:a16="http://schemas.microsoft.com/office/drawing/2014/main" xmlns="" id="{C7A7633B-5A4A-8CD6-CF0C-EC43CD42F364}"/>
              </a:ext>
            </a:extLst>
          </p:cNvPr>
          <p:cNvSpPr txBox="1"/>
          <p:nvPr/>
        </p:nvSpPr>
        <p:spPr>
          <a:xfrm>
            <a:off x="311085" y="6455835"/>
            <a:ext cx="8578391" cy="307777"/>
          </a:xfrm>
          <a:prstGeom prst="rect">
            <a:avLst/>
          </a:prstGeom>
          <a:noFill/>
        </p:spPr>
        <p:txBody>
          <a:bodyPr wrap="square" rtlCol="0">
            <a:spAutoFit/>
          </a:bodyPr>
          <a:lstStyle/>
          <a:p>
            <a:pPr algn="l" rtl="0"/>
            <a:r>
              <a:rPr lang="zh-TW" sz="1400" b="0" i="0" u="none" baseline="0">
                <a:solidFill>
                  <a:schemeClr val="accent1"/>
                </a:solidFill>
              </a:rPr>
              <a:t>2024 年 SIA 專區會議</a:t>
            </a:r>
          </a:p>
        </p:txBody>
      </p:sp>
      <p:pic>
        <p:nvPicPr>
          <p:cNvPr id="2052" name="Picture 4" descr="1,568,000+ 不同的女性照片、圖片和免版稅圖片-iStock | 多元化女性群體、多元化女性群體、多元化女性朋友">
            <a:extLst>
              <a:ext uri="{FF2B5EF4-FFF2-40B4-BE49-F238E27FC236}">
                <a16:creationId xmlns:a16="http://schemas.microsoft.com/office/drawing/2014/main" xmlns="" id="{D6ADE5EE-656A-ACC4-2830-9D0C5C4BDFF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43" t="15363" r="-443" b="4234"/>
          <a:stretch/>
        </p:blipFill>
        <p:spPr bwMode="auto">
          <a:xfrm>
            <a:off x="739521" y="1187734"/>
            <a:ext cx="3914775" cy="46869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1474484"/>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xmlns="" id="{324E43EB-867C-4B35-9A5C-E435157C729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p>
        </p:txBody>
      </p:sp>
      <p:grpSp>
        <p:nvGrpSpPr>
          <p:cNvPr id="15" name="Group 14">
            <a:extLst>
              <a:ext uri="{FF2B5EF4-FFF2-40B4-BE49-F238E27FC236}">
                <a16:creationId xmlns:a16="http://schemas.microsoft.com/office/drawing/2014/main" xmlns="" id="{01B1A260-8A72-4E08-82CC-DB3DB0A49F35}"/>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2373"/>
            <a:ext cx="12192000" cy="6867027"/>
            <a:chOff x="0" y="-2373"/>
            <a:chExt cx="12192000" cy="6867027"/>
          </a:xfrm>
        </p:grpSpPr>
        <p:sp>
          <p:nvSpPr>
            <p:cNvPr id="16" name="Rectangle 15">
              <a:extLst>
                <a:ext uri="{FF2B5EF4-FFF2-40B4-BE49-F238E27FC236}">
                  <a16:creationId xmlns:a16="http://schemas.microsoft.com/office/drawing/2014/main" xmlns="" id="{F5EE446B-EFB2-4F6A-AC6E-936E92DB5C2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0"/>
              <a:ext cx="12192000" cy="6858000"/>
            </a:xfrm>
            <a:prstGeom prst="rect">
              <a:avLst/>
            </a:prstGeom>
            <a:blipFill>
              <a:blip r:embed="rId3">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zh-TW"/>
            </a:p>
          </p:txBody>
        </p:sp>
        <p:sp>
          <p:nvSpPr>
            <p:cNvPr id="17" name="Oval 16">
              <a:extLst>
                <a:ext uri="{FF2B5EF4-FFF2-40B4-BE49-F238E27FC236}">
                  <a16:creationId xmlns:a16="http://schemas.microsoft.com/office/drawing/2014/main" xmlns="" id="{3483BA79-FCF5-4852-AF0E-CA634727E34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zh-TW"/>
            </a:p>
          </p:txBody>
        </p:sp>
        <p:sp>
          <p:nvSpPr>
            <p:cNvPr id="18" name="Oval 17">
              <a:extLst>
                <a:ext uri="{FF2B5EF4-FFF2-40B4-BE49-F238E27FC236}">
                  <a16:creationId xmlns:a16="http://schemas.microsoft.com/office/drawing/2014/main" xmlns="" id="{A2630BA5-8A74-4D0A-BB80-42BB6E2D0CF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zh-TW"/>
            </a:p>
          </p:txBody>
        </p:sp>
        <p:sp>
          <p:nvSpPr>
            <p:cNvPr id="19" name="Oval 18">
              <a:extLst>
                <a:ext uri="{FF2B5EF4-FFF2-40B4-BE49-F238E27FC236}">
                  <a16:creationId xmlns:a16="http://schemas.microsoft.com/office/drawing/2014/main" xmlns="" id="{BD6109B2-DB31-43CB-950B-AB02BC17CFB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zh-TW"/>
            </a:p>
          </p:txBody>
        </p:sp>
        <p:sp>
          <p:nvSpPr>
            <p:cNvPr id="20" name="Oval 19">
              <a:extLst>
                <a:ext uri="{FF2B5EF4-FFF2-40B4-BE49-F238E27FC236}">
                  <a16:creationId xmlns:a16="http://schemas.microsoft.com/office/drawing/2014/main" xmlns="" id="{4F4C0381-B807-4F22-9362-4CF1EA4ED64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zh-TW"/>
            </a:p>
          </p:txBody>
        </p:sp>
        <p:sp>
          <p:nvSpPr>
            <p:cNvPr id="21" name="Oval 20">
              <a:extLst>
                <a:ext uri="{FF2B5EF4-FFF2-40B4-BE49-F238E27FC236}">
                  <a16:creationId xmlns:a16="http://schemas.microsoft.com/office/drawing/2014/main" xmlns="" id="{32DC58E5-A2AB-4AF3-BFDC-51F45B85910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zh-TW"/>
            </a:p>
          </p:txBody>
        </p:sp>
        <p:sp>
          <p:nvSpPr>
            <p:cNvPr id="22" name="Rectangle 21">
              <a:extLst>
                <a:ext uri="{FF2B5EF4-FFF2-40B4-BE49-F238E27FC236}">
                  <a16:creationId xmlns:a16="http://schemas.microsoft.com/office/drawing/2014/main" xmlns="" id="{5A82E722-60BE-4C4A-93FB-ED5C9D25F96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zh-TW"/>
            </a:p>
          </p:txBody>
        </p:sp>
        <p:sp>
          <p:nvSpPr>
            <p:cNvPr id="23" name="Freeform 5">
              <a:extLst>
                <a:ext uri="{FF2B5EF4-FFF2-40B4-BE49-F238E27FC236}">
                  <a16:creationId xmlns:a16="http://schemas.microsoft.com/office/drawing/2014/main" xmlns="" id="{BD917B57-2D0B-49F7-99D0-3E0D111382C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zh-TW"/>
            </a:p>
          </p:txBody>
        </p:sp>
        <p:sp>
          <p:nvSpPr>
            <p:cNvPr id="24" name="Freeform 5">
              <a:extLst>
                <a:ext uri="{FF2B5EF4-FFF2-40B4-BE49-F238E27FC236}">
                  <a16:creationId xmlns:a16="http://schemas.microsoft.com/office/drawing/2014/main" xmlns="" id="{ED29444E-A895-4493-BEBA-CBD61CF471F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zh-TW"/>
            </a:p>
          </p:txBody>
        </p:sp>
        <p:sp>
          <p:nvSpPr>
            <p:cNvPr id="25" name="Freeform 5">
              <a:extLst>
                <a:ext uri="{FF2B5EF4-FFF2-40B4-BE49-F238E27FC236}">
                  <a16:creationId xmlns:a16="http://schemas.microsoft.com/office/drawing/2014/main" xmlns="" id="{9237B3E9-B2D7-4C20-930D-6FD74FFB5C17}"/>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zh-TW"/>
            </a:p>
          </p:txBody>
        </p:sp>
      </p:grpSp>
      <p:sp>
        <p:nvSpPr>
          <p:cNvPr id="2" name="Title 1">
            <a:extLst>
              <a:ext uri="{FF2B5EF4-FFF2-40B4-BE49-F238E27FC236}">
                <a16:creationId xmlns:a16="http://schemas.microsoft.com/office/drawing/2014/main" xmlns="" id="{44EBFDBF-2B8A-0031-1279-60D68CD4B289}"/>
              </a:ext>
            </a:extLst>
          </p:cNvPr>
          <p:cNvSpPr>
            <a:spLocks noGrp="1"/>
          </p:cNvSpPr>
          <p:nvPr>
            <p:ph type="title"/>
          </p:nvPr>
        </p:nvSpPr>
        <p:spPr>
          <a:xfrm>
            <a:off x="994087" y="1130603"/>
            <a:ext cx="3342442" cy="4596794"/>
          </a:xfrm>
        </p:spPr>
        <p:txBody>
          <a:bodyPr anchor="ctr">
            <a:normAutofit/>
          </a:bodyPr>
          <a:lstStyle/>
          <a:p>
            <a:pPr algn="l" rtl="0"/>
            <a:r>
              <a:rPr lang="zh-TW" sz="3200" b="0" i="0" u="none" baseline="0">
                <a:solidFill>
                  <a:schemeClr val="tx1"/>
                </a:solidFill>
              </a:rPr>
              <a:t>在活動期間進行企業贊助與捐贈者表彰的方法：</a:t>
            </a:r>
          </a:p>
        </p:txBody>
      </p:sp>
      <p:sp>
        <p:nvSpPr>
          <p:cNvPr id="3" name="Content Placeholder 2">
            <a:extLst>
              <a:ext uri="{FF2B5EF4-FFF2-40B4-BE49-F238E27FC236}">
                <a16:creationId xmlns:a16="http://schemas.microsoft.com/office/drawing/2014/main" xmlns="" id="{4ABF0080-A5B5-AABE-7E7D-BAC7F7BAE1D7}"/>
              </a:ext>
            </a:extLst>
          </p:cNvPr>
          <p:cNvSpPr>
            <a:spLocks noGrp="1"/>
          </p:cNvSpPr>
          <p:nvPr>
            <p:ph idx="1"/>
          </p:nvPr>
        </p:nvSpPr>
        <p:spPr>
          <a:xfrm>
            <a:off x="5290077" y="437513"/>
            <a:ext cx="6224144" cy="5954325"/>
          </a:xfrm>
        </p:spPr>
        <p:txBody>
          <a:bodyPr anchor="ctr">
            <a:normAutofit/>
          </a:bodyPr>
          <a:lstStyle/>
          <a:p>
            <a:pPr lvl="1" algn="l" rtl="0"/>
            <a:r>
              <a:rPr lang="zh-TW" sz="2800" b="0" i="0" u="none" baseline="0">
                <a:solidFill>
                  <a:schemeClr val="tx1"/>
                </a:solidFill>
              </a:rPr>
              <a:t>拍賣/領域贊助商</a:t>
            </a:r>
          </a:p>
          <a:p>
            <a:pPr lvl="1" algn="l" rtl="0"/>
            <a:r>
              <a:rPr lang="zh-TW" sz="2800" b="0" i="0" u="none" baseline="0">
                <a:solidFill>
                  <a:schemeClr val="tx1"/>
                </a:solidFill>
              </a:rPr>
              <a:t>活動流程上的標誌</a:t>
            </a:r>
          </a:p>
          <a:p>
            <a:pPr lvl="1" algn="l" rtl="0"/>
            <a:r>
              <a:rPr lang="zh-TW" sz="2800" b="0" i="0" u="none" baseline="0">
                <a:solidFill>
                  <a:schemeClr val="tx1"/>
                </a:solidFill>
              </a:rPr>
              <a:t>活動時畫面上的標誌 </a:t>
            </a:r>
          </a:p>
          <a:p>
            <a:pPr lvl="1" algn="l" rtl="0"/>
            <a:r>
              <a:rPr lang="zh-TW" sz="2800" b="0" i="0" u="none" baseline="0">
                <a:solidFill>
                  <a:schemeClr val="tx1"/>
                </a:solidFill>
              </a:rPr>
              <a:t>活動腳本上的表彰</a:t>
            </a:r>
          </a:p>
        </p:txBody>
      </p:sp>
      <p:sp>
        <p:nvSpPr>
          <p:cNvPr id="8" name="Freeform 8">
            <a:extLst>
              <a:ext uri="{FF2B5EF4-FFF2-40B4-BE49-F238E27FC236}">
                <a16:creationId xmlns:a16="http://schemas.microsoft.com/office/drawing/2014/main" xmlns="" id="{6ED770AC-61C2-F04B-2599-9114E2651001}"/>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4"/>
            <a:stretch>
              <a:fillRect/>
            </a:stretch>
          </a:blipFill>
        </p:spPr>
        <p:txBody>
          <a:bodyPr/>
          <a:lstStyle/>
          <a:p>
            <a:endParaRPr lang="zh-TW"/>
          </a:p>
        </p:txBody>
      </p:sp>
      <p:sp>
        <p:nvSpPr>
          <p:cNvPr id="4" name="TextBox 3">
            <a:extLst>
              <a:ext uri="{FF2B5EF4-FFF2-40B4-BE49-F238E27FC236}">
                <a16:creationId xmlns:a16="http://schemas.microsoft.com/office/drawing/2014/main" xmlns="" id="{78085D15-A1D3-1FBF-A9A7-82389B13C5A6}"/>
              </a:ext>
            </a:extLst>
          </p:cNvPr>
          <p:cNvSpPr txBox="1"/>
          <p:nvPr/>
        </p:nvSpPr>
        <p:spPr>
          <a:xfrm>
            <a:off x="311085" y="6455835"/>
            <a:ext cx="8578391" cy="307777"/>
          </a:xfrm>
          <a:prstGeom prst="rect">
            <a:avLst/>
          </a:prstGeom>
          <a:noFill/>
        </p:spPr>
        <p:txBody>
          <a:bodyPr wrap="square" rtlCol="0">
            <a:spAutoFit/>
          </a:bodyPr>
          <a:lstStyle/>
          <a:p>
            <a:pPr algn="l" rtl="0"/>
            <a:r>
              <a:rPr lang="zh-TW" sz="1400" b="0" i="0" u="none" baseline="0">
                <a:solidFill>
                  <a:schemeClr val="accent1"/>
                </a:solidFill>
              </a:rPr>
              <a:t>2024 年 SIA 專區會議</a:t>
            </a:r>
          </a:p>
        </p:txBody>
      </p:sp>
    </p:spTree>
    <p:extLst>
      <p:ext uri="{BB962C8B-B14F-4D97-AF65-F5344CB8AC3E}">
        <p14:creationId xmlns:p14="http://schemas.microsoft.com/office/powerpoint/2010/main" val="18168858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xmlns="" id="{B219AE65-9B94-44EA-BEF3-EF4BFA169C8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p>
        </p:txBody>
      </p:sp>
      <p:sp>
        <p:nvSpPr>
          <p:cNvPr id="13" name="Rectangle 12">
            <a:extLst>
              <a:ext uri="{FF2B5EF4-FFF2-40B4-BE49-F238E27FC236}">
                <a16:creationId xmlns:a16="http://schemas.microsoft.com/office/drawing/2014/main" xmlns="" id="{F0C81A57-9CD5-461B-8FFE-4A8CB6CFBE0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017539" y="467397"/>
            <a:ext cx="695829" cy="591911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zh-TW"/>
          </a:p>
        </p:txBody>
      </p:sp>
      <p:grpSp>
        <p:nvGrpSpPr>
          <p:cNvPr id="15" name="Group 14">
            <a:extLst>
              <a:ext uri="{FF2B5EF4-FFF2-40B4-BE49-F238E27FC236}">
                <a16:creationId xmlns:a16="http://schemas.microsoft.com/office/drawing/2014/main" xmlns="" id="{3086C462-37F4-494D-8292-CCB95221CC1A}"/>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0"/>
            <a:ext cx="12192000" cy="6858000"/>
            <a:chOff x="0" y="0"/>
            <a:chExt cx="12192000" cy="6858000"/>
          </a:xfrm>
          <a:solidFill>
            <a:srgbClr val="FFFFFF"/>
          </a:solidFill>
        </p:grpSpPr>
        <p:sp>
          <p:nvSpPr>
            <p:cNvPr id="8" name="Rectangle 15">
              <a:extLst>
                <a:ext uri="{FF2B5EF4-FFF2-40B4-BE49-F238E27FC236}">
                  <a16:creationId xmlns:a16="http://schemas.microsoft.com/office/drawing/2014/main" xmlns="" id="{2C7D2D64-353F-4802-AA48-A70CE6020B9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zh-TW"/>
            </a:p>
          </p:txBody>
        </p:sp>
        <p:sp>
          <p:nvSpPr>
            <p:cNvPr id="9" name="Freeform 5">
              <a:extLst>
                <a:ext uri="{FF2B5EF4-FFF2-40B4-BE49-F238E27FC236}">
                  <a16:creationId xmlns:a16="http://schemas.microsoft.com/office/drawing/2014/main" xmlns="" id="{30A6328F-CAA3-4052-BF4C-14BD47706E65}"/>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ln>
              <a:noFill/>
            </a:ln>
          </p:spPr>
          <p:style>
            <a:lnRef idx="0">
              <a:scrgbClr r="0" g="0" b="0"/>
            </a:lnRef>
            <a:fillRef idx="1002">
              <a:schemeClr val="dk2"/>
            </a:fillRef>
            <a:effectRef idx="0">
              <a:scrgbClr r="0" g="0" b="0"/>
            </a:effectRef>
            <a:fontRef idx="major"/>
          </p:style>
          <p:txBody>
            <a:bodyPr/>
            <a:lstStyle/>
            <a:p>
              <a:endParaRPr lang="zh-TW"/>
            </a:p>
          </p:txBody>
        </p:sp>
      </p:grpSp>
      <p:sp>
        <p:nvSpPr>
          <p:cNvPr id="2" name="Title 1">
            <a:extLst>
              <a:ext uri="{FF2B5EF4-FFF2-40B4-BE49-F238E27FC236}">
                <a16:creationId xmlns:a16="http://schemas.microsoft.com/office/drawing/2014/main" xmlns="" id="{FA1B174E-B39B-65EF-9E94-EF3CF26E931E}"/>
              </a:ext>
            </a:extLst>
          </p:cNvPr>
          <p:cNvSpPr>
            <a:spLocks noGrp="1"/>
          </p:cNvSpPr>
          <p:nvPr>
            <p:ph type="title"/>
          </p:nvPr>
        </p:nvSpPr>
        <p:spPr>
          <a:xfrm>
            <a:off x="1000372" y="1209957"/>
            <a:ext cx="3034580" cy="4438087"/>
          </a:xfrm>
        </p:spPr>
        <p:txBody>
          <a:bodyPr vert="horz" lIns="91440" tIns="45720" rIns="91440" bIns="45720" rtlCol="0" anchor="ctr">
            <a:normAutofit/>
          </a:bodyPr>
          <a:lstStyle/>
          <a:p>
            <a:pPr algn="r" rtl="0"/>
            <a:r>
              <a:rPr lang="zh-TW" sz="3200" b="0" i="0" u="none" baseline="0">
                <a:solidFill>
                  <a:schemeClr val="tx1"/>
                </a:solidFill>
              </a:rPr>
              <a:t>活動後與捐贈者建立長遠關係的方法</a:t>
            </a:r>
          </a:p>
        </p:txBody>
      </p:sp>
      <p:sp>
        <p:nvSpPr>
          <p:cNvPr id="5" name="TextBox 4">
            <a:extLst>
              <a:ext uri="{FF2B5EF4-FFF2-40B4-BE49-F238E27FC236}">
                <a16:creationId xmlns:a16="http://schemas.microsoft.com/office/drawing/2014/main" xmlns="" id="{B769C088-CBA4-AD72-BF3C-92E280BA019C}"/>
              </a:ext>
            </a:extLst>
          </p:cNvPr>
          <p:cNvSpPr txBox="1"/>
          <p:nvPr/>
        </p:nvSpPr>
        <p:spPr>
          <a:xfrm>
            <a:off x="4678424" y="1059025"/>
            <a:ext cx="5302189" cy="4739950"/>
          </a:xfrm>
          <a:prstGeom prst="rect">
            <a:avLst/>
          </a:prstGeom>
        </p:spPr>
        <p:txBody>
          <a:bodyPr vert="horz" lIns="91440" tIns="45720" rIns="91440" bIns="45720" rtlCol="0" anchor="ctr">
            <a:normAutofit/>
          </a:bodyPr>
          <a:lstStyle/>
          <a:p>
            <a:pPr algn="l" rtl="0">
              <a:spcBef>
                <a:spcPts val="1000"/>
              </a:spcBef>
              <a:buClr>
                <a:schemeClr val="accent1"/>
              </a:buClr>
              <a:buSzPct val="80000"/>
              <a:buFont typeface="Wingdings 3" charset="2"/>
              <a:buChar char=""/>
            </a:pPr>
            <a:r>
              <a:rPr lang="zh-TW" sz="2000" b="1" i="0" u="none" baseline="0"/>
              <a:t>活動後參與: </a:t>
            </a:r>
          </a:p>
          <a:p>
            <a:pPr lvl="1" algn="l" rtl="0">
              <a:spcBef>
                <a:spcPts val="1000"/>
              </a:spcBef>
              <a:buClr>
                <a:schemeClr val="accent1"/>
              </a:buClr>
              <a:buSzPct val="80000"/>
              <a:buFont typeface="Wingdings 3" charset="2"/>
              <a:buChar char=""/>
            </a:pPr>
            <a:r>
              <a:rPr lang="zh-TW" sz="2000" b="0" i="0" u="none" baseline="0"/>
              <a:t>透過電子郵件或郵寄，表達個人感謝</a:t>
            </a:r>
          </a:p>
          <a:p>
            <a:pPr lvl="1" algn="l" rtl="0">
              <a:spcBef>
                <a:spcPts val="1000"/>
              </a:spcBef>
              <a:buClr>
                <a:schemeClr val="accent1"/>
              </a:buClr>
              <a:buSzPct val="80000"/>
              <a:buFont typeface="Wingdings 3" charset="2"/>
              <a:buChar char=""/>
            </a:pPr>
            <a:r>
              <a:rPr lang="zh-TW" sz="2000" b="0" i="0" u="none" baseline="0"/>
              <a:t>社交媒體</a:t>
            </a:r>
          </a:p>
          <a:p>
            <a:pPr lvl="1" algn="l" rtl="0">
              <a:spcBef>
                <a:spcPts val="1000"/>
              </a:spcBef>
              <a:buClr>
                <a:schemeClr val="accent1"/>
              </a:buClr>
              <a:buSzPct val="80000"/>
              <a:buFont typeface="Wingdings 3" charset="2"/>
              <a:buChar char=""/>
            </a:pPr>
            <a:r>
              <a:rPr lang="zh-TW" sz="2000" b="0" i="0" u="none" baseline="0"/>
              <a:t>桂冠協會資訊</a:t>
            </a:r>
          </a:p>
          <a:p>
            <a:pPr lvl="1" algn="l" rtl="0">
              <a:spcBef>
                <a:spcPts val="1000"/>
              </a:spcBef>
              <a:buClr>
                <a:schemeClr val="accent1"/>
              </a:buClr>
              <a:buSzPct val="80000"/>
              <a:buFont typeface="Wingdings 3" charset="2"/>
              <a:buChar char=""/>
            </a:pPr>
            <a:r>
              <a:rPr lang="zh-TW" sz="2000" b="0" i="0" u="none" baseline="0"/>
              <a:t>成為觀星者的方法</a:t>
            </a:r>
          </a:p>
          <a:p>
            <a:pPr lvl="1" algn="l" rtl="0">
              <a:spcBef>
                <a:spcPts val="1000"/>
              </a:spcBef>
              <a:buClr>
                <a:schemeClr val="accent1"/>
              </a:buClr>
              <a:buSzPct val="80000"/>
              <a:buFont typeface="Wingdings 3" charset="2"/>
              <a:buChar char=""/>
            </a:pPr>
            <a:r>
              <a:rPr lang="zh-TW" sz="2000" b="0" i="0" u="none" baseline="0"/>
              <a:t>加入至郵寄清單與廣告</a:t>
            </a:r>
          </a:p>
        </p:txBody>
      </p:sp>
      <p:cxnSp>
        <p:nvCxnSpPr>
          <p:cNvPr id="19" name="Straight Connector 18">
            <a:extLst>
              <a:ext uri="{FF2B5EF4-FFF2-40B4-BE49-F238E27FC236}">
                <a16:creationId xmlns:a16="http://schemas.microsoft.com/office/drawing/2014/main" xmlns="" id="{AD23B2CD-009B-425A-9616-1E1AD1D5AB46}"/>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356687" y="1930986"/>
            <a:ext cx="0" cy="3200400"/>
          </a:xfrm>
          <a:prstGeom prst="line">
            <a:avLst/>
          </a:prstGeom>
          <a:ln w="15875" cap="sq">
            <a:solidFill>
              <a:schemeClr val="accent1">
                <a:lumMod val="75000"/>
              </a:schemeClr>
            </a:solidFill>
            <a:miter lim="800000"/>
          </a:ln>
        </p:spPr>
        <p:style>
          <a:lnRef idx="1">
            <a:schemeClr val="accent1"/>
          </a:lnRef>
          <a:fillRef idx="0">
            <a:schemeClr val="accent1"/>
          </a:fillRef>
          <a:effectRef idx="0">
            <a:schemeClr val="accent1"/>
          </a:effectRef>
          <a:fontRef idx="minor">
            <a:schemeClr val="tx1"/>
          </a:fontRef>
        </p:style>
      </p:cxnSp>
      <p:sp>
        <p:nvSpPr>
          <p:cNvPr id="6" name="Freeform 8">
            <a:extLst>
              <a:ext uri="{FF2B5EF4-FFF2-40B4-BE49-F238E27FC236}">
                <a16:creationId xmlns:a16="http://schemas.microsoft.com/office/drawing/2014/main" xmlns="" id="{C0C9AE17-3B6B-C0F9-9061-C51BC6E1C10D}"/>
              </a:ext>
            </a:extLst>
          </p:cNvPr>
          <p:cNvSpPr/>
          <p:nvPr/>
        </p:nvSpPr>
        <p:spPr>
          <a:xfrm>
            <a:off x="11110956" y="54844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zh-TW"/>
          </a:p>
        </p:txBody>
      </p:sp>
      <p:sp>
        <p:nvSpPr>
          <p:cNvPr id="3" name="TextBox 2">
            <a:extLst>
              <a:ext uri="{FF2B5EF4-FFF2-40B4-BE49-F238E27FC236}">
                <a16:creationId xmlns:a16="http://schemas.microsoft.com/office/drawing/2014/main" xmlns="" id="{FEDBBB1B-A96F-42C1-A0B1-ADBB75A39E27}"/>
              </a:ext>
            </a:extLst>
          </p:cNvPr>
          <p:cNvSpPr txBox="1"/>
          <p:nvPr/>
        </p:nvSpPr>
        <p:spPr>
          <a:xfrm>
            <a:off x="311085" y="6455835"/>
            <a:ext cx="8578391" cy="307777"/>
          </a:xfrm>
          <a:prstGeom prst="rect">
            <a:avLst/>
          </a:prstGeom>
          <a:noFill/>
        </p:spPr>
        <p:txBody>
          <a:bodyPr wrap="square" rtlCol="0">
            <a:spAutoFit/>
          </a:bodyPr>
          <a:lstStyle/>
          <a:p>
            <a:pPr algn="l" rtl="0"/>
            <a:r>
              <a:rPr lang="zh-TW" sz="1400" b="0" i="0" u="none" baseline="0">
                <a:solidFill>
                  <a:schemeClr val="accent1"/>
                </a:solidFill>
              </a:rPr>
              <a:t>2024 年 SIA 專區會議</a:t>
            </a:r>
          </a:p>
        </p:txBody>
      </p:sp>
    </p:spTree>
    <p:extLst>
      <p:ext uri="{BB962C8B-B14F-4D97-AF65-F5344CB8AC3E}">
        <p14:creationId xmlns:p14="http://schemas.microsoft.com/office/powerpoint/2010/main" val="4569012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xmlns="" id="{B219AE65-9B94-44EA-BEF3-EF4BFA169C8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p>
        </p:txBody>
      </p:sp>
      <p:sp>
        <p:nvSpPr>
          <p:cNvPr id="13" name="Rectangle 12">
            <a:extLst>
              <a:ext uri="{FF2B5EF4-FFF2-40B4-BE49-F238E27FC236}">
                <a16:creationId xmlns:a16="http://schemas.microsoft.com/office/drawing/2014/main" xmlns="" id="{F0C81A57-9CD5-461B-8FFE-4A8CB6CFBE0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017539" y="467397"/>
            <a:ext cx="695829" cy="591911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zh-TW"/>
          </a:p>
        </p:txBody>
      </p:sp>
      <p:grpSp>
        <p:nvGrpSpPr>
          <p:cNvPr id="15" name="Group 14">
            <a:extLst>
              <a:ext uri="{FF2B5EF4-FFF2-40B4-BE49-F238E27FC236}">
                <a16:creationId xmlns:a16="http://schemas.microsoft.com/office/drawing/2014/main" xmlns="" id="{3086C462-37F4-494D-8292-CCB95221CC1A}"/>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0"/>
            <a:ext cx="12192000" cy="6858000"/>
            <a:chOff x="0" y="0"/>
            <a:chExt cx="12192000" cy="6858000"/>
          </a:xfrm>
          <a:solidFill>
            <a:srgbClr val="FFFFFF"/>
          </a:solidFill>
        </p:grpSpPr>
        <p:sp>
          <p:nvSpPr>
            <p:cNvPr id="8" name="Rectangle 15">
              <a:extLst>
                <a:ext uri="{FF2B5EF4-FFF2-40B4-BE49-F238E27FC236}">
                  <a16:creationId xmlns:a16="http://schemas.microsoft.com/office/drawing/2014/main" xmlns="" id="{2C7D2D64-353F-4802-AA48-A70CE6020B9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zh-TW"/>
            </a:p>
          </p:txBody>
        </p:sp>
        <p:sp>
          <p:nvSpPr>
            <p:cNvPr id="9" name="Freeform 5">
              <a:extLst>
                <a:ext uri="{FF2B5EF4-FFF2-40B4-BE49-F238E27FC236}">
                  <a16:creationId xmlns:a16="http://schemas.microsoft.com/office/drawing/2014/main" xmlns="" id="{30A6328F-CAA3-4052-BF4C-14BD47706E65}"/>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ln>
              <a:noFill/>
            </a:ln>
          </p:spPr>
          <p:style>
            <a:lnRef idx="0">
              <a:scrgbClr r="0" g="0" b="0"/>
            </a:lnRef>
            <a:fillRef idx="1002">
              <a:schemeClr val="dk2"/>
            </a:fillRef>
            <a:effectRef idx="0">
              <a:scrgbClr r="0" g="0" b="0"/>
            </a:effectRef>
            <a:fontRef idx="major"/>
          </p:style>
          <p:txBody>
            <a:bodyPr/>
            <a:lstStyle/>
            <a:p>
              <a:endParaRPr lang="zh-TW"/>
            </a:p>
          </p:txBody>
        </p:sp>
      </p:grpSp>
      <p:sp>
        <p:nvSpPr>
          <p:cNvPr id="2" name="Title 1">
            <a:extLst>
              <a:ext uri="{FF2B5EF4-FFF2-40B4-BE49-F238E27FC236}">
                <a16:creationId xmlns:a16="http://schemas.microsoft.com/office/drawing/2014/main" xmlns="" id="{FA1B174E-B39B-65EF-9E94-EF3CF26E931E}"/>
              </a:ext>
            </a:extLst>
          </p:cNvPr>
          <p:cNvSpPr>
            <a:spLocks noGrp="1"/>
          </p:cNvSpPr>
          <p:nvPr>
            <p:ph type="title"/>
          </p:nvPr>
        </p:nvSpPr>
        <p:spPr>
          <a:xfrm>
            <a:off x="1000372" y="1209957"/>
            <a:ext cx="3034580" cy="4438087"/>
          </a:xfrm>
        </p:spPr>
        <p:txBody>
          <a:bodyPr vert="horz" lIns="91440" tIns="45720" rIns="91440" bIns="45720" rtlCol="0" anchor="ctr">
            <a:normAutofit/>
          </a:bodyPr>
          <a:lstStyle/>
          <a:p>
            <a:pPr algn="r" rtl="0"/>
            <a:r>
              <a:rPr lang="zh-TW" sz="3200" b="0" i="0" u="none" baseline="0">
                <a:solidFill>
                  <a:schemeClr val="tx1"/>
                </a:solidFill>
              </a:rPr>
              <a:t>活動後與捐贈者建立長遠關係的方法</a:t>
            </a:r>
          </a:p>
        </p:txBody>
      </p:sp>
      <p:sp>
        <p:nvSpPr>
          <p:cNvPr id="5" name="TextBox 4">
            <a:extLst>
              <a:ext uri="{FF2B5EF4-FFF2-40B4-BE49-F238E27FC236}">
                <a16:creationId xmlns:a16="http://schemas.microsoft.com/office/drawing/2014/main" xmlns="" id="{B769C088-CBA4-AD72-BF3C-92E280BA019C}"/>
              </a:ext>
            </a:extLst>
          </p:cNvPr>
          <p:cNvSpPr txBox="1"/>
          <p:nvPr/>
        </p:nvSpPr>
        <p:spPr>
          <a:xfrm>
            <a:off x="4678424" y="1059025"/>
            <a:ext cx="5302189" cy="4739950"/>
          </a:xfrm>
          <a:prstGeom prst="rect">
            <a:avLst/>
          </a:prstGeom>
        </p:spPr>
        <p:txBody>
          <a:bodyPr vert="horz" lIns="91440" tIns="45720" rIns="91440" bIns="45720" rtlCol="0" anchor="ctr">
            <a:normAutofit/>
          </a:bodyPr>
          <a:lstStyle/>
          <a:p>
            <a:pPr algn="l" rtl="0">
              <a:spcBef>
                <a:spcPts val="1000"/>
              </a:spcBef>
              <a:buClr>
                <a:schemeClr val="accent1"/>
              </a:buClr>
              <a:buSzPct val="80000"/>
              <a:buFont typeface="Wingdings 3" charset="2"/>
              <a:buChar char=""/>
            </a:pPr>
            <a:r>
              <a:rPr lang="zh-TW" sz="2400" b="1" i="0" u="none" baseline="0"/>
              <a:t>培養捐贈者： </a:t>
            </a:r>
          </a:p>
          <a:p>
            <a:pPr lvl="1" algn="l" rtl="0">
              <a:spcBef>
                <a:spcPts val="1000"/>
              </a:spcBef>
              <a:buClr>
                <a:schemeClr val="accent1"/>
              </a:buClr>
              <a:buSzPct val="80000"/>
              <a:buFont typeface="Wingdings 3" charset="2"/>
              <a:buChar char=""/>
            </a:pPr>
            <a:r>
              <a:rPr lang="zh-TW" sz="2400" b="0" i="0" u="none" baseline="0"/>
              <a:t>提供即講舉辦的專案最新資訊 </a:t>
            </a:r>
          </a:p>
          <a:p>
            <a:pPr lvl="1" algn="l" rtl="0">
              <a:spcBef>
                <a:spcPts val="1000"/>
              </a:spcBef>
              <a:buClr>
                <a:schemeClr val="accent1"/>
              </a:buClr>
              <a:buSzPct val="80000"/>
              <a:buFont typeface="Wingdings 3" charset="2"/>
              <a:buChar char=""/>
            </a:pPr>
            <a:r>
              <a:rPr lang="zh-TW" sz="2400" b="0" i="0" u="none" baseline="0"/>
              <a:t>分享成功故事</a:t>
            </a:r>
          </a:p>
          <a:p>
            <a:pPr lvl="1" algn="l" rtl="0">
              <a:spcBef>
                <a:spcPts val="1000"/>
              </a:spcBef>
              <a:buClr>
                <a:schemeClr val="accent1"/>
              </a:buClr>
              <a:buSzPct val="80000"/>
              <a:buFont typeface="Wingdings 3" charset="2"/>
              <a:buChar char=""/>
            </a:pPr>
            <a:r>
              <a:rPr lang="zh-TW" sz="2400" b="0" i="0" u="none" baseline="0"/>
              <a:t>邀請捐贈者參加其他活動或機會 </a:t>
            </a:r>
          </a:p>
        </p:txBody>
      </p:sp>
      <p:cxnSp>
        <p:nvCxnSpPr>
          <p:cNvPr id="19" name="Straight Connector 18">
            <a:extLst>
              <a:ext uri="{FF2B5EF4-FFF2-40B4-BE49-F238E27FC236}">
                <a16:creationId xmlns:a16="http://schemas.microsoft.com/office/drawing/2014/main" xmlns="" id="{AD23B2CD-009B-425A-9616-1E1AD1D5AB46}"/>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356687" y="1930986"/>
            <a:ext cx="0" cy="3200400"/>
          </a:xfrm>
          <a:prstGeom prst="line">
            <a:avLst/>
          </a:prstGeom>
          <a:ln w="15875" cap="sq">
            <a:solidFill>
              <a:schemeClr val="accent1">
                <a:lumMod val="75000"/>
              </a:schemeClr>
            </a:solidFill>
            <a:miter lim="800000"/>
          </a:ln>
        </p:spPr>
        <p:style>
          <a:lnRef idx="1">
            <a:schemeClr val="accent1"/>
          </a:lnRef>
          <a:fillRef idx="0">
            <a:schemeClr val="accent1"/>
          </a:fillRef>
          <a:effectRef idx="0">
            <a:schemeClr val="accent1"/>
          </a:effectRef>
          <a:fontRef idx="minor">
            <a:schemeClr val="tx1"/>
          </a:fontRef>
        </p:style>
      </p:cxnSp>
      <p:sp>
        <p:nvSpPr>
          <p:cNvPr id="6" name="Freeform 8">
            <a:extLst>
              <a:ext uri="{FF2B5EF4-FFF2-40B4-BE49-F238E27FC236}">
                <a16:creationId xmlns:a16="http://schemas.microsoft.com/office/drawing/2014/main" xmlns="" id="{C0C9AE17-3B6B-C0F9-9061-C51BC6E1C10D}"/>
              </a:ext>
            </a:extLst>
          </p:cNvPr>
          <p:cNvSpPr/>
          <p:nvPr/>
        </p:nvSpPr>
        <p:spPr>
          <a:xfrm>
            <a:off x="11110956" y="54844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zh-TW"/>
          </a:p>
        </p:txBody>
      </p:sp>
      <p:sp>
        <p:nvSpPr>
          <p:cNvPr id="3" name="TextBox 2">
            <a:extLst>
              <a:ext uri="{FF2B5EF4-FFF2-40B4-BE49-F238E27FC236}">
                <a16:creationId xmlns:a16="http://schemas.microsoft.com/office/drawing/2014/main" xmlns="" id="{FEDBBB1B-A96F-42C1-A0B1-ADBB75A39E27}"/>
              </a:ext>
            </a:extLst>
          </p:cNvPr>
          <p:cNvSpPr txBox="1"/>
          <p:nvPr/>
        </p:nvSpPr>
        <p:spPr>
          <a:xfrm>
            <a:off x="311085" y="6455835"/>
            <a:ext cx="8578391" cy="307777"/>
          </a:xfrm>
          <a:prstGeom prst="rect">
            <a:avLst/>
          </a:prstGeom>
          <a:noFill/>
        </p:spPr>
        <p:txBody>
          <a:bodyPr wrap="square" rtlCol="0">
            <a:spAutoFit/>
          </a:bodyPr>
          <a:lstStyle/>
          <a:p>
            <a:pPr algn="l" rtl="0"/>
            <a:r>
              <a:rPr lang="zh-TW" sz="1400" b="0" i="0" u="none" baseline="0">
                <a:solidFill>
                  <a:schemeClr val="accent1"/>
                </a:solidFill>
              </a:rPr>
              <a:t>2024 年 SIA 專區會議</a:t>
            </a:r>
          </a:p>
        </p:txBody>
      </p:sp>
    </p:spTree>
    <p:extLst>
      <p:ext uri="{BB962C8B-B14F-4D97-AF65-F5344CB8AC3E}">
        <p14:creationId xmlns:p14="http://schemas.microsoft.com/office/powerpoint/2010/main" val="24666412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A69375-D1ED-BC48-9FED-CECB5EDAD6CA}"/>
              </a:ext>
            </a:extLst>
          </p:cNvPr>
          <p:cNvSpPr>
            <a:spLocks noGrp="1"/>
          </p:cNvSpPr>
          <p:nvPr>
            <p:ph type="title"/>
          </p:nvPr>
        </p:nvSpPr>
        <p:spPr/>
        <p:txBody>
          <a:bodyPr/>
          <a:lstStyle/>
          <a:p>
            <a:pPr algn="l" rtl="0"/>
            <a:r>
              <a:rPr lang="zh-TW" b="0" i="0" u="none" baseline="0"/>
              <a:t>資源</a:t>
            </a:r>
          </a:p>
        </p:txBody>
      </p:sp>
      <p:sp>
        <p:nvSpPr>
          <p:cNvPr id="3" name="Content Placeholder 2">
            <a:extLst>
              <a:ext uri="{FF2B5EF4-FFF2-40B4-BE49-F238E27FC236}">
                <a16:creationId xmlns:a16="http://schemas.microsoft.com/office/drawing/2014/main" xmlns="" id="{E73E8A3C-9EDB-6B2F-9AD4-4794159538D4}"/>
              </a:ext>
            </a:extLst>
          </p:cNvPr>
          <p:cNvSpPr>
            <a:spLocks noGrp="1"/>
          </p:cNvSpPr>
          <p:nvPr>
            <p:ph idx="1"/>
          </p:nvPr>
        </p:nvSpPr>
        <p:spPr/>
        <p:txBody>
          <a:bodyPr/>
          <a:lstStyle/>
          <a:p>
            <a:pPr algn="l" rtl="0"/>
            <a:r>
              <a:rPr lang="zh-TW" b="0" i="0" u="none" baseline="0"/>
              <a:t>捐贈者管理的藝術:持續參與的策略</a:t>
            </a:r>
          </a:p>
          <a:p>
            <a:pPr lvl="1" algn="l" rtl="0"/>
            <a:r>
              <a:rPr lang="zh-TW" b="0" i="0" u="none" baseline="0">
                <a:hlinkClick r:id="rId3"/>
              </a:rPr>
              <a:t>https://www.weareforgood.com/article/the-art-of-donor-stewardship</a:t>
            </a:r>
            <a:endParaRPr lang="zh-TW" dirty="0"/>
          </a:p>
          <a:p>
            <a:pPr algn="l" rtl="0"/>
            <a:r>
              <a:rPr lang="zh-TW" b="0" i="0" u="none" baseline="0"/>
              <a:t>特別活動後續行動，將客人轉變為忠實的捐贈者</a:t>
            </a:r>
          </a:p>
          <a:p>
            <a:pPr lvl="1" algn="l" rtl="0"/>
            <a:r>
              <a:rPr lang="zh-TW" b="0" i="0" u="none" baseline="0">
                <a:hlinkClick r:id="rId4"/>
              </a:rPr>
              <a:t>https://www.soroptimistinternational.org/the-current-digital-age-what-we-as-soroptimists-can-do-for-women-and-girls/</a:t>
            </a:r>
            <a:endParaRPr lang="zh-TW" dirty="0"/>
          </a:p>
          <a:p>
            <a:pPr algn="l" rtl="0"/>
            <a:r>
              <a:rPr lang="zh-TW" b="0" i="0" u="none" baseline="0"/>
              <a:t>分會基金籌募資源</a:t>
            </a:r>
          </a:p>
          <a:p>
            <a:pPr lvl="1" algn="l" rtl="0"/>
            <a:r>
              <a:rPr lang="zh-TW" b="0" i="0" u="none" baseline="0">
                <a:hlinkClick r:id="rId5"/>
              </a:rPr>
              <a:t>https://www.soroptimistinternational.org/the-current-digital-age-what-we-as-soroptimists-can-do-for-women-and-girls/</a:t>
            </a:r>
            <a:endParaRPr lang="zh-TW" dirty="0"/>
          </a:p>
          <a:p>
            <a:pPr lvl="1" algn="l" rtl="0"/>
            <a:endParaRPr lang="zh-TW" dirty="0"/>
          </a:p>
        </p:txBody>
      </p:sp>
      <p:sp>
        <p:nvSpPr>
          <p:cNvPr id="4" name="TextBox 3">
            <a:extLst>
              <a:ext uri="{FF2B5EF4-FFF2-40B4-BE49-F238E27FC236}">
                <a16:creationId xmlns:a16="http://schemas.microsoft.com/office/drawing/2014/main" xmlns="" id="{C8390B95-5580-78F4-28D8-DE138E4208AD}"/>
              </a:ext>
            </a:extLst>
          </p:cNvPr>
          <p:cNvSpPr txBox="1"/>
          <p:nvPr/>
        </p:nvSpPr>
        <p:spPr>
          <a:xfrm>
            <a:off x="311085" y="6455835"/>
            <a:ext cx="8578391" cy="307777"/>
          </a:xfrm>
          <a:prstGeom prst="rect">
            <a:avLst/>
          </a:prstGeom>
          <a:noFill/>
        </p:spPr>
        <p:txBody>
          <a:bodyPr wrap="square" rtlCol="0">
            <a:spAutoFit/>
          </a:bodyPr>
          <a:lstStyle/>
          <a:p>
            <a:pPr algn="l" rtl="0"/>
            <a:r>
              <a:rPr lang="zh-TW" sz="1400" b="0" i="0" u="none" baseline="0">
                <a:solidFill>
                  <a:schemeClr val="accent1"/>
                </a:solidFill>
              </a:rPr>
              <a:t>2024 年 SIA 專區會議</a:t>
            </a:r>
          </a:p>
        </p:txBody>
      </p:sp>
      <p:sp>
        <p:nvSpPr>
          <p:cNvPr id="5" name="Freeform 8">
            <a:extLst>
              <a:ext uri="{FF2B5EF4-FFF2-40B4-BE49-F238E27FC236}">
                <a16:creationId xmlns:a16="http://schemas.microsoft.com/office/drawing/2014/main" xmlns="" id="{4EC3471F-D2F7-BDB6-D19B-3C68BF8A7077}"/>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6"/>
            <a:stretch>
              <a:fillRect/>
            </a:stretch>
          </a:blipFill>
        </p:spPr>
        <p:txBody>
          <a:bodyPr/>
          <a:lstStyle/>
          <a:p>
            <a:endParaRPr lang="zh-TW"/>
          </a:p>
        </p:txBody>
      </p:sp>
    </p:spTree>
    <p:extLst>
      <p:ext uri="{BB962C8B-B14F-4D97-AF65-F5344CB8AC3E}">
        <p14:creationId xmlns:p14="http://schemas.microsoft.com/office/powerpoint/2010/main" val="349901105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Custom 3">
      <a:dk1>
        <a:srgbClr val="000000"/>
      </a:dk1>
      <a:lt1>
        <a:srgbClr val="FFFFFF"/>
      </a:lt1>
      <a:dk2>
        <a:srgbClr val="5BBDB6"/>
      </a:dk2>
      <a:lt2>
        <a:srgbClr val="EBEBEB"/>
      </a:lt2>
      <a:accent1>
        <a:srgbClr val="EA8A6B"/>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{3F5DC285-3F84-DB40-979D-2B7B8178F68E}tf10001076</Template>
  <TotalTime>11999</TotalTime>
  <Words>3161</Words>
  <Application>Microsoft Office PowerPoint</Application>
  <PresentationFormat>Widescreen</PresentationFormat>
  <Paragraphs>139</Paragraphs>
  <Slides>9</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新細明體</vt:lpstr>
      <vt:lpstr>Arial</vt:lpstr>
      <vt:lpstr>Calibri</vt:lpstr>
      <vt:lpstr>Century Gothic</vt:lpstr>
      <vt:lpstr>Wingdings 3</vt:lpstr>
      <vt:lpstr>Ion Boardroom</vt:lpstr>
      <vt:lpstr>慈善事業： 透過分會募款和活動來發展穩定的捐贈者基礎。</vt:lpstr>
      <vt:lpstr>透過分會募款與活動提高捐贈者參與度為何很重要？</vt:lpstr>
      <vt:lpstr>透過分會募款與活動提高捐贈者參與度可以讓您：</vt:lpstr>
      <vt:lpstr>募款活動範例</vt:lpstr>
      <vt:lpstr>PowerPoint Presentation</vt:lpstr>
      <vt:lpstr>在活動期間進行企業贊助與捐贈者表彰的方法：</vt:lpstr>
      <vt:lpstr>活動後與捐贈者建立長遠關係的方法</vt:lpstr>
      <vt:lpstr>活動後與捐贈者建立長遠關係的方法</vt:lpstr>
      <vt:lpstr>資源</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NAME</dc:title>
  <dc:creator>Kymberlie Adams</dc:creator>
  <cp:lastModifiedBy>CAN</cp:lastModifiedBy>
  <cp:revision>19</cp:revision>
  <dcterms:created xsi:type="dcterms:W3CDTF">2023-09-18T19:41:21Z</dcterms:created>
  <dcterms:modified xsi:type="dcterms:W3CDTF">2024-08-09T19:03:24Z</dcterms:modified>
</cp:coreProperties>
</file>