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0" r:id="rId1"/>
  </p:sldMasterIdLst>
  <p:notesMasterIdLst>
    <p:notesMasterId r:id="rId11"/>
  </p:notesMasterIdLst>
  <p:sldIdLst>
    <p:sldId id="256" r:id="rId2"/>
    <p:sldId id="260" r:id="rId3"/>
    <p:sldId id="262" r:id="rId4"/>
    <p:sldId id="261" r:id="rId5"/>
    <p:sldId id="257" r:id="rId6"/>
    <p:sldId id="265" r:id="rId7"/>
    <p:sldId id="266" r:id="rId8"/>
    <p:sldId id="264"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541C7D-5ECF-47B7-9F91-50A6227EC51A}" v="199" dt="2024-07-09T21:08:06.0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2862" autoAdjust="0"/>
  </p:normalViewPr>
  <p:slideViewPr>
    <p:cSldViewPr snapToGrid="0">
      <p:cViewPr varScale="1">
        <p:scale>
          <a:sx n="53" d="100"/>
          <a:sy n="53" d="100"/>
        </p:scale>
        <p:origin x="1112" y="36"/>
      </p:cViewPr>
      <p:guideLst/>
    </p:cSldViewPr>
  </p:slideViewPr>
  <p:outlineViewPr>
    <p:cViewPr>
      <p:scale>
        <a:sx n="33" d="100"/>
        <a:sy n="33" d="100"/>
      </p:scale>
      <p:origin x="0" y="0"/>
    </p:cViewPr>
  </p:outlineViewPr>
  <p:notesTextViewPr>
    <p:cViewPr>
      <p:scale>
        <a:sx n="1" d="1"/>
        <a:sy n="1" d="1"/>
      </p:scale>
      <p:origin x="0" y="-44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mali Brooks" userId="c4f7d4aa-f934-418c-aa11-f8bc51a77fd8" providerId="ADAL" clId="{49098D51-CB8D-4851-8D11-6CDBA26364A7}"/>
    <pc:docChg chg="custSel modSld">
      <pc:chgData name="Kamali Brooks" userId="c4f7d4aa-f934-418c-aa11-f8bc51a77fd8" providerId="ADAL" clId="{49098D51-CB8D-4851-8D11-6CDBA26364A7}" dt="2024-02-22T01:55:25.390" v="29" actId="1076"/>
      <pc:docMkLst>
        <pc:docMk/>
      </pc:docMkLst>
      <pc:sldChg chg="delSp modSp mod">
        <pc:chgData name="Kamali Brooks" userId="c4f7d4aa-f934-418c-aa11-f8bc51a77fd8" providerId="ADAL" clId="{49098D51-CB8D-4851-8D11-6CDBA26364A7}" dt="2024-02-22T01:55:25.390" v="29" actId="1076"/>
        <pc:sldMkLst>
          <pc:docMk/>
          <pc:sldMk cId="3712423172" sldId="256"/>
        </pc:sldMkLst>
        <pc:spChg chg="mod">
          <ac:chgData name="Kamali Brooks" userId="c4f7d4aa-f934-418c-aa11-f8bc51a77fd8" providerId="ADAL" clId="{49098D51-CB8D-4851-8D11-6CDBA26364A7}" dt="2024-02-22T01:55:25.390" v="29" actId="1076"/>
          <ac:spMkLst>
            <pc:docMk/>
            <pc:sldMk cId="3712423172" sldId="256"/>
            <ac:spMk id="3" creationId="{3240A5E7-E7B7-EEDC-1E9D-E3F53DFFB06C}"/>
          </ac:spMkLst>
        </pc:spChg>
        <pc:spChg chg="mod">
          <ac:chgData name="Kamali Brooks" userId="c4f7d4aa-f934-418c-aa11-f8bc51a77fd8" providerId="ADAL" clId="{49098D51-CB8D-4851-8D11-6CDBA26364A7}" dt="2024-02-22T01:53:31.694" v="25" actId="113"/>
          <ac:spMkLst>
            <pc:docMk/>
            <pc:sldMk cId="3712423172" sldId="256"/>
            <ac:spMk id="14" creationId="{F7A46274-5918-8F5E-91D0-8C011C3AEAA3}"/>
          </ac:spMkLst>
        </pc:spChg>
        <pc:picChg chg="del">
          <ac:chgData name="Kamali Brooks" userId="c4f7d4aa-f934-418c-aa11-f8bc51a77fd8" providerId="ADAL" clId="{49098D51-CB8D-4851-8D11-6CDBA26364A7}" dt="2024-02-22T01:53:55.485" v="26" actId="478"/>
          <ac:picMkLst>
            <pc:docMk/>
            <pc:sldMk cId="3712423172" sldId="256"/>
            <ac:picMk id="35" creationId="{68C8F1DE-562F-EE3E-B1D0-B97151C2D4CC}"/>
          </ac:picMkLst>
        </pc:picChg>
      </pc:sldChg>
    </pc:docChg>
  </pc:docChgLst>
  <pc:docChgLst>
    <pc:chgData name="Ilana Hirsch" userId="1a4b2c8a-d082-4888-88ce-9cc339e91866" providerId="ADAL" clId="{0F541C7D-5ECF-47B7-9F91-50A6227EC51A}"/>
    <pc:docChg chg="undo custSel addSld modSld sldOrd">
      <pc:chgData name="Ilana Hirsch" userId="1a4b2c8a-d082-4888-88ce-9cc339e91866" providerId="ADAL" clId="{0F541C7D-5ECF-47B7-9F91-50A6227EC51A}" dt="2024-07-10T13:59:27.070" v="6189" actId="20577"/>
      <pc:docMkLst>
        <pc:docMk/>
      </pc:docMkLst>
      <pc:sldChg chg="addSp modSp mod modAnim modNotesTx">
        <pc:chgData name="Ilana Hirsch" userId="1a4b2c8a-d082-4888-88ce-9cc339e91866" providerId="ADAL" clId="{0F541C7D-5ECF-47B7-9F91-50A6227EC51A}" dt="2024-07-08T15:41:48.229" v="3783"/>
        <pc:sldMkLst>
          <pc:docMk/>
          <pc:sldMk cId="3712423172" sldId="256"/>
        </pc:sldMkLst>
        <pc:spChg chg="add mod">
          <ac:chgData name="Ilana Hirsch" userId="1a4b2c8a-d082-4888-88ce-9cc339e91866" providerId="ADAL" clId="{0F541C7D-5ECF-47B7-9F91-50A6227EC51A}" dt="2024-07-03T13:27:07.417" v="185" actId="1035"/>
          <ac:spMkLst>
            <pc:docMk/>
            <pc:sldMk cId="3712423172" sldId="256"/>
            <ac:spMk id="2" creationId="{58EC28FB-705E-6229-8FDE-30C12910D5AB}"/>
          </ac:spMkLst>
        </pc:spChg>
        <pc:spChg chg="mod">
          <ac:chgData name="Ilana Hirsch" userId="1a4b2c8a-d082-4888-88ce-9cc339e91866" providerId="ADAL" clId="{0F541C7D-5ECF-47B7-9F91-50A6227EC51A}" dt="2024-07-03T13:27:02.174" v="174" actId="1035"/>
          <ac:spMkLst>
            <pc:docMk/>
            <pc:sldMk cId="3712423172" sldId="256"/>
            <ac:spMk id="3" creationId="{3240A5E7-E7B7-EEDC-1E9D-E3F53DFFB06C}"/>
          </ac:spMkLst>
        </pc:spChg>
        <pc:spChg chg="mod">
          <ac:chgData name="Ilana Hirsch" userId="1a4b2c8a-d082-4888-88ce-9cc339e91866" providerId="ADAL" clId="{0F541C7D-5ECF-47B7-9F91-50A6227EC51A}" dt="2024-07-05T17:34:56.323" v="3653" actId="1076"/>
          <ac:spMkLst>
            <pc:docMk/>
            <pc:sldMk cId="3712423172" sldId="256"/>
            <ac:spMk id="14" creationId="{F7A46274-5918-8F5E-91D0-8C011C3AEAA3}"/>
          </ac:spMkLst>
        </pc:spChg>
      </pc:sldChg>
      <pc:sldChg chg="addSp delSp modSp mod ord modNotesTx">
        <pc:chgData name="Ilana Hirsch" userId="1a4b2c8a-d082-4888-88ce-9cc339e91866" providerId="ADAL" clId="{0F541C7D-5ECF-47B7-9F91-50A6227EC51A}" dt="2024-07-10T13:59:27.070" v="6189" actId="20577"/>
        <pc:sldMkLst>
          <pc:docMk/>
          <pc:sldMk cId="1551474484" sldId="257"/>
        </pc:sldMkLst>
        <pc:spChg chg="del">
          <ac:chgData name="Ilana Hirsch" userId="1a4b2c8a-d082-4888-88ce-9cc339e91866" providerId="ADAL" clId="{0F541C7D-5ECF-47B7-9F91-50A6227EC51A}" dt="2024-07-03T15:40:35.375" v="3616" actId="478"/>
          <ac:spMkLst>
            <pc:docMk/>
            <pc:sldMk cId="1551474484" sldId="257"/>
            <ac:spMk id="2" creationId="{9368EE08-DB92-2A42-C003-D8162B33D277}"/>
          </ac:spMkLst>
        </pc:spChg>
        <pc:spChg chg="mod">
          <ac:chgData name="Ilana Hirsch" userId="1a4b2c8a-d082-4888-88ce-9cc339e91866" providerId="ADAL" clId="{0F541C7D-5ECF-47B7-9F91-50A6227EC51A}" dt="2024-07-09T20:11:19.852" v="5302" actId="5793"/>
          <ac:spMkLst>
            <pc:docMk/>
            <pc:sldMk cId="1551474484" sldId="257"/>
            <ac:spMk id="3" creationId="{4605C097-8DBD-17FE-542D-8CB9E52250AF}"/>
          </ac:spMkLst>
        </pc:spChg>
        <pc:picChg chg="add del mod">
          <ac:chgData name="Ilana Hirsch" userId="1a4b2c8a-d082-4888-88ce-9cc339e91866" providerId="ADAL" clId="{0F541C7D-5ECF-47B7-9F91-50A6227EC51A}" dt="2024-07-05T17:21:24.983" v="3618" actId="478"/>
          <ac:picMkLst>
            <pc:docMk/>
            <pc:sldMk cId="1551474484" sldId="257"/>
            <ac:picMk id="2050" creationId="{1EBFA3EA-66B0-55E9-6173-41B47B3D43BF}"/>
          </ac:picMkLst>
        </pc:picChg>
        <pc:picChg chg="add mod">
          <ac:chgData name="Ilana Hirsch" userId="1a4b2c8a-d082-4888-88ce-9cc339e91866" providerId="ADAL" clId="{0F541C7D-5ECF-47B7-9F91-50A6227EC51A}" dt="2024-07-05T17:22:04.100" v="3625" actId="1076"/>
          <ac:picMkLst>
            <pc:docMk/>
            <pc:sldMk cId="1551474484" sldId="257"/>
            <ac:picMk id="2052" creationId="{D6ADE5EE-656A-ACC4-2830-9D0C5C4BDFFA}"/>
          </ac:picMkLst>
        </pc:picChg>
      </pc:sldChg>
      <pc:sldChg chg="addSp modSp mod ord modNotesTx">
        <pc:chgData name="Ilana Hirsch" userId="1a4b2c8a-d082-4888-88ce-9cc339e91866" providerId="ADAL" clId="{0F541C7D-5ECF-47B7-9F91-50A6227EC51A}" dt="2024-07-09T19:49:27.808" v="3917" actId="20577"/>
        <pc:sldMkLst>
          <pc:docMk/>
          <pc:sldMk cId="3988068423" sldId="260"/>
        </pc:sldMkLst>
        <pc:spChg chg="mod">
          <ac:chgData name="Ilana Hirsch" userId="1a4b2c8a-d082-4888-88ce-9cc339e91866" providerId="ADAL" clId="{0F541C7D-5ECF-47B7-9F91-50A6227EC51A}" dt="2024-07-03T13:30:39.292" v="323" actId="20577"/>
          <ac:spMkLst>
            <pc:docMk/>
            <pc:sldMk cId="3988068423" sldId="260"/>
            <ac:spMk id="2" creationId="{6737A165-0069-2B71-3611-76F76E6FE0D1}"/>
          </ac:spMkLst>
        </pc:spChg>
        <pc:picChg chg="add mod">
          <ac:chgData name="Ilana Hirsch" userId="1a4b2c8a-d082-4888-88ce-9cc339e91866" providerId="ADAL" clId="{0F541C7D-5ECF-47B7-9F91-50A6227EC51A}" dt="2024-07-03T15:36:39.354" v="3609" actId="1076"/>
          <ac:picMkLst>
            <pc:docMk/>
            <pc:sldMk cId="3988068423" sldId="260"/>
            <ac:picMk id="1026" creationId="{8D8E1350-3D31-802C-355C-C33360EF7401}"/>
          </ac:picMkLst>
        </pc:picChg>
      </pc:sldChg>
      <pc:sldChg chg="modSp mod ord modNotesTx">
        <pc:chgData name="Ilana Hirsch" userId="1a4b2c8a-d082-4888-88ce-9cc339e91866" providerId="ADAL" clId="{0F541C7D-5ECF-47B7-9F91-50A6227EC51A}" dt="2024-07-09T20:00:50.658" v="5126" actId="20577"/>
        <pc:sldMkLst>
          <pc:docMk/>
          <pc:sldMk cId="741885181" sldId="261"/>
        </pc:sldMkLst>
        <pc:spChg chg="mod">
          <ac:chgData name="Ilana Hirsch" userId="1a4b2c8a-d082-4888-88ce-9cc339e91866" providerId="ADAL" clId="{0F541C7D-5ECF-47B7-9F91-50A6227EC51A}" dt="2024-07-03T13:45:38.780" v="1815" actId="20577"/>
          <ac:spMkLst>
            <pc:docMk/>
            <pc:sldMk cId="741885181" sldId="261"/>
            <ac:spMk id="2" creationId="{44EBFDBF-2B8A-0031-1279-60D68CD4B289}"/>
          </ac:spMkLst>
        </pc:spChg>
        <pc:spChg chg="mod">
          <ac:chgData name="Ilana Hirsch" userId="1a4b2c8a-d082-4888-88ce-9cc339e91866" providerId="ADAL" clId="{0F541C7D-5ECF-47B7-9F91-50A6227EC51A}" dt="2024-07-03T13:48:11.293" v="2171" actId="20577"/>
          <ac:spMkLst>
            <pc:docMk/>
            <pc:sldMk cId="741885181" sldId="261"/>
            <ac:spMk id="3" creationId="{4ABF0080-A5B5-AABE-7E7D-BAC7F7BAE1D7}"/>
          </ac:spMkLst>
        </pc:spChg>
      </pc:sldChg>
      <pc:sldChg chg="modSp mod ord modNotesTx">
        <pc:chgData name="Ilana Hirsch" userId="1a4b2c8a-d082-4888-88ce-9cc339e91866" providerId="ADAL" clId="{0F541C7D-5ECF-47B7-9F91-50A6227EC51A}" dt="2024-07-10T13:57:44.539" v="6160" actId="20577"/>
        <pc:sldMkLst>
          <pc:docMk/>
          <pc:sldMk cId="2285459937" sldId="262"/>
        </pc:sldMkLst>
        <pc:spChg chg="mod">
          <ac:chgData name="Ilana Hirsch" userId="1a4b2c8a-d082-4888-88ce-9cc339e91866" providerId="ADAL" clId="{0F541C7D-5ECF-47B7-9F91-50A6227EC51A}" dt="2024-07-03T13:55:38.627" v="3096" actId="20577"/>
          <ac:spMkLst>
            <pc:docMk/>
            <pc:sldMk cId="2285459937" sldId="262"/>
            <ac:spMk id="2" creationId="{FA1B174E-B39B-65EF-9E94-EF3CF26E931E}"/>
          </ac:spMkLst>
        </pc:spChg>
        <pc:spChg chg="mod">
          <ac:chgData name="Ilana Hirsch" userId="1a4b2c8a-d082-4888-88ce-9cc339e91866" providerId="ADAL" clId="{0F541C7D-5ECF-47B7-9F91-50A6227EC51A}" dt="2024-07-09T19:55:38.086" v="4701" actId="2710"/>
          <ac:spMkLst>
            <pc:docMk/>
            <pc:sldMk cId="2285459937" sldId="262"/>
            <ac:spMk id="5" creationId="{B769C088-CBA4-AD72-BF3C-92E280BA019C}"/>
          </ac:spMkLst>
        </pc:spChg>
        <pc:spChg chg="mod">
          <ac:chgData name="Ilana Hirsch" userId="1a4b2c8a-d082-4888-88ce-9cc339e91866" providerId="ADAL" clId="{0F541C7D-5ECF-47B7-9F91-50A6227EC51A}" dt="2024-07-03T13:35:32.918" v="1024" actId="1076"/>
          <ac:spMkLst>
            <pc:docMk/>
            <pc:sldMk cId="2285459937" sldId="262"/>
            <ac:spMk id="6" creationId="{C0C9AE17-3B6B-C0F9-9061-C51BC6E1C10D}"/>
          </ac:spMkLst>
        </pc:spChg>
      </pc:sldChg>
      <pc:sldChg chg="addSp modSp mod modNotesTx">
        <pc:chgData name="Ilana Hirsch" userId="1a4b2c8a-d082-4888-88ce-9cc339e91866" providerId="ADAL" clId="{0F541C7D-5ECF-47B7-9F91-50A6227EC51A}" dt="2024-07-09T21:08:06.057" v="6097"/>
        <pc:sldMkLst>
          <pc:docMk/>
          <pc:sldMk cId="3499011057" sldId="263"/>
        </pc:sldMkLst>
        <pc:spChg chg="mod">
          <ac:chgData name="Ilana Hirsch" userId="1a4b2c8a-d082-4888-88ce-9cc339e91866" providerId="ADAL" clId="{0F541C7D-5ECF-47B7-9F91-50A6227EC51A}" dt="2024-07-03T15:14:49.073" v="3120" actId="20577"/>
          <ac:spMkLst>
            <pc:docMk/>
            <pc:sldMk cId="3499011057" sldId="263"/>
            <ac:spMk id="2" creationId="{0CA69375-D1ED-BC48-9FED-CECB5EDAD6CA}"/>
          </ac:spMkLst>
        </pc:spChg>
        <pc:spChg chg="mod">
          <ac:chgData name="Ilana Hirsch" userId="1a4b2c8a-d082-4888-88ce-9cc339e91866" providerId="ADAL" clId="{0F541C7D-5ECF-47B7-9F91-50A6227EC51A}" dt="2024-07-03T15:33:52.745" v="3601" actId="20577"/>
          <ac:spMkLst>
            <pc:docMk/>
            <pc:sldMk cId="3499011057" sldId="263"/>
            <ac:spMk id="3" creationId="{E73E8A3C-9EDB-6B2F-9AD4-4794159538D4}"/>
          </ac:spMkLst>
        </pc:spChg>
        <pc:spChg chg="add mod">
          <ac:chgData name="Ilana Hirsch" userId="1a4b2c8a-d082-4888-88ce-9cc339e91866" providerId="ADAL" clId="{0F541C7D-5ECF-47B7-9F91-50A6227EC51A}" dt="2024-07-09T21:08:06.057" v="6097"/>
          <ac:spMkLst>
            <pc:docMk/>
            <pc:sldMk cId="3499011057" sldId="263"/>
            <ac:spMk id="5" creationId="{4EC3471F-D2F7-BDB6-D19B-3C68BF8A7077}"/>
          </ac:spMkLst>
        </pc:spChg>
      </pc:sldChg>
      <pc:sldChg chg="modSp add mod ord modNotesTx">
        <pc:chgData name="Ilana Hirsch" userId="1a4b2c8a-d082-4888-88ce-9cc339e91866" providerId="ADAL" clId="{0F541C7D-5ECF-47B7-9F91-50A6227EC51A}" dt="2024-07-09T21:05:08.897" v="5650" actId="20577"/>
        <pc:sldMkLst>
          <pc:docMk/>
          <pc:sldMk cId="2466641296" sldId="264"/>
        </pc:sldMkLst>
        <pc:spChg chg="mod">
          <ac:chgData name="Ilana Hirsch" userId="1a4b2c8a-d082-4888-88ce-9cc339e91866" providerId="ADAL" clId="{0F541C7D-5ECF-47B7-9F91-50A6227EC51A}" dt="2024-07-03T13:50:14.414" v="2274" actId="20577"/>
          <ac:spMkLst>
            <pc:docMk/>
            <pc:sldMk cId="2466641296" sldId="264"/>
            <ac:spMk id="2" creationId="{FA1B174E-B39B-65EF-9E94-EF3CF26E931E}"/>
          </ac:spMkLst>
        </pc:spChg>
        <pc:spChg chg="mod">
          <ac:chgData name="Ilana Hirsch" userId="1a4b2c8a-d082-4888-88ce-9cc339e91866" providerId="ADAL" clId="{0F541C7D-5ECF-47B7-9F91-50A6227EC51A}" dt="2024-07-09T21:04:35.710" v="5641" actId="20577"/>
          <ac:spMkLst>
            <pc:docMk/>
            <pc:sldMk cId="2466641296" sldId="264"/>
            <ac:spMk id="5" creationId="{B769C088-CBA4-AD72-BF3C-92E280BA019C}"/>
          </ac:spMkLst>
        </pc:spChg>
      </pc:sldChg>
      <pc:sldChg chg="modSp add mod ord modNotesTx">
        <pc:chgData name="Ilana Hirsch" userId="1a4b2c8a-d082-4888-88ce-9cc339e91866" providerId="ADAL" clId="{0F541C7D-5ECF-47B7-9F91-50A6227EC51A}" dt="2024-07-09T20:06:34.812" v="5243" actId="20577"/>
        <pc:sldMkLst>
          <pc:docMk/>
          <pc:sldMk cId="1816885852" sldId="265"/>
        </pc:sldMkLst>
        <pc:spChg chg="mod">
          <ac:chgData name="Ilana Hirsch" userId="1a4b2c8a-d082-4888-88ce-9cc339e91866" providerId="ADAL" clId="{0F541C7D-5ECF-47B7-9F91-50A6227EC51A}" dt="2024-07-09T20:02:26.691" v="5177" actId="27636"/>
          <ac:spMkLst>
            <pc:docMk/>
            <pc:sldMk cId="1816885852" sldId="265"/>
            <ac:spMk id="2" creationId="{44EBFDBF-2B8A-0031-1279-60D68CD4B289}"/>
          </ac:spMkLst>
        </pc:spChg>
        <pc:spChg chg="mod">
          <ac:chgData name="Ilana Hirsch" userId="1a4b2c8a-d082-4888-88ce-9cc339e91866" providerId="ADAL" clId="{0F541C7D-5ECF-47B7-9F91-50A6227EC51A}" dt="2024-07-09T20:02:39.575" v="5187" actId="20577"/>
          <ac:spMkLst>
            <pc:docMk/>
            <pc:sldMk cId="1816885852" sldId="265"/>
            <ac:spMk id="3" creationId="{4ABF0080-A5B5-AABE-7E7D-BAC7F7BAE1D7}"/>
          </ac:spMkLst>
        </pc:spChg>
      </pc:sldChg>
      <pc:sldChg chg="modSp add mod modNotesTx">
        <pc:chgData name="Ilana Hirsch" userId="1a4b2c8a-d082-4888-88ce-9cc339e91866" providerId="ADAL" clId="{0F541C7D-5ECF-47B7-9F91-50A6227EC51A}" dt="2024-07-09T20:21:03.664" v="5633" actId="404"/>
        <pc:sldMkLst>
          <pc:docMk/>
          <pc:sldMk cId="456901257" sldId="266"/>
        </pc:sldMkLst>
        <pc:spChg chg="mod">
          <ac:chgData name="Ilana Hirsch" userId="1a4b2c8a-d082-4888-88ce-9cc339e91866" providerId="ADAL" clId="{0F541C7D-5ECF-47B7-9F91-50A6227EC51A}" dt="2024-07-09T20:21:03.664" v="5633" actId="404"/>
          <ac:spMkLst>
            <pc:docMk/>
            <pc:sldMk cId="456901257" sldId="266"/>
            <ac:spMk id="5" creationId="{B769C088-CBA4-AD72-BF3C-92E280BA019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63710D-7F34-4C47-A870-95EF6FF162CE}" type="datetimeFigureOut">
              <a:rPr lang="en-US" smtClean="0"/>
              <a:t>7/10/2024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6352F2-6B87-474D-B022-C7F8713B53C0}" type="slidenum">
              <a:rPr lang="en-US" smtClean="0"/>
              <a:t>‹#›</a:t>
            </a:fld>
            <a:endParaRPr lang="en-US"/>
          </a:p>
        </p:txBody>
      </p:sp>
    </p:spTree>
    <p:extLst>
      <p:ext uri="{BB962C8B-B14F-4D97-AF65-F5344CB8AC3E}">
        <p14:creationId xmlns:p14="http://schemas.microsoft.com/office/powerpoint/2010/main" val="4067446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highlight>
                  <a:srgbClr val="F5F5F5"/>
                </a:highlight>
                <a:latin typeface="Calibri" panose="020F0502020204030204" pitchFamily="34" charset="0"/>
              </a:rPr>
              <a:t>My name is _____ and I'm excited to be talking with you today about how your club, district and region can grow a consistent donor base through club fundraisers and events.  My goal is to provide you with background information and tips for success in building strong relationships with donors, ensuring their ongoing support for the Soroptimist mission.</a:t>
            </a:r>
            <a:endParaRPr lang="en-US" b="0" i="0" dirty="0">
              <a:solidFill>
                <a:srgbClr val="444444"/>
              </a:solidFill>
              <a:effectLst/>
              <a:highlight>
                <a:srgbClr val="F5F5F5"/>
              </a:highlight>
              <a:latin typeface="Calibri" panose="020F0502020204030204" pitchFamily="34" charset="0"/>
            </a:endParaRPr>
          </a:p>
          <a:p>
            <a:pPr algn="l" rtl="0" fontAlgn="base"/>
            <a:r>
              <a:rPr lang="en-US" b="0" i="0" dirty="0">
                <a:solidFill>
                  <a:srgbClr val="444444"/>
                </a:solidFill>
                <a:effectLst/>
                <a:highlight>
                  <a:srgbClr val="F5F5F5"/>
                </a:highlight>
                <a:latin typeface="Calibri" panose="020F0502020204030204" pitchFamily="34" charset="0"/>
              </a:rPr>
              <a:t>​</a:t>
            </a:r>
          </a:p>
          <a:p>
            <a:pPr algn="l" rtl="0" fontAlgn="base"/>
            <a:r>
              <a:rPr lang="en-US" b="0" i="0" u="none" strike="noStrike" dirty="0">
                <a:solidFill>
                  <a:srgbClr val="000000"/>
                </a:solidFill>
                <a:effectLst/>
                <a:highlight>
                  <a:srgbClr val="F5F5F5"/>
                </a:highlight>
                <a:latin typeface="Calibri" panose="020F0502020204030204" pitchFamily="34" charset="0"/>
              </a:rPr>
              <a:t>Perhaps you have already had successes in this area- I encourage you to be sharing those with each other throughout the day!</a:t>
            </a:r>
            <a:r>
              <a:rPr lang="en-US" b="0" i="0" dirty="0">
                <a:solidFill>
                  <a:srgbClr val="444444"/>
                </a:solidFill>
                <a:effectLst/>
                <a:highlight>
                  <a:srgbClr val="F5F5F5"/>
                </a:highlight>
                <a:latin typeface="Calibri" panose="020F0502020204030204" pitchFamily="34" charset="0"/>
              </a:rPr>
              <a:t>​</a:t>
            </a:r>
          </a:p>
          <a:p>
            <a:pPr algn="l" rtl="0" fontAlgn="base"/>
            <a:r>
              <a:rPr lang="en-US" b="0" i="0" dirty="0">
                <a:solidFill>
                  <a:srgbClr val="444444"/>
                </a:solidFill>
                <a:effectLst/>
                <a:highlight>
                  <a:srgbClr val="F5F5F5"/>
                </a:highlight>
                <a:latin typeface="Calibri" panose="020F0502020204030204" pitchFamily="34" charset="0"/>
              </a:rPr>
              <a:t>​</a:t>
            </a: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1</a:t>
            </a:fld>
            <a:endParaRPr lang="en-US"/>
          </a:p>
        </p:txBody>
      </p:sp>
    </p:spTree>
    <p:extLst>
      <p:ext uri="{BB962C8B-B14F-4D97-AF65-F5344CB8AC3E}">
        <p14:creationId xmlns:p14="http://schemas.microsoft.com/office/powerpoint/2010/main" val="572045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Engaging donors effectively is crucial for success in fundraising. </a:t>
            </a:r>
          </a:p>
          <a:p>
            <a:endParaRPr lang="en-US" dirty="0"/>
          </a:p>
          <a:p>
            <a:r>
              <a:rPr lang="en-US" dirty="0"/>
              <a:t>So why is enhancing donor engagement through club fundraisers and events important? </a:t>
            </a:r>
          </a:p>
          <a:p>
            <a:endParaRPr lang="en-US" dirty="0"/>
          </a:p>
          <a:p>
            <a:r>
              <a:rPr lang="en-US" dirty="0"/>
              <a:t>It strengthens relationships, increases awareness, enhances donor experience, builds a sense of community, encourages larger gifts, and so much more!</a:t>
            </a:r>
          </a:p>
          <a:p>
            <a:endParaRPr lang="en-US" dirty="0"/>
          </a:p>
          <a:p>
            <a:r>
              <a:rPr lang="en-US" dirty="0"/>
              <a:t>Enhancing donor engagement through club fundraisers and events builds a community of passionate supporters who are deeply invested in our mission. This not only ensures sustained support but also amplifies our impact in the community and beyond.</a:t>
            </a:r>
          </a:p>
        </p:txBody>
      </p:sp>
      <p:sp>
        <p:nvSpPr>
          <p:cNvPr id="4" name="Slide Number Placeholder 3"/>
          <p:cNvSpPr>
            <a:spLocks noGrp="1"/>
          </p:cNvSpPr>
          <p:nvPr>
            <p:ph type="sldNum" sz="quarter" idx="5"/>
          </p:nvPr>
        </p:nvSpPr>
        <p:spPr/>
        <p:txBody>
          <a:bodyPr/>
          <a:lstStyle/>
          <a:p>
            <a:fld id="{936352F2-6B87-474D-B022-C7F8713B53C0}" type="slidenum">
              <a:rPr lang="en-US" smtClean="0"/>
              <a:t>2</a:t>
            </a:fld>
            <a:endParaRPr lang="en-US"/>
          </a:p>
        </p:txBody>
      </p:sp>
    </p:spTree>
    <p:extLst>
      <p:ext uri="{BB962C8B-B14F-4D97-AF65-F5344CB8AC3E}">
        <p14:creationId xmlns:p14="http://schemas.microsoft.com/office/powerpoint/2010/main" val="2784099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Enhancing donor engagement through club fundraisers and events is important for several reasons.</a:t>
            </a:r>
          </a:p>
          <a:p>
            <a:endParaRPr lang="en-US" dirty="0"/>
          </a:p>
          <a:p>
            <a:r>
              <a:rPr lang="en-US" dirty="0"/>
              <a:t>Firstly, strengthening donor relationships helps build personal connections with donors and our mission. This personal connection allows donors to feel that they’re making a real impact, fostering a deeper sense of commitment and connection to our mission.</a:t>
            </a:r>
          </a:p>
          <a:p>
            <a:endParaRPr lang="en-US" dirty="0"/>
          </a:p>
          <a:p>
            <a:r>
              <a:rPr lang="en-US" dirty="0"/>
              <a:t>Secondly, increased fundraising success. Engaged donors are more likely to contribute again and often in larger amounts. The likelihood of these donors participating in more events or campaigns also increases significantly, leading to a more sustainable and robust fundraising pipeline.</a:t>
            </a:r>
          </a:p>
          <a:p>
            <a:endParaRPr lang="en-US" dirty="0"/>
          </a:p>
          <a:p>
            <a:r>
              <a:rPr lang="en-US" dirty="0"/>
              <a:t>Finally, boosting club visibility. Enhancing donor engagement raises awareness about your local and global impact, which helps attract new donors and potential new members. It also provides an opportunity to showcase the impact of our work, further strengthening our community presence and reputation.</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3</a:t>
            </a:fld>
            <a:endParaRPr lang="en-US"/>
          </a:p>
        </p:txBody>
      </p:sp>
    </p:spTree>
    <p:extLst>
      <p:ext uri="{BB962C8B-B14F-4D97-AF65-F5344CB8AC3E}">
        <p14:creationId xmlns:p14="http://schemas.microsoft.com/office/powerpoint/2010/main" val="3615520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explore some examples of fundraising events that can help grow a consistent donor base for your club.</a:t>
            </a:r>
          </a:p>
          <a:p>
            <a:endParaRPr lang="en-US" dirty="0"/>
          </a:p>
          <a:p>
            <a:pPr>
              <a:buFont typeface="+mj-lt"/>
              <a:buAutoNum type="arabicPeriod"/>
            </a:pPr>
            <a:r>
              <a:rPr lang="en-US" b="1" dirty="0"/>
              <a:t>Trivia Night</a:t>
            </a:r>
            <a:r>
              <a:rPr lang="en-US" dirty="0"/>
              <a:t>: Hosting a trivia night is a fun and interactive way to engage your community and raise funds. </a:t>
            </a:r>
          </a:p>
          <a:p>
            <a:pPr>
              <a:buFont typeface="+mj-lt"/>
              <a:buAutoNum type="arabicPeriod"/>
            </a:pPr>
            <a:r>
              <a:rPr lang="en-US" b="1" dirty="0"/>
              <a:t>Give Back Night at a Local Restaurant</a:t>
            </a:r>
            <a:r>
              <a:rPr lang="en-US" dirty="0"/>
              <a:t>: Partner with a local restaurant for a give-back night where a portion of the proceeds from the evening’s sales is donated to your club. This not only raises funds but also strengthens community ties.</a:t>
            </a:r>
          </a:p>
          <a:p>
            <a:pPr>
              <a:buFont typeface="+mj-lt"/>
              <a:buAutoNum type="arabicPeriod"/>
            </a:pPr>
            <a:r>
              <a:rPr lang="en-US" b="1" dirty="0"/>
              <a:t>Host a Movie Screening in a Local Park or Community Center</a:t>
            </a:r>
            <a:r>
              <a:rPr lang="en-US" dirty="0"/>
              <a:t>: Organizing a movie screening in a local park or community center can attract families and individuals looking for a fun night out while supporting a good cause.</a:t>
            </a:r>
          </a:p>
          <a:p>
            <a:pPr>
              <a:buFont typeface="+mj-lt"/>
              <a:buAutoNum type="arabicPeriod"/>
            </a:pPr>
            <a:r>
              <a:rPr lang="en-US" b="1" dirty="0"/>
              <a:t>Bake Sale</a:t>
            </a:r>
            <a:r>
              <a:rPr lang="en-US" dirty="0"/>
              <a:t>: A classic bake sale is always a hit! Members of your club can contribute baked goods, and the community can enjoy delicious treats.</a:t>
            </a:r>
          </a:p>
          <a:p>
            <a:pPr>
              <a:buFont typeface="+mj-lt"/>
              <a:buAutoNum type="arabicPeriod"/>
            </a:pPr>
            <a:r>
              <a:rPr lang="en-US" b="1" dirty="0"/>
              <a:t>Host a Catered Dinner or Lunch with Silent Auction and Raffle</a:t>
            </a:r>
            <a:r>
              <a:rPr lang="en-US" dirty="0"/>
              <a:t>: This type of event can attract higher donations and engage your donors with an enjoyable experience.</a:t>
            </a:r>
          </a:p>
          <a:p>
            <a:pPr>
              <a:buFont typeface="+mj-lt"/>
              <a:buAutoNum type="arabicPeriod"/>
            </a:pPr>
            <a:r>
              <a:rPr lang="en-US" b="1" dirty="0"/>
              <a:t>Partner with a Local Center or Business to Host a Fundraiser</a:t>
            </a:r>
            <a:r>
              <a:rPr lang="en-US" dirty="0"/>
              <a:t>: Collaborate with local centers or businesses to host a fundraiser. This partnership can bring in a wider audience and leverage the business’s customer base to support your club! </a:t>
            </a:r>
          </a:p>
          <a:p>
            <a:pPr>
              <a:buFont typeface="+mj-lt"/>
              <a:buNone/>
            </a:pPr>
            <a:endParaRPr lang="en-US" dirty="0"/>
          </a:p>
          <a:p>
            <a:r>
              <a:rPr lang="en-US" dirty="0"/>
              <a:t>These events not only help raise funds but also build a sense of community and engagement around your club. </a:t>
            </a: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4</a:t>
            </a:fld>
            <a:endParaRPr lang="en-US"/>
          </a:p>
        </p:txBody>
      </p:sp>
    </p:spTree>
    <p:extLst>
      <p:ext uri="{BB962C8B-B14F-4D97-AF65-F5344CB8AC3E}">
        <p14:creationId xmlns:p14="http://schemas.microsoft.com/office/powerpoint/2010/main" val="3483844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Enhancing fundraising opportunities during events is essential for maximizing support and achieving fundraising goals. Some effective ways to do </a:t>
            </a:r>
            <a:r>
              <a:rPr lang="en-US"/>
              <a:t>so are:</a:t>
            </a:r>
            <a:endParaRPr lang="en-US" dirty="0"/>
          </a:p>
          <a:p>
            <a:pPr>
              <a:buFont typeface="+mj-lt"/>
              <a:buAutoNum type="arabicPeriod"/>
            </a:pPr>
            <a:r>
              <a:rPr lang="en-US" b="1" dirty="0"/>
              <a:t>Auctions and Raffles</a:t>
            </a:r>
            <a:r>
              <a:rPr lang="en-US" dirty="0"/>
              <a:t>: Holding auctions and raffles can create excitement and competition among attendees, driving up bids and increasing funds raised.</a:t>
            </a:r>
          </a:p>
          <a:p>
            <a:r>
              <a:rPr lang="en-US" i="1" dirty="0"/>
              <a:t>Examples of items that can be included in silent auctions and raffles:</a:t>
            </a:r>
            <a:endParaRPr lang="en-US" dirty="0"/>
          </a:p>
          <a:p>
            <a:pPr>
              <a:buFont typeface="Arial" panose="020B0604020202020204" pitchFamily="34" charset="0"/>
              <a:buChar char="•"/>
            </a:pPr>
            <a:r>
              <a:rPr lang="en-US" b="1" dirty="0"/>
              <a:t>Local Gift Certificates</a:t>
            </a:r>
            <a:r>
              <a:rPr lang="en-US" dirty="0"/>
              <a:t>: Partner with local businesses to offer gift certificates. This not only supports local commerce but also provides attractive items for your auction.</a:t>
            </a:r>
          </a:p>
          <a:p>
            <a:pPr>
              <a:buFont typeface="Arial" panose="020B0604020202020204" pitchFamily="34" charset="0"/>
              <a:buChar char="•"/>
            </a:pPr>
            <a:r>
              <a:rPr lang="en-US" b="1" dirty="0"/>
              <a:t>Trips</a:t>
            </a:r>
            <a:r>
              <a:rPr lang="en-US" dirty="0"/>
              <a:t>: Offer travel packages or weekend getaways. These high-value items can attract significant interest and high bids.</a:t>
            </a:r>
          </a:p>
          <a:p>
            <a:pPr>
              <a:buFont typeface="Arial" panose="020B0604020202020204" pitchFamily="34" charset="0"/>
              <a:buChar char="•"/>
            </a:pPr>
            <a:r>
              <a:rPr lang="en-US" b="1" dirty="0"/>
              <a:t>Jewelry</a:t>
            </a:r>
            <a:r>
              <a:rPr lang="en-US" dirty="0"/>
              <a:t>: Jewelry pieces can be a big draw, appealing to attendees who are looking for unique or special items.</a:t>
            </a:r>
          </a:p>
          <a:p>
            <a:pPr>
              <a:buFont typeface="Arial" panose="020B0604020202020204" pitchFamily="34" charset="0"/>
              <a:buChar char="•"/>
            </a:pPr>
            <a:r>
              <a:rPr lang="en-US" b="1" dirty="0"/>
              <a:t>Purses</a:t>
            </a:r>
            <a:r>
              <a:rPr lang="en-US" dirty="0"/>
              <a:t>: Designer or custom-made purses can also attract great bids!</a:t>
            </a:r>
          </a:p>
          <a:p>
            <a:pPr>
              <a:buFont typeface="Arial" panose="020B0604020202020204" pitchFamily="34" charset="0"/>
              <a:buNone/>
            </a:pPr>
            <a:endParaRPr lang="en-US" dirty="0"/>
          </a:p>
          <a:p>
            <a:r>
              <a:rPr lang="en-US" dirty="0"/>
              <a:t>By incorporating these strategies, you can increase engagement and participation during our events, leading to higher fundraising totals and greater support for our mission.</a:t>
            </a: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5</a:t>
            </a:fld>
            <a:endParaRPr lang="en-US"/>
          </a:p>
        </p:txBody>
      </p:sp>
    </p:spTree>
    <p:extLst>
      <p:ext uri="{BB962C8B-B14F-4D97-AF65-F5344CB8AC3E}">
        <p14:creationId xmlns:p14="http://schemas.microsoft.com/office/powerpoint/2010/main" val="3125909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Recognizing corporate sponsors and donors is crucial for maintaining strong relationships and encouraging continued support. Here are some effective ways to implement corporate or donor recognition in your events:</a:t>
            </a:r>
          </a:p>
          <a:p>
            <a:endParaRPr lang="en-US" dirty="0"/>
          </a:p>
          <a:p>
            <a:pPr>
              <a:buFont typeface="+mj-lt"/>
              <a:buAutoNum type="arabicPeriod"/>
            </a:pPr>
            <a:r>
              <a:rPr lang="en-US" b="1" dirty="0"/>
              <a:t>Auction/Area Sponsor</a:t>
            </a:r>
            <a:r>
              <a:rPr lang="en-US" dirty="0"/>
              <a:t>: Assign specific areas or auction items to sponsors, allowing them to have their names prominently displayed. This not only highlights their contribution but also ties their brand directly to the event's success.</a:t>
            </a:r>
          </a:p>
          <a:p>
            <a:pPr>
              <a:buFont typeface="+mj-lt"/>
              <a:buAutoNum type="arabicPeriod"/>
            </a:pPr>
            <a:r>
              <a:rPr lang="en-US" b="1" dirty="0"/>
              <a:t>Logos on Event Program</a:t>
            </a:r>
            <a:r>
              <a:rPr lang="en-US" dirty="0"/>
              <a:t>: Including sponsor logos in your event program is a simple yet effective way to acknowledge their support. It gives them visibility throughout the event and ensures attendees are aware of their contributions.</a:t>
            </a:r>
          </a:p>
          <a:p>
            <a:pPr>
              <a:buFont typeface="+mj-lt"/>
              <a:buAutoNum type="arabicPeriod"/>
            </a:pPr>
            <a:r>
              <a:rPr lang="en-US" b="1" dirty="0"/>
              <a:t>Logo On-Screen During Event</a:t>
            </a:r>
            <a:r>
              <a:rPr lang="en-US" dirty="0"/>
              <a:t>: Displaying sponsor logos on screens during the event, whether it’s between presentations or during breaks, provides continuous recognition and keeps their brand in front of attendees.</a:t>
            </a:r>
          </a:p>
          <a:p>
            <a:pPr>
              <a:buFont typeface="+mj-lt"/>
              <a:buAutoNum type="arabicPeriod"/>
            </a:pPr>
            <a:r>
              <a:rPr lang="en-US" b="1" dirty="0"/>
              <a:t>Recognition in Event Script</a:t>
            </a:r>
            <a:r>
              <a:rPr lang="en-US" dirty="0"/>
              <a:t>: Incorporate mentions of your sponsors and donors into the event script. This verbal acknowledgment during key moments of the event can have a significant impact, making sponsors feel valued and appreciated.</a:t>
            </a:r>
          </a:p>
          <a:p>
            <a:pPr>
              <a:buFont typeface="+mj-lt"/>
              <a:buNone/>
            </a:pPr>
            <a:endParaRPr lang="en-US" dirty="0"/>
          </a:p>
          <a:p>
            <a:r>
              <a:rPr lang="en-US" dirty="0"/>
              <a:t>By incorporating these recognition strategies, we not only show the appreciation of the generosity of our sponsors and donors but also encourage their ongoing support, ultimately enhancing the success of our events.</a:t>
            </a: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6</a:t>
            </a:fld>
            <a:endParaRPr lang="en-US"/>
          </a:p>
        </p:txBody>
      </p:sp>
    </p:spTree>
    <p:extLst>
      <p:ext uri="{BB962C8B-B14F-4D97-AF65-F5344CB8AC3E}">
        <p14:creationId xmlns:p14="http://schemas.microsoft.com/office/powerpoint/2010/main" val="557862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Engaging donors and attendees after an event is important for building lasting relationships and encouraging continued support. Some effective post-event engagement strategies include:</a:t>
            </a:r>
          </a:p>
          <a:p>
            <a:pPr>
              <a:buFont typeface="+mj-lt"/>
              <a:buAutoNum type="arabicPeriod"/>
            </a:pPr>
            <a:r>
              <a:rPr lang="en-US" b="1" dirty="0"/>
              <a:t>Send Personal Thank You Notes</a:t>
            </a:r>
            <a:r>
              <a:rPr lang="en-US" dirty="0"/>
              <a:t>:</a:t>
            </a:r>
          </a:p>
          <a:p>
            <a:pPr marL="742950" lvl="1" indent="-285750">
              <a:buFont typeface="+mj-lt"/>
              <a:buAutoNum type="arabicPeriod"/>
            </a:pPr>
            <a:r>
              <a:rPr lang="en-US" b="1" dirty="0"/>
              <a:t>By Email or Mail</a:t>
            </a:r>
            <a:r>
              <a:rPr lang="en-US" dirty="0"/>
              <a:t>: Send personalized thank you notes to express gratitude for their participation and support. Ensure these messages are heartfelt and specific to their contributions.</a:t>
            </a:r>
          </a:p>
          <a:p>
            <a:pPr marL="742950" lvl="1" indent="-285750">
              <a:buFont typeface="+mj-lt"/>
              <a:buAutoNum type="arabicPeriod"/>
            </a:pPr>
            <a:r>
              <a:rPr lang="en-US" b="1" dirty="0"/>
              <a:t>Share Photos</a:t>
            </a:r>
            <a:r>
              <a:rPr lang="en-US" dirty="0"/>
              <a:t>: When sending thank you notes via email, include photos from the event to help them relive the experience and see the impact of their support.</a:t>
            </a:r>
          </a:p>
          <a:p>
            <a:pPr>
              <a:buFont typeface="+mj-lt"/>
              <a:buAutoNum type="arabicPeriod"/>
            </a:pPr>
            <a:r>
              <a:rPr lang="en-US" b="1" dirty="0"/>
              <a:t>Social Media Engagement</a:t>
            </a:r>
            <a:r>
              <a:rPr lang="en-US" dirty="0"/>
              <a:t>:</a:t>
            </a:r>
          </a:p>
          <a:p>
            <a:pPr marL="742950" lvl="1" indent="-285750">
              <a:buFont typeface="+mj-lt"/>
              <a:buAutoNum type="arabicPeriod"/>
            </a:pPr>
            <a:r>
              <a:rPr lang="en-US" b="1" dirty="0"/>
              <a:t>Post Event Photos</a:t>
            </a:r>
            <a:r>
              <a:rPr lang="en-US" dirty="0"/>
              <a:t>: Share event photos on your club’s social media platforms to highlight the success of the event.</a:t>
            </a:r>
          </a:p>
          <a:p>
            <a:pPr marL="742950" lvl="1" indent="-285750">
              <a:buFont typeface="+mj-lt"/>
              <a:buAutoNum type="arabicPeriod"/>
            </a:pPr>
            <a:r>
              <a:rPr lang="en-US" b="1" dirty="0"/>
              <a:t>Tag Corporate Sponsors</a:t>
            </a:r>
            <a:r>
              <a:rPr lang="en-US" dirty="0"/>
              <a:t>: Acknowledge corporate sponsors by tagging them in your posts. This not only shows appreciation but also increases visibility for both your club and the sponsors.</a:t>
            </a:r>
          </a:p>
          <a:p>
            <a:pPr>
              <a:buFont typeface="+mj-lt"/>
              <a:buAutoNum type="arabicPeriod"/>
            </a:pPr>
            <a:r>
              <a:rPr lang="en-US" b="1" dirty="0"/>
              <a:t>Send a Survey</a:t>
            </a:r>
            <a:r>
              <a:rPr lang="en-US" dirty="0"/>
              <a:t>:</a:t>
            </a:r>
          </a:p>
          <a:p>
            <a:pPr marL="742950" lvl="1" indent="-285750">
              <a:buFont typeface="+mj-lt"/>
              <a:buAutoNum type="arabicPeriod"/>
            </a:pPr>
            <a:r>
              <a:rPr lang="en-US" dirty="0"/>
              <a:t>Distribute a survey to attendees to gather feedback. This will help you understand what worked well and what could be improved for future events.</a:t>
            </a:r>
          </a:p>
          <a:p>
            <a:pPr>
              <a:buFont typeface="+mj-lt"/>
              <a:buAutoNum type="arabicPeriod"/>
            </a:pPr>
            <a:r>
              <a:rPr lang="en-US" b="1" dirty="0"/>
              <a:t>Laurel Society Information</a:t>
            </a:r>
            <a:r>
              <a:rPr lang="en-US" dirty="0"/>
              <a:t>:</a:t>
            </a:r>
          </a:p>
          <a:p>
            <a:pPr marL="742950" lvl="1" indent="-285750">
              <a:buFont typeface="+mj-lt"/>
              <a:buAutoNum type="arabicPeriod"/>
            </a:pPr>
            <a:r>
              <a:rPr lang="en-US" b="1" dirty="0"/>
              <a:t>When Someone Wins a Laurel Board</a:t>
            </a:r>
            <a:r>
              <a:rPr lang="en-US" dirty="0"/>
              <a:t>: Provide them with information about the Laurel Society, including how they can continue their contributions and the different levels they can achieve.</a:t>
            </a:r>
          </a:p>
          <a:p>
            <a:pPr marL="742950" lvl="1" indent="-285750">
              <a:buFont typeface="+mj-lt"/>
              <a:buAutoNum type="arabicPeriod"/>
            </a:pPr>
            <a:r>
              <a:rPr lang="en-US" b="1" dirty="0"/>
              <a:t>Becoming a Stargazer</a:t>
            </a:r>
            <a:r>
              <a:rPr lang="en-US" dirty="0"/>
              <a:t>: Inform them about the opportunity to become a Stargazer, detailing the benefits and impact of their ongoing support.</a:t>
            </a:r>
          </a:p>
          <a:p>
            <a:pPr>
              <a:buFont typeface="+mj-lt"/>
              <a:buAutoNum type="arabicPeriod"/>
            </a:pPr>
            <a:r>
              <a:rPr lang="en-US" b="1" dirty="0"/>
              <a:t>Annual Appeal and Mailing Lists</a:t>
            </a:r>
            <a:r>
              <a:rPr lang="en-US" dirty="0"/>
              <a:t>:</a:t>
            </a:r>
          </a:p>
          <a:p>
            <a:pPr marL="742950" lvl="1" indent="-285750">
              <a:buFont typeface="+mj-lt"/>
              <a:buAutoNum type="arabicPeriod"/>
            </a:pPr>
            <a:r>
              <a:rPr lang="en-US" dirty="0"/>
              <a:t>Add these donors and event attendees to your annual appeal letters or other relevant mailing lists. This ensures they stay informed about upcoming events, campaigns, and opportunities to support your club.</a:t>
            </a:r>
          </a:p>
          <a:p>
            <a:pPr marL="742950" lvl="1" indent="-285750">
              <a:buFont typeface="+mj-lt"/>
              <a:buAutoNum type="arabicPeriod"/>
            </a:pPr>
            <a:endParaRPr lang="en-US" dirty="0"/>
          </a:p>
          <a:p>
            <a:r>
              <a:rPr lang="en-US" dirty="0"/>
              <a:t>By implementing these post-event engagement strategies, you can strengthen your connections with supporters, encourage ongoing contributions, and enhance the overall effectiveness of your fundraising efforts.</a:t>
            </a: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7</a:t>
            </a:fld>
            <a:endParaRPr lang="en-US"/>
          </a:p>
        </p:txBody>
      </p:sp>
    </p:spTree>
    <p:extLst>
      <p:ext uri="{BB962C8B-B14F-4D97-AF65-F5344CB8AC3E}">
        <p14:creationId xmlns:p14="http://schemas.microsoft.com/office/powerpoint/2010/main" val="2915408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Cultivating and nurturing relationships with your donors is essential to maintaining their engagement and support. Here are some ways you can cultivate donors effectively:</a:t>
            </a:r>
          </a:p>
          <a:p>
            <a:endParaRPr lang="en-US" dirty="0"/>
          </a:p>
          <a:p>
            <a:r>
              <a:rPr lang="en-US" b="1" dirty="0"/>
              <a:t>Provide Updates on Ongoing Projects</a:t>
            </a:r>
            <a:r>
              <a:rPr lang="en-US" dirty="0"/>
              <a:t>: Keep donors informed about the progress of ongoing projects such as upcoming Dream It, Be It (DIBI) workshops or Live Your Dream Awards (LYDA) events. Regular updates demonstrate transparency and show donors the impact of their contributions.</a:t>
            </a:r>
          </a:p>
          <a:p>
            <a:r>
              <a:rPr lang="en-US" b="1" dirty="0"/>
              <a:t>Share Success Stories: </a:t>
            </a:r>
            <a:r>
              <a:rPr lang="en-US" dirty="0"/>
              <a:t>Highlight success stories that showcase the positive outcomes of their support. Personal examples of LYDA winners or communities benefiting from our programs can be incredibly motivating and affirming for donors.</a:t>
            </a:r>
          </a:p>
          <a:p>
            <a:r>
              <a:rPr lang="en-US" b="1" dirty="0"/>
              <a:t>Invite Donors to Other Events or Opportunities</a:t>
            </a:r>
            <a:r>
              <a:rPr lang="en-US" dirty="0"/>
              <a:t>: Extend invitations to donors for other events or engagement opportunities. This could include volunteer opportunities, special events, or DIBI workshops. Personal invitations make donors feel valued and connected to the cause.</a:t>
            </a:r>
          </a:p>
          <a:p>
            <a:endParaRPr lang="en-US" dirty="0"/>
          </a:p>
          <a:p>
            <a:r>
              <a:rPr lang="en-US" dirty="0"/>
              <a:t>By continuously cultivating relationships with your donors, you ensure they feel appreciated and involved in our mission.</a:t>
            </a:r>
          </a:p>
        </p:txBody>
      </p:sp>
      <p:sp>
        <p:nvSpPr>
          <p:cNvPr id="4" name="Slide Number Placeholder 3"/>
          <p:cNvSpPr>
            <a:spLocks noGrp="1"/>
          </p:cNvSpPr>
          <p:nvPr>
            <p:ph type="sldNum" sz="quarter" idx="5"/>
          </p:nvPr>
        </p:nvSpPr>
        <p:spPr/>
        <p:txBody>
          <a:bodyPr/>
          <a:lstStyle/>
          <a:p>
            <a:fld id="{936352F2-6B87-474D-B022-C7F8713B53C0}" type="slidenum">
              <a:rPr lang="en-US" smtClean="0"/>
              <a:t>8</a:t>
            </a:fld>
            <a:endParaRPr lang="en-US"/>
          </a:p>
        </p:txBody>
      </p:sp>
    </p:spTree>
    <p:extLst>
      <p:ext uri="{BB962C8B-B14F-4D97-AF65-F5344CB8AC3E}">
        <p14:creationId xmlns:p14="http://schemas.microsoft.com/office/powerpoint/2010/main" val="2997346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plenty of resources available to support you in your efforts of growing a consistent donor base through club fundraisers and events. Listed here are some suggested websites that offer ideas and tools to help you succeed. </a:t>
            </a:r>
          </a:p>
          <a:p>
            <a:endParaRPr lang="en-US" dirty="0"/>
          </a:p>
          <a:p>
            <a:r>
              <a:rPr lang="en-US" dirty="0"/>
              <a:t>Please reach out to your region fundraising chair, or SIA Fund Development staff with any questions you may have. They are here to help! </a:t>
            </a:r>
          </a:p>
          <a:p>
            <a:endParaRPr lang="en-US" dirty="0"/>
          </a:p>
          <a:p>
            <a:r>
              <a:rPr lang="en-US" dirty="0"/>
              <a:t>Thank you! </a:t>
            </a:r>
          </a:p>
          <a:p>
            <a:endParaRPr lang="en-US" dirty="0"/>
          </a:p>
          <a:p>
            <a:r>
              <a:rPr lang="en-US" dirty="0"/>
              <a:t>{ If there is time, ask if anyone wants to share something they've done after an event that continued someone's support}</a:t>
            </a:r>
          </a:p>
        </p:txBody>
      </p:sp>
      <p:sp>
        <p:nvSpPr>
          <p:cNvPr id="4" name="Slide Number Placeholder 3"/>
          <p:cNvSpPr>
            <a:spLocks noGrp="1"/>
          </p:cNvSpPr>
          <p:nvPr>
            <p:ph type="sldNum" sz="quarter" idx="5"/>
          </p:nvPr>
        </p:nvSpPr>
        <p:spPr/>
        <p:txBody>
          <a:bodyPr/>
          <a:lstStyle/>
          <a:p>
            <a:fld id="{936352F2-6B87-474D-B022-C7F8713B53C0}" type="slidenum">
              <a:rPr lang="en-US" smtClean="0"/>
              <a:t>9</a:t>
            </a:fld>
            <a:endParaRPr lang="en-US"/>
          </a:p>
        </p:txBody>
      </p:sp>
    </p:spTree>
    <p:extLst>
      <p:ext uri="{BB962C8B-B14F-4D97-AF65-F5344CB8AC3E}">
        <p14:creationId xmlns:p14="http://schemas.microsoft.com/office/powerpoint/2010/main" val="16139870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9D0D92BC-42A9-434B-8530-ADBF4485E407}" type="datetimeFigureOut">
              <a:rPr lang="en-US" smtClean="0"/>
              <a:t>7/10/2024</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A0289F9E-9962-4B7B-BA18-A15907CCC6BF}" type="slidenum">
              <a:rPr lang="en-US" smtClean="0"/>
              <a:t>‹#›</a:t>
            </a:fld>
            <a:endParaRPr lang="en-US"/>
          </a:p>
        </p:txBody>
      </p:sp>
    </p:spTree>
    <p:extLst>
      <p:ext uri="{BB962C8B-B14F-4D97-AF65-F5344CB8AC3E}">
        <p14:creationId xmlns:p14="http://schemas.microsoft.com/office/powerpoint/2010/main" val="3656251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174668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t>7/10/2024</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61753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0D92BC-42A9-434B-8530-ADBF4485E407}" type="datetimeFigureOut">
              <a:rPr lang="en-US" smtClean="0"/>
              <a:t>7/10/2024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135745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0D92BC-42A9-434B-8530-ADBF4485E407}" type="datetimeFigureOut">
              <a:rPr lang="en-US" smtClean="0"/>
              <a:pPr/>
              <a:t>7/10/2024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4285911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0D92BC-42A9-434B-8530-ADBF4485E407}" type="datetimeFigureOut">
              <a:rPr lang="en-US" smtClean="0"/>
              <a:t>7/10/2024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748815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D92BC-42A9-434B-8530-ADBF4485E407}" type="datetimeFigureOut">
              <a:rPr lang="en-US" smtClean="0"/>
              <a:t>7/10/2024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023572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7/10/2024</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084821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7/10/2024</a:t>
            </a:fld>
            <a:endParaRPr lang="en-US"/>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010485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pPr/>
              <a:t>7/10/2024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552735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7/10/2024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792880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7/10/2024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872381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7/10/2024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577121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7/10/2024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262209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7/10/2024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78663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687941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7/10/2024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657019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9D0D92BC-42A9-434B-8530-ADBF4485E407}" type="datetimeFigureOut">
              <a:rPr lang="en-US" smtClean="0"/>
              <a:pPr/>
              <a:t>7/10/2024</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4043155776"/>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weareforgood.com/article/the-art-of-donor-stewardship"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www.soroptimist.org/for-clubs-and-members/federation-information/sias-big-goal/fundraising-resources.html" TargetMode="External"/><Relationship Id="rId4" Type="http://schemas.openxmlformats.org/officeDocument/2006/relationships/hyperlink" Target="https://bloomerang.co/blog/special-event-follow-up-to-convert-guests-to-loyal-dono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C8EC169-188B-A8AB-09EB-07C3BD4551CA}"/>
              </a:ext>
            </a:extLst>
          </p:cNvPr>
          <p:cNvPicPr>
            <a:picLocks noChangeAspect="1"/>
          </p:cNvPicPr>
          <p:nvPr/>
        </p:nvPicPr>
        <p:blipFill rotWithShape="1">
          <a:blip r:embed="rId3"/>
          <a:srcRect l="13777" r="1560" b="-1"/>
          <a:stretch/>
        </p:blipFill>
        <p:spPr>
          <a:xfrm>
            <a:off x="423337" y="402166"/>
            <a:ext cx="4932951" cy="6053670"/>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14" name="Title 1">
            <a:extLst>
              <a:ext uri="{FF2B5EF4-FFF2-40B4-BE49-F238E27FC236}">
                <a16:creationId xmlns:a16="http://schemas.microsoft.com/office/drawing/2014/main" id="{F7A46274-5918-8F5E-91D0-8C011C3AEAA3}"/>
              </a:ext>
            </a:extLst>
          </p:cNvPr>
          <p:cNvSpPr>
            <a:spLocks noGrp="1"/>
          </p:cNvSpPr>
          <p:nvPr>
            <p:ph type="ctrTitle"/>
          </p:nvPr>
        </p:nvSpPr>
        <p:spPr>
          <a:xfrm>
            <a:off x="5608495" y="1735703"/>
            <a:ext cx="5428551" cy="2454041"/>
          </a:xfrm>
        </p:spPr>
        <p:txBody>
          <a:bodyPr>
            <a:noAutofit/>
          </a:bodyPr>
          <a:lstStyle/>
          <a:p>
            <a:r>
              <a:rPr lang="en-US" sz="3600" b="1" dirty="0"/>
              <a:t>PHILANTHROPY: </a:t>
            </a:r>
            <a:r>
              <a:rPr lang="en-US" sz="3600" dirty="0"/>
              <a:t>Growing a Consistent Donor Base Through Club Fundraisers and Events</a:t>
            </a:r>
          </a:p>
        </p:txBody>
      </p:sp>
      <p:sp>
        <p:nvSpPr>
          <p:cNvPr id="3" name="Subtitle 2">
            <a:extLst>
              <a:ext uri="{FF2B5EF4-FFF2-40B4-BE49-F238E27FC236}">
                <a16:creationId xmlns:a16="http://schemas.microsoft.com/office/drawing/2014/main" id="{3240A5E7-E7B7-EEDC-1E9D-E3F53DFFB06C}"/>
              </a:ext>
            </a:extLst>
          </p:cNvPr>
          <p:cNvSpPr>
            <a:spLocks noGrp="1"/>
          </p:cNvSpPr>
          <p:nvPr>
            <p:ph type="subTitle" idx="1"/>
          </p:nvPr>
        </p:nvSpPr>
        <p:spPr>
          <a:xfrm>
            <a:off x="5739787" y="5440333"/>
            <a:ext cx="5428551" cy="397778"/>
          </a:xfrm>
        </p:spPr>
        <p:txBody>
          <a:bodyPr>
            <a:normAutofit/>
          </a:bodyPr>
          <a:lstStyle/>
          <a:p>
            <a:pPr algn="ctr"/>
            <a:r>
              <a:rPr lang="en-US" dirty="0">
                <a:solidFill>
                  <a:schemeClr val="bg1"/>
                </a:solidFill>
              </a:rPr>
              <a:t>2024 (INSERT REGION) District meeting</a:t>
            </a:r>
          </a:p>
        </p:txBody>
      </p:sp>
      <p:sp>
        <p:nvSpPr>
          <p:cNvPr id="21" name="Freeform 8">
            <a:extLst>
              <a:ext uri="{FF2B5EF4-FFF2-40B4-BE49-F238E27FC236}">
                <a16:creationId xmlns:a16="http://schemas.microsoft.com/office/drawing/2014/main" id="{EF6CF724-4735-628F-A578-CCFC905E5916}"/>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en-US"/>
          </a:p>
        </p:txBody>
      </p:sp>
      <p:sp>
        <p:nvSpPr>
          <p:cNvPr id="2" name="Subtitle 2">
            <a:extLst>
              <a:ext uri="{FF2B5EF4-FFF2-40B4-BE49-F238E27FC236}">
                <a16:creationId xmlns:a16="http://schemas.microsoft.com/office/drawing/2014/main" id="{58EC28FB-705E-6229-8FDE-30C12910D5AB}"/>
              </a:ext>
            </a:extLst>
          </p:cNvPr>
          <p:cNvSpPr txBox="1">
            <a:spLocks/>
          </p:cNvSpPr>
          <p:nvPr/>
        </p:nvSpPr>
        <p:spPr>
          <a:xfrm>
            <a:off x="5739787" y="4995417"/>
            <a:ext cx="5428551" cy="397778"/>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b="0" i="0" kern="1200" cap="all">
                <a:solidFill>
                  <a:schemeClr val="accent1"/>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pPr algn="ctr"/>
            <a:r>
              <a:rPr lang="en-US" sz="2400" dirty="0">
                <a:solidFill>
                  <a:schemeClr val="bg1"/>
                </a:solidFill>
              </a:rPr>
              <a:t>PRESENTER NAME</a:t>
            </a:r>
          </a:p>
        </p:txBody>
      </p:sp>
    </p:spTree>
    <p:extLst>
      <p:ext uri="{BB962C8B-B14F-4D97-AF65-F5344CB8AC3E}">
        <p14:creationId xmlns:p14="http://schemas.microsoft.com/office/powerpoint/2010/main" val="37124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14"/>
                                        </p:tgtEl>
                                        <p:attrNameLst>
                                          <p:attrName>style.visibility</p:attrName>
                                        </p:attrNameLst>
                                      </p:cBhvr>
                                      <p:to>
                                        <p:strVal val="visible"/>
                                      </p:to>
                                    </p:set>
                                    <p:animEffect transition="in" filter="fade">
                                      <p:cBhvr>
                                        <p:cTn id="10" dur="700"/>
                                        <p:tgtEl>
                                          <p:spTgt spid="14"/>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7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build="p"/>
      <p:bldP spid="2"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433633" y="4468305"/>
            <a:ext cx="11368726" cy="1374238"/>
          </a:xfrm>
        </p:spPr>
        <p:txBody>
          <a:bodyPr vert="horz" lIns="91440" tIns="45720" rIns="91440" bIns="45720" rtlCol="0" anchor="ctr">
            <a:normAutofit/>
          </a:bodyPr>
          <a:lstStyle/>
          <a:p>
            <a:pPr algn="ctr"/>
            <a:r>
              <a:rPr lang="en-US" sz="3200" dirty="0">
                <a:solidFill>
                  <a:schemeClr val="tx1"/>
                </a:solidFill>
              </a:rPr>
              <a:t>Why is it important to enhance donor engagement through club fundraisers and events?</a:t>
            </a:r>
          </a:p>
        </p:txBody>
      </p:sp>
      <p:sp>
        <p:nvSpPr>
          <p:cNvPr id="3" name="TextBox 2">
            <a:extLst>
              <a:ext uri="{FF2B5EF4-FFF2-40B4-BE49-F238E27FC236}">
                <a16:creationId xmlns:a16="http://schemas.microsoft.com/office/drawing/2014/main" id="{2AC615DC-D2A7-BBF9-8D02-014E1BD764B6}"/>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pic>
        <p:nvPicPr>
          <p:cNvPr id="1026" name="Picture 2" descr="School Fundraising Ideas for Every Grade">
            <a:extLst>
              <a:ext uri="{FF2B5EF4-FFF2-40B4-BE49-F238E27FC236}">
                <a16:creationId xmlns:a16="http://schemas.microsoft.com/office/drawing/2014/main" id="{8D8E1350-3D31-802C-355C-C33360EF74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4736" y="815987"/>
            <a:ext cx="71716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068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1000372" y="1209957"/>
            <a:ext cx="3034580" cy="4438087"/>
          </a:xfrm>
        </p:spPr>
        <p:txBody>
          <a:bodyPr vert="horz" lIns="91440" tIns="45720" rIns="91440" bIns="45720" rtlCol="0" anchor="ctr">
            <a:normAutofit/>
          </a:bodyPr>
          <a:lstStyle/>
          <a:p>
            <a:pPr algn="r"/>
            <a:r>
              <a:rPr lang="en-US" sz="3200" dirty="0">
                <a:solidFill>
                  <a:schemeClr val="tx1"/>
                </a:solidFill>
              </a:rPr>
              <a:t>Enhance Donor Engagement Through Club Fundraisers and Events Allows You to:</a:t>
            </a:r>
          </a:p>
        </p:txBody>
      </p:sp>
      <p:sp>
        <p:nvSpPr>
          <p:cNvPr id="5" name="TextBox 4">
            <a:extLst>
              <a:ext uri="{FF2B5EF4-FFF2-40B4-BE49-F238E27FC236}">
                <a16:creationId xmlns:a16="http://schemas.microsoft.com/office/drawing/2014/main" id="{B769C088-CBA4-AD72-BF3C-92E280BA019C}"/>
              </a:ext>
            </a:extLst>
          </p:cNvPr>
          <p:cNvSpPr txBox="1"/>
          <p:nvPr/>
        </p:nvSpPr>
        <p:spPr>
          <a:xfrm>
            <a:off x="4678424" y="1059025"/>
            <a:ext cx="6017373" cy="4739950"/>
          </a:xfrm>
          <a:prstGeom prst="rect">
            <a:avLst/>
          </a:prstGeom>
        </p:spPr>
        <p:txBody>
          <a:bodyPr vert="horz" lIns="91440" tIns="45720" rIns="91440" bIns="45720" rtlCol="0" anchor="ctr">
            <a:normAutofit/>
          </a:bodyPr>
          <a:lstStyle/>
          <a:p>
            <a:pPr>
              <a:lnSpc>
                <a:spcPct val="200000"/>
              </a:lnSpc>
              <a:spcBef>
                <a:spcPts val="1000"/>
              </a:spcBef>
              <a:buClr>
                <a:schemeClr val="accent1"/>
              </a:buClr>
              <a:buSzPct val="80000"/>
              <a:buFont typeface="Wingdings 3" charset="2"/>
              <a:buChar char=""/>
            </a:pPr>
            <a:r>
              <a:rPr lang="en-US" sz="2800" b="1" dirty="0"/>
              <a:t>Strengthen Donor Relationships </a:t>
            </a:r>
          </a:p>
          <a:p>
            <a:pPr>
              <a:lnSpc>
                <a:spcPct val="200000"/>
              </a:lnSpc>
              <a:spcBef>
                <a:spcPts val="1000"/>
              </a:spcBef>
              <a:buClr>
                <a:schemeClr val="accent1"/>
              </a:buClr>
              <a:buSzPct val="80000"/>
              <a:buFont typeface="Wingdings 3" charset="2"/>
              <a:buChar char=""/>
            </a:pPr>
            <a:r>
              <a:rPr lang="en-US" sz="2800" b="1" dirty="0"/>
              <a:t>Increase Fundraising Success</a:t>
            </a:r>
          </a:p>
          <a:p>
            <a:pPr>
              <a:lnSpc>
                <a:spcPct val="200000"/>
              </a:lnSpc>
              <a:spcBef>
                <a:spcPts val="1000"/>
              </a:spcBef>
              <a:buClr>
                <a:schemeClr val="accent1"/>
              </a:buClr>
              <a:buSzPct val="80000"/>
              <a:buFont typeface="Wingdings 3" charset="2"/>
              <a:buChar char=""/>
            </a:pPr>
            <a:r>
              <a:rPr lang="en-US" sz="2800" b="1" dirty="0"/>
              <a:t>Boost Club Visibility</a:t>
            </a:r>
          </a:p>
        </p:txBody>
      </p:sp>
      <p:cxnSp>
        <p:nvCxnSpPr>
          <p:cNvPr id="19" name="Straight Connector 18">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id="{C0C9AE17-3B6B-C0F9-9061-C51BC6E1C10D}"/>
              </a:ext>
            </a:extLst>
          </p:cNvPr>
          <p:cNvSpPr/>
          <p:nvPr/>
        </p:nvSpPr>
        <p:spPr>
          <a:xfrm>
            <a:off x="11110956" y="54844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3" name="TextBox 2">
            <a:extLst>
              <a:ext uri="{FF2B5EF4-FFF2-40B4-BE49-F238E27FC236}">
                <a16:creationId xmlns:a16="http://schemas.microsoft.com/office/drawing/2014/main" id="{FEDBBB1B-A96F-42C1-A0B1-ADBB75A39E27}"/>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spTree>
    <p:extLst>
      <p:ext uri="{BB962C8B-B14F-4D97-AF65-F5344CB8AC3E}">
        <p14:creationId xmlns:p14="http://schemas.microsoft.com/office/powerpoint/2010/main" val="2285459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6" name="Rectangle 15">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Oval 16">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24"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25"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44EBFDBF-2B8A-0031-1279-60D68CD4B289}"/>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Examples of Fundraising Events</a:t>
            </a:r>
          </a:p>
        </p:txBody>
      </p:sp>
      <p:sp>
        <p:nvSpPr>
          <p:cNvPr id="3" name="Content Placeholder 2">
            <a:extLst>
              <a:ext uri="{FF2B5EF4-FFF2-40B4-BE49-F238E27FC236}">
                <a16:creationId xmlns:a16="http://schemas.microsoft.com/office/drawing/2014/main" id="{4ABF0080-A5B5-AABE-7E7D-BAC7F7BAE1D7}"/>
              </a:ext>
            </a:extLst>
          </p:cNvPr>
          <p:cNvSpPr>
            <a:spLocks noGrp="1"/>
          </p:cNvSpPr>
          <p:nvPr>
            <p:ph idx="1"/>
          </p:nvPr>
        </p:nvSpPr>
        <p:spPr>
          <a:xfrm>
            <a:off x="5290077" y="437513"/>
            <a:ext cx="5502614" cy="5954325"/>
          </a:xfrm>
        </p:spPr>
        <p:txBody>
          <a:bodyPr anchor="ctr">
            <a:normAutofit/>
          </a:bodyPr>
          <a:lstStyle/>
          <a:p>
            <a:r>
              <a:rPr lang="en-US" sz="2000" dirty="0"/>
              <a:t>Trivia Night</a:t>
            </a:r>
          </a:p>
          <a:p>
            <a:r>
              <a:rPr lang="en-US" sz="2000" dirty="0"/>
              <a:t>Give Back Night and Local Restaurant</a:t>
            </a:r>
          </a:p>
          <a:p>
            <a:r>
              <a:rPr lang="en-US" sz="2000" dirty="0"/>
              <a:t>Host a Movie Screening in a Local Park or Community Center</a:t>
            </a:r>
          </a:p>
          <a:p>
            <a:r>
              <a:rPr lang="en-US" sz="2000" dirty="0"/>
              <a:t>Bake Sale </a:t>
            </a:r>
          </a:p>
          <a:p>
            <a:r>
              <a:rPr lang="en-US" sz="2000" dirty="0"/>
              <a:t>Host a Catered Dinner or Lunch with Silent Auction and Raffle</a:t>
            </a:r>
          </a:p>
          <a:p>
            <a:r>
              <a:rPr lang="en-US" sz="2000" dirty="0"/>
              <a:t>Partner with a Local Center or Business to Host a Fundraiser</a:t>
            </a:r>
          </a:p>
        </p:txBody>
      </p:sp>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en-US"/>
          </a:p>
        </p:txBody>
      </p:sp>
      <p:sp>
        <p:nvSpPr>
          <p:cNvPr id="4" name="TextBox 3">
            <a:extLst>
              <a:ext uri="{FF2B5EF4-FFF2-40B4-BE49-F238E27FC236}">
                <a16:creationId xmlns:a16="http://schemas.microsoft.com/office/drawing/2014/main" id="{78085D15-A1D3-1FBF-A9A7-82389B13C5A6}"/>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spTree>
    <p:extLst>
      <p:ext uri="{BB962C8B-B14F-4D97-AF65-F5344CB8AC3E}">
        <p14:creationId xmlns:p14="http://schemas.microsoft.com/office/powerpoint/2010/main" val="741885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en-US"/>
            </a:p>
          </p:txBody>
        </p:sp>
      </p:grpSp>
      <p:cxnSp>
        <p:nvCxnSpPr>
          <p:cNvPr id="15" name="Straight Connector 14">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605C097-8DBD-17FE-542D-8CB9E52250AF}"/>
              </a:ext>
            </a:extLst>
          </p:cNvPr>
          <p:cNvSpPr>
            <a:spLocks noGrp="1"/>
          </p:cNvSpPr>
          <p:nvPr>
            <p:ph idx="1"/>
          </p:nvPr>
        </p:nvSpPr>
        <p:spPr>
          <a:xfrm>
            <a:off x="5041399" y="1085549"/>
            <a:ext cx="5579707" cy="4686903"/>
          </a:xfrm>
        </p:spPr>
        <p:txBody>
          <a:bodyPr anchor="ctr">
            <a:normAutofit/>
          </a:bodyPr>
          <a:lstStyle/>
          <a:p>
            <a:pPr marL="0" indent="0">
              <a:buNone/>
            </a:pPr>
            <a:endParaRPr lang="en-US" sz="3200" dirty="0">
              <a:solidFill>
                <a:schemeClr val="tx1"/>
              </a:solidFill>
            </a:endParaRPr>
          </a:p>
          <a:p>
            <a:pPr lvl="1"/>
            <a:r>
              <a:rPr lang="en-US" sz="2800" dirty="0">
                <a:solidFill>
                  <a:schemeClr val="tx1"/>
                </a:solidFill>
              </a:rPr>
              <a:t>Silent Auctions and Raffles </a:t>
            </a:r>
          </a:p>
          <a:p>
            <a:pPr lvl="1"/>
            <a:r>
              <a:rPr lang="en-US" sz="2800" dirty="0">
                <a:solidFill>
                  <a:schemeClr val="tx1"/>
                </a:solidFill>
              </a:rPr>
              <a:t>Examples can include: </a:t>
            </a:r>
          </a:p>
          <a:p>
            <a:pPr lvl="2"/>
            <a:r>
              <a:rPr lang="en-US" sz="2400" dirty="0">
                <a:solidFill>
                  <a:schemeClr val="tx1"/>
                </a:solidFill>
              </a:rPr>
              <a:t>Local gift certificates</a:t>
            </a:r>
          </a:p>
          <a:p>
            <a:pPr lvl="2"/>
            <a:r>
              <a:rPr lang="en-US" sz="2400" dirty="0">
                <a:solidFill>
                  <a:schemeClr val="tx1"/>
                </a:solidFill>
              </a:rPr>
              <a:t>Trips</a:t>
            </a:r>
          </a:p>
          <a:p>
            <a:pPr lvl="2"/>
            <a:r>
              <a:rPr lang="en-US" sz="2400" dirty="0">
                <a:solidFill>
                  <a:schemeClr val="tx1"/>
                </a:solidFill>
              </a:rPr>
              <a:t>Jewelry </a:t>
            </a:r>
          </a:p>
          <a:p>
            <a:pPr lvl="2"/>
            <a:r>
              <a:rPr lang="en-US" sz="2400" dirty="0">
                <a:solidFill>
                  <a:schemeClr val="tx1"/>
                </a:solidFill>
              </a:rPr>
              <a:t>Purses</a:t>
            </a:r>
          </a:p>
        </p:txBody>
      </p:sp>
      <p:sp>
        <p:nvSpPr>
          <p:cNvPr id="17"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rgbClr val="B31166"/>
              </a:solidFill>
            </a:endParaRPr>
          </a:p>
        </p:txBody>
      </p:sp>
      <p:sp>
        <p:nvSpPr>
          <p:cNvPr id="19"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dirty="0">
              <a:solidFill>
                <a:srgbClr val="B31166"/>
              </a:solidFill>
            </a:endParaRPr>
          </a:p>
        </p:txBody>
      </p:sp>
      <p:sp>
        <p:nvSpPr>
          <p:cNvPr id="4" name="TextBox 3">
            <a:extLst>
              <a:ext uri="{FF2B5EF4-FFF2-40B4-BE49-F238E27FC236}">
                <a16:creationId xmlns:a16="http://schemas.microsoft.com/office/drawing/2014/main" id="{C7A7633B-5A4A-8CD6-CF0C-EC43CD42F364}"/>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pic>
        <p:nvPicPr>
          <p:cNvPr id="2052" name="Picture 4" descr="1,568,000+ Diverse Women Stock Photos, Pictures &amp; Royalty-Free Images -  iStock | Group of diverse women, Diverse women group, Diverse women friends">
            <a:extLst>
              <a:ext uri="{FF2B5EF4-FFF2-40B4-BE49-F238E27FC236}">
                <a16:creationId xmlns:a16="http://schemas.microsoft.com/office/drawing/2014/main" id="{D6ADE5EE-656A-ACC4-2830-9D0C5C4BDF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43" t="15363" r="-443" b="4234"/>
          <a:stretch/>
        </p:blipFill>
        <p:spPr bwMode="auto">
          <a:xfrm>
            <a:off x="739521" y="1187734"/>
            <a:ext cx="3914775" cy="4686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47448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6" name="Rectangle 15">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Oval 16">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24"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25"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44EBFDBF-2B8A-0031-1279-60D68CD4B289}"/>
              </a:ext>
            </a:extLst>
          </p:cNvPr>
          <p:cNvSpPr>
            <a:spLocks noGrp="1"/>
          </p:cNvSpPr>
          <p:nvPr>
            <p:ph type="title"/>
          </p:nvPr>
        </p:nvSpPr>
        <p:spPr>
          <a:xfrm>
            <a:off x="994087" y="1130603"/>
            <a:ext cx="3342442" cy="4596794"/>
          </a:xfrm>
        </p:spPr>
        <p:txBody>
          <a:bodyPr anchor="ctr">
            <a:normAutofit/>
          </a:bodyPr>
          <a:lstStyle/>
          <a:p>
            <a:r>
              <a:rPr lang="en-US" sz="3200" dirty="0">
                <a:solidFill>
                  <a:schemeClr val="tx1"/>
                </a:solidFill>
              </a:rPr>
              <a:t>Ways to implement corporate sponsorship  and donor recognition during events:</a:t>
            </a:r>
          </a:p>
        </p:txBody>
      </p:sp>
      <p:sp>
        <p:nvSpPr>
          <p:cNvPr id="3" name="Content Placeholder 2">
            <a:extLst>
              <a:ext uri="{FF2B5EF4-FFF2-40B4-BE49-F238E27FC236}">
                <a16:creationId xmlns:a16="http://schemas.microsoft.com/office/drawing/2014/main" id="{4ABF0080-A5B5-AABE-7E7D-BAC7F7BAE1D7}"/>
              </a:ext>
            </a:extLst>
          </p:cNvPr>
          <p:cNvSpPr>
            <a:spLocks noGrp="1"/>
          </p:cNvSpPr>
          <p:nvPr>
            <p:ph idx="1"/>
          </p:nvPr>
        </p:nvSpPr>
        <p:spPr>
          <a:xfrm>
            <a:off x="5290077" y="437513"/>
            <a:ext cx="6224144" cy="5954325"/>
          </a:xfrm>
        </p:spPr>
        <p:txBody>
          <a:bodyPr anchor="ctr">
            <a:normAutofit/>
          </a:bodyPr>
          <a:lstStyle/>
          <a:p>
            <a:pPr lvl="1"/>
            <a:r>
              <a:rPr lang="en-US" sz="2800" dirty="0">
                <a:solidFill>
                  <a:schemeClr val="tx1"/>
                </a:solidFill>
              </a:rPr>
              <a:t>Auction/ Area Sponsor</a:t>
            </a:r>
          </a:p>
          <a:p>
            <a:pPr lvl="1"/>
            <a:r>
              <a:rPr lang="en-US" sz="2800" dirty="0">
                <a:solidFill>
                  <a:schemeClr val="tx1"/>
                </a:solidFill>
              </a:rPr>
              <a:t>Logos on event program</a:t>
            </a:r>
          </a:p>
          <a:p>
            <a:pPr lvl="1"/>
            <a:r>
              <a:rPr lang="en-US" sz="2800" dirty="0">
                <a:solidFill>
                  <a:schemeClr val="tx1"/>
                </a:solidFill>
              </a:rPr>
              <a:t>Logo on-screen during event </a:t>
            </a:r>
          </a:p>
          <a:p>
            <a:pPr lvl="1"/>
            <a:r>
              <a:rPr lang="en-US" sz="2800" dirty="0">
                <a:solidFill>
                  <a:schemeClr val="tx1"/>
                </a:solidFill>
              </a:rPr>
              <a:t>Recognition in event script</a:t>
            </a:r>
          </a:p>
        </p:txBody>
      </p:sp>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en-US"/>
          </a:p>
        </p:txBody>
      </p:sp>
      <p:sp>
        <p:nvSpPr>
          <p:cNvPr id="4" name="TextBox 3">
            <a:extLst>
              <a:ext uri="{FF2B5EF4-FFF2-40B4-BE49-F238E27FC236}">
                <a16:creationId xmlns:a16="http://schemas.microsoft.com/office/drawing/2014/main" id="{78085D15-A1D3-1FBF-A9A7-82389B13C5A6}"/>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spTree>
    <p:extLst>
      <p:ext uri="{BB962C8B-B14F-4D97-AF65-F5344CB8AC3E}">
        <p14:creationId xmlns:p14="http://schemas.microsoft.com/office/powerpoint/2010/main" val="1816885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1000372" y="1209957"/>
            <a:ext cx="3034580" cy="4438087"/>
          </a:xfrm>
        </p:spPr>
        <p:txBody>
          <a:bodyPr vert="horz" lIns="91440" tIns="45720" rIns="91440" bIns="45720" rtlCol="0" anchor="ctr">
            <a:normAutofit/>
          </a:bodyPr>
          <a:lstStyle/>
          <a:p>
            <a:pPr algn="r"/>
            <a:r>
              <a:rPr lang="en-US" sz="3200" dirty="0">
                <a:solidFill>
                  <a:schemeClr val="tx1"/>
                </a:solidFill>
              </a:rPr>
              <a:t>Ways to Build Lasting Relationship with Donors After Events</a:t>
            </a:r>
          </a:p>
        </p:txBody>
      </p:sp>
      <p:sp>
        <p:nvSpPr>
          <p:cNvPr id="5" name="TextBox 4">
            <a:extLst>
              <a:ext uri="{FF2B5EF4-FFF2-40B4-BE49-F238E27FC236}">
                <a16:creationId xmlns:a16="http://schemas.microsoft.com/office/drawing/2014/main"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spcBef>
                <a:spcPts val="1000"/>
              </a:spcBef>
              <a:buClr>
                <a:schemeClr val="accent1"/>
              </a:buClr>
              <a:buSzPct val="80000"/>
              <a:buFont typeface="Wingdings 3" charset="2"/>
              <a:buChar char=""/>
            </a:pPr>
            <a:r>
              <a:rPr lang="en-US" sz="2000" b="1" dirty="0"/>
              <a:t>Post Event Engagement: </a:t>
            </a:r>
          </a:p>
          <a:p>
            <a:pPr lvl="1">
              <a:spcBef>
                <a:spcPts val="1000"/>
              </a:spcBef>
              <a:buClr>
                <a:schemeClr val="accent1"/>
              </a:buClr>
              <a:buSzPct val="80000"/>
              <a:buFont typeface="Wingdings 3" charset="2"/>
              <a:buChar char=""/>
            </a:pPr>
            <a:r>
              <a:rPr lang="en-US" sz="2000" dirty="0"/>
              <a:t>Send personal thank you notes by email or mail</a:t>
            </a:r>
          </a:p>
          <a:p>
            <a:pPr lvl="1">
              <a:spcBef>
                <a:spcPts val="1000"/>
              </a:spcBef>
              <a:buClr>
                <a:schemeClr val="accent1"/>
              </a:buClr>
              <a:buSzPct val="80000"/>
              <a:buFont typeface="Wingdings 3" charset="2"/>
              <a:buChar char=""/>
            </a:pPr>
            <a:r>
              <a:rPr lang="en-US" sz="2000" dirty="0"/>
              <a:t>Social Media</a:t>
            </a:r>
          </a:p>
          <a:p>
            <a:pPr lvl="1">
              <a:spcBef>
                <a:spcPts val="1000"/>
              </a:spcBef>
              <a:buClr>
                <a:schemeClr val="accent1"/>
              </a:buClr>
              <a:buSzPct val="80000"/>
              <a:buFont typeface="Wingdings 3" charset="2"/>
              <a:buChar char=""/>
            </a:pPr>
            <a:r>
              <a:rPr lang="en-US" sz="2000" dirty="0"/>
              <a:t>Laurel Society Information</a:t>
            </a:r>
          </a:p>
          <a:p>
            <a:pPr lvl="1">
              <a:spcBef>
                <a:spcPts val="1000"/>
              </a:spcBef>
              <a:buClr>
                <a:schemeClr val="accent1"/>
              </a:buClr>
              <a:buSzPct val="80000"/>
              <a:buFont typeface="Wingdings 3" charset="2"/>
              <a:buChar char=""/>
            </a:pPr>
            <a:r>
              <a:rPr lang="en-US" sz="2000" dirty="0"/>
              <a:t>How to become a Stargazer</a:t>
            </a:r>
          </a:p>
          <a:p>
            <a:pPr lvl="1">
              <a:spcBef>
                <a:spcPts val="1000"/>
              </a:spcBef>
              <a:buClr>
                <a:schemeClr val="accent1"/>
              </a:buClr>
              <a:buSzPct val="80000"/>
              <a:buFont typeface="Wingdings 3" charset="2"/>
              <a:buChar char=""/>
            </a:pPr>
            <a:r>
              <a:rPr lang="en-US" sz="2000" dirty="0"/>
              <a:t>Inclusion in Mailing Lists and Appeals</a:t>
            </a:r>
          </a:p>
        </p:txBody>
      </p:sp>
      <p:cxnSp>
        <p:nvCxnSpPr>
          <p:cNvPr id="19" name="Straight Connector 18">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id="{C0C9AE17-3B6B-C0F9-9061-C51BC6E1C10D}"/>
              </a:ext>
            </a:extLst>
          </p:cNvPr>
          <p:cNvSpPr/>
          <p:nvPr/>
        </p:nvSpPr>
        <p:spPr>
          <a:xfrm>
            <a:off x="11110956" y="54844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3" name="TextBox 2">
            <a:extLst>
              <a:ext uri="{FF2B5EF4-FFF2-40B4-BE49-F238E27FC236}">
                <a16:creationId xmlns:a16="http://schemas.microsoft.com/office/drawing/2014/main" id="{FEDBBB1B-A96F-42C1-A0B1-ADBB75A39E27}"/>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spTree>
    <p:extLst>
      <p:ext uri="{BB962C8B-B14F-4D97-AF65-F5344CB8AC3E}">
        <p14:creationId xmlns:p14="http://schemas.microsoft.com/office/powerpoint/2010/main" val="456901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1000372" y="1209957"/>
            <a:ext cx="3034580" cy="4438087"/>
          </a:xfrm>
        </p:spPr>
        <p:txBody>
          <a:bodyPr vert="horz" lIns="91440" tIns="45720" rIns="91440" bIns="45720" rtlCol="0" anchor="ctr">
            <a:normAutofit/>
          </a:bodyPr>
          <a:lstStyle/>
          <a:p>
            <a:pPr algn="r"/>
            <a:r>
              <a:rPr lang="en-US" sz="3200" dirty="0">
                <a:solidFill>
                  <a:schemeClr val="tx1"/>
                </a:solidFill>
              </a:rPr>
              <a:t>Ways to Build Lasting Relationship with Donors After Events</a:t>
            </a:r>
          </a:p>
        </p:txBody>
      </p:sp>
      <p:sp>
        <p:nvSpPr>
          <p:cNvPr id="5" name="TextBox 4">
            <a:extLst>
              <a:ext uri="{FF2B5EF4-FFF2-40B4-BE49-F238E27FC236}">
                <a16:creationId xmlns:a16="http://schemas.microsoft.com/office/drawing/2014/main"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spcBef>
                <a:spcPts val="1000"/>
              </a:spcBef>
              <a:buClr>
                <a:schemeClr val="accent1"/>
              </a:buClr>
              <a:buSzPct val="80000"/>
              <a:buFont typeface="Wingdings 3" charset="2"/>
              <a:buChar char=""/>
            </a:pPr>
            <a:r>
              <a:rPr lang="en-US" sz="2400" b="1" dirty="0"/>
              <a:t>Cultivating Donors: </a:t>
            </a:r>
          </a:p>
          <a:p>
            <a:pPr lvl="1">
              <a:spcBef>
                <a:spcPts val="1000"/>
              </a:spcBef>
              <a:buClr>
                <a:schemeClr val="accent1"/>
              </a:buClr>
              <a:buSzPct val="80000"/>
              <a:buFont typeface="Wingdings 3" charset="2"/>
              <a:buChar char=""/>
            </a:pPr>
            <a:r>
              <a:rPr lang="en-US" sz="2400" dirty="0"/>
              <a:t>Provide updates on any ongoing projects </a:t>
            </a:r>
          </a:p>
          <a:p>
            <a:pPr lvl="1">
              <a:spcBef>
                <a:spcPts val="1000"/>
              </a:spcBef>
              <a:buClr>
                <a:schemeClr val="accent1"/>
              </a:buClr>
              <a:buSzPct val="80000"/>
              <a:buFont typeface="Wingdings 3" charset="2"/>
              <a:buChar char=""/>
            </a:pPr>
            <a:r>
              <a:rPr lang="en-US" sz="2400" dirty="0"/>
              <a:t>Share success stories</a:t>
            </a:r>
          </a:p>
          <a:p>
            <a:pPr lvl="1">
              <a:spcBef>
                <a:spcPts val="1000"/>
              </a:spcBef>
              <a:buClr>
                <a:schemeClr val="accent1"/>
              </a:buClr>
              <a:buSzPct val="80000"/>
              <a:buFont typeface="Wingdings 3" charset="2"/>
              <a:buChar char=""/>
            </a:pPr>
            <a:r>
              <a:rPr lang="en-US" sz="2400" dirty="0"/>
              <a:t>Invite donors to other events or opportunities </a:t>
            </a:r>
          </a:p>
        </p:txBody>
      </p:sp>
      <p:cxnSp>
        <p:nvCxnSpPr>
          <p:cNvPr id="19" name="Straight Connector 18">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id="{C0C9AE17-3B6B-C0F9-9061-C51BC6E1C10D}"/>
              </a:ext>
            </a:extLst>
          </p:cNvPr>
          <p:cNvSpPr/>
          <p:nvPr/>
        </p:nvSpPr>
        <p:spPr>
          <a:xfrm>
            <a:off x="11110956" y="54844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3" name="TextBox 2">
            <a:extLst>
              <a:ext uri="{FF2B5EF4-FFF2-40B4-BE49-F238E27FC236}">
                <a16:creationId xmlns:a16="http://schemas.microsoft.com/office/drawing/2014/main" id="{FEDBBB1B-A96F-42C1-A0B1-ADBB75A39E27}"/>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spTree>
    <p:extLst>
      <p:ext uri="{BB962C8B-B14F-4D97-AF65-F5344CB8AC3E}">
        <p14:creationId xmlns:p14="http://schemas.microsoft.com/office/powerpoint/2010/main" val="2466641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9375-D1ED-BC48-9FED-CECB5EDAD6CA}"/>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E73E8A3C-9EDB-6B2F-9AD4-4794159538D4}"/>
              </a:ext>
            </a:extLst>
          </p:cNvPr>
          <p:cNvSpPr>
            <a:spLocks noGrp="1"/>
          </p:cNvSpPr>
          <p:nvPr>
            <p:ph idx="1"/>
          </p:nvPr>
        </p:nvSpPr>
        <p:spPr/>
        <p:txBody>
          <a:bodyPr/>
          <a:lstStyle/>
          <a:p>
            <a:r>
              <a:rPr lang="en-US" dirty="0"/>
              <a:t>The Art of Donor Stewardship: Strategies for Consistent Engagement</a:t>
            </a:r>
          </a:p>
          <a:p>
            <a:pPr lvl="1"/>
            <a:r>
              <a:rPr lang="en-US" dirty="0">
                <a:hlinkClick r:id="rId3"/>
              </a:rPr>
              <a:t>https://www.weareforgood.com/article/the-art-of-donor-stewardship</a:t>
            </a:r>
            <a:endParaRPr lang="en-US" dirty="0"/>
          </a:p>
          <a:p>
            <a:r>
              <a:rPr lang="en-US" dirty="0"/>
              <a:t>Special Event Follow-Up To Convert Guests to Loyal Donors</a:t>
            </a:r>
          </a:p>
          <a:p>
            <a:pPr lvl="1"/>
            <a:r>
              <a:rPr lang="en-US" dirty="0">
                <a:hlinkClick r:id="rId4"/>
              </a:rPr>
              <a:t>https://bloomerang.co/blog/special-event-follow-up-to-convert-guests-to-loyal-donors/</a:t>
            </a:r>
            <a:endParaRPr lang="en-US" dirty="0"/>
          </a:p>
          <a:p>
            <a:r>
              <a:rPr lang="en-US" dirty="0"/>
              <a:t>Club Fundraising Resources</a:t>
            </a:r>
          </a:p>
          <a:p>
            <a:pPr lvl="1"/>
            <a:r>
              <a:rPr lang="en-US" dirty="0">
                <a:hlinkClick r:id="rId5"/>
              </a:rPr>
              <a:t>https://www.soroptimist.org/for-clubs-and-members/federation-information/sias-big-goal/fundraising-resources.html</a:t>
            </a:r>
            <a:endParaRPr lang="en-US" dirty="0"/>
          </a:p>
          <a:p>
            <a:pPr lvl="1"/>
            <a:endParaRPr lang="en-US" dirty="0"/>
          </a:p>
        </p:txBody>
      </p:sp>
      <p:sp>
        <p:nvSpPr>
          <p:cNvPr id="4" name="TextBox 3">
            <a:extLst>
              <a:ext uri="{FF2B5EF4-FFF2-40B4-BE49-F238E27FC236}">
                <a16:creationId xmlns:a16="http://schemas.microsoft.com/office/drawing/2014/main" id="{C8390B95-5580-78F4-28D8-DE138E4208AD}"/>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sp>
        <p:nvSpPr>
          <p:cNvPr id="5" name="Freeform 8">
            <a:extLst>
              <a:ext uri="{FF2B5EF4-FFF2-40B4-BE49-F238E27FC236}">
                <a16:creationId xmlns:a16="http://schemas.microsoft.com/office/drawing/2014/main" id="{4EC3471F-D2F7-BDB6-D19B-3C68BF8A7077}"/>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34990110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Custom 3">
      <a:dk1>
        <a:srgbClr val="000000"/>
      </a:dk1>
      <a:lt1>
        <a:srgbClr val="FFFFFF"/>
      </a:lt1>
      <a:dk2>
        <a:srgbClr val="5BBDB6"/>
      </a:dk2>
      <a:lt2>
        <a:srgbClr val="EBEBEB"/>
      </a:lt2>
      <a:accent1>
        <a:srgbClr val="EA8A6B"/>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{3F5DC285-3F84-DB40-979D-2B7B8178F68E}tf10001076</Template>
  <TotalTime>11998</TotalTime>
  <Words>1844</Words>
  <Application>Microsoft Office PowerPoint</Application>
  <PresentationFormat>Widescreen</PresentationFormat>
  <Paragraphs>139</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Century Gothic</vt:lpstr>
      <vt:lpstr>Wingdings 3</vt:lpstr>
      <vt:lpstr>Ion Boardroom</vt:lpstr>
      <vt:lpstr>PHILANTHROPY: Growing a Consistent Donor Base Through Club Fundraisers and Events</vt:lpstr>
      <vt:lpstr>Why is it important to enhance donor engagement through club fundraisers and events?</vt:lpstr>
      <vt:lpstr>Enhance Donor Engagement Through Club Fundraisers and Events Allows You to:</vt:lpstr>
      <vt:lpstr>Examples of Fundraising Events</vt:lpstr>
      <vt:lpstr>PowerPoint Presentation</vt:lpstr>
      <vt:lpstr>Ways to implement corporate sponsorship  and donor recognition during events:</vt:lpstr>
      <vt:lpstr>Ways to Build Lasting Relationship with Donors After Events</vt:lpstr>
      <vt:lpstr>Ways to Build Lasting Relationship with Donors After Events</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Kymberlie Adams</dc:creator>
  <cp:lastModifiedBy>Ilana Hirsch</cp:lastModifiedBy>
  <cp:revision>18</cp:revision>
  <dcterms:created xsi:type="dcterms:W3CDTF">2023-09-18T19:41:21Z</dcterms:created>
  <dcterms:modified xsi:type="dcterms:W3CDTF">2024-07-10T13:59:34Z</dcterms:modified>
</cp:coreProperties>
</file>