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11"/>
  </p:notesMasterIdLst>
  <p:sldIdLst>
    <p:sldId id="256" r:id="rId2"/>
    <p:sldId id="260" r:id="rId3"/>
    <p:sldId id="262" r:id="rId4"/>
    <p:sldId id="261" r:id="rId5"/>
    <p:sldId id="257" r:id="rId6"/>
    <p:sldId id="265" r:id="rId7"/>
    <p:sldId id="266"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41C7D-5ECF-47B7-9F91-50A6227EC51A}" v="199" dt="2024-07-09T21:08:06.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2862" autoAdjust="0"/>
  </p:normalViewPr>
  <p:slideViewPr>
    <p:cSldViewPr snapToGrid="0">
      <p:cViewPr varScale="1">
        <p:scale>
          <a:sx n="65" d="100"/>
          <a:sy n="65" d="100"/>
        </p:scale>
        <p:origin x="1330" y="3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49098D51-CB8D-4851-8D11-6CDBA26364A7}"/>
    <pc:docChg chg="custSel modSld">
      <pc:chgData name="Kamali Brooks" userId="c4f7d4aa-f934-418c-aa11-f8bc51a77fd8" providerId="ADAL" clId="{49098D51-CB8D-4851-8D11-6CDBA26364A7}" dt="2024-02-22T01:55:25.390" v="29" actId="1076"/>
      <pc:docMkLst>
        <pc:docMk/>
      </pc:docMkLst>
      <pc:sldChg chg="delSp modSp mod">
        <pc:chgData name="Kamali Brooks" userId="c4f7d4aa-f934-418c-aa11-f8bc51a77fd8" providerId="ADAL" clId="{49098D51-CB8D-4851-8D11-6CDBA26364A7}" dt="2024-02-22T01:55:25.390" v="29" actId="1076"/>
        <pc:sldMkLst>
          <pc:docMk/>
          <pc:sldMk cId="3712423172" sldId="256"/>
        </pc:sldMkLst>
        <pc:spChg chg="mod">
          <ac:chgData name="Kamali Brooks" userId="c4f7d4aa-f934-418c-aa11-f8bc51a77fd8" providerId="ADAL" clId="{49098D51-CB8D-4851-8D11-6CDBA26364A7}" dt="2024-02-22T01:55:25.390" v="29" actId="1076"/>
          <ac:spMkLst>
            <pc:docMk/>
            <pc:sldMk cId="3712423172" sldId="256"/>
            <ac:spMk id="3" creationId="{3240A5E7-E7B7-EEDC-1E9D-E3F53DFFB06C}"/>
          </ac:spMkLst>
        </pc:spChg>
        <pc:spChg chg="mod">
          <ac:chgData name="Kamali Brooks" userId="c4f7d4aa-f934-418c-aa11-f8bc51a77fd8" providerId="ADAL" clId="{49098D51-CB8D-4851-8D11-6CDBA26364A7}" dt="2024-02-22T01:53:31.694" v="25" actId="113"/>
          <ac:spMkLst>
            <pc:docMk/>
            <pc:sldMk cId="3712423172" sldId="256"/>
            <ac:spMk id="14" creationId="{F7A46274-5918-8F5E-91D0-8C011C3AEAA3}"/>
          </ac:spMkLst>
        </pc:spChg>
        <pc:picChg chg="del">
          <ac:chgData name="Kamali Brooks" userId="c4f7d4aa-f934-418c-aa11-f8bc51a77fd8" providerId="ADAL" clId="{49098D51-CB8D-4851-8D11-6CDBA26364A7}" dt="2024-02-22T01:53:55.485" v="26" actId="478"/>
          <ac:picMkLst>
            <pc:docMk/>
            <pc:sldMk cId="3712423172" sldId="256"/>
            <ac:picMk id="35" creationId="{68C8F1DE-562F-EE3E-B1D0-B97151C2D4CC}"/>
          </ac:picMkLst>
        </pc:picChg>
      </pc:sldChg>
    </pc:docChg>
  </pc:docChgLst>
  <pc:docChgLst>
    <pc:chgData name="Ilana Hirsch" userId="1a4b2c8a-d082-4888-88ce-9cc339e91866" providerId="ADAL" clId="{0F541C7D-5ECF-47B7-9F91-50A6227EC51A}"/>
    <pc:docChg chg="undo custSel addSld modSld sldOrd">
      <pc:chgData name="Ilana Hirsch" userId="1a4b2c8a-d082-4888-88ce-9cc339e91866" providerId="ADAL" clId="{0F541C7D-5ECF-47B7-9F91-50A6227EC51A}" dt="2024-07-10T13:59:27.070" v="6189" actId="20577"/>
      <pc:docMkLst>
        <pc:docMk/>
      </pc:docMkLst>
      <pc:sldChg chg="addSp modSp mod modAnim modNotesTx">
        <pc:chgData name="Ilana Hirsch" userId="1a4b2c8a-d082-4888-88ce-9cc339e91866" providerId="ADAL" clId="{0F541C7D-5ECF-47B7-9F91-50A6227EC51A}" dt="2024-07-08T15:41:48.229" v="3783"/>
        <pc:sldMkLst>
          <pc:docMk/>
          <pc:sldMk cId="3712423172" sldId="256"/>
        </pc:sldMkLst>
        <pc:spChg chg="add mod">
          <ac:chgData name="Ilana Hirsch" userId="1a4b2c8a-d082-4888-88ce-9cc339e91866" providerId="ADAL" clId="{0F541C7D-5ECF-47B7-9F91-50A6227EC51A}" dt="2024-07-03T13:27:07.417" v="185" actId="1035"/>
          <ac:spMkLst>
            <pc:docMk/>
            <pc:sldMk cId="3712423172" sldId="256"/>
            <ac:spMk id="2" creationId="{58EC28FB-705E-6229-8FDE-30C12910D5AB}"/>
          </ac:spMkLst>
        </pc:spChg>
        <pc:spChg chg="mod">
          <ac:chgData name="Ilana Hirsch" userId="1a4b2c8a-d082-4888-88ce-9cc339e91866" providerId="ADAL" clId="{0F541C7D-5ECF-47B7-9F91-50A6227EC51A}" dt="2024-07-03T13:27:02.174" v="174" actId="1035"/>
          <ac:spMkLst>
            <pc:docMk/>
            <pc:sldMk cId="3712423172" sldId="256"/>
            <ac:spMk id="3" creationId="{3240A5E7-E7B7-EEDC-1E9D-E3F53DFFB06C}"/>
          </ac:spMkLst>
        </pc:spChg>
        <pc:spChg chg="mod">
          <ac:chgData name="Ilana Hirsch" userId="1a4b2c8a-d082-4888-88ce-9cc339e91866" providerId="ADAL" clId="{0F541C7D-5ECF-47B7-9F91-50A6227EC51A}" dt="2024-07-05T17:34:56.323" v="3653" actId="1076"/>
          <ac:spMkLst>
            <pc:docMk/>
            <pc:sldMk cId="3712423172" sldId="256"/>
            <ac:spMk id="14" creationId="{F7A46274-5918-8F5E-91D0-8C011C3AEAA3}"/>
          </ac:spMkLst>
        </pc:spChg>
      </pc:sldChg>
      <pc:sldChg chg="addSp delSp modSp mod ord modNotesTx">
        <pc:chgData name="Ilana Hirsch" userId="1a4b2c8a-d082-4888-88ce-9cc339e91866" providerId="ADAL" clId="{0F541C7D-5ECF-47B7-9F91-50A6227EC51A}" dt="2024-07-10T13:59:27.070" v="6189" actId="20577"/>
        <pc:sldMkLst>
          <pc:docMk/>
          <pc:sldMk cId="1551474484" sldId="257"/>
        </pc:sldMkLst>
        <pc:spChg chg="del">
          <ac:chgData name="Ilana Hirsch" userId="1a4b2c8a-d082-4888-88ce-9cc339e91866" providerId="ADAL" clId="{0F541C7D-5ECF-47B7-9F91-50A6227EC51A}" dt="2024-07-03T15:40:35.375" v="3616" actId="478"/>
          <ac:spMkLst>
            <pc:docMk/>
            <pc:sldMk cId="1551474484" sldId="257"/>
            <ac:spMk id="2" creationId="{9368EE08-DB92-2A42-C003-D8162B33D277}"/>
          </ac:spMkLst>
        </pc:spChg>
        <pc:spChg chg="mod">
          <ac:chgData name="Ilana Hirsch" userId="1a4b2c8a-d082-4888-88ce-9cc339e91866" providerId="ADAL" clId="{0F541C7D-5ECF-47B7-9F91-50A6227EC51A}" dt="2024-07-09T20:11:19.852" v="5302" actId="5793"/>
          <ac:spMkLst>
            <pc:docMk/>
            <pc:sldMk cId="1551474484" sldId="257"/>
            <ac:spMk id="3" creationId="{4605C097-8DBD-17FE-542D-8CB9E52250AF}"/>
          </ac:spMkLst>
        </pc:spChg>
        <pc:picChg chg="add del mod">
          <ac:chgData name="Ilana Hirsch" userId="1a4b2c8a-d082-4888-88ce-9cc339e91866" providerId="ADAL" clId="{0F541C7D-5ECF-47B7-9F91-50A6227EC51A}" dt="2024-07-05T17:21:24.983" v="3618" actId="478"/>
          <ac:picMkLst>
            <pc:docMk/>
            <pc:sldMk cId="1551474484" sldId="257"/>
            <ac:picMk id="2050" creationId="{1EBFA3EA-66B0-55E9-6173-41B47B3D43BF}"/>
          </ac:picMkLst>
        </pc:picChg>
        <pc:picChg chg="add mod">
          <ac:chgData name="Ilana Hirsch" userId="1a4b2c8a-d082-4888-88ce-9cc339e91866" providerId="ADAL" clId="{0F541C7D-5ECF-47B7-9F91-50A6227EC51A}" dt="2024-07-05T17:22:04.100" v="3625" actId="1076"/>
          <ac:picMkLst>
            <pc:docMk/>
            <pc:sldMk cId="1551474484" sldId="257"/>
            <ac:picMk id="2052" creationId="{D6ADE5EE-656A-ACC4-2830-9D0C5C4BDFFA}"/>
          </ac:picMkLst>
        </pc:picChg>
      </pc:sldChg>
      <pc:sldChg chg="addSp modSp mod ord modNotesTx">
        <pc:chgData name="Ilana Hirsch" userId="1a4b2c8a-d082-4888-88ce-9cc339e91866" providerId="ADAL" clId="{0F541C7D-5ECF-47B7-9F91-50A6227EC51A}" dt="2024-07-09T19:49:27.808" v="3917" actId="20577"/>
        <pc:sldMkLst>
          <pc:docMk/>
          <pc:sldMk cId="3988068423" sldId="260"/>
        </pc:sldMkLst>
        <pc:spChg chg="mod">
          <ac:chgData name="Ilana Hirsch" userId="1a4b2c8a-d082-4888-88ce-9cc339e91866" providerId="ADAL" clId="{0F541C7D-5ECF-47B7-9F91-50A6227EC51A}" dt="2024-07-03T13:30:39.292" v="323" actId="20577"/>
          <ac:spMkLst>
            <pc:docMk/>
            <pc:sldMk cId="3988068423" sldId="260"/>
            <ac:spMk id="2" creationId="{6737A165-0069-2B71-3611-76F76E6FE0D1}"/>
          </ac:spMkLst>
        </pc:spChg>
        <pc:picChg chg="add mod">
          <ac:chgData name="Ilana Hirsch" userId="1a4b2c8a-d082-4888-88ce-9cc339e91866" providerId="ADAL" clId="{0F541C7D-5ECF-47B7-9F91-50A6227EC51A}" dt="2024-07-03T15:36:39.354" v="3609" actId="1076"/>
          <ac:picMkLst>
            <pc:docMk/>
            <pc:sldMk cId="3988068423" sldId="260"/>
            <ac:picMk id="1026" creationId="{8D8E1350-3D31-802C-355C-C33360EF7401}"/>
          </ac:picMkLst>
        </pc:picChg>
      </pc:sldChg>
      <pc:sldChg chg="modSp mod ord modNotesTx">
        <pc:chgData name="Ilana Hirsch" userId="1a4b2c8a-d082-4888-88ce-9cc339e91866" providerId="ADAL" clId="{0F541C7D-5ECF-47B7-9F91-50A6227EC51A}" dt="2024-07-09T20:00:50.658" v="5126" actId="20577"/>
        <pc:sldMkLst>
          <pc:docMk/>
          <pc:sldMk cId="741885181" sldId="261"/>
        </pc:sldMkLst>
        <pc:spChg chg="mod">
          <ac:chgData name="Ilana Hirsch" userId="1a4b2c8a-d082-4888-88ce-9cc339e91866" providerId="ADAL" clId="{0F541C7D-5ECF-47B7-9F91-50A6227EC51A}" dt="2024-07-03T13:45:38.780" v="1815" actId="20577"/>
          <ac:spMkLst>
            <pc:docMk/>
            <pc:sldMk cId="741885181" sldId="261"/>
            <ac:spMk id="2" creationId="{44EBFDBF-2B8A-0031-1279-60D68CD4B289}"/>
          </ac:spMkLst>
        </pc:spChg>
        <pc:spChg chg="mod">
          <ac:chgData name="Ilana Hirsch" userId="1a4b2c8a-d082-4888-88ce-9cc339e91866" providerId="ADAL" clId="{0F541C7D-5ECF-47B7-9F91-50A6227EC51A}" dt="2024-07-03T13:48:11.293" v="2171" actId="20577"/>
          <ac:spMkLst>
            <pc:docMk/>
            <pc:sldMk cId="741885181" sldId="261"/>
            <ac:spMk id="3" creationId="{4ABF0080-A5B5-AABE-7E7D-BAC7F7BAE1D7}"/>
          </ac:spMkLst>
        </pc:spChg>
      </pc:sldChg>
      <pc:sldChg chg="modSp mod ord modNotesTx">
        <pc:chgData name="Ilana Hirsch" userId="1a4b2c8a-d082-4888-88ce-9cc339e91866" providerId="ADAL" clId="{0F541C7D-5ECF-47B7-9F91-50A6227EC51A}" dt="2024-07-10T13:57:44.539" v="6160" actId="20577"/>
        <pc:sldMkLst>
          <pc:docMk/>
          <pc:sldMk cId="2285459937" sldId="262"/>
        </pc:sldMkLst>
        <pc:spChg chg="mod">
          <ac:chgData name="Ilana Hirsch" userId="1a4b2c8a-d082-4888-88ce-9cc339e91866" providerId="ADAL" clId="{0F541C7D-5ECF-47B7-9F91-50A6227EC51A}" dt="2024-07-03T13:55:38.627" v="3096" actId="20577"/>
          <ac:spMkLst>
            <pc:docMk/>
            <pc:sldMk cId="2285459937" sldId="262"/>
            <ac:spMk id="2" creationId="{FA1B174E-B39B-65EF-9E94-EF3CF26E931E}"/>
          </ac:spMkLst>
        </pc:spChg>
        <pc:spChg chg="mod">
          <ac:chgData name="Ilana Hirsch" userId="1a4b2c8a-d082-4888-88ce-9cc339e91866" providerId="ADAL" clId="{0F541C7D-5ECF-47B7-9F91-50A6227EC51A}" dt="2024-07-09T19:55:38.086" v="4701" actId="2710"/>
          <ac:spMkLst>
            <pc:docMk/>
            <pc:sldMk cId="2285459937" sldId="262"/>
            <ac:spMk id="5" creationId="{B769C088-CBA4-AD72-BF3C-92E280BA019C}"/>
          </ac:spMkLst>
        </pc:spChg>
        <pc:spChg chg="mod">
          <ac:chgData name="Ilana Hirsch" userId="1a4b2c8a-d082-4888-88ce-9cc339e91866" providerId="ADAL" clId="{0F541C7D-5ECF-47B7-9F91-50A6227EC51A}" dt="2024-07-03T13:35:32.918" v="1024" actId="1076"/>
          <ac:spMkLst>
            <pc:docMk/>
            <pc:sldMk cId="2285459937" sldId="262"/>
            <ac:spMk id="6" creationId="{C0C9AE17-3B6B-C0F9-9061-C51BC6E1C10D}"/>
          </ac:spMkLst>
        </pc:spChg>
      </pc:sldChg>
      <pc:sldChg chg="addSp modSp mod modNotesTx">
        <pc:chgData name="Ilana Hirsch" userId="1a4b2c8a-d082-4888-88ce-9cc339e91866" providerId="ADAL" clId="{0F541C7D-5ECF-47B7-9F91-50A6227EC51A}" dt="2024-07-09T21:08:06.057" v="6097"/>
        <pc:sldMkLst>
          <pc:docMk/>
          <pc:sldMk cId="3499011057" sldId="263"/>
        </pc:sldMkLst>
        <pc:spChg chg="mod">
          <ac:chgData name="Ilana Hirsch" userId="1a4b2c8a-d082-4888-88ce-9cc339e91866" providerId="ADAL" clId="{0F541C7D-5ECF-47B7-9F91-50A6227EC51A}" dt="2024-07-03T15:14:49.073" v="3120" actId="20577"/>
          <ac:spMkLst>
            <pc:docMk/>
            <pc:sldMk cId="3499011057" sldId="263"/>
            <ac:spMk id="2" creationId="{0CA69375-D1ED-BC48-9FED-CECB5EDAD6CA}"/>
          </ac:spMkLst>
        </pc:spChg>
        <pc:spChg chg="mod">
          <ac:chgData name="Ilana Hirsch" userId="1a4b2c8a-d082-4888-88ce-9cc339e91866" providerId="ADAL" clId="{0F541C7D-5ECF-47B7-9F91-50A6227EC51A}" dt="2024-07-03T15:33:52.745" v="3601" actId="20577"/>
          <ac:spMkLst>
            <pc:docMk/>
            <pc:sldMk cId="3499011057" sldId="263"/>
            <ac:spMk id="3" creationId="{E73E8A3C-9EDB-6B2F-9AD4-4794159538D4}"/>
          </ac:spMkLst>
        </pc:spChg>
        <pc:spChg chg="add mod">
          <ac:chgData name="Ilana Hirsch" userId="1a4b2c8a-d082-4888-88ce-9cc339e91866" providerId="ADAL" clId="{0F541C7D-5ECF-47B7-9F91-50A6227EC51A}" dt="2024-07-09T21:08:06.057" v="6097"/>
          <ac:spMkLst>
            <pc:docMk/>
            <pc:sldMk cId="3499011057" sldId="263"/>
            <ac:spMk id="5" creationId="{4EC3471F-D2F7-BDB6-D19B-3C68BF8A7077}"/>
          </ac:spMkLst>
        </pc:spChg>
      </pc:sldChg>
      <pc:sldChg chg="modSp add mod ord modNotesTx">
        <pc:chgData name="Ilana Hirsch" userId="1a4b2c8a-d082-4888-88ce-9cc339e91866" providerId="ADAL" clId="{0F541C7D-5ECF-47B7-9F91-50A6227EC51A}" dt="2024-07-09T21:05:08.897" v="5650" actId="20577"/>
        <pc:sldMkLst>
          <pc:docMk/>
          <pc:sldMk cId="2466641296" sldId="264"/>
        </pc:sldMkLst>
        <pc:spChg chg="mod">
          <ac:chgData name="Ilana Hirsch" userId="1a4b2c8a-d082-4888-88ce-9cc339e91866" providerId="ADAL" clId="{0F541C7D-5ECF-47B7-9F91-50A6227EC51A}" dt="2024-07-03T13:50:14.414" v="2274" actId="20577"/>
          <ac:spMkLst>
            <pc:docMk/>
            <pc:sldMk cId="2466641296" sldId="264"/>
            <ac:spMk id="2" creationId="{FA1B174E-B39B-65EF-9E94-EF3CF26E931E}"/>
          </ac:spMkLst>
        </pc:spChg>
        <pc:spChg chg="mod">
          <ac:chgData name="Ilana Hirsch" userId="1a4b2c8a-d082-4888-88ce-9cc339e91866" providerId="ADAL" clId="{0F541C7D-5ECF-47B7-9F91-50A6227EC51A}" dt="2024-07-09T21:04:35.710" v="5641" actId="20577"/>
          <ac:spMkLst>
            <pc:docMk/>
            <pc:sldMk cId="2466641296" sldId="264"/>
            <ac:spMk id="5" creationId="{B769C088-CBA4-AD72-BF3C-92E280BA019C}"/>
          </ac:spMkLst>
        </pc:spChg>
      </pc:sldChg>
      <pc:sldChg chg="modSp add mod ord modNotesTx">
        <pc:chgData name="Ilana Hirsch" userId="1a4b2c8a-d082-4888-88ce-9cc339e91866" providerId="ADAL" clId="{0F541C7D-5ECF-47B7-9F91-50A6227EC51A}" dt="2024-07-09T20:06:34.812" v="5243" actId="20577"/>
        <pc:sldMkLst>
          <pc:docMk/>
          <pc:sldMk cId="1816885852" sldId="265"/>
        </pc:sldMkLst>
        <pc:spChg chg="mod">
          <ac:chgData name="Ilana Hirsch" userId="1a4b2c8a-d082-4888-88ce-9cc339e91866" providerId="ADAL" clId="{0F541C7D-5ECF-47B7-9F91-50A6227EC51A}" dt="2024-07-09T20:02:26.691" v="5177" actId="27636"/>
          <ac:spMkLst>
            <pc:docMk/>
            <pc:sldMk cId="1816885852" sldId="265"/>
            <ac:spMk id="2" creationId="{44EBFDBF-2B8A-0031-1279-60D68CD4B289}"/>
          </ac:spMkLst>
        </pc:spChg>
        <pc:spChg chg="mod">
          <ac:chgData name="Ilana Hirsch" userId="1a4b2c8a-d082-4888-88ce-9cc339e91866" providerId="ADAL" clId="{0F541C7D-5ECF-47B7-9F91-50A6227EC51A}" dt="2024-07-09T20:02:39.575" v="5187" actId="20577"/>
          <ac:spMkLst>
            <pc:docMk/>
            <pc:sldMk cId="1816885852" sldId="265"/>
            <ac:spMk id="3" creationId="{4ABF0080-A5B5-AABE-7E7D-BAC7F7BAE1D7}"/>
          </ac:spMkLst>
        </pc:spChg>
      </pc:sldChg>
      <pc:sldChg chg="modSp add mod modNotesTx">
        <pc:chgData name="Ilana Hirsch" userId="1a4b2c8a-d082-4888-88ce-9cc339e91866" providerId="ADAL" clId="{0F541C7D-5ECF-47B7-9F91-50A6227EC51A}" dt="2024-07-09T20:21:03.664" v="5633" actId="404"/>
        <pc:sldMkLst>
          <pc:docMk/>
          <pc:sldMk cId="456901257" sldId="266"/>
        </pc:sldMkLst>
        <pc:spChg chg="mod">
          <ac:chgData name="Ilana Hirsch" userId="1a4b2c8a-d082-4888-88ce-9cc339e91866" providerId="ADAL" clId="{0F541C7D-5ECF-47B7-9F91-50A6227EC51A}" dt="2024-07-09T20:21:03.664" v="5633" actId="404"/>
          <ac:spMkLst>
            <pc:docMk/>
            <pc:sldMk cId="456901257" sldId="266"/>
            <ac:spMk id="5" creationId="{B769C088-CBA4-AD72-BF3C-92E280BA01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ja" b="0" i="0" u="none" strike="noStrike" baseline="0">
                <a:solidFill>
                  <a:srgbClr val="000000"/>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私は_____と申します。本日は、皆様のクラブ、地区、および地域が、クラブのファンドレイジングやイベントを通じ、いかにして安定した寄付者層を拡大できるかについてお伝えします。寄付者との確固たる関係性の構築を成功させ、ソロプチミストのミッションへの継続的な支援を確保するための予備知識やヒントを皆様に提供することが、私の目標です。</a:t>
            </a:r>
            <a:endParaRPr lang="ja" b="0" i="0" dirty="0">
              <a:solidFill>
                <a:srgbClr val="444444"/>
              </a:solidFill>
              <a:effectLst/>
              <a:highlight>
                <a:srgbClr val="F5F5F5"/>
              </a:highlight>
              <a:latin typeface="Calibri" panose="020F0502020204030204" pitchFamily="34" charset="0"/>
            </a:endParaRPr>
          </a:p>
          <a:p>
            <a:pPr algn="l" rtl="0" fontAlgn="base"/>
            <a:r>
              <a:rPr lang="ja" b="0" i="0" u="none" baseline="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a:t>
            </a:r>
          </a:p>
          <a:p>
            <a:pPr algn="l" rtl="0" fontAlgn="base"/>
            <a:r>
              <a:rPr lang="ja" b="0" i="0" u="none" strike="noStrike" baseline="0">
                <a:solidFill>
                  <a:srgbClr val="000000"/>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もしかすると、皆様はすでにこの分野で成功を収めているかもしれません。本日は、そのようなご体験をぜひお互いに共有し合ってください。</a:t>
            </a:r>
          </a:p>
          <a:p>
            <a:pPr algn="l" rtl="0" fontAlgn="base"/>
            <a:r>
              <a:rPr lang="ja" b="0" i="0" u="none" baseline="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a:t>
            </a:r>
          </a:p>
          <a:p>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1</a:t>
            </a:fld>
            <a:endParaRPr lang="ja"/>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ファンドレイジングを成功に導くためには、効果的に寄付者に関与してもらうことが必要不可欠です。 </a:t>
            </a:r>
          </a:p>
          <a:p>
            <a:endParaRPr lang="ja" dirty="0"/>
          </a:p>
          <a:p>
            <a:pPr algn="l" rtl="0"/>
            <a:r>
              <a:rPr lang="ja" b="0" i="0" u="none" baseline="0"/>
              <a:t>クラブのファンドレイジングやイベントを通して寄付者の関与を高めることは、なぜ重要なのでしょうか？ </a:t>
            </a:r>
          </a:p>
          <a:p>
            <a:endParaRPr lang="ja" dirty="0"/>
          </a:p>
          <a:p>
            <a:pPr algn="l" rtl="0"/>
            <a:r>
              <a:rPr lang="ja" b="0" i="0" u="none" baseline="0"/>
              <a:t>関係性の強化、認知度の向上、寄付者のエクスペリエンス強化、コミュニティの構築、より高額な寄付の推進など、様々な成果を期待できます。</a:t>
            </a:r>
          </a:p>
          <a:p>
            <a:endParaRPr lang="ja" dirty="0"/>
          </a:p>
          <a:p>
            <a:pPr algn="l" rtl="0"/>
            <a:r>
              <a:rPr lang="ja" b="0" i="0" u="none" baseline="0"/>
              <a:t>クラブのファンドレイジングやイベントを通して寄付者の関与を高めることにより、当団体のミッションに尽力してくださる熱意ある支援者のコミュニティを築くことができます。これにより、継続的な支援を確保できるだけでなく、コミュニティ内外に私達が及ぼす影響を拡大します。</a:t>
            </a:r>
          </a:p>
        </p:txBody>
      </p:sp>
      <p:sp>
        <p:nvSpPr>
          <p:cNvPr id="4" name="Slide Number Placeholder 3"/>
          <p:cNvSpPr>
            <a:spLocks noGrp="1"/>
          </p:cNvSpPr>
          <p:nvPr>
            <p:ph type="sldNum" sz="quarter" idx="5"/>
          </p:nvPr>
        </p:nvSpPr>
        <p:spPr/>
        <p:txBody>
          <a:bodyPr/>
          <a:lstStyle/>
          <a:p>
            <a:pPr algn="l" rtl="0"/>
            <a:fld id="{936352F2-6B87-474D-B022-C7F8713B53C0}" type="slidenum">
              <a:rPr/>
              <a:t>2</a:t>
            </a:fld>
            <a:endParaRPr lang="ja"/>
          </a:p>
        </p:txBody>
      </p:sp>
    </p:spTree>
    <p:extLst>
      <p:ext uri="{BB962C8B-B14F-4D97-AF65-F5344CB8AC3E}">
        <p14:creationId xmlns:p14="http://schemas.microsoft.com/office/powerpoint/2010/main" val="278409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クラブのファンドレイジングやイベントを通して寄付者の関与を高めることが重要な理由はいくつかあります。</a:t>
            </a:r>
          </a:p>
          <a:p>
            <a:endParaRPr lang="ja" dirty="0"/>
          </a:p>
          <a:p>
            <a:pPr algn="l" rtl="0"/>
            <a:r>
              <a:rPr lang="ja" b="0" i="0" u="none" baseline="0"/>
              <a:t>第一に、寄付者との関係性を強化することは、寄付者と当団体のミッションとの間に個人的な繋がりを形成するのに役立ちます。この個人的な繋がりを通じて、寄付者は自身の活動が確実に影響を生んでいることを実感し、当団体のミッションに対するより深い信念と繋がりを築くことができます。</a:t>
            </a:r>
          </a:p>
          <a:p>
            <a:endParaRPr lang="ja" dirty="0"/>
          </a:p>
          <a:p>
            <a:pPr algn="l" rtl="0"/>
            <a:r>
              <a:rPr lang="ja" b="0" i="0" u="none" baseline="0"/>
              <a:t>第二に、ファンドレイジングの成果の拡大が挙げられます。関与度の高い寄付者は再び寄付を行う可能性が高く、その金額が前回の寄付額を上回ることもよくあります。これらの寄付者がさらに多くのイベントやキャンペーンに参加する可能性も大幅に高まり、より持続的で強固なファンドレイジングのパイプライン形成に繋がります。</a:t>
            </a:r>
          </a:p>
          <a:p>
            <a:endParaRPr lang="ja" dirty="0"/>
          </a:p>
          <a:p>
            <a:pPr algn="l" rtl="0"/>
            <a:r>
              <a:rPr lang="ja" b="0" i="0" u="none" baseline="0"/>
              <a:t>最後に、クラブの認知度向上が挙げられます。寄付者の関与度を高めることにより地域および世界規模の影響力についての認知が向上し、新規寄付者や入会希望者を集めるのに役立ちます。さらに、私たちの取り組みによるインパクトを示す機会を提供してくれるため、コミュニティにおける存在感や評判をさらに上げることができます。</a:t>
            </a:r>
          </a:p>
          <a:p>
            <a:endParaRPr lang="ja" dirty="0"/>
          </a:p>
          <a:p>
            <a:endParaRPr lang="ja" dirty="0"/>
          </a:p>
          <a:p>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3</a:t>
            </a:fld>
            <a:endParaRPr lang="ja"/>
          </a:p>
        </p:txBody>
      </p:sp>
    </p:spTree>
    <p:extLst>
      <p:ext uri="{BB962C8B-B14F-4D97-AF65-F5344CB8AC3E}">
        <p14:creationId xmlns:p14="http://schemas.microsoft.com/office/powerpoint/2010/main" val="3615520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ではここで、クラブで安定した寄付者層を拡大するのに役立つファンドレイジング・イベントの例をご紹介します。</a:t>
            </a:r>
          </a:p>
          <a:p>
            <a:endParaRPr lang="ja" dirty="0"/>
          </a:p>
          <a:p>
            <a:pPr algn="l" rtl="0">
              <a:buFont typeface="+mj-lt"/>
              <a:buAutoNum type="arabicPeriod"/>
            </a:pPr>
            <a:r>
              <a:rPr lang="ja" b="1" i="0" u="none" baseline="0"/>
              <a:t>トリビア・ナイト：</a:t>
            </a:r>
            <a:r>
              <a:rPr lang="ja" b="0" i="0" u="none" baseline="0"/>
              <a:t>トリビア・ナイトを開催することで、コミュニティの人々と楽しく交流しながら資金を調達することができます。 </a:t>
            </a:r>
          </a:p>
          <a:p>
            <a:pPr algn="l" rtl="0">
              <a:buFont typeface="+mj-lt"/>
              <a:buAutoNum type="arabicPeriod"/>
            </a:pPr>
            <a:r>
              <a:rPr lang="ja" b="1" i="0" u="none" baseline="0"/>
              <a:t>ギブバック・ナイトと地元の飲食店：</a:t>
            </a:r>
            <a:r>
              <a:rPr lang="ja" b="0" i="0" u="none" baseline="0"/>
              <a:t>地元の飲食店と提携してギブバック・ナイトを開催し、その日の売上の一部をクラブに寄付してもらいます。この方法では、資金を調達できるだけでなく、コミュニティの絆を強めることもできます。</a:t>
            </a:r>
          </a:p>
          <a:p>
            <a:pPr algn="l" rtl="0">
              <a:buFont typeface="+mj-lt"/>
              <a:buAutoNum type="arabicPeriod"/>
            </a:pPr>
            <a:r>
              <a:rPr lang="ja" b="1" i="0" u="none" baseline="0"/>
              <a:t>地元の公園や公民館などで映画上映会を開催：</a:t>
            </a:r>
            <a:r>
              <a:rPr lang="ja" b="0" i="0" u="none" baseline="0"/>
              <a:t>地元の公園や公民館などで映画上映会を開催することで、優れた社会活動をサポートしながら夜のお出かけを楽しみたい家族連れや個人に集まってもらうことができます。</a:t>
            </a:r>
          </a:p>
          <a:p>
            <a:pPr algn="l" rtl="0">
              <a:buFont typeface="+mj-lt"/>
              <a:buAutoNum type="arabicPeriod"/>
            </a:pPr>
            <a:r>
              <a:rPr lang="ja" b="1" i="0" u="none" baseline="0"/>
              <a:t>手作りお菓子のバザー：</a:t>
            </a:r>
            <a:r>
              <a:rPr lang="ja" b="0" i="0" u="none" baseline="0"/>
              <a:t>昔ながらの手作りお菓子のバザーはうまくいくこと間違いなしです。クラブ会員で手作りのお菓子を持ち寄り、コミュニティの人々に美味しいお菓子を楽しんでもらいましょう。</a:t>
            </a:r>
          </a:p>
          <a:p>
            <a:pPr algn="l" rtl="0">
              <a:buFont typeface="+mj-lt"/>
              <a:buAutoNum type="arabicPeriod"/>
            </a:pPr>
            <a:r>
              <a:rPr lang="ja" b="1" i="0" u="none" baseline="0"/>
              <a:t>サイレント・オークションや抽選付きのケータリングによるディナーまたはランチ：</a:t>
            </a:r>
            <a:r>
              <a:rPr lang="ja" b="0" i="0" u="none" baseline="0"/>
              <a:t>このタイプのイベントでは、より高額の寄付を募り、寄付者にも楽しんでもらうことができます。</a:t>
            </a:r>
          </a:p>
          <a:p>
            <a:pPr algn="l" rtl="0">
              <a:buFont typeface="+mj-lt"/>
              <a:buAutoNum type="arabicPeriod"/>
            </a:pPr>
            <a:r>
              <a:rPr lang="ja" b="1" i="0" u="none" baseline="0"/>
              <a:t>地元のセンターやビジネスと提携してファンドレイザーを開催：</a:t>
            </a:r>
            <a:r>
              <a:rPr lang="ja" b="0" i="0" u="none" baseline="0"/>
              <a:t>地元のセンターやビジネスと協力し、ファンドレイザーを開催します。このようなパートナーシップでは、さらに幅広い層の人々を集め、特定のビジネスの顧客層にクラブをサポートしてもらうことができます。 </a:t>
            </a:r>
          </a:p>
          <a:p>
            <a:pPr algn="l" rtl="0">
              <a:buFont typeface="+mj-lt"/>
              <a:buNone/>
            </a:pPr>
            <a:endParaRPr lang="ja" dirty="0"/>
          </a:p>
          <a:p>
            <a:pPr algn="l" rtl="0"/>
            <a:r>
              <a:rPr lang="ja" b="0" i="0" u="none" baseline="0"/>
              <a:t>これらのイベントを通じて資金調達をできるだけでなく、コミュニティの繋がりを深めたりクラブへの関与を高めたりすることができます。 </a:t>
            </a:r>
          </a:p>
          <a:p>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4</a:t>
            </a:fld>
            <a:endParaRPr lang="ja"/>
          </a:p>
        </p:txBody>
      </p:sp>
    </p:spTree>
    <p:extLst>
      <p:ext uri="{BB962C8B-B14F-4D97-AF65-F5344CB8AC3E}">
        <p14:creationId xmlns:p14="http://schemas.microsoft.com/office/powerpoint/2010/main" val="348384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イベントでファンドレイジングの機会を拡大することは、最大限の支援を獲得し、資金調達目標を達成するのに必要不可欠です。効果的な方法として、以下が挙げられます。</a:t>
            </a:r>
            <a:endParaRPr lang="ja" dirty="0"/>
          </a:p>
          <a:p>
            <a:pPr algn="l" rtl="0">
              <a:buFont typeface="+mj-lt"/>
              <a:buAutoNum type="arabicPeriod"/>
            </a:pPr>
            <a:r>
              <a:rPr lang="ja" b="1" i="0" u="none" baseline="0"/>
              <a:t>オークションや抽選：</a:t>
            </a:r>
            <a:r>
              <a:rPr lang="ja" b="0" i="0" u="none" baseline="0"/>
              <a:t>オークションや抽選を行うことにより参加者に競争を楽しんでもらい、入札額を高めて資金調達額を増やすことができます。</a:t>
            </a:r>
          </a:p>
          <a:p>
            <a:pPr algn="l" rtl="0"/>
            <a:r>
              <a:rPr lang="ja" b="0" i="0" u="none" baseline="0"/>
              <a:t>サイレント・オークションや抽選に含めるアイテムの例：</a:t>
            </a:r>
            <a:endParaRPr lang="ja" dirty="0"/>
          </a:p>
          <a:p>
            <a:pPr algn="l" rtl="0">
              <a:buFont typeface="Arial" panose="020B0604020202020204" pitchFamily="34" charset="0"/>
              <a:buChar char="•"/>
            </a:pPr>
            <a:r>
              <a:rPr lang="ja" b="1" i="0" u="none" baseline="0"/>
              <a:t>地元で使えるギフトカード：</a:t>
            </a:r>
            <a:r>
              <a:rPr lang="ja" b="0" i="0" u="none" baseline="0"/>
              <a:t>地元のビジネスと提携してギフトカードを提供しましょう。これにより、地元の経済を支えると同時に、魅力的なアイテムをオークションに加えることができます。</a:t>
            </a:r>
          </a:p>
          <a:p>
            <a:pPr algn="l" rtl="0">
              <a:buFont typeface="Arial" panose="020B0604020202020204" pitchFamily="34" charset="0"/>
              <a:buChar char="•"/>
            </a:pPr>
            <a:r>
              <a:rPr lang="ja" b="1" i="0" u="none" baseline="0"/>
              <a:t>旅行：</a:t>
            </a:r>
            <a:r>
              <a:rPr lang="ja" b="0" i="0" u="none" baseline="0"/>
              <a:t>旅行ツアーや週末旅行を提供しましょう。このような価値の高いアイテムを加えることで、参加者の関心を高めて入札額を上げることができます。</a:t>
            </a:r>
          </a:p>
          <a:p>
            <a:pPr algn="l" rtl="0">
              <a:buFont typeface="Arial" panose="020B0604020202020204" pitchFamily="34" charset="0"/>
              <a:buChar char="•"/>
            </a:pPr>
            <a:r>
              <a:rPr lang="ja" b="1" i="0" u="none" baseline="0"/>
              <a:t>アクセサリー：</a:t>
            </a:r>
            <a:r>
              <a:rPr lang="ja" b="0" i="0" u="none" baseline="0"/>
              <a:t>アクセサリーは、ユニークで特別なアイテムを求めている参加者にとって魅力的な人気アイテムとなる可能性があります。</a:t>
            </a:r>
          </a:p>
          <a:p>
            <a:pPr algn="l" rtl="0">
              <a:buFont typeface="Arial" panose="020B0604020202020204" pitchFamily="34" charset="0"/>
              <a:buChar char="•"/>
            </a:pPr>
            <a:r>
              <a:rPr lang="ja" b="1" i="0" u="none" baseline="0"/>
              <a:t>財布：</a:t>
            </a:r>
            <a:r>
              <a:rPr lang="ja" b="0" i="0" u="none" baseline="0"/>
              <a:t>デザイナーやカスタムメイドの財布もまた、高値で入札される可能性があります。</a:t>
            </a:r>
          </a:p>
          <a:p>
            <a:pPr algn="l" rtl="0">
              <a:buFont typeface="Arial" panose="020B0604020202020204" pitchFamily="34" charset="0"/>
              <a:buNone/>
            </a:pPr>
            <a:endParaRPr lang="ja" dirty="0"/>
          </a:p>
          <a:p>
            <a:pPr algn="l" rtl="0"/>
            <a:r>
              <a:rPr lang="ja" b="0" i="0" u="none" baseline="0"/>
              <a:t>これらの戦略を取り入れることによりイベントへの関与や参加を促し、資金調達額の増額やミッションへの支援拡大につなげることができます。</a:t>
            </a:r>
          </a:p>
          <a:p>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5</a:t>
            </a:fld>
            <a:endParaRPr lang="ja"/>
          </a:p>
        </p:txBody>
      </p:sp>
    </p:spTree>
    <p:extLst>
      <p:ext uri="{BB962C8B-B14F-4D97-AF65-F5344CB8AC3E}">
        <p14:creationId xmlns:p14="http://schemas.microsoft.com/office/powerpoint/2010/main" val="3125909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企業スポンサーや寄付者の紹介を行うことは、強固な関係性を維持し、継続的な支援を促すために必要不可欠です。イベントで企業スポンサーや寄付者の紹介を行う効果的な方法をいくつかご紹介します。</a:t>
            </a:r>
          </a:p>
          <a:p>
            <a:endParaRPr lang="ja" dirty="0"/>
          </a:p>
          <a:p>
            <a:pPr algn="l" rtl="0">
              <a:buFont typeface="+mj-lt"/>
              <a:buAutoNum type="arabicPeriod"/>
            </a:pPr>
            <a:r>
              <a:rPr lang="ja" b="1" i="0" u="none" baseline="0"/>
              <a:t>オークション/エリアスポンサー：</a:t>
            </a:r>
            <a:r>
              <a:rPr lang="ja" b="0" i="0" u="none" baseline="0"/>
              <a:t>特定のエリアやオークションアイテムをスポンサーに割り当て、スポンサー名を目立つ場所に表示する。これにより、スポンサーによる支援や協力に焦点を当てられるだけでなく、スポンサーのブランドをイベントの成果に直接結びつけることができます。</a:t>
            </a:r>
          </a:p>
          <a:p>
            <a:pPr algn="l" rtl="0">
              <a:buFont typeface="+mj-lt"/>
              <a:buAutoNum type="arabicPeriod"/>
            </a:pPr>
            <a:r>
              <a:rPr lang="ja" b="1" i="0" u="none" baseline="0"/>
              <a:t>イベントプログラムにロゴを記載：</a:t>
            </a:r>
            <a:r>
              <a:rPr lang="ja" b="0" i="0" u="none" baseline="0"/>
              <a:t>イベントプログラムにスポンサーのロゴを含めることは、そのスポンサーによる支援に感謝を表すシンプルながらに効果的な方法です。イベント全体にわたりスポンサーにスポットライトを当て、その支援や協力についてイベント参加者に知ってもらうことができます。</a:t>
            </a:r>
          </a:p>
          <a:p>
            <a:pPr algn="l" rtl="0">
              <a:buFont typeface="+mj-lt"/>
              <a:buAutoNum type="arabicPeriod"/>
            </a:pPr>
            <a:r>
              <a:rPr lang="ja" b="1" i="0" u="none" baseline="0"/>
              <a:t>イベント時に画面にロゴを表示：</a:t>
            </a:r>
            <a:r>
              <a:rPr lang="ja" b="0" i="0" u="none" baseline="0"/>
              <a:t>プレゼンテーション間や休憩中など、イベント時にスポンサーのロゴを画面に表示することで、継続的にスポンサーに対する感謝を表明し、スポンサーブランドを参加者に紹介できます。</a:t>
            </a:r>
          </a:p>
          <a:p>
            <a:pPr algn="l" rtl="0">
              <a:buFont typeface="+mj-lt"/>
              <a:buAutoNum type="arabicPeriod"/>
            </a:pPr>
            <a:r>
              <a:rPr lang="ja" b="1" i="0" u="none" baseline="0"/>
              <a:t>イベント台本で紹介：</a:t>
            </a:r>
            <a:r>
              <a:rPr lang="ja" b="0" i="0" u="none" baseline="0"/>
              <a:t>スポンサーや寄付者の紹介文をイベントの台本に取り入れます。このようにイベントの重要な側面で言葉で紹介することにより大きな影響が生まれ、尊重・感謝されているとスポンサーに感じてもらえます。</a:t>
            </a:r>
          </a:p>
          <a:p>
            <a:pPr algn="l" rtl="0">
              <a:buFont typeface="+mj-lt"/>
              <a:buNone/>
            </a:pPr>
            <a:endParaRPr lang="ja" dirty="0"/>
          </a:p>
          <a:p>
            <a:pPr algn="l" rtl="0"/>
            <a:r>
              <a:rPr lang="ja" b="0" i="0" u="none" baseline="0"/>
              <a:t>これらの紹介戦略を取り入れることにより、スポンサーおよび寄付者の方々の寛大な支援に感謝の意を表明することができるだけでなく、継続的な支援を促し、さらにイベントの成果拡大にもつながります。</a:t>
            </a:r>
          </a:p>
          <a:p>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6</a:t>
            </a:fld>
            <a:endParaRPr lang="ja"/>
          </a:p>
        </p:txBody>
      </p:sp>
    </p:spTree>
    <p:extLst>
      <p:ext uri="{BB962C8B-B14F-4D97-AF65-F5344CB8AC3E}">
        <p14:creationId xmlns:p14="http://schemas.microsoft.com/office/powerpoint/2010/main" val="557862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イベント後に寄付者や参加者との交流を図ることは、持続的な関係を築き、継続的な支援を促すためにも重要です。イベント後の交流戦略として効果的なものをいくつかご紹介します。</a:t>
            </a:r>
          </a:p>
          <a:p>
            <a:pPr algn="l" rtl="0">
              <a:buFont typeface="+mj-lt"/>
              <a:buAutoNum type="arabicPeriod"/>
            </a:pPr>
            <a:r>
              <a:rPr lang="ja" b="1" i="0" u="none" baseline="0"/>
              <a:t>感謝を伝える個人的なメッセージを送る：</a:t>
            </a:r>
          </a:p>
          <a:p>
            <a:pPr marL="742950" lvl="1" indent="-285750" algn="l" rtl="0">
              <a:buFont typeface="+mj-lt"/>
              <a:buAutoNum type="arabicPeriod"/>
            </a:pPr>
            <a:r>
              <a:rPr lang="ja" b="1" i="0" u="none" baseline="0"/>
              <a:t>Eメールまたは郵便：</a:t>
            </a:r>
            <a:r>
              <a:rPr lang="ja" b="0" i="0" u="none" baseline="0"/>
              <a:t>参加と協力への感謝を伝える個人的なメッセージを送りましょう。これらのメッセージは、相手からの具体的な支援に感謝する心のこもった内容にしてください。</a:t>
            </a:r>
          </a:p>
          <a:p>
            <a:pPr marL="742950" lvl="1" indent="-285750" algn="l" rtl="0">
              <a:buFont typeface="+mj-lt"/>
              <a:buAutoNum type="arabicPeriod"/>
            </a:pPr>
            <a:r>
              <a:rPr lang="ja" b="1" i="0" u="none" baseline="0"/>
              <a:t>写真をシェアする：</a:t>
            </a:r>
            <a:r>
              <a:rPr lang="ja" b="0" i="0" u="none" baseline="0"/>
              <a:t>Eメールで感謝のメッセージを送る場合は、イベントの写真を添えることで当日のことを思い出し、支援がもたらした影響を実感してもらいましょう。</a:t>
            </a:r>
          </a:p>
          <a:p>
            <a:pPr algn="l" rtl="0">
              <a:buFont typeface="+mj-lt"/>
              <a:buAutoNum type="arabicPeriod"/>
            </a:pPr>
            <a:r>
              <a:rPr lang="ja" b="1" i="0" u="none" baseline="0"/>
              <a:t>SNSでのエンゲージメント：</a:t>
            </a:r>
          </a:p>
          <a:p>
            <a:pPr marL="742950" lvl="1" indent="-285750" algn="l" rtl="0">
              <a:buFont typeface="+mj-lt"/>
              <a:buAutoNum type="arabicPeriod"/>
            </a:pPr>
            <a:r>
              <a:rPr lang="ja" b="1" i="0" u="none" baseline="0"/>
              <a:t>イベントの写真を投稿する：</a:t>
            </a:r>
            <a:r>
              <a:rPr lang="ja" b="0" i="0" u="none" baseline="0"/>
              <a:t>クラブのSNSアカウントでイベントの写真を共有し、その成果に焦点を当てます。</a:t>
            </a:r>
          </a:p>
          <a:p>
            <a:pPr marL="742950" lvl="1" indent="-285750" algn="l" rtl="0">
              <a:buFont typeface="+mj-lt"/>
              <a:buAutoNum type="arabicPeriod"/>
            </a:pPr>
            <a:r>
              <a:rPr lang="ja" b="1" i="0" u="none" baseline="0"/>
              <a:t>企業スポンサーをタグ付けする：</a:t>
            </a:r>
            <a:r>
              <a:rPr lang="ja" b="0" i="0" u="none" baseline="0"/>
              <a:t>投稿にタグ付けすることで企業スポンサーを紹介します。これにより感謝を表すことができるだけでなく、クラブとスポンサーの両方にスポットライトを当てることができます。</a:t>
            </a:r>
          </a:p>
          <a:p>
            <a:pPr algn="l" rtl="0">
              <a:buFont typeface="+mj-lt"/>
              <a:buAutoNum type="arabicPeriod"/>
            </a:pPr>
            <a:r>
              <a:rPr lang="ja" b="1" i="0" u="none" baseline="0"/>
              <a:t>アンケートを送る：</a:t>
            </a:r>
          </a:p>
          <a:p>
            <a:pPr marL="742950" lvl="1" indent="-285750" algn="l" rtl="0">
              <a:buFont typeface="+mj-lt"/>
              <a:buAutoNum type="arabicPeriod"/>
            </a:pPr>
            <a:r>
              <a:rPr lang="ja" b="0" i="0" u="none" baseline="0"/>
              <a:t>参加者にアンケートを配布してフィードバックを集めます。これは、今回のイベントで何がうまくいったか、今後のイベントに向けた改善点は何かを理解するのに役立ちます。</a:t>
            </a:r>
          </a:p>
          <a:p>
            <a:pPr algn="l" rtl="0">
              <a:buFont typeface="+mj-lt"/>
              <a:buAutoNum type="arabicPeriod"/>
            </a:pPr>
            <a:r>
              <a:rPr lang="ja" b="1" i="0" u="none" baseline="0"/>
              <a:t>ローレル・ソサエティの情報：</a:t>
            </a:r>
          </a:p>
          <a:p>
            <a:pPr marL="742950" lvl="1" indent="-285750" algn="l" rtl="0">
              <a:buFont typeface="+mj-lt"/>
              <a:buAutoNum type="arabicPeriod"/>
            </a:pPr>
            <a:r>
              <a:rPr lang="ja" b="1" i="0" u="none" baseline="0"/>
              <a:t>ローレル・ボードに当選した場合：</a:t>
            </a:r>
            <a:r>
              <a:rPr lang="ja" b="0" i="0" u="none" baseline="0"/>
              <a:t>当選者には、支援を継続する方法や達成可能なレベルの種類など、ローレル・ソサエティについての情報を提供します。</a:t>
            </a:r>
          </a:p>
          <a:p>
            <a:pPr marL="742950" lvl="1" indent="-285750" algn="l" rtl="0">
              <a:buFont typeface="+mj-lt"/>
              <a:buAutoNum type="arabicPeriod"/>
            </a:pPr>
            <a:r>
              <a:rPr lang="ja" b="1" i="0" u="none" baseline="0"/>
              <a:t>スターゲイザーになる：</a:t>
            </a:r>
            <a:r>
              <a:rPr lang="ja" b="0" i="0" u="none" baseline="0"/>
              <a:t>スターゲイザーになるチャンスについて、そのメリットや継続的な支援による影響などの詳細を含めて紹介しましょう。</a:t>
            </a:r>
          </a:p>
          <a:p>
            <a:pPr algn="l" rtl="0">
              <a:buFont typeface="+mj-lt"/>
              <a:buAutoNum type="arabicPeriod"/>
            </a:pPr>
            <a:r>
              <a:rPr lang="ja" b="1" i="0" u="none" baseline="0"/>
              <a:t>年毎の寄付の懇請とメーリングリスト：</a:t>
            </a:r>
          </a:p>
          <a:p>
            <a:pPr marL="742950" lvl="1" indent="-285750" algn="l" rtl="0">
              <a:buFont typeface="+mj-lt"/>
              <a:buAutoNum type="arabicPeriod"/>
            </a:pPr>
            <a:r>
              <a:rPr lang="ja" b="0" i="0" u="none" baseline="0"/>
              <a:t>これらの寄付者およびイベント参加者を年毎の寄付の懇請書またはその他のメーリングリストに加えましょう。これにより、寄付者や参加者は今後のイベント、キャンペーン、およびクラブを支援する機会についての情報を適時に得ることができます。</a:t>
            </a:r>
          </a:p>
          <a:p>
            <a:pPr marL="742950" lvl="1" indent="-285750" algn="l" rtl="0">
              <a:buFont typeface="+mj-lt"/>
              <a:buAutoNum type="arabicPeriod"/>
            </a:pPr>
            <a:endParaRPr lang="ja" dirty="0"/>
          </a:p>
          <a:p>
            <a:pPr algn="l" rtl="0"/>
            <a:r>
              <a:rPr lang="ja" b="0" i="0" u="none" baseline="0"/>
              <a:t>これらイベント後のエンゲージメント戦略を実施することにより、支援者との繋がりを強化し、持続的な支援を促し、全体的なファンドレイジング施策の効果を拡大することができます。</a:t>
            </a:r>
          </a:p>
          <a:p>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7</a:t>
            </a:fld>
            <a:endParaRPr lang="ja"/>
          </a:p>
        </p:txBody>
      </p:sp>
    </p:spTree>
    <p:extLst>
      <p:ext uri="{BB962C8B-B14F-4D97-AF65-F5344CB8AC3E}">
        <p14:creationId xmlns:p14="http://schemas.microsoft.com/office/powerpoint/2010/main" val="291540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寄付者との関係性を育むことは、寄付者からの関与や支援を維持するために必要不可欠です。寄付者を新規開拓する効果的な方法をいくつかご紹介します。</a:t>
            </a:r>
          </a:p>
          <a:p>
            <a:endParaRPr lang="ja" dirty="0"/>
          </a:p>
          <a:p>
            <a:pPr algn="l" rtl="0"/>
            <a:r>
              <a:rPr lang="ja" b="1" i="0" u="none" baseline="0"/>
              <a:t>現在実施中のプロジェクトに関する最新情報を提供する：</a:t>
            </a:r>
            <a:r>
              <a:rPr lang="ja" b="0" i="0" u="none" baseline="0"/>
              <a:t>近く迫る「夢を拓く（DIBI）」ワークショップや「夢を生きる賞（LYDA）」の各種イベントなど、現在実施中のプロジェクトの進捗状況について寄付者に逐次報告します。定期的に報告を行うことで透明性を示し、支援による影響力の強さを寄付者に知らせることができます。</a:t>
            </a:r>
          </a:p>
          <a:p>
            <a:pPr algn="l" rtl="0"/>
            <a:r>
              <a:rPr lang="ja" b="1" i="0" u="none" baseline="0"/>
              <a:t>サクセスストーリーを共有する：</a:t>
            </a:r>
            <a:r>
              <a:rPr lang="ja" b="0" i="0" u="none" baseline="0"/>
              <a:t>支援により得られたポジティブな成果を示すサクセスストーリーを紹介します。「夢を生きる賞」の受賞者の個人的なストーリーやプログラムの恩恵を受けるコミュニティのストーリーには、寄付者に意欲を持たせ、肯定的な気持ちにさせる素晴らしい効果があります。</a:t>
            </a:r>
          </a:p>
          <a:p>
            <a:pPr algn="l" rtl="0"/>
            <a:r>
              <a:rPr lang="ja" b="1" i="0" u="none" baseline="0"/>
              <a:t>寄付者を他のイベントや機会に招待する：</a:t>
            </a:r>
            <a:r>
              <a:rPr lang="ja" b="0" i="0" u="none" baseline="0"/>
              <a:t>その他のイベントや関与の機会に寄付者を招待しましょう。これには、ボランティアの機会、特別イベント、「夢を拓く」ワークショップなどが含まれる可能性があります。個人的な招待を受けることで、寄付者は自身が尊重されており社会活動への繋がりを持っていると実感できます。</a:t>
            </a:r>
          </a:p>
          <a:p>
            <a:endParaRPr lang="ja" dirty="0"/>
          </a:p>
          <a:p>
            <a:pPr algn="l" rtl="0"/>
            <a:r>
              <a:rPr lang="ja" b="0" i="0" u="none" baseline="0"/>
              <a:t>寄付者との関係性を継続的に開拓することにより、ミッションに関わる一員として自身が感謝されていると確実に感じてもらうことができます。</a:t>
            </a:r>
          </a:p>
        </p:txBody>
      </p:sp>
      <p:sp>
        <p:nvSpPr>
          <p:cNvPr id="4" name="Slide Number Placeholder 3"/>
          <p:cNvSpPr>
            <a:spLocks noGrp="1"/>
          </p:cNvSpPr>
          <p:nvPr>
            <p:ph type="sldNum" sz="quarter" idx="5"/>
          </p:nvPr>
        </p:nvSpPr>
        <p:spPr/>
        <p:txBody>
          <a:bodyPr/>
          <a:lstStyle/>
          <a:p>
            <a:pPr algn="l" rtl="0"/>
            <a:fld id="{936352F2-6B87-474D-B022-C7F8713B53C0}" type="slidenum">
              <a:rPr/>
              <a:t>8</a:t>
            </a:fld>
            <a:endParaRPr lang="ja"/>
          </a:p>
        </p:txBody>
      </p:sp>
    </p:spTree>
    <p:extLst>
      <p:ext uri="{BB962C8B-B14F-4D97-AF65-F5344CB8AC3E}">
        <p14:creationId xmlns:p14="http://schemas.microsoft.com/office/powerpoint/2010/main" val="2997346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クラブのファンドレイジングやイベントを通じて安定した寄付者層を拡大するための取り組みに役立つリソースを数多くご用意しています。ここに記載されているのは、皆様の活動を成功へ導くのに役立つアイデアやツールを得られるおすすめのWebサイト一覧です。 </a:t>
            </a:r>
          </a:p>
          <a:p>
            <a:endParaRPr lang="ja" dirty="0"/>
          </a:p>
          <a:p>
            <a:pPr algn="l" rtl="0"/>
            <a:r>
              <a:rPr lang="ja" b="0" i="0" u="none" baseline="0"/>
              <a:t>ご質問がある場合は、ファンドレイジング部門地域委員長、またはSIAの資金調達部門スタッフまでお問い合わせください。スタッフがお手伝いいたします。 </a:t>
            </a:r>
          </a:p>
          <a:p>
            <a:endParaRPr lang="ja" dirty="0"/>
          </a:p>
          <a:p>
            <a:pPr algn="l" rtl="0"/>
            <a:r>
              <a:rPr lang="ja" b="0" i="0" u="none" baseline="0"/>
              <a:t>ありがとうございます。 </a:t>
            </a:r>
          </a:p>
          <a:p>
            <a:endParaRPr lang="ja" dirty="0"/>
          </a:p>
          <a:p>
            <a:pPr algn="l" rtl="0"/>
            <a:r>
              <a:rPr lang="ja" b="0" i="0" u="none" baseline="0"/>
              <a:t>{時間に余裕がある場合は、イベント後の活動で支援の継続に役立ったことを共有できる人はいないか尋ねてみましょう}</a:t>
            </a:r>
          </a:p>
        </p:txBody>
      </p:sp>
      <p:sp>
        <p:nvSpPr>
          <p:cNvPr id="4" name="Slide Number Placeholder 3"/>
          <p:cNvSpPr>
            <a:spLocks noGrp="1"/>
          </p:cNvSpPr>
          <p:nvPr>
            <p:ph type="sldNum" sz="quarter" idx="5"/>
          </p:nvPr>
        </p:nvSpPr>
        <p:spPr/>
        <p:txBody>
          <a:bodyPr/>
          <a:lstStyle/>
          <a:p>
            <a:pPr algn="l" rtl="0"/>
            <a:fld id="{936352F2-6B87-474D-B022-C7F8713B53C0}" type="slidenum">
              <a:rPr/>
              <a:t>9</a:t>
            </a:fld>
            <a:endParaRPr lang="ja"/>
          </a:p>
        </p:txBody>
      </p:sp>
    </p:spTree>
    <p:extLst>
      <p:ext uri="{BB962C8B-B14F-4D97-AF65-F5344CB8AC3E}">
        <p14:creationId xmlns:p14="http://schemas.microsoft.com/office/powerpoint/2010/main" val="1613987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65625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17466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6175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3574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28591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8/9/2024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881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8/9/2024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2357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084821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1048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552735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9288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872381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577121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262209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8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87941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5701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8/9/2024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04315577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eareforgood.com/article/the-art-of-donor-stewardshi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soroptimist.org/for-clubs-and-members/federation-information/sias-big-goal/fundraising-resources.html" TargetMode="External"/><Relationship Id="rId4" Type="http://schemas.openxmlformats.org/officeDocument/2006/relationships/hyperlink" Target="https://bloomerang.co/blog/special-event-follow-up-to-convert-guests-to-loyal-don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xmlns="" id="{CC8EC169-188B-A8AB-09EB-07C3BD4551CA}"/>
              </a:ext>
            </a:extLst>
          </p:cNvPr>
          <p:cNvPicPr>
            <a:picLocks noChangeAspect="1"/>
          </p:cNvPicPr>
          <p:nvPr/>
        </p:nvPicPr>
        <p:blipFill rotWithShape="1">
          <a:blip r:embed="rId3"/>
          <a:srcRect l="13777" r="1560" b="-1"/>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xmlns="" id="{F7A46274-5918-8F5E-91D0-8C011C3AEAA3}"/>
              </a:ext>
            </a:extLst>
          </p:cNvPr>
          <p:cNvSpPr>
            <a:spLocks noGrp="1"/>
          </p:cNvSpPr>
          <p:nvPr>
            <p:ph type="ctrTitle"/>
          </p:nvPr>
        </p:nvSpPr>
        <p:spPr>
          <a:xfrm>
            <a:off x="5608495" y="1418493"/>
            <a:ext cx="5428551" cy="2771252"/>
          </a:xfrm>
        </p:spPr>
        <p:txBody>
          <a:bodyPr>
            <a:noAutofit/>
          </a:bodyPr>
          <a:lstStyle/>
          <a:p>
            <a:pPr algn="l" rtl="0"/>
            <a:r>
              <a:rPr lang="ja" sz="3600" b="1" i="0" u="none" baseline="0" dirty="0"/>
              <a:t>フィランソロピー</a:t>
            </a:r>
            <a:r>
              <a:rPr lang="ja" sz="3600" b="1" i="0" u="none" baseline="0" dirty="0" smtClean="0"/>
              <a:t>：</a:t>
            </a:r>
            <a:r>
              <a:rPr lang="en-US" altLang="ja" sz="3600" b="1" i="0" u="none" baseline="0" dirty="0" smtClean="0"/>
              <a:t/>
            </a:r>
            <a:br>
              <a:rPr lang="en-US" altLang="ja" sz="3600" b="1" i="0" u="none" baseline="0" dirty="0" smtClean="0"/>
            </a:br>
            <a:r>
              <a:rPr lang="ja" sz="3600" b="0" i="0" u="none" baseline="0" dirty="0" smtClean="0"/>
              <a:t>ク</a:t>
            </a:r>
            <a:r>
              <a:rPr lang="ja" sz="3600" b="0" i="0" u="none" baseline="0" dirty="0"/>
              <a:t>ラブのファンドレイジングやイベントによる安定した寄付者層の拡大</a:t>
            </a:r>
          </a:p>
        </p:txBody>
      </p:sp>
      <p:sp>
        <p:nvSpPr>
          <p:cNvPr id="3" name="Subtitle 2">
            <a:extLst>
              <a:ext uri="{FF2B5EF4-FFF2-40B4-BE49-F238E27FC236}">
                <a16:creationId xmlns:a16="http://schemas.microsoft.com/office/drawing/2014/main" xmlns="" id="{3240A5E7-E7B7-EEDC-1E9D-E3F53DFFB06C}"/>
              </a:ext>
            </a:extLst>
          </p:cNvPr>
          <p:cNvSpPr>
            <a:spLocks noGrp="1"/>
          </p:cNvSpPr>
          <p:nvPr>
            <p:ph type="subTitle" idx="1"/>
          </p:nvPr>
        </p:nvSpPr>
        <p:spPr>
          <a:xfrm>
            <a:off x="5739787" y="5440333"/>
            <a:ext cx="5428551" cy="397778"/>
          </a:xfrm>
        </p:spPr>
        <p:txBody>
          <a:bodyPr>
            <a:normAutofit/>
          </a:bodyPr>
          <a:lstStyle/>
          <a:p>
            <a:pPr algn="ctr" rtl="0"/>
            <a:r>
              <a:rPr lang="ja" b="0" i="0" u="none" baseline="0">
                <a:solidFill>
                  <a:schemeClr val="bg1"/>
                </a:solidFill>
              </a:rPr>
              <a:t>2024年度（地域を入力）地区会議</a:t>
            </a:r>
          </a:p>
        </p:txBody>
      </p:sp>
      <p:sp>
        <p:nvSpPr>
          <p:cNvPr id="21" name="Freeform 8">
            <a:extLst>
              <a:ext uri="{FF2B5EF4-FFF2-40B4-BE49-F238E27FC236}">
                <a16:creationId xmlns:a16="http://schemas.microsoft.com/office/drawing/2014/main" xmlns=""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2" name="Subtitle 2">
            <a:extLst>
              <a:ext uri="{FF2B5EF4-FFF2-40B4-BE49-F238E27FC236}">
                <a16:creationId xmlns:a16="http://schemas.microsoft.com/office/drawing/2014/main" xmlns="" id="{58EC28FB-705E-6229-8FDE-30C12910D5AB}"/>
              </a:ext>
            </a:extLst>
          </p:cNvPr>
          <p:cNvSpPr txBox="1">
            <a:spLocks/>
          </p:cNvSpPr>
          <p:nvPr/>
        </p:nvSpPr>
        <p:spPr>
          <a:xfrm>
            <a:off x="5739787" y="4995417"/>
            <a:ext cx="5428551" cy="39777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algn="ctr" rtl="0"/>
            <a:r>
              <a:rPr lang="ja" sz="2400" b="0" i="0" u="none" baseline="0">
                <a:solidFill>
                  <a:schemeClr val="bg1"/>
                </a:solidFill>
              </a:rPr>
              <a:t>発表者名</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7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37A165-0069-2B71-3611-76F76E6FE0D1}"/>
              </a:ext>
            </a:extLst>
          </p:cNvPr>
          <p:cNvSpPr>
            <a:spLocks noGrp="1"/>
          </p:cNvSpPr>
          <p:nvPr>
            <p:ph type="title"/>
          </p:nvPr>
        </p:nvSpPr>
        <p:spPr>
          <a:xfrm>
            <a:off x="433633" y="4468305"/>
            <a:ext cx="11368726" cy="1374238"/>
          </a:xfrm>
        </p:spPr>
        <p:txBody>
          <a:bodyPr vert="horz" lIns="91440" tIns="45720" rIns="91440" bIns="45720" rtlCol="0" anchor="ctr">
            <a:normAutofit/>
          </a:bodyPr>
          <a:lstStyle/>
          <a:p>
            <a:pPr algn="ctr" rtl="0"/>
            <a:r>
              <a:rPr lang="ja" sz="3200" b="0" i="0" u="none" baseline="0">
                <a:solidFill>
                  <a:schemeClr val="tx1"/>
                </a:solidFill>
              </a:rPr>
              <a:t>クラブのファンドレイジングやイベントを通して寄付者の関与度を高めることは、なぜ重要なのでしょうか？</a:t>
            </a:r>
          </a:p>
        </p:txBody>
      </p:sp>
      <p:sp>
        <p:nvSpPr>
          <p:cNvPr id="3" name="TextBox 2">
            <a:extLst>
              <a:ext uri="{FF2B5EF4-FFF2-40B4-BE49-F238E27FC236}">
                <a16:creationId xmlns:a16="http://schemas.microsoft.com/office/drawing/2014/main" xmlns="" id="{2AC615DC-D2A7-BBF9-8D02-014E1BD764B6}"/>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5" name="Freeform 8">
            <a:extLst>
              <a:ext uri="{FF2B5EF4-FFF2-40B4-BE49-F238E27FC236}">
                <a16:creationId xmlns:a16="http://schemas.microsoft.com/office/drawing/2014/main" xmlns=""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pic>
        <p:nvPicPr>
          <p:cNvPr id="1026" name="Picture 2" descr="全学年を対象とした学校でのファンドレイジングのアイデア">
            <a:extLst>
              <a:ext uri="{FF2B5EF4-FFF2-40B4-BE49-F238E27FC236}">
                <a16:creationId xmlns:a16="http://schemas.microsoft.com/office/drawing/2014/main" xmlns="" id="{8D8E1350-3D31-802C-355C-C33360EF7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4736" y="815987"/>
            <a:ext cx="7171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068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ja"/>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ja" sz="3200" b="0" i="0" u="none" baseline="0">
                <a:solidFill>
                  <a:schemeClr val="tx1"/>
                </a:solidFill>
              </a:rPr>
              <a:t>クラブのファンドレイジングやイベントを通して寄付者の関与を高めることにより、次のことが可能になります。</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6017373" cy="4739950"/>
          </a:xfrm>
          <a:prstGeom prst="rect">
            <a:avLst/>
          </a:prstGeom>
        </p:spPr>
        <p:txBody>
          <a:bodyPr vert="horz" lIns="91440" tIns="45720" rIns="91440" bIns="45720" rtlCol="0" anchor="ctr">
            <a:normAutofit/>
          </a:bodyPr>
          <a:lstStyle/>
          <a:p>
            <a:pPr algn="l" rtl="0">
              <a:lnSpc>
                <a:spcPct val="200000"/>
              </a:lnSpc>
              <a:spcBef>
                <a:spcPts val="1000"/>
              </a:spcBef>
              <a:buClr>
                <a:schemeClr val="accent1"/>
              </a:buClr>
              <a:buSzPct val="80000"/>
              <a:buFont typeface="Wingdings 3" charset="2"/>
              <a:buChar char=""/>
            </a:pPr>
            <a:r>
              <a:rPr lang="ja" sz="2800" b="1" i="0" u="none" baseline="0"/>
              <a:t>寄付者との関係性を強化 </a:t>
            </a:r>
          </a:p>
          <a:p>
            <a:pPr algn="l" rtl="0">
              <a:lnSpc>
                <a:spcPct val="200000"/>
              </a:lnSpc>
              <a:spcBef>
                <a:spcPts val="1000"/>
              </a:spcBef>
              <a:buClr>
                <a:schemeClr val="accent1"/>
              </a:buClr>
              <a:buSzPct val="80000"/>
              <a:buFont typeface="Wingdings 3" charset="2"/>
              <a:buChar char=""/>
            </a:pPr>
            <a:r>
              <a:rPr lang="ja" sz="2800" b="1" i="0" u="none" baseline="0"/>
              <a:t>ファンドレイジングの成果を拡大</a:t>
            </a:r>
          </a:p>
          <a:p>
            <a:pPr algn="l" rtl="0">
              <a:lnSpc>
                <a:spcPct val="200000"/>
              </a:lnSpc>
              <a:spcBef>
                <a:spcPts val="1000"/>
              </a:spcBef>
              <a:buClr>
                <a:schemeClr val="accent1"/>
              </a:buClr>
              <a:buSzPct val="80000"/>
              <a:buFont typeface="Wingdings 3" charset="2"/>
              <a:buChar char=""/>
            </a:pPr>
            <a:r>
              <a:rPr lang="ja" sz="2800" b="1" i="0" u="none" baseline="0"/>
              <a:t>クラブの認知度を向上</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228545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24E43EB-867C-4B35-9A5C-E435157C72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5" name="Group 14">
            <a:extLst>
              <a:ext uri="{FF2B5EF4-FFF2-40B4-BE49-F238E27FC236}">
                <a16:creationId xmlns:a16="http://schemas.microsoft.com/office/drawing/2014/main" xmlns="" id="{01B1A260-8A72-4E08-82CC-DB3DB0A49F3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xmlns="" id="{F5EE446B-EFB2-4F6A-AC6E-936E92DB5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7" name="Oval 16">
              <a:extLst>
                <a:ext uri="{FF2B5EF4-FFF2-40B4-BE49-F238E27FC236}">
                  <a16:creationId xmlns:a16="http://schemas.microsoft.com/office/drawing/2014/main" xmlns="" id="{3483BA79-FCF5-4852-AF0E-CA634727E3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8" name="Oval 17">
              <a:extLst>
                <a:ext uri="{FF2B5EF4-FFF2-40B4-BE49-F238E27FC236}">
                  <a16:creationId xmlns:a16="http://schemas.microsoft.com/office/drawing/2014/main" xmlns="" id="{A2630BA5-8A74-4D0A-BB80-42BB6E2D0C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9" name="Oval 18">
              <a:extLst>
                <a:ext uri="{FF2B5EF4-FFF2-40B4-BE49-F238E27FC236}">
                  <a16:creationId xmlns:a16="http://schemas.microsoft.com/office/drawing/2014/main" xmlns="" id="{BD6109B2-DB31-43CB-950B-AB02BC17CF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0" name="Oval 19">
              <a:extLst>
                <a:ext uri="{FF2B5EF4-FFF2-40B4-BE49-F238E27FC236}">
                  <a16:creationId xmlns:a16="http://schemas.microsoft.com/office/drawing/2014/main" xmlns="" id="{4F4C0381-B807-4F22-9362-4CF1EA4ED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1" name="Oval 20">
              <a:extLst>
                <a:ext uri="{FF2B5EF4-FFF2-40B4-BE49-F238E27FC236}">
                  <a16:creationId xmlns:a16="http://schemas.microsoft.com/office/drawing/2014/main" xmlns="" id="{32DC58E5-A2AB-4AF3-BFDC-51F45B8591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2" name="Rectangle 21">
              <a:extLst>
                <a:ext uri="{FF2B5EF4-FFF2-40B4-BE49-F238E27FC236}">
                  <a16:creationId xmlns:a16="http://schemas.microsoft.com/office/drawing/2014/main" xmlns="" id="{5A82E722-60BE-4C4A-93FB-ED5C9D25F9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3" name="Freeform 5">
              <a:extLst>
                <a:ext uri="{FF2B5EF4-FFF2-40B4-BE49-F238E27FC236}">
                  <a16:creationId xmlns:a16="http://schemas.microsoft.com/office/drawing/2014/main" xmlns="" id="{BD917B57-2D0B-49F7-99D0-3E0D111382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ja"/>
            </a:p>
          </p:txBody>
        </p:sp>
        <p:sp>
          <p:nvSpPr>
            <p:cNvPr id="24" name="Freeform 5">
              <a:extLst>
                <a:ext uri="{FF2B5EF4-FFF2-40B4-BE49-F238E27FC236}">
                  <a16:creationId xmlns:a16="http://schemas.microsoft.com/office/drawing/2014/main" xmlns="" id="{ED29444E-A895-4493-BEBA-CBD61CF471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ja"/>
            </a:p>
          </p:txBody>
        </p:sp>
        <p:sp>
          <p:nvSpPr>
            <p:cNvPr id="25" name="Freeform 5">
              <a:extLst>
                <a:ext uri="{FF2B5EF4-FFF2-40B4-BE49-F238E27FC236}">
                  <a16:creationId xmlns:a16="http://schemas.microsoft.com/office/drawing/2014/main" xmlns="" id="{9237B3E9-B2D7-4C20-930D-6FD74FFB5C1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2" name="Title 1">
            <a:extLst>
              <a:ext uri="{FF2B5EF4-FFF2-40B4-BE49-F238E27FC236}">
                <a16:creationId xmlns:a16="http://schemas.microsoft.com/office/drawing/2014/main" xmlns="" id="{44EBFDBF-2B8A-0031-1279-60D68CD4B289}"/>
              </a:ext>
            </a:extLst>
          </p:cNvPr>
          <p:cNvSpPr>
            <a:spLocks noGrp="1"/>
          </p:cNvSpPr>
          <p:nvPr>
            <p:ph type="title"/>
          </p:nvPr>
        </p:nvSpPr>
        <p:spPr>
          <a:xfrm>
            <a:off x="994087" y="1130603"/>
            <a:ext cx="3342442" cy="4596794"/>
          </a:xfrm>
        </p:spPr>
        <p:txBody>
          <a:bodyPr anchor="ctr">
            <a:normAutofit/>
          </a:bodyPr>
          <a:lstStyle/>
          <a:p>
            <a:pPr algn="l" rtl="0"/>
            <a:r>
              <a:rPr lang="ja" sz="3200" b="0" i="0" u="none" baseline="0">
                <a:solidFill>
                  <a:srgbClr val="EBEBEB"/>
                </a:solidFill>
              </a:rPr>
              <a:t>ファンドレイジング・イベントの例</a:t>
            </a:r>
          </a:p>
        </p:txBody>
      </p:sp>
      <p:sp>
        <p:nvSpPr>
          <p:cNvPr id="3" name="Content Placeholder 2">
            <a:extLst>
              <a:ext uri="{FF2B5EF4-FFF2-40B4-BE49-F238E27FC236}">
                <a16:creationId xmlns:a16="http://schemas.microsoft.com/office/drawing/2014/main" xmlns="" id="{4ABF0080-A5B5-AABE-7E7D-BAC7F7BAE1D7}"/>
              </a:ext>
            </a:extLst>
          </p:cNvPr>
          <p:cNvSpPr>
            <a:spLocks noGrp="1"/>
          </p:cNvSpPr>
          <p:nvPr>
            <p:ph idx="1"/>
          </p:nvPr>
        </p:nvSpPr>
        <p:spPr>
          <a:xfrm>
            <a:off x="5290077" y="437513"/>
            <a:ext cx="5502614" cy="5954325"/>
          </a:xfrm>
        </p:spPr>
        <p:txBody>
          <a:bodyPr anchor="ctr">
            <a:normAutofit/>
          </a:bodyPr>
          <a:lstStyle/>
          <a:p>
            <a:pPr algn="l" rtl="0"/>
            <a:r>
              <a:rPr lang="ja" sz="2000" b="0" i="0" u="none" baseline="0"/>
              <a:t>トリビア・ナイト</a:t>
            </a:r>
          </a:p>
          <a:p>
            <a:pPr algn="l" rtl="0"/>
            <a:r>
              <a:rPr lang="ja" sz="2000" b="0" i="0" u="none" baseline="0"/>
              <a:t>ギブバック・ナイトと地元の飲食店</a:t>
            </a:r>
          </a:p>
          <a:p>
            <a:pPr algn="l" rtl="0"/>
            <a:r>
              <a:rPr lang="ja" sz="2000" b="0" i="0" u="none" baseline="0"/>
              <a:t>地元の公園や公民館などで映画上映会を開催</a:t>
            </a:r>
          </a:p>
          <a:p>
            <a:pPr algn="l" rtl="0"/>
            <a:r>
              <a:rPr lang="ja" sz="2000" b="0" i="0" u="none" baseline="0"/>
              <a:t>手作りお菓子のバザー </a:t>
            </a:r>
          </a:p>
          <a:p>
            <a:pPr algn="l" rtl="0"/>
            <a:r>
              <a:rPr lang="ja" sz="2000" b="0" i="0" u="none" baseline="0"/>
              <a:t>サイレント・オークションや抽選付きのケータリングによるディナーまたはランチ</a:t>
            </a:r>
          </a:p>
          <a:p>
            <a:pPr algn="l" rtl="0"/>
            <a:r>
              <a:rPr lang="ja" sz="2000" b="0" i="0" u="none" baseline="0"/>
              <a:t>地元のセンターやビジネスと提携してファンドレイザーを開催</a:t>
            </a:r>
          </a:p>
        </p:txBody>
      </p:sp>
      <p:sp>
        <p:nvSpPr>
          <p:cNvPr id="8" name="Freeform 8">
            <a:extLst>
              <a:ext uri="{FF2B5EF4-FFF2-40B4-BE49-F238E27FC236}">
                <a16:creationId xmlns:a16="http://schemas.microsoft.com/office/drawing/2014/main" xmlns=""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4" name="TextBox 3">
            <a:extLst>
              <a:ext uri="{FF2B5EF4-FFF2-40B4-BE49-F238E27FC236}">
                <a16:creationId xmlns:a16="http://schemas.microsoft.com/office/drawing/2014/main" xmlns="" id="{78085D15-A1D3-1FBF-A9A7-82389B13C5A6}"/>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741885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1" name="Group 10">
            <a:extLst>
              <a:ext uri="{FF2B5EF4-FFF2-40B4-BE49-F238E27FC236}">
                <a16:creationId xmlns:a16="http://schemas.microsoft.com/office/drawing/2014/main" xmlns=""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xmlns=""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3" name="Freeform 5">
              <a:extLst>
                <a:ext uri="{FF2B5EF4-FFF2-40B4-BE49-F238E27FC236}">
                  <a16:creationId xmlns:a16="http://schemas.microsoft.com/office/drawing/2014/main" xmlns=""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ja"/>
            </a:p>
          </p:txBody>
        </p:sp>
      </p:grpSp>
      <p:cxnSp>
        <p:nvCxnSpPr>
          <p:cNvPr id="15" name="Straight Connector 14">
            <a:extLst>
              <a:ext uri="{FF2B5EF4-FFF2-40B4-BE49-F238E27FC236}">
                <a16:creationId xmlns:a16="http://schemas.microsoft.com/office/drawing/2014/main" xmlns=""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4605C097-8DBD-17FE-542D-8CB9E52250AF}"/>
              </a:ext>
            </a:extLst>
          </p:cNvPr>
          <p:cNvSpPr>
            <a:spLocks noGrp="1"/>
          </p:cNvSpPr>
          <p:nvPr>
            <p:ph idx="1"/>
          </p:nvPr>
        </p:nvSpPr>
        <p:spPr>
          <a:xfrm>
            <a:off x="5041399" y="1085549"/>
            <a:ext cx="5579707" cy="4686903"/>
          </a:xfrm>
        </p:spPr>
        <p:txBody>
          <a:bodyPr anchor="ctr">
            <a:normAutofit/>
          </a:bodyPr>
          <a:lstStyle/>
          <a:p>
            <a:pPr marL="0" indent="0" algn="l" rtl="0">
              <a:buNone/>
            </a:pPr>
            <a:endParaRPr lang="ja" sz="3200" dirty="0">
              <a:solidFill>
                <a:schemeClr val="tx1"/>
              </a:solidFill>
            </a:endParaRPr>
          </a:p>
          <a:p>
            <a:pPr lvl="1" algn="l" rtl="0"/>
            <a:r>
              <a:rPr lang="ja" sz="2800" b="0" i="0" u="none" baseline="0">
                <a:solidFill>
                  <a:schemeClr val="tx1"/>
                </a:solidFill>
              </a:rPr>
              <a:t>サイレント・オークションや抽選 </a:t>
            </a:r>
          </a:p>
          <a:p>
            <a:pPr lvl="1" algn="l" rtl="0"/>
            <a:r>
              <a:rPr lang="ja" sz="2800" b="0" i="0" u="none" baseline="0">
                <a:solidFill>
                  <a:schemeClr val="tx1"/>
                </a:solidFill>
              </a:rPr>
              <a:t>以下が例に含まれます。 </a:t>
            </a:r>
          </a:p>
          <a:p>
            <a:pPr lvl="2" algn="l" rtl="0"/>
            <a:r>
              <a:rPr lang="ja" sz="2400" b="0" i="0" u="none" baseline="0">
                <a:solidFill>
                  <a:schemeClr val="tx1"/>
                </a:solidFill>
              </a:rPr>
              <a:t>地元で使えるギフトカード</a:t>
            </a:r>
          </a:p>
          <a:p>
            <a:pPr lvl="2" algn="l" rtl="0"/>
            <a:r>
              <a:rPr lang="ja" sz="2400" b="0" i="0" u="none" baseline="0">
                <a:solidFill>
                  <a:schemeClr val="tx1"/>
                </a:solidFill>
              </a:rPr>
              <a:t>旅行</a:t>
            </a:r>
          </a:p>
          <a:p>
            <a:pPr lvl="2" algn="l" rtl="0"/>
            <a:r>
              <a:rPr lang="ja" sz="2400" b="0" i="0" u="none" baseline="0">
                <a:solidFill>
                  <a:schemeClr val="tx1"/>
                </a:solidFill>
              </a:rPr>
              <a:t>アクセサリー </a:t>
            </a:r>
          </a:p>
          <a:p>
            <a:pPr lvl="2" algn="l" rtl="0"/>
            <a:r>
              <a:rPr lang="ja" sz="2400" b="0" i="0" u="none" baseline="0">
                <a:solidFill>
                  <a:schemeClr val="tx1"/>
                </a:solidFill>
              </a:rPr>
              <a:t>財布</a:t>
            </a:r>
          </a:p>
        </p:txBody>
      </p:sp>
      <p:sp>
        <p:nvSpPr>
          <p:cNvPr id="17" name="Footer Placeholder 4">
            <a:extLst>
              <a:ext uri="{FF2B5EF4-FFF2-40B4-BE49-F238E27FC236}">
                <a16:creationId xmlns:a16="http://schemas.microsoft.com/office/drawing/2014/main" xmlns="" id="{0308D749-5984-4BB8-A788-A85D24304A0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561110" y="6391838"/>
            <a:ext cx="3859795" cy="304801"/>
          </a:xfrm>
          <a:prstGeom prst="rect">
            <a:avLst/>
          </a:prstGeom>
        </p:spPr>
        <p:txBody>
          <a:bodyPr vert="horz" lIns="91440" tIns="45720" rIns="91440" bIns="45720" rtlCol="0" anchor="ctr"/>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ja" b="1" dirty="0">
              <a:solidFill>
                <a:srgbClr val="B31166"/>
              </a:solidFill>
            </a:endParaRPr>
          </a:p>
        </p:txBody>
      </p:sp>
      <p:sp>
        <p:nvSpPr>
          <p:cNvPr id="19" name="Date Placeholder 3">
            <a:extLst>
              <a:ext uri="{FF2B5EF4-FFF2-40B4-BE49-F238E27FC236}">
                <a16:creationId xmlns:a16="http://schemas.microsoft.com/office/drawing/2014/main" xmlns="" id="{95B8172D-A4C8-41B4-8991-78BBEC4039D5}"/>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7718854" y="6391839"/>
            <a:ext cx="2997637" cy="304798"/>
          </a:xfrm>
          <a:prstGeom prst="rect">
            <a:avLst/>
          </a:prstGeom>
        </p:spPr>
        <p:txBody>
          <a:bodyPr vert="horz" lIns="91440" tIns="45720" rIns="91440" bIns="45720" rtlCol="0" anchor="t"/>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ja" b="1" dirty="0">
              <a:solidFill>
                <a:srgbClr val="B31166"/>
              </a:solidFill>
            </a:endParaRPr>
          </a:p>
        </p:txBody>
      </p:sp>
      <p:sp>
        <p:nvSpPr>
          <p:cNvPr id="4" name="TextBox 3">
            <a:extLst>
              <a:ext uri="{FF2B5EF4-FFF2-40B4-BE49-F238E27FC236}">
                <a16:creationId xmlns:a16="http://schemas.microsoft.com/office/drawing/2014/main" xmlns="" id="{C7A7633B-5A4A-8CD6-CF0C-EC43CD42F364}"/>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pic>
        <p:nvPicPr>
          <p:cNvPr id="2052" name="Picture 4" descr="1,568,000件以上の多様な女性のストック写真、イラスト、ロイヤリティフリーの画像 -  iStock | 多様な女性のグループ、多様な女性のグループ、多様な女性の友人達">
            <a:extLst>
              <a:ext uri="{FF2B5EF4-FFF2-40B4-BE49-F238E27FC236}">
                <a16:creationId xmlns:a16="http://schemas.microsoft.com/office/drawing/2014/main" xmlns="" id="{D6ADE5EE-656A-ACC4-2830-9D0C5C4BDF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3" t="15363" r="-443" b="4234"/>
          <a:stretch/>
        </p:blipFill>
        <p:spPr bwMode="auto">
          <a:xfrm>
            <a:off x="739521" y="1187734"/>
            <a:ext cx="3914775" cy="468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24E43EB-867C-4B35-9A5C-E435157C72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5" name="Group 14">
            <a:extLst>
              <a:ext uri="{FF2B5EF4-FFF2-40B4-BE49-F238E27FC236}">
                <a16:creationId xmlns:a16="http://schemas.microsoft.com/office/drawing/2014/main" xmlns="" id="{01B1A260-8A72-4E08-82CC-DB3DB0A49F3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xmlns="" id="{F5EE446B-EFB2-4F6A-AC6E-936E92DB5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7" name="Oval 16">
              <a:extLst>
                <a:ext uri="{FF2B5EF4-FFF2-40B4-BE49-F238E27FC236}">
                  <a16:creationId xmlns:a16="http://schemas.microsoft.com/office/drawing/2014/main" xmlns="" id="{3483BA79-FCF5-4852-AF0E-CA634727E3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8" name="Oval 17">
              <a:extLst>
                <a:ext uri="{FF2B5EF4-FFF2-40B4-BE49-F238E27FC236}">
                  <a16:creationId xmlns:a16="http://schemas.microsoft.com/office/drawing/2014/main" xmlns="" id="{A2630BA5-8A74-4D0A-BB80-42BB6E2D0C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9" name="Oval 18">
              <a:extLst>
                <a:ext uri="{FF2B5EF4-FFF2-40B4-BE49-F238E27FC236}">
                  <a16:creationId xmlns:a16="http://schemas.microsoft.com/office/drawing/2014/main" xmlns="" id="{BD6109B2-DB31-43CB-950B-AB02BC17CF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0" name="Oval 19">
              <a:extLst>
                <a:ext uri="{FF2B5EF4-FFF2-40B4-BE49-F238E27FC236}">
                  <a16:creationId xmlns:a16="http://schemas.microsoft.com/office/drawing/2014/main" xmlns="" id="{4F4C0381-B807-4F22-9362-4CF1EA4ED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1" name="Oval 20">
              <a:extLst>
                <a:ext uri="{FF2B5EF4-FFF2-40B4-BE49-F238E27FC236}">
                  <a16:creationId xmlns:a16="http://schemas.microsoft.com/office/drawing/2014/main" xmlns="" id="{32DC58E5-A2AB-4AF3-BFDC-51F45B8591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2" name="Rectangle 21">
              <a:extLst>
                <a:ext uri="{FF2B5EF4-FFF2-40B4-BE49-F238E27FC236}">
                  <a16:creationId xmlns:a16="http://schemas.microsoft.com/office/drawing/2014/main" xmlns="" id="{5A82E722-60BE-4C4A-93FB-ED5C9D25F9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3" name="Freeform 5">
              <a:extLst>
                <a:ext uri="{FF2B5EF4-FFF2-40B4-BE49-F238E27FC236}">
                  <a16:creationId xmlns:a16="http://schemas.microsoft.com/office/drawing/2014/main" xmlns="" id="{BD917B57-2D0B-49F7-99D0-3E0D111382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ja"/>
            </a:p>
          </p:txBody>
        </p:sp>
        <p:sp>
          <p:nvSpPr>
            <p:cNvPr id="24" name="Freeform 5">
              <a:extLst>
                <a:ext uri="{FF2B5EF4-FFF2-40B4-BE49-F238E27FC236}">
                  <a16:creationId xmlns:a16="http://schemas.microsoft.com/office/drawing/2014/main" xmlns="" id="{ED29444E-A895-4493-BEBA-CBD61CF471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ja"/>
            </a:p>
          </p:txBody>
        </p:sp>
        <p:sp>
          <p:nvSpPr>
            <p:cNvPr id="25" name="Freeform 5">
              <a:extLst>
                <a:ext uri="{FF2B5EF4-FFF2-40B4-BE49-F238E27FC236}">
                  <a16:creationId xmlns:a16="http://schemas.microsoft.com/office/drawing/2014/main" xmlns="" id="{9237B3E9-B2D7-4C20-930D-6FD74FFB5C1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2" name="Title 1">
            <a:extLst>
              <a:ext uri="{FF2B5EF4-FFF2-40B4-BE49-F238E27FC236}">
                <a16:creationId xmlns:a16="http://schemas.microsoft.com/office/drawing/2014/main" xmlns="" id="{44EBFDBF-2B8A-0031-1279-60D68CD4B289}"/>
              </a:ext>
            </a:extLst>
          </p:cNvPr>
          <p:cNvSpPr>
            <a:spLocks noGrp="1"/>
          </p:cNvSpPr>
          <p:nvPr>
            <p:ph type="title"/>
          </p:nvPr>
        </p:nvSpPr>
        <p:spPr>
          <a:xfrm>
            <a:off x="994087" y="1130603"/>
            <a:ext cx="3342442" cy="4596794"/>
          </a:xfrm>
        </p:spPr>
        <p:txBody>
          <a:bodyPr anchor="ctr">
            <a:normAutofit/>
          </a:bodyPr>
          <a:lstStyle/>
          <a:p>
            <a:pPr algn="l" rtl="0"/>
            <a:r>
              <a:rPr lang="ja" sz="3200" b="0" i="0" u="none" baseline="0">
                <a:solidFill>
                  <a:schemeClr val="tx1"/>
                </a:solidFill>
              </a:rPr>
              <a:t>企業スポンサーシップや寄付者の紹介をイベントで行う方法：</a:t>
            </a:r>
          </a:p>
        </p:txBody>
      </p:sp>
      <p:sp>
        <p:nvSpPr>
          <p:cNvPr id="3" name="Content Placeholder 2">
            <a:extLst>
              <a:ext uri="{FF2B5EF4-FFF2-40B4-BE49-F238E27FC236}">
                <a16:creationId xmlns:a16="http://schemas.microsoft.com/office/drawing/2014/main" xmlns="" id="{4ABF0080-A5B5-AABE-7E7D-BAC7F7BAE1D7}"/>
              </a:ext>
            </a:extLst>
          </p:cNvPr>
          <p:cNvSpPr>
            <a:spLocks noGrp="1"/>
          </p:cNvSpPr>
          <p:nvPr>
            <p:ph idx="1"/>
          </p:nvPr>
        </p:nvSpPr>
        <p:spPr>
          <a:xfrm>
            <a:off x="5029200" y="437513"/>
            <a:ext cx="6485021" cy="5954325"/>
          </a:xfrm>
        </p:spPr>
        <p:txBody>
          <a:bodyPr anchor="ctr">
            <a:normAutofit/>
          </a:bodyPr>
          <a:lstStyle/>
          <a:p>
            <a:pPr lvl="1" algn="l" rtl="0"/>
            <a:r>
              <a:rPr lang="ja" sz="2800" b="0" i="0" u="none" baseline="0" dirty="0">
                <a:solidFill>
                  <a:schemeClr val="tx1"/>
                </a:solidFill>
              </a:rPr>
              <a:t>オークション/エリアスポンサー</a:t>
            </a:r>
          </a:p>
          <a:p>
            <a:pPr lvl="1" algn="l" rtl="0"/>
            <a:r>
              <a:rPr lang="ja" sz="2800" b="0" i="0" u="none" baseline="0" dirty="0">
                <a:solidFill>
                  <a:schemeClr val="tx1"/>
                </a:solidFill>
              </a:rPr>
              <a:t>イベントプログラムにロゴを記載</a:t>
            </a:r>
          </a:p>
          <a:p>
            <a:pPr lvl="1" algn="l" rtl="0"/>
            <a:r>
              <a:rPr lang="ja" sz="2800" b="0" i="0" u="none" baseline="0" dirty="0">
                <a:solidFill>
                  <a:schemeClr val="tx1"/>
                </a:solidFill>
              </a:rPr>
              <a:t>イベント時に画面にロゴを表示 </a:t>
            </a:r>
          </a:p>
          <a:p>
            <a:pPr lvl="1" algn="l" rtl="0"/>
            <a:r>
              <a:rPr lang="ja" sz="2800" b="0" i="0" u="none" baseline="0" dirty="0">
                <a:solidFill>
                  <a:schemeClr val="tx1"/>
                </a:solidFill>
              </a:rPr>
              <a:t>イベント台本で紹介</a:t>
            </a:r>
          </a:p>
        </p:txBody>
      </p:sp>
      <p:sp>
        <p:nvSpPr>
          <p:cNvPr id="8" name="Freeform 8">
            <a:extLst>
              <a:ext uri="{FF2B5EF4-FFF2-40B4-BE49-F238E27FC236}">
                <a16:creationId xmlns:a16="http://schemas.microsoft.com/office/drawing/2014/main" xmlns=""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4" name="TextBox 3">
            <a:extLst>
              <a:ext uri="{FF2B5EF4-FFF2-40B4-BE49-F238E27FC236}">
                <a16:creationId xmlns:a16="http://schemas.microsoft.com/office/drawing/2014/main" xmlns="" id="{78085D15-A1D3-1FBF-A9A7-82389B13C5A6}"/>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181688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ja"/>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ja" sz="3200" b="0" i="0" u="none" baseline="0">
                <a:solidFill>
                  <a:schemeClr val="tx1"/>
                </a:solidFill>
              </a:rPr>
              <a:t>イベント後に寄付者との継続的な関係を築く方法</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lgn="l" rtl="0">
              <a:spcBef>
                <a:spcPts val="1000"/>
              </a:spcBef>
              <a:buClr>
                <a:schemeClr val="accent1"/>
              </a:buClr>
              <a:buSzPct val="80000"/>
              <a:buFont typeface="Wingdings 3" charset="2"/>
              <a:buChar char=""/>
            </a:pPr>
            <a:r>
              <a:rPr lang="ja" sz="2000" b="1" i="0" u="none" baseline="0"/>
              <a:t>イベント後のエンゲージメント： </a:t>
            </a:r>
          </a:p>
          <a:p>
            <a:pPr lvl="1" algn="l" rtl="0">
              <a:spcBef>
                <a:spcPts val="1000"/>
              </a:spcBef>
              <a:buClr>
                <a:schemeClr val="accent1"/>
              </a:buClr>
              <a:buSzPct val="80000"/>
              <a:buFont typeface="Wingdings 3" charset="2"/>
              <a:buChar char=""/>
            </a:pPr>
            <a:r>
              <a:rPr lang="ja" sz="2000" b="0" i="0" u="none" baseline="0"/>
              <a:t>Eメールや郵便で、感謝を伝える個人的なメッセージを送りましょう。</a:t>
            </a:r>
          </a:p>
          <a:p>
            <a:pPr lvl="1" algn="l" rtl="0">
              <a:spcBef>
                <a:spcPts val="1000"/>
              </a:spcBef>
              <a:buClr>
                <a:schemeClr val="accent1"/>
              </a:buClr>
              <a:buSzPct val="80000"/>
              <a:buFont typeface="Wingdings 3" charset="2"/>
              <a:buChar char=""/>
            </a:pPr>
            <a:r>
              <a:rPr lang="ja" sz="2000" b="0" i="0" u="none" baseline="0"/>
              <a:t>ソーシャルメディア</a:t>
            </a:r>
          </a:p>
          <a:p>
            <a:pPr lvl="1" algn="l" rtl="0">
              <a:spcBef>
                <a:spcPts val="1000"/>
              </a:spcBef>
              <a:buClr>
                <a:schemeClr val="accent1"/>
              </a:buClr>
              <a:buSzPct val="80000"/>
              <a:buFont typeface="Wingdings 3" charset="2"/>
              <a:buChar char=""/>
            </a:pPr>
            <a:r>
              <a:rPr lang="ja" sz="2000" b="0" i="0" u="none" baseline="0"/>
              <a:t>ローレル・ソサエティの情報</a:t>
            </a:r>
          </a:p>
          <a:p>
            <a:pPr lvl="1" algn="l" rtl="0">
              <a:spcBef>
                <a:spcPts val="1000"/>
              </a:spcBef>
              <a:buClr>
                <a:schemeClr val="accent1"/>
              </a:buClr>
              <a:buSzPct val="80000"/>
              <a:buFont typeface="Wingdings 3" charset="2"/>
              <a:buChar char=""/>
            </a:pPr>
            <a:r>
              <a:rPr lang="ja" sz="2000" b="0" i="0" u="none" baseline="0"/>
              <a:t>スターゲイザーになる方法</a:t>
            </a:r>
          </a:p>
          <a:p>
            <a:pPr lvl="1" algn="l" rtl="0">
              <a:spcBef>
                <a:spcPts val="1000"/>
              </a:spcBef>
              <a:buClr>
                <a:schemeClr val="accent1"/>
              </a:buClr>
              <a:buSzPct val="80000"/>
              <a:buFont typeface="Wingdings 3" charset="2"/>
              <a:buChar char=""/>
            </a:pPr>
            <a:r>
              <a:rPr lang="ja" sz="2000" b="0" i="0" u="none" baseline="0"/>
              <a:t>メーリングリストおよび寄付の懇請への登録</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456901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ja"/>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ja" sz="3200" b="0" i="0" u="none" baseline="0">
                <a:solidFill>
                  <a:schemeClr val="tx1"/>
                </a:solidFill>
              </a:rPr>
              <a:t>イベント後に寄付者との継続的な関係を築く方法</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lgn="l" rtl="0">
              <a:spcBef>
                <a:spcPts val="1000"/>
              </a:spcBef>
              <a:buClr>
                <a:schemeClr val="accent1"/>
              </a:buClr>
              <a:buSzPct val="80000"/>
              <a:buFont typeface="Wingdings 3" charset="2"/>
              <a:buChar char=""/>
            </a:pPr>
            <a:r>
              <a:rPr lang="ja" sz="2400" b="1" i="0" u="none" baseline="0"/>
              <a:t>寄付者の開拓： </a:t>
            </a:r>
          </a:p>
          <a:p>
            <a:pPr lvl="1" algn="l" rtl="0">
              <a:spcBef>
                <a:spcPts val="1000"/>
              </a:spcBef>
              <a:buClr>
                <a:schemeClr val="accent1"/>
              </a:buClr>
              <a:buSzPct val="80000"/>
              <a:buFont typeface="Wingdings 3" charset="2"/>
              <a:buChar char=""/>
            </a:pPr>
            <a:r>
              <a:rPr lang="ja" sz="2400" b="0" i="0" u="none" baseline="0"/>
              <a:t>現在実施中のプロジェクトに関する最新情報を提供する </a:t>
            </a:r>
          </a:p>
          <a:p>
            <a:pPr lvl="1" algn="l" rtl="0">
              <a:spcBef>
                <a:spcPts val="1000"/>
              </a:spcBef>
              <a:buClr>
                <a:schemeClr val="accent1"/>
              </a:buClr>
              <a:buSzPct val="80000"/>
              <a:buFont typeface="Wingdings 3" charset="2"/>
              <a:buChar char=""/>
            </a:pPr>
            <a:r>
              <a:rPr lang="ja" sz="2400" b="0" i="0" u="none" baseline="0"/>
              <a:t>サクセスストーリーを共有する</a:t>
            </a:r>
          </a:p>
          <a:p>
            <a:pPr lvl="1" algn="l" rtl="0">
              <a:spcBef>
                <a:spcPts val="1000"/>
              </a:spcBef>
              <a:buClr>
                <a:schemeClr val="accent1"/>
              </a:buClr>
              <a:buSzPct val="80000"/>
              <a:buFont typeface="Wingdings 3" charset="2"/>
              <a:buChar char=""/>
            </a:pPr>
            <a:r>
              <a:rPr lang="ja" sz="2400" b="0" i="0" u="none" baseline="0"/>
              <a:t>寄付者を他のイベントや機会に招待する </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246664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9375-D1ED-BC48-9FED-CECB5EDAD6CA}"/>
              </a:ext>
            </a:extLst>
          </p:cNvPr>
          <p:cNvSpPr>
            <a:spLocks noGrp="1"/>
          </p:cNvSpPr>
          <p:nvPr>
            <p:ph type="title"/>
          </p:nvPr>
        </p:nvSpPr>
        <p:spPr/>
        <p:txBody>
          <a:bodyPr/>
          <a:lstStyle/>
          <a:p>
            <a:pPr algn="l" rtl="0"/>
            <a:r>
              <a:rPr lang="ja" b="0" i="0" u="none" baseline="0"/>
              <a:t>リソース</a:t>
            </a:r>
          </a:p>
        </p:txBody>
      </p:sp>
      <p:sp>
        <p:nvSpPr>
          <p:cNvPr id="3" name="Content Placeholder 2">
            <a:extLst>
              <a:ext uri="{FF2B5EF4-FFF2-40B4-BE49-F238E27FC236}">
                <a16:creationId xmlns:a16="http://schemas.microsoft.com/office/drawing/2014/main" xmlns="" id="{E73E8A3C-9EDB-6B2F-9AD4-4794159538D4}"/>
              </a:ext>
            </a:extLst>
          </p:cNvPr>
          <p:cNvSpPr>
            <a:spLocks noGrp="1"/>
          </p:cNvSpPr>
          <p:nvPr>
            <p:ph idx="1"/>
          </p:nvPr>
        </p:nvSpPr>
        <p:spPr/>
        <p:txBody>
          <a:bodyPr/>
          <a:lstStyle/>
          <a:p>
            <a:pPr algn="l" rtl="0"/>
            <a:r>
              <a:rPr lang="ja" b="0" i="0" u="none" baseline="0"/>
              <a:t>寄付者のスチュワードシップの美学一貫した関与を実現するための戦略</a:t>
            </a:r>
          </a:p>
          <a:p>
            <a:pPr lvl="1" algn="l" rtl="0"/>
            <a:r>
              <a:rPr lang="ja" b="0" i="0" u="none" baseline="0">
                <a:hlinkClick r:id="rId3"/>
              </a:rPr>
              <a:t>https://www.weareforgood.com/article/the-art-of-donor-stewardship</a:t>
            </a:r>
            <a:endParaRPr lang="ja" dirty="0"/>
          </a:p>
          <a:p>
            <a:pPr algn="l" rtl="0"/>
            <a:r>
              <a:rPr lang="ja" b="0" i="0" u="none" baseline="0"/>
              <a:t>ゲストを忠実な寄付者に変えるための特別イベントのフォローアップ</a:t>
            </a:r>
          </a:p>
          <a:p>
            <a:pPr lvl="1" algn="l" rtl="0"/>
            <a:r>
              <a:rPr lang="ja" b="0" i="0" u="none" baseline="0">
                <a:hlinkClick r:id="rId4"/>
              </a:rPr>
              <a:t>https://bloomerang.co/blog/special-event-follow-up-to-convert-guests-to-loyal-donors/</a:t>
            </a:r>
            <a:endParaRPr lang="ja" dirty="0"/>
          </a:p>
          <a:p>
            <a:pPr algn="l" rtl="0"/>
            <a:r>
              <a:rPr lang="ja" b="0" i="0" u="none" baseline="0"/>
              <a:t>クラブのファンドレイジングに役立つリソース</a:t>
            </a:r>
          </a:p>
          <a:p>
            <a:pPr lvl="1" algn="l" rtl="0"/>
            <a:r>
              <a:rPr lang="ja" b="0" i="0" u="none" baseline="0">
                <a:hlinkClick r:id="rId5"/>
              </a:rPr>
              <a:t>https://www.soroptimist.org/for-clubs-and-members/federation-information/sias-big-goal/fundraising-resources.html</a:t>
            </a:r>
            <a:endParaRPr lang="ja" dirty="0"/>
          </a:p>
          <a:p>
            <a:pPr lvl="1" algn="l" rtl="0"/>
            <a:endParaRPr lang="ja" dirty="0"/>
          </a:p>
        </p:txBody>
      </p:sp>
      <p:sp>
        <p:nvSpPr>
          <p:cNvPr id="4" name="TextBox 3">
            <a:extLst>
              <a:ext uri="{FF2B5EF4-FFF2-40B4-BE49-F238E27FC236}">
                <a16:creationId xmlns:a16="http://schemas.microsoft.com/office/drawing/2014/main" xmlns="" id="{C8390B95-5580-78F4-28D8-DE138E4208AD}"/>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5" name="Freeform 8">
            <a:extLst>
              <a:ext uri="{FF2B5EF4-FFF2-40B4-BE49-F238E27FC236}">
                <a16:creationId xmlns:a16="http://schemas.microsoft.com/office/drawing/2014/main" xmlns="" id="{4EC3471F-D2F7-BDB6-D19B-3C68BF8A707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ja"/>
          </a:p>
        </p:txBody>
      </p:sp>
    </p:spTree>
    <p:extLst>
      <p:ext uri="{BB962C8B-B14F-4D97-AF65-F5344CB8AC3E}">
        <p14:creationId xmlns:p14="http://schemas.microsoft.com/office/powerpoint/2010/main" val="3499011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Custom 3">
      <a:dk1>
        <a:srgbClr val="000000"/>
      </a:dk1>
      <a:lt1>
        <a:srgbClr val="FFFFFF"/>
      </a:lt1>
      <a:dk2>
        <a:srgbClr val="5BBDB6"/>
      </a:dk2>
      <a:lt2>
        <a:srgbClr val="EBEBEB"/>
      </a:lt2>
      <a:accent1>
        <a:srgbClr val="EA8A6B"/>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11998</TotalTime>
  <Words>5321</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 Boardroom</vt:lpstr>
      <vt:lpstr>フィランソロピー： クラブのファンドレイジングやイベントによる安定した寄付者層の拡大</vt:lpstr>
      <vt:lpstr>クラブのファンドレイジングやイベントを通して寄付者の関与度を高めることは、なぜ重要なのでしょうか？</vt:lpstr>
      <vt:lpstr>クラブのファンドレイジングやイベントを通して寄付者の関与を高めることにより、次のことが可能になります。</vt:lpstr>
      <vt:lpstr>ファンドレイジング・イベントの例</vt:lpstr>
      <vt:lpstr>PowerPoint Presentation</vt:lpstr>
      <vt:lpstr>企業スポンサーシップや寄付者の紹介をイベントで行う方法：</vt:lpstr>
      <vt:lpstr>イベント後に寄付者との継続的な関係を築く方法</vt:lpstr>
      <vt:lpstr>イベント後に寄付者との継続的な関係を築く方法</vt:lpstr>
      <vt:lpstr>リソース</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CAN</cp:lastModifiedBy>
  <cp:revision>19</cp:revision>
  <dcterms:created xsi:type="dcterms:W3CDTF">2023-09-18T19:41:21Z</dcterms:created>
  <dcterms:modified xsi:type="dcterms:W3CDTF">2024-08-09T19:08:08Z</dcterms:modified>
</cp:coreProperties>
</file>