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0" r:id="rId1"/>
  </p:sldMasterIdLst>
  <p:notesMasterIdLst>
    <p:notesMasterId r:id="rId11"/>
  </p:notesMasterIdLst>
  <p:sldIdLst>
    <p:sldId id="256" r:id="rId2"/>
    <p:sldId id="260" r:id="rId3"/>
    <p:sldId id="262" r:id="rId4"/>
    <p:sldId id="261" r:id="rId5"/>
    <p:sldId id="257" r:id="rId6"/>
    <p:sldId id="265" r:id="rId7"/>
    <p:sldId id="266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541C7D-5ECF-47B7-9F91-50A6227EC51A}" v="199" dt="2024-07-09T21:08:06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2862" autoAdjust="0"/>
  </p:normalViewPr>
  <p:slideViewPr>
    <p:cSldViewPr snapToGrid="0">
      <p:cViewPr varScale="1">
        <p:scale>
          <a:sx n="65" d="100"/>
          <a:sy n="65" d="100"/>
        </p:scale>
        <p:origin x="133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ali Brooks" userId="c4f7d4aa-f934-418c-aa11-f8bc51a77fd8" providerId="ADAL" clId="{49098D51-CB8D-4851-8D11-6CDBA26364A7}"/>
    <pc:docChg chg="custSel modSld">
      <pc:chgData name="Kamali Brooks" userId="c4f7d4aa-f934-418c-aa11-f8bc51a77fd8" providerId="ADAL" clId="{49098D51-CB8D-4851-8D11-6CDBA26364A7}" dt="2024-02-22T01:55:25.390" v="29" actId="1076"/>
      <pc:docMkLst>
        <pc:docMk/>
      </pc:docMkLst>
      <pc:sldChg chg="delSp modSp mod">
        <pc:chgData name="Kamali Brooks" userId="c4f7d4aa-f934-418c-aa11-f8bc51a77fd8" providerId="ADAL" clId="{49098D51-CB8D-4851-8D11-6CDBA26364A7}" dt="2024-02-22T01:55:25.390" v="29" actId="1076"/>
        <pc:sldMkLst>
          <pc:docMk/>
          <pc:sldMk cId="3712423172" sldId="256"/>
        </pc:sldMkLst>
        <pc:spChg chg="mod">
          <ac:chgData name="Kamali Brooks" userId="c4f7d4aa-f934-418c-aa11-f8bc51a77fd8" providerId="ADAL" clId="{49098D51-CB8D-4851-8D11-6CDBA26364A7}" dt="2024-02-22T01:55:25.390" v="29" actId="1076"/>
          <ac:spMkLst>
            <pc:docMk/>
            <pc:sldMk cId="3712423172" sldId="256"/>
            <ac:spMk id="3" creationId="{3240A5E7-E7B7-EEDC-1E9D-E3F53DFFB06C}"/>
          </ac:spMkLst>
        </pc:spChg>
        <pc:spChg chg="mod">
          <ac:chgData name="Kamali Brooks" userId="c4f7d4aa-f934-418c-aa11-f8bc51a77fd8" providerId="ADAL" clId="{49098D51-CB8D-4851-8D11-6CDBA26364A7}" dt="2024-02-22T01:53:31.694" v="25" actId="113"/>
          <ac:spMkLst>
            <pc:docMk/>
            <pc:sldMk cId="3712423172" sldId="256"/>
            <ac:spMk id="14" creationId="{F7A46274-5918-8F5E-91D0-8C011C3AEAA3}"/>
          </ac:spMkLst>
        </pc:spChg>
        <pc:picChg chg="del">
          <ac:chgData name="Kamali Brooks" userId="c4f7d4aa-f934-418c-aa11-f8bc51a77fd8" providerId="ADAL" clId="{49098D51-CB8D-4851-8D11-6CDBA26364A7}" dt="2024-02-22T01:53:55.485" v="26" actId="478"/>
          <ac:picMkLst>
            <pc:docMk/>
            <pc:sldMk cId="3712423172" sldId="256"/>
            <ac:picMk id="35" creationId="{68C8F1DE-562F-EE3E-B1D0-B97151C2D4CC}"/>
          </ac:picMkLst>
        </pc:picChg>
      </pc:sldChg>
    </pc:docChg>
  </pc:docChgLst>
  <pc:docChgLst>
    <pc:chgData name="Ilana Hirsch" userId="1a4b2c8a-d082-4888-88ce-9cc339e91866" providerId="ADAL" clId="{0F541C7D-5ECF-47B7-9F91-50A6227EC51A}"/>
    <pc:docChg chg="undo custSel addSld modSld sldOrd">
      <pc:chgData name="Ilana Hirsch" userId="1a4b2c8a-d082-4888-88ce-9cc339e91866" providerId="ADAL" clId="{0F541C7D-5ECF-47B7-9F91-50A6227EC51A}" dt="2024-07-10T13:59:27.070" v="6189" actId="20577"/>
      <pc:docMkLst>
        <pc:docMk/>
      </pc:docMkLst>
      <pc:sldChg chg="addSp modSp mod modAnim modNotesTx">
        <pc:chgData name="Ilana Hirsch" userId="1a4b2c8a-d082-4888-88ce-9cc339e91866" providerId="ADAL" clId="{0F541C7D-5ECF-47B7-9F91-50A6227EC51A}" dt="2024-07-08T15:41:48.229" v="3783"/>
        <pc:sldMkLst>
          <pc:docMk/>
          <pc:sldMk cId="3712423172" sldId="256"/>
        </pc:sldMkLst>
        <pc:spChg chg="add mod">
          <ac:chgData name="Ilana Hirsch" userId="1a4b2c8a-d082-4888-88ce-9cc339e91866" providerId="ADAL" clId="{0F541C7D-5ECF-47B7-9F91-50A6227EC51A}" dt="2024-07-03T13:27:07.417" v="185" actId="1035"/>
          <ac:spMkLst>
            <pc:docMk/>
            <pc:sldMk cId="3712423172" sldId="256"/>
            <ac:spMk id="2" creationId="{58EC28FB-705E-6229-8FDE-30C12910D5AB}"/>
          </ac:spMkLst>
        </pc:spChg>
        <pc:spChg chg="mod">
          <ac:chgData name="Ilana Hirsch" userId="1a4b2c8a-d082-4888-88ce-9cc339e91866" providerId="ADAL" clId="{0F541C7D-5ECF-47B7-9F91-50A6227EC51A}" dt="2024-07-03T13:27:02.174" v="174" actId="1035"/>
          <ac:spMkLst>
            <pc:docMk/>
            <pc:sldMk cId="3712423172" sldId="256"/>
            <ac:spMk id="3" creationId="{3240A5E7-E7B7-EEDC-1E9D-E3F53DFFB06C}"/>
          </ac:spMkLst>
        </pc:spChg>
        <pc:spChg chg="mod">
          <ac:chgData name="Ilana Hirsch" userId="1a4b2c8a-d082-4888-88ce-9cc339e91866" providerId="ADAL" clId="{0F541C7D-5ECF-47B7-9F91-50A6227EC51A}" dt="2024-07-05T17:34:56.323" v="3653" actId="1076"/>
          <ac:spMkLst>
            <pc:docMk/>
            <pc:sldMk cId="3712423172" sldId="256"/>
            <ac:spMk id="14" creationId="{F7A46274-5918-8F5E-91D0-8C011C3AEAA3}"/>
          </ac:spMkLst>
        </pc:spChg>
      </pc:sldChg>
      <pc:sldChg chg="addSp delSp modSp mod ord modNotesTx">
        <pc:chgData name="Ilana Hirsch" userId="1a4b2c8a-d082-4888-88ce-9cc339e91866" providerId="ADAL" clId="{0F541C7D-5ECF-47B7-9F91-50A6227EC51A}" dt="2024-07-10T13:59:27.070" v="6189" actId="20577"/>
        <pc:sldMkLst>
          <pc:docMk/>
          <pc:sldMk cId="1551474484" sldId="257"/>
        </pc:sldMkLst>
        <pc:spChg chg="del">
          <ac:chgData name="Ilana Hirsch" userId="1a4b2c8a-d082-4888-88ce-9cc339e91866" providerId="ADAL" clId="{0F541C7D-5ECF-47B7-9F91-50A6227EC51A}" dt="2024-07-03T15:40:35.375" v="3616" actId="478"/>
          <ac:spMkLst>
            <pc:docMk/>
            <pc:sldMk cId="1551474484" sldId="257"/>
            <ac:spMk id="2" creationId="{9368EE08-DB92-2A42-C003-D8162B33D277}"/>
          </ac:spMkLst>
        </pc:spChg>
        <pc:spChg chg="mod">
          <ac:chgData name="Ilana Hirsch" userId="1a4b2c8a-d082-4888-88ce-9cc339e91866" providerId="ADAL" clId="{0F541C7D-5ECF-47B7-9F91-50A6227EC51A}" dt="2024-07-09T20:11:19.852" v="5302" actId="5793"/>
          <ac:spMkLst>
            <pc:docMk/>
            <pc:sldMk cId="1551474484" sldId="257"/>
            <ac:spMk id="3" creationId="{4605C097-8DBD-17FE-542D-8CB9E52250AF}"/>
          </ac:spMkLst>
        </pc:spChg>
        <pc:picChg chg="add del mod">
          <ac:chgData name="Ilana Hirsch" userId="1a4b2c8a-d082-4888-88ce-9cc339e91866" providerId="ADAL" clId="{0F541C7D-5ECF-47B7-9F91-50A6227EC51A}" dt="2024-07-05T17:21:24.983" v="3618" actId="478"/>
          <ac:picMkLst>
            <pc:docMk/>
            <pc:sldMk cId="1551474484" sldId="257"/>
            <ac:picMk id="2050" creationId="{1EBFA3EA-66B0-55E9-6173-41B47B3D43BF}"/>
          </ac:picMkLst>
        </pc:picChg>
        <pc:picChg chg="add mod">
          <ac:chgData name="Ilana Hirsch" userId="1a4b2c8a-d082-4888-88ce-9cc339e91866" providerId="ADAL" clId="{0F541C7D-5ECF-47B7-9F91-50A6227EC51A}" dt="2024-07-05T17:22:04.100" v="3625" actId="1076"/>
          <ac:picMkLst>
            <pc:docMk/>
            <pc:sldMk cId="1551474484" sldId="257"/>
            <ac:picMk id="2052" creationId="{D6ADE5EE-656A-ACC4-2830-9D0C5C4BDFFA}"/>
          </ac:picMkLst>
        </pc:picChg>
      </pc:sldChg>
      <pc:sldChg chg="addSp modSp mod ord modNotesTx">
        <pc:chgData name="Ilana Hirsch" userId="1a4b2c8a-d082-4888-88ce-9cc339e91866" providerId="ADAL" clId="{0F541C7D-5ECF-47B7-9F91-50A6227EC51A}" dt="2024-07-09T19:49:27.808" v="3917" actId="20577"/>
        <pc:sldMkLst>
          <pc:docMk/>
          <pc:sldMk cId="3988068423" sldId="260"/>
        </pc:sldMkLst>
        <pc:spChg chg="mod">
          <ac:chgData name="Ilana Hirsch" userId="1a4b2c8a-d082-4888-88ce-9cc339e91866" providerId="ADAL" clId="{0F541C7D-5ECF-47B7-9F91-50A6227EC51A}" dt="2024-07-03T13:30:39.292" v="323" actId="20577"/>
          <ac:spMkLst>
            <pc:docMk/>
            <pc:sldMk cId="3988068423" sldId="260"/>
            <ac:spMk id="2" creationId="{6737A165-0069-2B71-3611-76F76E6FE0D1}"/>
          </ac:spMkLst>
        </pc:spChg>
        <pc:picChg chg="add mod">
          <ac:chgData name="Ilana Hirsch" userId="1a4b2c8a-d082-4888-88ce-9cc339e91866" providerId="ADAL" clId="{0F541C7D-5ECF-47B7-9F91-50A6227EC51A}" dt="2024-07-03T15:36:39.354" v="3609" actId="1076"/>
          <ac:picMkLst>
            <pc:docMk/>
            <pc:sldMk cId="3988068423" sldId="260"/>
            <ac:picMk id="1026" creationId="{8D8E1350-3D31-802C-355C-C33360EF7401}"/>
          </ac:picMkLst>
        </pc:picChg>
      </pc:sldChg>
      <pc:sldChg chg="modSp mod ord modNotesTx">
        <pc:chgData name="Ilana Hirsch" userId="1a4b2c8a-d082-4888-88ce-9cc339e91866" providerId="ADAL" clId="{0F541C7D-5ECF-47B7-9F91-50A6227EC51A}" dt="2024-07-09T20:00:50.658" v="5126" actId="20577"/>
        <pc:sldMkLst>
          <pc:docMk/>
          <pc:sldMk cId="741885181" sldId="261"/>
        </pc:sldMkLst>
        <pc:spChg chg="mod">
          <ac:chgData name="Ilana Hirsch" userId="1a4b2c8a-d082-4888-88ce-9cc339e91866" providerId="ADAL" clId="{0F541C7D-5ECF-47B7-9F91-50A6227EC51A}" dt="2024-07-03T13:45:38.780" v="1815" actId="20577"/>
          <ac:spMkLst>
            <pc:docMk/>
            <pc:sldMk cId="741885181" sldId="261"/>
            <ac:spMk id="2" creationId="{44EBFDBF-2B8A-0031-1279-60D68CD4B289}"/>
          </ac:spMkLst>
        </pc:spChg>
        <pc:spChg chg="mod">
          <ac:chgData name="Ilana Hirsch" userId="1a4b2c8a-d082-4888-88ce-9cc339e91866" providerId="ADAL" clId="{0F541C7D-5ECF-47B7-9F91-50A6227EC51A}" dt="2024-07-03T13:48:11.293" v="2171" actId="20577"/>
          <ac:spMkLst>
            <pc:docMk/>
            <pc:sldMk cId="741885181" sldId="261"/>
            <ac:spMk id="3" creationId="{4ABF0080-A5B5-AABE-7E7D-BAC7F7BAE1D7}"/>
          </ac:spMkLst>
        </pc:spChg>
      </pc:sldChg>
      <pc:sldChg chg="modSp mod ord modNotesTx">
        <pc:chgData name="Ilana Hirsch" userId="1a4b2c8a-d082-4888-88ce-9cc339e91866" providerId="ADAL" clId="{0F541C7D-5ECF-47B7-9F91-50A6227EC51A}" dt="2024-07-10T13:57:44.539" v="6160" actId="20577"/>
        <pc:sldMkLst>
          <pc:docMk/>
          <pc:sldMk cId="2285459937" sldId="262"/>
        </pc:sldMkLst>
        <pc:spChg chg="mod">
          <ac:chgData name="Ilana Hirsch" userId="1a4b2c8a-d082-4888-88ce-9cc339e91866" providerId="ADAL" clId="{0F541C7D-5ECF-47B7-9F91-50A6227EC51A}" dt="2024-07-03T13:55:38.627" v="3096" actId="20577"/>
          <ac:spMkLst>
            <pc:docMk/>
            <pc:sldMk cId="2285459937" sldId="262"/>
            <ac:spMk id="2" creationId="{FA1B174E-B39B-65EF-9E94-EF3CF26E931E}"/>
          </ac:spMkLst>
        </pc:spChg>
        <pc:spChg chg="mod">
          <ac:chgData name="Ilana Hirsch" userId="1a4b2c8a-d082-4888-88ce-9cc339e91866" providerId="ADAL" clId="{0F541C7D-5ECF-47B7-9F91-50A6227EC51A}" dt="2024-07-09T19:55:38.086" v="4701" actId="2710"/>
          <ac:spMkLst>
            <pc:docMk/>
            <pc:sldMk cId="2285459937" sldId="262"/>
            <ac:spMk id="5" creationId="{B769C088-CBA4-AD72-BF3C-92E280BA019C}"/>
          </ac:spMkLst>
        </pc:spChg>
        <pc:spChg chg="mod">
          <ac:chgData name="Ilana Hirsch" userId="1a4b2c8a-d082-4888-88ce-9cc339e91866" providerId="ADAL" clId="{0F541C7D-5ECF-47B7-9F91-50A6227EC51A}" dt="2024-07-03T13:35:32.918" v="1024" actId="1076"/>
          <ac:spMkLst>
            <pc:docMk/>
            <pc:sldMk cId="2285459937" sldId="262"/>
            <ac:spMk id="6" creationId="{C0C9AE17-3B6B-C0F9-9061-C51BC6E1C10D}"/>
          </ac:spMkLst>
        </pc:spChg>
      </pc:sldChg>
      <pc:sldChg chg="addSp modSp mod modNotesTx">
        <pc:chgData name="Ilana Hirsch" userId="1a4b2c8a-d082-4888-88ce-9cc339e91866" providerId="ADAL" clId="{0F541C7D-5ECF-47B7-9F91-50A6227EC51A}" dt="2024-07-09T21:08:06.057" v="6097"/>
        <pc:sldMkLst>
          <pc:docMk/>
          <pc:sldMk cId="3499011057" sldId="263"/>
        </pc:sldMkLst>
        <pc:spChg chg="mod">
          <ac:chgData name="Ilana Hirsch" userId="1a4b2c8a-d082-4888-88ce-9cc339e91866" providerId="ADAL" clId="{0F541C7D-5ECF-47B7-9F91-50A6227EC51A}" dt="2024-07-03T15:14:49.073" v="3120" actId="20577"/>
          <ac:spMkLst>
            <pc:docMk/>
            <pc:sldMk cId="3499011057" sldId="263"/>
            <ac:spMk id="2" creationId="{0CA69375-D1ED-BC48-9FED-CECB5EDAD6CA}"/>
          </ac:spMkLst>
        </pc:spChg>
        <pc:spChg chg="mod">
          <ac:chgData name="Ilana Hirsch" userId="1a4b2c8a-d082-4888-88ce-9cc339e91866" providerId="ADAL" clId="{0F541C7D-5ECF-47B7-9F91-50A6227EC51A}" dt="2024-07-03T15:33:52.745" v="3601" actId="20577"/>
          <ac:spMkLst>
            <pc:docMk/>
            <pc:sldMk cId="3499011057" sldId="263"/>
            <ac:spMk id="3" creationId="{E73E8A3C-9EDB-6B2F-9AD4-4794159538D4}"/>
          </ac:spMkLst>
        </pc:spChg>
        <pc:spChg chg="add mod">
          <ac:chgData name="Ilana Hirsch" userId="1a4b2c8a-d082-4888-88ce-9cc339e91866" providerId="ADAL" clId="{0F541C7D-5ECF-47B7-9F91-50A6227EC51A}" dt="2024-07-09T21:08:06.057" v="6097"/>
          <ac:spMkLst>
            <pc:docMk/>
            <pc:sldMk cId="3499011057" sldId="263"/>
            <ac:spMk id="5" creationId="{4EC3471F-D2F7-BDB6-D19B-3C68BF8A7077}"/>
          </ac:spMkLst>
        </pc:spChg>
      </pc:sldChg>
      <pc:sldChg chg="modSp add mod ord modNotesTx">
        <pc:chgData name="Ilana Hirsch" userId="1a4b2c8a-d082-4888-88ce-9cc339e91866" providerId="ADAL" clId="{0F541C7D-5ECF-47B7-9F91-50A6227EC51A}" dt="2024-07-09T21:05:08.897" v="5650" actId="20577"/>
        <pc:sldMkLst>
          <pc:docMk/>
          <pc:sldMk cId="2466641296" sldId="264"/>
        </pc:sldMkLst>
        <pc:spChg chg="mod">
          <ac:chgData name="Ilana Hirsch" userId="1a4b2c8a-d082-4888-88ce-9cc339e91866" providerId="ADAL" clId="{0F541C7D-5ECF-47B7-9F91-50A6227EC51A}" dt="2024-07-03T13:50:14.414" v="2274" actId="20577"/>
          <ac:spMkLst>
            <pc:docMk/>
            <pc:sldMk cId="2466641296" sldId="264"/>
            <ac:spMk id="2" creationId="{FA1B174E-B39B-65EF-9E94-EF3CF26E931E}"/>
          </ac:spMkLst>
        </pc:spChg>
        <pc:spChg chg="mod">
          <ac:chgData name="Ilana Hirsch" userId="1a4b2c8a-d082-4888-88ce-9cc339e91866" providerId="ADAL" clId="{0F541C7D-5ECF-47B7-9F91-50A6227EC51A}" dt="2024-07-09T21:04:35.710" v="5641" actId="20577"/>
          <ac:spMkLst>
            <pc:docMk/>
            <pc:sldMk cId="2466641296" sldId="264"/>
            <ac:spMk id="5" creationId="{B769C088-CBA4-AD72-BF3C-92E280BA019C}"/>
          </ac:spMkLst>
        </pc:spChg>
      </pc:sldChg>
      <pc:sldChg chg="modSp add mod ord modNotesTx">
        <pc:chgData name="Ilana Hirsch" userId="1a4b2c8a-d082-4888-88ce-9cc339e91866" providerId="ADAL" clId="{0F541C7D-5ECF-47B7-9F91-50A6227EC51A}" dt="2024-07-09T20:06:34.812" v="5243" actId="20577"/>
        <pc:sldMkLst>
          <pc:docMk/>
          <pc:sldMk cId="1816885852" sldId="265"/>
        </pc:sldMkLst>
        <pc:spChg chg="mod">
          <ac:chgData name="Ilana Hirsch" userId="1a4b2c8a-d082-4888-88ce-9cc339e91866" providerId="ADAL" clId="{0F541C7D-5ECF-47B7-9F91-50A6227EC51A}" dt="2024-07-09T20:02:26.691" v="5177" actId="27636"/>
          <ac:spMkLst>
            <pc:docMk/>
            <pc:sldMk cId="1816885852" sldId="265"/>
            <ac:spMk id="2" creationId="{44EBFDBF-2B8A-0031-1279-60D68CD4B289}"/>
          </ac:spMkLst>
        </pc:spChg>
        <pc:spChg chg="mod">
          <ac:chgData name="Ilana Hirsch" userId="1a4b2c8a-d082-4888-88ce-9cc339e91866" providerId="ADAL" clId="{0F541C7D-5ECF-47B7-9F91-50A6227EC51A}" dt="2024-07-09T20:02:39.575" v="5187" actId="20577"/>
          <ac:spMkLst>
            <pc:docMk/>
            <pc:sldMk cId="1816885852" sldId="265"/>
            <ac:spMk id="3" creationId="{4ABF0080-A5B5-AABE-7E7D-BAC7F7BAE1D7}"/>
          </ac:spMkLst>
        </pc:spChg>
      </pc:sldChg>
      <pc:sldChg chg="modSp add mod modNotesTx">
        <pc:chgData name="Ilana Hirsch" userId="1a4b2c8a-d082-4888-88ce-9cc339e91866" providerId="ADAL" clId="{0F541C7D-5ECF-47B7-9F91-50A6227EC51A}" dt="2024-07-09T20:21:03.664" v="5633" actId="404"/>
        <pc:sldMkLst>
          <pc:docMk/>
          <pc:sldMk cId="456901257" sldId="266"/>
        </pc:sldMkLst>
        <pc:spChg chg="mod">
          <ac:chgData name="Ilana Hirsch" userId="1a4b2c8a-d082-4888-88ce-9cc339e91866" providerId="ADAL" clId="{0F541C7D-5ECF-47B7-9F91-50A6227EC51A}" dt="2024-07-09T20:21:03.664" v="5633" actId="404"/>
          <ac:spMkLst>
            <pc:docMk/>
            <pc:sldMk cId="456901257" sldId="266"/>
            <ac:spMk id="5" creationId="{B769C088-CBA4-AD72-BF3C-92E280BA019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3710D-7F34-4C47-A870-95EF6FF162CE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352F2-6B87-474D-B022-C7F8713B5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4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ko-KR" b="0" i="0" u="none" strike="noStrike" baseline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저는 _____ 이라고 합니다. 오늘 여러분과 클럽, 지구 및 리전이 클럽 모금 활동 및 행사를 통해 지속적으로 기부자 기반을 확충하는 방법에 대해 이야기를 나눌 수 있게 되어 기쁘게 생각합니다.  저의 목표는 기부자들과 강력한 관계를 구축하고 소롭티미스트 사명을 꾸준하게 지원하는 데 필요한 배경 정보와 방법을 알려드리는 것입니다.</a:t>
            </a:r>
            <a:endParaRPr lang="ko-KR" b="0" i="0" dirty="0">
              <a:solidFill>
                <a:srgbClr val="444444"/>
              </a:solidFill>
              <a:effectLst/>
              <a:highlight>
                <a:srgbClr val="F5F5F5"/>
              </a:highlight>
              <a:latin typeface="Calibri" panose="020F0502020204030204" pitchFamily="34" charset="0"/>
            </a:endParaRPr>
          </a:p>
          <a:p>
            <a:pPr algn="l" rtl="0" fontAlgn="base"/>
            <a:r>
              <a:rPr lang="ko-KR" b="0" i="0" u="none" baseline="0">
                <a:solidFill>
                  <a:srgbClr val="444444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ko-KR" b="0" i="0" u="none" strike="noStrike" baseline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이 지역에서 이미 성공을 거두셨다면 하루 종일 그 과정에 관해 이야기를 나누셔도 좋습니다!</a:t>
            </a:r>
          </a:p>
          <a:p>
            <a:pPr algn="l" rtl="0" fontAlgn="base"/>
            <a:r>
              <a:rPr lang="ko-KR" b="0" i="0" u="none" baseline="0">
                <a:solidFill>
                  <a:srgbClr val="444444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72045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기부자를 효과적으로 참여시키는 것은 모금 활동의 성공에 중요합니다. 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그렇다면 클럽 모금 활동과 행사를 통해 기부자 참여를 증진하는 것은 왜 중요할까요? 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관계 강화, 인지도 제고, 기부 경험 향상, 공동체 의식 함양, 더 큰 기부 장려 등 많은 이유가 있습니다!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클럽 모금 활동 및 행사를 통해 기부자 참여를 장려하면 우리의 사명에 열정적으로 투자하는 후원 공동체가 형성됩니다. 이것은 꾸준한 후원을 보장해줄 뿐만 아니라 공동체와 그 너머로까지 우리의 영향력을 증폭시킵니다.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784099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클럽 모금 활동과 행사를 통한 기부자 참여 증진은 여러 가지 이유로 중요합니다.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첫째, 기부자의 관계를 강화하면 기부자 및 소롭티미스트 사명과의 개인적인 연결에 도움이 됩니다. 기부자는 이러한 개인적인 연결을 통해 진정한 영향력을 미치고 있다는 것을 실감하고 책임과 사명을 더 깊이 인식합니다.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둘째, 모금 활동 성공률이 상승합니다. 열정적인 기부자는 더 큰 액수로 재기부할 가능성이 높습니다. 이러한 기부자가 더 많은 행사나 캠페인에 참여할 가능성도 크게 증가하여 보다 지속 가능하고 강력한 모금 파이프라인으로 이어집니다.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마지막으로, 클럽 가시성이 높아집니다. 기부자 참여를 강화하면 지역과 전 세계적인 영향력에 대한 인식이 높아지며, 이 때문에 새로운 기부자와 잠재적인 신규 회원을 유치하는 데 도움이 됩니다. 그 뿐만 아니라 우리가 하는 활동의 영향력을 증명하는 기회가 되어 우리 공동체의 존재와 평판을 한층 강화합니다.</a:t>
            </a:r>
          </a:p>
          <a:p>
            <a:endParaRPr lang="ko-KR" dirty="0"/>
          </a:p>
          <a:p>
            <a:endParaRPr lang="ko-KR" dirty="0"/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615520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이번에는 클럽의 지속적인 기부자 기반을 확충하는 데 도움이 될 수 있는 모금 행사의 예를 들어보겠습니다.</a:t>
            </a:r>
          </a:p>
          <a:p>
            <a:endParaRPr lang="ko-KR" dirty="0"/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퀴즈 대회:</a:t>
            </a:r>
            <a:r>
              <a:rPr lang="ko-KR" b="0" i="0" u="none" baseline="0"/>
              <a:t> 퀴즈 대회를 열어 상호작용을 통해 재미 있게 참여하도록 유도하여 모금을 진행할 수 있습니다. 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지역 식당 기부의 밤:</a:t>
            </a:r>
            <a:r>
              <a:rPr lang="ko-KR" b="0" i="0" u="none" baseline="0"/>
              <a:t> 지역 식당과 협력하여 기부의 밤을 개최하고 저녁 판매 수익의 일부를 기부합니다. 이렇게 하면 기금을 모을 뿐만 아니라 지역사회의 유대를 강화할 수 있습니다.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지역 공원 또는 센터에서의 영화 상영</a:t>
            </a:r>
            <a:r>
              <a:rPr lang="ko-KR" b="0" i="0" u="none" baseline="0"/>
              <a:t> 지역 공동이나 마을 센터에서 영화 스크린을 준비하면 즐거운 밤 외출을 기대하는 가족과 개인에게 좋은 시간을 선물하고 소롭티미스트의 사명을 알릴 수 있습니다.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빵 판매:</a:t>
            </a:r>
            <a:r>
              <a:rPr lang="ko-KR" b="0" i="0" u="none" baseline="0"/>
              <a:t> 서로 나누는 것은 늘 옳습니다! 클럽 회원들은 구운 빵을 기부하고 주민들은 맛있는 간식을 먹을 수 있습니다.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바자회 및 추첨을 겸한 뷔페식 저녁 또는 점심 식사:</a:t>
            </a:r>
            <a:r>
              <a:rPr lang="ko-KR" b="0" i="0" u="none" baseline="0"/>
              <a:t> 이러한 행사는 더 높은 금액의 기부를 유치할 수 있으며 기부자에게 즐거운 경험을 선물할 수 있습니다.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지역 센터 또는 기업과 협력하는 모금 활동:</a:t>
            </a:r>
            <a:r>
              <a:rPr lang="ko-KR" b="0" i="0" u="none" baseline="0"/>
              <a:t> 지역 센터 또는 기업과 협력하여 모금 활동을 합니다. 이러한 파트너십은 더 많은 참여자를 유입하고 기업의 고객 기반을 클럽 후원에 활용하는 데 도움이 됩니다. </a:t>
            </a:r>
          </a:p>
          <a:p>
            <a:pPr algn="l" rtl="0">
              <a:buFont typeface="+mj-lt"/>
              <a:buNone/>
            </a:pPr>
            <a:endParaRPr lang="ko-KR" dirty="0"/>
          </a:p>
          <a:p>
            <a:pPr algn="l" rtl="0"/>
            <a:r>
              <a:rPr lang="ko-KR" b="0" i="0" u="none" baseline="0"/>
              <a:t>따라서 기금을 모을 뿐만 아니라 공동체 의식과 클럽에 대한 참여도를 높일 수 있습니다. 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483844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행사 중 모금 기회를 확대하면 후원을 극대화 하고 목표 모금액을 달성하는 데 반드시 필요합니다. 효과적인 방법의 예를 들면 다음과 같습니다:</a:t>
            </a:r>
            <a:endParaRPr lang="ko-KR" dirty="0"/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경매 및 추첨:</a:t>
            </a:r>
            <a:r>
              <a:rPr lang="ko-KR" b="0" i="0" u="none" baseline="0"/>
              <a:t> 바자회와 추첨 행사를 열면 재미도 있지만 참석자 사이에 경쟁심이 조성되어 입찰이 증가하고 모금액이 늘어날 수 있습니다.</a:t>
            </a:r>
          </a:p>
          <a:p>
            <a:pPr algn="l" rtl="0"/>
            <a:r>
              <a:rPr lang="ko-KR" b="0" i="1" u="none" baseline="0"/>
              <a:t>바자회와 추첨에 활용할 수 있는 품목의 예는 다음과 같습니다:</a:t>
            </a:r>
            <a:endParaRPr lang="ko-KR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ko-KR" b="1" i="0" u="none" baseline="0"/>
              <a:t>지역 상품권:</a:t>
            </a:r>
            <a:r>
              <a:rPr lang="ko-KR" b="0" i="0" u="none" baseline="0"/>
              <a:t> 지역 기업과 협력하여 상품권을 제공합니다. 이렇게 하면 지역 상권에 도움을 주고 매력적인 품목을 경매에 올릴 수 있습니다.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ko-KR" b="1" i="0" u="none" baseline="0"/>
              <a:t>여행:</a:t>
            </a:r>
            <a:r>
              <a:rPr lang="ko-KR" b="0" i="0" u="none" baseline="0"/>
              <a:t> 여행 패키지나 주말 여행을 제안합니다. 이 같은 고가 상품은 큰 관심과 함께 높은 입찰을 유입할 수 있습니다.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ko-KR" b="1" i="0" u="none" baseline="0"/>
              <a:t>보석:</a:t>
            </a:r>
            <a:r>
              <a:rPr lang="ko-KR" b="0" i="0" u="none" baseline="0"/>
              <a:t> 보석류는 독특하거나 특별한 아이템을 찾는 참가자들에게 매력적이기 때문에 큰 인기를 끌 수 있습니다.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ko-KR" b="0" i="0" u="none" baseline="0"/>
              <a:t>지갑: 디자이너 지갑이나 맞춤형 지갑도 큰 금액의 입찰을 유치할 수 있습니다!</a:t>
            </a:r>
          </a:p>
          <a:p>
            <a:pPr algn="l" rtl="0">
              <a:buFont typeface="Arial" panose="020B0604020202020204" pitchFamily="34" charset="0"/>
              <a:buNone/>
            </a:pPr>
            <a:endParaRPr lang="ko-KR" dirty="0"/>
          </a:p>
          <a:p>
            <a:pPr algn="l" rtl="0"/>
            <a:r>
              <a:rPr lang="ko-KR" b="0" i="0" u="none" baseline="0"/>
              <a:t>이런 다양한 전략을 통합하면 행사에 대한 참여도를 높여 전체 모금액 증가와 우리의 사명에 대한 더 큰 후원으로 이어질 수 있습니다.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125909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후원사 및 기부자를 인정하는 것은 강력한 관계를 이어가고 지속적인 지원을 독려하는 데 있어 중요합니다. 다음은 행사에서 후원사와 기부자를 인정하는 효과적인 방법입니다.</a:t>
            </a:r>
          </a:p>
          <a:p>
            <a:endParaRPr lang="ko-KR" dirty="0"/>
          </a:p>
          <a:p>
            <a:pPr algn="l" rtl="0">
              <a:buFont typeface="+mj-lt"/>
              <a:buAutoNum type="arabicPeriod"/>
            </a:pPr>
            <a:r>
              <a:rPr lang="ko-KR" b="0" i="0" u="none" baseline="0"/>
              <a:t>경매/지역 후원사: 특정 지역 또는 경매 물건을 후원사에 할당하여 기업명을 눈에 띄게 표시하게 합니다. 이렇게 하면 기업의 기부를 강조할 뿐만 아니라 브랜드를 행사의 성공에 직접적으로 연결시킬 수 있습니다.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행사 프로그램에 로고 게재:</a:t>
            </a:r>
            <a:r>
              <a:rPr lang="ko-KR" b="0" i="0" u="none" baseline="0"/>
              <a:t> 후원사의 로고를 행사 프로그램에 포함시키면 간단하면서도 효과적으로 기업의 후원을 표시할 수 있습니다. 이 방법은 행사 일정 내내 기업의 가시성을 높여주고 참가자들이 기업의 기부를 알 수 있게 해줍니다.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행사 중 화면에 로고 표시:</a:t>
            </a:r>
            <a:r>
              <a:rPr lang="ko-KR" b="0" i="0" u="none" baseline="0"/>
              <a:t> 행사 중 프레젠테이션 사이에 또는 휴식 시간 동안 후원사 로고를 화면에 띄워 놓으면 기업에 대한 인정과 함께 참가자가 보는 곳에서 브랜드를 홍보할 수 있습니다.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행사 대본에서 언급:</a:t>
            </a:r>
            <a:r>
              <a:rPr lang="ko-KR" b="0" i="0" u="none" baseline="0"/>
              <a:t> 후원사와 기부자를 행사 대본에 추가하여 계속 언급합니다. 행사의 핵심적인 순간에서 구두로 인정하면 큰 효과가 있으며 후원사들이 자부심을 느끼고 고맙게 생각할 수 있습니다.</a:t>
            </a:r>
          </a:p>
          <a:p>
            <a:pPr algn="l" rtl="0">
              <a:buFont typeface="+mj-lt"/>
              <a:buNone/>
            </a:pPr>
            <a:endParaRPr lang="ko-KR" dirty="0"/>
          </a:p>
          <a:p>
            <a:pPr algn="l" rtl="0"/>
            <a:r>
              <a:rPr lang="ko-KR" b="0" i="0" u="none" baseline="0"/>
              <a:t>이러한 인정 전략을 통합하여 활용한다면 후원사와 기부자의 후원에 대한 감사의 뜻을 보여줄 뿐만 아니라 지속적인 지원을 독려하고 궁극적으로는 행사의 성과를 보장할 수 있습니다.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5786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행사 후 기부자와 참가자의 참여를 증진하는 것은 지속적인 관계 구축과 꾸준한 후원을 독려하는 데 있어 중요합니다. 행사 후의 효과적인 참여 증진 전략은 다음과 같습니다: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이메일 또는 우편으로 개인적인 감사 인사 전하기: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1" i="0" u="none" baseline="0"/>
              <a:t>이메일 또는 우편:</a:t>
            </a:r>
            <a:r>
              <a:rPr lang="ko-KR" b="0" i="0" u="none" baseline="0"/>
              <a:t> 참가와 후원에 대한 감사의 뜻을 표시하기 위해 개인적인 감사 편지를 보냅니다. 메시지에 진심이 담기고 기부에 대해 구체적으로 언급해야 합니다.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1" i="0" u="none" baseline="0"/>
              <a:t>사진 공유:</a:t>
            </a:r>
            <a:r>
              <a:rPr lang="ko-KR" b="0" i="0" u="none" baseline="0"/>
              <a:t> 이메일로 감사 편지를 보낼 때 행사 사진을 첨부하여 추억을 돌아보고 후원 또는 기부의 영향력을 확인하도록 합니다.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소셜 미디어 참여: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1" i="0" u="none" baseline="0"/>
              <a:t>행사 후 사진:</a:t>
            </a:r>
            <a:r>
              <a:rPr lang="ko-KR" b="0" i="0" u="none" baseline="0"/>
              <a:t> 클럽의 소셜 미디어 플랫폼에 행사 사진을 올려 행사의 성공을 강조합니다.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1" i="0" u="none" baseline="0"/>
              <a:t>후원 기업 태그:</a:t>
            </a:r>
            <a:r>
              <a:rPr lang="ko-KR" b="0" i="0" u="none" baseline="0"/>
              <a:t> 게시물에 후원 기업을 태그하여 기업 후원을 홍보합니다. 이렇게 하면 감사의 마음을 표시하면서 클럽과 후원사 모두의 인지도가 올라갑니다.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설문조사 발송: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0" i="0" u="none" baseline="0"/>
              <a:t>참가자들에게 설문조사를 배포하여 피드백을 받습니다. 이렇게 하면 잘한 부분과 다음 행사를 위해 개선할 부분을 파악할 수 있습니다.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로럴 소사이어티 정보: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1" i="0" u="none" baseline="0"/>
              <a:t>누군가가 로럴 보드를 획득할 때:</a:t>
            </a:r>
            <a:r>
              <a:rPr lang="ko-KR" b="0" i="0" u="none" baseline="0"/>
              <a:t> 기부를 지속하는 방법 및 획득할 수 있는 다양한 레벨을 포함한 로럴 소사이어티 정보를 제공합니다.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1" i="0" u="none" baseline="0"/>
              <a:t>스카게이저가 되는 방법:</a:t>
            </a:r>
            <a:r>
              <a:rPr lang="ko-KR" b="0" i="0" u="none" baseline="0"/>
              <a:t> 스타게이저가 되는 기회에 관해 알리면서 지속적인 후원이 어떤 효과와 영향력을 미치는지 자세하게 설명합니다.</a:t>
            </a:r>
          </a:p>
          <a:p>
            <a:pPr algn="l" rtl="0">
              <a:buFont typeface="+mj-lt"/>
              <a:buAutoNum type="arabicPeriod"/>
            </a:pPr>
            <a:r>
              <a:rPr lang="ko-KR" b="1" i="0" u="none" baseline="0"/>
              <a:t>연례 후원 요청 서신 및 우편 목록: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ko-KR" b="0" i="0" u="none" baseline="0"/>
              <a:t>기부자들과 행사 참가자들을 연례 기부 요청 서신 또는 기타 관련 우편 목록에 추가합니다. 이렇게 하면 다가오는 행사, 캠페인 및 클럽 후원 기회 등에 관해 계속 소식을 전할 수 있습니다.</a:t>
            </a:r>
          </a:p>
          <a:p>
            <a:pPr marL="742950" lvl="1" indent="-285750" algn="l" rtl="0">
              <a:buFont typeface="+mj-lt"/>
              <a:buAutoNum type="arabicPeriod"/>
            </a:pPr>
            <a:endParaRPr lang="ko-KR" dirty="0"/>
          </a:p>
          <a:p>
            <a:pPr algn="l" rtl="0"/>
            <a:r>
              <a:rPr lang="ko-KR" b="0" i="0" u="none" baseline="0"/>
              <a:t>행사 후 참여 증진 전략을 실행함으로써 후원자들과의 연결을 더욱 강화하고 지속적인 기부를 독려하며 모금 활동의 전반적인 성과를 보장할 수 있습니다.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915408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기부자와의 관계를 구축하고 육성하는 것은 기부자의 참여 증진 및 후원을 유지하는 데 있어 반드시 필요합니다. 다음은 기부자를 효과적으로 육성할 수 있는 방법입니다.:</a:t>
            </a:r>
          </a:p>
          <a:p>
            <a:endParaRPr lang="ko-KR" dirty="0"/>
          </a:p>
          <a:p>
            <a:pPr algn="l" rtl="0"/>
            <a:r>
              <a:rPr lang="ko-KR" b="1" i="0" u="none" baseline="0"/>
              <a:t>진행 중인 프로젝트에 대한 최신 소식 제공:</a:t>
            </a:r>
            <a:r>
              <a:rPr lang="ko-KR" b="0" i="0" u="none" baseline="0"/>
              <a:t> 기부자에게 다가오는 '드림 잇, 비 잇(DiBI)' 워크숍 또는 '리브 유어 드림 상(LYDA)' 행사와 같이 진행 중인 프로젝트의 현황을 알립니다. 정기적인 소식 공유는 투명성을 보여줄 뿐만 아니라 기부자들에게 기부의 영향력을 증명합니다.</a:t>
            </a:r>
          </a:p>
          <a:p>
            <a:pPr algn="l" rtl="0"/>
            <a:r>
              <a:rPr lang="ko-KR" b="1" i="0" u="none" baseline="0"/>
              <a:t>성공 스토리 공유: </a:t>
            </a:r>
            <a:r>
              <a:rPr lang="ko-KR" b="0" i="0" u="none" baseline="0"/>
              <a:t>후원의 긍정적인 결과를 보여주는 성공 스토리를 강조합니다. 클럽 프로그램의 혜택을 받은 LYDA 수상자 또는 공동체의 개인적인 사례는 기부자에게 강한 동기와 확신을 부여할 수 있습니다.</a:t>
            </a:r>
          </a:p>
          <a:p>
            <a:pPr algn="l" rtl="0"/>
            <a:r>
              <a:rPr lang="ko-KR" b="1" i="0" u="none" baseline="0"/>
              <a:t>기타 행사 또는 기회에 기부자 초대:</a:t>
            </a:r>
            <a:r>
              <a:rPr lang="ko-KR" b="0" i="0" u="none" baseline="0"/>
              <a:t> 기부자를 기타 행사나 참여 기회에 초대합니다. 여기에는 자원봉사 기회, 특별 행사 또는 DIBI 워크숍 등이 포함될 수 있습니다. 개인적인 초대는 기부자에게 자부심과 소롭티미스트의 사명에 연결되어 있다는 느낌을 줍니다.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기부자와의 관계를 계속 쌓아나가면서 우리가 기부자들을 소중하게 여기고 있으며 그들이 우리의 사명에 깊이 관여하고 있다는 것을 보여줍니다.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997346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클럽 모금 활동 및 행사를 통한 일관된 기부자 기반 확충을 위한 노력에 도움이 되는 자료가 많이 있습니다. 여기에 기재된 목록은 성공에 도움이 되는 아이디어와 도구를 제공하는 권장 웹사이트입니다. 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질문이 있을 때는 언제든지 소속 리전의 모금 위원장 또는 SIA 모금 개발부(Fund Development) 직원에게 문의하시기 바랍니다. 성심성의껏 도와드릴 것입니다! 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감사합니다! </a:t>
            </a:r>
          </a:p>
          <a:p>
            <a:endParaRPr lang="ko-KR" dirty="0"/>
          </a:p>
          <a:p>
            <a:pPr algn="l" rtl="0"/>
            <a:r>
              <a:rPr lang="ko-KR" b="0" i="0" u="none" baseline="0"/>
              <a:t>{시간이 남으면 기부자의 후원을 지속하기 위해 행사 후에 취한 조치를 발표할 사람이 있는지 물어보세요}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36352F2-6B87-474D-B022-C7F8713B53C0}" type="slidenum">
              <a:rPr/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13987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5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6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5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4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1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1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7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2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85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35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80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381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21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09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63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41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5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areforgood.com/article/the-art-of-donor-stewardshi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soroptimist.org/for-clubs-and-members/federation-information/sias-big-goal/fundraising-resources.html" TargetMode="External"/><Relationship Id="rId4" Type="http://schemas.openxmlformats.org/officeDocument/2006/relationships/hyperlink" Target="https://bloomerang.co/blog/special-event-follow-up-to-convert-guests-to-loyal-dono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CC8EC169-188B-A8AB-09EB-07C3BD4551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77" r="1560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xmlns="" id="{F7A46274-5918-8F5E-91D0-8C011C3AE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8495" y="1735703"/>
            <a:ext cx="5428551" cy="2454041"/>
          </a:xfrm>
        </p:spPr>
        <p:txBody>
          <a:bodyPr>
            <a:noAutofit/>
          </a:bodyPr>
          <a:lstStyle/>
          <a:p>
            <a:pPr algn="l" rtl="0"/>
            <a:r>
              <a:rPr lang="ko-KR" sz="3600" b="1" i="0" u="none" baseline="0"/>
              <a:t>필란트로피(자선 문화): </a:t>
            </a:r>
            <a:r>
              <a:rPr lang="ko-KR" sz="3600" b="0" i="0" u="none" baseline="0"/>
              <a:t>클럽 모금 활동 및 행사를 통한 지속적인 기부자 기반 확충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240A5E7-E7B7-EEDC-1E9D-E3F53DFFB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9787" y="5440333"/>
            <a:ext cx="5428551" cy="397778"/>
          </a:xfrm>
        </p:spPr>
        <p:txBody>
          <a:bodyPr>
            <a:normAutofit/>
          </a:bodyPr>
          <a:lstStyle/>
          <a:p>
            <a:pPr algn="ctr" rtl="0"/>
            <a:r>
              <a:rPr lang="ko-KR" b="0" i="0" u="none" baseline="0">
                <a:solidFill>
                  <a:schemeClr val="bg1"/>
                </a:solidFill>
              </a:rPr>
              <a:t>2024 (리전 입력) 지구 (District) 회의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xmlns="" id="{EF6CF724-4735-628F-A578-CCFC905E5916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xmlns="" id="{58EC28FB-705E-6229-8FDE-30C12910D5AB}"/>
              </a:ext>
            </a:extLst>
          </p:cNvPr>
          <p:cNvSpPr txBox="1">
            <a:spLocks/>
          </p:cNvSpPr>
          <p:nvPr/>
        </p:nvSpPr>
        <p:spPr>
          <a:xfrm>
            <a:off x="5739787" y="4995417"/>
            <a:ext cx="5428551" cy="3977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ko-KR" sz="2400" b="0" i="0" u="none" baseline="0">
                <a:solidFill>
                  <a:schemeClr val="bg1"/>
                </a:solidFill>
              </a:rPr>
              <a:t>발표자 이름</a:t>
            </a:r>
          </a:p>
        </p:txBody>
      </p:sp>
    </p:spTree>
    <p:extLst>
      <p:ext uri="{BB962C8B-B14F-4D97-AF65-F5344CB8AC3E}">
        <p14:creationId xmlns:p14="http://schemas.microsoft.com/office/powerpoint/2010/main" val="371242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 build="p"/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37A165-0069-2B71-3611-76F76E6F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33" y="4625987"/>
            <a:ext cx="11368726" cy="13742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ko-KR" sz="3200" b="0" i="0" u="none" baseline="0" dirty="0">
                <a:solidFill>
                  <a:schemeClr val="tx1"/>
                </a:solidFill>
              </a:rPr>
              <a:t>클럽 모금 활동과 행사를 통해 기부자 참여를 증진하는 것은 왜 중요할까요?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C615DC-D2A7-BBF9-8D02-014E1BD764B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xmlns="" id="{6D5DF8BA-01C6-CB89-4019-737E16163115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1026" name="Picture 2" descr="학교 전 학년 모금 활동 아이디어">
            <a:extLst>
              <a:ext uri="{FF2B5EF4-FFF2-40B4-BE49-F238E27FC236}">
                <a16:creationId xmlns:a16="http://schemas.microsoft.com/office/drawing/2014/main" xmlns="" id="{8D8E1350-3D31-802C-355C-C33360EF7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36" y="815987"/>
            <a:ext cx="7171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06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xmlns="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0"/>
            <a:r>
              <a:rPr lang="ko-KR" sz="3200" b="0" i="0" u="none" baseline="0">
                <a:solidFill>
                  <a:schemeClr val="tx1"/>
                </a:solidFill>
              </a:rPr>
              <a:t>클럽 모금 활동과 행사를 통해 기부자 참여를 증진할 때 가능해지는 것들: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69C088-CBA4-AD72-BF3C-92E280BA019C}"/>
              </a:ext>
            </a:extLst>
          </p:cNvPr>
          <p:cNvSpPr txBox="1"/>
          <p:nvPr/>
        </p:nvSpPr>
        <p:spPr>
          <a:xfrm>
            <a:off x="4678424" y="1059025"/>
            <a:ext cx="6017373" cy="473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800" b="1" i="0" u="none" baseline="0"/>
              <a:t>기부자 관계 강화 </a:t>
            </a:r>
          </a:p>
          <a:p>
            <a:pPr algn="l" rtl="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800" b="1" i="0" u="none" baseline="0"/>
              <a:t>모금 활동 성공률 상승</a:t>
            </a:r>
          </a:p>
          <a:p>
            <a:pPr algn="l" rtl="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800" b="1" i="0" u="none" baseline="0"/>
              <a:t>클럽 가시성 제고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C0C9AE17-3B6B-C0F9-9061-C51BC6E1C10D}"/>
              </a:ext>
            </a:extLst>
          </p:cNvPr>
          <p:cNvSpPr/>
          <p:nvPr/>
        </p:nvSpPr>
        <p:spPr>
          <a:xfrm>
            <a:off x="11110956" y="54844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DBBB1B-A96F-42C1-A0B1-ADBB75A39E2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</p:spTree>
    <p:extLst>
      <p:ext uri="{BB962C8B-B14F-4D97-AF65-F5344CB8AC3E}">
        <p14:creationId xmlns:p14="http://schemas.microsoft.com/office/powerpoint/2010/main" val="228545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324E43EB-867C-4B35-9A5C-E435157C72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01B1A260-8A72-4E08-82CC-DB3DB0A49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5EE446B-EFB2-4F6A-AC6E-936E92DB5C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3483BA79-FCF5-4852-AF0E-CA634727E3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A2630BA5-8A74-4D0A-BB80-42BB6E2D0C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BD6109B2-DB31-43CB-950B-AB02BC17CF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4F4C0381-B807-4F22-9362-4CF1EA4ED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32DC58E5-A2AB-4AF3-BFDC-51F45B8591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A82E722-60BE-4C4A-93FB-ED5C9D25F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xmlns="" id="{BD917B57-2D0B-49F7-99D0-3E0D111382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xmlns="" id="{ED29444E-A895-4493-BEBA-CBD61CF471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9237B3E9-B2D7-4C20-930D-6FD74FFB5C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EBFDBF-2B8A-0031-1279-60D68CD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pPr algn="l" rtl="0"/>
            <a:r>
              <a:rPr lang="ko-KR" sz="3200" b="0" i="0" u="none" baseline="0">
                <a:solidFill>
                  <a:srgbClr val="EBEBEB"/>
                </a:solidFill>
              </a:rPr>
              <a:t>모금 행사의 예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BF0080-A5B5-AABE-7E7D-BAC7F7BAE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algn="l" rtl="0"/>
            <a:r>
              <a:rPr lang="ko-KR" sz="2000" b="0" i="0" u="none" baseline="0"/>
              <a:t>퀴즈대회</a:t>
            </a:r>
          </a:p>
          <a:p>
            <a:pPr algn="l" rtl="0"/>
            <a:r>
              <a:rPr lang="ko-KR" sz="2000" b="0" i="0" u="none" baseline="0"/>
              <a:t>지역 식당 기부의 밤</a:t>
            </a:r>
          </a:p>
          <a:p>
            <a:pPr algn="l" rtl="0"/>
            <a:r>
              <a:rPr lang="ko-KR" sz="2000" b="0" i="0" u="none" baseline="0"/>
              <a:t>지역 공원 또는 센터에서의 영화 상영</a:t>
            </a:r>
          </a:p>
          <a:p>
            <a:pPr algn="l" rtl="0"/>
            <a:r>
              <a:rPr lang="ko-KR" sz="2000" b="0" i="0" u="none" baseline="0"/>
              <a:t>빵 판매 </a:t>
            </a:r>
          </a:p>
          <a:p>
            <a:pPr algn="l" rtl="0"/>
            <a:r>
              <a:rPr lang="ko-KR" sz="2000" b="0" i="0" u="none" baseline="0"/>
              <a:t>경매 및 추첨을 겸한 뷔페식 저녁 또는 점심 식사</a:t>
            </a:r>
          </a:p>
          <a:p>
            <a:pPr algn="l" rtl="0"/>
            <a:r>
              <a:rPr lang="ko-KR" sz="2000" b="0" i="0" u="none" baseline="0"/>
              <a:t>지역 센터 또는 기업과 협력하는 모금 활동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8085D15-A1D3-1FBF-A9A7-82389B13C5A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</p:spTree>
    <p:extLst>
      <p:ext uri="{BB962C8B-B14F-4D97-AF65-F5344CB8AC3E}">
        <p14:creationId xmlns:p14="http://schemas.microsoft.com/office/powerpoint/2010/main" val="74188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C314C310-850D-4491-AA52-C75BEA68B6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4EC3799-3F52-48CE-85CC-83AED368EB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F3FC2939-BF10-4CBC-904B-74A17D4B9C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266B6D5D-11B6-40A6-9CEF-F0B0D104C5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789E20C7-BB50-4317-93C7-90C8ED80B2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05C097-8DBD-17FE-542D-8CB9E5225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pPr marL="0" indent="0" algn="l" rtl="0">
              <a:buNone/>
            </a:pPr>
            <a:endParaRPr lang="ko-KR" sz="3200" dirty="0">
              <a:solidFill>
                <a:schemeClr val="tx1"/>
              </a:solidFill>
            </a:endParaRPr>
          </a:p>
          <a:p>
            <a:pPr lvl="1" algn="l" rtl="0"/>
            <a:r>
              <a:rPr lang="ko-KR" sz="2800" b="0" i="0" u="none" baseline="0">
                <a:solidFill>
                  <a:schemeClr val="tx1"/>
                </a:solidFill>
              </a:rPr>
              <a:t>경매 및 추첨을 겸한 뷔페식 저녁 또는 점심 식사: </a:t>
            </a:r>
          </a:p>
          <a:p>
            <a:pPr lvl="1" algn="l" rtl="0"/>
            <a:r>
              <a:rPr lang="ko-KR" sz="2800" b="0" i="0" u="none" baseline="0">
                <a:solidFill>
                  <a:schemeClr val="tx1"/>
                </a:solidFill>
              </a:rPr>
              <a:t>행사 품목의 예는 다음과 같습니다: </a:t>
            </a:r>
          </a:p>
          <a:p>
            <a:pPr lvl="2" algn="l" rtl="0"/>
            <a:r>
              <a:rPr lang="ko-KR" sz="2400" b="0" i="0" u="none" baseline="0">
                <a:solidFill>
                  <a:schemeClr val="tx1"/>
                </a:solidFill>
              </a:rPr>
              <a:t>지역 상품권</a:t>
            </a:r>
          </a:p>
          <a:p>
            <a:pPr lvl="2" algn="l" rtl="0"/>
            <a:r>
              <a:rPr lang="ko-KR" sz="2400" b="0" i="0" u="none" baseline="0">
                <a:solidFill>
                  <a:schemeClr val="tx1"/>
                </a:solidFill>
              </a:rPr>
              <a:t>여행</a:t>
            </a:r>
          </a:p>
          <a:p>
            <a:pPr lvl="2" algn="l" rtl="0"/>
            <a:r>
              <a:rPr lang="ko-KR" sz="2400" b="0" i="0" u="none" baseline="0">
                <a:solidFill>
                  <a:schemeClr val="tx1"/>
                </a:solidFill>
              </a:rPr>
              <a:t>보석 </a:t>
            </a:r>
          </a:p>
          <a:p>
            <a:pPr lvl="2" algn="l" rtl="0"/>
            <a:r>
              <a:rPr lang="ko-KR" sz="2400" b="0" i="0" u="none" baseline="0">
                <a:solidFill>
                  <a:schemeClr val="tx1"/>
                </a:solidFill>
              </a:rPr>
              <a:t>지갑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xmlns="" id="{0308D749-5984-4BB8-A788-A85D24304A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95B8172D-A4C8-41B4-8991-78BBEC4039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7718854" y="6391839"/>
            <a:ext cx="2997637" cy="3047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ko-KR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endParaRPr lang="ko-KR" b="1" dirty="0">
              <a:solidFill>
                <a:srgbClr val="B311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A7633B-5A4A-8CD6-CF0C-EC43CD42F364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  <p:pic>
        <p:nvPicPr>
          <p:cNvPr id="2052" name="Picture 4" descr="1,568,000+ 다양한 여성 사진, 로열티 프리 사진 및 이미지 -  iStock | 다양성 여성 그룹, 다양한 여성 친구">
            <a:extLst>
              <a:ext uri="{FF2B5EF4-FFF2-40B4-BE49-F238E27FC236}">
                <a16:creationId xmlns:a16="http://schemas.microsoft.com/office/drawing/2014/main" xmlns="" id="{D6ADE5EE-656A-ACC4-2830-9D0C5C4BD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t="15363" r="-443" b="4234"/>
          <a:stretch/>
        </p:blipFill>
        <p:spPr bwMode="auto">
          <a:xfrm>
            <a:off x="739521" y="1187734"/>
            <a:ext cx="3914775" cy="468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474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324E43EB-867C-4B35-9A5C-E435157C72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01B1A260-8A72-4E08-82CC-DB3DB0A49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5EE446B-EFB2-4F6A-AC6E-936E92DB5C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3483BA79-FCF5-4852-AF0E-CA634727E3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A2630BA5-8A74-4D0A-BB80-42BB6E2D0C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BD6109B2-DB31-43CB-950B-AB02BC17CF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4F4C0381-B807-4F22-9362-4CF1EA4ED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32DC58E5-A2AB-4AF3-BFDC-51F45B8591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A82E722-60BE-4C4A-93FB-ED5C9D25F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xmlns="" id="{BD917B57-2D0B-49F7-99D0-3E0D111382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xmlns="" id="{ED29444E-A895-4493-BEBA-CBD61CF471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9237B3E9-B2D7-4C20-930D-6FD74FFB5C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EBFDBF-2B8A-0031-1279-60D68CD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pPr algn="l" rtl="0"/>
            <a:r>
              <a:rPr lang="ko-KR" sz="3200" b="0" i="0" u="none" baseline="0">
                <a:solidFill>
                  <a:schemeClr val="tx1"/>
                </a:solidFill>
              </a:rPr>
              <a:t>행사 중 후원사 및 기부자를 홍보하는 방법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BF0080-A5B5-AABE-7E7D-BAC7F7BAE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6224144" cy="5954325"/>
          </a:xfrm>
        </p:spPr>
        <p:txBody>
          <a:bodyPr anchor="ctr">
            <a:normAutofit/>
          </a:bodyPr>
          <a:lstStyle/>
          <a:p>
            <a:pPr lvl="1" algn="l" rtl="0"/>
            <a:r>
              <a:rPr lang="ko-KR" sz="2800" b="0" i="0" u="none" baseline="0">
                <a:solidFill>
                  <a:schemeClr val="tx1"/>
                </a:solidFill>
              </a:rPr>
              <a:t>경매 / 지역 후원사</a:t>
            </a:r>
          </a:p>
          <a:p>
            <a:pPr lvl="1" algn="l" rtl="0"/>
            <a:r>
              <a:rPr lang="ko-KR" sz="2800" b="0" i="0" u="none" baseline="0">
                <a:solidFill>
                  <a:schemeClr val="tx1"/>
                </a:solidFill>
              </a:rPr>
              <a:t>행사 프로그램에 로고 게재</a:t>
            </a:r>
          </a:p>
          <a:p>
            <a:pPr lvl="1" algn="l" rtl="0"/>
            <a:r>
              <a:rPr lang="ko-KR" sz="2800" b="0" i="0" u="none" baseline="0">
                <a:solidFill>
                  <a:schemeClr val="tx1"/>
                </a:solidFill>
              </a:rPr>
              <a:t>행사 중 화면에 로고 표시 </a:t>
            </a:r>
          </a:p>
          <a:p>
            <a:pPr lvl="1" algn="l" rtl="0"/>
            <a:r>
              <a:rPr lang="ko-KR" sz="2800" b="0" i="0" u="none" baseline="0">
                <a:solidFill>
                  <a:schemeClr val="tx1"/>
                </a:solidFill>
              </a:rPr>
              <a:t>행사 대본에서 언급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6ED770AC-61C2-F04B-2599-9114E2651001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8085D15-A1D3-1FBF-A9A7-82389B13C5A6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</p:spTree>
    <p:extLst>
      <p:ext uri="{BB962C8B-B14F-4D97-AF65-F5344CB8AC3E}">
        <p14:creationId xmlns:p14="http://schemas.microsoft.com/office/powerpoint/2010/main" val="181688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xmlns="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0"/>
            <a:r>
              <a:rPr lang="ko-KR" sz="3200" b="0" i="0" u="none" baseline="0">
                <a:solidFill>
                  <a:schemeClr val="tx1"/>
                </a:solidFill>
              </a:rPr>
              <a:t>행사 후에도 기부자와의 관계를 이어가는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69C088-CBA4-AD72-BF3C-92E280BA019C}"/>
              </a:ext>
            </a:extLst>
          </p:cNvPr>
          <p:cNvSpPr txBox="1"/>
          <p:nvPr/>
        </p:nvSpPr>
        <p:spPr>
          <a:xfrm>
            <a:off x="4678424" y="1059025"/>
            <a:ext cx="5302189" cy="473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000" b="1" i="0" u="none" baseline="0"/>
              <a:t>행사 후 참여 증진: 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000" b="0" i="0" u="none" baseline="0"/>
              <a:t>이메일 또는 우편을 통한 개인적인 감사 편지 전달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000" b="0" i="0" u="none" baseline="0"/>
              <a:t>소셜 미디어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000" b="0" i="0" u="none" baseline="0"/>
              <a:t>로럴 소사이어티 정보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000" b="0" i="0" u="none" baseline="0"/>
              <a:t>스타게이저가 되는 방법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000" b="0" i="0" u="none" baseline="0"/>
              <a:t>우편 목록 및 기부 요청 명단에 포함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C0C9AE17-3B6B-C0F9-9061-C51BC6E1C10D}"/>
              </a:ext>
            </a:extLst>
          </p:cNvPr>
          <p:cNvSpPr/>
          <p:nvPr/>
        </p:nvSpPr>
        <p:spPr>
          <a:xfrm>
            <a:off x="11110956" y="54844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DBBB1B-A96F-42C1-A0B1-ADBB75A39E2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</p:spTree>
    <p:extLst>
      <p:ext uri="{BB962C8B-B14F-4D97-AF65-F5344CB8AC3E}">
        <p14:creationId xmlns:p14="http://schemas.microsoft.com/office/powerpoint/2010/main" val="456901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xmlns="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ko-K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1B174E-B39B-65EF-9E94-EF3CF26E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0"/>
            <a:r>
              <a:rPr lang="ko-KR" sz="3200" b="0" i="0" u="none" baseline="0">
                <a:solidFill>
                  <a:schemeClr val="tx1"/>
                </a:solidFill>
              </a:rPr>
              <a:t>행사 후에도 기부자와의 관계를 이어가는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69C088-CBA4-AD72-BF3C-92E280BA019C}"/>
              </a:ext>
            </a:extLst>
          </p:cNvPr>
          <p:cNvSpPr txBox="1"/>
          <p:nvPr/>
        </p:nvSpPr>
        <p:spPr>
          <a:xfrm>
            <a:off x="4678424" y="1059025"/>
            <a:ext cx="5302189" cy="473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400" b="1" i="0" u="none" baseline="0"/>
              <a:t>기부자 육성: 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400" b="0" i="0" u="none" baseline="0"/>
              <a:t>진행 중인 프로젝트에 대한 최신 소식 제공 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400" b="0" i="0" u="none" baseline="0"/>
              <a:t>성공 스토리 공유</a:t>
            </a:r>
          </a:p>
          <a:p>
            <a:pPr lvl="1" algn="l" rtl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sz="2400" b="0" i="0" u="none" baseline="0"/>
              <a:t>기타 행사 또는 기회에 기부자 초대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C0C9AE17-3B6B-C0F9-9061-C51BC6E1C10D}"/>
              </a:ext>
            </a:extLst>
          </p:cNvPr>
          <p:cNvSpPr/>
          <p:nvPr/>
        </p:nvSpPr>
        <p:spPr>
          <a:xfrm>
            <a:off x="11110956" y="54844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DBBB1B-A96F-42C1-A0B1-ADBB75A39E27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</p:spTree>
    <p:extLst>
      <p:ext uri="{BB962C8B-B14F-4D97-AF65-F5344CB8AC3E}">
        <p14:creationId xmlns:p14="http://schemas.microsoft.com/office/powerpoint/2010/main" val="2466641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A69375-D1ED-BC48-9FED-CECB5EDA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도움이 되는 자료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E8A3C-9EDB-6B2F-9AD4-479415953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기부자 관리의 기술: 지속적인 참여 증진 전략</a:t>
            </a:r>
          </a:p>
          <a:p>
            <a:pPr lvl="1" algn="l" rtl="0"/>
            <a:r>
              <a:rPr lang="ko-KR" b="0" i="0" u="none" baseline="0">
                <a:hlinkClick r:id="rId3"/>
              </a:rPr>
              <a:t>https://www.weareforgood.com/article/the-art-of-donor-stewardship</a:t>
            </a:r>
            <a:endParaRPr lang="ko-KR" dirty="0"/>
          </a:p>
          <a:p>
            <a:pPr algn="l" rtl="0"/>
            <a:r>
              <a:rPr lang="ko-KR" b="0" i="0" u="none" baseline="0"/>
              <a:t>특별 행사 후의 후속 조치: 게스트를 안정적인 기부자로 전환하는 방법</a:t>
            </a:r>
          </a:p>
          <a:p>
            <a:pPr lvl="1" algn="l" rtl="0"/>
            <a:r>
              <a:rPr lang="ko-KR" b="0" i="0" u="none" baseline="0">
                <a:hlinkClick r:id="rId4"/>
              </a:rPr>
              <a:t>https://bloomerang.co/blog/special-event-follow-up-to-convert-guests-to-loyal-donors/</a:t>
            </a:r>
            <a:endParaRPr lang="ko-KR" dirty="0"/>
          </a:p>
          <a:p>
            <a:pPr algn="l" rtl="0"/>
            <a:r>
              <a:rPr lang="ko-KR" b="0" i="0" u="none" baseline="0"/>
              <a:t>클럽 모금 자료</a:t>
            </a:r>
          </a:p>
          <a:p>
            <a:pPr lvl="1" algn="l" rtl="0"/>
            <a:r>
              <a:rPr lang="ko-KR" b="0" i="0" u="none" baseline="0">
                <a:hlinkClick r:id="rId5"/>
              </a:rPr>
              <a:t>https://www.soroptimist.org/for-clubs-and-members/federation-information/sias-big-goal/fundraising-resources.html</a:t>
            </a:r>
            <a:endParaRPr lang="ko-KR" dirty="0"/>
          </a:p>
          <a:p>
            <a:pPr lvl="1" algn="l" rtl="0"/>
            <a:endParaRPr lang="ko-K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390B95-5580-78F4-28D8-DE138E4208AD}"/>
              </a:ext>
            </a:extLst>
          </p:cNvPr>
          <p:cNvSpPr txBox="1"/>
          <p:nvPr/>
        </p:nvSpPr>
        <p:spPr>
          <a:xfrm>
            <a:off x="311085" y="6455835"/>
            <a:ext cx="857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ko-KR" sz="1400" b="0" i="0" u="none" baseline="0">
                <a:solidFill>
                  <a:schemeClr val="accent1"/>
                </a:solidFill>
              </a:rPr>
              <a:t>2024 SIA 리전 회의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xmlns="" id="{4EC3471F-D2F7-BDB6-D19B-3C68BF8A7077}"/>
              </a:ext>
            </a:extLst>
          </p:cNvPr>
          <p:cNvSpPr/>
          <p:nvPr/>
        </p:nvSpPr>
        <p:spPr>
          <a:xfrm>
            <a:off x="10528053" y="133660"/>
            <a:ext cx="508993" cy="840008"/>
          </a:xfrm>
          <a:custGeom>
            <a:avLst/>
            <a:gdLst/>
            <a:ahLst/>
            <a:cxnLst/>
            <a:rect l="l" t="t" r="r" b="b"/>
            <a:pathLst>
              <a:path w="795532" h="1297451">
                <a:moveTo>
                  <a:pt x="0" y="0"/>
                </a:moveTo>
                <a:lnTo>
                  <a:pt x="795532" y="0"/>
                </a:lnTo>
                <a:lnTo>
                  <a:pt x="795532" y="1297451"/>
                </a:lnTo>
                <a:lnTo>
                  <a:pt x="0" y="12974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499011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3">
      <a:dk1>
        <a:srgbClr val="000000"/>
      </a:dk1>
      <a:lt1>
        <a:srgbClr val="FFFFFF"/>
      </a:lt1>
      <a:dk2>
        <a:srgbClr val="5BBDB6"/>
      </a:dk2>
      <a:lt2>
        <a:srgbClr val="EBEBEB"/>
      </a:lt2>
      <a:accent1>
        <a:srgbClr val="EA8A6B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{3F5DC285-3F84-DB40-979D-2B7B8178F68E}tf10001076</Template>
  <TotalTime>11998</TotalTime>
  <Words>1485</Words>
  <Application>Microsoft Office PowerPoint</Application>
  <PresentationFormat>Widescreen</PresentationFormat>
  <Paragraphs>139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맑은 고딕</vt:lpstr>
      <vt:lpstr>Arial</vt:lpstr>
      <vt:lpstr>Calibri</vt:lpstr>
      <vt:lpstr>Century Gothic</vt:lpstr>
      <vt:lpstr>Wingdings 3</vt:lpstr>
      <vt:lpstr>Ion Boardroom</vt:lpstr>
      <vt:lpstr>필란트로피(자선 문화): 클럽 모금 활동 및 행사를 통한 지속적인 기부자 기반 확충</vt:lpstr>
      <vt:lpstr>클럽 모금 활동과 행사를 통해 기부자 참여를 증진하는 것은 왜 중요할까요?</vt:lpstr>
      <vt:lpstr>클럽 모금 활동과 행사를 통해 기부자 참여를 증진할 때 가능해지는 것들:</vt:lpstr>
      <vt:lpstr>모금 행사의 예</vt:lpstr>
      <vt:lpstr>PowerPoint Presentation</vt:lpstr>
      <vt:lpstr>행사 중 후원사 및 기부자를 홍보하는 방법</vt:lpstr>
      <vt:lpstr>행사 후에도 기부자와의 관계를 이어가는 방법</vt:lpstr>
      <vt:lpstr>행사 후에도 기부자와의 관계를 이어가는 방법</vt:lpstr>
      <vt:lpstr>도움이 되는 자료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NAME</dc:title>
  <dc:creator>Kymberlie Adams</dc:creator>
  <cp:lastModifiedBy>CAN</cp:lastModifiedBy>
  <cp:revision>19</cp:revision>
  <dcterms:created xsi:type="dcterms:W3CDTF">2023-09-18T19:41:21Z</dcterms:created>
  <dcterms:modified xsi:type="dcterms:W3CDTF">2024-08-09T19:03:49Z</dcterms:modified>
</cp:coreProperties>
</file>