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0" r:id="rId1"/>
  </p:sldMasterIdLst>
  <p:notesMasterIdLst>
    <p:notesMasterId r:id="rId11"/>
  </p:notesMasterIdLst>
  <p:sldIdLst>
    <p:sldId id="256" r:id="rId2"/>
    <p:sldId id="260" r:id="rId3"/>
    <p:sldId id="262" r:id="rId4"/>
    <p:sldId id="261" r:id="rId5"/>
    <p:sldId id="257" r:id="rId6"/>
    <p:sldId id="265" r:id="rId7"/>
    <p:sldId id="266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541C7D-5ECF-47B7-9F91-50A6227EC51A}" v="199" dt="2024-07-09T21:08:06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2862" autoAdjust="0"/>
  </p:normalViewPr>
  <p:slideViewPr>
    <p:cSldViewPr snapToGrid="0">
      <p:cViewPr varScale="1">
        <p:scale>
          <a:sx n="65" d="100"/>
          <a:sy n="65" d="100"/>
        </p:scale>
        <p:origin x="133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ali Brooks" userId="c4f7d4aa-f934-418c-aa11-f8bc51a77fd8" providerId="ADAL" clId="{49098D51-CB8D-4851-8D11-6CDBA26364A7}"/>
    <pc:docChg chg="custSel modSld">
      <pc:chgData name="Kamali Brooks" userId="c4f7d4aa-f934-418c-aa11-f8bc51a77fd8" providerId="ADAL" clId="{49098D51-CB8D-4851-8D11-6CDBA26364A7}" dt="2024-02-22T01:55:25.390" v="29" actId="1076"/>
      <pc:docMkLst>
        <pc:docMk/>
      </pc:docMkLst>
      <pc:sldChg chg="delSp modSp mod">
        <pc:chgData name="Kamali Brooks" userId="c4f7d4aa-f934-418c-aa11-f8bc51a77fd8" providerId="ADAL" clId="{49098D51-CB8D-4851-8D11-6CDBA26364A7}" dt="2024-02-22T01:55:25.390" v="29" actId="1076"/>
        <pc:sldMkLst>
          <pc:docMk/>
          <pc:sldMk cId="3712423172" sldId="256"/>
        </pc:sldMkLst>
        <pc:spChg chg="mod">
          <ac:chgData name="Kamali Brooks" userId="c4f7d4aa-f934-418c-aa11-f8bc51a77fd8" providerId="ADAL" clId="{49098D51-CB8D-4851-8D11-6CDBA26364A7}" dt="2024-02-22T01:55:25.390" v="29" actId="1076"/>
          <ac:spMkLst>
            <pc:docMk/>
            <pc:sldMk cId="3712423172" sldId="256"/>
            <ac:spMk id="3" creationId="{3240A5E7-E7B7-EEDC-1E9D-E3F53DFFB06C}"/>
          </ac:spMkLst>
        </pc:spChg>
        <pc:spChg chg="mod">
          <ac:chgData name="Kamali Brooks" userId="c4f7d4aa-f934-418c-aa11-f8bc51a77fd8" providerId="ADAL" clId="{49098D51-CB8D-4851-8D11-6CDBA26364A7}" dt="2024-02-22T01:53:31.694" v="25" actId="113"/>
          <ac:spMkLst>
            <pc:docMk/>
            <pc:sldMk cId="3712423172" sldId="256"/>
            <ac:spMk id="14" creationId="{F7A46274-5918-8F5E-91D0-8C011C3AEAA3}"/>
          </ac:spMkLst>
        </pc:spChg>
        <pc:picChg chg="del">
          <ac:chgData name="Kamali Brooks" userId="c4f7d4aa-f934-418c-aa11-f8bc51a77fd8" providerId="ADAL" clId="{49098D51-CB8D-4851-8D11-6CDBA26364A7}" dt="2024-02-22T01:53:55.485" v="26" actId="478"/>
          <ac:picMkLst>
            <pc:docMk/>
            <pc:sldMk cId="3712423172" sldId="256"/>
            <ac:picMk id="35" creationId="{68C8F1DE-562F-EE3E-B1D0-B97151C2D4CC}"/>
          </ac:picMkLst>
        </pc:picChg>
      </pc:sldChg>
    </pc:docChg>
  </pc:docChgLst>
  <pc:docChgLst>
    <pc:chgData name="Ilana Hirsch" userId="1a4b2c8a-d082-4888-88ce-9cc339e91866" providerId="ADAL" clId="{0F541C7D-5ECF-47B7-9F91-50A6227EC51A}"/>
    <pc:docChg chg="undo custSel addSld modSld sldOrd">
      <pc:chgData name="Ilana Hirsch" userId="1a4b2c8a-d082-4888-88ce-9cc339e91866" providerId="ADAL" clId="{0F541C7D-5ECF-47B7-9F91-50A6227EC51A}" dt="2024-07-10T13:59:27.070" v="6189" actId="20577"/>
      <pc:docMkLst>
        <pc:docMk/>
      </pc:docMkLst>
      <pc:sldChg chg="addSp modSp mod modAnim modNotesTx">
        <pc:chgData name="Ilana Hirsch" userId="1a4b2c8a-d082-4888-88ce-9cc339e91866" providerId="ADAL" clId="{0F541C7D-5ECF-47B7-9F91-50A6227EC51A}" dt="2024-07-08T15:41:48.229" v="3783"/>
        <pc:sldMkLst>
          <pc:docMk/>
          <pc:sldMk cId="3712423172" sldId="256"/>
        </pc:sldMkLst>
        <pc:spChg chg="add mod">
          <ac:chgData name="Ilana Hirsch" userId="1a4b2c8a-d082-4888-88ce-9cc339e91866" providerId="ADAL" clId="{0F541C7D-5ECF-47B7-9F91-50A6227EC51A}" dt="2024-07-03T13:27:07.417" v="185" actId="1035"/>
          <ac:spMkLst>
            <pc:docMk/>
            <pc:sldMk cId="3712423172" sldId="256"/>
            <ac:spMk id="2" creationId="{58EC28FB-705E-6229-8FDE-30C12910D5AB}"/>
          </ac:spMkLst>
        </pc:spChg>
        <pc:spChg chg="mod">
          <ac:chgData name="Ilana Hirsch" userId="1a4b2c8a-d082-4888-88ce-9cc339e91866" providerId="ADAL" clId="{0F541C7D-5ECF-47B7-9F91-50A6227EC51A}" dt="2024-07-03T13:27:02.174" v="174" actId="1035"/>
          <ac:spMkLst>
            <pc:docMk/>
            <pc:sldMk cId="3712423172" sldId="256"/>
            <ac:spMk id="3" creationId="{3240A5E7-E7B7-EEDC-1E9D-E3F53DFFB06C}"/>
          </ac:spMkLst>
        </pc:spChg>
        <pc:spChg chg="mod">
          <ac:chgData name="Ilana Hirsch" userId="1a4b2c8a-d082-4888-88ce-9cc339e91866" providerId="ADAL" clId="{0F541C7D-5ECF-47B7-9F91-50A6227EC51A}" dt="2024-07-05T17:34:56.323" v="3653" actId="1076"/>
          <ac:spMkLst>
            <pc:docMk/>
            <pc:sldMk cId="3712423172" sldId="256"/>
            <ac:spMk id="14" creationId="{F7A46274-5918-8F5E-91D0-8C011C3AEAA3}"/>
          </ac:spMkLst>
        </pc:spChg>
      </pc:sldChg>
      <pc:sldChg chg="addSp delSp modSp mod ord modNotesTx">
        <pc:chgData name="Ilana Hirsch" userId="1a4b2c8a-d082-4888-88ce-9cc339e91866" providerId="ADAL" clId="{0F541C7D-5ECF-47B7-9F91-50A6227EC51A}" dt="2024-07-10T13:59:27.070" v="6189" actId="20577"/>
        <pc:sldMkLst>
          <pc:docMk/>
          <pc:sldMk cId="1551474484" sldId="257"/>
        </pc:sldMkLst>
        <pc:spChg chg="del">
          <ac:chgData name="Ilana Hirsch" userId="1a4b2c8a-d082-4888-88ce-9cc339e91866" providerId="ADAL" clId="{0F541C7D-5ECF-47B7-9F91-50A6227EC51A}" dt="2024-07-03T15:40:35.375" v="3616" actId="478"/>
          <ac:spMkLst>
            <pc:docMk/>
            <pc:sldMk cId="1551474484" sldId="257"/>
            <ac:spMk id="2" creationId="{9368EE08-DB92-2A42-C003-D8162B33D277}"/>
          </ac:spMkLst>
        </pc:spChg>
        <pc:spChg chg="mod">
          <ac:chgData name="Ilana Hirsch" userId="1a4b2c8a-d082-4888-88ce-9cc339e91866" providerId="ADAL" clId="{0F541C7D-5ECF-47B7-9F91-50A6227EC51A}" dt="2024-07-09T20:11:19.852" v="5302" actId="5793"/>
          <ac:spMkLst>
            <pc:docMk/>
            <pc:sldMk cId="1551474484" sldId="257"/>
            <ac:spMk id="3" creationId="{4605C097-8DBD-17FE-542D-8CB9E52250AF}"/>
          </ac:spMkLst>
        </pc:spChg>
        <pc:picChg chg="add del mod">
          <ac:chgData name="Ilana Hirsch" userId="1a4b2c8a-d082-4888-88ce-9cc339e91866" providerId="ADAL" clId="{0F541C7D-5ECF-47B7-9F91-50A6227EC51A}" dt="2024-07-05T17:21:24.983" v="3618" actId="478"/>
          <ac:picMkLst>
            <pc:docMk/>
            <pc:sldMk cId="1551474484" sldId="257"/>
            <ac:picMk id="2050" creationId="{1EBFA3EA-66B0-55E9-6173-41B47B3D43BF}"/>
          </ac:picMkLst>
        </pc:picChg>
        <pc:picChg chg="add mod">
          <ac:chgData name="Ilana Hirsch" userId="1a4b2c8a-d082-4888-88ce-9cc339e91866" providerId="ADAL" clId="{0F541C7D-5ECF-47B7-9F91-50A6227EC51A}" dt="2024-07-05T17:22:04.100" v="3625" actId="1076"/>
          <ac:picMkLst>
            <pc:docMk/>
            <pc:sldMk cId="1551474484" sldId="257"/>
            <ac:picMk id="2052" creationId="{D6ADE5EE-656A-ACC4-2830-9D0C5C4BDFFA}"/>
          </ac:picMkLst>
        </pc:picChg>
      </pc:sldChg>
      <pc:sldChg chg="addSp modSp mod ord modNotesTx">
        <pc:chgData name="Ilana Hirsch" userId="1a4b2c8a-d082-4888-88ce-9cc339e91866" providerId="ADAL" clId="{0F541C7D-5ECF-47B7-9F91-50A6227EC51A}" dt="2024-07-09T19:49:27.808" v="3917" actId="20577"/>
        <pc:sldMkLst>
          <pc:docMk/>
          <pc:sldMk cId="3988068423" sldId="260"/>
        </pc:sldMkLst>
        <pc:spChg chg="mod">
          <ac:chgData name="Ilana Hirsch" userId="1a4b2c8a-d082-4888-88ce-9cc339e91866" providerId="ADAL" clId="{0F541C7D-5ECF-47B7-9F91-50A6227EC51A}" dt="2024-07-03T13:30:39.292" v="323" actId="20577"/>
          <ac:spMkLst>
            <pc:docMk/>
            <pc:sldMk cId="3988068423" sldId="260"/>
            <ac:spMk id="2" creationId="{6737A165-0069-2B71-3611-76F76E6FE0D1}"/>
          </ac:spMkLst>
        </pc:spChg>
        <pc:picChg chg="add mod">
          <ac:chgData name="Ilana Hirsch" userId="1a4b2c8a-d082-4888-88ce-9cc339e91866" providerId="ADAL" clId="{0F541C7D-5ECF-47B7-9F91-50A6227EC51A}" dt="2024-07-03T15:36:39.354" v="3609" actId="1076"/>
          <ac:picMkLst>
            <pc:docMk/>
            <pc:sldMk cId="3988068423" sldId="260"/>
            <ac:picMk id="1026" creationId="{8D8E1350-3D31-802C-355C-C33360EF7401}"/>
          </ac:picMkLst>
        </pc:picChg>
      </pc:sldChg>
      <pc:sldChg chg="modSp mod ord modNotesTx">
        <pc:chgData name="Ilana Hirsch" userId="1a4b2c8a-d082-4888-88ce-9cc339e91866" providerId="ADAL" clId="{0F541C7D-5ECF-47B7-9F91-50A6227EC51A}" dt="2024-07-09T20:00:50.658" v="5126" actId="20577"/>
        <pc:sldMkLst>
          <pc:docMk/>
          <pc:sldMk cId="741885181" sldId="261"/>
        </pc:sldMkLst>
        <pc:spChg chg="mod">
          <ac:chgData name="Ilana Hirsch" userId="1a4b2c8a-d082-4888-88ce-9cc339e91866" providerId="ADAL" clId="{0F541C7D-5ECF-47B7-9F91-50A6227EC51A}" dt="2024-07-03T13:45:38.780" v="1815" actId="20577"/>
          <ac:spMkLst>
            <pc:docMk/>
            <pc:sldMk cId="741885181" sldId="261"/>
            <ac:spMk id="2" creationId="{44EBFDBF-2B8A-0031-1279-60D68CD4B289}"/>
          </ac:spMkLst>
        </pc:spChg>
        <pc:spChg chg="mod">
          <ac:chgData name="Ilana Hirsch" userId="1a4b2c8a-d082-4888-88ce-9cc339e91866" providerId="ADAL" clId="{0F541C7D-5ECF-47B7-9F91-50A6227EC51A}" dt="2024-07-03T13:48:11.293" v="2171" actId="20577"/>
          <ac:spMkLst>
            <pc:docMk/>
            <pc:sldMk cId="741885181" sldId="261"/>
            <ac:spMk id="3" creationId="{4ABF0080-A5B5-AABE-7E7D-BAC7F7BAE1D7}"/>
          </ac:spMkLst>
        </pc:spChg>
      </pc:sldChg>
      <pc:sldChg chg="modSp mod ord modNotesTx">
        <pc:chgData name="Ilana Hirsch" userId="1a4b2c8a-d082-4888-88ce-9cc339e91866" providerId="ADAL" clId="{0F541C7D-5ECF-47B7-9F91-50A6227EC51A}" dt="2024-07-10T13:57:44.539" v="6160" actId="20577"/>
        <pc:sldMkLst>
          <pc:docMk/>
          <pc:sldMk cId="2285459937" sldId="262"/>
        </pc:sldMkLst>
        <pc:spChg chg="mod">
          <ac:chgData name="Ilana Hirsch" userId="1a4b2c8a-d082-4888-88ce-9cc339e91866" providerId="ADAL" clId="{0F541C7D-5ECF-47B7-9F91-50A6227EC51A}" dt="2024-07-03T13:55:38.627" v="3096" actId="20577"/>
          <ac:spMkLst>
            <pc:docMk/>
            <pc:sldMk cId="2285459937" sldId="262"/>
            <ac:spMk id="2" creationId="{FA1B174E-B39B-65EF-9E94-EF3CF26E931E}"/>
          </ac:spMkLst>
        </pc:spChg>
        <pc:spChg chg="mod">
          <ac:chgData name="Ilana Hirsch" userId="1a4b2c8a-d082-4888-88ce-9cc339e91866" providerId="ADAL" clId="{0F541C7D-5ECF-47B7-9F91-50A6227EC51A}" dt="2024-07-09T19:55:38.086" v="4701" actId="2710"/>
          <ac:spMkLst>
            <pc:docMk/>
            <pc:sldMk cId="2285459937" sldId="262"/>
            <ac:spMk id="5" creationId="{B769C088-CBA4-AD72-BF3C-92E280BA019C}"/>
          </ac:spMkLst>
        </pc:spChg>
        <pc:spChg chg="mod">
          <ac:chgData name="Ilana Hirsch" userId="1a4b2c8a-d082-4888-88ce-9cc339e91866" providerId="ADAL" clId="{0F541C7D-5ECF-47B7-9F91-50A6227EC51A}" dt="2024-07-03T13:35:32.918" v="1024" actId="1076"/>
          <ac:spMkLst>
            <pc:docMk/>
            <pc:sldMk cId="2285459937" sldId="262"/>
            <ac:spMk id="6" creationId="{C0C9AE17-3B6B-C0F9-9061-C51BC6E1C10D}"/>
          </ac:spMkLst>
        </pc:spChg>
      </pc:sldChg>
      <pc:sldChg chg="addSp modSp mod modNotesTx">
        <pc:chgData name="Ilana Hirsch" userId="1a4b2c8a-d082-4888-88ce-9cc339e91866" providerId="ADAL" clId="{0F541C7D-5ECF-47B7-9F91-50A6227EC51A}" dt="2024-07-09T21:08:06.057" v="6097"/>
        <pc:sldMkLst>
          <pc:docMk/>
          <pc:sldMk cId="3499011057" sldId="263"/>
        </pc:sldMkLst>
        <pc:spChg chg="mod">
          <ac:chgData name="Ilana Hirsch" userId="1a4b2c8a-d082-4888-88ce-9cc339e91866" providerId="ADAL" clId="{0F541C7D-5ECF-47B7-9F91-50A6227EC51A}" dt="2024-07-03T15:14:49.073" v="3120" actId="20577"/>
          <ac:spMkLst>
            <pc:docMk/>
            <pc:sldMk cId="3499011057" sldId="263"/>
            <ac:spMk id="2" creationId="{0CA69375-D1ED-BC48-9FED-CECB5EDAD6CA}"/>
          </ac:spMkLst>
        </pc:spChg>
        <pc:spChg chg="mod">
          <ac:chgData name="Ilana Hirsch" userId="1a4b2c8a-d082-4888-88ce-9cc339e91866" providerId="ADAL" clId="{0F541C7D-5ECF-47B7-9F91-50A6227EC51A}" dt="2024-07-03T15:33:52.745" v="3601" actId="20577"/>
          <ac:spMkLst>
            <pc:docMk/>
            <pc:sldMk cId="3499011057" sldId="263"/>
            <ac:spMk id="3" creationId="{E73E8A3C-9EDB-6B2F-9AD4-4794159538D4}"/>
          </ac:spMkLst>
        </pc:spChg>
        <pc:spChg chg="add mod">
          <ac:chgData name="Ilana Hirsch" userId="1a4b2c8a-d082-4888-88ce-9cc339e91866" providerId="ADAL" clId="{0F541C7D-5ECF-47B7-9F91-50A6227EC51A}" dt="2024-07-09T21:08:06.057" v="6097"/>
          <ac:spMkLst>
            <pc:docMk/>
            <pc:sldMk cId="3499011057" sldId="263"/>
            <ac:spMk id="5" creationId="{4EC3471F-D2F7-BDB6-D19B-3C68BF8A7077}"/>
          </ac:spMkLst>
        </pc:spChg>
      </pc:sldChg>
      <pc:sldChg chg="modSp add mod ord modNotesTx">
        <pc:chgData name="Ilana Hirsch" userId="1a4b2c8a-d082-4888-88ce-9cc339e91866" providerId="ADAL" clId="{0F541C7D-5ECF-47B7-9F91-50A6227EC51A}" dt="2024-07-09T21:05:08.897" v="5650" actId="20577"/>
        <pc:sldMkLst>
          <pc:docMk/>
          <pc:sldMk cId="2466641296" sldId="264"/>
        </pc:sldMkLst>
        <pc:spChg chg="mod">
          <ac:chgData name="Ilana Hirsch" userId="1a4b2c8a-d082-4888-88ce-9cc339e91866" providerId="ADAL" clId="{0F541C7D-5ECF-47B7-9F91-50A6227EC51A}" dt="2024-07-03T13:50:14.414" v="2274" actId="20577"/>
          <ac:spMkLst>
            <pc:docMk/>
            <pc:sldMk cId="2466641296" sldId="264"/>
            <ac:spMk id="2" creationId="{FA1B174E-B39B-65EF-9E94-EF3CF26E931E}"/>
          </ac:spMkLst>
        </pc:spChg>
        <pc:spChg chg="mod">
          <ac:chgData name="Ilana Hirsch" userId="1a4b2c8a-d082-4888-88ce-9cc339e91866" providerId="ADAL" clId="{0F541C7D-5ECF-47B7-9F91-50A6227EC51A}" dt="2024-07-09T21:04:35.710" v="5641" actId="20577"/>
          <ac:spMkLst>
            <pc:docMk/>
            <pc:sldMk cId="2466641296" sldId="264"/>
            <ac:spMk id="5" creationId="{B769C088-CBA4-AD72-BF3C-92E280BA019C}"/>
          </ac:spMkLst>
        </pc:spChg>
      </pc:sldChg>
      <pc:sldChg chg="modSp add mod ord modNotesTx">
        <pc:chgData name="Ilana Hirsch" userId="1a4b2c8a-d082-4888-88ce-9cc339e91866" providerId="ADAL" clId="{0F541C7D-5ECF-47B7-9F91-50A6227EC51A}" dt="2024-07-09T20:06:34.812" v="5243" actId="20577"/>
        <pc:sldMkLst>
          <pc:docMk/>
          <pc:sldMk cId="1816885852" sldId="265"/>
        </pc:sldMkLst>
        <pc:spChg chg="mod">
          <ac:chgData name="Ilana Hirsch" userId="1a4b2c8a-d082-4888-88ce-9cc339e91866" providerId="ADAL" clId="{0F541C7D-5ECF-47B7-9F91-50A6227EC51A}" dt="2024-07-09T20:02:26.691" v="5177" actId="27636"/>
          <ac:spMkLst>
            <pc:docMk/>
            <pc:sldMk cId="1816885852" sldId="265"/>
            <ac:spMk id="2" creationId="{44EBFDBF-2B8A-0031-1279-60D68CD4B289}"/>
          </ac:spMkLst>
        </pc:spChg>
        <pc:spChg chg="mod">
          <ac:chgData name="Ilana Hirsch" userId="1a4b2c8a-d082-4888-88ce-9cc339e91866" providerId="ADAL" clId="{0F541C7D-5ECF-47B7-9F91-50A6227EC51A}" dt="2024-07-09T20:02:39.575" v="5187" actId="20577"/>
          <ac:spMkLst>
            <pc:docMk/>
            <pc:sldMk cId="1816885852" sldId="265"/>
            <ac:spMk id="3" creationId="{4ABF0080-A5B5-AABE-7E7D-BAC7F7BAE1D7}"/>
          </ac:spMkLst>
        </pc:spChg>
      </pc:sldChg>
      <pc:sldChg chg="modSp add mod modNotesTx">
        <pc:chgData name="Ilana Hirsch" userId="1a4b2c8a-d082-4888-88ce-9cc339e91866" providerId="ADAL" clId="{0F541C7D-5ECF-47B7-9F91-50A6227EC51A}" dt="2024-07-09T20:21:03.664" v="5633" actId="404"/>
        <pc:sldMkLst>
          <pc:docMk/>
          <pc:sldMk cId="456901257" sldId="266"/>
        </pc:sldMkLst>
        <pc:spChg chg="mod">
          <ac:chgData name="Ilana Hirsch" userId="1a4b2c8a-d082-4888-88ce-9cc339e91866" providerId="ADAL" clId="{0F541C7D-5ECF-47B7-9F91-50A6227EC51A}" dt="2024-07-09T20:21:03.664" v="5633" actId="404"/>
          <ac:spMkLst>
            <pc:docMk/>
            <pc:sldMk cId="456901257" sldId="266"/>
            <ac:spMk id="5" creationId="{B769C088-CBA4-AD72-BF3C-92E280BA019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3710D-7F34-4C47-A870-95EF6FF162CE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352F2-6B87-474D-B022-C7F8713B5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4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pt-BR" b="0" i="0" u="none" strike="noStrike" baseline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Meu nome é _____ e terei o prazer de conversar com vocês hoje sobre como o seu clube, distrito e região podem desenvolver uma base consistente de doadoras e doadores através de eventos e campanhas de arrecadação de recursos.  Meu objetivo é trazer informações básicas e dicas para desenvolver relacionamentos sólidos com os doadores, garantindo o apoio contínuo desses parceiros e parceiras à nossa missão na Soroptimista.</a:t>
            </a:r>
            <a:endParaRPr lang="pt-BR" b="0" i="0" dirty="0">
              <a:solidFill>
                <a:srgbClr val="444444"/>
              </a:solidFill>
              <a:effectLst/>
              <a:highlight>
                <a:srgbClr val="F5F5F5"/>
              </a:highlight>
              <a:latin typeface="Calibri" panose="020F0502020204030204" pitchFamily="34" charset="0"/>
            </a:endParaRPr>
          </a:p>
          <a:p>
            <a:pPr algn="l" rtl="0" fontAlgn="base"/>
            <a:r>
              <a:rPr lang="pt-BR" b="0" i="0" u="none" baseline="0">
                <a:solidFill>
                  <a:srgbClr val="444444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pt-BR" b="0" i="0" u="none" strike="noStrike" baseline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possível que vocês também já tenham experiências de sucesso nesta área, e as convido a compartilhá-las conosco e entre si ao longo do dia!</a:t>
            </a:r>
            <a:r>
              <a:rPr lang="pt-BR" b="0" i="0" u="none" baseline="0">
                <a:solidFill>
                  <a:srgbClr val="444444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pt-BR" b="0" i="0" u="none" baseline="0">
                <a:solidFill>
                  <a:srgbClr val="444444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045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Envolver doadores e doadoras de forma eficiente é fundamental para o sucesso na arrecadação de recursos.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Mas por que a melhoria neste engajamento por meio dos eventos e campanhas é tão importante?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Isso nos ajuda a fortalecer relacionamentos, aumenta a conscientização, melhora a experiência dos doadores, desenvolve um senso de comunidade, incentiva doações maiores e muito mais!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Aumentar o engajamento dos doadores por meio de eventos e campanhas de arrecadação do clube cria uma comunidade de apoiadoras e apoiadores apaixonados e que seguirão profundamente envolvidos com a nossa missão. Isto não só garante um apoio sustentável ao longo do tempo, como também amplifica o nosso impacto na comunidade e além.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4099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Aumentar o engajamento dos doadores por meio de eventos e campanhas de arrecadação dos clubes é importante por várias razões.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Em primeiro lugar, fortalecer a relação com os doadores ajuda a construir conexões entre essas pessoas e a nossa missão. Isso faz com que doadoras e doadores percebam que estão causando um impacto real, promovendo um sentimento mais profundo de comprometimento e identificação com a nossa missão.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Em segundo lugar, isso aumenta o sucesso em nossas ações de arrecadação. Doadoras e doadores engajados têm mais probabilidade de contribuir novamente e, muitas vezes, em valores maiores. As chances dessas pessoas participarem de mais eventos ou campanhas também aumenta significativamente, o que resulta em um processo de arrecadação mais sustentável e robusto.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Por fim, isso aumenta a visibilidade dos nossos clubes. Melhorar o engajamento de doadoras e doadores aumenta a conscientização sobre nosso impacto local e global, o que ajuda a atrair novos doadores e potenciais novas associadas. Isso também nos dá a oportunidade de mostrar o impacto do nosso trabalho, expandindo a nossa presença e reputação na comunidade.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520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Agora, vamos analisar alguns exemplos de eventos de arrecadação de recursos que podem ajudar a desenvolver uma base consistente de doadores para o seu clube.</a:t>
            </a:r>
          </a:p>
          <a:p>
            <a:endParaRPr lang="pt-BR" dirty="0"/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Noite de quiz</a:t>
            </a:r>
            <a:r>
              <a:rPr lang="pt-BR" b="0" i="0" u="none" baseline="0"/>
              <a:t>: Organizar uma noite de perguntas e respostas sobre curiosidades é uma maneira divertida e interativa de envolver sua comunidade e arrecadar fundos. 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Noite de retribuição em um restaurante local</a:t>
            </a:r>
            <a:r>
              <a:rPr lang="pt-BR" b="0" i="0" u="none" baseline="0"/>
              <a:t>: Considere firmar parceria com um restaurante local para uma “noite de retribuição”, onde parte dos lucros daquela noite será doada ao seu clube. Isso não só ajuda a angariar recursos, como também fortalece os laços com a comunidade.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Exibição de filmes em um parque local ou centro comunitário</a:t>
            </a:r>
            <a:r>
              <a:rPr lang="pt-BR" b="0" i="0" u="none" baseline="0"/>
              <a:t>: Organizar uma exibição de filme em um parque local ou centro comunitário pode atrair famílias e pessoas que queiram curtir uma noite divertida e, ao mesmo tempo, apoiar uma boa causa.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Venda de doces</a:t>
            </a:r>
            <a:r>
              <a:rPr lang="pt-BR" b="0" i="0" u="none" baseline="0"/>
              <a:t>: Uma clássica venda de doces é sempre um sucesso! As associadas do seu clube podem contribuir com doces para a venda e toda a comunidade pode desfrutar de deliciosas guloseimas.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Jantar ou almoço acompanhado de um “leilão silencioso” e sorteios</a:t>
            </a:r>
            <a:r>
              <a:rPr lang="pt-BR" b="0" i="0" u="none" baseline="0"/>
              <a:t>: Este tipo de evento pode atrair contribuições maiores e envolver seus doadores em uma experiência agradável.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Parcerias com empresas ou centros de atividades para receber um evento de arrecadação</a:t>
            </a:r>
            <a:r>
              <a:rPr lang="pt-BR" b="0" i="0" u="none" baseline="0"/>
              <a:t>: Trabalhe em conjunto com centros ou empresas locais para organizar uma arrecadação de recursos. Esse tipo de parceria pode atrair um público mais amplo e alavancar o apoio ao seu clube entre a base de clientes da empresa! </a:t>
            </a:r>
          </a:p>
          <a:p>
            <a:pPr algn="l" rtl="0">
              <a:buFont typeface="+mj-lt"/>
              <a:buNone/>
            </a:pPr>
            <a:endParaRPr lang="pt-BR" dirty="0"/>
          </a:p>
          <a:p>
            <a:pPr algn="l" rtl="0"/>
            <a:r>
              <a:rPr lang="pt-BR" b="0" i="0" u="none" baseline="0"/>
              <a:t>Eventos assim não só ajudam a arrecadar fundos, como também criam um senso de comunidade e envolvimento em torno do clube. 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3844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Ampliar as oportunidades de angariação de fundos durante os eventos é essencial para maximizar o apoio ao seu clube e atingir seus objetivos de arrecadação. Confira algumas maneiras eficazes de fazer isso:</a:t>
            </a:r>
            <a:endParaRPr lang="pt-BR" dirty="0"/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Leilões e sorteios</a:t>
            </a:r>
            <a:r>
              <a:rPr lang="pt-BR" b="0" i="0" u="none" baseline="0"/>
              <a:t>: A realização de leilões, rifas e sorteios pode criar um clima agradável de entusiasmo e competição entre os participantes, aumentando os lances e, consequentemente, os recursos arrecadados.</a:t>
            </a:r>
          </a:p>
          <a:p>
            <a:pPr algn="l" rtl="0"/>
            <a:r>
              <a:rPr lang="pt-BR" b="0" i="1" u="none" baseline="0"/>
              <a:t>Exemplos de itens que podem ser incluídos em leilões silenciosos e sorteios:</a:t>
            </a:r>
            <a:endParaRPr lang="pt-BR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1" i="0" u="none" baseline="0"/>
              <a:t>Vales-presentes de empresas locais</a:t>
            </a:r>
            <a:r>
              <a:rPr lang="pt-BR" b="0" i="0" u="none" baseline="0"/>
              <a:t>: Firme parceria com empresas locais para oferecer vales-presentes. Isso proporciona prêmios atraentes para os seus sorteios e ainda promove o comércio local.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1" i="0" u="none" baseline="0"/>
              <a:t>Viagens</a:t>
            </a:r>
            <a:r>
              <a:rPr lang="pt-BR" b="0" i="0" u="none" baseline="0"/>
              <a:t>: Ofereça pacotes de viagens ou hospedagens de fim de semana. Esses itens de alto valor podem atrair grande interesse e lances mais elevados.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1" i="0" u="none" baseline="0"/>
              <a:t>Joias</a:t>
            </a:r>
            <a:r>
              <a:rPr lang="pt-BR" b="0" i="0" u="none" baseline="0"/>
              <a:t>: Joias podem ser um grande atrativo, gerando interesse entre participantes que procuram itens exclusivos ou especiais.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1" i="0" u="none" baseline="0"/>
              <a:t>Bolsas</a:t>
            </a:r>
            <a:r>
              <a:rPr lang="pt-BR" b="0" i="0" u="none" baseline="0"/>
              <a:t>: Bolsas de grife ou de fabricação personalizada também tendem a atrair ótimos lances!</a:t>
            </a:r>
          </a:p>
          <a:p>
            <a:pPr algn="l" rtl="0">
              <a:buFont typeface="Arial" panose="020B0604020202020204" pitchFamily="34" charset="0"/>
              <a:buNone/>
            </a:pPr>
            <a:endParaRPr lang="pt-BR" dirty="0"/>
          </a:p>
          <a:p>
            <a:pPr algn="l" rtl="0"/>
            <a:r>
              <a:rPr lang="pt-BR" b="0" i="0" u="none" baseline="0"/>
              <a:t>Ao incorporar essas estratégias, vocês podem ampliar o envolvimento e a participação do público em nossos eventos, aumentando sua arrecadação de recursos e fortalecendo o apoio à nossa missão.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909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Reconhecer doadores e patrocinadores corporativos é crucial para manter relações sólidas e incentivar a continuidade desse apoio. Confira algumas maneiras eficazes de trabalhar esse reconhecimento em seus eventos:</a:t>
            </a:r>
          </a:p>
          <a:p>
            <a:endParaRPr lang="pt-BR" dirty="0"/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Patrocinadores de uma área / leilão</a:t>
            </a:r>
            <a:r>
              <a:rPr lang="pt-BR" b="0" i="0" u="none" baseline="0"/>
              <a:t>: Relacione áreas específicas ou itens do leilão a determinados patrocinadores, permitindo que seus nomes sejam exibidos em destaque. Além de destacar a contribuição feita, isso também vincula a marca da empresa diretamente ao sucesso do evento.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Logotipo na programação do evento</a:t>
            </a:r>
            <a:r>
              <a:rPr lang="pt-BR" b="0" i="0" u="none" baseline="0"/>
              <a:t>: Incluir logotipos dos patrocinadores no guia de programação é uma forma simples, mas eficaz de reconhecer o apoio dessas empresas. A medida traz visibilidade à marca durante todo o evento e garante que as participantes fiquem cientes daquela importante contribuição.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Logotipo na tela durante o evento</a:t>
            </a:r>
            <a:r>
              <a:rPr lang="pt-BR" b="0" i="0" u="none" baseline="0"/>
              <a:t>: Exibir os logotipos dos patrocinadores nas telas durante o evento, seja entre as apresentações ou nos intervalos, também oferece um reconhecimento contínuo e mantém a marca em evidência entre as participantes.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Menção de reconhecimento no roteiro do evento</a:t>
            </a:r>
            <a:r>
              <a:rPr lang="pt-BR" b="0" i="0" u="none" baseline="0"/>
              <a:t>: Incorpore menções aos seus patrocinadores e doadores no roteiro do evento. Este reconhecimento verbal em momentos importantes do dia pode ter um impacto significativo, fazendo com que seus patrocinadores se sintam valorizados.</a:t>
            </a:r>
          </a:p>
          <a:p>
            <a:pPr algn="l" rtl="0">
              <a:buFont typeface="+mj-lt"/>
              <a:buNone/>
            </a:pPr>
            <a:endParaRPr lang="pt-BR" dirty="0"/>
          </a:p>
          <a:p>
            <a:pPr algn="l" rtl="0"/>
            <a:r>
              <a:rPr lang="pt-BR" b="0" i="0" u="none" baseline="0"/>
              <a:t>Ao incorporar estas estratégias de reconhecimento, não só demonstramos gratidão pela generosidade dos nossos patrocinadores, doadoras e doadores, como também os incentivamos a continuar apoiando, fortalecendo o sucesso dos próximos eventos.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86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Trabalhar pelo engajamento de doadores e participantes após um evento é importante para desenvolver um relacionamento duradouro e incentivar o apoio contínuo. Confira algumas estratégias eficazes de engajamento após o evento: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Enviar cartão pessoal de agradecimento: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1" i="0" u="none" baseline="0"/>
              <a:t>Por e-mail ou correio</a:t>
            </a:r>
            <a:r>
              <a:rPr lang="pt-BR" b="0" i="0" u="none" baseline="0"/>
              <a:t>: Envie mensagens personalizadas para expressar sua gratidão pela participação e apoio. Lembre-se de redigir um texto sincero e específico sobre as contribuições dos destinatários.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1" i="0" u="none" baseline="0"/>
              <a:t>Compartilhe fotos</a:t>
            </a:r>
            <a:r>
              <a:rPr lang="pt-BR" b="0" i="0" u="none" baseline="0"/>
              <a:t>: Ao enviar notas de agradecimento por e-mail, inclua fotos do evento para que as participantes possam reviver a experiência e testemunhar o impacto de seu apoio.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Engajamento nas redes sociais: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1" i="0" u="none" baseline="0"/>
              <a:t>Publique fotos do evento</a:t>
            </a:r>
            <a:r>
              <a:rPr lang="pt-BR" b="0" i="0" u="none" baseline="0"/>
              <a:t>: Compartilhe fotos nos perfis do seu clube nas redes sociais para destacar o sucesso do evento.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1" i="0" u="none" baseline="0"/>
              <a:t>Marque os patrocinadores empresariais</a:t>
            </a:r>
            <a:r>
              <a:rPr lang="pt-BR" b="0" i="0" u="none" baseline="0"/>
              <a:t> Reconheça a contribuição de seus patrocinadores corporativos marcando-os em suas postagens. Isso não só demonstra gratidão e apreço, como também aumenta a visibilidade do seu clube e dos patrocinadores.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Envie uma pesquisa</a:t>
            </a:r>
            <a:r>
              <a:rPr lang="pt-BR" b="0" i="0" u="none" baseline="0"/>
              <a:t>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0" i="0" u="none" baseline="0"/>
              <a:t>Compartilhe uma pesquisa com seus participantes para ouvir sugestões e opiniões. Isso ajudará vocês a entenderem o que correu bem e o que pode ser melhorado para os próximos eventos.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Informações sobre a Laurel Society</a:t>
            </a:r>
            <a:r>
              <a:rPr lang="pt-BR" b="0" i="0" u="none" baseline="0"/>
              <a:t>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1" i="0" u="none" baseline="0"/>
              <a:t>Quando alguém ganhar uma Laurel Board</a:t>
            </a:r>
            <a:r>
              <a:rPr lang="pt-BR" b="0" i="0" u="none" baseline="0"/>
              <a:t>: Compartilhe informações sobre a Laurel Society, incluindo como as pessoas podem seguir contribuindo e os diferentes níveis que podem alcançar.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1" i="0" u="none" baseline="0"/>
              <a:t>Tornando-se uma Stargazer</a:t>
            </a:r>
            <a:r>
              <a:rPr lang="pt-BR" b="0" i="0" u="none" baseline="0"/>
              <a:t>: Informe suas participantes sobre a oportunidade de se tornarem uma “Stargazer”, detalhando os benefícios e o impacto de seu apoio contínuo.</a:t>
            </a:r>
          </a:p>
          <a:p>
            <a:pPr algn="l" rtl="0">
              <a:buFont typeface="+mj-lt"/>
              <a:buAutoNum type="arabicPeriod"/>
            </a:pPr>
            <a:r>
              <a:rPr lang="pt-BR" b="1" i="0" u="none" baseline="0"/>
              <a:t>Lista de e-mails e apelo anual</a:t>
            </a:r>
            <a:r>
              <a:rPr lang="pt-BR" b="0" i="0" u="none" baseline="0"/>
              <a:t>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pt-BR" b="0" i="0" u="none" baseline="0"/>
              <a:t>Adicione esses doadores e participantes do evento às suas cartas de apelo anual ou a outras listas de e-mail relevantes. Assim, vocês os mantêm informados sobre os próximos eventos, campanhas e oportunidades de apoiar o seu clube.</a:t>
            </a:r>
          </a:p>
          <a:p>
            <a:pPr marL="742950" lvl="1" indent="-285750" algn="l" rtl="0">
              <a:buFont typeface="+mj-lt"/>
              <a:buAutoNum type="arabicPeriod"/>
            </a:pPr>
            <a:endParaRPr lang="pt-BR" dirty="0"/>
          </a:p>
          <a:p>
            <a:pPr algn="l" rtl="0"/>
            <a:r>
              <a:rPr lang="pt-BR" b="0" i="0" u="none" baseline="0"/>
              <a:t>Ao implementar essas estratégias de engajamento pós-evento, vocês podem fortalecer a conexão com seus patrocinadores, incentivar contribuições contínuas e aumentar a eficiência dos seus esforços na arrecadação de recursos.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408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Cultivar e desenvolver relacionamentos com suas doadoras e doadores é essencial para manter o engajamento e apoio contínuos. Confira algumas maneiras de fortalecer esse relacionamento de forma eficaz:</a:t>
            </a:r>
          </a:p>
          <a:p>
            <a:endParaRPr lang="pt-BR" dirty="0"/>
          </a:p>
          <a:p>
            <a:pPr algn="l" rtl="0"/>
            <a:r>
              <a:rPr lang="pt-BR" b="1" i="0" u="none" baseline="0"/>
              <a:t>Mantenha seus doadores atualizados sobre os projetos em andamento</a:t>
            </a:r>
            <a:r>
              <a:rPr lang="pt-BR" b="0" i="0" u="none" baseline="0"/>
              <a:t>: Mantenha doadoras e doadores informados sobre os projetos atuais, bem como os próximos workshops do Sonhe, Realize ou os eventos do Viva o Seu Sonho. Atualizações regulares demonstram transparência e ajudam a expor o impacto das contribuições desses doadores.</a:t>
            </a:r>
          </a:p>
          <a:p>
            <a:pPr algn="l" rtl="0"/>
            <a:r>
              <a:rPr lang="pt-BR" b="1" i="0" u="none" baseline="0"/>
              <a:t>Compartilhe histórias de sucesso</a:t>
            </a:r>
            <a:r>
              <a:rPr lang="pt-BR" b="0" i="0" u="none" baseline="0"/>
              <a:t>:</a:t>
            </a:r>
            <a:r>
              <a:rPr lang="pt-BR" b="1" i="0" u="none" baseline="0"/>
              <a:t> </a:t>
            </a:r>
            <a:r>
              <a:rPr lang="pt-BR" b="0" i="0" u="none" baseline="0"/>
              <a:t>Destaque histórias de sucesso que ilustram os resultados positivos causados pelo apoio dessas pessoas. Exemplos de vencedoras da premiação Viva o Seu Sonho ou comunidades beneficiadas por nossos programas podem ser fatores incrivelmente motivadores e afirmativos para doadoras e doadores.</a:t>
            </a:r>
          </a:p>
          <a:p>
            <a:pPr algn="l" rtl="0"/>
            <a:r>
              <a:rPr lang="pt-BR" b="1" i="0" u="none" baseline="0"/>
              <a:t>Convide os doadores para outros eventos e oportunidades</a:t>
            </a:r>
            <a:r>
              <a:rPr lang="pt-BR" b="0" i="0" u="none" baseline="0"/>
              <a:t>: Estenda convites a doadoras e doadores para outros eventos e oportunidades de engajamento. Chame-os para ações de voluntariado, eventos especiais ou workshops do Sonhe, Realize. Convites pessoais fazem com que os doadores se sintam valorizados e mais conectados à causa.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Ao cultivar o relacionamento com seus doadores e doadoras de forma contínua, vocês fortalecem o envolvimento dessas pessoas com a nossa missão.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346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Existem muitos materiais e ferramentas disponíveis para ajudar vocês a desenvolverem uma base consistente de doadores através de eventos e campanhas de arrecadação nos clubes. Aqui estão algumas sugestões de sites que oferecem ideias e recursos para auxiliá-las neste trabalho.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Se tiverem alguma dúvida, entrem em contato com a coordenadora de arrecadação de recursos da sua região ou com a equipe de Captação de Recursos da SIA. Elas estão prontas para ajudar!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Muito obrigada! 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{ Se houver tempo, pergunte se alguém deseja compartilhar algo que fez após um evento e que ajudou a manter o suporte contínuo dos apoiadores}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987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5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6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5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4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1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1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7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2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85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35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80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381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21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09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63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41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5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areforgood.com/article/the-art-of-donor-stewardshi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soroptimist.org/for-clubs-and-members/federation-information/sias-big-goal/fundraising-resources.html" TargetMode="External"/><Relationship Id="rId4" Type="http://schemas.openxmlformats.org/officeDocument/2006/relationships/hyperlink" Target="https://bloomerang.co/blog/special-event-follow-up-to-convert-guests-to-loyal-dono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CC8EC169-188B-A8AB-09EB-07C3BD4551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77" r="1560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xmlns="" id="{F7A46274-5918-8F5E-91D0-8C011C3AE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8495" y="1735703"/>
            <a:ext cx="5428551" cy="3035589"/>
          </a:xfrm>
        </p:spPr>
        <p:txBody>
          <a:bodyPr>
            <a:noAutofit/>
          </a:bodyPr>
          <a:lstStyle/>
          <a:p>
            <a:pPr algn="l" rtl="0"/>
            <a:r>
              <a:rPr lang="pt-BR" sz="3200" b="1" i="0" u="none" baseline="0" dirty="0"/>
              <a:t>FILANTROPIA: </a:t>
            </a:r>
            <a:r>
              <a:rPr lang="pt-BR" sz="3200" b="1" i="0" u="none" baseline="0" dirty="0" smtClean="0"/>
              <a:t/>
            </a:r>
            <a:br>
              <a:rPr lang="pt-BR" sz="3200" b="1" i="0" u="none" baseline="0" dirty="0" smtClean="0"/>
            </a:br>
            <a:r>
              <a:rPr lang="pt-BR" sz="3200" b="0" i="0" u="none" baseline="0" dirty="0" smtClean="0"/>
              <a:t>Desenvolva </a:t>
            </a:r>
            <a:r>
              <a:rPr lang="pt-BR" sz="3200" b="0" i="0" u="none" baseline="0" dirty="0"/>
              <a:t>uma base consistente de doadores através de eventos e campanhas de arrecadação de recursos do clube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240A5E7-E7B7-EEDC-1E9D-E3F53DFFB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9787" y="5440333"/>
            <a:ext cx="5428551" cy="397778"/>
          </a:xfrm>
        </p:spPr>
        <p:txBody>
          <a:bodyPr>
            <a:normAutofit fontScale="85000" lnSpcReduction="10000"/>
          </a:bodyPr>
          <a:lstStyle/>
          <a:p>
            <a:pPr algn="ctr" rtl="0"/>
            <a:r>
              <a:rPr lang="pt-BR" b="0" i="0" u="none" baseline="0">
                <a:solidFill>
                  <a:schemeClr val="bg1"/>
                </a:solidFill>
              </a:rPr>
              <a:t>Reunião de distrito de (INSERIR REGIÃO) de 2024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xmlns="" id="{EF6CF724-4735-628F-A578-CCFC905E5916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xmlns="" id="{58EC28FB-705E-6229-8FDE-30C12910D5AB}"/>
              </a:ext>
            </a:extLst>
          </p:cNvPr>
          <p:cNvSpPr txBox="1">
            <a:spLocks/>
          </p:cNvSpPr>
          <p:nvPr/>
        </p:nvSpPr>
        <p:spPr>
          <a:xfrm>
            <a:off x="5739787" y="4995417"/>
            <a:ext cx="5428551" cy="3977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z="2400" b="0" i="0" u="none" baseline="0">
                <a:solidFill>
                  <a:schemeClr val="bg1"/>
                </a:solidFill>
              </a:rPr>
              <a:t>NOME DA APRESENTADORA</a:t>
            </a:r>
          </a:p>
        </p:txBody>
      </p:sp>
    </p:spTree>
    <p:extLst>
      <p:ext uri="{BB962C8B-B14F-4D97-AF65-F5344CB8AC3E}">
        <p14:creationId xmlns:p14="http://schemas.microsoft.com/office/powerpoint/2010/main" val="371242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 build="p"/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37A165-0069-2B71-3611-76F76E6F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173" y="4761382"/>
            <a:ext cx="11368726" cy="137423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rtl="0"/>
            <a:r>
              <a:rPr lang="pt-BR" sz="3200" b="0" i="0" u="none" baseline="0" dirty="0">
                <a:solidFill>
                  <a:schemeClr val="tx1"/>
                </a:solidFill>
              </a:rPr>
              <a:t>Por que é importante aprimorar o engajamento de doadores através de eventos e campanhas de arrecadação dos clubes?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C615DC-D2A7-BBF9-8D02-014E1BD764B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xmlns="" id="{6D5DF8BA-01C6-CB89-4019-737E16163115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026" name="Picture 2" descr="Ideias para arrecadação de recursos em escolas para todas as séries">
            <a:extLst>
              <a:ext uri="{FF2B5EF4-FFF2-40B4-BE49-F238E27FC236}">
                <a16:creationId xmlns:a16="http://schemas.microsoft.com/office/drawing/2014/main" xmlns="" id="{8D8E1350-3D31-802C-355C-C33360EF7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36" y="815987"/>
            <a:ext cx="7171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06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xmlns="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 rtl="0"/>
            <a:r>
              <a:rPr lang="pt-BR" sz="3200" b="0" i="0" u="none" baseline="0">
                <a:solidFill>
                  <a:schemeClr val="tx1"/>
                </a:solidFill>
              </a:rPr>
              <a:t>Aumentar o engajamento dos doadores por meio de eventos e campanhas de arrecadação dos clubes nos permite: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69C088-CBA4-AD72-BF3C-92E280BA019C}"/>
              </a:ext>
            </a:extLst>
          </p:cNvPr>
          <p:cNvSpPr txBox="1"/>
          <p:nvPr/>
        </p:nvSpPr>
        <p:spPr>
          <a:xfrm>
            <a:off x="4535226" y="1053661"/>
            <a:ext cx="6575730" cy="473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1" i="0" u="none" baseline="0" dirty="0"/>
              <a:t>Fortalecer as relações com doadoras e doadores </a:t>
            </a:r>
          </a:p>
          <a:p>
            <a:pPr algn="l" rtl="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1" i="0" u="none" baseline="0" dirty="0"/>
              <a:t>Aumentar o sucesso nas ações de arrecadação</a:t>
            </a:r>
          </a:p>
          <a:p>
            <a:pPr algn="l" rtl="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1" i="0" u="none" baseline="0" dirty="0"/>
              <a:t>Ampliar a visibilidade dos clubes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C0C9AE17-3B6B-C0F9-9061-C51BC6E1C10D}"/>
              </a:ext>
            </a:extLst>
          </p:cNvPr>
          <p:cNvSpPr/>
          <p:nvPr/>
        </p:nvSpPr>
        <p:spPr>
          <a:xfrm>
            <a:off x="11110956" y="54844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DBBB1B-A96F-42C1-A0B1-ADBB75A39E2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</p:spTree>
    <p:extLst>
      <p:ext uri="{BB962C8B-B14F-4D97-AF65-F5344CB8AC3E}">
        <p14:creationId xmlns:p14="http://schemas.microsoft.com/office/powerpoint/2010/main" val="228545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324E43EB-867C-4B35-9A5C-E435157C72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01B1A260-8A72-4E08-82CC-DB3DB0A49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5EE446B-EFB2-4F6A-AC6E-936E92DB5C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3483BA79-FCF5-4852-AF0E-CA634727E3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A2630BA5-8A74-4D0A-BB80-42BB6E2D0C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BD6109B2-DB31-43CB-950B-AB02BC17CF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4F4C0381-B807-4F22-9362-4CF1EA4ED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32DC58E5-A2AB-4AF3-BFDC-51F45B8591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A82E722-60BE-4C4A-93FB-ED5C9D25F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xmlns="" id="{BD917B57-2D0B-49F7-99D0-3E0D111382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xmlns="" id="{ED29444E-A895-4493-BEBA-CBD61CF471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9237B3E9-B2D7-4C20-930D-6FD74FFB5C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EBFDBF-2B8A-0031-1279-60D68CD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pPr algn="l" rtl="0"/>
            <a:r>
              <a:rPr lang="pt-BR" sz="3200" b="0" i="0" u="none" baseline="0">
                <a:solidFill>
                  <a:srgbClr val="EBEBEB"/>
                </a:solidFill>
              </a:rPr>
              <a:t>Exemplos de eventos de arrecadação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BF0080-A5B5-AABE-7E7D-BAC7F7BAE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algn="l" rtl="0"/>
            <a:r>
              <a:rPr lang="pt-BR" sz="2000" b="0" i="0" u="none" baseline="0"/>
              <a:t>Noite de quiz</a:t>
            </a:r>
          </a:p>
          <a:p>
            <a:pPr algn="l" rtl="0"/>
            <a:r>
              <a:rPr lang="pt-BR" sz="2000" b="0" i="0" u="none" baseline="0"/>
              <a:t>Noite de retribuição em um restaurante local</a:t>
            </a:r>
          </a:p>
          <a:p>
            <a:pPr algn="l" rtl="0"/>
            <a:r>
              <a:rPr lang="pt-BR" sz="2000" b="0" i="0" u="none" baseline="0"/>
              <a:t>Exibição de filmes em um parque local ou centro comunitário</a:t>
            </a:r>
          </a:p>
          <a:p>
            <a:pPr algn="l" rtl="0"/>
            <a:r>
              <a:rPr lang="pt-BR" sz="2000" b="0" i="0" u="none" baseline="0"/>
              <a:t>Venda de doces </a:t>
            </a:r>
          </a:p>
          <a:p>
            <a:pPr algn="l" rtl="0"/>
            <a:r>
              <a:rPr lang="pt-BR" sz="2000" b="0" i="0" u="none" baseline="0"/>
              <a:t>Jantar ou almoço acompanhado de um “leilão silencioso” e sorteios</a:t>
            </a:r>
          </a:p>
          <a:p>
            <a:pPr algn="l" rtl="0"/>
            <a:r>
              <a:rPr lang="pt-BR" sz="2000" b="0" i="0" u="none" baseline="0"/>
              <a:t>Parcerias com empresas ou centros de atividades para receber um evento de arrecadação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8085D15-A1D3-1FBF-A9A7-82389B13C5A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</p:spTree>
    <p:extLst>
      <p:ext uri="{BB962C8B-B14F-4D97-AF65-F5344CB8AC3E}">
        <p14:creationId xmlns:p14="http://schemas.microsoft.com/office/powerpoint/2010/main" val="74188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C314C310-850D-4491-AA52-C75BEA68B6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4EC3799-3F52-48CE-85CC-83AED368EB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F3FC2939-BF10-4CBC-904B-74A17D4B9C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266B6D5D-11B6-40A6-9CEF-F0B0D104C5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789E20C7-BB50-4317-93C7-90C8ED80B2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05C097-8DBD-17FE-542D-8CB9E5225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pPr marL="0" indent="0" algn="l" rtl="0">
              <a:buNone/>
            </a:pPr>
            <a:endParaRPr lang="pt-BR" sz="3200" dirty="0">
              <a:solidFill>
                <a:schemeClr val="tx1"/>
              </a:solidFill>
            </a:endParaRPr>
          </a:p>
          <a:p>
            <a:pPr lvl="1" algn="l" rtl="0"/>
            <a:r>
              <a:rPr lang="pt-BR" sz="2800" b="0" i="0" u="none" baseline="0" dirty="0">
                <a:solidFill>
                  <a:schemeClr val="tx1"/>
                </a:solidFill>
              </a:rPr>
              <a:t>Leilões silenciosos e sorteios </a:t>
            </a:r>
          </a:p>
          <a:p>
            <a:pPr lvl="1" algn="l" rtl="0"/>
            <a:r>
              <a:rPr lang="pt-BR" sz="2800" b="0" i="0" u="none" baseline="0" dirty="0">
                <a:solidFill>
                  <a:schemeClr val="tx1"/>
                </a:solidFill>
              </a:rPr>
              <a:t>Alguns exemplos: </a:t>
            </a:r>
          </a:p>
          <a:p>
            <a:pPr lvl="2" algn="l" rtl="0"/>
            <a:r>
              <a:rPr lang="pt-BR" sz="2400" b="0" i="0" u="none" baseline="0" dirty="0">
                <a:solidFill>
                  <a:schemeClr val="tx1"/>
                </a:solidFill>
              </a:rPr>
              <a:t>Vales-presentes de empresas locais</a:t>
            </a:r>
          </a:p>
          <a:p>
            <a:pPr lvl="2" algn="l" rtl="0"/>
            <a:r>
              <a:rPr lang="pt-BR" sz="2400" b="0" i="0" u="none" baseline="0" dirty="0">
                <a:solidFill>
                  <a:schemeClr val="tx1"/>
                </a:solidFill>
              </a:rPr>
              <a:t>Viagens</a:t>
            </a:r>
          </a:p>
          <a:p>
            <a:pPr lvl="2" algn="l" rtl="0"/>
            <a:r>
              <a:rPr lang="pt-BR" sz="2400" b="0" i="0" u="none" baseline="0" dirty="0">
                <a:solidFill>
                  <a:schemeClr val="tx1"/>
                </a:solidFill>
              </a:rPr>
              <a:t>Joias </a:t>
            </a:r>
          </a:p>
          <a:p>
            <a:pPr lvl="2" algn="l" rtl="0"/>
            <a:r>
              <a:rPr lang="pt-BR" sz="2400" b="0" i="0" u="none" baseline="0" dirty="0">
                <a:solidFill>
                  <a:schemeClr val="tx1"/>
                </a:solidFill>
              </a:rPr>
              <a:t>Bolsas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xmlns="" id="{0308D749-5984-4BB8-A788-A85D24304A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1" dirty="0">
              <a:solidFill>
                <a:srgbClr val="B31166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95B8172D-A4C8-41B4-8991-78BBEC4039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pt-B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pt-BR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A7633B-5A4A-8CD6-CF0C-EC43CD42F364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  <p:pic>
        <p:nvPicPr>
          <p:cNvPr id="2052" name="Picture 4" descr="1,568,000+ Diverse Women Stock Photos, Pictures &amp; Royalty-Free Images -  iStock | Group of diverse women, Diverse women group, Diverse women friends">
            <a:extLst>
              <a:ext uri="{FF2B5EF4-FFF2-40B4-BE49-F238E27FC236}">
                <a16:creationId xmlns:a16="http://schemas.microsoft.com/office/drawing/2014/main" xmlns="" id="{D6ADE5EE-656A-ACC4-2830-9D0C5C4BD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t="15363" r="-443" b="4234"/>
          <a:stretch/>
        </p:blipFill>
        <p:spPr bwMode="auto">
          <a:xfrm>
            <a:off x="739521" y="1187734"/>
            <a:ext cx="3914775" cy="468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474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324E43EB-867C-4B35-9A5C-E435157C72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01B1A260-8A72-4E08-82CC-DB3DB0A49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5EE446B-EFB2-4F6A-AC6E-936E92DB5C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3483BA79-FCF5-4852-AF0E-CA634727E3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A2630BA5-8A74-4D0A-BB80-42BB6E2D0C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BD6109B2-DB31-43CB-950B-AB02BC17CF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4F4C0381-B807-4F22-9362-4CF1EA4ED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32DC58E5-A2AB-4AF3-BFDC-51F45B8591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A82E722-60BE-4C4A-93FB-ED5C9D25F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xmlns="" id="{BD917B57-2D0B-49F7-99D0-3E0D111382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xmlns="" id="{ED29444E-A895-4493-BEBA-CBD61CF471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9237B3E9-B2D7-4C20-930D-6FD74FFB5C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EBFDBF-2B8A-0031-1279-60D68CD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pPr algn="l" rtl="0"/>
            <a:r>
              <a:rPr lang="pt-BR" sz="3200" b="0" i="0" u="none" baseline="0">
                <a:solidFill>
                  <a:schemeClr val="tx1"/>
                </a:solidFill>
              </a:rPr>
              <a:t>Maneiras de reconhecer o patrocínio corporativo e de doadores durante os eventos: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BF0080-A5B5-AABE-7E7D-BAC7F7BAE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6224144" cy="5954325"/>
          </a:xfrm>
        </p:spPr>
        <p:txBody>
          <a:bodyPr anchor="ctr">
            <a:normAutofit/>
          </a:bodyPr>
          <a:lstStyle/>
          <a:p>
            <a:pPr lvl="1" algn="l" rtl="0"/>
            <a:r>
              <a:rPr lang="pt-BR" sz="2800" b="0" i="0" u="none" baseline="0">
                <a:solidFill>
                  <a:schemeClr val="tx1"/>
                </a:solidFill>
              </a:rPr>
              <a:t>Patrocinadora de uma área / leilão</a:t>
            </a:r>
          </a:p>
          <a:p>
            <a:pPr lvl="1" algn="l" rtl="0"/>
            <a:r>
              <a:rPr lang="pt-BR" sz="2800" b="0" i="0" u="none" baseline="0">
                <a:solidFill>
                  <a:schemeClr val="tx1"/>
                </a:solidFill>
              </a:rPr>
              <a:t>Logotipo na programação do evento</a:t>
            </a:r>
          </a:p>
          <a:p>
            <a:pPr lvl="1" algn="l" rtl="0"/>
            <a:r>
              <a:rPr lang="pt-BR" sz="2800" b="0" i="0" u="none" baseline="0">
                <a:solidFill>
                  <a:schemeClr val="tx1"/>
                </a:solidFill>
              </a:rPr>
              <a:t>Logotipo na tela durante o evento </a:t>
            </a:r>
          </a:p>
          <a:p>
            <a:pPr lvl="1" algn="l" rtl="0"/>
            <a:r>
              <a:rPr lang="pt-BR" sz="2800" b="0" i="0" u="none" baseline="0">
                <a:solidFill>
                  <a:schemeClr val="tx1"/>
                </a:solidFill>
              </a:rPr>
              <a:t>Menção de reconhecimento no roteiro do evento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8085D15-A1D3-1FBF-A9A7-82389B13C5A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</p:spTree>
    <p:extLst>
      <p:ext uri="{BB962C8B-B14F-4D97-AF65-F5344CB8AC3E}">
        <p14:creationId xmlns:p14="http://schemas.microsoft.com/office/powerpoint/2010/main" val="181688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xmlns="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 rtl="0"/>
            <a:r>
              <a:rPr lang="pt-BR" sz="3200" b="0" i="0" u="none" baseline="0">
                <a:solidFill>
                  <a:schemeClr val="tx1"/>
                </a:solidFill>
              </a:rPr>
              <a:t>Maneiras de desenvolver um relacionamento duradouro com doadoras e doadores após os eventos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69C088-CBA4-AD72-BF3C-92E280BA019C}"/>
              </a:ext>
            </a:extLst>
          </p:cNvPr>
          <p:cNvSpPr txBox="1"/>
          <p:nvPr/>
        </p:nvSpPr>
        <p:spPr>
          <a:xfrm>
            <a:off x="4678424" y="1059025"/>
            <a:ext cx="5302189" cy="473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1" i="0" u="none" baseline="0"/>
              <a:t>Engajamento após os eventos: 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0" i="0" u="none" baseline="0"/>
              <a:t>Envio de e-mail ou carta pessoal de agradecimento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0" i="0" u="none" baseline="0"/>
              <a:t>Redes sociais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0" i="0" u="none" baseline="0"/>
              <a:t>Informações sobre a Laurel Society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0" i="0" u="none" baseline="0"/>
              <a:t>Como se tornar uma Stargazer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000" b="0" i="0" u="none" baseline="0"/>
              <a:t>Inclusão em listas de e-mails e apelos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C0C9AE17-3B6B-C0F9-9061-C51BC6E1C10D}"/>
              </a:ext>
            </a:extLst>
          </p:cNvPr>
          <p:cNvSpPr/>
          <p:nvPr/>
        </p:nvSpPr>
        <p:spPr>
          <a:xfrm>
            <a:off x="11110956" y="54844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DBBB1B-A96F-42C1-A0B1-ADBB75A39E2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</p:spTree>
    <p:extLst>
      <p:ext uri="{BB962C8B-B14F-4D97-AF65-F5344CB8AC3E}">
        <p14:creationId xmlns:p14="http://schemas.microsoft.com/office/powerpoint/2010/main" val="456901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xmlns="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 rtl="0"/>
            <a:r>
              <a:rPr lang="pt-BR" sz="3200" b="0" i="0" u="none" baseline="0">
                <a:solidFill>
                  <a:schemeClr val="tx1"/>
                </a:solidFill>
              </a:rPr>
              <a:t>Maneiras de desenvolver um relacionamento duradouro com doadoras e doadores após os eventos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69C088-CBA4-AD72-BF3C-92E280BA019C}"/>
              </a:ext>
            </a:extLst>
          </p:cNvPr>
          <p:cNvSpPr txBox="1"/>
          <p:nvPr/>
        </p:nvSpPr>
        <p:spPr>
          <a:xfrm>
            <a:off x="4678424" y="1059025"/>
            <a:ext cx="5302189" cy="473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400" b="1" i="0" u="none" baseline="0"/>
              <a:t>Cultivando a relação com suas doadoras e doadores: 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400" b="0" i="0" u="none" baseline="0"/>
              <a:t>Mantenha seus doadores atualizados sobre os projetos em andamento 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400" b="0" i="0" u="none" baseline="0"/>
              <a:t>Compartilhe histórias de sucesso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pt-BR" sz="2400" b="0" i="0" u="none" baseline="0"/>
              <a:t>Convide-os para outros eventos e oportunidades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C0C9AE17-3B6B-C0F9-9061-C51BC6E1C10D}"/>
              </a:ext>
            </a:extLst>
          </p:cNvPr>
          <p:cNvSpPr/>
          <p:nvPr/>
        </p:nvSpPr>
        <p:spPr>
          <a:xfrm>
            <a:off x="11110956" y="54844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DBBB1B-A96F-42C1-A0B1-ADBB75A39E2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</p:spTree>
    <p:extLst>
      <p:ext uri="{BB962C8B-B14F-4D97-AF65-F5344CB8AC3E}">
        <p14:creationId xmlns:p14="http://schemas.microsoft.com/office/powerpoint/2010/main" val="2466641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A69375-D1ED-BC48-9FED-CECB5EDA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MATERIAIS E FERRAMENTAS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E8A3C-9EDB-6B2F-9AD4-479415953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pt-BR" b="0" i="0" u="none" baseline="0"/>
              <a:t>The Art of Donor Stewardship: Strategies for Consistent Engagement (“A arte da gestão de doadores: estratégias para um engajamento consistente”)</a:t>
            </a:r>
          </a:p>
          <a:p>
            <a:pPr lvl="1" algn="l" rtl="0"/>
            <a:r>
              <a:rPr lang="pt-BR" b="0" i="0" u="none" baseline="0">
                <a:hlinkClick r:id="rId3"/>
              </a:rPr>
              <a:t>https://www.weareforgood.com/article/the-art-of-donor-stewardship</a:t>
            </a:r>
            <a:endParaRPr lang="pt-BR" dirty="0"/>
          </a:p>
          <a:p>
            <a:pPr algn="l" rtl="0"/>
            <a:r>
              <a:rPr lang="pt-BR" b="0" i="0" u="none" baseline="0"/>
              <a:t>Special Event Follow-Up To Convert Guests to Loyal Donors (“Acompanhamento especial pós-evento para converter convidados em doadores leais”)</a:t>
            </a:r>
          </a:p>
          <a:p>
            <a:pPr lvl="1" algn="l" rtl="0"/>
            <a:r>
              <a:rPr lang="pt-BR" b="0" i="0" u="none" baseline="0">
                <a:hlinkClick r:id="rId4"/>
              </a:rPr>
              <a:t>https://bloomerang.co/blog/special-event-follow-up-to-convert-guests-to-loyal-donors/</a:t>
            </a:r>
            <a:endParaRPr lang="pt-BR" dirty="0"/>
          </a:p>
          <a:p>
            <a:pPr algn="l" rtl="0"/>
            <a:r>
              <a:rPr lang="pt-BR" b="0" i="0" u="none" baseline="0"/>
              <a:t>Club Fundraising Resources (“Ferramentas para a arrecadação de recursos dos clubes”)</a:t>
            </a:r>
          </a:p>
          <a:p>
            <a:pPr lvl="1" algn="l" rtl="0"/>
            <a:r>
              <a:rPr lang="pt-BR" b="0" i="0" u="none" baseline="0">
                <a:hlinkClick r:id="rId5"/>
              </a:rPr>
              <a:t>https://www.soroptimist.org/for-clubs-and-members/federation-information/sias-big-goal/fundraising-resources.html</a:t>
            </a:r>
            <a:endParaRPr lang="pt-BR" dirty="0"/>
          </a:p>
          <a:p>
            <a:pPr lvl="1" algn="l" rtl="0"/>
            <a:endParaRPr lang="pt-B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390B95-5580-78F4-28D8-DE138E4208AD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b="0" i="0" u="none" baseline="0">
                <a:solidFill>
                  <a:schemeClr val="accent1"/>
                </a:solidFill>
              </a:rPr>
              <a:t>Reuniões Regionais da SIA 2024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xmlns="" id="{4EC3471F-D2F7-BDB6-D19B-3C68BF8A7077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9011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3">
      <a:dk1>
        <a:srgbClr val="000000"/>
      </a:dk1>
      <a:lt1>
        <a:srgbClr val="FFFFFF"/>
      </a:lt1>
      <a:dk2>
        <a:srgbClr val="5BBDB6"/>
      </a:dk2>
      <a:lt2>
        <a:srgbClr val="EBEBEB"/>
      </a:lt2>
      <a:accent1>
        <a:srgbClr val="EA8A6B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{3F5DC285-3F84-DB40-979D-2B7B8178F68E}tf10001076</Template>
  <TotalTime>11999</TotalTime>
  <Words>2140</Words>
  <Application>Microsoft Office PowerPoint</Application>
  <PresentationFormat>Widescreen</PresentationFormat>
  <Paragraphs>139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 Boardroom</vt:lpstr>
      <vt:lpstr>FILANTROPIA:  Desenvolva uma base consistente de doadores através de eventos e campanhas de arrecadação de recursos do clube</vt:lpstr>
      <vt:lpstr>Por que é importante aprimorar o engajamento de doadores através de eventos e campanhas de arrecadação dos clubes?</vt:lpstr>
      <vt:lpstr>Aumentar o engajamento dos doadores por meio de eventos e campanhas de arrecadação dos clubes nos permite:</vt:lpstr>
      <vt:lpstr>Exemplos de eventos de arrecadação</vt:lpstr>
      <vt:lpstr>PowerPoint Presentation</vt:lpstr>
      <vt:lpstr>Maneiras de reconhecer o patrocínio corporativo e de doadores durante os eventos:</vt:lpstr>
      <vt:lpstr>Maneiras de desenvolver um relacionamento duradouro com doadoras e doadores após os eventos</vt:lpstr>
      <vt:lpstr>Maneiras de desenvolver um relacionamento duradouro com doadoras e doadores após os eventos</vt:lpstr>
      <vt:lpstr>MATERIAIS E FERRAMENTAS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NAME</dc:title>
  <dc:creator>Kymberlie Adams</dc:creator>
  <cp:lastModifiedBy>CAN</cp:lastModifiedBy>
  <cp:revision>19</cp:revision>
  <dcterms:created xsi:type="dcterms:W3CDTF">2023-09-18T19:41:21Z</dcterms:created>
  <dcterms:modified xsi:type="dcterms:W3CDTF">2024-08-09T19:07:31Z</dcterms:modified>
</cp:coreProperties>
</file>