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11"/>
  </p:notesMasterIdLst>
  <p:sldIdLst>
    <p:sldId id="256" r:id="rId2"/>
    <p:sldId id="260" r:id="rId3"/>
    <p:sldId id="262" r:id="rId4"/>
    <p:sldId id="261" r:id="rId5"/>
    <p:sldId id="257" r:id="rId6"/>
    <p:sldId id="265" r:id="rId7"/>
    <p:sldId id="266"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41C7D-5ECF-47B7-9F91-50A6227EC51A}" v="199" dt="2024-07-09T21:08:06.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862" autoAdjust="0"/>
  </p:normalViewPr>
  <p:slideViewPr>
    <p:cSldViewPr snapToGrid="0">
      <p:cViewPr varScale="1">
        <p:scale>
          <a:sx n="65" d="100"/>
          <a:sy n="65" d="100"/>
        </p:scale>
        <p:origin x="1330"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ali Brooks" userId="c4f7d4aa-f934-418c-aa11-f8bc51a77fd8" providerId="ADAL" clId="{49098D51-CB8D-4851-8D11-6CDBA26364A7}"/>
    <pc:docChg chg="custSel modSld">
      <pc:chgData name="Kamali Brooks" userId="c4f7d4aa-f934-418c-aa11-f8bc51a77fd8" providerId="ADAL" clId="{49098D51-CB8D-4851-8D11-6CDBA26364A7}" dt="2024-02-22T01:55:25.390" v="29" actId="1076"/>
      <pc:docMkLst>
        <pc:docMk/>
      </pc:docMkLst>
      <pc:sldChg chg="delSp modSp mod">
        <pc:chgData name="Kamali Brooks" userId="c4f7d4aa-f934-418c-aa11-f8bc51a77fd8" providerId="ADAL" clId="{49098D51-CB8D-4851-8D11-6CDBA26364A7}" dt="2024-02-22T01:55:25.390" v="29" actId="1076"/>
        <pc:sldMkLst>
          <pc:docMk/>
          <pc:sldMk cId="3712423172" sldId="256"/>
        </pc:sldMkLst>
        <pc:spChg chg="mod">
          <ac:chgData name="Kamali Brooks" userId="c4f7d4aa-f934-418c-aa11-f8bc51a77fd8" providerId="ADAL" clId="{49098D51-CB8D-4851-8D11-6CDBA26364A7}" dt="2024-02-22T01:55:25.390" v="29" actId="1076"/>
          <ac:spMkLst>
            <pc:docMk/>
            <pc:sldMk cId="3712423172" sldId="256"/>
            <ac:spMk id="3" creationId="{3240A5E7-E7B7-EEDC-1E9D-E3F53DFFB06C}"/>
          </ac:spMkLst>
        </pc:spChg>
        <pc:spChg chg="mod">
          <ac:chgData name="Kamali Brooks" userId="c4f7d4aa-f934-418c-aa11-f8bc51a77fd8" providerId="ADAL" clId="{49098D51-CB8D-4851-8D11-6CDBA26364A7}" dt="2024-02-22T01:53:31.694" v="25" actId="113"/>
          <ac:spMkLst>
            <pc:docMk/>
            <pc:sldMk cId="3712423172" sldId="256"/>
            <ac:spMk id="14" creationId="{F7A46274-5918-8F5E-91D0-8C011C3AEAA3}"/>
          </ac:spMkLst>
        </pc:spChg>
        <pc:picChg chg="del">
          <ac:chgData name="Kamali Brooks" userId="c4f7d4aa-f934-418c-aa11-f8bc51a77fd8" providerId="ADAL" clId="{49098D51-CB8D-4851-8D11-6CDBA26364A7}" dt="2024-02-22T01:53:55.485" v="26" actId="478"/>
          <ac:picMkLst>
            <pc:docMk/>
            <pc:sldMk cId="3712423172" sldId="256"/>
            <ac:picMk id="35" creationId="{68C8F1DE-562F-EE3E-B1D0-B97151C2D4CC}"/>
          </ac:picMkLst>
        </pc:picChg>
      </pc:sldChg>
    </pc:docChg>
  </pc:docChgLst>
  <pc:docChgLst>
    <pc:chgData name="Ilana Hirsch" userId="1a4b2c8a-d082-4888-88ce-9cc339e91866" providerId="ADAL" clId="{0F541C7D-5ECF-47B7-9F91-50A6227EC51A}"/>
    <pc:docChg chg="undo custSel addSld modSld sldOrd">
      <pc:chgData name="Ilana Hirsch" userId="1a4b2c8a-d082-4888-88ce-9cc339e91866" providerId="ADAL" clId="{0F541C7D-5ECF-47B7-9F91-50A6227EC51A}" dt="2024-07-10T13:59:27.070" v="6189" actId="20577"/>
      <pc:docMkLst>
        <pc:docMk/>
      </pc:docMkLst>
      <pc:sldChg chg="addSp modSp mod modAnim modNotesTx">
        <pc:chgData name="Ilana Hirsch" userId="1a4b2c8a-d082-4888-88ce-9cc339e91866" providerId="ADAL" clId="{0F541C7D-5ECF-47B7-9F91-50A6227EC51A}" dt="2024-07-08T15:41:48.229" v="3783"/>
        <pc:sldMkLst>
          <pc:docMk/>
          <pc:sldMk cId="3712423172" sldId="256"/>
        </pc:sldMkLst>
        <pc:spChg chg="add mod">
          <ac:chgData name="Ilana Hirsch" userId="1a4b2c8a-d082-4888-88ce-9cc339e91866" providerId="ADAL" clId="{0F541C7D-5ECF-47B7-9F91-50A6227EC51A}" dt="2024-07-03T13:27:07.417" v="185" actId="1035"/>
          <ac:spMkLst>
            <pc:docMk/>
            <pc:sldMk cId="3712423172" sldId="256"/>
            <ac:spMk id="2" creationId="{58EC28FB-705E-6229-8FDE-30C12910D5AB}"/>
          </ac:spMkLst>
        </pc:spChg>
        <pc:spChg chg="mod">
          <ac:chgData name="Ilana Hirsch" userId="1a4b2c8a-d082-4888-88ce-9cc339e91866" providerId="ADAL" clId="{0F541C7D-5ECF-47B7-9F91-50A6227EC51A}" dt="2024-07-03T13:27:02.174" v="174" actId="1035"/>
          <ac:spMkLst>
            <pc:docMk/>
            <pc:sldMk cId="3712423172" sldId="256"/>
            <ac:spMk id="3" creationId="{3240A5E7-E7B7-EEDC-1E9D-E3F53DFFB06C}"/>
          </ac:spMkLst>
        </pc:spChg>
        <pc:spChg chg="mod">
          <ac:chgData name="Ilana Hirsch" userId="1a4b2c8a-d082-4888-88ce-9cc339e91866" providerId="ADAL" clId="{0F541C7D-5ECF-47B7-9F91-50A6227EC51A}" dt="2024-07-05T17:34:56.323" v="3653" actId="1076"/>
          <ac:spMkLst>
            <pc:docMk/>
            <pc:sldMk cId="3712423172" sldId="256"/>
            <ac:spMk id="14" creationId="{F7A46274-5918-8F5E-91D0-8C011C3AEAA3}"/>
          </ac:spMkLst>
        </pc:spChg>
      </pc:sldChg>
      <pc:sldChg chg="addSp delSp modSp mod ord modNotesTx">
        <pc:chgData name="Ilana Hirsch" userId="1a4b2c8a-d082-4888-88ce-9cc339e91866" providerId="ADAL" clId="{0F541C7D-5ECF-47B7-9F91-50A6227EC51A}" dt="2024-07-10T13:59:27.070" v="6189" actId="20577"/>
        <pc:sldMkLst>
          <pc:docMk/>
          <pc:sldMk cId="1551474484" sldId="257"/>
        </pc:sldMkLst>
        <pc:spChg chg="del">
          <ac:chgData name="Ilana Hirsch" userId="1a4b2c8a-d082-4888-88ce-9cc339e91866" providerId="ADAL" clId="{0F541C7D-5ECF-47B7-9F91-50A6227EC51A}" dt="2024-07-03T15:40:35.375" v="3616" actId="478"/>
          <ac:spMkLst>
            <pc:docMk/>
            <pc:sldMk cId="1551474484" sldId="257"/>
            <ac:spMk id="2" creationId="{9368EE08-DB92-2A42-C003-D8162B33D277}"/>
          </ac:spMkLst>
        </pc:spChg>
        <pc:spChg chg="mod">
          <ac:chgData name="Ilana Hirsch" userId="1a4b2c8a-d082-4888-88ce-9cc339e91866" providerId="ADAL" clId="{0F541C7D-5ECF-47B7-9F91-50A6227EC51A}" dt="2024-07-09T20:11:19.852" v="5302" actId="5793"/>
          <ac:spMkLst>
            <pc:docMk/>
            <pc:sldMk cId="1551474484" sldId="257"/>
            <ac:spMk id="3" creationId="{4605C097-8DBD-17FE-542D-8CB9E52250AF}"/>
          </ac:spMkLst>
        </pc:spChg>
        <pc:picChg chg="add del mod">
          <ac:chgData name="Ilana Hirsch" userId="1a4b2c8a-d082-4888-88ce-9cc339e91866" providerId="ADAL" clId="{0F541C7D-5ECF-47B7-9F91-50A6227EC51A}" dt="2024-07-05T17:21:24.983" v="3618" actId="478"/>
          <ac:picMkLst>
            <pc:docMk/>
            <pc:sldMk cId="1551474484" sldId="257"/>
            <ac:picMk id="2050" creationId="{1EBFA3EA-66B0-55E9-6173-41B47B3D43BF}"/>
          </ac:picMkLst>
        </pc:picChg>
        <pc:picChg chg="add mod">
          <ac:chgData name="Ilana Hirsch" userId="1a4b2c8a-d082-4888-88ce-9cc339e91866" providerId="ADAL" clId="{0F541C7D-5ECF-47B7-9F91-50A6227EC51A}" dt="2024-07-05T17:22:04.100" v="3625" actId="1076"/>
          <ac:picMkLst>
            <pc:docMk/>
            <pc:sldMk cId="1551474484" sldId="257"/>
            <ac:picMk id="2052" creationId="{D6ADE5EE-656A-ACC4-2830-9D0C5C4BDFFA}"/>
          </ac:picMkLst>
        </pc:picChg>
      </pc:sldChg>
      <pc:sldChg chg="addSp modSp mod ord modNotesTx">
        <pc:chgData name="Ilana Hirsch" userId="1a4b2c8a-d082-4888-88ce-9cc339e91866" providerId="ADAL" clId="{0F541C7D-5ECF-47B7-9F91-50A6227EC51A}" dt="2024-07-09T19:49:27.808" v="3917" actId="20577"/>
        <pc:sldMkLst>
          <pc:docMk/>
          <pc:sldMk cId="3988068423" sldId="260"/>
        </pc:sldMkLst>
        <pc:spChg chg="mod">
          <ac:chgData name="Ilana Hirsch" userId="1a4b2c8a-d082-4888-88ce-9cc339e91866" providerId="ADAL" clId="{0F541C7D-5ECF-47B7-9F91-50A6227EC51A}" dt="2024-07-03T13:30:39.292" v="323" actId="20577"/>
          <ac:spMkLst>
            <pc:docMk/>
            <pc:sldMk cId="3988068423" sldId="260"/>
            <ac:spMk id="2" creationId="{6737A165-0069-2B71-3611-76F76E6FE0D1}"/>
          </ac:spMkLst>
        </pc:spChg>
        <pc:picChg chg="add mod">
          <ac:chgData name="Ilana Hirsch" userId="1a4b2c8a-d082-4888-88ce-9cc339e91866" providerId="ADAL" clId="{0F541C7D-5ECF-47B7-9F91-50A6227EC51A}" dt="2024-07-03T15:36:39.354" v="3609" actId="1076"/>
          <ac:picMkLst>
            <pc:docMk/>
            <pc:sldMk cId="3988068423" sldId="260"/>
            <ac:picMk id="1026" creationId="{8D8E1350-3D31-802C-355C-C33360EF7401}"/>
          </ac:picMkLst>
        </pc:picChg>
      </pc:sldChg>
      <pc:sldChg chg="modSp mod ord modNotesTx">
        <pc:chgData name="Ilana Hirsch" userId="1a4b2c8a-d082-4888-88ce-9cc339e91866" providerId="ADAL" clId="{0F541C7D-5ECF-47B7-9F91-50A6227EC51A}" dt="2024-07-09T20:00:50.658" v="5126" actId="20577"/>
        <pc:sldMkLst>
          <pc:docMk/>
          <pc:sldMk cId="741885181" sldId="261"/>
        </pc:sldMkLst>
        <pc:spChg chg="mod">
          <ac:chgData name="Ilana Hirsch" userId="1a4b2c8a-d082-4888-88ce-9cc339e91866" providerId="ADAL" clId="{0F541C7D-5ECF-47B7-9F91-50A6227EC51A}" dt="2024-07-03T13:45:38.780" v="1815" actId="20577"/>
          <ac:spMkLst>
            <pc:docMk/>
            <pc:sldMk cId="741885181" sldId="261"/>
            <ac:spMk id="2" creationId="{44EBFDBF-2B8A-0031-1279-60D68CD4B289}"/>
          </ac:spMkLst>
        </pc:spChg>
        <pc:spChg chg="mod">
          <ac:chgData name="Ilana Hirsch" userId="1a4b2c8a-d082-4888-88ce-9cc339e91866" providerId="ADAL" clId="{0F541C7D-5ECF-47B7-9F91-50A6227EC51A}" dt="2024-07-03T13:48:11.293" v="2171" actId="20577"/>
          <ac:spMkLst>
            <pc:docMk/>
            <pc:sldMk cId="741885181" sldId="261"/>
            <ac:spMk id="3" creationId="{4ABF0080-A5B5-AABE-7E7D-BAC7F7BAE1D7}"/>
          </ac:spMkLst>
        </pc:spChg>
      </pc:sldChg>
      <pc:sldChg chg="modSp mod ord modNotesTx">
        <pc:chgData name="Ilana Hirsch" userId="1a4b2c8a-d082-4888-88ce-9cc339e91866" providerId="ADAL" clId="{0F541C7D-5ECF-47B7-9F91-50A6227EC51A}" dt="2024-07-10T13:57:44.539" v="6160" actId="20577"/>
        <pc:sldMkLst>
          <pc:docMk/>
          <pc:sldMk cId="2285459937" sldId="262"/>
        </pc:sldMkLst>
        <pc:spChg chg="mod">
          <ac:chgData name="Ilana Hirsch" userId="1a4b2c8a-d082-4888-88ce-9cc339e91866" providerId="ADAL" clId="{0F541C7D-5ECF-47B7-9F91-50A6227EC51A}" dt="2024-07-03T13:55:38.627" v="3096" actId="20577"/>
          <ac:spMkLst>
            <pc:docMk/>
            <pc:sldMk cId="2285459937" sldId="262"/>
            <ac:spMk id="2" creationId="{FA1B174E-B39B-65EF-9E94-EF3CF26E931E}"/>
          </ac:spMkLst>
        </pc:spChg>
        <pc:spChg chg="mod">
          <ac:chgData name="Ilana Hirsch" userId="1a4b2c8a-d082-4888-88ce-9cc339e91866" providerId="ADAL" clId="{0F541C7D-5ECF-47B7-9F91-50A6227EC51A}" dt="2024-07-09T19:55:38.086" v="4701" actId="2710"/>
          <ac:spMkLst>
            <pc:docMk/>
            <pc:sldMk cId="2285459937" sldId="262"/>
            <ac:spMk id="5" creationId="{B769C088-CBA4-AD72-BF3C-92E280BA019C}"/>
          </ac:spMkLst>
        </pc:spChg>
        <pc:spChg chg="mod">
          <ac:chgData name="Ilana Hirsch" userId="1a4b2c8a-d082-4888-88ce-9cc339e91866" providerId="ADAL" clId="{0F541C7D-5ECF-47B7-9F91-50A6227EC51A}" dt="2024-07-03T13:35:32.918" v="1024" actId="1076"/>
          <ac:spMkLst>
            <pc:docMk/>
            <pc:sldMk cId="2285459937" sldId="262"/>
            <ac:spMk id="6" creationId="{C0C9AE17-3B6B-C0F9-9061-C51BC6E1C10D}"/>
          </ac:spMkLst>
        </pc:spChg>
      </pc:sldChg>
      <pc:sldChg chg="addSp modSp mod modNotesTx">
        <pc:chgData name="Ilana Hirsch" userId="1a4b2c8a-d082-4888-88ce-9cc339e91866" providerId="ADAL" clId="{0F541C7D-5ECF-47B7-9F91-50A6227EC51A}" dt="2024-07-09T21:08:06.057" v="6097"/>
        <pc:sldMkLst>
          <pc:docMk/>
          <pc:sldMk cId="3499011057" sldId="263"/>
        </pc:sldMkLst>
        <pc:spChg chg="mod">
          <ac:chgData name="Ilana Hirsch" userId="1a4b2c8a-d082-4888-88ce-9cc339e91866" providerId="ADAL" clId="{0F541C7D-5ECF-47B7-9F91-50A6227EC51A}" dt="2024-07-03T15:14:49.073" v="3120" actId="20577"/>
          <ac:spMkLst>
            <pc:docMk/>
            <pc:sldMk cId="3499011057" sldId="263"/>
            <ac:spMk id="2" creationId="{0CA69375-D1ED-BC48-9FED-CECB5EDAD6CA}"/>
          </ac:spMkLst>
        </pc:spChg>
        <pc:spChg chg="mod">
          <ac:chgData name="Ilana Hirsch" userId="1a4b2c8a-d082-4888-88ce-9cc339e91866" providerId="ADAL" clId="{0F541C7D-5ECF-47B7-9F91-50A6227EC51A}" dt="2024-07-03T15:33:52.745" v="3601" actId="20577"/>
          <ac:spMkLst>
            <pc:docMk/>
            <pc:sldMk cId="3499011057" sldId="263"/>
            <ac:spMk id="3" creationId="{E73E8A3C-9EDB-6B2F-9AD4-4794159538D4}"/>
          </ac:spMkLst>
        </pc:spChg>
        <pc:spChg chg="add mod">
          <ac:chgData name="Ilana Hirsch" userId="1a4b2c8a-d082-4888-88ce-9cc339e91866" providerId="ADAL" clId="{0F541C7D-5ECF-47B7-9F91-50A6227EC51A}" dt="2024-07-09T21:08:06.057" v="6097"/>
          <ac:spMkLst>
            <pc:docMk/>
            <pc:sldMk cId="3499011057" sldId="263"/>
            <ac:spMk id="5" creationId="{4EC3471F-D2F7-BDB6-D19B-3C68BF8A7077}"/>
          </ac:spMkLst>
        </pc:spChg>
      </pc:sldChg>
      <pc:sldChg chg="modSp add mod ord modNotesTx">
        <pc:chgData name="Ilana Hirsch" userId="1a4b2c8a-d082-4888-88ce-9cc339e91866" providerId="ADAL" clId="{0F541C7D-5ECF-47B7-9F91-50A6227EC51A}" dt="2024-07-09T21:05:08.897" v="5650" actId="20577"/>
        <pc:sldMkLst>
          <pc:docMk/>
          <pc:sldMk cId="2466641296" sldId="264"/>
        </pc:sldMkLst>
        <pc:spChg chg="mod">
          <ac:chgData name="Ilana Hirsch" userId="1a4b2c8a-d082-4888-88ce-9cc339e91866" providerId="ADAL" clId="{0F541C7D-5ECF-47B7-9F91-50A6227EC51A}" dt="2024-07-03T13:50:14.414" v="2274" actId="20577"/>
          <ac:spMkLst>
            <pc:docMk/>
            <pc:sldMk cId="2466641296" sldId="264"/>
            <ac:spMk id="2" creationId="{FA1B174E-B39B-65EF-9E94-EF3CF26E931E}"/>
          </ac:spMkLst>
        </pc:spChg>
        <pc:spChg chg="mod">
          <ac:chgData name="Ilana Hirsch" userId="1a4b2c8a-d082-4888-88ce-9cc339e91866" providerId="ADAL" clId="{0F541C7D-5ECF-47B7-9F91-50A6227EC51A}" dt="2024-07-09T21:04:35.710" v="5641" actId="20577"/>
          <ac:spMkLst>
            <pc:docMk/>
            <pc:sldMk cId="2466641296" sldId="264"/>
            <ac:spMk id="5" creationId="{B769C088-CBA4-AD72-BF3C-92E280BA019C}"/>
          </ac:spMkLst>
        </pc:spChg>
      </pc:sldChg>
      <pc:sldChg chg="modSp add mod ord modNotesTx">
        <pc:chgData name="Ilana Hirsch" userId="1a4b2c8a-d082-4888-88ce-9cc339e91866" providerId="ADAL" clId="{0F541C7D-5ECF-47B7-9F91-50A6227EC51A}" dt="2024-07-09T20:06:34.812" v="5243" actId="20577"/>
        <pc:sldMkLst>
          <pc:docMk/>
          <pc:sldMk cId="1816885852" sldId="265"/>
        </pc:sldMkLst>
        <pc:spChg chg="mod">
          <ac:chgData name="Ilana Hirsch" userId="1a4b2c8a-d082-4888-88ce-9cc339e91866" providerId="ADAL" clId="{0F541C7D-5ECF-47B7-9F91-50A6227EC51A}" dt="2024-07-09T20:02:26.691" v="5177" actId="27636"/>
          <ac:spMkLst>
            <pc:docMk/>
            <pc:sldMk cId="1816885852" sldId="265"/>
            <ac:spMk id="2" creationId="{44EBFDBF-2B8A-0031-1279-60D68CD4B289}"/>
          </ac:spMkLst>
        </pc:spChg>
        <pc:spChg chg="mod">
          <ac:chgData name="Ilana Hirsch" userId="1a4b2c8a-d082-4888-88ce-9cc339e91866" providerId="ADAL" clId="{0F541C7D-5ECF-47B7-9F91-50A6227EC51A}" dt="2024-07-09T20:02:39.575" v="5187" actId="20577"/>
          <ac:spMkLst>
            <pc:docMk/>
            <pc:sldMk cId="1816885852" sldId="265"/>
            <ac:spMk id="3" creationId="{4ABF0080-A5B5-AABE-7E7D-BAC7F7BAE1D7}"/>
          </ac:spMkLst>
        </pc:spChg>
      </pc:sldChg>
      <pc:sldChg chg="modSp add mod modNotesTx">
        <pc:chgData name="Ilana Hirsch" userId="1a4b2c8a-d082-4888-88ce-9cc339e91866" providerId="ADAL" clId="{0F541C7D-5ECF-47B7-9F91-50A6227EC51A}" dt="2024-07-09T20:21:03.664" v="5633" actId="404"/>
        <pc:sldMkLst>
          <pc:docMk/>
          <pc:sldMk cId="456901257" sldId="266"/>
        </pc:sldMkLst>
        <pc:spChg chg="mod">
          <ac:chgData name="Ilana Hirsch" userId="1a4b2c8a-d082-4888-88ce-9cc339e91866" providerId="ADAL" clId="{0F541C7D-5ECF-47B7-9F91-50A6227EC51A}" dt="2024-07-09T20:21:03.664" v="5633" actId="404"/>
          <ac:spMkLst>
            <pc:docMk/>
            <pc:sldMk cId="456901257" sldId="266"/>
            <ac:spMk id="5" creationId="{B769C088-CBA4-AD72-BF3C-92E280BA01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x-none"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Mi nombre es _____ y estoy encantada de hablar hoy contigo sobre cómo tu club, distrito y región pueden hacer crecer una base constante de donantes a través de las recaudaciones de fondos y los eventos del club.  Mi objetivo es proporcionarte información general y consejos para tener éxito en la construcción de relaciones sólidas con los donantes, asegurando su apoyo continuo a la misión de Soroptimist.</a:t>
            </a:r>
            <a:endParaRPr lang="x-none" b="0" i="0" dirty="0">
              <a:solidFill>
                <a:srgbClr val="444444"/>
              </a:solidFill>
              <a:effectLst/>
              <a:highlight>
                <a:srgbClr val="F5F5F5"/>
              </a:highlight>
              <a:latin typeface="Calibri" panose="020F0502020204030204" pitchFamily="34" charset="0"/>
            </a:endParaRPr>
          </a:p>
          <a:p>
            <a:pPr algn="l" rtl="0" fontAlgn="base"/>
            <a:r>
              <a:rPr lang="x-none"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pPr algn="l" rtl="0" fontAlgn="base"/>
            <a:r>
              <a:rPr lang="x-none" b="0" i="0" u="none" strike="noStrike" baseline="0">
                <a:solidFill>
                  <a:srgbClr val="000000"/>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Tal vez ya hayan obtenido éxitos en este ámbito: ¡las animo a que los compartan entre ustedes a lo largo del día!</a:t>
            </a:r>
          </a:p>
          <a:p>
            <a:pPr algn="l" rtl="0" fontAlgn="base"/>
            <a:r>
              <a:rPr lang="x-none" b="0" i="0" u="none" baseline="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rPr>
              <a:t>​</a:t>
            </a:r>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x-none"/>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Involucrar eficazmente a las personas donantes es crucial para el éxito en la recaudación de fondos. </a:t>
            </a:r>
          </a:p>
          <a:p>
            <a:endParaRPr lang="x-none" dirty="0"/>
          </a:p>
          <a:p>
            <a:pPr algn="l" rtl="0"/>
            <a:r>
              <a:rPr lang="x-none" b="0" i="0" u="none" baseline="0"/>
              <a:t>Entonces, ¿por qué es importante aumentar el compromiso de donantes a través de las actividades y eventos de recaudación de fondos del club? </a:t>
            </a:r>
          </a:p>
          <a:p>
            <a:endParaRPr lang="x-none" dirty="0"/>
          </a:p>
          <a:p>
            <a:pPr algn="l" rtl="0"/>
            <a:r>
              <a:rPr lang="x-none" b="0" i="0" u="none" baseline="0"/>
              <a:t>Fortalece las relaciones, aumenta la conciencia, mejora la experiencia de cada donante, crea un sentimiento de comunidad, fomenta donaciones más generosas, ¡y mucho más!</a:t>
            </a:r>
          </a:p>
          <a:p>
            <a:endParaRPr lang="x-none" dirty="0"/>
          </a:p>
          <a:p>
            <a:pPr algn="l" rtl="0"/>
            <a:r>
              <a:rPr lang="x-none" b="0" i="0" u="none" baseline="0"/>
              <a:t>Aumentar el compromiso de las personas donantes mediante actividades de recaudación de fondos y eventos del club crea una comunidad de simpatizantes apasionados que tienen un profundo compromiso con nuestra misión. Esto no solo garantiza un apoyo sostenido, sino que amplifica nuestro impacto en la comunidad y más allá.</a:t>
            </a:r>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x-none"/>
          </a:p>
        </p:txBody>
      </p:sp>
    </p:spTree>
    <p:extLst>
      <p:ext uri="{BB962C8B-B14F-4D97-AF65-F5344CB8AC3E}">
        <p14:creationId xmlns:p14="http://schemas.microsoft.com/office/powerpoint/2010/main" val="278409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Mejorar el compromiso de donantes a través de la recaudación de fondos y los eventos del club es importante por varias razones.</a:t>
            </a:r>
          </a:p>
          <a:p>
            <a:endParaRPr lang="x-none" dirty="0"/>
          </a:p>
          <a:p>
            <a:pPr algn="l" rtl="0"/>
            <a:r>
              <a:rPr lang="x-none" b="0" i="0" u="none" baseline="0"/>
              <a:t>En primer lugar, fortalecer las relaciones con donantes ayuda a establecer conexiones personales con esas personas y con nuestra misión. Esta conexión personal permite a cada donante sentir que está teniendo un impacto real, fomentando un sentido más profundo de compromiso y conexión con nuestra misión.</a:t>
            </a:r>
          </a:p>
          <a:p>
            <a:endParaRPr lang="x-none" dirty="0"/>
          </a:p>
          <a:p>
            <a:pPr algn="l" rtl="0"/>
            <a:r>
              <a:rPr lang="x-none" b="0" i="0" u="none" baseline="0"/>
              <a:t>En segundo lugar, aumentar el éxito en la recaudación de fondos. Es más probable que las personas donantes comprometidas vuelvan a contribuir y, a menudo, en mayores cantidades. La probabilidad de que estos donantes participen en más eventos o campañas también aumenta significativamente, lo que conduce a una recaudación de fondos más sostenible y sólida.</a:t>
            </a:r>
          </a:p>
          <a:p>
            <a:endParaRPr lang="x-none" dirty="0"/>
          </a:p>
          <a:p>
            <a:pPr algn="l" rtl="0"/>
            <a:r>
              <a:rPr lang="x-none" b="0" i="0" u="none" baseline="0"/>
              <a:t>Por último, aumentar la visibilidad del club. Mejorar el compromiso de donantes aumenta la concienciación sobre tu impacto local y global, lo que ayuda a atraer más donantes y posibles nuevas miembros. También brinda la oportunidad de mostrar el impacto de nuestro trabajo, reforzando aún más nuestra presencia y reputación en la comunidad.</a:t>
            </a:r>
          </a:p>
          <a:p>
            <a:endParaRPr lang="x-none" dirty="0"/>
          </a:p>
          <a:p>
            <a:endParaRPr lang="x-none" dirty="0"/>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x-none"/>
          </a:p>
        </p:txBody>
      </p:sp>
    </p:spTree>
    <p:extLst>
      <p:ext uri="{BB962C8B-B14F-4D97-AF65-F5344CB8AC3E}">
        <p14:creationId xmlns:p14="http://schemas.microsoft.com/office/powerpoint/2010/main" val="361552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Ahora, vamos a explorar algunos ejemplos de eventos de recaudación de fondos que pueden ayudar a hacer crecer una base constante de donantes para tu club.</a:t>
            </a:r>
          </a:p>
          <a:p>
            <a:endParaRPr lang="x-none" dirty="0"/>
          </a:p>
          <a:p>
            <a:pPr algn="l" rtl="0">
              <a:buFont typeface="+mj-lt"/>
              <a:buAutoNum type="arabicPeriod"/>
            </a:pPr>
            <a:r>
              <a:rPr lang="x-none" b="1" i="0" u="none" baseline="0"/>
              <a:t>Noche de trivia:</a:t>
            </a:r>
            <a:r>
              <a:rPr lang="x-none" b="0" i="0" u="none" baseline="0"/>
              <a:t> Organizar una noche de trivia es una forma divertida e interactiva de involucrar a tu comunidad y recaudar fondos. </a:t>
            </a:r>
          </a:p>
          <a:p>
            <a:pPr algn="l" rtl="0">
              <a:buFont typeface="+mj-lt"/>
              <a:buAutoNum type="arabicPeriod"/>
            </a:pPr>
            <a:r>
              <a:rPr lang="x-none" b="1" i="0" u="none" baseline="0"/>
              <a:t>Noche de retribuir en un restaurante local:</a:t>
            </a:r>
            <a:r>
              <a:rPr lang="x-none" b="0" i="0" u="none" baseline="0"/>
              <a:t> Asóciate con un restaurante local para celebrar una noche solidaria en la que una parte de los fondos recaudados se donen a tu club. Esto no solo recauda fondos, sino que también refuerza los lazos con la comunidad.</a:t>
            </a:r>
          </a:p>
          <a:p>
            <a:pPr algn="l" rtl="0">
              <a:buFont typeface="+mj-lt"/>
              <a:buAutoNum type="arabicPeriod"/>
            </a:pPr>
            <a:r>
              <a:rPr lang="x-none" b="1" i="0" u="none" baseline="0"/>
              <a:t>Organiza la proyección de una película en un parque local o centro comunitario:</a:t>
            </a:r>
            <a:r>
              <a:rPr lang="x-none" b="0" i="0" u="none" baseline="0"/>
              <a:t> Organizar la proyección de una película en un parque local o en un centro comunitario puede atraer a familias y personas que buscan pasar una noche divertida mientras apoyan una buena causa.</a:t>
            </a:r>
          </a:p>
          <a:p>
            <a:pPr algn="l" rtl="0">
              <a:buFont typeface="+mj-lt"/>
              <a:buAutoNum type="arabicPeriod"/>
            </a:pPr>
            <a:r>
              <a:rPr lang="x-none" b="1" i="0" u="none" baseline="0"/>
              <a:t>Venta de pasteles:</a:t>
            </a:r>
            <a:r>
              <a:rPr lang="x-none" b="0" i="0" u="none" baseline="0"/>
              <a:t> La clásica venta de pasteles siempre es un éxito. Las miembros de tu club pueden contribuir con productos horneados y la comunidad puede disfrutar de estas delicias.</a:t>
            </a:r>
          </a:p>
          <a:p>
            <a:pPr algn="l" rtl="0">
              <a:buFont typeface="+mj-lt"/>
              <a:buAutoNum type="arabicPeriod"/>
            </a:pPr>
            <a:r>
              <a:rPr lang="x-none" b="1" i="0" u="none" baseline="0"/>
              <a:t>Organiza una cena o comida con catering, subasta silenciosa y rifa:</a:t>
            </a:r>
            <a:r>
              <a:rPr lang="x-none" b="0" i="0" u="none" baseline="0"/>
              <a:t> Este tipo de evento puede atraer donaciones más elevadas e involucrar a tus donantes con una experiencia agradable.</a:t>
            </a:r>
          </a:p>
          <a:p>
            <a:pPr algn="l" rtl="0">
              <a:buFont typeface="+mj-lt"/>
              <a:buAutoNum type="arabicPeriod"/>
            </a:pPr>
            <a:r>
              <a:rPr lang="x-none" b="1" i="0" u="none" baseline="0"/>
              <a:t>Asóciate con un centro o empresa local para organizar una recaudación de fondos:</a:t>
            </a:r>
            <a:r>
              <a:rPr lang="x-none" b="0" i="0" u="none" baseline="0"/>
              <a:t> Colabora con un centro o empresa local para organizar una recaudación de fondos. Esta asociación puede atraer a un público más amplio y aprovechar la base de clientes del negocio para apoyar a tu club. </a:t>
            </a:r>
          </a:p>
          <a:p>
            <a:pPr algn="l" rtl="0">
              <a:buFont typeface="+mj-lt"/>
              <a:buNone/>
            </a:pPr>
            <a:endParaRPr lang="x-none" dirty="0"/>
          </a:p>
          <a:p>
            <a:pPr algn="l" rtl="0"/>
            <a:r>
              <a:rPr lang="x-none" b="0" i="0" u="none" baseline="0"/>
              <a:t>Estos actos no solo ayudan a recaudar fondos, sino que también crean un sentimiento de comunidad y compromiso en torno a tu club. </a:t>
            </a:r>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x-none"/>
          </a:p>
        </p:txBody>
      </p:sp>
    </p:spTree>
    <p:extLst>
      <p:ext uri="{BB962C8B-B14F-4D97-AF65-F5344CB8AC3E}">
        <p14:creationId xmlns:p14="http://schemas.microsoft.com/office/powerpoint/2010/main" val="348384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Potenciar las oportunidades de recaudación de fondos durante los eventos es esencial para maximizar el apoyo y alcanzar los objetivos de recaudación. Algunas formas eficaces de hacerlo son:</a:t>
            </a:r>
            <a:endParaRPr lang="x-none" dirty="0"/>
          </a:p>
          <a:p>
            <a:pPr algn="l" rtl="0">
              <a:buFont typeface="+mj-lt"/>
              <a:buAutoNum type="arabicPeriod"/>
            </a:pPr>
            <a:r>
              <a:rPr lang="x-none" b="1" i="0" u="none" baseline="0"/>
              <a:t>Subastas y rifas:</a:t>
            </a:r>
            <a:r>
              <a:rPr lang="x-none" b="0" i="0" u="none" baseline="0"/>
              <a:t> Celebrar subastas y rifas puede crear emoción y competencia entre las personas que asistan, haciendo subir las pujas y aumentando los fondos recaudados.</a:t>
            </a:r>
          </a:p>
          <a:p>
            <a:pPr algn="l" rtl="0"/>
            <a:r>
              <a:rPr lang="x-none" b="0" i="1" u="none" baseline="0"/>
              <a:t>Ejemplos de artículos que pueden incluirse en subastas silenciosas y rifas:</a:t>
            </a:r>
            <a:endParaRPr lang="x-none" dirty="0"/>
          </a:p>
          <a:p>
            <a:pPr algn="l" rtl="0">
              <a:buFont typeface="Arial" panose="020B0604020202020204" pitchFamily="34" charset="0"/>
              <a:buChar char="•"/>
            </a:pPr>
            <a:r>
              <a:rPr lang="x-none" b="1" i="0" u="none" baseline="0"/>
              <a:t>Certificados de regalo locales:</a:t>
            </a:r>
            <a:r>
              <a:rPr lang="x-none" b="0" i="0" u="none" baseline="0"/>
              <a:t> Asóciate con empresas locales para ofrecer certificados de regalo. Esto no solo apoya al comercio local, sino que también proporciona atractivos artículos para tu subasta.</a:t>
            </a:r>
          </a:p>
          <a:p>
            <a:pPr algn="l" rtl="0">
              <a:buFont typeface="Arial" panose="020B0604020202020204" pitchFamily="34" charset="0"/>
              <a:buChar char="•"/>
            </a:pPr>
            <a:r>
              <a:rPr lang="x-none" b="1" i="0" u="none" baseline="0"/>
              <a:t>Viajes:</a:t>
            </a:r>
            <a:r>
              <a:rPr lang="x-none" b="0" i="0" u="none" baseline="0"/>
              <a:t> Ofrece paquetes de viaje o escapadas de fin de semana. Estos artículos de gran valor pueden atraer un gran interés y pujas elevadas.</a:t>
            </a:r>
          </a:p>
          <a:p>
            <a:pPr algn="l" rtl="0">
              <a:buFont typeface="Arial" panose="020B0604020202020204" pitchFamily="34" charset="0"/>
              <a:buChar char="•"/>
            </a:pPr>
            <a:r>
              <a:rPr lang="x-none" b="1" i="0" u="none" baseline="0"/>
              <a:t>Joyas:</a:t>
            </a:r>
            <a:r>
              <a:rPr lang="x-none" b="0" i="0" u="none" baseline="0"/>
              <a:t> Las piezas de joyería pueden ser un gran atractivo para las personas que asistan y que buscan objetos únicos o especiales.</a:t>
            </a:r>
          </a:p>
          <a:p>
            <a:pPr algn="l" rtl="0">
              <a:buFont typeface="Arial" panose="020B0604020202020204" pitchFamily="34" charset="0"/>
              <a:buChar char="•"/>
            </a:pPr>
            <a:r>
              <a:rPr lang="x-none" b="1" i="0" u="none" baseline="0"/>
              <a:t>Bolsos de mano:</a:t>
            </a:r>
            <a:r>
              <a:rPr lang="x-none" b="0" i="0" u="none" baseline="0"/>
              <a:t> Los bolsos de diseño o personalizados pueden atraer grandes pujas.</a:t>
            </a:r>
          </a:p>
          <a:p>
            <a:pPr algn="l" rtl="0">
              <a:buFont typeface="Arial" panose="020B0604020202020204" pitchFamily="34" charset="0"/>
              <a:buNone/>
            </a:pPr>
            <a:endParaRPr lang="x-none" dirty="0"/>
          </a:p>
          <a:p>
            <a:pPr algn="l" rtl="0"/>
            <a:r>
              <a:rPr lang="x-none" b="0" i="0" u="none" baseline="0"/>
              <a:t>Al incorporar estas estrategias, puedes aumentar el compromiso y la participación durante nuestros eventos, lo que conducirá a mayor recaudación de fondos y apoyo a nuestra misión.</a:t>
            </a:r>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x-none"/>
          </a:p>
        </p:txBody>
      </p:sp>
    </p:spTree>
    <p:extLst>
      <p:ext uri="{BB962C8B-B14F-4D97-AF65-F5344CB8AC3E}">
        <p14:creationId xmlns:p14="http://schemas.microsoft.com/office/powerpoint/2010/main" val="3125909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Reconocer a patrocinadores corporativos y donantes es crucial para mantener relaciones sólidas y fomentar un apoyo continuo. Aquí tienes algunas formas eficaces de implementar el reconocimiento corporativo o de donantes en tus eventos:</a:t>
            </a:r>
          </a:p>
          <a:p>
            <a:endParaRPr lang="x-none" dirty="0"/>
          </a:p>
          <a:p>
            <a:pPr algn="l" rtl="0">
              <a:buFont typeface="+mj-lt"/>
              <a:buAutoNum type="arabicPeriod"/>
            </a:pPr>
            <a:r>
              <a:rPr lang="x-none" b="1" i="0" u="none" baseline="0"/>
              <a:t>Patrocinador de subasta/área:</a:t>
            </a:r>
            <a:r>
              <a:rPr lang="x-none" b="0" i="0" u="none" baseline="0"/>
              <a:t> Asigna áreas específicas o artículos de subasta a los patrocinadores, permitiéndoles que sus nombres aparezcan en un lugar destacado. Esto no solo resalta su contribución, sino que vincula directamente su marca al éxito del evento.</a:t>
            </a:r>
          </a:p>
          <a:p>
            <a:pPr algn="l" rtl="0">
              <a:buFont typeface="+mj-lt"/>
              <a:buAutoNum type="arabicPeriod"/>
            </a:pPr>
            <a:r>
              <a:rPr lang="x-none" b="1" i="0" u="none" baseline="0"/>
              <a:t>Logotipos en el programa del evento:</a:t>
            </a:r>
            <a:r>
              <a:rPr lang="x-none" b="0" i="0" u="none" baseline="0"/>
              <a:t> Incluir logotipos de patrocinadores en el programa de tu evento es una forma sencilla pero eficaz de reconocer su apoyo. Les da visibilidad durante todo el evento y garantiza que quienes asistan sean conscientes de sus contribuciones.</a:t>
            </a:r>
          </a:p>
          <a:p>
            <a:pPr algn="l" rtl="0">
              <a:buFont typeface="+mj-lt"/>
              <a:buAutoNum type="arabicPeriod"/>
            </a:pPr>
            <a:r>
              <a:rPr lang="x-none" b="1" i="0" u="none" baseline="0"/>
              <a:t>Logotipo en pantalla durante el evento:</a:t>
            </a:r>
            <a:r>
              <a:rPr lang="x-none" b="0" i="0" u="none" baseline="0"/>
              <a:t> Mostrar los logotipos de los patrocinadores en las pantallas durante el evento, ya sea entre las presentaciones o durante los descansos, proporciona un reconocimiento continuo y mantiene su marca frente a las personas asistentes.</a:t>
            </a:r>
          </a:p>
          <a:p>
            <a:pPr algn="l" rtl="0">
              <a:buFont typeface="+mj-lt"/>
              <a:buAutoNum type="arabicPeriod"/>
            </a:pPr>
            <a:r>
              <a:rPr lang="x-none" b="1" i="0" u="none" baseline="0"/>
              <a:t>Reconocimiento en el guion del evento:</a:t>
            </a:r>
            <a:r>
              <a:rPr lang="x-none" b="0" i="0" u="none" baseline="0"/>
              <a:t> Incorpora menciones de tus patrocinadores y donantes en el guion del evento. Este reconocimiento verbal durante los momentos clave del evento puede tener un impacto significativo, haciendo que los patrocinadores se sientan valorados y apreciados.</a:t>
            </a:r>
          </a:p>
          <a:p>
            <a:pPr algn="l" rtl="0">
              <a:buFont typeface="+mj-lt"/>
              <a:buNone/>
            </a:pPr>
            <a:endParaRPr lang="x-none" dirty="0"/>
          </a:p>
          <a:p>
            <a:pPr algn="l" rtl="0"/>
            <a:r>
              <a:rPr lang="x-none" b="0" i="0" u="none" baseline="0"/>
              <a:t>Al incorporar estas estrategias de reconocimiento, no solo mostramos el agradecimiento por la generosidad de nuestros patrocinadores y donantes, sino que también fomentamos su apoyo continuo, lo que finalmente aumenta el éxito de nuestros eventos.</a:t>
            </a:r>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x-none"/>
          </a:p>
        </p:txBody>
      </p:sp>
    </p:spTree>
    <p:extLst>
      <p:ext uri="{BB962C8B-B14F-4D97-AF65-F5344CB8AC3E}">
        <p14:creationId xmlns:p14="http://schemas.microsoft.com/office/powerpoint/2010/main" val="55786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Involucrar a donantes y asistentes después de un evento es importante para establecer relaciones duraderas y fomentar un apoyo continuo. Algunas estrategias eficaces de compromiso tras un evento son:</a:t>
            </a:r>
          </a:p>
          <a:p>
            <a:pPr algn="l" rtl="0">
              <a:buFont typeface="+mj-lt"/>
              <a:buAutoNum type="arabicPeriod"/>
            </a:pPr>
            <a:r>
              <a:rPr lang="x-none" b="1" i="0" u="none" baseline="0"/>
              <a:t>Enviar notas de agradecimiento personales:</a:t>
            </a:r>
          </a:p>
          <a:p>
            <a:pPr marL="742950" lvl="1" indent="-285750" algn="l" rtl="0">
              <a:buFont typeface="+mj-lt"/>
              <a:buAutoNum type="arabicPeriod"/>
            </a:pPr>
            <a:r>
              <a:rPr lang="x-none" b="1" i="0" u="none" baseline="0"/>
              <a:t>Por correo electrónico o postal:</a:t>
            </a:r>
            <a:r>
              <a:rPr lang="x-none" b="0" i="0" u="none" baseline="0"/>
              <a:t> Envía notas de agradecimiento personalizadas para expresar tu gratitud por su participación y apoyo. Asegúrate de que estos mensajes sean sinceros y específicos para sus contribuciones.</a:t>
            </a:r>
          </a:p>
          <a:p>
            <a:pPr marL="742950" lvl="1" indent="-285750" algn="l" rtl="0">
              <a:buFont typeface="+mj-lt"/>
              <a:buAutoNum type="arabicPeriod"/>
            </a:pPr>
            <a:r>
              <a:rPr lang="x-none" b="1" i="0" u="none" baseline="0"/>
              <a:t>Compartir fotos:</a:t>
            </a:r>
            <a:r>
              <a:rPr lang="x-none" b="0" i="0" u="none" baseline="0"/>
              <a:t> Cuando envíes notas de agradecimiento por correo electrónico, incluye fotos del evento para ayudarles a revivir la experiencia y ver el impacto de su apoyo.</a:t>
            </a:r>
          </a:p>
          <a:p>
            <a:pPr algn="l" rtl="0">
              <a:buFont typeface="+mj-lt"/>
              <a:buAutoNum type="arabicPeriod"/>
            </a:pPr>
            <a:r>
              <a:rPr lang="x-none" b="1" i="0" u="none" baseline="0"/>
              <a:t>Participación en las redes sociales:</a:t>
            </a:r>
          </a:p>
          <a:p>
            <a:pPr marL="742950" lvl="1" indent="-285750" algn="l" rtl="0">
              <a:buFont typeface="+mj-lt"/>
              <a:buAutoNum type="arabicPeriod"/>
            </a:pPr>
            <a:r>
              <a:rPr lang="x-none" b="1" i="0" u="none" baseline="0"/>
              <a:t>Publicar fotos del evento:</a:t>
            </a:r>
            <a:r>
              <a:rPr lang="x-none" b="0" i="0" u="none" baseline="0"/>
              <a:t> Comparte fotos del evento en las redes sociales de tu club para resaltar su éxito.</a:t>
            </a:r>
          </a:p>
          <a:p>
            <a:pPr marL="742950" lvl="1" indent="-285750" algn="l" rtl="0">
              <a:buFont typeface="+mj-lt"/>
              <a:buAutoNum type="arabicPeriod"/>
            </a:pPr>
            <a:r>
              <a:rPr lang="x-none" b="1" i="0" u="none" baseline="0"/>
              <a:t>Etiquetar a los patrocinadores corporativos:</a:t>
            </a:r>
            <a:r>
              <a:rPr lang="x-none" b="0" i="0" u="none" baseline="0"/>
              <a:t> Reconoce a los patrocinadores corporativos etiquetándolos en tus publicaciones. Esto no solo demuestra agradecimiento, sino que también aumenta la visibilidad tanto de tu club como de los patrocinadores.</a:t>
            </a:r>
          </a:p>
          <a:p>
            <a:pPr algn="l" rtl="0">
              <a:buFont typeface="+mj-lt"/>
              <a:buAutoNum type="arabicPeriod"/>
            </a:pPr>
            <a:r>
              <a:rPr lang="x-none" b="1" i="0" u="none" baseline="0"/>
              <a:t>Enviar una encuesta:</a:t>
            </a:r>
          </a:p>
          <a:p>
            <a:pPr marL="742950" lvl="1" indent="-285750" algn="l" rtl="0">
              <a:buFont typeface="+mj-lt"/>
              <a:buAutoNum type="arabicPeriod"/>
            </a:pPr>
            <a:r>
              <a:rPr lang="x-none" b="0" i="0" u="none" baseline="0"/>
              <a:t>Distribuye una encuesta entre las personas que asistieron para conocer sus opiniones. Esto te ayudará a comprender lo que salió bien y lo que podría mejorarse para futuros eventos.</a:t>
            </a:r>
          </a:p>
          <a:p>
            <a:pPr algn="l" rtl="0">
              <a:buFont typeface="+mj-lt"/>
              <a:buAutoNum type="arabicPeriod"/>
            </a:pPr>
            <a:r>
              <a:rPr lang="x-none" b="1" i="0" u="none" baseline="0"/>
              <a:t>Información de la Sociedad Laurel:</a:t>
            </a:r>
          </a:p>
          <a:p>
            <a:pPr marL="742950" lvl="1" indent="-285750" algn="l" rtl="0">
              <a:buFont typeface="+mj-lt"/>
              <a:buAutoNum type="arabicPeriod"/>
            </a:pPr>
            <a:r>
              <a:rPr lang="x-none" b="1" i="0" u="none" baseline="0"/>
              <a:t>Cuando alguien gana un Laurel Board:</a:t>
            </a:r>
            <a:r>
              <a:rPr lang="x-none" b="0" i="0" u="none" baseline="0"/>
              <a:t> Proporciónale información sobre la Sociedad Laurel, incluyendo cómo puede continuar con sus contribuciones y los distintos niveles que puede alcanzar.</a:t>
            </a:r>
          </a:p>
          <a:p>
            <a:pPr marL="742950" lvl="1" indent="-285750" algn="l" rtl="0">
              <a:buFont typeface="+mj-lt"/>
              <a:buAutoNum type="arabicPeriod"/>
            </a:pPr>
            <a:r>
              <a:rPr lang="x-none" b="1" i="0" u="none" baseline="0"/>
              <a:t>Convertirse en donante Astrónomo:</a:t>
            </a:r>
            <a:r>
              <a:rPr lang="x-none" b="0" i="0" u="none" baseline="0"/>
              <a:t> Infórmales sobre la oportunidad de convertirse en donante Astrónomo, detallando los beneficios y el impacto de su apoyo continuo.</a:t>
            </a:r>
          </a:p>
          <a:p>
            <a:pPr algn="l" rtl="0">
              <a:buFont typeface="+mj-lt"/>
              <a:buAutoNum type="arabicPeriod"/>
            </a:pPr>
            <a:r>
              <a:rPr lang="x-none" b="1" i="0" u="none" baseline="0"/>
              <a:t>Solicitud anual y listas de correo:</a:t>
            </a:r>
          </a:p>
          <a:p>
            <a:pPr marL="742950" lvl="1" indent="-285750" algn="l" rtl="0">
              <a:buFont typeface="+mj-lt"/>
              <a:buAutoNum type="arabicPeriod"/>
            </a:pPr>
            <a:r>
              <a:rPr lang="x-none" b="0" i="0" u="none" baseline="0"/>
              <a:t>Agrega a estas personas donantes y asistentes al evento a tus cartas de solicitud de donaciones anuales u otras listas de correo relevantes. Así te aseguras de que estén informadas de los próximos eventos, campañas y oportunidades de apoyar a tu club.</a:t>
            </a:r>
          </a:p>
          <a:p>
            <a:pPr marL="742950" lvl="1" indent="-285750" algn="l" rtl="0">
              <a:buFont typeface="+mj-lt"/>
              <a:buAutoNum type="arabicPeriod"/>
            </a:pPr>
            <a:endParaRPr lang="x-none" dirty="0"/>
          </a:p>
          <a:p>
            <a:pPr algn="l" rtl="0"/>
            <a:r>
              <a:rPr lang="x-none" b="0" i="0" u="none" baseline="0"/>
              <a:t>Poniendo en práctica estas estrategias de compromiso tras el evento, puedes fortalecer tus conexiones con las personas simpatizantes, fomentar las contribuciones continuas y mejorar la eficacia general de tus esfuerzos de recaudación de fondos.</a:t>
            </a:r>
          </a:p>
          <a:p>
            <a:endParaRPr lang="x-none" dirty="0"/>
          </a:p>
        </p:txBody>
      </p:sp>
      <p:sp>
        <p:nvSpPr>
          <p:cNvPr id="4" name="Slide Number Placeholder 3"/>
          <p:cNvSpPr>
            <a:spLocks noGrp="1"/>
          </p:cNvSpPr>
          <p:nvPr>
            <p:ph type="sldNum" sz="quarter" idx="5"/>
          </p:nvPr>
        </p:nvSpPr>
        <p:spPr/>
        <p:txBody>
          <a:bodyPr/>
          <a:lstStyle/>
          <a:p>
            <a:pPr algn="l" rtl="0"/>
            <a:fld id="{936352F2-6B87-474D-B022-C7F8713B53C0}" type="slidenum">
              <a:rPr/>
              <a:t>7</a:t>
            </a:fld>
            <a:endParaRPr lang="x-none"/>
          </a:p>
        </p:txBody>
      </p:sp>
    </p:spTree>
    <p:extLst>
      <p:ext uri="{BB962C8B-B14F-4D97-AF65-F5344CB8AC3E}">
        <p14:creationId xmlns:p14="http://schemas.microsoft.com/office/powerpoint/2010/main" val="291540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Cultivar y alimentar las relaciones con tus donantes es esencial para mantener su compromiso y apoyo. Aquí tienes algunas formas de cultivar eficazmente tu vínculo con donantes:</a:t>
            </a:r>
          </a:p>
          <a:p>
            <a:endParaRPr lang="x-none" dirty="0"/>
          </a:p>
          <a:p>
            <a:pPr algn="l" rtl="0"/>
            <a:r>
              <a:rPr lang="x-none" b="1" i="0" u="none" baseline="0"/>
              <a:t>Proporcionar actualizaciones sobre los proyectos en curso:</a:t>
            </a:r>
            <a:r>
              <a:rPr lang="x-none" b="0" i="0" u="none" baseline="0"/>
              <a:t> Mantén informadas a las personas donantes sobre el progreso de los proyectos en curso, como los próximos talleres de Suéñalo, Puedes Lograrlo (DIBI, por sus siglas en inglés) o los eventos de los Premios Vive Tu Sueño (LYDA, por sus siglas en inglés). Las actualizaciones periódicas demuestran transparencia y muestran a las personas donantes el impacto de sus contribuciones.</a:t>
            </a:r>
          </a:p>
          <a:p>
            <a:pPr algn="l" rtl="0"/>
            <a:r>
              <a:rPr lang="x-none" b="1" i="0" u="none" baseline="0"/>
              <a:t>Compartir historias de éxito: </a:t>
            </a:r>
            <a:r>
              <a:rPr lang="x-none" b="0" i="0" u="none" baseline="0"/>
              <a:t>Resalta historias de éxito que muestren los resultados positivos de su apoyo. Los ejemplos personales de galardonadas de LYDA o de comunidades que se benefician de nuestros programas pueden ser increíblemente motivadores y reafirmantes para las personas donantes.</a:t>
            </a:r>
          </a:p>
          <a:p>
            <a:pPr algn="l" rtl="0"/>
            <a:r>
              <a:rPr lang="x-none" b="1" i="0" u="none" baseline="0"/>
              <a:t>Invitar a donantes a otros eventos u oportunidades:</a:t>
            </a:r>
            <a:r>
              <a:rPr lang="x-none" b="0" i="0" u="none" baseline="0"/>
              <a:t> Invita a las personas donantes a otros eventos u oportunidades para involucrarse. Esto podría incluir oportunidades de voluntariado, eventos especiales o talleres de DIBI. Las invitaciones personales hacen que las personas donantes se sienta valoradas y vinculadas a la causa.</a:t>
            </a:r>
          </a:p>
          <a:p>
            <a:endParaRPr lang="x-none" dirty="0"/>
          </a:p>
          <a:p>
            <a:pPr algn="l" rtl="0"/>
            <a:r>
              <a:rPr lang="x-none" b="0" i="0" u="none" baseline="0"/>
              <a:t>Al cultivar continuamente las relaciones con ellas, te aseguras de que se sientan apreciadas y comprometidas con nuestra misión.</a:t>
            </a:r>
          </a:p>
        </p:txBody>
      </p:sp>
      <p:sp>
        <p:nvSpPr>
          <p:cNvPr id="4" name="Slide Number Placeholder 3"/>
          <p:cNvSpPr>
            <a:spLocks noGrp="1"/>
          </p:cNvSpPr>
          <p:nvPr>
            <p:ph type="sldNum" sz="quarter" idx="5"/>
          </p:nvPr>
        </p:nvSpPr>
        <p:spPr/>
        <p:txBody>
          <a:bodyPr/>
          <a:lstStyle/>
          <a:p>
            <a:pPr algn="l" rtl="0"/>
            <a:fld id="{936352F2-6B87-474D-B022-C7F8713B53C0}" type="slidenum">
              <a:rPr/>
              <a:t>8</a:t>
            </a:fld>
            <a:endParaRPr lang="x-none"/>
          </a:p>
        </p:txBody>
      </p:sp>
    </p:spTree>
    <p:extLst>
      <p:ext uri="{BB962C8B-B14F-4D97-AF65-F5344CB8AC3E}">
        <p14:creationId xmlns:p14="http://schemas.microsoft.com/office/powerpoint/2010/main" val="2997346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none" b="0" i="0" u="none" baseline="0"/>
              <a:t>Hay muchos recursos disponibles para apoyarte en tus esfuerzos por aumentar una base constante de donantes a través de eventos y recaudaciones de fondos del club. A continuación te sugerimos algunos sitios web que ofrecen ideas y herramientas para ayudarte a tener éxito. </a:t>
            </a:r>
          </a:p>
          <a:p>
            <a:endParaRPr lang="x-none" dirty="0"/>
          </a:p>
          <a:p>
            <a:pPr algn="l" rtl="0"/>
            <a:r>
              <a:rPr lang="x-none" b="0" i="0" u="none" baseline="0"/>
              <a:t>Si tienes alguna pregunta, ponte en contacto con la coordinadora de Recaudación de Fondos de tu región o con el personal de Desarrollo de Fondos de SIA. Ellas están aquí para ayudarte. </a:t>
            </a:r>
          </a:p>
          <a:p>
            <a:endParaRPr lang="x-none" dirty="0"/>
          </a:p>
          <a:p>
            <a:pPr algn="l" rtl="0"/>
            <a:r>
              <a:rPr lang="x-none" b="0" i="0" u="none" baseline="0"/>
              <a:t>¡Muchas gracias! </a:t>
            </a:r>
          </a:p>
          <a:p>
            <a:endParaRPr lang="x-none" dirty="0"/>
          </a:p>
          <a:p>
            <a:pPr algn="l" rtl="0"/>
            <a:r>
              <a:rPr lang="x-none" b="0" i="0" u="none" baseline="0"/>
              <a:t>{Si hay tiempo, pregunta si alguien quiere compartir algo que hizo después de un evento para sostener el apoyo de alguien}</a:t>
            </a:r>
          </a:p>
        </p:txBody>
      </p:sp>
      <p:sp>
        <p:nvSpPr>
          <p:cNvPr id="4" name="Slide Number Placeholder 3"/>
          <p:cNvSpPr>
            <a:spLocks noGrp="1"/>
          </p:cNvSpPr>
          <p:nvPr>
            <p:ph type="sldNum" sz="quarter" idx="5"/>
          </p:nvPr>
        </p:nvSpPr>
        <p:spPr/>
        <p:txBody>
          <a:bodyPr/>
          <a:lstStyle/>
          <a:p>
            <a:pPr algn="l" rtl="0"/>
            <a:fld id="{936352F2-6B87-474D-B022-C7F8713B53C0}" type="slidenum">
              <a:rPr/>
              <a:t>9</a:t>
            </a:fld>
            <a:endParaRPr lang="x-none"/>
          </a:p>
        </p:txBody>
      </p:sp>
    </p:spTree>
    <p:extLst>
      <p:ext uri="{BB962C8B-B14F-4D97-AF65-F5344CB8AC3E}">
        <p14:creationId xmlns:p14="http://schemas.microsoft.com/office/powerpoint/2010/main" val="1613987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0289F9E-9962-4B7B-BA18-A15907CCC6BF}" type="slidenum">
              <a:rPr lang="en-US" smtClean="0"/>
              <a:t>‹#›</a:t>
            </a:fld>
            <a:endParaRPr lang="en-US"/>
          </a:p>
        </p:txBody>
      </p:sp>
    </p:spTree>
    <p:extLst>
      <p:ext uri="{BB962C8B-B14F-4D97-AF65-F5344CB8AC3E}">
        <p14:creationId xmlns:p14="http://schemas.microsoft.com/office/powerpoint/2010/main" val="36562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7466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617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57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28591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D92BC-42A9-434B-8530-ADBF4485E407}" type="datetimeFigureOut">
              <a:rPr lang="en-US" smtClean="0"/>
              <a:t>8/9/2024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881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8/9/2024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2357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84821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8/9/2024</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048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552735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9288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8723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577121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2622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8/9/2024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78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87941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D92BC-42A9-434B-8530-ADBF4485E407}" type="datetimeFigureOut">
              <a:rPr lang="en-US" smtClean="0"/>
              <a:t>8/9/2024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65701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9D0D92BC-42A9-434B-8530-ADBF4485E407}" type="datetimeFigureOut">
              <a:rPr lang="en-US" smtClean="0"/>
              <a:pPr/>
              <a:t>8/9/2024</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0431557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eareforgood.com/article/the-art-of-donor-stewardshi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soroptimist.org/for-clubs-and-members/federation-information/sias-big-goal/fundraising-resources.html" TargetMode="External"/><Relationship Id="rId4" Type="http://schemas.openxmlformats.org/officeDocument/2006/relationships/hyperlink" Target="https://bloomerang.co/blog/special-event-follow-up-to-convert-guests-to-loyal-don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xmlns="" id="{CC8EC169-188B-A8AB-09EB-07C3BD4551CA}"/>
              </a:ext>
            </a:extLst>
          </p:cNvPr>
          <p:cNvPicPr>
            <a:picLocks noChangeAspect="1"/>
          </p:cNvPicPr>
          <p:nvPr/>
        </p:nvPicPr>
        <p:blipFill rotWithShape="1">
          <a:blip r:embed="rId3"/>
          <a:srcRect l="13777" r="1560"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xmlns="" id="{F7A46274-5918-8F5E-91D0-8C011C3AEAA3}"/>
              </a:ext>
            </a:extLst>
          </p:cNvPr>
          <p:cNvSpPr>
            <a:spLocks noGrp="1"/>
          </p:cNvSpPr>
          <p:nvPr>
            <p:ph type="ctrTitle"/>
          </p:nvPr>
        </p:nvSpPr>
        <p:spPr>
          <a:xfrm>
            <a:off x="5608495" y="1946718"/>
            <a:ext cx="5428551" cy="2742513"/>
          </a:xfrm>
        </p:spPr>
        <p:txBody>
          <a:bodyPr>
            <a:noAutofit/>
          </a:bodyPr>
          <a:lstStyle/>
          <a:p>
            <a:pPr algn="l" rtl="0"/>
            <a:r>
              <a:rPr lang="x-none" sz="3600" b="1" i="0" u="none" baseline="0" dirty="0"/>
              <a:t>FILANTROPÍA: </a:t>
            </a:r>
            <a:r>
              <a:rPr lang="x-none" sz="3600" b="0" i="0" u="none" baseline="0" dirty="0"/>
              <a:t>Aumentar la base constante de donantes a través de eventos y recaudaciones de fondos del club</a:t>
            </a:r>
          </a:p>
        </p:txBody>
      </p:sp>
      <p:sp>
        <p:nvSpPr>
          <p:cNvPr id="3" name="Subtitle 2">
            <a:extLst>
              <a:ext uri="{FF2B5EF4-FFF2-40B4-BE49-F238E27FC236}">
                <a16:creationId xmlns:a16="http://schemas.microsoft.com/office/drawing/2014/main" xmlns="" id="{3240A5E7-E7B7-EEDC-1E9D-E3F53DFFB06C}"/>
              </a:ext>
            </a:extLst>
          </p:cNvPr>
          <p:cNvSpPr>
            <a:spLocks noGrp="1"/>
          </p:cNvSpPr>
          <p:nvPr>
            <p:ph type="subTitle" idx="1"/>
          </p:nvPr>
        </p:nvSpPr>
        <p:spPr>
          <a:xfrm>
            <a:off x="5739787" y="5440333"/>
            <a:ext cx="5428551" cy="397778"/>
          </a:xfrm>
        </p:spPr>
        <p:txBody>
          <a:bodyPr>
            <a:normAutofit/>
          </a:bodyPr>
          <a:lstStyle/>
          <a:p>
            <a:pPr algn="ctr" rtl="0"/>
            <a:r>
              <a:rPr lang="x-none" b="0" i="0" u="none" baseline="0">
                <a:solidFill>
                  <a:schemeClr val="bg1"/>
                </a:solidFill>
              </a:rPr>
              <a:t>Reunión de distrito (INSERTAR REGIÓN) 2024</a:t>
            </a:r>
          </a:p>
        </p:txBody>
      </p:sp>
      <p:sp>
        <p:nvSpPr>
          <p:cNvPr id="21" name="Freeform 8">
            <a:extLst>
              <a:ext uri="{FF2B5EF4-FFF2-40B4-BE49-F238E27FC236}">
                <a16:creationId xmlns:a16="http://schemas.microsoft.com/office/drawing/2014/main" xmlns=""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x-none"/>
          </a:p>
        </p:txBody>
      </p:sp>
      <p:sp>
        <p:nvSpPr>
          <p:cNvPr id="2" name="Subtitle 2">
            <a:extLst>
              <a:ext uri="{FF2B5EF4-FFF2-40B4-BE49-F238E27FC236}">
                <a16:creationId xmlns:a16="http://schemas.microsoft.com/office/drawing/2014/main" xmlns="" id="{58EC28FB-705E-6229-8FDE-30C12910D5AB}"/>
              </a:ext>
            </a:extLst>
          </p:cNvPr>
          <p:cNvSpPr txBox="1">
            <a:spLocks/>
          </p:cNvSpPr>
          <p:nvPr/>
        </p:nvSpPr>
        <p:spPr>
          <a:xfrm>
            <a:off x="5739787" y="4995417"/>
            <a:ext cx="5428551" cy="39777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rtl="0"/>
            <a:r>
              <a:rPr lang="x-none" sz="2400" b="0" i="0" u="none" baseline="0">
                <a:solidFill>
                  <a:schemeClr val="bg1"/>
                </a:solidFill>
              </a:rPr>
              <a:t>NOMBRE DE LA PRESENTADORA</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7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37A165-0069-2B71-3611-76F76E6FE0D1}"/>
              </a:ext>
            </a:extLst>
          </p:cNvPr>
          <p:cNvSpPr>
            <a:spLocks noGrp="1"/>
          </p:cNvSpPr>
          <p:nvPr>
            <p:ph type="title"/>
          </p:nvPr>
        </p:nvSpPr>
        <p:spPr>
          <a:xfrm>
            <a:off x="336173" y="4853792"/>
            <a:ext cx="11368726" cy="1374238"/>
          </a:xfrm>
        </p:spPr>
        <p:txBody>
          <a:bodyPr vert="horz" lIns="91440" tIns="45720" rIns="91440" bIns="45720" rtlCol="0" anchor="ctr">
            <a:normAutofit fontScale="90000"/>
          </a:bodyPr>
          <a:lstStyle/>
          <a:p>
            <a:pPr algn="ctr" rtl="0"/>
            <a:r>
              <a:rPr lang="x-none" sz="3200" b="0" i="0" u="none" baseline="0" dirty="0">
                <a:solidFill>
                  <a:schemeClr val="tx1"/>
                </a:solidFill>
              </a:rPr>
              <a:t>¿Por qué es importante mejorar el compromiso de las personas donantes a través de la recaudación de fondos y los eventos del club?</a:t>
            </a:r>
          </a:p>
        </p:txBody>
      </p:sp>
      <p:sp>
        <p:nvSpPr>
          <p:cNvPr id="3" name="TextBox 2">
            <a:extLst>
              <a:ext uri="{FF2B5EF4-FFF2-40B4-BE49-F238E27FC236}">
                <a16:creationId xmlns:a16="http://schemas.microsoft.com/office/drawing/2014/main" xmlns="" id="{2AC615DC-D2A7-BBF9-8D02-014E1BD764B6}"/>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
        <p:nvSpPr>
          <p:cNvPr id="5" name="Freeform 8">
            <a:extLst>
              <a:ext uri="{FF2B5EF4-FFF2-40B4-BE49-F238E27FC236}">
                <a16:creationId xmlns:a16="http://schemas.microsoft.com/office/drawing/2014/main" xmlns=""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x-none"/>
          </a:p>
        </p:txBody>
      </p:sp>
      <p:pic>
        <p:nvPicPr>
          <p:cNvPr id="1026" name="Picture 2" descr="Ideas para recaudar fondos en la escuela para cada nivel escolar">
            <a:extLst>
              <a:ext uri="{FF2B5EF4-FFF2-40B4-BE49-F238E27FC236}">
                <a16:creationId xmlns:a16="http://schemas.microsoft.com/office/drawing/2014/main" xmlns="" id="{8D8E1350-3D31-802C-355C-C33360EF7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736" y="815987"/>
            <a:ext cx="7171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06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x-none"/>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fontScale="90000"/>
          </a:bodyPr>
          <a:lstStyle/>
          <a:p>
            <a:pPr algn="r" rtl="0"/>
            <a:r>
              <a:rPr lang="x-none" sz="3200" b="0" i="0" u="none" baseline="0">
                <a:solidFill>
                  <a:schemeClr val="tx1"/>
                </a:solidFill>
              </a:rPr>
              <a:t>Mejorar el compromiso de donantes mediante eventos y recaudaciones de fondos del club te permite:</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6245696" cy="4739950"/>
          </a:xfrm>
          <a:prstGeom prst="rect">
            <a:avLst/>
          </a:prstGeom>
        </p:spPr>
        <p:txBody>
          <a:bodyPr vert="horz" lIns="91440" tIns="45720" rIns="91440" bIns="45720" rtlCol="0" anchor="ctr">
            <a:normAutofit/>
          </a:bodyPr>
          <a:lstStyle/>
          <a:p>
            <a:pPr algn="l" rtl="0">
              <a:lnSpc>
                <a:spcPct val="200000"/>
              </a:lnSpc>
              <a:spcBef>
                <a:spcPts val="1000"/>
              </a:spcBef>
              <a:buClr>
                <a:schemeClr val="accent1"/>
              </a:buClr>
              <a:buSzPct val="80000"/>
              <a:buFont typeface="Wingdings 3" charset="2"/>
              <a:buChar char=""/>
            </a:pPr>
            <a:r>
              <a:rPr lang="x-none" sz="2000" b="1" i="0" u="none" baseline="0" dirty="0"/>
              <a:t>Fortalecer las relaciones con donantes </a:t>
            </a:r>
          </a:p>
          <a:p>
            <a:pPr algn="l" rtl="0">
              <a:lnSpc>
                <a:spcPct val="200000"/>
              </a:lnSpc>
              <a:spcBef>
                <a:spcPts val="1000"/>
              </a:spcBef>
              <a:buClr>
                <a:schemeClr val="accent1"/>
              </a:buClr>
              <a:buSzPct val="80000"/>
              <a:buFont typeface="Wingdings 3" charset="2"/>
              <a:buChar char=""/>
            </a:pPr>
            <a:r>
              <a:rPr lang="x-none" sz="2000" b="1" i="0" u="none" baseline="0" dirty="0"/>
              <a:t>Aumentar el éxito de la recaudación de fondos</a:t>
            </a:r>
          </a:p>
          <a:p>
            <a:pPr algn="l" rtl="0">
              <a:lnSpc>
                <a:spcPct val="200000"/>
              </a:lnSpc>
              <a:spcBef>
                <a:spcPts val="1000"/>
              </a:spcBef>
              <a:buClr>
                <a:schemeClr val="accent1"/>
              </a:buClr>
              <a:buSzPct val="80000"/>
              <a:buFont typeface="Wingdings 3" charset="2"/>
              <a:buChar char=""/>
            </a:pPr>
            <a:r>
              <a:rPr lang="x-none" sz="2000" b="1" i="0" u="none" baseline="0" dirty="0"/>
              <a:t>Aumentar la visibilidad del club</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x-none"/>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Tree>
    <p:extLst>
      <p:ext uri="{BB962C8B-B14F-4D97-AF65-F5344CB8AC3E}">
        <p14:creationId xmlns:p14="http://schemas.microsoft.com/office/powerpoint/2010/main" val="228545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x-none"/>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x-none"/>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none"/>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x-none" sz="3200" b="0" i="0" u="none" baseline="0">
                <a:solidFill>
                  <a:srgbClr val="EBEBEB"/>
                </a:solidFill>
              </a:rPr>
              <a:t>Ejemplos de eventos para recaudar fondos</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290077" y="437513"/>
            <a:ext cx="5502614" cy="5954325"/>
          </a:xfrm>
        </p:spPr>
        <p:txBody>
          <a:bodyPr anchor="ctr">
            <a:normAutofit/>
          </a:bodyPr>
          <a:lstStyle/>
          <a:p>
            <a:pPr algn="l" rtl="0"/>
            <a:r>
              <a:rPr lang="x-none" sz="2000" b="0" i="0" u="none" baseline="0"/>
              <a:t>Noche de trivia</a:t>
            </a:r>
          </a:p>
          <a:p>
            <a:pPr algn="l" rtl="0"/>
            <a:r>
              <a:rPr lang="x-none" sz="2000" b="0" i="0" u="none" baseline="0"/>
              <a:t>Noche de retribuir y restaurante local</a:t>
            </a:r>
          </a:p>
          <a:p>
            <a:pPr algn="l" rtl="0"/>
            <a:r>
              <a:rPr lang="x-none" sz="2000" b="0" i="0" u="none" baseline="0"/>
              <a:t>Organiza la proyección de una película en un parque local o centro comunitario</a:t>
            </a:r>
          </a:p>
          <a:p>
            <a:pPr algn="l" rtl="0"/>
            <a:r>
              <a:rPr lang="x-none" sz="2000" b="0" i="0" u="none" baseline="0"/>
              <a:t>Venta de pasteles </a:t>
            </a:r>
          </a:p>
          <a:p>
            <a:pPr algn="l" rtl="0"/>
            <a:r>
              <a:rPr lang="x-none" sz="2000" b="0" i="0" u="none" baseline="0"/>
              <a:t>Organiza una cena o comida con catering, subasta silenciosa y rifa</a:t>
            </a:r>
          </a:p>
          <a:p>
            <a:pPr algn="l" rtl="0"/>
            <a:r>
              <a:rPr lang="x-none" sz="2000" b="0" i="0" u="none" baseline="0"/>
              <a:t>Asóciate con un centro o empresa local para organizar una recaudación de fondos</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x-none"/>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Tree>
    <p:extLst>
      <p:ext uri="{BB962C8B-B14F-4D97-AF65-F5344CB8AC3E}">
        <p14:creationId xmlns:p14="http://schemas.microsoft.com/office/powerpoint/2010/main" val="74188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grpSp>
        <p:nvGrpSpPr>
          <p:cNvPr id="11" name="Group 10">
            <a:extLst>
              <a:ext uri="{FF2B5EF4-FFF2-40B4-BE49-F238E27FC236}">
                <a16:creationId xmlns:a16="http://schemas.microsoft.com/office/drawing/2014/main" xmlns=""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xmlns=""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3" name="Freeform 5">
              <a:extLst>
                <a:ext uri="{FF2B5EF4-FFF2-40B4-BE49-F238E27FC236}">
                  <a16:creationId xmlns:a16="http://schemas.microsoft.com/office/drawing/2014/main" xmlns=""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x-none"/>
            </a:p>
          </p:txBody>
        </p:sp>
      </p:grpSp>
      <p:cxnSp>
        <p:nvCxnSpPr>
          <p:cNvPr id="15" name="Straight Connector 14">
            <a:extLst>
              <a:ext uri="{FF2B5EF4-FFF2-40B4-BE49-F238E27FC236}">
                <a16:creationId xmlns:a16="http://schemas.microsoft.com/office/drawing/2014/main" xmlns=""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4605C097-8DBD-17FE-542D-8CB9E52250AF}"/>
              </a:ext>
            </a:extLst>
          </p:cNvPr>
          <p:cNvSpPr>
            <a:spLocks noGrp="1"/>
          </p:cNvSpPr>
          <p:nvPr>
            <p:ph idx="1"/>
          </p:nvPr>
        </p:nvSpPr>
        <p:spPr>
          <a:xfrm>
            <a:off x="5041399" y="1085549"/>
            <a:ext cx="5579707" cy="4686903"/>
          </a:xfrm>
        </p:spPr>
        <p:txBody>
          <a:bodyPr anchor="ctr">
            <a:normAutofit/>
          </a:bodyPr>
          <a:lstStyle/>
          <a:p>
            <a:pPr marL="0" indent="0" algn="l" rtl="0">
              <a:buNone/>
            </a:pPr>
            <a:endParaRPr lang="x-none" sz="3200" dirty="0">
              <a:solidFill>
                <a:schemeClr val="tx1"/>
              </a:solidFill>
            </a:endParaRPr>
          </a:p>
          <a:p>
            <a:pPr lvl="1" algn="l" rtl="0"/>
            <a:r>
              <a:rPr lang="x-none" sz="2800" b="0" i="0" u="none" baseline="0">
                <a:solidFill>
                  <a:schemeClr val="tx1"/>
                </a:solidFill>
              </a:rPr>
              <a:t>Subastas silenciosas y rifas </a:t>
            </a:r>
          </a:p>
          <a:p>
            <a:pPr lvl="1" algn="l" rtl="0"/>
            <a:r>
              <a:rPr lang="x-none" sz="2800" b="0" i="0" u="none" baseline="0">
                <a:solidFill>
                  <a:schemeClr val="tx1"/>
                </a:solidFill>
              </a:rPr>
              <a:t>Algunos ejemplos pueden ser: </a:t>
            </a:r>
          </a:p>
          <a:p>
            <a:pPr lvl="2" algn="l" rtl="0"/>
            <a:r>
              <a:rPr lang="x-none" sz="2400" b="0" i="0" u="none" baseline="0">
                <a:solidFill>
                  <a:schemeClr val="tx1"/>
                </a:solidFill>
              </a:rPr>
              <a:t>Certificados de regalo locales</a:t>
            </a:r>
          </a:p>
          <a:p>
            <a:pPr lvl="2" algn="l" rtl="0"/>
            <a:r>
              <a:rPr lang="x-none" sz="2400" b="0" i="0" u="none" baseline="0">
                <a:solidFill>
                  <a:schemeClr val="tx1"/>
                </a:solidFill>
              </a:rPr>
              <a:t>Viajes</a:t>
            </a:r>
          </a:p>
          <a:p>
            <a:pPr lvl="2" algn="l" rtl="0"/>
            <a:r>
              <a:rPr lang="x-none" sz="2400" b="0" i="0" u="none" baseline="0">
                <a:solidFill>
                  <a:schemeClr val="tx1"/>
                </a:solidFill>
              </a:rPr>
              <a:t>Joyería </a:t>
            </a:r>
          </a:p>
          <a:p>
            <a:pPr lvl="2" algn="l" rtl="0"/>
            <a:r>
              <a:rPr lang="x-none" sz="2400" b="0" i="0" u="none" baseline="0">
                <a:solidFill>
                  <a:schemeClr val="tx1"/>
                </a:solidFill>
              </a:rPr>
              <a:t>Bolsos de mano</a:t>
            </a:r>
          </a:p>
        </p:txBody>
      </p:sp>
      <p:sp>
        <p:nvSpPr>
          <p:cNvPr id="17" name="Footer Placeholder 4">
            <a:extLst>
              <a:ext uri="{FF2B5EF4-FFF2-40B4-BE49-F238E27FC236}">
                <a16:creationId xmlns:a16="http://schemas.microsoft.com/office/drawing/2014/main" xmlns="" id="{0308D749-5984-4BB8-A788-A85D24304A0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561110" y="6391838"/>
            <a:ext cx="3859795" cy="304801"/>
          </a:xfrm>
          <a:prstGeom prst="rect">
            <a:avLst/>
          </a:prstGeom>
        </p:spPr>
        <p:txBody>
          <a:bodyPr vert="horz" lIns="91440" tIns="45720" rIns="91440" bIns="45720" rtlCol="0" anchor="ctr"/>
          <a:lstStyle>
            <a:defPPr>
              <a:defRPr lang="x-none"/>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x-none" b="1" dirty="0">
              <a:solidFill>
                <a:srgbClr val="B31166"/>
              </a:solidFill>
            </a:endParaRPr>
          </a:p>
        </p:txBody>
      </p:sp>
      <p:sp>
        <p:nvSpPr>
          <p:cNvPr id="19" name="Date Placeholder 3">
            <a:extLst>
              <a:ext uri="{FF2B5EF4-FFF2-40B4-BE49-F238E27FC236}">
                <a16:creationId xmlns:a16="http://schemas.microsoft.com/office/drawing/2014/main" xmlns="" id="{95B8172D-A4C8-41B4-8991-78BBEC4039D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7718854" y="6391839"/>
            <a:ext cx="2997637" cy="304798"/>
          </a:xfrm>
          <a:prstGeom prst="rect">
            <a:avLst/>
          </a:prstGeom>
        </p:spPr>
        <p:txBody>
          <a:bodyPr vert="horz" lIns="91440" tIns="45720" rIns="91440" bIns="45720" rtlCol="0" anchor="t"/>
          <a:lstStyle>
            <a:defPPr>
              <a:defRPr lang="x-none"/>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endParaRPr lang="x-none" b="1" dirty="0">
              <a:solidFill>
                <a:srgbClr val="B31166"/>
              </a:solidFill>
            </a:endParaRPr>
          </a:p>
        </p:txBody>
      </p:sp>
      <p:sp>
        <p:nvSpPr>
          <p:cNvPr id="4" name="TextBox 3">
            <a:extLst>
              <a:ext uri="{FF2B5EF4-FFF2-40B4-BE49-F238E27FC236}">
                <a16:creationId xmlns:a16="http://schemas.microsoft.com/office/drawing/2014/main" xmlns="" id="{C7A7633B-5A4A-8CD6-CF0C-EC43CD42F364}"/>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pic>
        <p:nvPicPr>
          <p:cNvPr id="2052" name="Picture 4" descr="1,568,000+ Fotos de Stock, Fotografías e imágenes libres de derechos de mujeres diversas - iStock | Grupo de mujeres diversas, Grupo de mujeres diversas, Amigas de mujeres diversas">
            <a:extLst>
              <a:ext uri="{FF2B5EF4-FFF2-40B4-BE49-F238E27FC236}">
                <a16:creationId xmlns:a16="http://schemas.microsoft.com/office/drawing/2014/main" xmlns="" id="{D6ADE5EE-656A-ACC4-2830-9D0C5C4BDF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3" t="15363" r="-443" b="4234"/>
          <a:stretch/>
        </p:blipFill>
        <p:spPr bwMode="auto">
          <a:xfrm>
            <a:off x="739521" y="1187734"/>
            <a:ext cx="3914775" cy="468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24E43EB-867C-4B35-9A5C-E435157C72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grpSp>
        <p:nvGrpSpPr>
          <p:cNvPr id="15" name="Group 14">
            <a:extLst>
              <a:ext uri="{FF2B5EF4-FFF2-40B4-BE49-F238E27FC236}">
                <a16:creationId xmlns:a16="http://schemas.microsoft.com/office/drawing/2014/main" xmlns="" id="{01B1A260-8A72-4E08-82CC-DB3DB0A49F3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2373"/>
            <a:ext cx="12192000" cy="6867027"/>
            <a:chOff x="0" y="-2373"/>
            <a:chExt cx="12192000" cy="6867027"/>
          </a:xfrm>
        </p:grpSpPr>
        <p:sp>
          <p:nvSpPr>
            <p:cNvPr id="16" name="Rectangle 15">
              <a:extLst>
                <a:ext uri="{FF2B5EF4-FFF2-40B4-BE49-F238E27FC236}">
                  <a16:creationId xmlns:a16="http://schemas.microsoft.com/office/drawing/2014/main" xmlns="" id="{F5EE446B-EFB2-4F6A-AC6E-936E92DB5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7" name="Oval 16">
              <a:extLst>
                <a:ext uri="{FF2B5EF4-FFF2-40B4-BE49-F238E27FC236}">
                  <a16:creationId xmlns:a16="http://schemas.microsoft.com/office/drawing/2014/main" xmlns="" id="{3483BA79-FCF5-4852-AF0E-CA634727E3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18" name="Oval 17">
              <a:extLst>
                <a:ext uri="{FF2B5EF4-FFF2-40B4-BE49-F238E27FC236}">
                  <a16:creationId xmlns:a16="http://schemas.microsoft.com/office/drawing/2014/main" xmlns="" id="{A2630BA5-8A74-4D0A-BB80-42BB6E2D0C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19" name="Oval 18">
              <a:extLst>
                <a:ext uri="{FF2B5EF4-FFF2-40B4-BE49-F238E27FC236}">
                  <a16:creationId xmlns:a16="http://schemas.microsoft.com/office/drawing/2014/main" xmlns="" id="{BD6109B2-DB31-43CB-950B-AB02BC17CF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0" name="Oval 19">
              <a:extLst>
                <a:ext uri="{FF2B5EF4-FFF2-40B4-BE49-F238E27FC236}">
                  <a16:creationId xmlns:a16="http://schemas.microsoft.com/office/drawing/2014/main" xmlns="" id="{4F4C0381-B807-4F22-9362-4CF1EA4ED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1" name="Oval 20">
              <a:extLst>
                <a:ext uri="{FF2B5EF4-FFF2-40B4-BE49-F238E27FC236}">
                  <a16:creationId xmlns:a16="http://schemas.microsoft.com/office/drawing/2014/main" xmlns="" id="{32DC58E5-A2AB-4AF3-BFDC-51F45B8591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2" name="Rectangle 21">
              <a:extLst>
                <a:ext uri="{FF2B5EF4-FFF2-40B4-BE49-F238E27FC236}">
                  <a16:creationId xmlns:a16="http://schemas.microsoft.com/office/drawing/2014/main" xmlns="" id="{5A82E722-60BE-4C4A-93FB-ED5C9D25F9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sp>
          <p:nvSpPr>
            <p:cNvPr id="23" name="Freeform 5">
              <a:extLst>
                <a:ext uri="{FF2B5EF4-FFF2-40B4-BE49-F238E27FC236}">
                  <a16:creationId xmlns:a16="http://schemas.microsoft.com/office/drawing/2014/main" xmlns="" id="{BD917B57-2D0B-49F7-99D0-3E0D111382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x-none"/>
            </a:p>
          </p:txBody>
        </p:sp>
        <p:sp>
          <p:nvSpPr>
            <p:cNvPr id="24" name="Freeform 5">
              <a:extLst>
                <a:ext uri="{FF2B5EF4-FFF2-40B4-BE49-F238E27FC236}">
                  <a16:creationId xmlns:a16="http://schemas.microsoft.com/office/drawing/2014/main" xmlns="" id="{ED29444E-A895-4493-BEBA-CBD61CF471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x-none"/>
            </a:p>
          </p:txBody>
        </p:sp>
        <p:sp>
          <p:nvSpPr>
            <p:cNvPr id="25" name="Freeform 5">
              <a:extLst>
                <a:ext uri="{FF2B5EF4-FFF2-40B4-BE49-F238E27FC236}">
                  <a16:creationId xmlns:a16="http://schemas.microsoft.com/office/drawing/2014/main" xmlns="" id="{9237B3E9-B2D7-4C20-930D-6FD74FFB5C1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x-none"/>
            </a:p>
          </p:txBody>
        </p:sp>
      </p:grpSp>
      <p:sp>
        <p:nvSpPr>
          <p:cNvPr id="2" name="Title 1">
            <a:extLst>
              <a:ext uri="{FF2B5EF4-FFF2-40B4-BE49-F238E27FC236}">
                <a16:creationId xmlns:a16="http://schemas.microsoft.com/office/drawing/2014/main" xmlns="" id="{44EBFDBF-2B8A-0031-1279-60D68CD4B289}"/>
              </a:ext>
            </a:extLst>
          </p:cNvPr>
          <p:cNvSpPr>
            <a:spLocks noGrp="1"/>
          </p:cNvSpPr>
          <p:nvPr>
            <p:ph type="title"/>
          </p:nvPr>
        </p:nvSpPr>
        <p:spPr>
          <a:xfrm>
            <a:off x="994087" y="1130603"/>
            <a:ext cx="3342442" cy="4596794"/>
          </a:xfrm>
        </p:spPr>
        <p:txBody>
          <a:bodyPr anchor="ctr">
            <a:normAutofit/>
          </a:bodyPr>
          <a:lstStyle/>
          <a:p>
            <a:pPr algn="l" rtl="0"/>
            <a:r>
              <a:rPr lang="x-none" sz="3200" b="0" i="0" u="none" baseline="0">
                <a:solidFill>
                  <a:schemeClr val="tx1"/>
                </a:solidFill>
              </a:rPr>
              <a:t>Formas de poner en práctica el patrocinio corporativo y el reconocimiento de donantes durante los eventos:</a:t>
            </a:r>
          </a:p>
        </p:txBody>
      </p:sp>
      <p:sp>
        <p:nvSpPr>
          <p:cNvPr id="3" name="Content Placeholder 2">
            <a:extLst>
              <a:ext uri="{FF2B5EF4-FFF2-40B4-BE49-F238E27FC236}">
                <a16:creationId xmlns:a16="http://schemas.microsoft.com/office/drawing/2014/main" xmlns="" id="{4ABF0080-A5B5-AABE-7E7D-BAC7F7BAE1D7}"/>
              </a:ext>
            </a:extLst>
          </p:cNvPr>
          <p:cNvSpPr>
            <a:spLocks noGrp="1"/>
          </p:cNvSpPr>
          <p:nvPr>
            <p:ph idx="1"/>
          </p:nvPr>
        </p:nvSpPr>
        <p:spPr>
          <a:xfrm>
            <a:off x="5290077" y="437513"/>
            <a:ext cx="6224144" cy="5954325"/>
          </a:xfrm>
        </p:spPr>
        <p:txBody>
          <a:bodyPr anchor="ctr">
            <a:normAutofit/>
          </a:bodyPr>
          <a:lstStyle/>
          <a:p>
            <a:pPr lvl="1" algn="l" rtl="0"/>
            <a:r>
              <a:rPr lang="x-none" sz="2800" b="0" i="0" u="none" baseline="0">
                <a:solidFill>
                  <a:schemeClr val="tx1"/>
                </a:solidFill>
              </a:rPr>
              <a:t>Subasta/ Patrocinador del área</a:t>
            </a:r>
          </a:p>
          <a:p>
            <a:pPr lvl="1" algn="l" rtl="0"/>
            <a:r>
              <a:rPr lang="x-none" sz="2800" b="0" i="0" u="none" baseline="0">
                <a:solidFill>
                  <a:schemeClr val="tx1"/>
                </a:solidFill>
              </a:rPr>
              <a:t>Logotipos en el programa del evento</a:t>
            </a:r>
          </a:p>
          <a:p>
            <a:pPr lvl="1" algn="l" rtl="0"/>
            <a:r>
              <a:rPr lang="x-none" sz="2800" b="0" i="0" u="none" baseline="0">
                <a:solidFill>
                  <a:schemeClr val="tx1"/>
                </a:solidFill>
              </a:rPr>
              <a:t>Logotipo en pantalla durante el evento </a:t>
            </a:r>
          </a:p>
          <a:p>
            <a:pPr lvl="1" algn="l" rtl="0"/>
            <a:r>
              <a:rPr lang="x-none" sz="2800" b="0" i="0" u="none" baseline="0">
                <a:solidFill>
                  <a:schemeClr val="tx1"/>
                </a:solidFill>
              </a:rPr>
              <a:t>Reconocimiento en el guion del evento</a:t>
            </a:r>
          </a:p>
        </p:txBody>
      </p:sp>
      <p:sp>
        <p:nvSpPr>
          <p:cNvPr id="8" name="Freeform 8">
            <a:extLst>
              <a:ext uri="{FF2B5EF4-FFF2-40B4-BE49-F238E27FC236}">
                <a16:creationId xmlns:a16="http://schemas.microsoft.com/office/drawing/2014/main" xmlns=""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x-none"/>
          </a:p>
        </p:txBody>
      </p:sp>
      <p:sp>
        <p:nvSpPr>
          <p:cNvPr id="4" name="TextBox 3">
            <a:extLst>
              <a:ext uri="{FF2B5EF4-FFF2-40B4-BE49-F238E27FC236}">
                <a16:creationId xmlns:a16="http://schemas.microsoft.com/office/drawing/2014/main" xmlns="" id="{78085D15-A1D3-1FBF-A9A7-82389B13C5A6}"/>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Tree>
    <p:extLst>
      <p:ext uri="{BB962C8B-B14F-4D97-AF65-F5344CB8AC3E}">
        <p14:creationId xmlns:p14="http://schemas.microsoft.com/office/powerpoint/2010/main" val="181688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x-none"/>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x-none" sz="3200" b="0" i="0" u="none" baseline="0">
                <a:solidFill>
                  <a:schemeClr val="tx1"/>
                </a:solidFill>
              </a:rPr>
              <a:t>Formas de establecer una relación duradera con las personas donantes después de los eventos</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x-none" sz="2000" b="1" i="0" u="none" baseline="0"/>
              <a:t>Compromiso después del evento: </a:t>
            </a:r>
          </a:p>
          <a:p>
            <a:pPr lvl="1" algn="l" rtl="0">
              <a:spcBef>
                <a:spcPts val="1000"/>
              </a:spcBef>
              <a:buClr>
                <a:schemeClr val="accent1"/>
              </a:buClr>
              <a:buSzPct val="80000"/>
              <a:buFont typeface="Wingdings 3" charset="2"/>
              <a:buChar char=""/>
            </a:pPr>
            <a:r>
              <a:rPr lang="x-none" sz="2000" b="0" i="0" u="none" baseline="0"/>
              <a:t>Envía notas de agradecimiento personales por correo electrónico o postal</a:t>
            </a:r>
          </a:p>
          <a:p>
            <a:pPr lvl="1" algn="l" rtl="0">
              <a:spcBef>
                <a:spcPts val="1000"/>
              </a:spcBef>
              <a:buClr>
                <a:schemeClr val="accent1"/>
              </a:buClr>
              <a:buSzPct val="80000"/>
              <a:buFont typeface="Wingdings 3" charset="2"/>
              <a:buChar char=""/>
            </a:pPr>
            <a:r>
              <a:rPr lang="x-none" sz="2000" b="0" i="0" u="none" baseline="0"/>
              <a:t>Redes sociales</a:t>
            </a:r>
          </a:p>
          <a:p>
            <a:pPr lvl="1" algn="l" rtl="0">
              <a:spcBef>
                <a:spcPts val="1000"/>
              </a:spcBef>
              <a:buClr>
                <a:schemeClr val="accent1"/>
              </a:buClr>
              <a:buSzPct val="80000"/>
              <a:buFont typeface="Wingdings 3" charset="2"/>
              <a:buChar char=""/>
            </a:pPr>
            <a:r>
              <a:rPr lang="x-none" sz="2000" b="0" i="0" u="none" baseline="0"/>
              <a:t>Información de la Sociedad Laurel</a:t>
            </a:r>
          </a:p>
          <a:p>
            <a:pPr lvl="1" algn="l" rtl="0">
              <a:spcBef>
                <a:spcPts val="1000"/>
              </a:spcBef>
              <a:buClr>
                <a:schemeClr val="accent1"/>
              </a:buClr>
              <a:buSzPct val="80000"/>
              <a:buFont typeface="Wingdings 3" charset="2"/>
              <a:buChar char=""/>
            </a:pPr>
            <a:r>
              <a:rPr lang="x-none" sz="2000" b="0" i="0" u="none" baseline="0"/>
              <a:t>Cómo convertirse en donante Astrónomo</a:t>
            </a:r>
          </a:p>
          <a:p>
            <a:pPr lvl="1" algn="l" rtl="0">
              <a:spcBef>
                <a:spcPts val="1000"/>
              </a:spcBef>
              <a:buClr>
                <a:schemeClr val="accent1"/>
              </a:buClr>
              <a:buSzPct val="80000"/>
              <a:buFont typeface="Wingdings 3" charset="2"/>
              <a:buChar char=""/>
            </a:pPr>
            <a:r>
              <a:rPr lang="x-none" sz="2000" b="0" i="0" u="none" baseline="0"/>
              <a:t>Inclusión en listas de correo y solicitudes</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x-none"/>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Tree>
    <p:extLst>
      <p:ext uri="{BB962C8B-B14F-4D97-AF65-F5344CB8AC3E}">
        <p14:creationId xmlns:p14="http://schemas.microsoft.com/office/powerpoint/2010/main" val="45690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219AE65-9B94-44EA-BEF3-EF4BFA169C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3" name="Rectangle 12">
            <a:extLst>
              <a:ext uri="{FF2B5EF4-FFF2-40B4-BE49-F238E27FC236}">
                <a16:creationId xmlns:a16="http://schemas.microsoft.com/office/drawing/2014/main" xmlns="" id="{F0C81A57-9CD5-461B-8FFE-4A8CB6CFBE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x-none"/>
          </a:p>
        </p:txBody>
      </p:sp>
      <p:grpSp>
        <p:nvGrpSpPr>
          <p:cNvPr id="15" name="Group 14">
            <a:extLst>
              <a:ext uri="{FF2B5EF4-FFF2-40B4-BE49-F238E27FC236}">
                <a16:creationId xmlns:a16="http://schemas.microsoft.com/office/drawing/2014/main" xmlns="" id="{3086C462-37F4-494D-8292-CCB95221CC1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a:solidFill>
            <a:srgbClr val="FFFFFF"/>
          </a:solidFill>
        </p:grpSpPr>
        <p:sp>
          <p:nvSpPr>
            <p:cNvPr id="8" name="Rectangle 15">
              <a:extLst>
                <a:ext uri="{FF2B5EF4-FFF2-40B4-BE49-F238E27FC236}">
                  <a16:creationId xmlns:a16="http://schemas.microsoft.com/office/drawing/2014/main" xmlns="" id="{2C7D2D64-353F-4802-AA48-A70CE6020B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 name="Freeform 5">
              <a:extLst>
                <a:ext uri="{FF2B5EF4-FFF2-40B4-BE49-F238E27FC236}">
                  <a16:creationId xmlns:a16="http://schemas.microsoft.com/office/drawing/2014/main" xmlns="" id="{30A6328F-CAA3-4052-BF4C-14BD47706E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x-none"/>
            </a:p>
          </p:txBody>
        </p:sp>
      </p:grpSp>
      <p:sp>
        <p:nvSpPr>
          <p:cNvPr id="2" name="Title 1">
            <a:extLst>
              <a:ext uri="{FF2B5EF4-FFF2-40B4-BE49-F238E27FC236}">
                <a16:creationId xmlns:a16="http://schemas.microsoft.com/office/drawing/2014/main" xmlns="" id="{FA1B174E-B39B-65EF-9E94-EF3CF26E931E}"/>
              </a:ext>
            </a:extLst>
          </p:cNvPr>
          <p:cNvSpPr>
            <a:spLocks noGrp="1"/>
          </p:cNvSpPr>
          <p:nvPr>
            <p:ph type="title"/>
          </p:nvPr>
        </p:nvSpPr>
        <p:spPr>
          <a:xfrm>
            <a:off x="1000372" y="1209957"/>
            <a:ext cx="3034580" cy="4438087"/>
          </a:xfrm>
        </p:spPr>
        <p:txBody>
          <a:bodyPr vert="horz" lIns="91440" tIns="45720" rIns="91440" bIns="45720" rtlCol="0" anchor="ctr">
            <a:normAutofit/>
          </a:bodyPr>
          <a:lstStyle/>
          <a:p>
            <a:pPr algn="r" rtl="0"/>
            <a:r>
              <a:rPr lang="x-none" sz="3200" b="0" i="0" u="none" baseline="0">
                <a:solidFill>
                  <a:schemeClr val="tx1"/>
                </a:solidFill>
              </a:rPr>
              <a:t>Formas de establecer una relación duradera con las personas donantes después de los eventos</a:t>
            </a:r>
          </a:p>
        </p:txBody>
      </p:sp>
      <p:sp>
        <p:nvSpPr>
          <p:cNvPr id="5" name="TextBox 4">
            <a:extLst>
              <a:ext uri="{FF2B5EF4-FFF2-40B4-BE49-F238E27FC236}">
                <a16:creationId xmlns:a16="http://schemas.microsoft.com/office/drawing/2014/main" xmlns="" id="{B769C088-CBA4-AD72-BF3C-92E280BA019C}"/>
              </a:ext>
            </a:extLst>
          </p:cNvPr>
          <p:cNvSpPr txBox="1"/>
          <p:nvPr/>
        </p:nvSpPr>
        <p:spPr>
          <a:xfrm>
            <a:off x="4678424" y="1059025"/>
            <a:ext cx="5302189" cy="4739950"/>
          </a:xfrm>
          <a:prstGeom prst="rect">
            <a:avLst/>
          </a:prstGeom>
        </p:spPr>
        <p:txBody>
          <a:bodyPr vert="horz" lIns="91440" tIns="45720" rIns="91440" bIns="45720" rtlCol="0" anchor="ctr">
            <a:normAutofit/>
          </a:bodyPr>
          <a:lstStyle/>
          <a:p>
            <a:pPr algn="l" rtl="0">
              <a:spcBef>
                <a:spcPts val="1000"/>
              </a:spcBef>
              <a:buClr>
                <a:schemeClr val="accent1"/>
              </a:buClr>
              <a:buSzPct val="80000"/>
              <a:buFont typeface="Wingdings 3" charset="2"/>
              <a:buChar char=""/>
            </a:pPr>
            <a:r>
              <a:rPr lang="x-none" sz="2400" b="1" i="0" u="none" baseline="0"/>
              <a:t>Cultivar la relación con donantes: </a:t>
            </a:r>
          </a:p>
          <a:p>
            <a:pPr lvl="1" algn="l" rtl="0">
              <a:spcBef>
                <a:spcPts val="1000"/>
              </a:spcBef>
              <a:buClr>
                <a:schemeClr val="accent1"/>
              </a:buClr>
              <a:buSzPct val="80000"/>
              <a:buFont typeface="Wingdings 3" charset="2"/>
              <a:buChar char=""/>
            </a:pPr>
            <a:r>
              <a:rPr lang="x-none" sz="2400" b="0" i="0" u="none" baseline="0"/>
              <a:t>Proporciona actualizaciones sobre cualquier proyecto en curso </a:t>
            </a:r>
          </a:p>
          <a:p>
            <a:pPr lvl="1" algn="l" rtl="0">
              <a:spcBef>
                <a:spcPts val="1000"/>
              </a:spcBef>
              <a:buClr>
                <a:schemeClr val="accent1"/>
              </a:buClr>
              <a:buSzPct val="80000"/>
              <a:buFont typeface="Wingdings 3" charset="2"/>
              <a:buChar char=""/>
            </a:pPr>
            <a:r>
              <a:rPr lang="x-none" sz="2400" b="0" i="0" u="none" baseline="0"/>
              <a:t>Comparte historias de éxito</a:t>
            </a:r>
          </a:p>
          <a:p>
            <a:pPr lvl="1" algn="l" rtl="0">
              <a:spcBef>
                <a:spcPts val="1000"/>
              </a:spcBef>
              <a:buClr>
                <a:schemeClr val="accent1"/>
              </a:buClr>
              <a:buSzPct val="80000"/>
              <a:buFont typeface="Wingdings 3" charset="2"/>
              <a:buChar char=""/>
            </a:pPr>
            <a:r>
              <a:rPr lang="x-none" sz="2400" b="0" i="0" u="none" baseline="0"/>
              <a:t>Invita a donantes a otros eventos u oportunidades </a:t>
            </a:r>
          </a:p>
        </p:txBody>
      </p:sp>
      <p:cxnSp>
        <p:nvCxnSpPr>
          <p:cNvPr id="19" name="Straight Connector 18">
            <a:extLst>
              <a:ext uri="{FF2B5EF4-FFF2-40B4-BE49-F238E27FC236}">
                <a16:creationId xmlns:a16="http://schemas.microsoft.com/office/drawing/2014/main" xmlns="" id="{AD23B2CD-009B-425A-9616-1E1AD1D5AB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Freeform 8">
            <a:extLst>
              <a:ext uri="{FF2B5EF4-FFF2-40B4-BE49-F238E27FC236}">
                <a16:creationId xmlns:a16="http://schemas.microsoft.com/office/drawing/2014/main" xmlns="" id="{C0C9AE17-3B6B-C0F9-9061-C51BC6E1C10D}"/>
              </a:ext>
            </a:extLst>
          </p:cNvPr>
          <p:cNvSpPr/>
          <p:nvPr/>
        </p:nvSpPr>
        <p:spPr>
          <a:xfrm>
            <a:off x="11110956" y="54844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x-none"/>
          </a:p>
        </p:txBody>
      </p:sp>
      <p:sp>
        <p:nvSpPr>
          <p:cNvPr id="3" name="TextBox 2">
            <a:extLst>
              <a:ext uri="{FF2B5EF4-FFF2-40B4-BE49-F238E27FC236}">
                <a16:creationId xmlns:a16="http://schemas.microsoft.com/office/drawing/2014/main" xmlns="" id="{FEDBBB1B-A96F-42C1-A0B1-ADBB75A39E27}"/>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Tree>
    <p:extLst>
      <p:ext uri="{BB962C8B-B14F-4D97-AF65-F5344CB8AC3E}">
        <p14:creationId xmlns:p14="http://schemas.microsoft.com/office/powerpoint/2010/main" val="246664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9375-D1ED-BC48-9FED-CECB5EDAD6CA}"/>
              </a:ext>
            </a:extLst>
          </p:cNvPr>
          <p:cNvSpPr>
            <a:spLocks noGrp="1"/>
          </p:cNvSpPr>
          <p:nvPr>
            <p:ph type="title"/>
          </p:nvPr>
        </p:nvSpPr>
        <p:spPr/>
        <p:txBody>
          <a:bodyPr/>
          <a:lstStyle/>
          <a:p>
            <a:pPr algn="l" rtl="0"/>
            <a:r>
              <a:rPr lang="x-none" b="0" i="0" u="none" baseline="0"/>
              <a:t>RECURSOS</a:t>
            </a:r>
          </a:p>
        </p:txBody>
      </p:sp>
      <p:sp>
        <p:nvSpPr>
          <p:cNvPr id="3" name="Content Placeholder 2">
            <a:extLst>
              <a:ext uri="{FF2B5EF4-FFF2-40B4-BE49-F238E27FC236}">
                <a16:creationId xmlns:a16="http://schemas.microsoft.com/office/drawing/2014/main" xmlns="" id="{E73E8A3C-9EDB-6B2F-9AD4-4794159538D4}"/>
              </a:ext>
            </a:extLst>
          </p:cNvPr>
          <p:cNvSpPr>
            <a:spLocks noGrp="1"/>
          </p:cNvSpPr>
          <p:nvPr>
            <p:ph idx="1"/>
          </p:nvPr>
        </p:nvSpPr>
        <p:spPr/>
        <p:txBody>
          <a:bodyPr/>
          <a:lstStyle/>
          <a:p>
            <a:pPr algn="l" rtl="0"/>
            <a:r>
              <a:rPr lang="x-none" b="0" i="0" u="none" baseline="0"/>
              <a:t>El arte de la gestión de donantes: Estrategias para un compromiso constante</a:t>
            </a:r>
          </a:p>
          <a:p>
            <a:pPr lvl="1" algn="l" rtl="0"/>
            <a:r>
              <a:rPr lang="x-none" b="0" i="0" u="none" baseline="0">
                <a:hlinkClick r:id="rId3"/>
              </a:rPr>
              <a:t>https://www.weareforgood.com/article/the-art-of-donor-stewardship</a:t>
            </a:r>
            <a:endParaRPr lang="x-none" dirty="0"/>
          </a:p>
          <a:p>
            <a:pPr algn="l" rtl="0"/>
            <a:r>
              <a:rPr lang="x-none" b="0" i="0" u="none" baseline="0"/>
              <a:t>Seguimiento de eventos especiales para convertir a las personas invitadas en donantes fieles</a:t>
            </a:r>
          </a:p>
          <a:p>
            <a:pPr lvl="1" algn="l" rtl="0"/>
            <a:r>
              <a:rPr lang="x-none" b="0" i="0" u="none" baseline="0">
                <a:hlinkClick r:id="rId4"/>
              </a:rPr>
              <a:t>https://bloomerang.co/blog/special-event-follow-up-to-convert-guests-to-loyal-donors/</a:t>
            </a:r>
            <a:endParaRPr lang="x-none" dirty="0"/>
          </a:p>
          <a:p>
            <a:pPr algn="l" rtl="0"/>
            <a:r>
              <a:rPr lang="x-none" b="0" i="0" u="none" baseline="0"/>
              <a:t>Recursos para la recaudación de fondos</a:t>
            </a:r>
          </a:p>
          <a:p>
            <a:pPr lvl="1" algn="l" rtl="0"/>
            <a:r>
              <a:rPr lang="x-none" b="0" i="0" u="none" baseline="0">
                <a:hlinkClick r:id="rId5"/>
              </a:rPr>
              <a:t>https://www.soroptimist.org/for-clubs-and-members/federation-information/sias-big-goal/fundraising-resources.html</a:t>
            </a:r>
            <a:endParaRPr lang="x-none" dirty="0"/>
          </a:p>
          <a:p>
            <a:pPr lvl="1" algn="l" rtl="0"/>
            <a:endParaRPr lang="x-none" dirty="0"/>
          </a:p>
        </p:txBody>
      </p:sp>
      <p:sp>
        <p:nvSpPr>
          <p:cNvPr id="4" name="TextBox 3">
            <a:extLst>
              <a:ext uri="{FF2B5EF4-FFF2-40B4-BE49-F238E27FC236}">
                <a16:creationId xmlns:a16="http://schemas.microsoft.com/office/drawing/2014/main" xmlns="" id="{C8390B95-5580-78F4-28D8-DE138E4208AD}"/>
              </a:ext>
            </a:extLst>
          </p:cNvPr>
          <p:cNvSpPr txBox="1"/>
          <p:nvPr/>
        </p:nvSpPr>
        <p:spPr>
          <a:xfrm>
            <a:off x="311085" y="6455835"/>
            <a:ext cx="8578391" cy="307777"/>
          </a:xfrm>
          <a:prstGeom prst="rect">
            <a:avLst/>
          </a:prstGeom>
          <a:noFill/>
        </p:spPr>
        <p:txBody>
          <a:bodyPr wrap="square" rtlCol="0">
            <a:spAutoFit/>
          </a:bodyPr>
          <a:lstStyle/>
          <a:p>
            <a:pPr algn="l" rtl="0"/>
            <a:r>
              <a:rPr lang="x-none" sz="1400" b="0" i="0" u="none" baseline="0">
                <a:solidFill>
                  <a:schemeClr val="accent1"/>
                </a:solidFill>
              </a:rPr>
              <a:t>Reuniones regionales de SIA 2024</a:t>
            </a:r>
          </a:p>
        </p:txBody>
      </p:sp>
      <p:sp>
        <p:nvSpPr>
          <p:cNvPr id="5" name="Freeform 8">
            <a:extLst>
              <a:ext uri="{FF2B5EF4-FFF2-40B4-BE49-F238E27FC236}">
                <a16:creationId xmlns:a16="http://schemas.microsoft.com/office/drawing/2014/main" xmlns="" id="{4EC3471F-D2F7-BDB6-D19B-3C68BF8A7077}"/>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x-none"/>
          </a:p>
        </p:txBody>
      </p:sp>
    </p:spTree>
    <p:extLst>
      <p:ext uri="{BB962C8B-B14F-4D97-AF65-F5344CB8AC3E}">
        <p14:creationId xmlns:p14="http://schemas.microsoft.com/office/powerpoint/2010/main" val="3499011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3">
      <a:dk1>
        <a:srgbClr val="000000"/>
      </a:dk1>
      <a:lt1>
        <a:srgbClr val="FFFFFF"/>
      </a:lt1>
      <a:dk2>
        <a:srgbClr val="5BBDB6"/>
      </a:dk2>
      <a:lt2>
        <a:srgbClr val="EBEBEB"/>
      </a:lt2>
      <a:accent1>
        <a:srgbClr val="EA8A6B"/>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11999</TotalTime>
  <Words>2165</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 Boardroom</vt:lpstr>
      <vt:lpstr>FILANTROPÍA: Aumentar la base constante de donantes a través de eventos y recaudaciones de fondos del club</vt:lpstr>
      <vt:lpstr>¿Por qué es importante mejorar el compromiso de las personas donantes a través de la recaudación de fondos y los eventos del club?</vt:lpstr>
      <vt:lpstr>Mejorar el compromiso de donantes mediante eventos y recaudaciones de fondos del club te permite:</vt:lpstr>
      <vt:lpstr>Ejemplos de eventos para recaudar fondos</vt:lpstr>
      <vt:lpstr>PowerPoint Presentation</vt:lpstr>
      <vt:lpstr>Formas de poner en práctica el patrocinio corporativo y el reconocimiento de donantes durante los eventos:</vt:lpstr>
      <vt:lpstr>Formas de establecer una relación duradera con las personas donantes después de los eventos</vt:lpstr>
      <vt:lpstr>Formas de establecer una relación duradera con las personas donantes después de los eventos</vt:lpstr>
      <vt:lpstr>RECURSOS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CAN</cp:lastModifiedBy>
  <cp:revision>20</cp:revision>
  <dcterms:created xsi:type="dcterms:W3CDTF">2023-09-18T19:41:21Z</dcterms:created>
  <dcterms:modified xsi:type="dcterms:W3CDTF">2024-08-09T19:05:45Z</dcterms:modified>
</cp:coreProperties>
</file>