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62" r:id="rId3"/>
    <p:sldId id="257" r:id="rId4"/>
    <p:sldId id="261" r:id="rId5"/>
    <p:sldId id="269" r:id="rId6"/>
    <p:sldId id="268" r:id="rId7"/>
    <p:sldId id="265" r:id="rId8"/>
    <p:sldId id="260" r:id="rId9"/>
    <p:sldId id="259" r:id="rId10"/>
    <p:sldId id="264" r:id="rId11"/>
  </p:sldIdLst>
  <p:sldSz cx="18288000" cy="10287000"/>
  <p:notesSz cx="6858000" cy="9144000"/>
  <p:embeddedFontLst>
    <p:embeddedFont>
      <p:font typeface="Effra 1" panose="020B0604020202020204" charset="0"/>
      <p:regular r:id="rId13"/>
      <p:bold r:id="rId14"/>
    </p:embeddedFont>
    <p:embeddedFont>
      <p:font typeface="Effra 2" panose="020B0604020202020204" charset="0"/>
      <p:regular r:id="rId15"/>
    </p:embeddedFont>
    <p:embeddedFont>
      <p:font typeface="Segoe UI" panose="020B0502040204020203"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47" d="100"/>
          <a:sy n="47" d="100"/>
        </p:scale>
        <p:origin x="50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a:t>My name is [Your Name], and I’m thrilled to be here with you today to discuss a topic that many of us can relate to- overcoming the fear of fundraising. Asking others to financially support our programs can sometimes feel intimidating, but it’s also one of the most impactful ways to ensure the success of the incredible work we do to empower women and girls.</a:t>
            </a:r>
          </a:p>
          <a:p>
            <a:endParaRPr lang="en-US" sz="4000"/>
          </a:p>
          <a:p>
            <a:pPr algn="l" rtl="0" fontAlgn="base"/>
            <a:endParaRPr lang="en-US"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Today, my goal is to provide you with strategies and tips to build your confidence when asking for support. We’ll focus on techniques to strengthen your approach, overcome common fears, and inspire potential donors to join you in making a difference.</a:t>
            </a:r>
          </a:p>
          <a:p>
            <a:endParaRPr lang="en-US" sz="1200"/>
          </a:p>
          <a:p>
            <a:r>
              <a:rPr lang="en-US" sz="1200"/>
              <a:t>Many of you may already have experience in fundraising or stories of success, and I encourage you to share those. Let’s dive in!</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The Ask</a:t>
            </a:r>
            <a:r>
              <a:rPr lang="en-US"/>
              <a:t> is about more than just fundraising, it’s the foundation for advancing our mission and creating impact.</a:t>
            </a:r>
          </a:p>
          <a:p>
            <a:endParaRPr lang="en-US"/>
          </a:p>
          <a:p>
            <a:r>
              <a:rPr lang="en-US"/>
              <a:t>First, it drives the funding needed to deliver our programs, like the </a:t>
            </a:r>
            <a:r>
              <a:rPr lang="en-US" b="1"/>
              <a:t>Live Your Dream Awards</a:t>
            </a:r>
            <a:r>
              <a:rPr lang="en-US"/>
              <a:t> and </a:t>
            </a:r>
            <a:r>
              <a:rPr lang="en-US" b="1"/>
              <a:t>Dream It, Be It.</a:t>
            </a:r>
            <a:endParaRPr lang="en-US"/>
          </a:p>
          <a:p>
            <a:endParaRPr lang="en-US"/>
          </a:p>
          <a:p>
            <a:r>
              <a:rPr lang="en-US"/>
              <a:t>Second, it builds stronger relationships. Asking opens a dialogue that fosters trust and long-term connections with members, donors, and partners.</a:t>
            </a:r>
            <a:endParaRPr lang="en-US">
              <a:ea typeface="Calibri"/>
              <a:cs typeface="Calibri"/>
            </a:endParaRPr>
          </a:p>
          <a:p>
            <a:endParaRPr lang="en-US"/>
          </a:p>
          <a:p>
            <a:r>
              <a:rPr lang="en-US"/>
              <a:t>Third, it raises awareness of our mission. Every ask is an opportunity to share our story and broaden our reach.</a:t>
            </a:r>
            <a:endParaRPr lang="en-US">
              <a:ea typeface="Calibri"/>
              <a:cs typeface="Calibri"/>
            </a:endParaRPr>
          </a:p>
          <a:p>
            <a:endParaRPr lang="en-US"/>
          </a:p>
          <a:p>
            <a:r>
              <a:rPr lang="en-US"/>
              <a:t>Finally, it opens doors to partnerships. Businesses and organizations want to engage in meaningful work, and your ask can create new opportunities for collaboration.</a:t>
            </a:r>
            <a:endParaRPr lang="en-US">
              <a:ea typeface="Calibri"/>
              <a:cs typeface="Calibri"/>
            </a:endParaRPr>
          </a:p>
          <a:p>
            <a:endParaRPr lang="en-US"/>
          </a:p>
          <a:p>
            <a:r>
              <a:rPr lang="en-US"/>
              <a:t>Remember, </a:t>
            </a:r>
            <a:r>
              <a:rPr lang="en-US" i="1"/>
              <a:t>The Ask</a:t>
            </a:r>
            <a:r>
              <a:rPr lang="en-US"/>
              <a:t> isn’t just about money, it’s about building relationships, inspiring others, and creating lasting change.</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a:t>Fundraising can feel challenging, but understanding the common barriers can help us overcome them.</a:t>
            </a:r>
          </a:p>
          <a:p>
            <a:endParaRPr lang="en-US" sz="4000"/>
          </a:p>
          <a:p>
            <a:r>
              <a:rPr lang="en-US" sz="4000"/>
              <a:t>First, there’s the </a:t>
            </a:r>
            <a:r>
              <a:rPr lang="en-US" sz="4000" i="1"/>
              <a:t>fear of rejection</a:t>
            </a:r>
            <a:r>
              <a:rPr lang="en-US" sz="4000"/>
              <a:t>. Hearing a ‘no’ can feel discouraging but remember, it’s NOT personal. Every ask plants a seed for future opportunities!</a:t>
            </a:r>
            <a:endParaRPr lang="en-US" sz="4000">
              <a:ea typeface="Calibri"/>
              <a:cs typeface="Calibri"/>
            </a:endParaRPr>
          </a:p>
          <a:p>
            <a:endParaRPr lang="en-US" sz="4000"/>
          </a:p>
          <a:p>
            <a:r>
              <a:rPr lang="en-US" sz="4000"/>
              <a:t>Second, a </a:t>
            </a:r>
            <a:r>
              <a:rPr lang="en-US" sz="4000" i="1"/>
              <a:t>lack of confidence</a:t>
            </a:r>
            <a:r>
              <a:rPr lang="en-US" sz="4000"/>
              <a:t> can hold us back. Confidence grows with preparation and passion. When you believe in our mission, others will too.</a:t>
            </a:r>
            <a:endParaRPr lang="en-US" sz="4000">
              <a:ea typeface="Calibri"/>
              <a:cs typeface="Calibri"/>
            </a:endParaRPr>
          </a:p>
          <a:p>
            <a:endParaRPr lang="en-US" sz="4000"/>
          </a:p>
          <a:p>
            <a:r>
              <a:rPr lang="en-US" sz="4000"/>
              <a:t>Lastly, </a:t>
            </a:r>
            <a:r>
              <a:rPr lang="en-US" sz="4000" i="1"/>
              <a:t>negative views on fundraising and talking about money</a:t>
            </a:r>
            <a:r>
              <a:rPr lang="en-US" sz="4000"/>
              <a:t> can make the process feel uncomfortable. Instead of focusing on the ask as a transaction, think of it as an invitation to create meaningful change together. Sometimes we can talk ourselves out of asking all together because we preliminarily make decisions for the donor with thoughts such as- "They will say no, they gave last year." Or "They told me they were giving to another nonprofit organization."</a:t>
            </a:r>
            <a:endParaRPr lang="en-US" sz="4000">
              <a:ea typeface="Calibri"/>
              <a:cs typeface="Calibri"/>
            </a:endParaRPr>
          </a:p>
          <a:p>
            <a:endParaRPr lang="en-US" sz="4000"/>
          </a:p>
          <a:p>
            <a:r>
              <a:rPr lang="en-US" sz="4000"/>
              <a:t>By recognizing these barriers, we can shift our mindset and approach fundraising with confidence and purpose.</a:t>
            </a:r>
            <a:endParaRPr lang="en-US" sz="4000">
              <a:ea typeface="Calibri"/>
              <a:cs typeface="Calibri"/>
            </a:endParaRPr>
          </a:p>
          <a:p>
            <a:pPr algn="l" rtl="0" fontAlgn="base"/>
            <a:endParaRPr lang="en-US"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r>
              <a:rPr lang="en-US"/>
              <a:t>Shifting how we view </a:t>
            </a:r>
            <a:r>
              <a:rPr lang="en-US" i="1"/>
              <a:t>The Ask</a:t>
            </a:r>
            <a:r>
              <a:rPr lang="en-US"/>
              <a:t> can make all the difference. Instead of seeing it as asking for a favor, think of it as </a:t>
            </a:r>
            <a:r>
              <a:rPr lang="en-US" i="1"/>
              <a:t>offering an opportunity: </a:t>
            </a:r>
            <a:r>
              <a:rPr lang="en-US"/>
              <a:t>an invitation for someone to join our mission and be a part of creating meaningful change.</a:t>
            </a:r>
          </a:p>
          <a:p>
            <a:endParaRPr lang="en-US"/>
          </a:p>
          <a:p>
            <a:r>
              <a:rPr lang="en-US"/>
              <a:t>Remember, donors want to make an impact. People give because they believe in something bigger than themselves. Your job is to show them how their support directly contributes to our programs. </a:t>
            </a:r>
          </a:p>
          <a:p>
            <a:endParaRPr lang="en-US"/>
          </a:p>
          <a:p>
            <a:r>
              <a:rPr lang="en-US"/>
              <a:t>It’s also important to </a:t>
            </a:r>
            <a:r>
              <a:rPr lang="en-US" i="1"/>
              <a:t>align the ask with their values and passions</a:t>
            </a:r>
            <a:r>
              <a:rPr lang="en-US"/>
              <a:t>. Take time to understand what matters most to your potential donors, and tailor your ask to reflect that connection. This makes the ask feel personal and meaningful.</a:t>
            </a:r>
          </a:p>
          <a:p>
            <a:endParaRPr lang="en-US"/>
          </a:p>
          <a:p>
            <a:r>
              <a:rPr lang="en-US"/>
              <a:t>Finally, don’t assume how someone might want to help. </a:t>
            </a:r>
            <a:r>
              <a:rPr lang="en-US" i="1"/>
              <a:t>Ask them how they’d like to get involved</a:t>
            </a:r>
            <a:r>
              <a:rPr lang="en-US"/>
              <a:t>. Whether it’s through a donation, volunteering, or partnership, giving them options ensures they feel engaged in a way that resonates with them.</a:t>
            </a: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Confidence is extremely important when it comes to making the ask. Let’s explore a few strategies to help you feel prepared and empowered.</a:t>
            </a:r>
          </a:p>
          <a:p>
            <a:endParaRPr lang="en-US"/>
          </a:p>
          <a:p>
            <a:r>
              <a:rPr lang="en-US"/>
              <a:t>First, </a:t>
            </a:r>
            <a:r>
              <a:rPr lang="en-US" i="1"/>
              <a:t>know your “why”</a:t>
            </a:r>
            <a:r>
              <a:rPr lang="en-US"/>
              <a:t>. Take time to reflect on why you’re passionate about our mission and the impact it has. When you’re clear about your purpose, it’s easier to communicate your message with conviction. Think of your favorite SIA story, why you joined, or why you’re still here! </a:t>
            </a:r>
          </a:p>
          <a:p>
            <a:endParaRPr lang="en-US"/>
          </a:p>
          <a:p>
            <a:r>
              <a:rPr lang="en-US"/>
              <a:t>Next, </a:t>
            </a:r>
            <a:r>
              <a:rPr lang="en-US" i="1"/>
              <a:t>practice your pitch with peers</a:t>
            </a:r>
            <a:r>
              <a:rPr lang="en-US"/>
              <a:t>. Rehearsing what you’ll say helps you refine your approach and work through any nerves. Peers can provide valuable feedback and help you feel more comfortable.</a:t>
            </a:r>
          </a:p>
          <a:p>
            <a:endParaRPr lang="en-US"/>
          </a:p>
          <a:p>
            <a:r>
              <a:rPr lang="en-US"/>
              <a:t>Lastly, </a:t>
            </a:r>
            <a:r>
              <a:rPr lang="en-US" i="1"/>
              <a:t>be authentic and passionate</a:t>
            </a:r>
            <a:r>
              <a:rPr lang="en-US"/>
              <a:t>. People respond to sincerity. When you speak from the heart and let your passion for SIA’s mission shine through, your enthusiasm will inspire others to join you.</a:t>
            </a:r>
          </a:p>
          <a:p>
            <a:endParaRPr lang="en-US"/>
          </a:p>
          <a:p>
            <a:r>
              <a:rPr lang="en-US"/>
              <a:t>Remember, a confident ask isn’t about being perfect. It’s about being prepared, genuine, and passionate about the change you want to create.</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149993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To make your ask more effective, it’s important to use the right tools. These strategies will help you connect with donors and inspire them to support our mission.</a:t>
            </a:r>
          </a:p>
          <a:p>
            <a:endParaRPr lang="en-US" i="0"/>
          </a:p>
          <a:p>
            <a:r>
              <a:rPr lang="en-US" i="0"/>
              <a:t>First, there’s storytelling. Sharing a compelling story about a Dream It, Be It, workshop, LYDA recipient, or favorite SIA memory. Stories create an emotional connection, showing donors the real impact of their support and what is means to be a part of our mission.</a:t>
            </a:r>
          </a:p>
          <a:p>
            <a:endParaRPr lang="en-US" i="0"/>
          </a:p>
          <a:p>
            <a:r>
              <a:rPr lang="en-US" i="0"/>
              <a:t>Next, focus on networking. Building relationships within your community both in-person and online helps expand your reach. Networking creates opportunities to connect with people who share your passion and want to get involved. Utilizing your current network is also a great option to help spread awareness of your club’s work! </a:t>
            </a:r>
          </a:p>
          <a:p>
            <a:endParaRPr lang="en-US" i="0"/>
          </a:p>
          <a:p>
            <a:r>
              <a:rPr lang="en-US" i="0"/>
              <a:t>Transparency is also key. Be clear about where donations go and how they directly support our programs. When donors see the tangible results of their contributions, they’re more likely to stay engaged and continue giving.</a:t>
            </a:r>
          </a:p>
          <a:p>
            <a:endParaRPr lang="en-US" i="0"/>
          </a:p>
          <a:p>
            <a:r>
              <a:rPr lang="en-US" i="0"/>
              <a:t>Don’t forget to use SIA resources. From templates and guides to fundraising toolkits, Soroptimist provides a wealth of materials to support your efforts. These tools are designed to make your fundraising easier and more effective.</a:t>
            </a:r>
          </a:p>
          <a:p>
            <a:pPr algn="l" rtl="0">
              <a:spcBef>
                <a:spcPts val="0"/>
              </a:spcBef>
              <a:spcAft>
                <a:spcPts val="0"/>
              </a:spcAft>
            </a:pP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Recognizing donors is a vital part of the fundraising process. It shows appreciation, builds stronger relationships, and inspires continued support. Let’s talk about some effective ways to acknowledge the generosity of our donors.</a:t>
            </a:r>
          </a:p>
          <a:p>
            <a:endParaRPr lang="en-US" i="0"/>
          </a:p>
          <a:p>
            <a:r>
              <a:rPr lang="en-US" i="0"/>
              <a:t>Utilize your club’s social media pages for social media shout-outs. Publicly thanking donors on platforms like Instagram, Facebook, or LinkedIn not only shows your gratitude but also raises awareness about their support and inspires others to give. If they are a company, make sure to tag them which will help your post reach further! </a:t>
            </a:r>
          </a:p>
          <a:p>
            <a:endParaRPr lang="en-US" i="0"/>
          </a:p>
          <a:p>
            <a:r>
              <a:rPr lang="en-US" i="0"/>
              <a:t>Another great option is newsletter recognition. Including donor names or spotlighting their contributions in your club's newsletter gives them well-deserved acknowledgment while showcasing how their support makes a difference. Make sure to add them to your mailing list before doing so! This will also keep them in the loop for new opportunities to support your club. </a:t>
            </a:r>
          </a:p>
          <a:p>
            <a:endParaRPr lang="en-US" i="0"/>
          </a:p>
          <a:p>
            <a:r>
              <a:rPr lang="en-US" i="0"/>
              <a:t>Personalized thank-you notes are incredibly meaningful. Taking the time to write a heartfelt, individual message shows donors that their contribution is valued and appreciated.</a:t>
            </a:r>
          </a:p>
          <a:p>
            <a:endParaRPr lang="en-US" i="0"/>
          </a:p>
          <a:p>
            <a:r>
              <a:rPr lang="en-US" i="0"/>
              <a:t>Finally, highlight the impact of their support through stories. Share specific examples of how their donation has helped transform the lives of women and girls. When donors see the direct results of their generosity, it reinforces the importance of their contributions.</a:t>
            </a:r>
          </a:p>
          <a:p>
            <a:endParaRPr lang="en-US" i="0"/>
          </a:p>
          <a:p>
            <a:r>
              <a:rPr lang="en-US" i="0"/>
              <a:t>By incorporating these methods you’re not just recognizing donors, you’re building deeper connections and inspiring continued involvement in our mission.</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82848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i="0"/>
              <a:t>As we wrap up, let’s focus on a few key points to keep in mind as you approach fundraising with confidence and purpose.</a:t>
            </a:r>
          </a:p>
          <a:p>
            <a:endParaRPr lang="en-US" sz="2800" i="0"/>
          </a:p>
          <a:p>
            <a:r>
              <a:rPr lang="en-US" sz="2800" i="0"/>
              <a:t>First, remember that you have a powerful sphere of influence. Your network of friends, family, colleagues, and community connections is an incredible resource. Leverage these relationships to share Soroptimist’s mission and invite others to support your club’s efforts.</a:t>
            </a:r>
            <a:endParaRPr lang="en-US" sz="2800" i="0">
              <a:ea typeface="Calibri"/>
              <a:cs typeface="Calibri"/>
            </a:endParaRPr>
          </a:p>
          <a:p>
            <a:endParaRPr lang="en-US" sz="2800" i="0"/>
          </a:p>
          <a:p>
            <a:r>
              <a:rPr lang="en-US" sz="2800" i="0"/>
              <a:t>Second, people intrinsically like to give. Many want to make a difference but don’t because they’ve never been asked. By taking the step to make the ask, you’re giving them an opportunity to align their generosity with a meaningful cause.</a:t>
            </a:r>
            <a:r>
              <a:rPr lang="en-US" sz="2800"/>
              <a:t> Having the courage to receive either a yes or no means you are on your way to successful fundraising!</a:t>
            </a:r>
            <a:endParaRPr lang="en-US" sz="2800">
              <a:ea typeface="Calibri" panose="020F0502020204030204"/>
              <a:cs typeface="Calibri" panose="020F0502020204030204"/>
            </a:endParaRPr>
          </a:p>
          <a:p>
            <a:endParaRPr lang="en-US" sz="2800"/>
          </a:p>
          <a:p>
            <a:r>
              <a:rPr lang="en-US" sz="2800" i="0"/>
              <a:t>Finally, overcoming the ask leads to greater impact. Every time you step out of your comfort zone to ask for support, you help strengthen our programs, broaden our reach, and create lasting change for women and girls around the world.</a:t>
            </a:r>
            <a:endParaRPr lang="en-US">
              <a:ea typeface="Calibri"/>
              <a:cs typeface="Calibri"/>
            </a:endParaRPr>
          </a:p>
          <a:p>
            <a:endParaRPr lang="en-US" sz="2800" i="0"/>
          </a:p>
          <a:p>
            <a:r>
              <a:rPr lang="en-US" sz="2800" i="0"/>
              <a:t>Remember, YOUR efforts matter. Our collective impact continues to grow because of YOU!</a:t>
            </a:r>
            <a:endParaRPr lang="en-US" sz="2800" i="0">
              <a:ea typeface="Calibri"/>
              <a:cs typeface="Calibri"/>
            </a:endParaRPr>
          </a:p>
          <a:p>
            <a:br>
              <a:rPr lang="en-US">
                <a:cs typeface="+mn-lt"/>
              </a:rPr>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plenty of resources available to support you in building your confidence and overcoming the ask. From SIA materials to advice from your peers, you have everything you need to succeed in your fundraising efforts.</a:t>
            </a:r>
          </a:p>
          <a:p>
            <a:endParaRPr lang="en-US"/>
          </a:p>
          <a:p>
            <a:r>
              <a:rPr lang="en-US"/>
              <a:t>Listed here are a few suggested websites and resources to spark ideas and provide tools for success.</a:t>
            </a:r>
            <a:endParaRPr lang="en-US">
              <a:ea typeface="Calibri"/>
              <a:cs typeface="Calibri"/>
            </a:endParaRPr>
          </a:p>
          <a:p>
            <a:endParaRPr lang="en-US"/>
          </a:p>
          <a:p>
            <a:r>
              <a:rPr lang="en-US"/>
              <a:t>Please don’t hesitate to reach out to me or the SIA Fund Development staff with any questions. They’re here to guide and support you every step of the way.</a:t>
            </a:r>
            <a:endParaRPr lang="en-US">
              <a:ea typeface="Calibri"/>
              <a:cs typeface="Calibri"/>
            </a:endParaRPr>
          </a:p>
          <a:p>
            <a:endParaRPr lang="en-US"/>
          </a:p>
          <a:p>
            <a:r>
              <a:rPr lang="en-US"/>
              <a:t>Thank you for your dedication to our mission!</a:t>
            </a:r>
            <a:endParaRPr lang="en-US">
              <a:ea typeface="Calibri"/>
              <a:cs typeface="Calibri"/>
            </a:endParaRPr>
          </a:p>
          <a:p>
            <a:endParaRPr lang="en-US"/>
          </a:p>
          <a:p>
            <a:r>
              <a:rPr lang="en-US"/>
              <a:t>{If time allows, ask the group: 'Would anyone like to share a success story or strategy they’ve used to feel more confident in their fundraising efforts?'}"</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51594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soroptimist.org/for-clubs-and-members/federation-information/recognition-and-branding-tools/brand-visual-guide.html" TargetMode="External"/><Relationship Id="rId5" Type="http://schemas.openxmlformats.org/officeDocument/2006/relationships/image" Target="../media/image1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s://neonone.com/resources/blog/how-to-ask-for-donations/" TargetMode="External"/><Relationship Id="rId13" Type="http://schemas.openxmlformats.org/officeDocument/2006/relationships/image" Target="../media/image22.jpeg"/><Relationship Id="rId3" Type="http://schemas.openxmlformats.org/officeDocument/2006/relationships/image" Target="../media/image1.png"/><Relationship Id="rId7" Type="http://schemas.openxmlformats.org/officeDocument/2006/relationships/image" Target="../media/image10.sv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www.soroptimist.org/for-clubs-and-members/donate/fund-development-team.html" TargetMode="External"/><Relationship Id="rId5" Type="http://schemas.openxmlformats.org/officeDocument/2006/relationships/image" Target="../media/image5.png"/><Relationship Id="rId10" Type="http://schemas.openxmlformats.org/officeDocument/2006/relationships/hyperlink" Target="https://www.youtube.com/watch?v=GsvSWkEHNDk" TargetMode="External"/><Relationship Id="rId4" Type="http://schemas.openxmlformats.org/officeDocument/2006/relationships/image" Target="../media/image2.svg"/><Relationship Id="rId9" Type="http://schemas.openxmlformats.org/officeDocument/2006/relationships/hyperlink" Target="https://101fundraising.org/2014/09/friends-money-building-confidence-make-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2723771" y="8007641"/>
            <a:ext cx="7998404" cy="1256754"/>
          </a:xfrm>
          <a:prstGeom prst="rect">
            <a:avLst/>
          </a:prstGeom>
        </p:spPr>
        <p:txBody>
          <a:bodyPr lIns="0" tIns="0" rIns="0" bIns="0" rtlCol="0" anchor="t">
            <a:spAutoFit/>
          </a:bodyPr>
          <a:lstStyle/>
          <a:p>
            <a:pPr>
              <a:lnSpc>
                <a:spcPts val="4937"/>
              </a:lnSpc>
            </a:pPr>
            <a:r>
              <a:rPr lang="en-US" sz="3600">
                <a:solidFill>
                  <a:schemeClr val="tx2"/>
                </a:solidFill>
                <a:latin typeface="Effra 2"/>
              </a:rPr>
              <a:t>2025 (region name) Region Conference</a:t>
            </a:r>
          </a:p>
          <a:p>
            <a:pPr>
              <a:lnSpc>
                <a:spcPts val="4937"/>
              </a:lnSpc>
            </a:pPr>
            <a:endParaRPr lang="en-US" sz="4114" spc="41">
              <a:solidFill>
                <a:srgbClr val="253572"/>
              </a:solidFill>
              <a:latin typeface="Effra 2"/>
            </a:endParaRP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a:lnSpc>
                <a:spcPts val="2160"/>
              </a:lnSpc>
              <a:spcBef>
                <a:spcPct val="0"/>
              </a:spcBef>
            </a:pPr>
            <a:r>
              <a:rPr lang="en-US" sz="1800" spc="179">
                <a:solidFill>
                  <a:srgbClr val="E68574"/>
                </a:solidFill>
                <a:latin typeface="Effra 1"/>
              </a:rPr>
              <a:t>PRESENTER NAME,</a:t>
            </a:r>
            <a:r>
              <a:rPr lang="en-US" spc="179">
                <a:solidFill>
                  <a:srgbClr val="E68574"/>
                </a:solidFill>
                <a:latin typeface="Effra 1"/>
              </a:rPr>
              <a:t>REGION FUNDRAISING CHAIR</a:t>
            </a:r>
            <a:endParaRPr lang="en-US" sz="1800" spc="179">
              <a:solidFill>
                <a:srgbClr val="E68574"/>
              </a:solidFill>
              <a:latin typeface="Effra 1"/>
            </a:endParaRPr>
          </a:p>
        </p:txBody>
      </p:sp>
      <p:sp>
        <p:nvSpPr>
          <p:cNvPr id="8" name="TextBox 11">
            <a:extLst>
              <a:ext uri="{FF2B5EF4-FFF2-40B4-BE49-F238E27FC236}">
                <a16:creationId xmlns:a16="http://schemas.microsoft.com/office/drawing/2014/main" id="{1AF7C508-05C0-2630-D450-B66E5DF43882}"/>
              </a:ext>
            </a:extLst>
          </p:cNvPr>
          <p:cNvSpPr txBox="1"/>
          <p:nvPr/>
        </p:nvSpPr>
        <p:spPr>
          <a:xfrm>
            <a:off x="1028700" y="3871122"/>
            <a:ext cx="10491311" cy="259308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998"/>
              </a:lnSpc>
            </a:pPr>
            <a:r>
              <a:rPr lang="en-US" sz="6950" dirty="0">
                <a:solidFill>
                  <a:srgbClr val="253572"/>
                </a:solidFill>
                <a:latin typeface="Effra 1"/>
                <a:sym typeface="Effra 1"/>
              </a:rPr>
              <a:t>Overcoming Your Fear of the Ask</a:t>
            </a:r>
          </a:p>
          <a:p>
            <a:pPr>
              <a:lnSpc>
                <a:spcPts val="6998"/>
              </a:lnSpc>
            </a:pPr>
            <a:r>
              <a:rPr lang="en-US" sz="4000" i="1" dirty="0">
                <a:solidFill>
                  <a:srgbClr val="253572"/>
                </a:solidFill>
                <a:latin typeface="Effra 1"/>
              </a:rPr>
              <a:t>Building Fundraising Confidence</a:t>
            </a:r>
          </a:p>
        </p:txBody>
      </p:sp>
      <p:pic>
        <p:nvPicPr>
          <p:cNvPr id="9" name="Picture 8" descr="overcoming fear">
            <a:extLst>
              <a:ext uri="{FF2B5EF4-FFF2-40B4-BE49-F238E27FC236}">
                <a16:creationId xmlns:a16="http://schemas.microsoft.com/office/drawing/2014/main" id="{4BB32CCE-6EB3-C234-0FF6-C13524E6F1D8}"/>
              </a:ext>
            </a:extLst>
          </p:cNvPr>
          <p:cNvPicPr>
            <a:picLocks noChangeAspect="1"/>
          </p:cNvPicPr>
          <p:nvPr/>
        </p:nvPicPr>
        <p:blipFill>
          <a:blip r:embed="rId6"/>
          <a:stretch>
            <a:fillRect/>
          </a:stretch>
        </p:blipFill>
        <p:spPr>
          <a:xfrm>
            <a:off x="10162443" y="4945673"/>
            <a:ext cx="6667500" cy="3048000"/>
          </a:xfrm>
          <a:prstGeom prst="rect">
            <a:avLst/>
          </a:prstGeom>
        </p:spPr>
      </p:pic>
      <p:sp>
        <p:nvSpPr>
          <p:cNvPr id="10" name="TextBox 13">
            <a:extLst>
              <a:ext uri="{FF2B5EF4-FFF2-40B4-BE49-F238E27FC236}">
                <a16:creationId xmlns:a16="http://schemas.microsoft.com/office/drawing/2014/main" id="{79A2EECB-F004-7B03-DDE3-0A360CF7EB66}"/>
              </a:ext>
            </a:extLst>
          </p:cNvPr>
          <p:cNvSpPr txBox="1"/>
          <p:nvPr/>
        </p:nvSpPr>
        <p:spPr>
          <a:xfrm rot="5400000">
            <a:off x="14209393" y="6265949"/>
            <a:ext cx="6539703" cy="43988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1763"/>
              </a:lnSpc>
            </a:pPr>
            <a:r>
              <a:rPr lang="en-US" sz="1469" spc="146">
                <a:solidFill>
                  <a:srgbClr val="F5EFEB"/>
                </a:solidFill>
                <a:latin typeface="Effra 1"/>
                <a:ea typeface="Effra 1"/>
                <a:cs typeface="Effra 1"/>
                <a:sym typeface="Effra 1"/>
              </a:rPr>
              <a:t>SOROPTIMIST INTERNATIONAL OF THE AMERICAS, INC.®</a:t>
            </a:r>
          </a:p>
          <a:p>
            <a:pPr marL="0" lvl="0" indent="0" algn="r">
              <a:lnSpc>
                <a:spcPts val="1763"/>
              </a:lnSpc>
              <a:spcBef>
                <a:spcPct val="0"/>
              </a:spcBef>
            </a:pPr>
            <a:endParaRPr lang="en-US" sz="1469" spc="146">
              <a:solidFill>
                <a:srgbClr val="F5EFEB"/>
              </a:solidFill>
              <a:latin typeface="Effra 1"/>
              <a:ea typeface="Effra 1"/>
              <a:cs typeface="Effra 1"/>
              <a:sym typeface="Effra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9498842"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621638" y="4746628"/>
            <a:ext cx="7165201" cy="793743"/>
          </a:xfrm>
          <a:prstGeom prst="rect">
            <a:avLst/>
          </a:prstGeom>
        </p:spPr>
        <p:txBody>
          <a:bodyPr wrap="square" lIns="0" tIns="0" rIns="0" bIns="0" rtlCol="0" anchor="t">
            <a:spAutoFit/>
          </a:bodyPr>
          <a:lstStyle/>
          <a:p>
            <a:pPr marL="0" lvl="0" indent="0" algn="l">
              <a:lnSpc>
                <a:spcPts val="6694"/>
              </a:lnSpc>
            </a:pPr>
            <a:r>
              <a:rPr lang="en-US" sz="4800">
                <a:solidFill>
                  <a:srgbClr val="253572"/>
                </a:solidFill>
                <a:latin typeface="Effra 1"/>
              </a:rPr>
              <a:t>Presentation Objectives</a:t>
            </a:r>
          </a:p>
        </p:txBody>
      </p:sp>
      <p:grpSp>
        <p:nvGrpSpPr>
          <p:cNvPr id="11" name="Group 11"/>
          <p:cNvGrpSpPr/>
          <p:nvPr/>
        </p:nvGrpSpPr>
        <p:grpSpPr>
          <a:xfrm>
            <a:off x="518615" y="5781421"/>
            <a:ext cx="8830101" cy="2023183"/>
            <a:chOff x="0" y="-76200"/>
            <a:chExt cx="10360471" cy="2697577"/>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530657" y="-76200"/>
              <a:ext cx="9829814" cy="2697577"/>
            </a:xfrm>
            <a:prstGeom prst="rect">
              <a:avLst/>
            </a:prstGeom>
          </p:spPr>
          <p:txBody>
            <a:bodyPr wrap="square" lIns="0" tIns="0" rIns="0" bIns="0" rtlCol="0" anchor="t">
              <a:spAutoFit/>
            </a:bodyPr>
            <a:lstStyle/>
            <a:p>
              <a:pPr>
                <a:lnSpc>
                  <a:spcPts val="3959"/>
                </a:lnSpc>
              </a:pPr>
              <a:r>
                <a:rPr lang="en-US" sz="3200">
                  <a:solidFill>
                    <a:srgbClr val="293374"/>
                  </a:solidFill>
                  <a:latin typeface="Effra 2"/>
                </a:rPr>
                <a:t>Strengthen your approach</a:t>
              </a:r>
            </a:p>
            <a:p>
              <a:pPr>
                <a:lnSpc>
                  <a:spcPts val="3959"/>
                </a:lnSpc>
              </a:pPr>
              <a:r>
                <a:rPr lang="en-US" sz="3200">
                  <a:solidFill>
                    <a:srgbClr val="293374"/>
                  </a:solidFill>
                  <a:latin typeface="Effra 2"/>
                </a:rPr>
                <a:t>Overcome common fears and barriers</a:t>
              </a:r>
            </a:p>
            <a:p>
              <a:pPr>
                <a:lnSpc>
                  <a:spcPts val="3959"/>
                </a:lnSpc>
              </a:pPr>
              <a:r>
                <a:rPr lang="en-US" sz="3200">
                  <a:solidFill>
                    <a:srgbClr val="293374"/>
                  </a:solidFill>
                  <a:latin typeface="Effra 2"/>
                </a:rPr>
                <a:t>Inspire potential donors</a:t>
              </a:r>
              <a:endParaRPr lang="en-US" sz="3200">
                <a:ea typeface="Calibri"/>
                <a:cs typeface="Calibri"/>
              </a:endParaRPr>
            </a:p>
            <a:p>
              <a:pPr>
                <a:lnSpc>
                  <a:spcPts val="3959"/>
                </a:lnSpc>
              </a:pPr>
              <a:r>
                <a:rPr lang="en-US" sz="3200">
                  <a:solidFill>
                    <a:srgbClr val="293374"/>
                  </a:solidFill>
                  <a:latin typeface="Effra 2"/>
                </a:rPr>
                <a:t>Foster a culture of gratitude and donor relations</a:t>
              </a:r>
            </a:p>
          </p:txBody>
        </p:sp>
      </p:grpSp>
      <p:pic>
        <p:nvPicPr>
          <p:cNvPr id="2" name="Picture 5" descr="Hands holding a jar with coins and a plant in it&#10;&#10;Description automatically generated">
            <a:extLst>
              <a:ext uri="{FF2B5EF4-FFF2-40B4-BE49-F238E27FC236}">
                <a16:creationId xmlns:a16="http://schemas.microsoft.com/office/drawing/2014/main" id="{339F95B9-BB8C-5B4E-76BA-7C0F4F73004E}"/>
              </a:ext>
            </a:extLst>
          </p:cNvPr>
          <p:cNvPicPr>
            <a:picLocks noChangeAspect="1"/>
          </p:cNvPicPr>
          <p:nvPr/>
        </p:nvPicPr>
        <p:blipFill rotWithShape="1">
          <a:blip r:embed="rId8"/>
          <a:srcRect l="4378"/>
          <a:stretch/>
        </p:blipFill>
        <p:spPr>
          <a:xfrm>
            <a:off x="9498842" y="2255557"/>
            <a:ext cx="8789158" cy="6088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3" y="8462500"/>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646145" y="4502016"/>
            <a:ext cx="10604309" cy="2215543"/>
            <a:chOff x="0" y="-85725"/>
            <a:chExt cx="9103885" cy="2954057"/>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483057" y="-85725"/>
              <a:ext cx="8620828" cy="2954057"/>
            </a:xfrm>
            <a:prstGeom prst="rect">
              <a:avLst/>
            </a:prstGeom>
          </p:spPr>
          <p:txBody>
            <a:bodyPr lIns="0" tIns="0" rIns="0" bIns="0" rtlCol="0" anchor="t">
              <a:spAutoFit/>
            </a:bodyPr>
            <a:lstStyle/>
            <a:p>
              <a:pPr>
                <a:lnSpc>
                  <a:spcPts val="4415"/>
                </a:lnSpc>
              </a:pPr>
              <a:r>
                <a:rPr lang="en-US" sz="3200">
                  <a:solidFill>
                    <a:srgbClr val="F5EFEB"/>
                  </a:solidFill>
                  <a:latin typeface="Effra 2"/>
                </a:rPr>
                <a:t>Drives funding for our programs</a:t>
              </a:r>
            </a:p>
            <a:p>
              <a:pPr>
                <a:lnSpc>
                  <a:spcPts val="4415"/>
                </a:lnSpc>
              </a:pPr>
              <a:r>
                <a:rPr lang="en-US" sz="3200">
                  <a:solidFill>
                    <a:srgbClr val="F5EFEB"/>
                  </a:solidFill>
                  <a:latin typeface="Effra 2"/>
                </a:rPr>
                <a:t>Helps build stronger connections </a:t>
              </a:r>
            </a:p>
            <a:p>
              <a:pPr>
                <a:lnSpc>
                  <a:spcPts val="4415"/>
                </a:lnSpc>
              </a:pPr>
              <a:r>
                <a:rPr lang="en-US" sz="3200">
                  <a:solidFill>
                    <a:srgbClr val="F5EFEB"/>
                  </a:solidFill>
                  <a:latin typeface="Effra 2"/>
                </a:rPr>
                <a:t>Raises awareness of our mission</a:t>
              </a:r>
              <a:endParaRPr lang="en-US"/>
            </a:p>
            <a:p>
              <a:pPr>
                <a:lnSpc>
                  <a:spcPts val="4415"/>
                </a:lnSpc>
              </a:pPr>
              <a:r>
                <a:rPr lang="en-US" sz="3200">
                  <a:solidFill>
                    <a:srgbClr val="F5EFEB"/>
                  </a:solidFill>
                  <a:latin typeface="Effra 2"/>
                </a:rPr>
                <a:t>Opens the door for partnership opportunities. </a:t>
              </a: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8"/>
            <a:stretch>
              <a:fillRect/>
            </a:stretch>
          </a:blipFill>
        </p:spPr>
        <p:txBody>
          <a:bodyPr/>
          <a:lstStyle/>
          <a:p>
            <a:endParaRPr lang="en-US"/>
          </a:p>
        </p:txBody>
      </p:sp>
      <p:sp>
        <p:nvSpPr>
          <p:cNvPr id="14" name="TextBox 14"/>
          <p:cNvSpPr txBox="1"/>
          <p:nvPr/>
        </p:nvSpPr>
        <p:spPr>
          <a:xfrm>
            <a:off x="1028700" y="1176527"/>
            <a:ext cx="6356117" cy="2914650"/>
          </a:xfrm>
          <a:prstGeom prst="rect">
            <a:avLst/>
          </a:prstGeom>
        </p:spPr>
        <p:txBody>
          <a:bodyPr lIns="0" tIns="0" rIns="0" bIns="0" rtlCol="0" anchor="t">
            <a:spAutoFit/>
          </a:bodyPr>
          <a:lstStyle/>
          <a:p>
            <a:pPr marL="0" lvl="0" indent="0" algn="l">
              <a:lnSpc>
                <a:spcPts val="7500"/>
              </a:lnSpc>
            </a:pPr>
            <a:r>
              <a:rPr lang="en-US" sz="7500">
                <a:solidFill>
                  <a:srgbClr val="F5EFEB"/>
                </a:solidFill>
                <a:latin typeface="Effra 1"/>
              </a:rPr>
              <a:t>Why Does “The Ask” Matter?</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9" name="Picture 18">
            <a:extLst>
              <a:ext uri="{FF2B5EF4-FFF2-40B4-BE49-F238E27FC236}">
                <a16:creationId xmlns:a16="http://schemas.microsoft.com/office/drawing/2014/main" id="{41254E1A-F477-90F5-80AC-6841945DC1AE}"/>
              </a:ext>
            </a:extLst>
          </p:cNvPr>
          <p:cNvPicPr>
            <a:picLocks noChangeAspect="1"/>
          </p:cNvPicPr>
          <p:nvPr/>
        </p:nvPicPr>
        <p:blipFill>
          <a:blip r:embed="rId9"/>
          <a:stretch>
            <a:fillRect/>
          </a:stretch>
        </p:blipFill>
        <p:spPr>
          <a:xfrm>
            <a:off x="9403307" y="2751848"/>
            <a:ext cx="7474637" cy="4808342"/>
          </a:xfrm>
          <a:prstGeom prst="rect">
            <a:avLst/>
          </a:prstGeom>
        </p:spPr>
      </p:pic>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grpSp>
        <p:nvGrpSpPr>
          <p:cNvPr id="3" name="Group 3"/>
          <p:cNvGrpSpPr/>
          <p:nvPr/>
        </p:nvGrpSpPr>
        <p:grpSpPr>
          <a:xfrm>
            <a:off x="9775992" y="3105664"/>
            <a:ext cx="7455272" cy="4075671"/>
            <a:chOff x="0" y="0"/>
            <a:chExt cx="2162495" cy="1073428"/>
          </a:xfrm>
        </p:grpSpPr>
        <p:sp>
          <p:nvSpPr>
            <p:cNvPr id="4" name="Freeform 4"/>
            <p:cNvSpPr/>
            <p:nvPr/>
          </p:nvSpPr>
          <p:spPr>
            <a:xfrm>
              <a:off x="0" y="0"/>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0" name="TextBox 10"/>
          <p:cNvSpPr txBox="1"/>
          <p:nvPr/>
        </p:nvSpPr>
        <p:spPr>
          <a:xfrm>
            <a:off x="10060460" y="4334988"/>
            <a:ext cx="7180188" cy="3873496"/>
          </a:xfrm>
          <a:prstGeom prst="rect">
            <a:avLst/>
          </a:prstGeom>
        </p:spPr>
        <p:txBody>
          <a:bodyPr wrap="square" lIns="0" tIns="0" rIns="0" bIns="0" rtlCol="0" anchor="t">
            <a:spAutoFit/>
          </a:bodyPr>
          <a:lstStyle/>
          <a:p>
            <a:pPr marL="571500" lvl="0" indent="-571500">
              <a:lnSpc>
                <a:spcPts val="6085"/>
              </a:lnSpc>
              <a:buFont typeface="Arial" panose="020B0604020202020204" pitchFamily="34" charset="0"/>
              <a:buChar char="•"/>
            </a:pPr>
            <a:r>
              <a:rPr lang="en-US" sz="3600">
                <a:solidFill>
                  <a:srgbClr val="FFFFFF"/>
                </a:solidFill>
                <a:latin typeface="Effra 2"/>
              </a:rPr>
              <a:t>Fear of rejection</a:t>
            </a:r>
          </a:p>
          <a:p>
            <a:pPr marL="571500" lvl="0" indent="-571500">
              <a:lnSpc>
                <a:spcPts val="6085"/>
              </a:lnSpc>
              <a:buFont typeface="Arial" panose="020B0604020202020204" pitchFamily="34" charset="0"/>
              <a:buChar char="•"/>
            </a:pPr>
            <a:r>
              <a:rPr lang="en-US" sz="3600">
                <a:solidFill>
                  <a:srgbClr val="FFFFFF"/>
                </a:solidFill>
                <a:latin typeface="Effra 2"/>
              </a:rPr>
              <a:t>Lack of confidence</a:t>
            </a:r>
          </a:p>
          <a:p>
            <a:pPr marL="571500" lvl="0" indent="-571500">
              <a:lnSpc>
                <a:spcPts val="6085"/>
              </a:lnSpc>
              <a:buFont typeface="Arial" panose="020B0604020202020204" pitchFamily="34" charset="0"/>
              <a:buChar char="•"/>
            </a:pPr>
            <a:r>
              <a:rPr lang="en-US" sz="3600">
                <a:solidFill>
                  <a:srgbClr val="FFFFFF"/>
                </a:solidFill>
                <a:latin typeface="Effra 2"/>
              </a:rPr>
              <a:t>Negative views on fundraising</a:t>
            </a:r>
          </a:p>
          <a:p>
            <a:pPr lvl="0">
              <a:lnSpc>
                <a:spcPts val="6085"/>
              </a:lnSpc>
            </a:pPr>
            <a:endParaRPr lang="en-US" sz="4000">
              <a:solidFill>
                <a:srgbClr val="FFFFFF"/>
              </a:solidFill>
              <a:latin typeface="Effra 2"/>
            </a:endParaRPr>
          </a:p>
          <a:p>
            <a:pPr marL="0" lvl="0" indent="0" algn="r">
              <a:lnSpc>
                <a:spcPts val="6085"/>
              </a:lnSpc>
            </a:pPr>
            <a:endParaRPr lang="en-US" sz="5070" u="sng">
              <a:solidFill>
                <a:srgbClr val="FFFFFF"/>
              </a:solidFill>
              <a:latin typeface="Effra 2"/>
              <a:hlinkClick r:id="rId6" tooltip="https://www.soroptimist.org/for-clubs-and-members/federation-information/recognition-and-branding-tools/brand-visual-guide.html"/>
            </a:endParaRPr>
          </a:p>
        </p:txBody>
      </p:sp>
      <p:sp>
        <p:nvSpPr>
          <p:cNvPr id="11" name="TextBox 11"/>
          <p:cNvSpPr txBox="1"/>
          <p:nvPr/>
        </p:nvSpPr>
        <p:spPr>
          <a:xfrm>
            <a:off x="10025245" y="3535926"/>
            <a:ext cx="6946711" cy="804451"/>
          </a:xfrm>
          <a:prstGeom prst="rect">
            <a:avLst/>
          </a:prstGeom>
        </p:spPr>
        <p:txBody>
          <a:bodyPr wrap="square" lIns="0" tIns="0" rIns="0" bIns="0" rtlCol="0" anchor="t">
            <a:spAutoFit/>
          </a:bodyPr>
          <a:lstStyle/>
          <a:p>
            <a:pPr marL="0" lvl="0" indent="0">
              <a:lnSpc>
                <a:spcPts val="7200"/>
              </a:lnSpc>
            </a:pPr>
            <a:r>
              <a:rPr lang="en-US" sz="3600">
                <a:solidFill>
                  <a:srgbClr val="BCF7FF"/>
                </a:solidFill>
                <a:latin typeface="Effra 1"/>
              </a:rPr>
              <a:t>Common Barriers to Fundraising:</a:t>
            </a:r>
          </a:p>
        </p:txBody>
      </p:sp>
      <p:pic>
        <p:nvPicPr>
          <p:cNvPr id="2" name="Picture 2" descr="Should You Tell Your Boss About Your ADHD?">
            <a:extLst>
              <a:ext uri="{FF2B5EF4-FFF2-40B4-BE49-F238E27FC236}">
                <a16:creationId xmlns:a16="http://schemas.microsoft.com/office/drawing/2014/main" id="{DAD373D3-66BC-B6A8-8268-01BD73FE7E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545" r="8045"/>
          <a:stretch/>
        </p:blipFill>
        <p:spPr bwMode="auto">
          <a:xfrm>
            <a:off x="1028701" y="1055678"/>
            <a:ext cx="7180188" cy="7864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25831"/>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8" y="3862540"/>
            <a:ext cx="164632" cy="1960911"/>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9" y="3792372"/>
            <a:ext cx="10632682" cy="1969770"/>
          </a:xfrm>
          <a:prstGeom prst="rect">
            <a:avLst/>
          </a:prstGeom>
        </p:spPr>
        <p:txBody>
          <a:bodyPr wrap="square" lIns="0" tIns="0" rIns="0" bIns="0" rtlCol="0" anchor="t">
            <a:spAutoFit/>
          </a:bodyPr>
          <a:lstStyle/>
          <a:p>
            <a:r>
              <a:rPr lang="en-US" sz="3200">
                <a:solidFill>
                  <a:srgbClr val="F5EFEB"/>
                </a:solidFill>
                <a:latin typeface="Effra 2"/>
              </a:rPr>
              <a:t>Opportunity to be a part of the Soroptimist mission</a:t>
            </a:r>
          </a:p>
          <a:p>
            <a:r>
              <a:rPr lang="en-US" sz="3200">
                <a:solidFill>
                  <a:srgbClr val="F5EFEB"/>
                </a:solidFill>
                <a:latin typeface="Effra 2"/>
              </a:rPr>
              <a:t>Make an impact</a:t>
            </a:r>
          </a:p>
          <a:p>
            <a:r>
              <a:rPr lang="en-US" sz="3200">
                <a:solidFill>
                  <a:srgbClr val="F5EFEB"/>
                </a:solidFill>
                <a:latin typeface="Effra 2"/>
              </a:rPr>
              <a:t>Alignment with values and passion</a:t>
            </a:r>
          </a:p>
          <a:p>
            <a:r>
              <a:rPr lang="en-US" sz="3200">
                <a:solidFill>
                  <a:srgbClr val="F5EFEB"/>
                </a:solidFill>
                <a:latin typeface="Effra 2"/>
              </a:rPr>
              <a:t>How do they want to be involved?</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6" y="320386"/>
            <a:ext cx="5902647" cy="2949525"/>
          </a:xfrm>
          <a:prstGeom prst="rect">
            <a:avLst/>
          </a:prstGeom>
        </p:spPr>
        <p:txBody>
          <a:bodyPr wrap="square" lIns="0" tIns="0" rIns="0" bIns="0" rtlCol="0" anchor="t">
            <a:spAutoFit/>
          </a:bodyPr>
          <a:lstStyle/>
          <a:p>
            <a:pPr marL="0" lvl="0" indent="0" algn="l">
              <a:lnSpc>
                <a:spcPts val="11519"/>
              </a:lnSpc>
            </a:pPr>
            <a:r>
              <a:rPr lang="en-US" sz="9600">
                <a:solidFill>
                  <a:srgbClr val="F5EFEB"/>
                </a:solidFill>
                <a:latin typeface="Effra 1"/>
              </a:rPr>
              <a:t>Reframing the Ask</a:t>
            </a:r>
          </a:p>
        </p:txBody>
      </p:sp>
      <p:pic>
        <p:nvPicPr>
          <p:cNvPr id="5" name="Google Shape;260;p34">
            <a:extLst>
              <a:ext uri="{FF2B5EF4-FFF2-40B4-BE49-F238E27FC236}">
                <a16:creationId xmlns:a16="http://schemas.microsoft.com/office/drawing/2014/main" id="{3CD76116-3F92-9916-EEB5-FF10E21C9A31}"/>
              </a:ext>
            </a:extLst>
          </p:cNvPr>
          <p:cNvPicPr>
            <a:picLocks noChangeAspect="1"/>
          </p:cNvPicPr>
          <p:nvPr/>
        </p:nvPicPr>
        <p:blipFill>
          <a:blip r:embed="rId5"/>
          <a:srcRect/>
          <a:stretch>
            <a:fillRect/>
          </a:stretch>
        </p:blipFill>
        <p:spPr>
          <a:xfrm>
            <a:off x="4" y="6487085"/>
            <a:ext cx="18287996" cy="4897811"/>
          </a:xfrm>
          <a:prstGeom prst="rect">
            <a:avLst/>
          </a:prstGeom>
          <a:noFill/>
          <a:ln cap="flat">
            <a:noFill/>
          </a:ln>
        </p:spPr>
      </p:pic>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Tree>
    <p:extLst>
      <p:ext uri="{BB962C8B-B14F-4D97-AF65-F5344CB8AC3E}">
        <p14:creationId xmlns:p14="http://schemas.microsoft.com/office/powerpoint/2010/main" val="1264568038"/>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en-US"/>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a:lnSpc>
                  <a:spcPts val="2879"/>
                </a:lnSpc>
              </a:pPr>
              <a:endParaRPr/>
            </a:p>
          </p:txBody>
        </p:sp>
      </p:grpSp>
      <p:grpSp>
        <p:nvGrpSpPr>
          <p:cNvPr id="5" name="Group 5"/>
          <p:cNvGrpSpPr/>
          <p:nvPr/>
        </p:nvGrpSpPr>
        <p:grpSpPr>
          <a:xfrm>
            <a:off x="1029465" y="5621098"/>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en-US"/>
            </a:p>
          </p:txBody>
        </p:sp>
        <p:sp>
          <p:nvSpPr>
            <p:cNvPr id="7" name="TextBox 7"/>
            <p:cNvSpPr txBox="1"/>
            <p:nvPr/>
          </p:nvSpPr>
          <p:spPr>
            <a:xfrm>
              <a:off x="0" y="-9525"/>
              <a:ext cx="1336153" cy="479835"/>
            </a:xfrm>
            <a:prstGeom prst="rect">
              <a:avLst/>
            </a:prstGeom>
          </p:spPr>
          <p:txBody>
            <a:bodyPr lIns="254000" tIns="254000" rIns="254000" bIns="254000" rtlCol="0" anchor="ctr"/>
            <a:lstStyle/>
            <a:p>
              <a:pPr algn="ctr">
                <a:lnSpc>
                  <a:spcPts val="3120"/>
                </a:lnSpc>
              </a:pPr>
              <a:r>
                <a:rPr lang="en-US" sz="2600">
                  <a:solidFill>
                    <a:srgbClr val="FFFFFF"/>
                  </a:solidFill>
                  <a:latin typeface="Effra 1"/>
                </a:rPr>
                <a:t>Know Your “Why”</a:t>
              </a:r>
            </a:p>
          </p:txBody>
        </p:sp>
      </p:grpSp>
      <p:grpSp>
        <p:nvGrpSpPr>
          <p:cNvPr id="8" name="Group 8"/>
          <p:cNvGrpSpPr/>
          <p:nvPr/>
        </p:nvGrpSpPr>
        <p:grpSpPr>
          <a:xfrm>
            <a:off x="6602228" y="5703022"/>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en-US"/>
            </a:p>
          </p:txBody>
        </p:sp>
        <p:sp>
          <p:nvSpPr>
            <p:cNvPr id="10" name="TextBox 10"/>
            <p:cNvSpPr txBox="1"/>
            <p:nvPr/>
          </p:nvSpPr>
          <p:spPr>
            <a:xfrm>
              <a:off x="0" y="-9525"/>
              <a:ext cx="1336153" cy="479835"/>
            </a:xfrm>
            <a:prstGeom prst="rect">
              <a:avLst/>
            </a:prstGeom>
          </p:spPr>
          <p:txBody>
            <a:bodyPr lIns="254000" tIns="254000" rIns="254000" bIns="254000" rtlCol="0" anchor="ctr"/>
            <a:lstStyle/>
            <a:p>
              <a:pPr>
                <a:lnSpc>
                  <a:spcPts val="3120"/>
                </a:lnSpc>
              </a:pPr>
              <a:r>
                <a:rPr lang="en-US" sz="2600">
                  <a:solidFill>
                    <a:srgbClr val="FFFFFF"/>
                  </a:solidFill>
                  <a:latin typeface="Effra 1"/>
                </a:rPr>
                <a:t>Practice your Pitch with Peers</a:t>
              </a:r>
            </a:p>
            <a:p>
              <a:pPr>
                <a:lnSpc>
                  <a:spcPts val="3120"/>
                </a:lnSpc>
              </a:pPr>
              <a:endParaRPr lang="en-US" sz="2600">
                <a:solidFill>
                  <a:srgbClr val="FFFFFF"/>
                </a:solidFill>
                <a:latin typeface="Effra 1"/>
              </a:endParaRPr>
            </a:p>
          </p:txBody>
        </p:sp>
      </p:grpSp>
      <p:grpSp>
        <p:nvGrpSpPr>
          <p:cNvPr id="11" name="Group 11"/>
          <p:cNvGrpSpPr/>
          <p:nvPr/>
        </p:nvGrpSpPr>
        <p:grpSpPr>
          <a:xfrm>
            <a:off x="12165989" y="5742511"/>
            <a:ext cx="5073204" cy="1785708"/>
            <a:chOff x="0" y="0"/>
            <a:chExt cx="1336153" cy="470310"/>
          </a:xfrm>
        </p:grpSpPr>
        <p:sp>
          <p:nvSpPr>
            <p:cNvPr id="12" name="Freeform 12"/>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en-US"/>
            </a:p>
          </p:txBody>
        </p:sp>
        <p:sp>
          <p:nvSpPr>
            <p:cNvPr id="13" name="TextBox 13"/>
            <p:cNvSpPr txBox="1"/>
            <p:nvPr/>
          </p:nvSpPr>
          <p:spPr>
            <a:xfrm>
              <a:off x="0" y="-9525"/>
              <a:ext cx="1336153" cy="479835"/>
            </a:xfrm>
            <a:prstGeom prst="rect">
              <a:avLst/>
            </a:prstGeom>
          </p:spPr>
          <p:txBody>
            <a:bodyPr lIns="254000" tIns="254000" rIns="254000" bIns="254000" rtlCol="0" anchor="ctr"/>
            <a:lstStyle/>
            <a:p>
              <a:pPr algn="ctr">
                <a:lnSpc>
                  <a:spcPts val="3120"/>
                </a:lnSpc>
              </a:pPr>
              <a:r>
                <a:rPr lang="en-US" sz="2600">
                  <a:solidFill>
                    <a:srgbClr val="FFFFFF"/>
                  </a:solidFill>
                  <a:latin typeface="Effra 1"/>
                </a:rPr>
                <a:t>Be Authentic and Passionate</a:t>
              </a:r>
            </a:p>
            <a:p>
              <a:pPr>
                <a:lnSpc>
                  <a:spcPts val="3120"/>
                </a:lnSpc>
              </a:pPr>
              <a:r>
                <a:rPr lang="en-US" sz="2600">
                  <a:solidFill>
                    <a:srgbClr val="FFFFFF"/>
                  </a:solidFill>
                  <a:latin typeface="Effra 1"/>
                </a:rPr>
                <a:t> </a:t>
              </a: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en-US"/>
          </a:p>
        </p:txBody>
      </p:sp>
      <p:grpSp>
        <p:nvGrpSpPr>
          <p:cNvPr id="15" name="Group 15"/>
          <p:cNvGrpSpPr/>
          <p:nvPr/>
        </p:nvGrpSpPr>
        <p:grpSpPr>
          <a:xfrm>
            <a:off x="1023815" y="5021806"/>
            <a:ext cx="5073970" cy="2854394"/>
            <a:chOff x="-10867" y="-4730987"/>
            <a:chExt cx="11287760" cy="6350000"/>
          </a:xfrm>
        </p:grpSpPr>
        <p:sp>
          <p:nvSpPr>
            <p:cNvPr id="16" name="Freeform 16"/>
            <p:cNvSpPr/>
            <p:nvPr/>
          </p:nvSpPr>
          <p:spPr>
            <a:xfrm>
              <a:off x="-10867" y="-4730987"/>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lIns="91440" tIns="45720" rIns="91440" bIns="45720" anchor="t"/>
            <a:lstStyle/>
            <a:p>
              <a:endParaRPr lang="en-US" sz="3600">
                <a:ea typeface="Calibri"/>
                <a:cs typeface="Calibri"/>
              </a:endParaRPr>
            </a:p>
          </p:txBody>
        </p:sp>
      </p:grpSp>
      <p:grpSp>
        <p:nvGrpSpPr>
          <p:cNvPr id="17" name="Group 17"/>
          <p:cNvGrpSpPr/>
          <p:nvPr/>
        </p:nvGrpSpPr>
        <p:grpSpPr>
          <a:xfrm>
            <a:off x="6597344" y="5021806"/>
            <a:ext cx="5074541" cy="2854394"/>
            <a:chOff x="0" y="0"/>
            <a:chExt cx="11289030" cy="6350000"/>
          </a:xfrm>
        </p:grpSpPr>
        <p:sp>
          <p:nvSpPr>
            <p:cNvPr id="18"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grpSp>
        <p:nvGrpSpPr>
          <p:cNvPr id="19" name="Group 19"/>
          <p:cNvGrpSpPr/>
          <p:nvPr/>
        </p:nvGrpSpPr>
        <p:grpSpPr>
          <a:xfrm>
            <a:off x="12164652" y="5021806"/>
            <a:ext cx="5074541" cy="2854394"/>
            <a:chOff x="0" y="0"/>
            <a:chExt cx="11289030" cy="6350000"/>
          </a:xfrm>
        </p:grpSpPr>
        <p:sp>
          <p:nvSpPr>
            <p:cNvPr id="20" name="Freeform 20"/>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en-US"/>
            </a:p>
          </p:txBody>
        </p:sp>
      </p:grpSp>
      <p:grpSp>
        <p:nvGrpSpPr>
          <p:cNvPr id="25" name="Group 25"/>
          <p:cNvGrpSpPr/>
          <p:nvPr/>
        </p:nvGrpSpPr>
        <p:grpSpPr>
          <a:xfrm>
            <a:off x="2945662" y="2297542"/>
            <a:ext cx="13090889" cy="1584553"/>
            <a:chOff x="-558869" y="309514"/>
            <a:chExt cx="17454519" cy="2112738"/>
          </a:xfrm>
        </p:grpSpPr>
        <p:sp>
          <p:nvSpPr>
            <p:cNvPr id="26" name="TextBox 26"/>
            <p:cNvSpPr txBox="1"/>
            <p:nvPr/>
          </p:nvSpPr>
          <p:spPr>
            <a:xfrm>
              <a:off x="-558869" y="309514"/>
              <a:ext cx="17454519" cy="1231107"/>
            </a:xfrm>
            <a:prstGeom prst="rect">
              <a:avLst/>
            </a:prstGeom>
          </p:spPr>
          <p:txBody>
            <a:bodyPr wrap="square" lIns="0" tIns="0" rIns="0" bIns="0" rtlCol="0" anchor="t">
              <a:spAutoFit/>
            </a:bodyPr>
            <a:lstStyle/>
            <a:p>
              <a:pPr marL="0" lvl="0" indent="0" algn="ctr">
                <a:lnSpc>
                  <a:spcPts val="7200"/>
                </a:lnSpc>
              </a:pPr>
              <a:r>
                <a:rPr lang="en-US" sz="7200">
                  <a:solidFill>
                    <a:srgbClr val="F5EFEB"/>
                  </a:solidFill>
                  <a:latin typeface="Effra 1"/>
                </a:rPr>
                <a:t>Strategies for a Confident Ask</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a:lnSpc>
                  <a:spcPts val="4079"/>
                </a:lnSpc>
                <a:spcBef>
                  <a:spcPct val="0"/>
                </a:spcBef>
              </a:pPr>
              <a:endParaRPr lang="en-US" sz="3400">
                <a:solidFill>
                  <a:srgbClr val="F5EFEB"/>
                </a:solidFill>
                <a:latin typeface="Effra 2"/>
              </a:endParaRPr>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2" name="Freeform 12"/>
          <p:cNvSpPr/>
          <p:nvPr/>
        </p:nvSpPr>
        <p:spPr>
          <a:xfrm>
            <a:off x="1280881" y="4771504"/>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1643174" y="4576297"/>
            <a:ext cx="4842384" cy="2207527"/>
          </a:xfrm>
          <a:prstGeom prst="rect">
            <a:avLst/>
          </a:prstGeom>
        </p:spPr>
        <p:txBody>
          <a:bodyPr lIns="0" tIns="0" rIns="0" bIns="0" rtlCol="0" anchor="t">
            <a:spAutoFit/>
          </a:bodyPr>
          <a:lstStyle/>
          <a:p>
            <a:pPr algn="l">
              <a:lnSpc>
                <a:spcPts val="4415"/>
              </a:lnSpc>
            </a:pPr>
            <a:r>
              <a:rPr lang="en-US" sz="3200">
                <a:solidFill>
                  <a:srgbClr val="F5EFEB"/>
                </a:solidFill>
                <a:latin typeface="Effra 2"/>
              </a:rPr>
              <a:t>Storytelling</a:t>
            </a:r>
          </a:p>
          <a:p>
            <a:pPr algn="l">
              <a:lnSpc>
                <a:spcPts val="4415"/>
              </a:lnSpc>
            </a:pPr>
            <a:r>
              <a:rPr lang="en-US" sz="3200">
                <a:solidFill>
                  <a:srgbClr val="F5EFEB"/>
                </a:solidFill>
                <a:latin typeface="Effra 2"/>
              </a:rPr>
              <a:t>Networking</a:t>
            </a:r>
          </a:p>
          <a:p>
            <a:pPr algn="l">
              <a:lnSpc>
                <a:spcPts val="4415"/>
              </a:lnSpc>
            </a:pPr>
            <a:r>
              <a:rPr lang="en-US" sz="3200">
                <a:solidFill>
                  <a:srgbClr val="F5EFEB"/>
                </a:solidFill>
                <a:latin typeface="Effra 2"/>
              </a:rPr>
              <a:t>Transparency</a:t>
            </a:r>
          </a:p>
          <a:p>
            <a:pPr algn="l">
              <a:lnSpc>
                <a:spcPts val="4415"/>
              </a:lnSpc>
            </a:pPr>
            <a:r>
              <a:rPr lang="en-US" sz="3200">
                <a:solidFill>
                  <a:srgbClr val="F5EFEB"/>
                </a:solidFill>
                <a:latin typeface="Effra 2"/>
              </a:rPr>
              <a:t>SIA Resources</a:t>
            </a:r>
          </a:p>
        </p:txBody>
      </p:sp>
      <p:sp>
        <p:nvSpPr>
          <p:cNvPr id="14" name="TextBox 14"/>
          <p:cNvSpPr txBox="1"/>
          <p:nvPr/>
        </p:nvSpPr>
        <p:spPr>
          <a:xfrm>
            <a:off x="1028700" y="1033652"/>
            <a:ext cx="6232292" cy="2924175"/>
          </a:xfrm>
          <a:prstGeom prst="rect">
            <a:avLst/>
          </a:prstGeom>
        </p:spPr>
        <p:txBody>
          <a:bodyPr lIns="0" tIns="0" rIns="0" bIns="0" rtlCol="0" anchor="t">
            <a:spAutoFit/>
          </a:bodyPr>
          <a:lstStyle/>
          <a:p>
            <a:pPr marL="0" lvl="0" indent="0" algn="l">
              <a:lnSpc>
                <a:spcPts val="11519"/>
              </a:lnSpc>
            </a:pPr>
            <a:r>
              <a:rPr lang="en-US" sz="9600">
                <a:solidFill>
                  <a:srgbClr val="F5EFEB"/>
                </a:solidFill>
                <a:latin typeface="Effra 1"/>
              </a:rPr>
              <a:t>Tools You Can Use</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6" descr="Infographic: 15+ Actionable Social Media Marketing Tips - Online Marketing  Institute">
            <a:extLst>
              <a:ext uri="{FF2B5EF4-FFF2-40B4-BE49-F238E27FC236}">
                <a16:creationId xmlns:a16="http://schemas.microsoft.com/office/drawing/2014/main" id="{4826F850-BEB2-3B15-13D8-AA0BE68007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67" r="16732"/>
          <a:stretch/>
        </p:blipFill>
        <p:spPr bwMode="auto">
          <a:xfrm>
            <a:off x="10685471" y="1722846"/>
            <a:ext cx="6232292" cy="6826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a:lnSpc>
                  <a:spcPts val="2100"/>
                </a:lnSpc>
              </a:pPr>
              <a:endParaRPr/>
            </a:p>
          </p:txBody>
        </p:sp>
      </p:grpSp>
      <p:sp>
        <p:nvSpPr>
          <p:cNvPr id="5" name="Freeform 5"/>
          <p:cNvSpPr/>
          <p:nvPr/>
        </p:nvSpPr>
        <p:spPr>
          <a:xfrm>
            <a:off x="504893" y="1102252"/>
            <a:ext cx="12083005" cy="7793538"/>
          </a:xfrm>
          <a:custGeom>
            <a:avLst/>
            <a:gdLst/>
            <a:ahLst/>
            <a:cxnLst/>
            <a:rect l="l" t="t" r="r" b="b"/>
            <a:pathLst>
              <a:path w="12083005" h="7793538">
                <a:moveTo>
                  <a:pt x="0" y="0"/>
                </a:moveTo>
                <a:lnTo>
                  <a:pt x="12083005" y="0"/>
                </a:lnTo>
                <a:lnTo>
                  <a:pt x="12083005" y="7793538"/>
                </a:lnTo>
                <a:lnTo>
                  <a:pt x="0" y="7793538"/>
                </a:lnTo>
                <a:lnTo>
                  <a:pt x="0" y="0"/>
                </a:lnTo>
                <a:close/>
              </a:path>
            </a:pathLst>
          </a:custGeom>
          <a:blipFill>
            <a:blip r:embed="rId3"/>
            <a:stretch>
              <a:fillRect/>
            </a:stretch>
          </a:blipFill>
        </p:spPr>
        <p:txBody>
          <a:bodyPr/>
          <a:lstStyle/>
          <a:p>
            <a:endParaRPr lang="en-US"/>
          </a:p>
        </p:txBody>
      </p:sp>
      <p:grpSp>
        <p:nvGrpSpPr>
          <p:cNvPr id="6" name="Group 6"/>
          <p:cNvGrpSpPr/>
          <p:nvPr/>
        </p:nvGrpSpPr>
        <p:grpSpPr>
          <a:xfrm>
            <a:off x="10051044" y="2043484"/>
            <a:ext cx="8859926" cy="9034940"/>
            <a:chOff x="0" y="0"/>
            <a:chExt cx="2333478" cy="2379573"/>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en-US"/>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a:lnSpc>
                  <a:spcPts val="2100"/>
                </a:lnSpc>
              </a:pPr>
              <a:endParaRPr/>
            </a:p>
          </p:txBody>
        </p:sp>
      </p:grpSp>
      <p:sp>
        <p:nvSpPr>
          <p:cNvPr id="9" name="TextBox 9"/>
          <p:cNvSpPr txBox="1"/>
          <p:nvPr/>
        </p:nvSpPr>
        <p:spPr>
          <a:xfrm>
            <a:off x="10727614" y="2863441"/>
            <a:ext cx="7502110" cy="1744067"/>
          </a:xfrm>
          <a:prstGeom prst="rect">
            <a:avLst/>
          </a:prstGeom>
        </p:spPr>
        <p:txBody>
          <a:bodyPr wrap="square" lIns="0" tIns="0" rIns="0" bIns="0" rtlCol="0" anchor="t">
            <a:spAutoFit/>
          </a:bodyPr>
          <a:lstStyle/>
          <a:p>
            <a:pPr marL="0" lvl="0" indent="0">
              <a:lnSpc>
                <a:spcPts val="6811"/>
              </a:lnSpc>
            </a:pPr>
            <a:r>
              <a:rPr lang="en-US" sz="6811">
                <a:solidFill>
                  <a:srgbClr val="F5EFEB"/>
                </a:solidFill>
                <a:latin typeface="Effra 1"/>
              </a:rPr>
              <a:t>Recognizing Donor Contributions</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grpSp>
        <p:nvGrpSpPr>
          <p:cNvPr id="17" name="Group 17"/>
          <p:cNvGrpSpPr/>
          <p:nvPr/>
        </p:nvGrpSpPr>
        <p:grpSpPr>
          <a:xfrm>
            <a:off x="10727614" y="5905859"/>
            <a:ext cx="6827914" cy="2207527"/>
            <a:chOff x="0" y="-85725"/>
            <a:chExt cx="9103885" cy="2943368"/>
          </a:xfrm>
        </p:grpSpPr>
        <p:sp>
          <p:nvSpPr>
            <p:cNvPr id="18" name="Freeform 18"/>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TextBox 19"/>
            <p:cNvSpPr txBox="1"/>
            <p:nvPr/>
          </p:nvSpPr>
          <p:spPr>
            <a:xfrm>
              <a:off x="483057" y="-85725"/>
              <a:ext cx="8620828" cy="2943368"/>
            </a:xfrm>
            <a:prstGeom prst="rect">
              <a:avLst/>
            </a:prstGeom>
          </p:spPr>
          <p:txBody>
            <a:bodyPr lIns="0" tIns="0" rIns="0" bIns="0" rtlCol="0" anchor="t">
              <a:spAutoFit/>
            </a:bodyPr>
            <a:lstStyle/>
            <a:p>
              <a:pPr>
                <a:lnSpc>
                  <a:spcPts val="4415"/>
                </a:lnSpc>
              </a:pPr>
              <a:r>
                <a:rPr lang="en-US" sz="2943">
                  <a:solidFill>
                    <a:srgbClr val="F5EFEB"/>
                  </a:solidFill>
                  <a:latin typeface="Effra 2"/>
                </a:rPr>
                <a:t>Social Media Shout Outs</a:t>
              </a:r>
            </a:p>
            <a:p>
              <a:pPr>
                <a:lnSpc>
                  <a:spcPts val="4415"/>
                </a:lnSpc>
              </a:pPr>
              <a:r>
                <a:rPr lang="en-US" sz="2943">
                  <a:solidFill>
                    <a:srgbClr val="F5EFEB"/>
                  </a:solidFill>
                  <a:latin typeface="Effra 2"/>
                </a:rPr>
                <a:t>Newsletter Recognition</a:t>
              </a:r>
            </a:p>
            <a:p>
              <a:pPr>
                <a:lnSpc>
                  <a:spcPts val="4415"/>
                </a:lnSpc>
              </a:pPr>
              <a:r>
                <a:rPr lang="en-US" sz="2943">
                  <a:solidFill>
                    <a:srgbClr val="F5EFEB"/>
                  </a:solidFill>
                  <a:latin typeface="Effra 2"/>
                </a:rPr>
                <a:t>Personalized Thank-You Notes</a:t>
              </a:r>
            </a:p>
            <a:p>
              <a:pPr algn="l">
                <a:lnSpc>
                  <a:spcPts val="4415"/>
                </a:lnSpc>
              </a:pPr>
              <a:r>
                <a:rPr lang="en-US" sz="2943">
                  <a:solidFill>
                    <a:srgbClr val="F5EFEB"/>
                  </a:solidFill>
                  <a:latin typeface="Effra 2"/>
                </a:rPr>
                <a:t>Highlighting Impact Through Stories</a:t>
              </a:r>
            </a:p>
          </p:txBody>
        </p:sp>
      </p:grpSp>
      <p:pic>
        <p:nvPicPr>
          <p:cNvPr id="1026" name="Picture 2">
            <a:extLst>
              <a:ext uri="{FF2B5EF4-FFF2-40B4-BE49-F238E27FC236}">
                <a16:creationId xmlns:a16="http://schemas.microsoft.com/office/drawing/2014/main" id="{31074918-6DE0-CFC8-A5B1-9A746B168D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79655" y="1476586"/>
            <a:ext cx="4285244" cy="598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722196" y="-614576"/>
            <a:ext cx="12565804" cy="8290381"/>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en-US"/>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028700" y="4570589"/>
            <a:ext cx="5892627" cy="1977080"/>
          </a:xfrm>
          <a:prstGeom prst="rect">
            <a:avLst/>
          </a:prstGeom>
        </p:spPr>
        <p:txBody>
          <a:bodyPr lIns="0" tIns="0" rIns="0" bIns="0" rtlCol="0" anchor="t">
            <a:spAutoFit/>
          </a:bodyPr>
          <a:lstStyle/>
          <a:p>
            <a:pPr marL="0" lvl="0" indent="0" algn="l">
              <a:lnSpc>
                <a:spcPts val="7873"/>
              </a:lnSpc>
            </a:pPr>
            <a:r>
              <a:rPr lang="en-US" sz="6561">
                <a:solidFill>
                  <a:srgbClr val="253572"/>
                </a:solidFill>
                <a:latin typeface="Effra 1"/>
              </a:rPr>
              <a:t>Key Points to Remember</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3" name="TextBox 13"/>
          <p:cNvSpPr txBox="1"/>
          <p:nvPr/>
        </p:nvSpPr>
        <p:spPr>
          <a:xfrm>
            <a:off x="1028700" y="6874080"/>
            <a:ext cx="6678346" cy="1831848"/>
          </a:xfrm>
          <a:prstGeom prst="rect">
            <a:avLst/>
          </a:prstGeom>
        </p:spPr>
        <p:txBody>
          <a:bodyPr lIns="0" tIns="0" rIns="0" bIns="0" rtlCol="0" anchor="t">
            <a:spAutoFit/>
          </a:bodyPr>
          <a:lstStyle/>
          <a:p>
            <a:pPr marL="342900" lvl="1" indent="-342900" algn="l">
              <a:lnSpc>
                <a:spcPts val="2940"/>
              </a:lnSpc>
              <a:spcBef>
                <a:spcPct val="0"/>
              </a:spcBef>
              <a:buFont typeface="Arial" panose="020B0604020202020204" pitchFamily="34" charset="0"/>
              <a:buChar char="•"/>
            </a:pPr>
            <a:r>
              <a:rPr lang="en-US" sz="2100">
                <a:solidFill>
                  <a:srgbClr val="293374"/>
                </a:solidFill>
                <a:latin typeface="Effra 2"/>
              </a:rPr>
              <a:t>YOU have a powerful sphere of influence… Leverage it in support of your club!</a:t>
            </a:r>
          </a:p>
          <a:p>
            <a:pPr marL="342900" lvl="1" indent="-342900" algn="l">
              <a:lnSpc>
                <a:spcPts val="2940"/>
              </a:lnSpc>
              <a:spcBef>
                <a:spcPct val="0"/>
              </a:spcBef>
              <a:buFont typeface="Arial" panose="020B0604020202020204" pitchFamily="34" charset="0"/>
              <a:buChar char="•"/>
            </a:pPr>
            <a:r>
              <a:rPr lang="en-US" sz="2100">
                <a:solidFill>
                  <a:srgbClr val="293374"/>
                </a:solidFill>
                <a:latin typeface="Effra 2"/>
              </a:rPr>
              <a:t>People intrinsically like to give, and many don’t because they are never asked. </a:t>
            </a:r>
          </a:p>
          <a:p>
            <a:pPr marL="342900" lvl="1" indent="-342900" algn="l">
              <a:lnSpc>
                <a:spcPts val="2940"/>
              </a:lnSpc>
              <a:spcBef>
                <a:spcPct val="0"/>
              </a:spcBef>
              <a:buFont typeface="Arial" panose="020B0604020202020204" pitchFamily="34" charset="0"/>
              <a:buChar char="•"/>
            </a:pPr>
            <a:r>
              <a:rPr lang="en-US" sz="2100">
                <a:solidFill>
                  <a:srgbClr val="293374"/>
                </a:solidFill>
                <a:latin typeface="Effra 2"/>
              </a:rPr>
              <a:t>Overcoming the ask leads to greater impact. </a:t>
            </a: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1280881" y="4597728"/>
            <a:ext cx="6827914" cy="2207527"/>
            <a:chOff x="0" y="-85725"/>
            <a:chExt cx="9103885" cy="2943370"/>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483057" y="-85725"/>
              <a:ext cx="8620828" cy="2943370"/>
            </a:xfrm>
            <a:prstGeom prst="rect">
              <a:avLst/>
            </a:prstGeom>
          </p:spPr>
          <p:txBody>
            <a:bodyPr lIns="0" tIns="0" rIns="0" bIns="0" rtlCol="0" anchor="t">
              <a:spAutoFit/>
            </a:bodyPr>
            <a:lstStyle/>
            <a:p>
              <a:pPr algn="l">
                <a:lnSpc>
                  <a:spcPts val="4415"/>
                </a:lnSpc>
              </a:pPr>
              <a:r>
                <a:rPr lang="en-US" sz="2943">
                  <a:solidFill>
                    <a:schemeClr val="bg1"/>
                  </a:solidFill>
                  <a:latin typeface="Effra 2"/>
                  <a:hlinkClick r:id="rId8">
                    <a:extLst>
                      <a:ext uri="{A12FA001-AC4F-418D-AE19-62706E023703}">
                        <ahyp:hlinkClr xmlns:ahyp="http://schemas.microsoft.com/office/drawing/2018/hyperlinkcolor" val="tx"/>
                      </a:ext>
                    </a:extLst>
                  </a:hlinkClick>
                </a:rPr>
                <a:t>How to Ask for Donations</a:t>
              </a:r>
              <a:endParaRPr lang="en-US" sz="2943">
                <a:solidFill>
                  <a:schemeClr val="bg1"/>
                </a:solidFill>
                <a:latin typeface="Effra 2"/>
              </a:endParaRPr>
            </a:p>
            <a:p>
              <a:pPr algn="l">
                <a:lnSpc>
                  <a:spcPts val="4415"/>
                </a:lnSpc>
              </a:pPr>
              <a:r>
                <a:rPr lang="en-US" sz="2943">
                  <a:solidFill>
                    <a:schemeClr val="bg1"/>
                  </a:solidFill>
                  <a:latin typeface="Effra 2"/>
                  <a:hlinkClick r:id="rId9">
                    <a:extLst>
                      <a:ext uri="{A12FA001-AC4F-418D-AE19-62706E023703}">
                        <ahyp:hlinkClr xmlns:ahyp="http://schemas.microsoft.com/office/drawing/2018/hyperlinkcolor" val="tx"/>
                      </a:ext>
                    </a:extLst>
                  </a:hlinkClick>
                </a:rPr>
                <a:t>Building Confidence to Make “The Ask” </a:t>
              </a:r>
              <a:endParaRPr lang="en-US" sz="2943">
                <a:solidFill>
                  <a:schemeClr val="bg1"/>
                </a:solidFill>
                <a:latin typeface="Effra 2"/>
              </a:endParaRPr>
            </a:p>
            <a:p>
              <a:pPr algn="l">
                <a:lnSpc>
                  <a:spcPts val="4415"/>
                </a:lnSpc>
              </a:pPr>
              <a:r>
                <a:rPr lang="en-US" sz="2943">
                  <a:solidFill>
                    <a:schemeClr val="bg1"/>
                  </a:solidFill>
                  <a:latin typeface="Effra 2"/>
                  <a:hlinkClick r:id="rId10">
                    <a:extLst>
                      <a:ext uri="{A12FA001-AC4F-418D-AE19-62706E023703}">
                        <ahyp:hlinkClr xmlns:ahyp="http://schemas.microsoft.com/office/drawing/2018/hyperlinkcolor" val="tx"/>
                      </a:ext>
                    </a:extLst>
                  </a:hlinkClick>
                </a:rPr>
                <a:t>Fundraising 101: Ted Talk</a:t>
              </a:r>
              <a:endParaRPr lang="en-US" sz="2943">
                <a:solidFill>
                  <a:schemeClr val="bg1"/>
                </a:solidFill>
                <a:latin typeface="Effra 2"/>
              </a:endParaRPr>
            </a:p>
            <a:p>
              <a:pPr algn="l">
                <a:lnSpc>
                  <a:spcPts val="4415"/>
                </a:lnSpc>
              </a:pPr>
              <a:r>
                <a:rPr lang="en-US" sz="2943">
                  <a:solidFill>
                    <a:schemeClr val="bg1"/>
                  </a:solidFill>
                  <a:latin typeface="Effra 2"/>
                  <a:hlinkClick r:id="rId11">
                    <a:extLst>
                      <a:ext uri="{A12FA001-AC4F-418D-AE19-62706E023703}">
                        <ahyp:hlinkClr xmlns:ahyp="http://schemas.microsoft.com/office/drawing/2018/hyperlinkcolor" val="tx"/>
                      </a:ext>
                    </a:extLst>
                  </a:hlinkClick>
                </a:rPr>
                <a:t>SIA Fund Development Team</a:t>
              </a:r>
              <a:endParaRPr lang="en-US" sz="2943">
                <a:solidFill>
                  <a:schemeClr val="bg1"/>
                </a:solidFill>
                <a:latin typeface="Effra 2"/>
              </a:endParaRP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12"/>
            <a:stretch>
              <a:fillRect/>
            </a:stretch>
          </a:blipFill>
        </p:spPr>
        <p:txBody>
          <a:bodyPr/>
          <a:lstStyle/>
          <a:p>
            <a:endParaRPr lang="en-US"/>
          </a:p>
        </p:txBody>
      </p:sp>
      <p:sp>
        <p:nvSpPr>
          <p:cNvPr id="14" name="TextBox 14"/>
          <p:cNvSpPr txBox="1"/>
          <p:nvPr/>
        </p:nvSpPr>
        <p:spPr>
          <a:xfrm>
            <a:off x="1028700" y="1176527"/>
            <a:ext cx="7764226" cy="961802"/>
          </a:xfrm>
          <a:prstGeom prst="rect">
            <a:avLst/>
          </a:prstGeom>
        </p:spPr>
        <p:txBody>
          <a:bodyPr lIns="0" tIns="0" rIns="0" bIns="0" rtlCol="0" anchor="t">
            <a:spAutoFit/>
          </a:bodyPr>
          <a:lstStyle/>
          <a:p>
            <a:pPr marL="0" lvl="0" indent="0" algn="l">
              <a:lnSpc>
                <a:spcPts val="7500"/>
              </a:lnSpc>
            </a:pPr>
            <a:r>
              <a:rPr lang="en-US" sz="7500">
                <a:solidFill>
                  <a:srgbClr val="F5EFEB"/>
                </a:solidFill>
                <a:latin typeface="Effra 1"/>
              </a:rPr>
              <a:t>RESOURCES</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15">
            <a:extLst>
              <a:ext uri="{FF2B5EF4-FFF2-40B4-BE49-F238E27FC236}">
                <a16:creationId xmlns:a16="http://schemas.microsoft.com/office/drawing/2014/main" id="{CD5F6AA1-A0CE-F70E-3F2B-D832186D8CFE}"/>
              </a:ext>
            </a:extLst>
          </p:cNvPr>
          <p:cNvPicPr>
            <a:picLocks noChangeAspect="1"/>
          </p:cNvPicPr>
          <p:nvPr/>
        </p:nvPicPr>
        <p:blipFill rotWithShape="1">
          <a:blip r:embed="rId13"/>
          <a:srcRect t="1800" r="-2" b="16253"/>
          <a:stretch/>
        </p:blipFill>
        <p:spPr>
          <a:xfrm>
            <a:off x="9436690" y="2825119"/>
            <a:ext cx="7403510" cy="4828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1884</Words>
  <Application>Microsoft Office PowerPoint</Application>
  <PresentationFormat>Custom</PresentationFormat>
  <Paragraphs>144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Effra 2</vt:lpstr>
      <vt:lpstr>Arial</vt:lpstr>
      <vt:lpstr>Calibri</vt:lpstr>
      <vt:lpstr>Segoe UI</vt:lpstr>
      <vt:lpstr>Effra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dc:creator>Brooke Todd</dc:creator>
  <cp:lastModifiedBy>Brooke Todd</cp:lastModifiedBy>
  <cp:revision>17</cp:revision>
  <dcterms:created xsi:type="dcterms:W3CDTF">2006-08-16T00:00:00Z</dcterms:created>
  <dcterms:modified xsi:type="dcterms:W3CDTF">2025-02-20T17:25:03Z</dcterms:modified>
  <dc:identifier>DAF4xHWVG_U</dc:identifier>
</cp:coreProperties>
</file>