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7" r:id="rId2"/>
    <p:sldId id="258" r:id="rId3"/>
    <p:sldId id="274" r:id="rId4"/>
    <p:sldId id="259" r:id="rId5"/>
    <p:sldId id="262" r:id="rId6"/>
    <p:sldId id="275" r:id="rId7"/>
    <p:sldId id="276" r:id="rId8"/>
    <p:sldId id="267" r:id="rId9"/>
    <p:sldId id="261" r:id="rId10"/>
    <p:sldId id="264" r:id="rId11"/>
    <p:sldId id="273" r:id="rId12"/>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EEC0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1C7E35-0100-0E56-9E45-1A39510AAF47}" v="2" dt="2026-01-20T15:38:01.2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66575" autoAdjust="0"/>
  </p:normalViewPr>
  <p:slideViewPr>
    <p:cSldViewPr snapToGrid="0">
      <p:cViewPr varScale="1">
        <p:scale>
          <a:sx n="55" d="100"/>
          <a:sy n="55" d="100"/>
        </p:scale>
        <p:origin x="2264"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a Cheslock" userId="S::erica@soroptimist.org::41ba2fca-9f4e-4ffe-8786-9a39c858394d" providerId="AD" clId="Web-{B5A7CE7C-BE48-751F-2E6C-38F2448A8FE6}"/>
    <pc:docChg chg="mod modSld">
      <pc:chgData name="Erica Cheslock" userId="S::erica@soroptimist.org::41ba2fca-9f4e-4ffe-8786-9a39c858394d" providerId="AD" clId="Web-{B5A7CE7C-BE48-751F-2E6C-38F2448A8FE6}" dt="2026-01-08T14:39:00.825" v="121" actId="1076"/>
      <pc:docMkLst>
        <pc:docMk/>
      </pc:docMkLst>
      <pc:sldChg chg="delSp">
        <pc:chgData name="Erica Cheslock" userId="S::erica@soroptimist.org::41ba2fca-9f4e-4ffe-8786-9a39c858394d" providerId="AD" clId="Web-{B5A7CE7C-BE48-751F-2E6C-38F2448A8FE6}" dt="2026-01-06T21:39:23.173" v="119"/>
        <pc:sldMkLst>
          <pc:docMk/>
          <pc:sldMk cId="0" sldId="257"/>
        </pc:sldMkLst>
      </pc:sldChg>
      <pc:sldChg chg="modSp">
        <pc:chgData name="Erica Cheslock" userId="S::erica@soroptimist.org::41ba2fca-9f4e-4ffe-8786-9a39c858394d" providerId="AD" clId="Web-{B5A7CE7C-BE48-751F-2E6C-38F2448A8FE6}" dt="2026-01-06T18:31:07.446" v="59" actId="1076"/>
        <pc:sldMkLst>
          <pc:docMk/>
          <pc:sldMk cId="0" sldId="258"/>
        </pc:sldMkLst>
        <pc:spChg chg="mod">
          <ac:chgData name="Erica Cheslock" userId="S::erica@soroptimist.org::41ba2fca-9f4e-4ffe-8786-9a39c858394d" providerId="AD" clId="Web-{B5A7CE7C-BE48-751F-2E6C-38F2448A8FE6}" dt="2026-01-06T18:28:02.337" v="14"/>
          <ac:spMkLst>
            <pc:docMk/>
            <pc:sldMk cId="0" sldId="258"/>
            <ac:spMk id="6" creationId="{00000000-0000-0000-0000-000000000000}"/>
          </ac:spMkLst>
        </pc:spChg>
        <pc:spChg chg="mod">
          <ac:chgData name="Erica Cheslock" userId="S::erica@soroptimist.org::41ba2fca-9f4e-4ffe-8786-9a39c858394d" providerId="AD" clId="Web-{B5A7CE7C-BE48-751F-2E6C-38F2448A8FE6}" dt="2026-01-06T18:28:02.337" v="15"/>
          <ac:spMkLst>
            <pc:docMk/>
            <pc:sldMk cId="0" sldId="258"/>
            <ac:spMk id="7" creationId="{00000000-0000-0000-0000-000000000000}"/>
          </ac:spMkLst>
        </pc:spChg>
        <pc:spChg chg="mod">
          <ac:chgData name="Erica Cheslock" userId="S::erica@soroptimist.org::41ba2fca-9f4e-4ffe-8786-9a39c858394d" providerId="AD" clId="Web-{B5A7CE7C-BE48-751F-2E6C-38F2448A8FE6}" dt="2026-01-06T18:28:02.337" v="16"/>
          <ac:spMkLst>
            <pc:docMk/>
            <pc:sldMk cId="0" sldId="258"/>
            <ac:spMk id="11" creationId="{00000000-0000-0000-0000-000000000000}"/>
          </ac:spMkLst>
        </pc:spChg>
        <pc:spChg chg="mod">
          <ac:chgData name="Erica Cheslock" userId="S::erica@soroptimist.org::41ba2fca-9f4e-4ffe-8786-9a39c858394d" providerId="AD" clId="Web-{B5A7CE7C-BE48-751F-2E6C-38F2448A8FE6}" dt="2026-01-06T18:28:02.337" v="17"/>
          <ac:spMkLst>
            <pc:docMk/>
            <pc:sldMk cId="0" sldId="258"/>
            <ac:spMk id="16" creationId="{00000000-0000-0000-0000-000000000000}"/>
          </ac:spMkLst>
        </pc:spChg>
        <pc:spChg chg="mod">
          <ac:chgData name="Erica Cheslock" userId="S::erica@soroptimist.org::41ba2fca-9f4e-4ffe-8786-9a39c858394d" providerId="AD" clId="Web-{B5A7CE7C-BE48-751F-2E6C-38F2448A8FE6}" dt="2026-01-06T18:28:02.337" v="18"/>
          <ac:spMkLst>
            <pc:docMk/>
            <pc:sldMk cId="0" sldId="258"/>
            <ac:spMk id="17" creationId="{00000000-0000-0000-0000-000000000000}"/>
          </ac:spMkLst>
        </pc:spChg>
        <pc:spChg chg="mod">
          <ac:chgData name="Erica Cheslock" userId="S::erica@soroptimist.org::41ba2fca-9f4e-4ffe-8786-9a39c858394d" providerId="AD" clId="Web-{B5A7CE7C-BE48-751F-2E6C-38F2448A8FE6}" dt="2026-01-06T18:31:07.446" v="59" actId="1076"/>
          <ac:spMkLst>
            <pc:docMk/>
            <pc:sldMk cId="0" sldId="258"/>
            <ac:spMk id="24" creationId="{00000000-0000-0000-0000-000000000000}"/>
          </ac:spMkLst>
        </pc:spChg>
        <pc:spChg chg="mod">
          <ac:chgData name="Erica Cheslock" userId="S::erica@soroptimist.org::41ba2fca-9f4e-4ffe-8786-9a39c858394d" providerId="AD" clId="Web-{B5A7CE7C-BE48-751F-2E6C-38F2448A8FE6}" dt="2026-01-06T18:28:02.337" v="20"/>
          <ac:spMkLst>
            <pc:docMk/>
            <pc:sldMk cId="0" sldId="258"/>
            <ac:spMk id="26" creationId="{00000000-0000-0000-0000-000000000000}"/>
          </ac:spMkLst>
        </pc:spChg>
        <pc:spChg chg="mod">
          <ac:chgData name="Erica Cheslock" userId="S::erica@soroptimist.org::41ba2fca-9f4e-4ffe-8786-9a39c858394d" providerId="AD" clId="Web-{B5A7CE7C-BE48-751F-2E6C-38F2448A8FE6}" dt="2026-01-06T18:28:02.337" v="21"/>
          <ac:spMkLst>
            <pc:docMk/>
            <pc:sldMk cId="0" sldId="258"/>
            <ac:spMk id="27" creationId="{00000000-0000-0000-0000-000000000000}"/>
          </ac:spMkLst>
        </pc:spChg>
        <pc:spChg chg="mod">
          <ac:chgData name="Erica Cheslock" userId="S::erica@soroptimist.org::41ba2fca-9f4e-4ffe-8786-9a39c858394d" providerId="AD" clId="Web-{B5A7CE7C-BE48-751F-2E6C-38F2448A8FE6}" dt="2026-01-06T18:28:02.337" v="22"/>
          <ac:spMkLst>
            <pc:docMk/>
            <pc:sldMk cId="0" sldId="258"/>
            <ac:spMk id="29" creationId="{00000000-0000-0000-0000-000000000000}"/>
          </ac:spMkLst>
        </pc:spChg>
        <pc:spChg chg="mod">
          <ac:chgData name="Erica Cheslock" userId="S::erica@soroptimist.org::41ba2fca-9f4e-4ffe-8786-9a39c858394d" providerId="AD" clId="Web-{B5A7CE7C-BE48-751F-2E6C-38F2448A8FE6}" dt="2026-01-06T18:28:02.337" v="23"/>
          <ac:spMkLst>
            <pc:docMk/>
            <pc:sldMk cId="0" sldId="258"/>
            <ac:spMk id="30" creationId="{00000000-0000-0000-0000-000000000000}"/>
          </ac:spMkLst>
        </pc:spChg>
        <pc:spChg chg="mod">
          <ac:chgData name="Erica Cheslock" userId="S::erica@soroptimist.org::41ba2fca-9f4e-4ffe-8786-9a39c858394d" providerId="AD" clId="Web-{B5A7CE7C-BE48-751F-2E6C-38F2448A8FE6}" dt="2026-01-06T18:31:05.102" v="58" actId="14100"/>
          <ac:spMkLst>
            <pc:docMk/>
            <pc:sldMk cId="0" sldId="258"/>
            <ac:spMk id="33" creationId="{00000000-0000-0000-0000-000000000000}"/>
          </ac:spMkLst>
        </pc:spChg>
        <pc:spChg chg="mod">
          <ac:chgData name="Erica Cheslock" userId="S::erica@soroptimist.org::41ba2fca-9f4e-4ffe-8786-9a39c858394d" providerId="AD" clId="Web-{B5A7CE7C-BE48-751F-2E6C-38F2448A8FE6}" dt="2026-01-06T18:28:02.337" v="25"/>
          <ac:spMkLst>
            <pc:docMk/>
            <pc:sldMk cId="0" sldId="258"/>
            <ac:spMk id="35" creationId="{00000000-0000-0000-0000-000000000000}"/>
          </ac:spMkLst>
        </pc:spChg>
        <pc:spChg chg="mod">
          <ac:chgData name="Erica Cheslock" userId="S::erica@soroptimist.org::41ba2fca-9f4e-4ffe-8786-9a39c858394d" providerId="AD" clId="Web-{B5A7CE7C-BE48-751F-2E6C-38F2448A8FE6}" dt="2026-01-06T18:30:53.742" v="55" actId="20577"/>
          <ac:spMkLst>
            <pc:docMk/>
            <pc:sldMk cId="0" sldId="258"/>
            <ac:spMk id="38" creationId="{00000000-0000-0000-0000-000000000000}"/>
          </ac:spMkLst>
        </pc:spChg>
        <pc:spChg chg="mod">
          <ac:chgData name="Erica Cheslock" userId="S::erica@soroptimist.org::41ba2fca-9f4e-4ffe-8786-9a39c858394d" providerId="AD" clId="Web-{B5A7CE7C-BE48-751F-2E6C-38F2448A8FE6}" dt="2026-01-06T18:28:02.680" v="27"/>
          <ac:spMkLst>
            <pc:docMk/>
            <pc:sldMk cId="0" sldId="258"/>
            <ac:spMk id="39" creationId="{00000000-0000-0000-0000-000000000000}"/>
          </ac:spMkLst>
        </pc:spChg>
      </pc:sldChg>
      <pc:sldChg chg="modSp">
        <pc:chgData name="Erica Cheslock" userId="S::erica@soroptimist.org::41ba2fca-9f4e-4ffe-8786-9a39c858394d" providerId="AD" clId="Web-{B5A7CE7C-BE48-751F-2E6C-38F2448A8FE6}" dt="2026-01-06T18:28:41.540" v="29" actId="20577"/>
        <pc:sldMkLst>
          <pc:docMk/>
          <pc:sldMk cId="0" sldId="259"/>
        </pc:sldMkLst>
        <pc:spChg chg="mod">
          <ac:chgData name="Erica Cheslock" userId="S::erica@soroptimist.org::41ba2fca-9f4e-4ffe-8786-9a39c858394d" providerId="AD" clId="Web-{B5A7CE7C-BE48-751F-2E6C-38F2448A8FE6}" dt="2026-01-06T18:28:41.540" v="29" actId="20577"/>
          <ac:spMkLst>
            <pc:docMk/>
            <pc:sldMk cId="0" sldId="259"/>
            <ac:spMk id="6" creationId="{00000000-0000-0000-0000-000000000000}"/>
          </ac:spMkLst>
        </pc:spChg>
      </pc:sldChg>
      <pc:sldChg chg="modSp">
        <pc:chgData name="Erica Cheslock" userId="S::erica@soroptimist.org::41ba2fca-9f4e-4ffe-8786-9a39c858394d" providerId="AD" clId="Web-{B5A7CE7C-BE48-751F-2E6C-38F2448A8FE6}" dt="2026-01-06T18:30:30.961" v="53" actId="1076"/>
        <pc:sldMkLst>
          <pc:docMk/>
          <pc:sldMk cId="0" sldId="260"/>
        </pc:sldMkLst>
        <pc:spChg chg="mod">
          <ac:chgData name="Erica Cheslock" userId="S::erica@soroptimist.org::41ba2fca-9f4e-4ffe-8786-9a39c858394d" providerId="AD" clId="Web-{B5A7CE7C-BE48-751F-2E6C-38F2448A8FE6}" dt="2026-01-06T18:29:52.368" v="47" actId="1076"/>
          <ac:spMkLst>
            <pc:docMk/>
            <pc:sldMk cId="0" sldId="260"/>
            <ac:spMk id="3" creationId="{00000000-0000-0000-0000-000000000000}"/>
          </ac:spMkLst>
        </pc:spChg>
        <pc:spChg chg="mod">
          <ac:chgData name="Erica Cheslock" userId="S::erica@soroptimist.org::41ba2fca-9f4e-4ffe-8786-9a39c858394d" providerId="AD" clId="Web-{B5A7CE7C-BE48-751F-2E6C-38F2448A8FE6}" dt="2026-01-06T18:30:27.977" v="52" actId="14100"/>
          <ac:spMkLst>
            <pc:docMk/>
            <pc:sldMk cId="0" sldId="260"/>
            <ac:spMk id="4" creationId="{00000000-0000-0000-0000-000000000000}"/>
          </ac:spMkLst>
        </pc:spChg>
        <pc:spChg chg="mod">
          <ac:chgData name="Erica Cheslock" userId="S::erica@soroptimist.org::41ba2fca-9f4e-4ffe-8786-9a39c858394d" providerId="AD" clId="Web-{B5A7CE7C-BE48-751F-2E6C-38F2448A8FE6}" dt="2026-01-06T18:30:02.243" v="49" actId="1076"/>
          <ac:spMkLst>
            <pc:docMk/>
            <pc:sldMk cId="0" sldId="260"/>
            <ac:spMk id="6" creationId="{00000000-0000-0000-0000-000000000000}"/>
          </ac:spMkLst>
        </pc:spChg>
        <pc:grpChg chg="mod">
          <ac:chgData name="Erica Cheslock" userId="S::erica@soroptimist.org::41ba2fca-9f4e-4ffe-8786-9a39c858394d" providerId="AD" clId="Web-{B5A7CE7C-BE48-751F-2E6C-38F2448A8FE6}" dt="2026-01-06T18:30:30.961" v="53" actId="1076"/>
          <ac:grpSpMkLst>
            <pc:docMk/>
            <pc:sldMk cId="0" sldId="260"/>
            <ac:grpSpMk id="7" creationId="{00000000-0000-0000-0000-000000000000}"/>
          </ac:grpSpMkLst>
        </pc:grpChg>
      </pc:sldChg>
      <pc:sldChg chg="modSp">
        <pc:chgData name="Erica Cheslock" userId="S::erica@soroptimist.org::41ba2fca-9f4e-4ffe-8786-9a39c858394d" providerId="AD" clId="Web-{B5A7CE7C-BE48-751F-2E6C-38F2448A8FE6}" dt="2026-01-06T18:31:42.492" v="66" actId="14100"/>
        <pc:sldMkLst>
          <pc:docMk/>
          <pc:sldMk cId="0" sldId="261"/>
        </pc:sldMkLst>
        <pc:spChg chg="mod">
          <ac:chgData name="Erica Cheslock" userId="S::erica@soroptimist.org::41ba2fca-9f4e-4ffe-8786-9a39c858394d" providerId="AD" clId="Web-{B5A7CE7C-BE48-751F-2E6C-38F2448A8FE6}" dt="2026-01-06T18:31:22.946" v="63" actId="20577"/>
          <ac:spMkLst>
            <pc:docMk/>
            <pc:sldMk cId="0" sldId="261"/>
            <ac:spMk id="6" creationId="{00000000-0000-0000-0000-000000000000}"/>
          </ac:spMkLst>
        </pc:spChg>
        <pc:spChg chg="mod">
          <ac:chgData name="Erica Cheslock" userId="S::erica@soroptimist.org::41ba2fca-9f4e-4ffe-8786-9a39c858394d" providerId="AD" clId="Web-{B5A7CE7C-BE48-751F-2E6C-38F2448A8FE6}" dt="2026-01-06T18:31:42.492" v="66" actId="14100"/>
          <ac:spMkLst>
            <pc:docMk/>
            <pc:sldMk cId="0" sldId="261"/>
            <ac:spMk id="11" creationId="{32202A2D-223C-6F04-B08F-9F33DE34C429}"/>
          </ac:spMkLst>
        </pc:spChg>
        <pc:picChg chg="mod">
          <ac:chgData name="Erica Cheslock" userId="S::erica@soroptimist.org::41ba2fca-9f4e-4ffe-8786-9a39c858394d" providerId="AD" clId="Web-{B5A7CE7C-BE48-751F-2E6C-38F2448A8FE6}" dt="2026-01-06T18:31:31.914" v="64" actId="14100"/>
          <ac:picMkLst>
            <pc:docMk/>
            <pc:sldMk cId="0" sldId="261"/>
            <ac:picMk id="15" creationId="{D4B91E49-E491-4782-7201-F8C9C7C8714C}"/>
          </ac:picMkLst>
        </pc:picChg>
      </pc:sldChg>
      <pc:sldChg chg="modSp">
        <pc:chgData name="Erica Cheslock" userId="S::erica@soroptimist.org::41ba2fca-9f4e-4ffe-8786-9a39c858394d" providerId="AD" clId="Web-{B5A7CE7C-BE48-751F-2E6C-38F2448A8FE6}" dt="2026-01-06T18:31:52.586" v="68" actId="20577"/>
        <pc:sldMkLst>
          <pc:docMk/>
          <pc:sldMk cId="0" sldId="262"/>
        </pc:sldMkLst>
        <pc:spChg chg="mod">
          <ac:chgData name="Erica Cheslock" userId="S::erica@soroptimist.org::41ba2fca-9f4e-4ffe-8786-9a39c858394d" providerId="AD" clId="Web-{B5A7CE7C-BE48-751F-2E6C-38F2448A8FE6}" dt="2026-01-06T18:31:52.586" v="68" actId="20577"/>
          <ac:spMkLst>
            <pc:docMk/>
            <pc:sldMk cId="0" sldId="262"/>
            <ac:spMk id="5" creationId="{00000000-0000-0000-0000-000000000000}"/>
          </ac:spMkLst>
        </pc:spChg>
      </pc:sldChg>
      <pc:sldChg chg="modSp">
        <pc:chgData name="Erica Cheslock" userId="S::erica@soroptimist.org::41ba2fca-9f4e-4ffe-8786-9a39c858394d" providerId="AD" clId="Web-{B5A7CE7C-BE48-751F-2E6C-38F2448A8FE6}" dt="2026-01-08T14:39:00.825" v="121" actId="1076"/>
        <pc:sldMkLst>
          <pc:docMk/>
          <pc:sldMk cId="0" sldId="264"/>
        </pc:sldMkLst>
        <pc:spChg chg="mod">
          <ac:chgData name="Erica Cheslock" userId="S::erica@soroptimist.org::41ba2fca-9f4e-4ffe-8786-9a39c858394d" providerId="AD" clId="Web-{B5A7CE7C-BE48-751F-2E6C-38F2448A8FE6}" dt="2026-01-08T14:38:55.575" v="120" actId="1076"/>
          <ac:spMkLst>
            <pc:docMk/>
            <pc:sldMk cId="0" sldId="264"/>
            <ac:spMk id="4" creationId="{00000000-0000-0000-0000-000000000000}"/>
          </ac:spMkLst>
        </pc:spChg>
        <pc:spChg chg="mod">
          <ac:chgData name="Erica Cheslock" userId="S::erica@soroptimist.org::41ba2fca-9f4e-4ffe-8786-9a39c858394d" providerId="AD" clId="Web-{B5A7CE7C-BE48-751F-2E6C-38F2448A8FE6}" dt="2026-01-08T14:39:00.825" v="121" actId="1076"/>
          <ac:spMkLst>
            <pc:docMk/>
            <pc:sldMk cId="0" sldId="264"/>
            <ac:spMk id="5" creationId="{00000000-0000-0000-0000-000000000000}"/>
          </ac:spMkLst>
        </pc:spChg>
      </pc:sldChg>
      <pc:sldChg chg="addSp modSp">
        <pc:chgData name="Erica Cheslock" userId="S::erica@soroptimist.org::41ba2fca-9f4e-4ffe-8786-9a39c858394d" providerId="AD" clId="Web-{B5A7CE7C-BE48-751F-2E6C-38F2448A8FE6}" dt="2026-01-06T18:36:16.554" v="117" actId="1076"/>
        <pc:sldMkLst>
          <pc:docMk/>
          <pc:sldMk cId="0" sldId="265"/>
        </pc:sldMkLst>
        <pc:spChg chg="add mod">
          <ac:chgData name="Erica Cheslock" userId="S::erica@soroptimist.org::41ba2fca-9f4e-4ffe-8786-9a39c858394d" providerId="AD" clId="Web-{B5A7CE7C-BE48-751F-2E6C-38F2448A8FE6}" dt="2026-01-06T18:36:16.554" v="117" actId="1076"/>
          <ac:spMkLst>
            <pc:docMk/>
            <pc:sldMk cId="0" sldId="265"/>
            <ac:spMk id="2" creationId="{FBC10854-E4D8-8AA6-5D9E-0965A9FDDC83}"/>
          </ac:spMkLst>
        </pc:spChg>
        <pc:spChg chg="mod">
          <ac:chgData name="Erica Cheslock" userId="S::erica@soroptimist.org::41ba2fca-9f4e-4ffe-8786-9a39c858394d" providerId="AD" clId="Web-{B5A7CE7C-BE48-751F-2E6C-38F2448A8FE6}" dt="2026-01-06T18:35:34.055" v="109" actId="14100"/>
          <ac:spMkLst>
            <pc:docMk/>
            <pc:sldMk cId="0" sldId="265"/>
            <ac:spMk id="18" creationId="{00000000-0000-0000-0000-000000000000}"/>
          </ac:spMkLst>
        </pc:spChg>
        <pc:picChg chg="mod">
          <ac:chgData name="Erica Cheslock" userId="S::erica@soroptimist.org::41ba2fca-9f4e-4ffe-8786-9a39c858394d" providerId="AD" clId="Web-{B5A7CE7C-BE48-751F-2E6C-38F2448A8FE6}" dt="2026-01-06T18:34:58.258" v="103" actId="1076"/>
          <ac:picMkLst>
            <pc:docMk/>
            <pc:sldMk cId="0" sldId="265"/>
            <ac:picMk id="21" creationId="{CF3B23B9-F30A-9944-09A4-43E8FF3D442F}"/>
          </ac:picMkLst>
        </pc:picChg>
      </pc:sldChg>
      <pc:sldChg chg="delSp modSp">
        <pc:chgData name="Erica Cheslock" userId="S::erica@soroptimist.org::41ba2fca-9f4e-4ffe-8786-9a39c858394d" providerId="AD" clId="Web-{B5A7CE7C-BE48-751F-2E6C-38F2448A8FE6}" dt="2026-01-06T18:33:40.227" v="87" actId="20577"/>
        <pc:sldMkLst>
          <pc:docMk/>
          <pc:sldMk cId="0" sldId="267"/>
        </pc:sldMkLst>
        <pc:spChg chg="mod">
          <ac:chgData name="Erica Cheslock" userId="S::erica@soroptimist.org::41ba2fca-9f4e-4ffe-8786-9a39c858394d" providerId="AD" clId="Web-{B5A7CE7C-BE48-751F-2E6C-38F2448A8FE6}" dt="2026-01-06T18:32:58.711" v="79" actId="20577"/>
          <ac:spMkLst>
            <pc:docMk/>
            <pc:sldMk cId="0" sldId="267"/>
            <ac:spMk id="8" creationId="{00000000-0000-0000-0000-000000000000}"/>
          </ac:spMkLst>
        </pc:spChg>
        <pc:spChg chg="mod">
          <ac:chgData name="Erica Cheslock" userId="S::erica@soroptimist.org::41ba2fca-9f4e-4ffe-8786-9a39c858394d" providerId="AD" clId="Web-{B5A7CE7C-BE48-751F-2E6C-38F2448A8FE6}" dt="2026-01-06T18:33:25.102" v="83"/>
          <ac:spMkLst>
            <pc:docMk/>
            <pc:sldMk cId="0" sldId="267"/>
            <ac:spMk id="10" creationId="{00000000-0000-0000-0000-000000000000}"/>
          </ac:spMkLst>
        </pc:spChg>
        <pc:spChg chg="mod">
          <ac:chgData name="Erica Cheslock" userId="S::erica@soroptimist.org::41ba2fca-9f4e-4ffe-8786-9a39c858394d" providerId="AD" clId="Web-{B5A7CE7C-BE48-751F-2E6C-38F2448A8FE6}" dt="2026-01-06T18:33:06.273" v="80" actId="20577"/>
          <ac:spMkLst>
            <pc:docMk/>
            <pc:sldMk cId="0" sldId="267"/>
            <ac:spMk id="11" creationId="{00000000-0000-0000-0000-000000000000}"/>
          </ac:spMkLst>
        </pc:spChg>
        <pc:spChg chg="mod">
          <ac:chgData name="Erica Cheslock" userId="S::erica@soroptimist.org::41ba2fca-9f4e-4ffe-8786-9a39c858394d" providerId="AD" clId="Web-{B5A7CE7C-BE48-751F-2E6C-38F2448A8FE6}" dt="2026-01-06T18:33:40.227" v="87" actId="20577"/>
          <ac:spMkLst>
            <pc:docMk/>
            <pc:sldMk cId="0" sldId="267"/>
            <ac:spMk id="12" creationId="{00000000-0000-0000-0000-000000000000}"/>
          </ac:spMkLst>
        </pc:spChg>
        <pc:spChg chg="mod">
          <ac:chgData name="Erica Cheslock" userId="S::erica@soroptimist.org::41ba2fca-9f4e-4ffe-8786-9a39c858394d" providerId="AD" clId="Web-{B5A7CE7C-BE48-751F-2E6C-38F2448A8FE6}" dt="2026-01-06T18:33:16.398" v="82" actId="1076"/>
          <ac:spMkLst>
            <pc:docMk/>
            <pc:sldMk cId="0" sldId="267"/>
            <ac:spMk id="22" creationId="{D4621951-B426-F59A-E307-140B08C7EFFE}"/>
          </ac:spMkLst>
        </pc:spChg>
        <pc:spChg chg="mod">
          <ac:chgData name="Erica Cheslock" userId="S::erica@soroptimist.org::41ba2fca-9f4e-4ffe-8786-9a39c858394d" providerId="AD" clId="Web-{B5A7CE7C-BE48-751F-2E6C-38F2448A8FE6}" dt="2026-01-06T18:33:30.664" v="84" actId="1076"/>
          <ac:spMkLst>
            <pc:docMk/>
            <pc:sldMk cId="0" sldId="267"/>
            <ac:spMk id="23" creationId="{590B8D27-5974-297F-00D7-5C206DBB698F}"/>
          </ac:spMkLst>
        </pc:spChg>
        <pc:spChg chg="mod">
          <ac:chgData name="Erica Cheslock" userId="S::erica@soroptimist.org::41ba2fca-9f4e-4ffe-8786-9a39c858394d" providerId="AD" clId="Web-{B5A7CE7C-BE48-751F-2E6C-38F2448A8FE6}" dt="2026-01-06T18:32:33.883" v="74" actId="1076"/>
          <ac:spMkLst>
            <pc:docMk/>
            <pc:sldMk cId="0" sldId="267"/>
            <ac:spMk id="24" creationId="{41BBBB72-434A-29BF-8624-BA57DFDFC07F}"/>
          </ac:spMkLst>
        </pc:spChg>
        <pc:spChg chg="mod">
          <ac:chgData name="Erica Cheslock" userId="S::erica@soroptimist.org::41ba2fca-9f4e-4ffe-8786-9a39c858394d" providerId="AD" clId="Web-{B5A7CE7C-BE48-751F-2E6C-38F2448A8FE6}" dt="2026-01-06T18:32:48.555" v="77" actId="1076"/>
          <ac:spMkLst>
            <pc:docMk/>
            <pc:sldMk cId="0" sldId="267"/>
            <ac:spMk id="27" creationId="{4ACAED4E-1F83-CA88-2D71-45AA3704C20E}"/>
          </ac:spMkLst>
        </pc:spChg>
      </pc:sldChg>
      <pc:sldChg chg="modSp">
        <pc:chgData name="Erica Cheslock" userId="S::erica@soroptimist.org::41ba2fca-9f4e-4ffe-8786-9a39c858394d" providerId="AD" clId="Web-{B5A7CE7C-BE48-751F-2E6C-38F2448A8FE6}" dt="2026-01-06T18:34:30.805" v="98" actId="20577"/>
        <pc:sldMkLst>
          <pc:docMk/>
          <pc:sldMk cId="1078829031" sldId="273"/>
        </pc:sldMkLst>
        <pc:spChg chg="mod">
          <ac:chgData name="Erica Cheslock" userId="S::erica@soroptimist.org::41ba2fca-9f4e-4ffe-8786-9a39c858394d" providerId="AD" clId="Web-{B5A7CE7C-BE48-751F-2E6C-38F2448A8FE6}" dt="2026-01-06T18:34:30.805" v="98" actId="20577"/>
          <ac:spMkLst>
            <pc:docMk/>
            <pc:sldMk cId="1078829031" sldId="273"/>
            <ac:spMk id="32" creationId="{DA2807AA-6DEA-12A5-5F4C-7C94A6580B26}"/>
          </ac:spMkLst>
        </pc:spChg>
      </pc:sldChg>
    </pc:docChg>
  </pc:docChgLst>
  <pc:docChgLst>
    <pc:chgData name="Ilana Hirsch" userId="S::ilana@soroptimist.org::1a4b2c8a-d082-4888-88ce-9cc339e91866" providerId="AD" clId="Web-{F8506A5F-C559-18AE-2E14-BF7797011CD9}"/>
    <pc:docChg chg="modSld">
      <pc:chgData name="Ilana Hirsch" userId="S::ilana@soroptimist.org::1a4b2c8a-d082-4888-88ce-9cc339e91866" providerId="AD" clId="Web-{F8506A5F-C559-18AE-2E14-BF7797011CD9}" dt="2026-01-06T16:52:28.113" v="3" actId="14100"/>
      <pc:docMkLst>
        <pc:docMk/>
      </pc:docMkLst>
      <pc:sldChg chg="delSp modSp">
        <pc:chgData name="Ilana Hirsch" userId="S::ilana@soroptimist.org::1a4b2c8a-d082-4888-88ce-9cc339e91866" providerId="AD" clId="Web-{F8506A5F-C559-18AE-2E14-BF7797011CD9}" dt="2026-01-06T16:52:28.113" v="3" actId="14100"/>
        <pc:sldMkLst>
          <pc:docMk/>
          <pc:sldMk cId="0" sldId="265"/>
        </pc:sldMkLst>
        <pc:picChg chg="mod">
          <ac:chgData name="Ilana Hirsch" userId="S::ilana@soroptimist.org::1a4b2c8a-d082-4888-88ce-9cc339e91866" providerId="AD" clId="Web-{F8506A5F-C559-18AE-2E14-BF7797011CD9}" dt="2026-01-06T16:52:28.113" v="3" actId="14100"/>
          <ac:picMkLst>
            <pc:docMk/>
            <pc:sldMk cId="0" sldId="265"/>
            <ac:picMk id="23" creationId="{CA953289-33C0-34AA-986F-91C421392537}"/>
          </ac:picMkLst>
        </pc:picChg>
      </pc:sldChg>
    </pc:docChg>
  </pc:docChgLst>
  <pc:docChgLst>
    <pc:chgData name="Ilana Hirsch" userId="1a4b2c8a-d082-4888-88ce-9cc339e91866" providerId="ADAL" clId="{A96C5B80-CA22-4CC6-BBB1-069BEBF898E8}"/>
    <pc:docChg chg="undo custSel delSld modSld">
      <pc:chgData name="Ilana Hirsch" userId="1a4b2c8a-d082-4888-88ce-9cc339e91866" providerId="ADAL" clId="{A96C5B80-CA22-4CC6-BBB1-069BEBF898E8}" dt="2026-01-12T17:29:54.580" v="933" actId="20577"/>
      <pc:docMkLst>
        <pc:docMk/>
      </pc:docMkLst>
      <pc:sldChg chg="modSp mod">
        <pc:chgData name="Ilana Hirsch" userId="1a4b2c8a-d082-4888-88ce-9cc339e91866" providerId="ADAL" clId="{A96C5B80-CA22-4CC6-BBB1-069BEBF898E8}" dt="2026-01-12T17:29:54.580" v="933" actId="20577"/>
        <pc:sldMkLst>
          <pc:docMk/>
          <pc:sldMk cId="0" sldId="258"/>
        </pc:sldMkLst>
        <pc:spChg chg="mod">
          <ac:chgData name="Ilana Hirsch" userId="1a4b2c8a-d082-4888-88ce-9cc339e91866" providerId="ADAL" clId="{A96C5B80-CA22-4CC6-BBB1-069BEBF898E8}" dt="2026-01-12T17:28:49.805" v="919" actId="1076"/>
          <ac:spMkLst>
            <pc:docMk/>
            <pc:sldMk cId="0" sldId="258"/>
            <ac:spMk id="33" creationId="{00000000-0000-0000-0000-000000000000}"/>
          </ac:spMkLst>
        </pc:spChg>
        <pc:spChg chg="mod">
          <ac:chgData name="Ilana Hirsch" userId="1a4b2c8a-d082-4888-88ce-9cc339e91866" providerId="ADAL" clId="{A96C5B80-CA22-4CC6-BBB1-069BEBF898E8}" dt="2026-01-12T17:28:55.254" v="920" actId="255"/>
          <ac:spMkLst>
            <pc:docMk/>
            <pc:sldMk cId="0" sldId="258"/>
            <ac:spMk id="35" creationId="{00000000-0000-0000-0000-000000000000}"/>
          </ac:spMkLst>
        </pc:spChg>
        <pc:spChg chg="mod">
          <ac:chgData name="Ilana Hirsch" userId="1a4b2c8a-d082-4888-88ce-9cc339e91866" providerId="ADAL" clId="{A96C5B80-CA22-4CC6-BBB1-069BEBF898E8}" dt="2026-01-12T17:29:54.580" v="933" actId="20577"/>
          <ac:spMkLst>
            <pc:docMk/>
            <pc:sldMk cId="0" sldId="258"/>
            <ac:spMk id="38" creationId="{00000000-0000-0000-0000-000000000000}"/>
          </ac:spMkLst>
        </pc:spChg>
        <pc:spChg chg="mod">
          <ac:chgData name="Ilana Hirsch" userId="1a4b2c8a-d082-4888-88ce-9cc339e91866" providerId="ADAL" clId="{A96C5B80-CA22-4CC6-BBB1-069BEBF898E8}" dt="2026-01-12T17:29:01.894" v="921" actId="255"/>
          <ac:spMkLst>
            <pc:docMk/>
            <pc:sldMk cId="0" sldId="258"/>
            <ac:spMk id="39" creationId="{00000000-0000-0000-0000-000000000000}"/>
          </ac:spMkLst>
        </pc:spChg>
      </pc:sldChg>
      <pc:sldChg chg="addSp delSp modSp mod modNotesTx">
        <pc:chgData name="Ilana Hirsch" userId="1a4b2c8a-d082-4888-88ce-9cc339e91866" providerId="ADAL" clId="{A96C5B80-CA22-4CC6-BBB1-069BEBF898E8}" dt="2026-01-12T16:35:13.221" v="658" actId="20577"/>
        <pc:sldMkLst>
          <pc:docMk/>
          <pc:sldMk cId="0" sldId="259"/>
        </pc:sldMkLst>
        <pc:spChg chg="mod">
          <ac:chgData name="Ilana Hirsch" userId="1a4b2c8a-d082-4888-88ce-9cc339e91866" providerId="ADAL" clId="{A96C5B80-CA22-4CC6-BBB1-069BEBF898E8}" dt="2026-01-12T16:32:19.350" v="500" actId="20577"/>
          <ac:spMkLst>
            <pc:docMk/>
            <pc:sldMk cId="0" sldId="259"/>
            <ac:spMk id="6" creationId="{00000000-0000-0000-0000-000000000000}"/>
          </ac:spMkLst>
        </pc:spChg>
      </pc:sldChg>
      <pc:sldChg chg="addSp delSp modSp mod">
        <pc:chgData name="Ilana Hirsch" userId="1a4b2c8a-d082-4888-88ce-9cc339e91866" providerId="ADAL" clId="{A96C5B80-CA22-4CC6-BBB1-069BEBF898E8}" dt="2025-12-23T16:27:36.351" v="14" actId="478"/>
        <pc:sldMkLst>
          <pc:docMk/>
          <pc:sldMk cId="0" sldId="260"/>
        </pc:sldMkLst>
        <pc:spChg chg="mod">
          <ac:chgData name="Ilana Hirsch" userId="1a4b2c8a-d082-4888-88ce-9cc339e91866" providerId="ADAL" clId="{A96C5B80-CA22-4CC6-BBB1-069BEBF898E8}" dt="2025-12-23T16:27:12.212" v="10" actId="1362"/>
          <ac:spMkLst>
            <pc:docMk/>
            <pc:sldMk cId="0" sldId="260"/>
            <ac:spMk id="8" creationId="{00000000-0000-0000-0000-000000000000}"/>
          </ac:spMkLst>
        </pc:spChg>
      </pc:sldChg>
      <pc:sldChg chg="addSp delSp modSp mod">
        <pc:chgData name="Ilana Hirsch" userId="1a4b2c8a-d082-4888-88ce-9cc339e91866" providerId="ADAL" clId="{A96C5B80-CA22-4CC6-BBB1-069BEBF898E8}" dt="2025-12-23T16:37:08.022" v="79" actId="1076"/>
        <pc:sldMkLst>
          <pc:docMk/>
          <pc:sldMk cId="0" sldId="261"/>
        </pc:sldMkLst>
        <pc:picChg chg="add mod modCrop">
          <ac:chgData name="Ilana Hirsch" userId="1a4b2c8a-d082-4888-88ce-9cc339e91866" providerId="ADAL" clId="{A96C5B80-CA22-4CC6-BBB1-069BEBF898E8}" dt="2025-12-23T16:37:08.022" v="79" actId="1076"/>
          <ac:picMkLst>
            <pc:docMk/>
            <pc:sldMk cId="0" sldId="261"/>
            <ac:picMk id="15" creationId="{D4B91E49-E491-4782-7201-F8C9C7C8714C}"/>
          </ac:picMkLst>
        </pc:picChg>
      </pc:sldChg>
      <pc:sldChg chg="addSp delSp modSp mod">
        <pc:chgData name="Ilana Hirsch" userId="1a4b2c8a-d082-4888-88ce-9cc339e91866" providerId="ADAL" clId="{A96C5B80-CA22-4CC6-BBB1-069BEBF898E8}" dt="2025-12-23T16:31:53.432" v="60" actId="1076"/>
        <pc:sldMkLst>
          <pc:docMk/>
          <pc:sldMk cId="0" sldId="262"/>
        </pc:sldMkLst>
        <pc:spChg chg="mod">
          <ac:chgData name="Ilana Hirsch" userId="1a4b2c8a-d082-4888-88ce-9cc339e91866" providerId="ADAL" clId="{A96C5B80-CA22-4CC6-BBB1-069BEBF898E8}" dt="2025-12-23T16:31:53.432" v="60" actId="1076"/>
          <ac:spMkLst>
            <pc:docMk/>
            <pc:sldMk cId="0" sldId="262"/>
            <ac:spMk id="7" creationId="{00000000-0000-0000-0000-000000000000}"/>
          </ac:spMkLst>
        </pc:spChg>
        <pc:picChg chg="add mod">
          <ac:chgData name="Ilana Hirsch" userId="1a4b2c8a-d082-4888-88ce-9cc339e91866" providerId="ADAL" clId="{A96C5B80-CA22-4CC6-BBB1-069BEBF898E8}" dt="2025-12-23T16:31:41.636" v="57" actId="171"/>
          <ac:picMkLst>
            <pc:docMk/>
            <pc:sldMk cId="0" sldId="262"/>
            <ac:picMk id="2050" creationId="{CA0FB219-2A29-34D6-2BE4-91C2928F84F7}"/>
          </ac:picMkLst>
        </pc:picChg>
      </pc:sldChg>
      <pc:sldChg chg="delSp modSp mod modNotesTx">
        <pc:chgData name="Ilana Hirsch" userId="1a4b2c8a-d082-4888-88ce-9cc339e91866" providerId="ADAL" clId="{A96C5B80-CA22-4CC6-BBB1-069BEBF898E8}" dt="2026-01-12T17:27:55.177" v="917" actId="20577"/>
        <pc:sldMkLst>
          <pc:docMk/>
          <pc:sldMk cId="0" sldId="264"/>
        </pc:sldMkLst>
        <pc:spChg chg="mod">
          <ac:chgData name="Ilana Hirsch" userId="1a4b2c8a-d082-4888-88ce-9cc339e91866" providerId="ADAL" clId="{A96C5B80-CA22-4CC6-BBB1-069BEBF898E8}" dt="2026-01-12T17:27:27.604" v="916" actId="1076"/>
          <ac:spMkLst>
            <pc:docMk/>
            <pc:sldMk cId="0" sldId="264"/>
            <ac:spMk id="4" creationId="{00000000-0000-0000-0000-000000000000}"/>
          </ac:spMkLst>
        </pc:spChg>
        <pc:spChg chg="del">
          <ac:chgData name="Ilana Hirsch" userId="1a4b2c8a-d082-4888-88ce-9cc339e91866" providerId="ADAL" clId="{A96C5B80-CA22-4CC6-BBB1-069BEBF898E8}" dt="2026-01-12T17:27:10.969" v="911" actId="478"/>
          <ac:spMkLst>
            <pc:docMk/>
            <pc:sldMk cId="0" sldId="264"/>
            <ac:spMk id="5" creationId="{00000000-0000-0000-0000-000000000000}"/>
          </ac:spMkLst>
        </pc:spChg>
      </pc:sldChg>
      <pc:sldChg chg="modSp mod modNotesTx">
        <pc:chgData name="Ilana Hirsch" userId="1a4b2c8a-d082-4888-88ce-9cc339e91866" providerId="ADAL" clId="{A96C5B80-CA22-4CC6-BBB1-069BEBF898E8}" dt="2026-01-12T17:26:35.691" v="910" actId="20577"/>
        <pc:sldMkLst>
          <pc:docMk/>
          <pc:sldMk cId="0" sldId="267"/>
        </pc:sldMkLst>
        <pc:spChg chg="mod">
          <ac:chgData name="Ilana Hirsch" userId="1a4b2c8a-d082-4888-88ce-9cc339e91866" providerId="ADAL" clId="{A96C5B80-CA22-4CC6-BBB1-069BEBF898E8}" dt="2026-01-12T16:54:31.487" v="726" actId="20577"/>
          <ac:spMkLst>
            <pc:docMk/>
            <pc:sldMk cId="0" sldId="267"/>
            <ac:spMk id="8" creationId="{00000000-0000-0000-0000-000000000000}"/>
          </ac:spMkLst>
        </pc:spChg>
        <pc:spChg chg="mod">
          <ac:chgData name="Ilana Hirsch" userId="1a4b2c8a-d082-4888-88ce-9cc339e91866" providerId="ADAL" clId="{A96C5B80-CA22-4CC6-BBB1-069BEBF898E8}" dt="2026-01-12T16:54:13.423" v="678" actId="20577"/>
          <ac:spMkLst>
            <pc:docMk/>
            <pc:sldMk cId="0" sldId="267"/>
            <ac:spMk id="10" creationId="{00000000-0000-0000-0000-000000000000}"/>
          </ac:spMkLst>
        </pc:spChg>
        <pc:spChg chg="mod">
          <ac:chgData name="Ilana Hirsch" userId="1a4b2c8a-d082-4888-88ce-9cc339e91866" providerId="ADAL" clId="{A96C5B80-CA22-4CC6-BBB1-069BEBF898E8}" dt="2026-01-12T16:54:42.702" v="742" actId="1076"/>
          <ac:spMkLst>
            <pc:docMk/>
            <pc:sldMk cId="0" sldId="267"/>
            <ac:spMk id="12" creationId="{00000000-0000-0000-0000-000000000000}"/>
          </ac:spMkLst>
        </pc:spChg>
      </pc:sldChg>
      <pc:sldChg chg="addSp delSp modSp mod modNotesTx">
        <pc:chgData name="Ilana Hirsch" userId="1a4b2c8a-d082-4888-88ce-9cc339e91866" providerId="ADAL" clId="{A96C5B80-CA22-4CC6-BBB1-069BEBF898E8}" dt="2025-12-23T17:03:11.930" v="358" actId="1038"/>
        <pc:sldMkLst>
          <pc:docMk/>
          <pc:sldMk cId="1078829031" sldId="273"/>
        </pc:sldMkLst>
        <pc:spChg chg="mod">
          <ac:chgData name="Ilana Hirsch" userId="1a4b2c8a-d082-4888-88ce-9cc339e91866" providerId="ADAL" clId="{A96C5B80-CA22-4CC6-BBB1-069BEBF898E8}" dt="2025-12-23T17:03:11.930" v="358" actId="1038"/>
          <ac:spMkLst>
            <pc:docMk/>
            <pc:sldMk cId="1078829031" sldId="273"/>
            <ac:spMk id="31" creationId="{DF82D718-923E-93CD-1410-E0A21B3966BC}"/>
          </ac:spMkLst>
        </pc:spChg>
        <pc:spChg chg="add mod">
          <ac:chgData name="Ilana Hirsch" userId="1a4b2c8a-d082-4888-88ce-9cc339e91866" providerId="ADAL" clId="{A96C5B80-CA22-4CC6-BBB1-069BEBF898E8}" dt="2025-12-23T16:57:53.471" v="349" actId="20577"/>
          <ac:spMkLst>
            <pc:docMk/>
            <pc:sldMk cId="1078829031" sldId="273"/>
            <ac:spMk id="41" creationId="{F74843C4-172C-92C7-22F0-FDC1FCD4E04A}"/>
          </ac:spMkLst>
        </pc:spChg>
        <pc:grpChg chg="add del mod">
          <ac:chgData name="Ilana Hirsch" userId="1a4b2c8a-d082-4888-88ce-9cc339e91866" providerId="ADAL" clId="{A96C5B80-CA22-4CC6-BBB1-069BEBF898E8}" dt="2025-12-23T17:03:05.588" v="353" actId="1076"/>
          <ac:grpSpMkLst>
            <pc:docMk/>
            <pc:sldMk cId="1078829031" sldId="273"/>
            <ac:grpSpMk id="8" creationId="{25964F42-4335-57FD-7C8F-6E8C5DB9B9B0}"/>
          </ac:grpSpMkLst>
        </pc:grpChg>
        <pc:picChg chg="add mod">
          <ac:chgData name="Ilana Hirsch" userId="1a4b2c8a-d082-4888-88ce-9cc339e91866" providerId="ADAL" clId="{A96C5B80-CA22-4CC6-BBB1-069BEBF898E8}" dt="2025-12-23T16:57:24.329" v="345" actId="1076"/>
          <ac:picMkLst>
            <pc:docMk/>
            <pc:sldMk cId="1078829031" sldId="273"/>
            <ac:picMk id="43" creationId="{61FB1AFE-5582-AAE8-434D-CBBA974EF2AD}"/>
          </ac:picMkLst>
        </pc:picChg>
      </pc:sldChg>
    </pc:docChg>
  </pc:docChgLst>
  <pc:docChgLst>
    <pc:chgData name="Erica Cheslock" userId="S::erica@soroptimist.org::41ba2fca-9f4e-4ffe-8786-9a39c858394d" providerId="AD" clId="Web-{CA1C7E35-0100-0E56-9E45-1A39510AAF47}"/>
    <pc:docChg chg="modSld">
      <pc:chgData name="Erica Cheslock" userId="S::erica@soroptimist.org::41ba2fca-9f4e-4ffe-8786-9a39c858394d" providerId="AD" clId="Web-{CA1C7E35-0100-0E56-9E45-1A39510AAF47}" dt="2026-01-20T15:38:17.871" v="55"/>
      <pc:docMkLst>
        <pc:docMk/>
      </pc:docMkLst>
      <pc:sldChg chg="modNotes">
        <pc:chgData name="Erica Cheslock" userId="S::erica@soroptimist.org::41ba2fca-9f4e-4ffe-8786-9a39c858394d" providerId="AD" clId="Web-{CA1C7E35-0100-0E56-9E45-1A39510AAF47}" dt="2026-01-20T15:38:17.871" v="55"/>
        <pc:sldMkLst>
          <pc:docMk/>
          <pc:sldMk cId="0"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S PGothic" panose="020B0600070205080204" pitchFamily="34" charset="-128"/>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S PGothic" panose="020B0600070205080204" pitchFamily="34" charset="-128"/>
              </a:defRPr>
            </a:lvl1pPr>
          </a:lstStyle>
          <a:p>
            <a:fld id="{346B997D-6075-4A4F-B36B-5B925039BA51}" type="datetimeFigureOut">
              <a:rPr lang="en-US" smtClean="0"/>
              <a:pPr/>
              <a:t>8/17/26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S PGothic" panose="020B0600070205080204" pitchFamily="34" charset="-128"/>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S PGothic" panose="020B0600070205080204" pitchFamily="34" charset="-128"/>
              </a:defRPr>
            </a:lvl1pPr>
          </a:lstStyle>
          <a:p>
            <a:fld id="{774549FC-565B-44B7-A52A-8F954BD3755A}" type="slidenum">
              <a:rPr lang="en-US" smtClean="0"/>
              <a:pPr/>
              <a:t>‹#›</a:t>
            </a:fld>
            <a:endParaRPr lang="en-US" dirty="0"/>
          </a:p>
        </p:txBody>
      </p:sp>
    </p:spTree>
    <p:extLst>
      <p:ext uri="{BB962C8B-B14F-4D97-AF65-F5344CB8AC3E}">
        <p14:creationId xmlns:p14="http://schemas.microsoft.com/office/powerpoint/2010/main" val="187281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S PGothic" panose="020B0600070205080204" pitchFamily="34" charset="-128"/>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ja" b="0" i="0" u="none" baseline="0"/>
              <a:t>皆さん、こんにちは。リジョン資金調達委員長を務めております［氏名］と申します。本日は皆様とご一緒できることを嬉しく思います。各地域社会の女性と女児のために、各クラブで皆様がすでに実施してくださっているあらゆる資金調達活動の取り組みに感謝申し上げます。</a:t>
            </a:r>
          </a:p>
          <a:p>
            <a:endParaRPr dirty="0"/>
          </a:p>
          <a:p>
            <a:pPr algn="l" rtl="0"/>
            <a:r>
              <a:rPr lang="ja" b="0" i="0" u="none" baseline="0"/>
              <a:t>本日は、協働についてお話しします。地域団体、地元企業、そして個人寄付者の方々とのパートナーシップを結ぶことにより、各クラブが単独で成し遂げられるよりも大きな成果を実現に導くことができます。その目的は、クラブのやることリストに新たなタスクを追加することではありません。すでに皆様が関係をお持ちのパートナー組織に目を向けて、その組織との対話をスタートさせられるよう、コミュニケーションを促進することです。</a:t>
            </a:r>
          </a:p>
        </p:txBody>
      </p:sp>
      <p:sp>
        <p:nvSpPr>
          <p:cNvPr id="4" name="Slide Number Placeholder 3"/>
          <p:cNvSpPr>
            <a:spLocks noGrp="1"/>
          </p:cNvSpPr>
          <p:nvPr>
            <p:ph type="sldNum" sz="quarter" idx="5"/>
          </p:nvPr>
        </p:nvSpPr>
        <p:spPr/>
        <p:txBody>
          <a:bodyPr/>
          <a:lstStyle/>
          <a:p>
            <a:pPr algn="l" rtl="0"/>
            <a:fld id="{774549FC-565B-44B7-A52A-8F954BD3755A}" type="slidenum">
              <a:rPr/>
              <a:t>1</a:t>
            </a:fld>
            <a:endParaRPr lang="ja"/>
          </a:p>
        </p:txBody>
      </p:sp>
    </p:spTree>
    <p:extLst>
      <p:ext uri="{BB962C8B-B14F-4D97-AF65-F5344CB8AC3E}">
        <p14:creationId xmlns:p14="http://schemas.microsoft.com/office/powerpoint/2010/main" val="1145133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ja" b="0" i="0" u="none" baseline="0"/>
              <a:t>本日お話した内容から何か一つ実践するとしたら、次をおすすめします。</a:t>
            </a:r>
          </a:p>
          <a:p>
            <a:endParaRPr dirty="0"/>
          </a:p>
          <a:p>
            <a:pPr algn="l" rtl="0"/>
            <a:r>
              <a:rPr lang="ja" b="0" i="0" u="none" baseline="0"/>
              <a:t>次回のクラブ例会で、会員の方々一人ひとりに、すでに関係を持っている企業、団体、寄付者のいずれかを1件挙げてもらいましょう。それらの名前を書き留めてください。それが、すでに存在する皆様のパイプラインです。</a:t>
            </a:r>
          </a:p>
          <a:p>
            <a:endParaRPr dirty="0"/>
          </a:p>
          <a:p>
            <a:pPr algn="l" rtl="0"/>
            <a:r>
              <a:rPr lang="ja" b="0" i="0" u="none" baseline="0"/>
              <a:t>そこから、今月は名前を一つ選び、その相手との会話を始めてみましょう。依頼ではなく、会話から始めてください。パートナーシップは、信頼が育つペースに合わせて築かれるものです。そして、これら一つひとつのパートナーシップが、2031年までに50万人の女性と女児に支援を届けるという私たちの「大きなゴール」へと近づけてくれます。</a:t>
            </a:r>
          </a:p>
        </p:txBody>
      </p:sp>
      <p:sp>
        <p:nvSpPr>
          <p:cNvPr id="4" name="Slide Number Placeholder 3"/>
          <p:cNvSpPr>
            <a:spLocks noGrp="1"/>
          </p:cNvSpPr>
          <p:nvPr>
            <p:ph type="sldNum" sz="quarter" idx="5"/>
          </p:nvPr>
        </p:nvSpPr>
        <p:spPr/>
        <p:txBody>
          <a:bodyPr/>
          <a:lstStyle/>
          <a:p>
            <a:pPr algn="l" rtl="0"/>
            <a:fld id="{774549FC-565B-44B7-A52A-8F954BD3755A}" type="slidenum">
              <a:rPr/>
              <a:t>10</a:t>
            </a:fld>
            <a:endParaRPr lang="ja"/>
          </a:p>
        </p:txBody>
      </p:sp>
    </p:spTree>
    <p:extLst>
      <p:ext uri="{BB962C8B-B14F-4D97-AF65-F5344CB8AC3E}">
        <p14:creationId xmlns:p14="http://schemas.microsoft.com/office/powerpoint/2010/main" val="805710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772E6-9183-1C43-E907-39B580BCF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8C1E7-7F38-E1AB-8800-0FF1C2CF11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3E0D8-89A4-6CE2-7B1C-8373FB65C9EA}"/>
              </a:ext>
            </a:extLst>
          </p:cNvPr>
          <p:cNvSpPr>
            <a:spLocks noGrp="1"/>
          </p:cNvSpPr>
          <p:nvPr>
            <p:ph type="body" idx="1"/>
          </p:nvPr>
        </p:nvSpPr>
        <p:spPr/>
        <p:txBody>
          <a:bodyPr/>
          <a:lstStyle/>
          <a:p>
            <a:pPr algn="l" rtl="0"/>
            <a:r>
              <a:rPr lang="ja" b="0" i="0" u="none" baseline="0"/>
              <a:t>サポート用のリソースをぜひご活用ください。一人で解決する必要はありません。</a:t>
            </a:r>
          </a:p>
          <a:p>
            <a:endParaRPr dirty="0"/>
          </a:p>
          <a:p>
            <a:pPr algn="l" rtl="0"/>
            <a:r>
              <a:rPr lang="ja" b="0" i="0" u="none" baseline="0"/>
              <a:t>QRコードを使用して、SIA資金開発チームのメンバーとの30分間の電話相談をご予約ください。皆様のクラブがパートナーシップの検討や依頼の内容確認、イベント運営に関する課題の解決を進める際には、チームがサポートいたします。また、リジョン資金調達委員長である私にも、ぜひご相談ください。皆様が自信を持ってパートナー開発に取り組めるようサポートいたします！</a:t>
            </a:r>
            <a:endParaRPr dirty="0"/>
          </a:p>
          <a:p>
            <a:endParaRPr dirty="0"/>
          </a:p>
          <a:p>
            <a:pPr algn="l" rtl="0"/>
            <a:r>
              <a:rPr lang="ja" b="0" i="0" u="none" baseline="0"/>
              <a:t>当団体の使命実現に向けてご尽力いただきありがとうございます。</a:t>
            </a:r>
          </a:p>
        </p:txBody>
      </p:sp>
      <p:sp>
        <p:nvSpPr>
          <p:cNvPr id="4" name="Slide Number Placeholder 3">
            <a:extLst>
              <a:ext uri="{FF2B5EF4-FFF2-40B4-BE49-F238E27FC236}">
                <a16:creationId xmlns:a16="http://schemas.microsoft.com/office/drawing/2014/main" id="{36F097BA-4FE4-B7E6-FC58-01121C945CFE}"/>
              </a:ext>
            </a:extLst>
          </p:cNvPr>
          <p:cNvSpPr>
            <a:spLocks noGrp="1"/>
          </p:cNvSpPr>
          <p:nvPr>
            <p:ph type="sldNum" sz="quarter" idx="5"/>
          </p:nvPr>
        </p:nvSpPr>
        <p:spPr/>
        <p:txBody>
          <a:bodyPr/>
          <a:lstStyle/>
          <a:p>
            <a:pPr algn="l" rtl="0"/>
            <a:fld id="{774549FC-565B-44B7-A52A-8F954BD3755A}" type="slidenum">
              <a:rPr/>
              <a:t>11</a:t>
            </a:fld>
            <a:endParaRPr lang="ja"/>
          </a:p>
        </p:txBody>
      </p:sp>
    </p:spTree>
    <p:extLst>
      <p:ext uri="{BB962C8B-B14F-4D97-AF65-F5344CB8AC3E}">
        <p14:creationId xmlns:p14="http://schemas.microsoft.com/office/powerpoint/2010/main" val="401860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ja" b="0" i="0" u="none" baseline="0"/>
              <a:t>こちらが、私たちの目指す方向です。</a:t>
            </a:r>
          </a:p>
          <a:p>
            <a:endParaRPr dirty="0"/>
          </a:p>
          <a:p>
            <a:pPr algn="l" rtl="0"/>
            <a:r>
              <a:rPr lang="ja" b="0" i="0" u="none" baseline="0"/>
              <a:t>まず、なぜ今、パートナーシップが重要なのかを説明します。そして次に、パートナーをどこで見つけるかに焦点を当てます。パートナーは意外と近くで見つかることに、皆様は驚かれるかもしれません。さらに、パートナー側が得られるメリットについてお話しします。というのも、これはクラブが最も見落としがちな側面だからです。さらに、実際にどのようにパートナーに協力を依頼するかについても説明いたします。少し時間を取って、寄付者との関係維持のトレンドや協働の手法についてのディスカッションを行います。まとめに、これから実践できる行動や役立つリソースをご紹介します。</a:t>
            </a:r>
          </a:p>
        </p:txBody>
      </p:sp>
      <p:sp>
        <p:nvSpPr>
          <p:cNvPr id="4" name="Slide Number Placeholder 3"/>
          <p:cNvSpPr>
            <a:spLocks noGrp="1"/>
          </p:cNvSpPr>
          <p:nvPr>
            <p:ph type="sldNum" sz="quarter" idx="5"/>
          </p:nvPr>
        </p:nvSpPr>
        <p:spPr/>
        <p:txBody>
          <a:bodyPr/>
          <a:lstStyle/>
          <a:p>
            <a:pPr algn="l" rtl="0"/>
            <a:fld id="{774549FC-565B-44B7-A52A-8F954BD3755A}" type="slidenum">
              <a:rPr/>
              <a:t>2</a:t>
            </a:fld>
            <a:endParaRPr lang="ja"/>
          </a:p>
        </p:txBody>
      </p:sp>
    </p:spTree>
    <p:extLst>
      <p:ext uri="{BB962C8B-B14F-4D97-AF65-F5344CB8AC3E}">
        <p14:creationId xmlns:p14="http://schemas.microsoft.com/office/powerpoint/2010/main" val="3183249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rtl="0"/>
            <a:r>
              <a:rPr lang="ja" b="0" i="0" u="none" baseline="0"/>
              <a:t>これらの方法について説明する前に、まずその目的を明確にしておきましょう。</a:t>
            </a:r>
          </a:p>
          <a:p>
            <a:endParaRPr dirty="0"/>
          </a:p>
          <a:p>
            <a:pPr algn="l" rtl="0"/>
            <a:r>
              <a:rPr lang="ja" b="0" i="0" u="none" baseline="0"/>
              <a:t>認知度を高める。皆様の地域社会においては、国際ソロプチミストアメリカについて耳にしたことがない方々がほとんどです。各パートナーは、店頭、ニュースレター、ソーシャルメディアなどを通じて、当団体の存在をまだ知らない方々に皆様のクラブを紹介してくださいます。</a:t>
            </a:r>
          </a:p>
          <a:p>
            <a:endParaRPr dirty="0"/>
          </a:p>
          <a:p>
            <a:pPr algn="l" rtl="0"/>
            <a:r>
              <a:rPr lang="ja" b="0" i="0" u="none" baseline="0"/>
              <a:t>より多くの女性にリーチする。1972年以来、私たちは「夢を生きる賞」を通じて47,000人以上の女性に4,900万ドル以上を支給してきました。また、2015年以来、「夢を拓く」を通じて162,000人以上の女児らにも支援を届けてきました。私たちの「大きなゴール」は、2031年までに50万人の女性と女児に支援を届けることです。パートナーシップを築くことで、その目標達成に私たちはより一層近づくことができます。</a:t>
            </a:r>
            <a:endParaRPr dirty="0"/>
          </a:p>
          <a:p>
            <a:endParaRPr dirty="0"/>
          </a:p>
          <a:p>
            <a:pPr algn="l" rtl="0"/>
            <a:r>
              <a:rPr lang="ja" b="0" i="0" u="none" baseline="0"/>
              <a:t>新規会員を獲得する。認知度の向上は双方向に効果をもたらします。パートナーからの招待を受けて参加した方々が、その後クラブに入会することも少なくありません。パートナーシップは、資金調達のためのみならず、会員獲得のための戦略でもあります。</a:t>
            </a:r>
          </a:p>
          <a:p>
            <a:endParaRPr dirty="0"/>
          </a:p>
          <a:p>
            <a:pPr algn="l" rtl="0"/>
            <a:r>
              <a:rPr lang="ja" b="0" i="0" u="none" baseline="0"/>
              <a:t>新たな寄付者を見つける。各パートナーは、従業員、顧客、他団体の会員、近隣住民、友人など、クラブがこれまで接点のなかった方々のネットワークに私たちをつなげてくださいます。</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ja" b="0" i="0" u="none" baseline="0"/>
              <a:t>さて、パートナーを見つけるには、どこを探せばよいのでしょうか？その答えは、皆様が思っているよりもずっと近くにあります。</a:t>
            </a:r>
          </a:p>
          <a:p>
            <a:endParaRPr lang="ja" dirty="0"/>
          </a:p>
          <a:p>
            <a:pPr algn="l" rtl="0"/>
            <a:r>
              <a:rPr lang="ja" b="0" i="0" u="none" baseline="0"/>
              <a:t>実は、すでに皆様がご存知の組織や人々がパートナー候補なのです。まだ、その人々や団体を、皆様がパートナーとして捉えていないだけかもしれません。</a:t>
            </a:r>
          </a:p>
          <a:p>
            <a:endParaRPr lang="ja" dirty="0"/>
          </a:p>
          <a:p>
            <a:pPr algn="l" rtl="0"/>
            <a:r>
              <a:rPr lang="ja" b="0" i="0" u="none" baseline="0"/>
              <a:t>普段よく顔を合わせる人たちのことを考えてみてください。皆様が通っている美容師の方。ネイリストの方。歯医者の方。獣医、薬剤師、確定申告のサポート担当者、お気に入りのレストランを経営しているご家族など、皆様の地域社会にお住まいの中小企業の事業主の方々で、すでにあなたに好印象を持っておられる方々。その多くは、これまで誰からも寄付を依頼されたことがない可能性があります。</a:t>
            </a:r>
          </a:p>
          <a:p>
            <a:endParaRPr lang="ja" dirty="0"/>
          </a:p>
          <a:p>
            <a:pPr algn="l" rtl="0"/>
            <a:r>
              <a:rPr lang="ja" b="1" i="0" u="none" baseline="0"/>
              <a:t>地元の企業や雇用主：</a:t>
            </a:r>
            <a:r>
              <a:rPr lang="ja" b="0" i="0" u="none" baseline="0"/>
              <a:t>まずは、ご自身の予約帳を見返してみましょう。美容院、歯科医院、信用組合、園芸センター。こうした場所にいらっしゃる方々は、地域社会において協力してくださる可能性が最も高い方々です。</a:t>
            </a:r>
          </a:p>
          <a:p>
            <a:endParaRPr lang="ja" dirty="0"/>
          </a:p>
          <a:p>
            <a:pPr algn="l" rtl="0"/>
            <a:r>
              <a:rPr lang="ja" b="1" i="0" u="none" baseline="0"/>
              <a:t>地域社会に根ざした組織：</a:t>
            </a:r>
            <a:r>
              <a:rPr lang="ja" b="0" i="0" u="none" baseline="0"/>
              <a:t>図書館、YWCA、コミュニティカレッジ、人材育成委員会。こういった組織は、すでに私たちが支援している女性や女児を支援していらっしゃるため、自然な協力者と言えるでしょう。</a:t>
            </a:r>
          </a:p>
          <a:p>
            <a:endParaRPr lang="ja" dirty="0"/>
          </a:p>
          <a:p>
            <a:pPr algn="l" rtl="0"/>
            <a:r>
              <a:rPr lang="ja" b="1" i="0" u="none" baseline="0"/>
              <a:t>市民団体や宗教団体：</a:t>
            </a:r>
            <a:r>
              <a:rPr lang="ja" b="0" i="0" u="none" baseline="0"/>
              <a:t>ロータリークラブ、キワニス、読書会。こういった組織は、会議スペース、ボランティア、そして聴衆を抱えており、私たちと同じように使命感を持って活動しているため、真摯な協力関係を築いてくれる可能性があります。例えば、イベントを共催したり、会員向けに皆様のファンドレイザーを宣伝したり、地元のパートナー組織のネットワークを紹介してくれたりするかもしれません。人脈を共有してくれる市民団体は、たった一度の会話をきっかけに、クラブが情報を届けられる範囲を倍増させてくれる可能性があります。</a:t>
            </a:r>
          </a:p>
          <a:p>
            <a:endParaRPr lang="ja" dirty="0"/>
          </a:p>
          <a:p>
            <a:pPr algn="l" rtl="0"/>
            <a:r>
              <a:rPr lang="ja" b="1" i="0" u="none" baseline="0"/>
              <a:t>個人寄付者とそのネットワーク：</a:t>
            </a:r>
            <a:r>
              <a:rPr lang="ja" b="0" i="0" u="none" baseline="0"/>
              <a:t>すでに皆様のクラブへ寄付してくださっている方々はネットワークをお持ちです。他に当団体のことを伝えるべき方々がいないか尋ねてみてください。</a:t>
            </a:r>
          </a:p>
          <a:p>
            <a:endParaRPr lang="ja" dirty="0"/>
          </a:p>
          <a:p>
            <a:pPr algn="l" rtl="0"/>
            <a:r>
              <a:rPr lang="ja" b="0" i="0" u="none" baseline="0"/>
              <a:t>まずは小さなことから始めましょう。パートナーシップを立ち上げるのに、必ずしも金銭的なやり取りは必要はありません。行きつけの美容師の方に、サイレントオークション用のギフト券を提供してもらえないかお願いしてみましょう。歯医者の方に、抽選用の景品を出品してもらえないか頼んでみてください。レストランには、ギフトカードの提供を頼んでみましょう。こういった依頼は、相手にとって負担が少ないため、断られることはほとんどありません。</a:t>
            </a:r>
          </a:p>
          <a:p>
            <a:endParaRPr lang="ja" dirty="0"/>
          </a:p>
          <a:p>
            <a:pPr algn="l" rtl="0"/>
            <a:r>
              <a:rPr lang="ja" b="0" i="0" u="none" baseline="0"/>
              <a:t>次に、相手の方との関係を深めましょう。その方々を「夢を生きる賞」の表彰イベント、または同様の機会に招待し、私たちの使命と活動の成果について直接知ってもらいましょう。単なる寄付者としてではなくゲストとして、皆様のクラブで開催する中でも最大のファンドレイザーイベントに彼らを招待しましょう。さらに、毎月のクラブ例会にも招待しましょう。私たちが取り組んでいる重要な活動を間近で見てもらうと、その後の会話は全く違ったものとなります。そのような流れを通じて、抽選の景品からスポンサーシップへと支援の形が進化していくのです。</a:t>
            </a:r>
          </a:p>
          <a:p>
            <a:endParaRPr lang="ja" dirty="0"/>
          </a:p>
          <a:p>
            <a:pPr algn="l" rtl="0"/>
            <a:r>
              <a:rPr lang="ja" b="0" i="0" u="none" baseline="0"/>
              <a:t>ここで皆様に提案があります。次回のクラブ例会では、会員の方々一人ひとりに、普段から接点のある人、企業、専門家、団体の中から、パートナー候補を一件挙げてもらいましょう。その名前を書き留めてください。そのリストこそが、皆様のパートナーシップのパイプラインとしてすでに存在するものなのです。</a:t>
            </a:r>
          </a:p>
          <a:p>
            <a:endParaRPr dirty="0"/>
          </a:p>
        </p:txBody>
      </p:sp>
      <p:sp>
        <p:nvSpPr>
          <p:cNvPr id="4" name="Slide Number Placeholder 3"/>
          <p:cNvSpPr>
            <a:spLocks noGrp="1"/>
          </p:cNvSpPr>
          <p:nvPr>
            <p:ph type="sldNum" sz="quarter" idx="5"/>
          </p:nvPr>
        </p:nvSpPr>
        <p:spPr/>
        <p:txBody>
          <a:bodyPr/>
          <a:lstStyle/>
          <a:p>
            <a:pPr algn="l" rtl="0"/>
            <a:fld id="{774549FC-565B-44B7-A52A-8F954BD3755A}" type="slidenum">
              <a:rPr/>
              <a:t>4</a:t>
            </a:fld>
            <a:endParaRPr lang="ja"/>
          </a:p>
        </p:txBody>
      </p:sp>
    </p:spTree>
    <p:extLst>
      <p:ext uri="{BB962C8B-B14F-4D97-AF65-F5344CB8AC3E}">
        <p14:creationId xmlns:p14="http://schemas.microsoft.com/office/powerpoint/2010/main" val="3356713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ja" b="0" i="0" u="none" baseline="0"/>
              <a:t>これは、クラブが最も見落としがちな側面です。私たちは、支援をお願いすることには慣れている一方で、こちらから何を提供できるのかを言葉で説明することは、あまり実践できていません。</a:t>
            </a:r>
          </a:p>
          <a:p>
            <a:endParaRPr dirty="0"/>
          </a:p>
          <a:p>
            <a:pPr algn="l" rtl="0"/>
            <a:r>
              <a:rPr lang="ja" b="1" i="0" u="none" baseline="0"/>
              <a:t>地域社会における認知度</a:t>
            </a:r>
            <a:r>
              <a:rPr lang="ja" b="0" i="0" u="none" baseline="0"/>
              <a:t>：クラブのイベント、プログラム、ソーシャルメディア、ニュースレターなどを通じて、パートナーの名前を地域活動に関心のある人々に知ってもらえます。</a:t>
            </a:r>
          </a:p>
          <a:p>
            <a:endParaRPr dirty="0"/>
          </a:p>
          <a:p>
            <a:pPr algn="l" rtl="0"/>
            <a:r>
              <a:rPr lang="ja" b="1" i="0" u="none" baseline="0"/>
              <a:t>従業員のエンゲージメント：</a:t>
            </a:r>
            <a:r>
              <a:rPr lang="ja" b="0" i="0" u="none" baseline="0"/>
              <a:t>多くの企業では、従業員向けのボランティア活動の機会を積極的に探しています。「夢を拓く」の分科会は、すぐに実践できるボランティア活動の機会です。</a:t>
            </a:r>
          </a:p>
          <a:p>
            <a:endParaRPr dirty="0"/>
          </a:p>
          <a:p>
            <a:pPr algn="l" rtl="0"/>
            <a:r>
              <a:rPr lang="ja" b="1" i="0" u="none" baseline="0"/>
              <a:t>100年にわたる使命を支える経験：</a:t>
            </a:r>
            <a:r>
              <a:rPr lang="ja" b="0" i="0" u="none" baseline="0"/>
              <a:t>SIAは1世紀以上にわたり、女性と女児への投資を行ってきました。これは、新しい社会活動では得られない信頼性です。</a:t>
            </a:r>
          </a:p>
          <a:p>
            <a:endParaRPr dirty="0"/>
          </a:p>
          <a:p>
            <a:pPr algn="l" rtl="0"/>
            <a:r>
              <a:rPr lang="ja" b="1" i="0" u="none" baseline="0"/>
              <a:t>新たなネットワークへのアクセス</a:t>
            </a:r>
            <a:r>
              <a:rPr lang="ja" b="0" i="0" u="none" baseline="0"/>
              <a:t>：パートナーシップは双方向の関係性です。皆様のクラブの会員は、パートナー組織にとっての潜在的な顧客、会員、そして支持者となります。</a:t>
            </a:r>
          </a:p>
          <a:p>
            <a:endParaRPr dirty="0"/>
          </a:p>
          <a:p>
            <a:pPr algn="l" rtl="0"/>
            <a:r>
              <a:rPr lang="ja" b="0" i="0" u="none" baseline="0"/>
              <a:t>依頼を行う前に、これらのうちどのメリットを提供できるのかを書き留めておきましょう。そうすることで、会話の流れが一変します。</a:t>
            </a:r>
          </a:p>
        </p:txBody>
      </p:sp>
      <p:sp>
        <p:nvSpPr>
          <p:cNvPr id="4" name="Slide Number Placeholder 3"/>
          <p:cNvSpPr>
            <a:spLocks noGrp="1"/>
          </p:cNvSpPr>
          <p:nvPr>
            <p:ph type="sldNum" sz="quarter" idx="5"/>
          </p:nvPr>
        </p:nvSpPr>
        <p:spPr/>
        <p:txBody>
          <a:bodyPr/>
          <a:lstStyle/>
          <a:p>
            <a:pPr algn="l" rtl="0"/>
            <a:fld id="{774549FC-565B-44B7-A52A-8F954BD3755A}" type="slidenum">
              <a:rPr/>
              <a:t>5</a:t>
            </a:fld>
            <a:endParaRPr lang="ja"/>
          </a:p>
        </p:txBody>
      </p:sp>
    </p:spTree>
    <p:extLst>
      <p:ext uri="{BB962C8B-B14F-4D97-AF65-F5344CB8AC3E}">
        <p14:creationId xmlns:p14="http://schemas.microsoft.com/office/powerpoint/2010/main" val="4289828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rtl="0"/>
            <a:r>
              <a:rPr lang="ja" b="0" i="0" u="none" baseline="0"/>
              <a:t>では、実際の会話はどのような流れになるのでしょうか？これには、4つのステップがあります。</a:t>
            </a:r>
          </a:p>
          <a:p>
            <a:endParaRPr dirty="0"/>
          </a:p>
          <a:p>
            <a:pPr algn="l" rtl="0"/>
            <a:r>
              <a:rPr lang="ja" b="0" i="0" u="none" baseline="0"/>
              <a:t>まずは、依頼ではなく、会話から始めましょう。コーヒーを飲む、電話をかける、お店を訪れるなどを開始点とします。彼らが何を重要視しているのか、すでに支持しているものは何かを尋ねてください。共通する関心や目的がないかを探ります。</a:t>
            </a:r>
          </a:p>
          <a:p>
            <a:endParaRPr dirty="0"/>
          </a:p>
          <a:p>
            <a:pPr algn="l" rtl="0"/>
            <a:r>
              <a:rPr lang="ja" b="0" i="0" u="none" baseline="0"/>
              <a:t>相手にとってのメリットを挙げてください。声に出して具体的に説明します。「イベントプログラム300部へのロゴ掲載と壇上でのご紹介」のように具体的に伝え、「ご支援いただければ幸いです」だけで終わらせないようにします。</a:t>
            </a:r>
          </a:p>
          <a:p>
            <a:endParaRPr dirty="0"/>
          </a:p>
          <a:p>
            <a:pPr algn="l" rtl="0"/>
            <a:r>
              <a:rPr lang="ja" b="0" i="0" u="none" baseline="0"/>
              <a:t>具体的な要望を一つだけ伝えましょう。金額または品目を一つに絞り、期日も示します。「10月に開催予定の『夢を拓く』分科会の会場をご提供いただけないでしょうか？」曖昧な依頼には、曖昧な返答しか得られません。</a:t>
            </a:r>
          </a:p>
          <a:p>
            <a:endParaRPr dirty="0"/>
          </a:p>
          <a:p>
            <a:pPr algn="l" rtl="0"/>
            <a:r>
              <a:rPr lang="ja" b="0" i="0" u="none" baseline="0"/>
              <a:t>書面でのフォローアップを行います。合意内容を改めて記載した短いメール、そしてイベント終了後には結果を添えた感謝のメールを送ります。これが、一度の寄付をパートナーシップへと発展させるステップです。</a:t>
            </a:r>
          </a:p>
          <a:p>
            <a:endParaRPr dirty="0"/>
          </a:p>
          <a:p>
            <a:pPr algn="l" rtl="0"/>
            <a:r>
              <a:rPr lang="ja" b="0" i="0" u="none" baseline="0"/>
              <a:t>これらのいずれにおいても、資金調達の経験は必要ありません。必要なのは、しっかりとした準備と明確なコミュニケーションです。</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rtl="0"/>
            <a:r>
              <a:rPr lang="ja" b="0" i="0" u="none" baseline="0"/>
              <a:t>ここで少し立ち止まりましょう。ここは皆さんがお互いに教え合うことができる部分です。</a:t>
            </a:r>
          </a:p>
          <a:p>
            <a:endParaRPr dirty="0"/>
          </a:p>
          <a:p>
            <a:pPr algn="l" rtl="0"/>
            <a:r>
              <a:rPr lang="ja" b="0" i="0" u="none" baseline="0"/>
              <a:t>質問が2つあります。まず、皆様のクラブでは、これまでにどのような相手とパートナーシップを築きましたか？また、どのような取り組みが成功につながりましたか？次に、お近くの方と話し、これから最初に声をかけようと考えていらっしゃるパートナー候補を一つ挙げてください。</a:t>
            </a:r>
          </a:p>
          <a:p>
            <a:endParaRPr dirty="0"/>
          </a:p>
          <a:p>
            <a:pPr algn="l" rtl="0"/>
            <a:r>
              <a:rPr lang="ja" b="1" i="1" u="none" baseline="0"/>
              <a:t>（2～3分の時間をとり、その後、参加者の中から2～3人の回答を取り上げます。）グループが静まり返っている場合は、まずご自身の例を挙げてみましょう。</a:t>
            </a:r>
            <a:endParaRPr b="1" i="1" dirty="0"/>
          </a:p>
          <a:p>
            <a:endParaRPr dirty="0"/>
          </a:p>
          <a:p>
            <a:pPr algn="l" rtl="0"/>
            <a:r>
              <a:rPr lang="ja" b="1" i="1" u="none" baseline="0"/>
              <a:t>[発言に共通するパターンがないか注意深く傾聴してください。回答からは、会場のほかの参加者が考えつかなかったパートナー候補が見つかることがよくあります。]</a:t>
            </a:r>
            <a:endParaRPr b="1" i="1" dirty="0"/>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ja" b="0" i="0" u="none" baseline="0"/>
              <a:t>こうした関係を築く上で知っておくべき4つのトレンド。</a:t>
            </a:r>
          </a:p>
          <a:p>
            <a:endParaRPr dirty="0"/>
          </a:p>
          <a:p>
            <a:pPr algn="l" rtl="0"/>
            <a:r>
              <a:rPr lang="ja" b="1" i="0" u="none" baseline="0"/>
              <a:t>寄付者の維持：</a:t>
            </a:r>
            <a:r>
              <a:rPr lang="ja" b="0" i="0" u="none" baseline="0"/>
              <a:t>既存の寄付者との関係を維持するコストは、新規寄付者を獲得するコストよりはるかに低く、最も改善の余地が大きい分野でもあります。1週間以内に感謝の意を伝えることの方が、入念に作成された寄付の懇請を年ごとに送ることよりも重要です。</a:t>
            </a:r>
          </a:p>
          <a:p>
            <a:endParaRPr dirty="0"/>
          </a:p>
          <a:p>
            <a:pPr algn="l" rtl="0"/>
            <a:r>
              <a:rPr lang="ja" b="1" i="0" u="none" baseline="0"/>
              <a:t>簡単に寄付する方法：</a:t>
            </a:r>
            <a:r>
              <a:rPr lang="ja" b="0" i="0" u="none" baseline="0"/>
              <a:t> 「支援に貢献したい」という気持ちが生まれてから寄付が完了するまでの手順が少なければ少ないほど、より多くの寄付を受け取ることができます。イベントプログラムにQRコードを掲載したり、受付テーブルにカードリーダーを設置したり、クラブのニュースレターにリンクを掲載したりなどが考えられます。小切手で寄付する方もいるでしょうし、それはそれで構いませんが、友人と一緒に来たゲストが小切手帳を持っていない場合、30秒で寄付できる仕組みがあれば喜んで寄付してくれる可能性があります。</a:t>
            </a:r>
          </a:p>
          <a:p>
            <a:endParaRPr dirty="0"/>
          </a:p>
          <a:p>
            <a:pPr algn="l" rtl="0"/>
            <a:r>
              <a:rPr lang="ja" b="1" i="0" u="none" baseline="0"/>
              <a:t>インパクトストーリー：</a:t>
            </a:r>
            <a:r>
              <a:rPr lang="ja" b="0" i="0" u="none" baseline="0"/>
              <a:t>寄付者は、自分の寄付がどのような成果をもたらしたのかを知りたいと思っています。「夢を生きる賞」の受賞者一人にまつわる具体的なストーリーは、数字を並べた1ページ分の説明よりも大きな効果をもたらします。</a:t>
            </a:r>
          </a:p>
          <a:p>
            <a:endParaRPr dirty="0"/>
          </a:p>
          <a:p>
            <a:pPr algn="l" rtl="0"/>
            <a:r>
              <a:rPr lang="ja" b="1" i="0" u="none" baseline="0"/>
              <a:t>若い世代の寄付者：</a:t>
            </a:r>
            <a:r>
              <a:rPr lang="ja" b="0" i="0" u="none" baseline="0"/>
              <a:t>若い世代は、デジタル決済などを活用し、少額の寄付を継続的・頻繁に行う傾向があります。また、団体そのものへの共感よりも、社会的課題に強く共感する傾向があります。若い世代の方々に合った方法でつながることが、次世代の支援者を増やすきっかけになります。</a:t>
            </a:r>
          </a:p>
        </p:txBody>
      </p:sp>
      <p:sp>
        <p:nvSpPr>
          <p:cNvPr id="4" name="Slide Number Placeholder 3"/>
          <p:cNvSpPr>
            <a:spLocks noGrp="1"/>
          </p:cNvSpPr>
          <p:nvPr>
            <p:ph type="sldNum" sz="quarter" idx="5"/>
          </p:nvPr>
        </p:nvSpPr>
        <p:spPr/>
        <p:txBody>
          <a:bodyPr/>
          <a:lstStyle/>
          <a:p>
            <a:pPr algn="l" rtl="0"/>
            <a:fld id="{774549FC-565B-44B7-A52A-8F954BD3755A}" type="slidenum">
              <a:rPr/>
              <a:t>8</a:t>
            </a:fld>
            <a:endParaRPr lang="ja"/>
          </a:p>
        </p:txBody>
      </p:sp>
    </p:spTree>
    <p:extLst>
      <p:ext uri="{BB962C8B-B14F-4D97-AF65-F5344CB8AC3E}">
        <p14:creationId xmlns:p14="http://schemas.microsoft.com/office/powerpoint/2010/main" val="3580258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ja" b="0" i="0" u="none" baseline="0"/>
              <a:t>これを実践するための4つのテクニックをご紹介します。</a:t>
            </a:r>
          </a:p>
          <a:p>
            <a:endParaRPr dirty="0"/>
          </a:p>
          <a:p>
            <a:pPr algn="l" rtl="0"/>
            <a:r>
              <a:rPr lang="ja" b="0" i="0" u="none" baseline="0"/>
              <a:t>会員の方々がすでに持っている人脈を可視化しましょう。クラブ活動の一環としてやってみれば、誰も知らなかった繋がりが見つかるはずです。</a:t>
            </a:r>
          </a:p>
          <a:p>
            <a:endParaRPr dirty="0"/>
          </a:p>
          <a:p>
            <a:pPr algn="l" rtl="0"/>
            <a:r>
              <a:rPr lang="ja" b="0" i="0" u="none" baseline="0"/>
              <a:t>まずは、現物寄付の依頼から始めてみましょう。会場、抽選景品、印刷物、軽食などの提供が例に挙げられます。これらは相手が承諾しやすく、そこから関係を育てていける可能性があります。</a:t>
            </a:r>
          </a:p>
          <a:p>
            <a:endParaRPr dirty="0"/>
          </a:p>
          <a:p>
            <a:pPr algn="l" rtl="0"/>
            <a:r>
              <a:rPr lang="ja" b="0" i="0" u="none" baseline="0"/>
              <a:t>共同企画を行い、寄付金を受け取るだけで終わらせないようにしましょう。パートナーを招いて、イベントの企画に協力してもらいましょう。人々は、自分たちが築き上げたものに投資し続けるものです。</a:t>
            </a:r>
          </a:p>
          <a:p>
            <a:endParaRPr dirty="0"/>
          </a:p>
          <a:p>
            <a:pPr algn="l" rtl="0"/>
            <a:r>
              <a:rPr lang="ja" b="0" i="0" u="none" baseline="0"/>
              <a:t>締めくくりに、そのパートナーシップによって何が達成されたかを報告し、公の場で感謝の意を表しましょう。このステップを実践することで、一度限りの支援ではなく、継続的に支援してくださるスポンサーの獲得につながります。</a:t>
            </a:r>
          </a:p>
          <a:p>
            <a:endParaRPr dirty="0"/>
          </a:p>
          <a:p>
            <a:pPr algn="l" rtl="0"/>
            <a:r>
              <a:rPr lang="ja" b="0" i="0" u="none" baseline="0"/>
              <a:t>本年度は、ぜひ次の3つの取り組みを実践してみてください。イベントの共同ブランド化、企業への賞スポンサーの依頼、既存のパートナーを招いた小規模な朝食会を開催し、日頃の感謝を伝えることです。</a:t>
            </a:r>
          </a:p>
        </p:txBody>
      </p:sp>
      <p:sp>
        <p:nvSpPr>
          <p:cNvPr id="4" name="Slide Number Placeholder 3"/>
          <p:cNvSpPr>
            <a:spLocks noGrp="1"/>
          </p:cNvSpPr>
          <p:nvPr>
            <p:ph type="sldNum" sz="quarter" idx="5"/>
          </p:nvPr>
        </p:nvSpPr>
        <p:spPr/>
        <p:txBody>
          <a:bodyPr/>
          <a:lstStyle/>
          <a:p>
            <a:pPr algn="l" rtl="0"/>
            <a:fld id="{774549FC-565B-44B7-A52A-8F954BD3755A}" type="slidenum">
              <a:rPr/>
              <a:t>9</a:t>
            </a:fld>
            <a:endParaRPr lang="ja"/>
          </a:p>
        </p:txBody>
      </p:sp>
    </p:spTree>
    <p:extLst>
      <p:ext uri="{BB962C8B-B14F-4D97-AF65-F5344CB8AC3E}">
        <p14:creationId xmlns:p14="http://schemas.microsoft.com/office/powerpoint/2010/main" val="1226173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MS PGothic" panose="020B0600070205080204" pitchFamily="34" charset="-128"/>
              </a:defRPr>
            </a:lvl1pPr>
          </a:lstStyle>
          <a:p>
            <a:fld id="{1D8BD707-D9CF-40AE-B4C6-C98DA3205C09}" type="datetimeFigureOut">
              <a:rPr lang="en-US" smtClean="0"/>
              <a:pPr/>
              <a:t>8/17/26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MS PGothic" panose="020B0600070205080204" pitchFamily="34" charset="-128"/>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MS PGothic" panose="020B0600070205080204" pitchFamily="34" charset="-128"/>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kern="1200">
          <a:solidFill>
            <a:schemeClr val="tx1"/>
          </a:solidFill>
          <a:latin typeface="MS PGothic" panose="020B0600070205080204" pitchFamily="34" charset="-128"/>
          <a:ea typeface="+mj-ea"/>
          <a:cs typeface="+mj-cs"/>
        </a:defRPr>
      </a:lvl1pPr>
    </p:titleStyle>
    <p:bodyStyle>
      <a:lvl1pPr marL="342900" indent="-342900" algn="l" defTabSz="914400" rtl="0" eaLnBrk="1" latinLnBrk="0" hangingPunct="1">
        <a:spcBef>
          <a:spcPct val="20000"/>
        </a:spcBef>
        <a:buFont typeface="Arial" pitchFamily="34" charset="0"/>
        <a:buChar char="•"/>
        <a:defRPr sz="3200" b="0" i="0" kern="1200">
          <a:solidFill>
            <a:schemeClr val="tx1"/>
          </a:solidFill>
          <a:latin typeface="MS PGothic" panose="020B0600070205080204" pitchFamily="34" charset="-128"/>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S PGothic" panose="020B0600070205080204" pitchFamily="34" charset="-128"/>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S PGothic" panose="020B0600070205080204" pitchFamily="34" charset="-128"/>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S PGothic" panose="020B0600070205080204" pitchFamily="34" charset="-128"/>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S PGothic" panose="020B0600070205080204" pitchFamily="34" charset="-128"/>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8" Type="http://schemas.openxmlformats.org/officeDocument/2006/relationships/hyperlink" Target="https://www.funraise.org/resources/the-social-media-fundraising-guide" TargetMode="External"/><Relationship Id="rId3" Type="http://schemas.openxmlformats.org/officeDocument/2006/relationships/image" Target="../media/image1.svg"/><Relationship Id="rId7" Type="http://schemas.openxmlformats.org/officeDocument/2006/relationships/hyperlink" Target="https://www.businessinitiative.org/statistics/non-profit/fundraising-trends-2025/"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s://blog.mightycause.com/peer-to-peer-fundraising-guide-and-best-practices/" TargetMode="External"/><Relationship Id="rId5" Type="http://schemas.openxmlformats.org/officeDocument/2006/relationships/hyperlink" Target="https://www.givemomentum.com/blog/ai-fundraising" TargetMode="External"/><Relationship Id="rId10" Type="http://schemas.openxmlformats.org/officeDocument/2006/relationships/image" Target="../media/image20.png"/><Relationship Id="rId4" Type="http://schemas.openxmlformats.org/officeDocument/2006/relationships/image" Target="../media/image4.png"/><Relationship Id="rId9" Type="http://schemas.openxmlformats.org/officeDocument/2006/relationships/hyperlink" Target="https://donorbox.org/nonprofit-blog/donation-app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5.jpeg"/><Relationship Id="rId7"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6.svg"/><Relationship Id="rId9"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2.jpeg"/><Relationship Id="rId4" Type="http://schemas.openxmlformats.org/officeDocument/2006/relationships/image" Target="../media/image1.sv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5.jpeg"/><Relationship Id="rId7"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4.png"/><Relationship Id="rId4" Type="http://schemas.openxmlformats.org/officeDocument/2006/relationships/image" Target="../media/image6.svg"/><Relationship Id="rId9"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102074" flipH="1">
            <a:off x="-3770915" y="2690215"/>
            <a:ext cx="18545990" cy="14027512"/>
          </a:xfrm>
          <a:custGeom>
            <a:avLst/>
            <a:gdLst/>
            <a:ahLst/>
            <a:cxnLst/>
            <a:rect l="l" t="t" r="r" b="b"/>
            <a:pathLst>
              <a:path w="18545990" h="14027512">
                <a:moveTo>
                  <a:pt x="18545990" y="0"/>
                </a:moveTo>
                <a:lnTo>
                  <a:pt x="0" y="0"/>
                </a:lnTo>
                <a:lnTo>
                  <a:pt x="0" y="14027512"/>
                </a:lnTo>
                <a:lnTo>
                  <a:pt x="18545990" y="14027512"/>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sp>
        <p:nvSpPr>
          <p:cNvPr id="3" name="Freeform 3"/>
          <p:cNvSpPr/>
          <p:nvPr/>
        </p:nvSpPr>
        <p:spPr>
          <a:xfrm rot="1102074" flipH="1">
            <a:off x="-4375306" y="4594391"/>
            <a:ext cx="16114424" cy="12188364"/>
          </a:xfrm>
          <a:custGeom>
            <a:avLst/>
            <a:gdLst/>
            <a:ahLst/>
            <a:cxnLst/>
            <a:rect l="l" t="t" r="r" b="b"/>
            <a:pathLst>
              <a:path w="16114424" h="12188364">
                <a:moveTo>
                  <a:pt x="16114424" y="0"/>
                </a:moveTo>
                <a:lnTo>
                  <a:pt x="0" y="0"/>
                </a:lnTo>
                <a:lnTo>
                  <a:pt x="0" y="12188364"/>
                </a:lnTo>
                <a:lnTo>
                  <a:pt x="16114424" y="12188364"/>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sp>
        <p:nvSpPr>
          <p:cNvPr id="4" name="TextBox 4"/>
          <p:cNvSpPr txBox="1"/>
          <p:nvPr/>
        </p:nvSpPr>
        <p:spPr>
          <a:xfrm>
            <a:off x="1028700" y="3051963"/>
            <a:ext cx="10803485" cy="2031325"/>
          </a:xfrm>
          <a:prstGeom prst="rect">
            <a:avLst/>
          </a:prstGeom>
        </p:spPr>
        <p:txBody>
          <a:bodyPr wrap="square" lIns="0" tIns="0" rIns="0" bIns="0" rtlCol="0" anchor="t">
            <a:spAutoFit/>
          </a:bodyPr>
          <a:lstStyle/>
          <a:p>
            <a:pPr algn="l" rtl="0"/>
            <a:r>
              <a:rPr lang="ja" sz="4400" u="none" baseline="0" dirty="0">
                <a:solidFill>
                  <a:srgbClr val="293374"/>
                </a:solidFill>
                <a:latin typeface="MS PGothic" panose="020B0600070205080204" pitchFamily="34" charset="-128"/>
                <a:ea typeface="MS PGothic" panose="020B0600070205080204" pitchFamily="34" charset="-128"/>
                <a:cs typeface="Effra"/>
                <a:sym typeface="Effra"/>
              </a:rPr>
              <a:t>協働の力:</a:t>
            </a:r>
            <a:br>
              <a:rPr lang="ja" sz="4400" dirty="0">
                <a:solidFill>
                  <a:srgbClr val="293374"/>
                </a:solidFill>
                <a:latin typeface="MS PGothic" panose="020B0600070205080204" pitchFamily="34" charset="-128"/>
                <a:ea typeface="MS PGothic" panose="020B0600070205080204" pitchFamily="34" charset="-128"/>
                <a:cs typeface="Effra"/>
                <a:sym typeface="Effra"/>
              </a:rPr>
            </a:br>
            <a:r>
              <a:rPr lang="ja" sz="4400" u="none" baseline="0" dirty="0">
                <a:solidFill>
                  <a:srgbClr val="293374"/>
                </a:solidFill>
                <a:latin typeface="MS PGothic" panose="020B0600070205080204" pitchFamily="34" charset="-128"/>
                <a:ea typeface="MS PGothic" panose="020B0600070205080204" pitchFamily="34" charset="-128"/>
                <a:cs typeface="Effra"/>
                <a:sym typeface="Effra"/>
              </a:rPr>
              <a:t>強固なパートナーシップを築き</a:t>
            </a:r>
            <a:br>
              <a:rPr lang="ja" sz="4400" dirty="0">
                <a:solidFill>
                  <a:srgbClr val="293374"/>
                </a:solidFill>
                <a:latin typeface="MS PGothic" panose="020B0600070205080204" pitchFamily="34" charset="-128"/>
                <a:ea typeface="MS PGothic" panose="020B0600070205080204" pitchFamily="34" charset="-128"/>
                <a:cs typeface="Effra"/>
                <a:sym typeface="Effra"/>
              </a:rPr>
            </a:br>
            <a:r>
              <a:rPr lang="ja" sz="4400" u="none" baseline="0" dirty="0">
                <a:solidFill>
                  <a:srgbClr val="293374"/>
                </a:solidFill>
                <a:latin typeface="MS PGothic" panose="020B0600070205080204" pitchFamily="34" charset="-128"/>
                <a:ea typeface="MS PGothic" panose="020B0600070205080204" pitchFamily="34" charset="-128"/>
                <a:cs typeface="Effra"/>
                <a:sym typeface="Effra"/>
              </a:rPr>
              <a:t>資金調達を推進する</a:t>
            </a:r>
          </a:p>
        </p:txBody>
      </p:sp>
      <p:sp>
        <p:nvSpPr>
          <p:cNvPr id="5" name="Freeform 5"/>
          <p:cNvSpPr/>
          <p:nvPr/>
        </p:nvSpPr>
        <p:spPr>
          <a:xfrm rot="-10181517" flipH="1">
            <a:off x="9830672" y="-3985155"/>
            <a:ext cx="11520966" cy="8714040"/>
          </a:xfrm>
          <a:custGeom>
            <a:avLst/>
            <a:gdLst/>
            <a:ahLst/>
            <a:cxnLst/>
            <a:rect l="l" t="t" r="r" b="b"/>
            <a:pathLst>
              <a:path w="11520966" h="8714040">
                <a:moveTo>
                  <a:pt x="11520966" y="0"/>
                </a:moveTo>
                <a:lnTo>
                  <a:pt x="0" y="0"/>
                </a:lnTo>
                <a:lnTo>
                  <a:pt x="0" y="8714040"/>
                </a:lnTo>
                <a:lnTo>
                  <a:pt x="11520966" y="8714040"/>
                </a:lnTo>
                <a:lnTo>
                  <a:pt x="1152096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sp>
        <p:nvSpPr>
          <p:cNvPr id="6" name="Freeform 6"/>
          <p:cNvSpPr/>
          <p:nvPr/>
        </p:nvSpPr>
        <p:spPr>
          <a:xfrm>
            <a:off x="13398698" y="1213427"/>
            <a:ext cx="2378128" cy="3562836"/>
          </a:xfrm>
          <a:custGeom>
            <a:avLst/>
            <a:gdLst/>
            <a:ahLst/>
            <a:cxnLst/>
            <a:rect l="l" t="t" r="r" b="b"/>
            <a:pathLst>
              <a:path w="2378128" h="3562836">
                <a:moveTo>
                  <a:pt x="0" y="0"/>
                </a:moveTo>
                <a:lnTo>
                  <a:pt x="2378127" y="0"/>
                </a:lnTo>
                <a:lnTo>
                  <a:pt x="2378127" y="3562836"/>
                </a:lnTo>
                <a:lnTo>
                  <a:pt x="0" y="3562836"/>
                </a:lnTo>
                <a:lnTo>
                  <a:pt x="0" y="0"/>
                </a:lnTo>
                <a:close/>
              </a:path>
            </a:pathLst>
          </a:custGeom>
          <a:blipFill>
            <a:blip r:embed="rId4"/>
            <a:stretch>
              <a:fillRect/>
            </a:stretch>
          </a:blipFill>
        </p:spPr>
        <p:txBody>
          <a:bodyPr/>
          <a:lstStyle/>
          <a:p>
            <a:endParaRPr lang="ja" dirty="0">
              <a:latin typeface="MS PGothic" panose="020B0600070205080204" pitchFamily="34" charset="-128"/>
            </a:endParaRPr>
          </a:p>
        </p:txBody>
      </p:sp>
      <p:sp>
        <p:nvSpPr>
          <p:cNvPr id="7" name="TextBox 7"/>
          <p:cNvSpPr txBox="1"/>
          <p:nvPr/>
        </p:nvSpPr>
        <p:spPr>
          <a:xfrm>
            <a:off x="806858" y="5913391"/>
            <a:ext cx="10706455" cy="805990"/>
          </a:xfrm>
          <a:prstGeom prst="rect">
            <a:avLst/>
          </a:prstGeom>
        </p:spPr>
        <p:txBody>
          <a:bodyPr wrap="square" lIns="0" tIns="0" rIns="0" bIns="0" rtlCol="0" anchor="t">
            <a:spAutoFit/>
          </a:bodyPr>
          <a:lstStyle/>
          <a:p>
            <a:pPr algn="l" rtl="0">
              <a:lnSpc>
                <a:spcPts val="7250"/>
              </a:lnSpc>
            </a:pPr>
            <a:r>
              <a:rPr lang="ja" sz="4800" u="none" baseline="0" dirty="0">
                <a:solidFill>
                  <a:srgbClr val="518BC9"/>
                </a:solidFill>
                <a:latin typeface="MS PGothic" panose="020B0600070205080204" pitchFamily="34" charset="-128"/>
                <a:ea typeface="MS PGothic" panose="020B0600070205080204" pitchFamily="34" charset="-128"/>
                <a:cs typeface="Effra"/>
                <a:sym typeface="Effra"/>
              </a:rPr>
              <a:t>（リジョン名）秋季地区大会</a:t>
            </a:r>
          </a:p>
        </p:txBody>
      </p:sp>
      <p:sp>
        <p:nvSpPr>
          <p:cNvPr id="9" name="Freeform 9"/>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ja" dirty="0">
              <a:latin typeface="MS PGothic" panose="020B0600070205080204" pitchFamily="34" charset="-128"/>
            </a:endParaRPr>
          </a:p>
        </p:txBody>
      </p:sp>
      <p:sp>
        <p:nvSpPr>
          <p:cNvPr id="10" name="TextBox 10"/>
          <p:cNvSpPr txBox="1"/>
          <p:nvPr/>
        </p:nvSpPr>
        <p:spPr>
          <a:xfrm>
            <a:off x="806858" y="9331572"/>
            <a:ext cx="7092543" cy="283732"/>
          </a:xfrm>
          <a:prstGeom prst="rect">
            <a:avLst/>
          </a:prstGeom>
        </p:spPr>
        <p:txBody>
          <a:bodyPr lIns="0" tIns="0" rIns="0" bIns="0" rtlCol="0" anchor="t">
            <a:spAutoFit/>
          </a:bodyPr>
          <a:lstStyle/>
          <a:p>
            <a:pPr algn="l" rtl="0">
              <a:lnSpc>
                <a:spcPts val="2541"/>
              </a:lnSpc>
            </a:pPr>
            <a:r>
              <a:rPr lang="ja" sz="2000" u="none" spc="109" baseline="0" dirty="0">
                <a:solidFill>
                  <a:srgbClr val="293374"/>
                </a:solidFill>
                <a:latin typeface="MS PGothic" panose="020B0600070205080204" pitchFamily="34" charset="-128"/>
                <a:ea typeface="MS PGothic" panose="020B0600070205080204" pitchFamily="34" charset="-128"/>
                <a:cs typeface="Calibri (MS) Bold"/>
                <a:sym typeface="Calibri (MS) Bold"/>
              </a:rPr>
              <a:t>SOROPTIMIST INTERNATIONAL OF THE AMERICAS, INC</a:t>
            </a:r>
          </a:p>
        </p:txBody>
      </p:sp>
      <p:sp>
        <p:nvSpPr>
          <p:cNvPr id="11" name="TextBox 7">
            <a:extLst>
              <a:ext uri="{FF2B5EF4-FFF2-40B4-BE49-F238E27FC236}">
                <a16:creationId xmlns:a16="http://schemas.microsoft.com/office/drawing/2014/main" id="{1ABB3715-CFBA-B22E-5A8B-EBCEA34C0368}"/>
              </a:ext>
            </a:extLst>
          </p:cNvPr>
          <p:cNvSpPr txBox="1"/>
          <p:nvPr/>
        </p:nvSpPr>
        <p:spPr>
          <a:xfrm>
            <a:off x="1125730" y="6835948"/>
            <a:ext cx="10706455" cy="780022"/>
          </a:xfrm>
          <a:prstGeom prst="rect">
            <a:avLst/>
          </a:prstGeom>
        </p:spPr>
        <p:txBody>
          <a:bodyPr wrap="square" lIns="0" tIns="0" rIns="0" bIns="0" rtlCol="0" anchor="t">
            <a:spAutoFit/>
          </a:bodyPr>
          <a:lstStyle/>
          <a:p>
            <a:pPr algn="l" rtl="0">
              <a:lnSpc>
                <a:spcPts val="7250"/>
              </a:lnSpc>
            </a:pPr>
            <a:r>
              <a:rPr lang="ja" sz="3600" u="none" baseline="0" dirty="0">
                <a:solidFill>
                  <a:srgbClr val="518BC9"/>
                </a:solidFill>
                <a:latin typeface="MS PGothic" panose="020B0600070205080204" pitchFamily="34" charset="-128"/>
                <a:ea typeface="MS PGothic" panose="020B0600070205080204" pitchFamily="34" charset="-128"/>
                <a:cs typeface="Effra"/>
                <a:sym typeface="Effra"/>
              </a:rPr>
              <a:t>講演者名、リジョン資金調達委員長</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7349120"/>
            <a:ext cx="11161644" cy="5190164"/>
          </a:xfrm>
          <a:custGeom>
            <a:avLst/>
            <a:gdLst/>
            <a:ahLst/>
            <a:cxnLst/>
            <a:rect l="l" t="t" r="r" b="b"/>
            <a:pathLst>
              <a:path w="11161644" h="5190164">
                <a:moveTo>
                  <a:pt x="0" y="0"/>
                </a:moveTo>
                <a:lnTo>
                  <a:pt x="11161644" y="0"/>
                </a:lnTo>
                <a:lnTo>
                  <a:pt x="11161644" y="5190164"/>
                </a:lnTo>
                <a:lnTo>
                  <a:pt x="0" y="5190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sp>
        <p:nvSpPr>
          <p:cNvPr id="3" name="Freeform 3"/>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4"/>
                </a:ext>
              </a:extLst>
            </a:blip>
            <a:stretch>
              <a:fillRect l="-151" r="-151"/>
            </a:stretch>
          </a:blipFill>
        </p:spPr>
        <p:txBody>
          <a:bodyPr/>
          <a:lstStyle/>
          <a:p>
            <a:endParaRPr lang="ja" dirty="0">
              <a:latin typeface="MS PGothic" panose="020B0600070205080204" pitchFamily="34" charset="-128"/>
            </a:endParaRPr>
          </a:p>
        </p:txBody>
      </p:sp>
      <p:sp>
        <p:nvSpPr>
          <p:cNvPr id="4" name="TextBox 4"/>
          <p:cNvSpPr txBox="1"/>
          <p:nvPr/>
        </p:nvSpPr>
        <p:spPr>
          <a:xfrm>
            <a:off x="2461569" y="2781328"/>
            <a:ext cx="13364862" cy="3385542"/>
          </a:xfrm>
          <a:prstGeom prst="rect">
            <a:avLst/>
          </a:prstGeom>
        </p:spPr>
        <p:txBody>
          <a:bodyPr wrap="square" lIns="0" tIns="0" rIns="0" bIns="0" rtlCol="0" anchor="t">
            <a:spAutoFit/>
          </a:bodyPr>
          <a:lstStyle/>
          <a:p>
            <a:pPr algn="ctr" rtl="0"/>
            <a:r>
              <a:rPr lang="ja" sz="4400" u="none" baseline="0" dirty="0">
                <a:solidFill>
                  <a:srgbClr val="000000"/>
                </a:solidFill>
                <a:latin typeface="MS PGothic" panose="020B0600070205080204" pitchFamily="34" charset="-128"/>
                <a:ea typeface="MS PGothic" panose="020B0600070205080204" pitchFamily="34" charset="-128"/>
                <a:cs typeface="Calibri (MS)"/>
                <a:sym typeface="Calibri (MS)"/>
              </a:rPr>
              <a:t>会員一人ひとりに、すでに知っている企業、団体、寄付者のいずれかを1件挙げてもらいましょう。 </a:t>
            </a:r>
          </a:p>
          <a:p>
            <a:pPr algn="ctr" rtl="0"/>
            <a:endParaRPr lang="ja" sz="4400" dirty="0">
              <a:solidFill>
                <a:srgbClr val="000000"/>
              </a:solidFill>
              <a:latin typeface="MS PGothic" panose="020B0600070205080204" pitchFamily="34" charset="-128"/>
              <a:ea typeface="MS PGothic" panose="020B0600070205080204" pitchFamily="34" charset="-128"/>
              <a:cs typeface="Calibri (MS)"/>
              <a:sym typeface="Calibri (MS)"/>
            </a:endParaRPr>
          </a:p>
          <a:p>
            <a:pPr algn="ctr" rtl="0"/>
            <a:r>
              <a:rPr lang="ja" sz="4400" u="none" baseline="0" dirty="0">
                <a:solidFill>
                  <a:srgbClr val="000000"/>
                </a:solidFill>
                <a:latin typeface="MS PGothic" panose="020B0600070205080204" pitchFamily="34" charset="-128"/>
                <a:ea typeface="MS PGothic" panose="020B0600070205080204" pitchFamily="34" charset="-128"/>
                <a:cs typeface="Calibri (MS)"/>
                <a:sym typeface="Calibri (MS)"/>
              </a:rPr>
              <a:t>そのリストこそが、これから築いていくパートナーシップのパイプラインとなります。そこから始めましょう。</a:t>
            </a:r>
            <a:endParaRPr lang="ja" sz="4400" dirty="0">
              <a:solidFill>
                <a:srgbClr val="000000"/>
              </a:solidFill>
              <a:latin typeface="MS PGothic" panose="020B0600070205080204" pitchFamily="34" charset="-128"/>
              <a:ea typeface="MS PGothic" panose="020B0600070205080204" pitchFamily="34" charset="-128"/>
              <a:cs typeface="Calibri (MS)"/>
            </a:endParaRPr>
          </a:p>
        </p:txBody>
      </p:sp>
      <p:sp>
        <p:nvSpPr>
          <p:cNvPr id="6" name="TextBox 6"/>
          <p:cNvSpPr txBox="1"/>
          <p:nvPr/>
        </p:nvSpPr>
        <p:spPr>
          <a:xfrm>
            <a:off x="0" y="1028700"/>
            <a:ext cx="18288000" cy="1000274"/>
          </a:xfrm>
          <a:prstGeom prst="rect">
            <a:avLst/>
          </a:prstGeom>
        </p:spPr>
        <p:txBody>
          <a:bodyPr wrap="square" lIns="0" tIns="0" rIns="0" bIns="0" rtlCol="0" anchor="t">
            <a:spAutoFit/>
          </a:bodyPr>
          <a:lstStyle/>
          <a:p>
            <a:pPr algn="ctr" rtl="0">
              <a:lnSpc>
                <a:spcPts val="7799"/>
              </a:lnSpc>
            </a:pPr>
            <a:r>
              <a:rPr lang="ja" sz="6500" u="none" baseline="0" dirty="0">
                <a:solidFill>
                  <a:srgbClr val="293374"/>
                </a:solidFill>
                <a:latin typeface="MS PGothic" panose="020B0600070205080204" pitchFamily="34" charset="-128"/>
                <a:ea typeface="MS PGothic" panose="020B0600070205080204" pitchFamily="34" charset="-128"/>
                <a:cs typeface="Effra"/>
                <a:sym typeface="Effra"/>
              </a:rPr>
              <a:t>今後30日間の流れ</a:t>
            </a: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endParaRPr lang="ja" dirty="0">
              <a:latin typeface="MS PGothic" panose="020B0600070205080204" pitchFamily="34"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5BAFF-9686-236E-FFB9-E4A9C2E0B30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5394258-8049-1319-E081-D60BB4CE56CF}"/>
              </a:ext>
            </a:extLst>
          </p:cNvPr>
          <p:cNvGrpSpPr/>
          <p:nvPr/>
        </p:nvGrpSpPr>
        <p:grpSpPr>
          <a:xfrm rot="5400000">
            <a:off x="1369991" y="3805710"/>
            <a:ext cx="500647" cy="438066"/>
            <a:chOff x="0" y="0"/>
            <a:chExt cx="812800" cy="711200"/>
          </a:xfrm>
        </p:grpSpPr>
        <p:sp>
          <p:nvSpPr>
            <p:cNvPr id="3" name="Freeform 3">
              <a:extLst>
                <a:ext uri="{FF2B5EF4-FFF2-40B4-BE49-F238E27FC236}">
                  <a16:creationId xmlns:a16="http://schemas.microsoft.com/office/drawing/2014/main" id="{074C9E48-8A61-BF95-EF95-16EFC2771900}"/>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ja" dirty="0">
                <a:latin typeface="MS PGothic" panose="020B0600070205080204" pitchFamily="34" charset="-128"/>
              </a:endParaRPr>
            </a:p>
          </p:txBody>
        </p:sp>
        <p:sp>
          <p:nvSpPr>
            <p:cNvPr id="4" name="TextBox 4">
              <a:extLst>
                <a:ext uri="{FF2B5EF4-FFF2-40B4-BE49-F238E27FC236}">
                  <a16:creationId xmlns:a16="http://schemas.microsoft.com/office/drawing/2014/main" id="{240FA44D-1DCC-E47F-42EC-3CA845FCEACE}"/>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grpSp>
        <p:nvGrpSpPr>
          <p:cNvPr id="5" name="Group 5">
            <a:extLst>
              <a:ext uri="{FF2B5EF4-FFF2-40B4-BE49-F238E27FC236}">
                <a16:creationId xmlns:a16="http://schemas.microsoft.com/office/drawing/2014/main" id="{FAD7A7D3-A67C-03D0-4F06-A55B4F41F0AC}"/>
              </a:ext>
            </a:extLst>
          </p:cNvPr>
          <p:cNvGrpSpPr/>
          <p:nvPr/>
        </p:nvGrpSpPr>
        <p:grpSpPr>
          <a:xfrm rot="5400000">
            <a:off x="1401281" y="7641847"/>
            <a:ext cx="500647" cy="438066"/>
            <a:chOff x="0" y="0"/>
            <a:chExt cx="812800" cy="711200"/>
          </a:xfrm>
        </p:grpSpPr>
        <p:sp>
          <p:nvSpPr>
            <p:cNvPr id="6" name="Freeform 6">
              <a:extLst>
                <a:ext uri="{FF2B5EF4-FFF2-40B4-BE49-F238E27FC236}">
                  <a16:creationId xmlns:a16="http://schemas.microsoft.com/office/drawing/2014/main" id="{4A726A8C-D966-D389-BCBA-0A896EB07315}"/>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ja" dirty="0">
                <a:latin typeface="MS PGothic" panose="020B0600070205080204" pitchFamily="34" charset="-128"/>
              </a:endParaRPr>
            </a:p>
          </p:txBody>
        </p:sp>
        <p:sp>
          <p:nvSpPr>
            <p:cNvPr id="7" name="TextBox 7">
              <a:extLst>
                <a:ext uri="{FF2B5EF4-FFF2-40B4-BE49-F238E27FC236}">
                  <a16:creationId xmlns:a16="http://schemas.microsoft.com/office/drawing/2014/main" id="{374AEA2F-E01D-A8DE-34CC-B98907B3962F}"/>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grpSp>
        <p:nvGrpSpPr>
          <p:cNvPr id="8" name="Group 8">
            <a:extLst>
              <a:ext uri="{FF2B5EF4-FFF2-40B4-BE49-F238E27FC236}">
                <a16:creationId xmlns:a16="http://schemas.microsoft.com/office/drawing/2014/main" id="{25964F42-4335-57FD-7C8F-6E8C5DB9B9B0}"/>
              </a:ext>
            </a:extLst>
          </p:cNvPr>
          <p:cNvGrpSpPr/>
          <p:nvPr/>
        </p:nvGrpSpPr>
        <p:grpSpPr>
          <a:xfrm>
            <a:off x="14295323" y="-210514"/>
            <a:ext cx="9483991" cy="12212363"/>
            <a:chOff x="0" y="0"/>
            <a:chExt cx="1207697" cy="1555130"/>
          </a:xfrm>
        </p:grpSpPr>
        <p:sp>
          <p:nvSpPr>
            <p:cNvPr id="9" name="Freeform 9">
              <a:extLst>
                <a:ext uri="{FF2B5EF4-FFF2-40B4-BE49-F238E27FC236}">
                  <a16:creationId xmlns:a16="http://schemas.microsoft.com/office/drawing/2014/main" id="{FA171B54-9821-8B1B-44E6-B7F04B09A3BF}"/>
                </a:ext>
              </a:extLst>
            </p:cNvPr>
            <p:cNvSpPr/>
            <p:nvPr/>
          </p:nvSpPr>
          <p:spPr>
            <a:xfrm>
              <a:off x="0" y="0"/>
              <a:ext cx="1207697" cy="1555130"/>
            </a:xfrm>
            <a:custGeom>
              <a:avLst/>
              <a:gdLst/>
              <a:ahLst/>
              <a:cxnLst/>
              <a:rect l="l" t="t" r="r" b="b"/>
              <a:pathLst>
                <a:path w="1207697" h="1555130">
                  <a:moveTo>
                    <a:pt x="603849" y="0"/>
                  </a:moveTo>
                  <a:cubicBezTo>
                    <a:pt x="270352" y="0"/>
                    <a:pt x="0" y="348128"/>
                    <a:pt x="0" y="777565"/>
                  </a:cubicBezTo>
                  <a:cubicBezTo>
                    <a:pt x="0" y="1207002"/>
                    <a:pt x="270352" y="1555130"/>
                    <a:pt x="603849" y="1555130"/>
                  </a:cubicBezTo>
                  <a:cubicBezTo>
                    <a:pt x="937345" y="1555130"/>
                    <a:pt x="1207697" y="1207002"/>
                    <a:pt x="1207697" y="777565"/>
                  </a:cubicBezTo>
                  <a:cubicBezTo>
                    <a:pt x="1207697" y="348128"/>
                    <a:pt x="937345" y="0"/>
                    <a:pt x="603849" y="0"/>
                  </a:cubicBezTo>
                  <a:close/>
                </a:path>
              </a:pathLst>
            </a:custGeom>
            <a:gradFill rotWithShape="1">
              <a:gsLst>
                <a:gs pos="0">
                  <a:srgbClr val="649CDC">
                    <a:alpha val="100000"/>
                  </a:srgbClr>
                </a:gs>
                <a:gs pos="100000">
                  <a:srgbClr val="19317D">
                    <a:alpha val="100000"/>
                  </a:srgbClr>
                </a:gs>
              </a:gsLst>
              <a:lin ang="0"/>
            </a:gradFill>
          </p:spPr>
          <p:txBody>
            <a:bodyPr/>
            <a:lstStyle/>
            <a:p>
              <a:endParaRPr lang="ja" dirty="0">
                <a:latin typeface="MS PGothic" panose="020B0600070205080204" pitchFamily="34" charset="-128"/>
              </a:endParaRPr>
            </a:p>
          </p:txBody>
        </p:sp>
        <p:sp>
          <p:nvSpPr>
            <p:cNvPr id="10" name="TextBox 10">
              <a:extLst>
                <a:ext uri="{FF2B5EF4-FFF2-40B4-BE49-F238E27FC236}">
                  <a16:creationId xmlns:a16="http://schemas.microsoft.com/office/drawing/2014/main" id="{736C2E36-0A07-5ED8-BBCD-452106E40EB0}"/>
                </a:ext>
              </a:extLst>
            </p:cNvPr>
            <p:cNvSpPr txBox="1"/>
            <p:nvPr/>
          </p:nvSpPr>
          <p:spPr>
            <a:xfrm>
              <a:off x="113222" y="79118"/>
              <a:ext cx="981254" cy="1330218"/>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sp>
        <p:nvSpPr>
          <p:cNvPr id="11" name="Freeform 11">
            <a:extLst>
              <a:ext uri="{FF2B5EF4-FFF2-40B4-BE49-F238E27FC236}">
                <a16:creationId xmlns:a16="http://schemas.microsoft.com/office/drawing/2014/main" id="{88F50701-4781-3C5A-D901-DB6600D2F5AF}"/>
              </a:ext>
            </a:extLst>
          </p:cNvPr>
          <p:cNvSpPr/>
          <p:nvPr/>
        </p:nvSpPr>
        <p:spPr>
          <a:xfrm rot="1102074" flipH="1">
            <a:off x="-5048077" y="6018994"/>
            <a:ext cx="16114424" cy="12188364"/>
          </a:xfrm>
          <a:custGeom>
            <a:avLst/>
            <a:gdLst/>
            <a:ahLst/>
            <a:cxnLst/>
            <a:rect l="l" t="t" r="r" b="b"/>
            <a:pathLst>
              <a:path w="16114424" h="12188364">
                <a:moveTo>
                  <a:pt x="16114424" y="0"/>
                </a:moveTo>
                <a:lnTo>
                  <a:pt x="0" y="0"/>
                </a:lnTo>
                <a:lnTo>
                  <a:pt x="0" y="12188365"/>
                </a:lnTo>
                <a:lnTo>
                  <a:pt x="16114424" y="12188365"/>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grpSp>
        <p:nvGrpSpPr>
          <p:cNvPr id="12" name="Group 12">
            <a:extLst>
              <a:ext uri="{FF2B5EF4-FFF2-40B4-BE49-F238E27FC236}">
                <a16:creationId xmlns:a16="http://schemas.microsoft.com/office/drawing/2014/main" id="{C73045AA-CE1A-BBBB-E0BA-CFA6D12D04AA}"/>
              </a:ext>
            </a:extLst>
          </p:cNvPr>
          <p:cNvGrpSpPr/>
          <p:nvPr/>
        </p:nvGrpSpPr>
        <p:grpSpPr>
          <a:xfrm rot="5400000">
            <a:off x="1369991" y="4714977"/>
            <a:ext cx="500647" cy="438066"/>
            <a:chOff x="0" y="0"/>
            <a:chExt cx="812800" cy="711200"/>
          </a:xfrm>
        </p:grpSpPr>
        <p:sp>
          <p:nvSpPr>
            <p:cNvPr id="13" name="Freeform 13">
              <a:extLst>
                <a:ext uri="{FF2B5EF4-FFF2-40B4-BE49-F238E27FC236}">
                  <a16:creationId xmlns:a16="http://schemas.microsoft.com/office/drawing/2014/main" id="{A756E27C-B800-88D9-680C-92B54DAAE52E}"/>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ja" dirty="0">
                <a:latin typeface="MS PGothic" panose="020B0600070205080204" pitchFamily="34" charset="-128"/>
              </a:endParaRPr>
            </a:p>
          </p:txBody>
        </p:sp>
        <p:sp>
          <p:nvSpPr>
            <p:cNvPr id="14" name="TextBox 14">
              <a:extLst>
                <a:ext uri="{FF2B5EF4-FFF2-40B4-BE49-F238E27FC236}">
                  <a16:creationId xmlns:a16="http://schemas.microsoft.com/office/drawing/2014/main" id="{5773C1D7-01D8-2F62-33D7-BFDCBEF5A5B9}"/>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grpSp>
        <p:nvGrpSpPr>
          <p:cNvPr id="18" name="Group 18">
            <a:extLst>
              <a:ext uri="{FF2B5EF4-FFF2-40B4-BE49-F238E27FC236}">
                <a16:creationId xmlns:a16="http://schemas.microsoft.com/office/drawing/2014/main" id="{BFD9050D-AC86-7BDC-75FD-9AC17EE1305D}"/>
              </a:ext>
            </a:extLst>
          </p:cNvPr>
          <p:cNvGrpSpPr/>
          <p:nvPr/>
        </p:nvGrpSpPr>
        <p:grpSpPr>
          <a:xfrm rot="5400000">
            <a:off x="1369991" y="5676635"/>
            <a:ext cx="500647" cy="438066"/>
            <a:chOff x="0" y="0"/>
            <a:chExt cx="812800" cy="711200"/>
          </a:xfrm>
        </p:grpSpPr>
        <p:sp>
          <p:nvSpPr>
            <p:cNvPr id="19" name="Freeform 19">
              <a:extLst>
                <a:ext uri="{FF2B5EF4-FFF2-40B4-BE49-F238E27FC236}">
                  <a16:creationId xmlns:a16="http://schemas.microsoft.com/office/drawing/2014/main" id="{706135CA-BFE2-9B90-BCE8-B3DD0EFF3969}"/>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endParaRPr lang="ja" dirty="0">
                <a:latin typeface="MS PGothic" panose="020B0600070205080204" pitchFamily="34" charset="-128"/>
              </a:endParaRPr>
            </a:p>
          </p:txBody>
        </p:sp>
        <p:sp>
          <p:nvSpPr>
            <p:cNvPr id="20" name="TextBox 20">
              <a:extLst>
                <a:ext uri="{FF2B5EF4-FFF2-40B4-BE49-F238E27FC236}">
                  <a16:creationId xmlns:a16="http://schemas.microsoft.com/office/drawing/2014/main" id="{F778FA11-1A27-60DA-FF59-5BF715A977D3}"/>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grpSp>
        <p:nvGrpSpPr>
          <p:cNvPr id="21" name="Group 21">
            <a:extLst>
              <a:ext uri="{FF2B5EF4-FFF2-40B4-BE49-F238E27FC236}">
                <a16:creationId xmlns:a16="http://schemas.microsoft.com/office/drawing/2014/main" id="{855B5541-BE46-E322-1F70-94F073C2907E}"/>
              </a:ext>
            </a:extLst>
          </p:cNvPr>
          <p:cNvGrpSpPr/>
          <p:nvPr/>
        </p:nvGrpSpPr>
        <p:grpSpPr>
          <a:xfrm rot="5400000">
            <a:off x="1369991" y="6676392"/>
            <a:ext cx="500647" cy="438066"/>
            <a:chOff x="0" y="0"/>
            <a:chExt cx="812800" cy="711200"/>
          </a:xfrm>
        </p:grpSpPr>
        <p:sp>
          <p:nvSpPr>
            <p:cNvPr id="22" name="Freeform 22">
              <a:extLst>
                <a:ext uri="{FF2B5EF4-FFF2-40B4-BE49-F238E27FC236}">
                  <a16:creationId xmlns:a16="http://schemas.microsoft.com/office/drawing/2014/main" id="{B8EEC997-89AB-49CF-0706-022B14382661}"/>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90E52">
                <a:alpha val="89804"/>
              </a:srgbClr>
            </a:solidFill>
          </p:spPr>
          <p:txBody>
            <a:bodyPr/>
            <a:lstStyle/>
            <a:p>
              <a:endParaRPr lang="ja" dirty="0">
                <a:latin typeface="MS PGothic" panose="020B0600070205080204" pitchFamily="34" charset="-128"/>
              </a:endParaRPr>
            </a:p>
          </p:txBody>
        </p:sp>
        <p:sp>
          <p:nvSpPr>
            <p:cNvPr id="23" name="TextBox 23">
              <a:extLst>
                <a:ext uri="{FF2B5EF4-FFF2-40B4-BE49-F238E27FC236}">
                  <a16:creationId xmlns:a16="http://schemas.microsoft.com/office/drawing/2014/main" id="{5948FCE3-B4CD-891F-8FC6-62DAD36EE4A2}"/>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sp>
        <p:nvSpPr>
          <p:cNvPr id="24" name="Freeform 24">
            <a:extLst>
              <a:ext uri="{FF2B5EF4-FFF2-40B4-BE49-F238E27FC236}">
                <a16:creationId xmlns:a16="http://schemas.microsoft.com/office/drawing/2014/main" id="{D0FDFDEE-A3FE-5789-776E-3BB80B757C84}"/>
              </a:ext>
            </a:extLst>
          </p:cNvPr>
          <p:cNvSpPr/>
          <p:nvPr/>
        </p:nvSpPr>
        <p:spPr>
          <a:xfrm rot="1102074" flipH="1">
            <a:off x="-4443685" y="4114818"/>
            <a:ext cx="18545990" cy="14027512"/>
          </a:xfrm>
          <a:custGeom>
            <a:avLst/>
            <a:gdLst/>
            <a:ahLst/>
            <a:cxnLst/>
            <a:rect l="l" t="t" r="r" b="b"/>
            <a:pathLst>
              <a:path w="18545990" h="14027512">
                <a:moveTo>
                  <a:pt x="18545990" y="0"/>
                </a:moveTo>
                <a:lnTo>
                  <a:pt x="0" y="0"/>
                </a:lnTo>
                <a:lnTo>
                  <a:pt x="0" y="14027513"/>
                </a:lnTo>
                <a:lnTo>
                  <a:pt x="18545990" y="14027513"/>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sp>
        <p:nvSpPr>
          <p:cNvPr id="31" name="Freeform 31">
            <a:extLst>
              <a:ext uri="{FF2B5EF4-FFF2-40B4-BE49-F238E27FC236}">
                <a16:creationId xmlns:a16="http://schemas.microsoft.com/office/drawing/2014/main" id="{DF82D718-923E-93CD-1410-E0A21B3966BC}"/>
              </a:ext>
            </a:extLst>
          </p:cNvPr>
          <p:cNvSpPr/>
          <p:nvPr/>
        </p:nvSpPr>
        <p:spPr>
          <a:xfrm>
            <a:off x="15265154" y="8724900"/>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ja" dirty="0">
              <a:latin typeface="MS PGothic" panose="020B0600070205080204" pitchFamily="34" charset="-128"/>
            </a:endParaRPr>
          </a:p>
        </p:txBody>
      </p:sp>
      <p:sp>
        <p:nvSpPr>
          <p:cNvPr id="32" name="TextBox 32">
            <a:hlinkClick r:id="rId5"/>
            <a:extLst>
              <a:ext uri="{FF2B5EF4-FFF2-40B4-BE49-F238E27FC236}">
                <a16:creationId xmlns:a16="http://schemas.microsoft.com/office/drawing/2014/main" id="{DA2807AA-6DEA-12A5-5F4C-7C94A6580B26}"/>
              </a:ext>
            </a:extLst>
          </p:cNvPr>
          <p:cNvSpPr txBox="1"/>
          <p:nvPr/>
        </p:nvSpPr>
        <p:spPr>
          <a:xfrm>
            <a:off x="2232952" y="3559155"/>
            <a:ext cx="4816156" cy="577787"/>
          </a:xfrm>
          <a:prstGeom prst="rect">
            <a:avLst/>
          </a:prstGeom>
        </p:spPr>
        <p:txBody>
          <a:bodyPr lIns="0" tIns="0" rIns="0" bIns="0" rtlCol="0" anchor="t">
            <a:spAutoFit/>
          </a:bodyPr>
          <a:lstStyle/>
          <a:p>
            <a:pPr algn="l" rtl="0">
              <a:lnSpc>
                <a:spcPts val="5400"/>
              </a:lnSpc>
            </a:pPr>
            <a:r>
              <a:rPr lang="ja" sz="2700" u="none" baseline="0" dirty="0">
                <a:solidFill>
                  <a:srgbClr val="000000"/>
                </a:solidFill>
                <a:latin typeface="MS PGothic" panose="020B0600070205080204" pitchFamily="34" charset="-128"/>
                <a:ea typeface="MS PGothic" panose="020B0600070205080204" pitchFamily="34" charset="-128"/>
                <a:cs typeface="Calibri (MS)"/>
                <a:sym typeface="Calibri (MS)"/>
                <a:hlinkClick r:id="rId5"/>
              </a:rPr>
              <a:t>AIおよび資金調達に関するガイド</a:t>
            </a:r>
            <a:endParaRPr lang="ja" sz="2700" dirty="0">
              <a:solidFill>
                <a:srgbClr val="000000"/>
              </a:solidFill>
              <a:latin typeface="MS PGothic" panose="020B0600070205080204" pitchFamily="34" charset="-128"/>
              <a:ea typeface="MS PGothic" panose="020B0600070205080204" pitchFamily="34" charset="-128"/>
              <a:cs typeface="Calibri (MS)"/>
            </a:endParaRPr>
          </a:p>
        </p:txBody>
      </p:sp>
      <p:sp>
        <p:nvSpPr>
          <p:cNvPr id="33" name="TextBox 33">
            <a:extLst>
              <a:ext uri="{FF2B5EF4-FFF2-40B4-BE49-F238E27FC236}">
                <a16:creationId xmlns:a16="http://schemas.microsoft.com/office/drawing/2014/main" id="{6B42A4B4-0A02-8EE6-B517-0D47B1AD538A}"/>
              </a:ext>
            </a:extLst>
          </p:cNvPr>
          <p:cNvSpPr txBox="1"/>
          <p:nvPr/>
        </p:nvSpPr>
        <p:spPr>
          <a:xfrm>
            <a:off x="2232952" y="7462977"/>
            <a:ext cx="4903239" cy="577787"/>
          </a:xfrm>
          <a:prstGeom prst="rect">
            <a:avLst/>
          </a:prstGeom>
        </p:spPr>
        <p:txBody>
          <a:bodyPr lIns="0" tIns="0" rIns="0" bIns="0" rtlCol="0" anchor="t">
            <a:spAutoFit/>
          </a:bodyPr>
          <a:lstStyle/>
          <a:p>
            <a:pPr algn="l" rtl="0">
              <a:lnSpc>
                <a:spcPts val="5400"/>
              </a:lnSpc>
            </a:pPr>
            <a:r>
              <a:rPr lang="ja" sz="2700" u="none" baseline="0" dirty="0">
                <a:solidFill>
                  <a:srgbClr val="000000"/>
                </a:solidFill>
                <a:latin typeface="MS PGothic" panose="020B0600070205080204" pitchFamily="34" charset="-128"/>
                <a:ea typeface="MS PGothic" panose="020B0600070205080204" pitchFamily="34" charset="-128"/>
                <a:cs typeface="Calibri (MS)"/>
                <a:sym typeface="Calibri (MS)"/>
                <a:hlinkClick r:id="rId6"/>
              </a:rPr>
              <a:t>ピアツーピア・ファンドレイジング</a:t>
            </a:r>
            <a:endParaRPr lang="ja" sz="2700" dirty="0">
              <a:solidFill>
                <a:srgbClr val="000000"/>
              </a:solidFill>
              <a:latin typeface="MS PGothic" panose="020B0600070205080204" pitchFamily="34" charset="-128"/>
              <a:ea typeface="MS PGothic" panose="020B0600070205080204" pitchFamily="34" charset="-128"/>
              <a:cs typeface="Calibri (MS)"/>
              <a:sym typeface="Calibri (MS)"/>
            </a:endParaRPr>
          </a:p>
        </p:txBody>
      </p:sp>
      <p:sp>
        <p:nvSpPr>
          <p:cNvPr id="34" name="TextBox 34">
            <a:extLst>
              <a:ext uri="{FF2B5EF4-FFF2-40B4-BE49-F238E27FC236}">
                <a16:creationId xmlns:a16="http://schemas.microsoft.com/office/drawing/2014/main" id="{2497D72F-2EF2-5252-1912-5E346A727B09}"/>
              </a:ext>
            </a:extLst>
          </p:cNvPr>
          <p:cNvSpPr txBox="1"/>
          <p:nvPr/>
        </p:nvSpPr>
        <p:spPr>
          <a:xfrm>
            <a:off x="2232952" y="4658517"/>
            <a:ext cx="4816156" cy="861774"/>
          </a:xfrm>
          <a:prstGeom prst="rect">
            <a:avLst/>
          </a:prstGeom>
        </p:spPr>
        <p:txBody>
          <a:bodyPr lIns="0" tIns="0" rIns="0" bIns="0" rtlCol="0" anchor="t">
            <a:spAutoFit/>
          </a:bodyPr>
          <a:lstStyle/>
          <a:p>
            <a:pPr algn="l" rtl="0"/>
            <a:r>
              <a:rPr lang="ja" sz="2800" u="none" baseline="0" dirty="0">
                <a:solidFill>
                  <a:srgbClr val="000000"/>
                </a:solidFill>
                <a:latin typeface="MS PGothic" panose="020B0600070205080204" pitchFamily="34" charset="-128"/>
                <a:ea typeface="MS PGothic" panose="020B0600070205080204" pitchFamily="34" charset="-128"/>
                <a:cs typeface="Calibri (MS)"/>
                <a:sym typeface="Calibri (MS)"/>
                <a:hlinkClick r:id="rId7"/>
              </a:rPr>
              <a:t>非営利団体の資金調達活動におけるトレンド</a:t>
            </a:r>
            <a:endParaRPr lang="ja" sz="2800" dirty="0">
              <a:solidFill>
                <a:srgbClr val="000000"/>
              </a:solidFill>
              <a:latin typeface="MS PGothic" panose="020B0600070205080204" pitchFamily="34" charset="-128"/>
              <a:ea typeface="MS PGothic" panose="020B0600070205080204" pitchFamily="34" charset="-128"/>
              <a:cs typeface="Calibri (MS)"/>
              <a:sym typeface="Calibri (MS)"/>
            </a:endParaRPr>
          </a:p>
        </p:txBody>
      </p:sp>
      <p:sp>
        <p:nvSpPr>
          <p:cNvPr id="36" name="TextBox 36">
            <a:extLst>
              <a:ext uri="{FF2B5EF4-FFF2-40B4-BE49-F238E27FC236}">
                <a16:creationId xmlns:a16="http://schemas.microsoft.com/office/drawing/2014/main" id="{B396FC75-05C1-F82D-CB98-2001D98CB3BD}"/>
              </a:ext>
            </a:extLst>
          </p:cNvPr>
          <p:cNvSpPr txBox="1"/>
          <p:nvPr/>
        </p:nvSpPr>
        <p:spPr>
          <a:xfrm>
            <a:off x="2232952" y="5430080"/>
            <a:ext cx="4816156" cy="1296509"/>
          </a:xfrm>
          <a:prstGeom prst="rect">
            <a:avLst/>
          </a:prstGeom>
        </p:spPr>
        <p:txBody>
          <a:bodyPr lIns="0" tIns="0" rIns="0" bIns="0" rtlCol="0" anchor="t">
            <a:spAutoFit/>
          </a:bodyPr>
          <a:lstStyle/>
          <a:p>
            <a:pPr algn="l" rtl="0">
              <a:lnSpc>
                <a:spcPts val="5400"/>
              </a:lnSpc>
            </a:pPr>
            <a:r>
              <a:rPr lang="ja" sz="2700" u="none" baseline="0" dirty="0">
                <a:solidFill>
                  <a:srgbClr val="000000"/>
                </a:solidFill>
                <a:latin typeface="MS PGothic" panose="020B0600070205080204" pitchFamily="34" charset="-128"/>
                <a:ea typeface="MS PGothic" panose="020B0600070205080204" pitchFamily="34" charset="-128"/>
                <a:cs typeface="Calibri (MS)"/>
                <a:sym typeface="Calibri (MS)"/>
                <a:hlinkClick r:id="rId8"/>
              </a:rPr>
              <a:t>ソーシャルメディアを通じた資金調達</a:t>
            </a:r>
            <a:endParaRPr lang="ja" sz="2700" dirty="0">
              <a:solidFill>
                <a:srgbClr val="000000"/>
              </a:solidFill>
              <a:latin typeface="MS PGothic" panose="020B0600070205080204" pitchFamily="34" charset="-128"/>
              <a:ea typeface="MS PGothic" panose="020B0600070205080204" pitchFamily="34" charset="-128"/>
              <a:cs typeface="Calibri (MS)"/>
              <a:sym typeface="Calibri (MS)"/>
            </a:endParaRPr>
          </a:p>
        </p:txBody>
      </p:sp>
      <p:sp>
        <p:nvSpPr>
          <p:cNvPr id="37" name="TextBox 37">
            <a:extLst>
              <a:ext uri="{FF2B5EF4-FFF2-40B4-BE49-F238E27FC236}">
                <a16:creationId xmlns:a16="http://schemas.microsoft.com/office/drawing/2014/main" id="{C802B47B-E098-9E7F-37D5-20F5AA4102EF}"/>
              </a:ext>
            </a:extLst>
          </p:cNvPr>
          <p:cNvSpPr txBox="1"/>
          <p:nvPr/>
        </p:nvSpPr>
        <p:spPr>
          <a:xfrm>
            <a:off x="2232952" y="6429837"/>
            <a:ext cx="4816156" cy="577787"/>
          </a:xfrm>
          <a:prstGeom prst="rect">
            <a:avLst/>
          </a:prstGeom>
        </p:spPr>
        <p:txBody>
          <a:bodyPr lIns="0" tIns="0" rIns="0" bIns="0" rtlCol="0" anchor="t">
            <a:spAutoFit/>
          </a:bodyPr>
          <a:lstStyle/>
          <a:p>
            <a:pPr algn="l" rtl="0">
              <a:lnSpc>
                <a:spcPts val="5400"/>
              </a:lnSpc>
            </a:pPr>
            <a:r>
              <a:rPr lang="ja" sz="2700" u="none" baseline="0" dirty="0">
                <a:solidFill>
                  <a:srgbClr val="000000"/>
                </a:solidFill>
                <a:latin typeface="MS PGothic" panose="020B0600070205080204" pitchFamily="34" charset="-128"/>
                <a:ea typeface="MS PGothic" panose="020B0600070205080204" pitchFamily="34" charset="-128"/>
                <a:cs typeface="Calibri (MS)"/>
                <a:sym typeface="Calibri (MS)"/>
                <a:hlinkClick r:id="rId9"/>
              </a:rPr>
              <a:t>寄付用モバイルアプリ</a:t>
            </a:r>
            <a:endParaRPr lang="ja" sz="2700" dirty="0">
              <a:solidFill>
                <a:srgbClr val="000000"/>
              </a:solidFill>
              <a:latin typeface="MS PGothic" panose="020B0600070205080204" pitchFamily="34" charset="-128"/>
              <a:ea typeface="MS PGothic" panose="020B0600070205080204" pitchFamily="34" charset="-128"/>
              <a:cs typeface="Calibri (MS)"/>
              <a:sym typeface="Calibri (MS)"/>
            </a:endParaRPr>
          </a:p>
        </p:txBody>
      </p:sp>
      <p:sp>
        <p:nvSpPr>
          <p:cNvPr id="40" name="TextBox 40">
            <a:extLst>
              <a:ext uri="{FF2B5EF4-FFF2-40B4-BE49-F238E27FC236}">
                <a16:creationId xmlns:a16="http://schemas.microsoft.com/office/drawing/2014/main" id="{67E00103-F985-31C7-31BB-8CDE102E70A3}"/>
              </a:ext>
            </a:extLst>
          </p:cNvPr>
          <p:cNvSpPr txBox="1"/>
          <p:nvPr/>
        </p:nvSpPr>
        <p:spPr>
          <a:xfrm>
            <a:off x="1401281" y="1895623"/>
            <a:ext cx="5131034" cy="955675"/>
          </a:xfrm>
          <a:prstGeom prst="rect">
            <a:avLst/>
          </a:prstGeom>
        </p:spPr>
        <p:txBody>
          <a:bodyPr lIns="0" tIns="0" rIns="0" bIns="0" rtlCol="0" anchor="t">
            <a:spAutoFit/>
          </a:bodyPr>
          <a:lstStyle/>
          <a:p>
            <a:pPr algn="l" rtl="0">
              <a:lnSpc>
                <a:spcPts val="7475"/>
              </a:lnSpc>
            </a:pPr>
            <a:r>
              <a:rPr lang="ja" sz="6500" u="none" baseline="0" dirty="0">
                <a:solidFill>
                  <a:srgbClr val="293374"/>
                </a:solidFill>
                <a:latin typeface="MS PGothic" panose="020B0600070205080204" pitchFamily="34" charset="-128"/>
                <a:ea typeface="MS PGothic" panose="020B0600070205080204" pitchFamily="34" charset="-128"/>
                <a:cs typeface="Effra"/>
                <a:sym typeface="Effra"/>
              </a:rPr>
              <a:t>リソース</a:t>
            </a:r>
          </a:p>
        </p:txBody>
      </p:sp>
      <p:sp>
        <p:nvSpPr>
          <p:cNvPr id="41" name="TextBox 40">
            <a:extLst>
              <a:ext uri="{FF2B5EF4-FFF2-40B4-BE49-F238E27FC236}">
                <a16:creationId xmlns:a16="http://schemas.microsoft.com/office/drawing/2014/main" id="{F74843C4-172C-92C7-22F0-FDC1FCD4E04A}"/>
              </a:ext>
            </a:extLst>
          </p:cNvPr>
          <p:cNvSpPr txBox="1"/>
          <p:nvPr/>
        </p:nvSpPr>
        <p:spPr>
          <a:xfrm>
            <a:off x="7553781" y="6580786"/>
            <a:ext cx="6716434" cy="1107996"/>
          </a:xfrm>
          <a:prstGeom prst="rect">
            <a:avLst/>
          </a:prstGeom>
        </p:spPr>
        <p:txBody>
          <a:bodyPr wrap="square" lIns="0" tIns="0" rIns="0" bIns="0" rtlCol="0" anchor="t">
            <a:spAutoFit/>
          </a:bodyPr>
          <a:lstStyle/>
          <a:p>
            <a:pPr algn="ctr" rtl="0"/>
            <a:r>
              <a:rPr lang="ja" sz="3600" u="none" baseline="0" dirty="0">
                <a:solidFill>
                  <a:srgbClr val="293374"/>
                </a:solidFill>
                <a:latin typeface="MS PGothic" panose="020B0600070205080204" pitchFamily="34" charset="-128"/>
                <a:ea typeface="MS PGothic" panose="020B0600070205080204" pitchFamily="34" charset="-128"/>
                <a:cs typeface="Effra"/>
                <a:sym typeface="Effra"/>
              </a:rPr>
              <a:t>SIAの資金開発チームとの</a:t>
            </a:r>
          </a:p>
          <a:p>
            <a:pPr algn="ctr" rtl="0"/>
            <a:r>
              <a:rPr lang="ja" sz="3600" u="none" baseline="0" dirty="0">
                <a:solidFill>
                  <a:srgbClr val="293374"/>
                </a:solidFill>
                <a:latin typeface="MS PGothic" panose="020B0600070205080204" pitchFamily="34" charset="-128"/>
                <a:ea typeface="MS PGothic" panose="020B0600070205080204" pitchFamily="34" charset="-128"/>
                <a:cs typeface="Effra"/>
                <a:sym typeface="Effra"/>
              </a:rPr>
              <a:t> 30分の通話をご予約ください！</a:t>
            </a:r>
          </a:p>
        </p:txBody>
      </p:sp>
      <p:pic>
        <p:nvPicPr>
          <p:cNvPr id="43" name="Picture 42" descr="白い背景のQRコード&#10;&#10;AI によって生成されたコンテンツは不正確である可能性があります。">
            <a:extLst>
              <a:ext uri="{FF2B5EF4-FFF2-40B4-BE49-F238E27FC236}">
                <a16:creationId xmlns:a16="http://schemas.microsoft.com/office/drawing/2014/main" id="{61FB1AFE-5582-AAE8-434D-CBBA974EF2A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68194" y="2923430"/>
            <a:ext cx="3770662" cy="3770662"/>
          </a:xfrm>
          <a:prstGeom prst="rect">
            <a:avLst/>
          </a:prstGeom>
        </p:spPr>
      </p:pic>
    </p:spTree>
    <p:extLst>
      <p:ext uri="{BB962C8B-B14F-4D97-AF65-F5344CB8AC3E}">
        <p14:creationId xmlns:p14="http://schemas.microsoft.com/office/powerpoint/2010/main" val="1078829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417833" y="3455799"/>
            <a:ext cx="500647" cy="438066"/>
            <a:chOff x="0" y="0"/>
            <a:chExt cx="812800" cy="711200"/>
          </a:xfrm>
        </p:grpSpPr>
        <p:sp>
          <p:nvSpPr>
            <p:cNvPr id="3" name="Freeform 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ja" dirty="0">
                <a:latin typeface="MS PGothic" panose="020B0600070205080204" pitchFamily="34" charset="-128"/>
              </a:endParaRPr>
            </a:p>
          </p:txBody>
        </p:sp>
        <p:sp>
          <p:nvSpPr>
            <p:cNvPr id="4" name="TextBox 4"/>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grpSp>
        <p:nvGrpSpPr>
          <p:cNvPr id="5" name="Group 5"/>
          <p:cNvGrpSpPr/>
          <p:nvPr/>
        </p:nvGrpSpPr>
        <p:grpSpPr>
          <a:xfrm rot="5400000">
            <a:off x="7390368" y="3483437"/>
            <a:ext cx="425684" cy="382790"/>
            <a:chOff x="60851" y="89740"/>
            <a:chExt cx="691098" cy="621460"/>
          </a:xfrm>
        </p:grpSpPr>
        <p:sp>
          <p:nvSpPr>
            <p:cNvPr id="6" name="Freeform 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ja" sz="3200" dirty="0">
                <a:latin typeface="MS PGothic" panose="020B0600070205080204" pitchFamily="34" charset="-128"/>
              </a:endParaRPr>
            </a:p>
          </p:txBody>
        </p:sp>
        <p:sp>
          <p:nvSpPr>
            <p:cNvPr id="7" name="TextBox 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MS PGothic" panose="020B0600070205080204" pitchFamily="34" charset="-128"/>
              </a:endParaRPr>
            </a:p>
          </p:txBody>
        </p:sp>
      </p:grpSp>
      <p:grpSp>
        <p:nvGrpSpPr>
          <p:cNvPr id="8" name="Group 8"/>
          <p:cNvGrpSpPr/>
          <p:nvPr/>
        </p:nvGrpSpPr>
        <p:grpSpPr>
          <a:xfrm>
            <a:off x="13299809" y="-742156"/>
            <a:ext cx="9483991" cy="12212363"/>
            <a:chOff x="0" y="0"/>
            <a:chExt cx="1207697" cy="1555130"/>
          </a:xfrm>
        </p:grpSpPr>
        <p:sp>
          <p:nvSpPr>
            <p:cNvPr id="9" name="Freeform 9"/>
            <p:cNvSpPr/>
            <p:nvPr/>
          </p:nvSpPr>
          <p:spPr>
            <a:xfrm>
              <a:off x="0" y="0"/>
              <a:ext cx="1207697" cy="1555130"/>
            </a:xfrm>
            <a:custGeom>
              <a:avLst/>
              <a:gdLst/>
              <a:ahLst/>
              <a:cxnLst/>
              <a:rect l="l" t="t" r="r" b="b"/>
              <a:pathLst>
                <a:path w="1207697" h="1555130">
                  <a:moveTo>
                    <a:pt x="603849" y="0"/>
                  </a:moveTo>
                  <a:cubicBezTo>
                    <a:pt x="270352" y="0"/>
                    <a:pt x="0" y="348128"/>
                    <a:pt x="0" y="777565"/>
                  </a:cubicBezTo>
                  <a:cubicBezTo>
                    <a:pt x="0" y="1207002"/>
                    <a:pt x="270352" y="1555130"/>
                    <a:pt x="603849" y="1555130"/>
                  </a:cubicBezTo>
                  <a:cubicBezTo>
                    <a:pt x="937345" y="1555130"/>
                    <a:pt x="1207697" y="1207002"/>
                    <a:pt x="1207697" y="777565"/>
                  </a:cubicBezTo>
                  <a:cubicBezTo>
                    <a:pt x="1207697" y="348128"/>
                    <a:pt x="937345" y="0"/>
                    <a:pt x="603849" y="0"/>
                  </a:cubicBezTo>
                  <a:close/>
                </a:path>
              </a:pathLst>
            </a:custGeom>
            <a:gradFill rotWithShape="1">
              <a:gsLst>
                <a:gs pos="0">
                  <a:srgbClr val="649CDC">
                    <a:alpha val="100000"/>
                  </a:srgbClr>
                </a:gs>
                <a:gs pos="100000">
                  <a:srgbClr val="19317D">
                    <a:alpha val="100000"/>
                  </a:srgbClr>
                </a:gs>
              </a:gsLst>
              <a:lin ang="0"/>
            </a:gradFill>
          </p:spPr>
          <p:txBody>
            <a:bodyPr/>
            <a:lstStyle/>
            <a:p>
              <a:endParaRPr lang="ja" dirty="0">
                <a:latin typeface="MS PGothic" panose="020B0600070205080204" pitchFamily="34" charset="-128"/>
              </a:endParaRPr>
            </a:p>
          </p:txBody>
        </p:sp>
        <p:sp>
          <p:nvSpPr>
            <p:cNvPr id="10" name="TextBox 10"/>
            <p:cNvSpPr txBox="1"/>
            <p:nvPr/>
          </p:nvSpPr>
          <p:spPr>
            <a:xfrm>
              <a:off x="113222" y="79118"/>
              <a:ext cx="981254" cy="1330218"/>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sp>
        <p:nvSpPr>
          <p:cNvPr id="11" name="Freeform 11"/>
          <p:cNvSpPr/>
          <p:nvPr/>
        </p:nvSpPr>
        <p:spPr>
          <a:xfrm rot="1102074" flipH="1">
            <a:off x="-5048077" y="6018994"/>
            <a:ext cx="16114424" cy="12188364"/>
          </a:xfrm>
          <a:custGeom>
            <a:avLst/>
            <a:gdLst/>
            <a:ahLst/>
            <a:cxnLst/>
            <a:rect l="l" t="t" r="r" b="b"/>
            <a:pathLst>
              <a:path w="16114424" h="12188364">
                <a:moveTo>
                  <a:pt x="16114424" y="0"/>
                </a:moveTo>
                <a:lnTo>
                  <a:pt x="0" y="0"/>
                </a:lnTo>
                <a:lnTo>
                  <a:pt x="0" y="12188365"/>
                </a:lnTo>
                <a:lnTo>
                  <a:pt x="16114424" y="12188365"/>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ja" sz="3200" dirty="0">
              <a:latin typeface="MS PGothic" panose="020B0600070205080204" pitchFamily="34" charset="-128"/>
            </a:endParaRPr>
          </a:p>
        </p:txBody>
      </p:sp>
      <p:grpSp>
        <p:nvGrpSpPr>
          <p:cNvPr id="12" name="Group 12"/>
          <p:cNvGrpSpPr/>
          <p:nvPr/>
        </p:nvGrpSpPr>
        <p:grpSpPr>
          <a:xfrm rot="5400000">
            <a:off x="1369991" y="4714977"/>
            <a:ext cx="500647" cy="438066"/>
            <a:chOff x="0" y="0"/>
            <a:chExt cx="812800" cy="711200"/>
          </a:xfrm>
        </p:grpSpPr>
        <p:sp>
          <p:nvSpPr>
            <p:cNvPr id="13" name="Freeform 1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ja" dirty="0">
                <a:latin typeface="MS PGothic" panose="020B0600070205080204" pitchFamily="34" charset="-128"/>
              </a:endParaRPr>
            </a:p>
          </p:txBody>
        </p:sp>
        <p:sp>
          <p:nvSpPr>
            <p:cNvPr id="14" name="TextBox 14"/>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grpSp>
        <p:nvGrpSpPr>
          <p:cNvPr id="15" name="Group 15"/>
          <p:cNvGrpSpPr/>
          <p:nvPr/>
        </p:nvGrpSpPr>
        <p:grpSpPr>
          <a:xfrm rot="5400000">
            <a:off x="7418187" y="4794051"/>
            <a:ext cx="425684" cy="382790"/>
            <a:chOff x="60851" y="89740"/>
            <a:chExt cx="691098" cy="621460"/>
          </a:xfrm>
        </p:grpSpPr>
        <p:sp>
          <p:nvSpPr>
            <p:cNvPr id="16" name="Freeform 1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ja" sz="3200" dirty="0">
                <a:latin typeface="MS PGothic" panose="020B0600070205080204" pitchFamily="34" charset="-128"/>
              </a:endParaRPr>
            </a:p>
          </p:txBody>
        </p:sp>
        <p:sp>
          <p:nvSpPr>
            <p:cNvPr id="17" name="TextBox 1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MS PGothic" panose="020B0600070205080204" pitchFamily="34" charset="-128"/>
              </a:endParaRPr>
            </a:p>
          </p:txBody>
        </p:sp>
      </p:grpSp>
      <p:grpSp>
        <p:nvGrpSpPr>
          <p:cNvPr id="18" name="Group 18"/>
          <p:cNvGrpSpPr/>
          <p:nvPr/>
        </p:nvGrpSpPr>
        <p:grpSpPr>
          <a:xfrm rot="5400000">
            <a:off x="1369991" y="5676635"/>
            <a:ext cx="500647" cy="438066"/>
            <a:chOff x="0" y="0"/>
            <a:chExt cx="812800" cy="711200"/>
          </a:xfrm>
        </p:grpSpPr>
        <p:sp>
          <p:nvSpPr>
            <p:cNvPr id="19" name="Freeform 19"/>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endParaRPr lang="ja" dirty="0">
                <a:latin typeface="MS PGothic" panose="020B0600070205080204" pitchFamily="34" charset="-128"/>
              </a:endParaRPr>
            </a:p>
          </p:txBody>
        </p:sp>
        <p:sp>
          <p:nvSpPr>
            <p:cNvPr id="20" name="TextBox 20"/>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sp>
        <p:nvSpPr>
          <p:cNvPr id="24" name="Freeform 24"/>
          <p:cNvSpPr/>
          <p:nvPr/>
        </p:nvSpPr>
        <p:spPr>
          <a:xfrm rot="1102074" flipH="1">
            <a:off x="128315" y="4114818"/>
            <a:ext cx="18545990" cy="14027512"/>
          </a:xfrm>
          <a:custGeom>
            <a:avLst/>
            <a:gdLst/>
            <a:ahLst/>
            <a:cxnLst/>
            <a:rect l="l" t="t" r="r" b="b"/>
            <a:pathLst>
              <a:path w="18545990" h="14027512">
                <a:moveTo>
                  <a:pt x="18545990" y="0"/>
                </a:moveTo>
                <a:lnTo>
                  <a:pt x="0" y="0"/>
                </a:lnTo>
                <a:lnTo>
                  <a:pt x="0" y="14027513"/>
                </a:lnTo>
                <a:lnTo>
                  <a:pt x="18545990" y="14027513"/>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ja" sz="3200" dirty="0">
              <a:latin typeface="MS PGothic" panose="020B0600070205080204" pitchFamily="34" charset="-128"/>
            </a:endParaRPr>
          </a:p>
        </p:txBody>
      </p:sp>
      <p:grpSp>
        <p:nvGrpSpPr>
          <p:cNvPr id="28" name="Group 28"/>
          <p:cNvGrpSpPr/>
          <p:nvPr/>
        </p:nvGrpSpPr>
        <p:grpSpPr>
          <a:xfrm rot="5400000">
            <a:off x="7418187" y="5755708"/>
            <a:ext cx="425684" cy="382790"/>
            <a:chOff x="60851" y="89740"/>
            <a:chExt cx="691098" cy="621460"/>
          </a:xfrm>
        </p:grpSpPr>
        <p:sp>
          <p:nvSpPr>
            <p:cNvPr id="29" name="Freeform 29"/>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endParaRPr lang="ja" sz="3200" dirty="0">
                <a:latin typeface="MS PGothic" panose="020B0600070205080204" pitchFamily="34" charset="-128"/>
              </a:endParaRPr>
            </a:p>
          </p:txBody>
        </p:sp>
        <p:sp>
          <p:nvSpPr>
            <p:cNvPr id="30" name="TextBox 30"/>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MS PGothic" panose="020B0600070205080204" pitchFamily="34" charset="-128"/>
              </a:endParaRPr>
            </a:p>
          </p:txBody>
        </p:sp>
      </p:grpSp>
      <p:sp>
        <p:nvSpPr>
          <p:cNvPr id="31" name="Freeform 31"/>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ja" dirty="0">
              <a:latin typeface="MS PGothic" panose="020B0600070205080204" pitchFamily="34" charset="-128"/>
            </a:endParaRPr>
          </a:p>
        </p:txBody>
      </p:sp>
      <p:sp>
        <p:nvSpPr>
          <p:cNvPr id="32" name="TextBox 32"/>
          <p:cNvSpPr txBox="1"/>
          <p:nvPr/>
        </p:nvSpPr>
        <p:spPr>
          <a:xfrm>
            <a:off x="2232952" y="3245287"/>
            <a:ext cx="4816156" cy="1281120"/>
          </a:xfrm>
          <a:prstGeom prst="rect">
            <a:avLst/>
          </a:prstGeom>
        </p:spPr>
        <p:txBody>
          <a:bodyPr lIns="0" tIns="0" rIns="0" bIns="0" rtlCol="0" anchor="t">
            <a:spAutoFit/>
          </a:bodyPr>
          <a:lstStyle/>
          <a:p>
            <a:pPr algn="l" rtl="0">
              <a:lnSpc>
                <a:spcPts val="5400"/>
              </a:lnSpc>
            </a:pPr>
            <a:r>
              <a:rPr lang="ja" sz="3200" u="none" baseline="0" dirty="0">
                <a:solidFill>
                  <a:srgbClr val="000000"/>
                </a:solidFill>
                <a:latin typeface="MS PGothic" panose="020B0600070205080204" pitchFamily="34" charset="-128"/>
                <a:ea typeface="MS PGothic" panose="020B0600070205080204" pitchFamily="34" charset="-128"/>
                <a:cs typeface="Calibri (MS)"/>
                <a:sym typeface="Calibri (MS)"/>
              </a:rPr>
              <a:t>パートナーシップが重要な理由</a:t>
            </a:r>
          </a:p>
        </p:txBody>
      </p:sp>
      <p:sp>
        <p:nvSpPr>
          <p:cNvPr id="33" name="TextBox 33"/>
          <p:cNvSpPr txBox="1"/>
          <p:nvPr/>
        </p:nvSpPr>
        <p:spPr>
          <a:xfrm>
            <a:off x="8111919" y="3245287"/>
            <a:ext cx="5442389" cy="588623"/>
          </a:xfrm>
          <a:prstGeom prst="rect">
            <a:avLst/>
          </a:prstGeom>
        </p:spPr>
        <p:txBody>
          <a:bodyPr wrap="square" lIns="0" tIns="0" rIns="0" bIns="0" rtlCol="0" anchor="t">
            <a:spAutoFit/>
          </a:bodyPr>
          <a:lstStyle/>
          <a:p>
            <a:pPr algn="l" rtl="0">
              <a:lnSpc>
                <a:spcPts val="5400"/>
              </a:lnSpc>
            </a:pPr>
            <a:r>
              <a:rPr lang="ja" sz="3200" u="none" baseline="0" dirty="0">
                <a:solidFill>
                  <a:srgbClr val="000000"/>
                </a:solidFill>
                <a:latin typeface="MS PGothic" panose="020B0600070205080204" pitchFamily="34" charset="-128"/>
                <a:ea typeface="MS PGothic" panose="020B0600070205080204" pitchFamily="34" charset="-128"/>
                <a:cs typeface="Calibri (MS)"/>
                <a:sym typeface="Calibri (MS)"/>
              </a:rPr>
              <a:t>寄付者との関係維持のトレンド</a:t>
            </a:r>
            <a:endParaRPr lang="ja" sz="3200" dirty="0">
              <a:solidFill>
                <a:srgbClr val="000000"/>
              </a:solidFill>
              <a:latin typeface="MS PGothic" panose="020B0600070205080204" pitchFamily="34" charset="-128"/>
              <a:ea typeface="MS PGothic" panose="020B0600070205080204" pitchFamily="34" charset="-128"/>
              <a:cs typeface="Calibri (MS)"/>
            </a:endParaRPr>
          </a:p>
        </p:txBody>
      </p:sp>
      <p:sp>
        <p:nvSpPr>
          <p:cNvPr id="34" name="TextBox 34"/>
          <p:cNvSpPr txBox="1"/>
          <p:nvPr/>
        </p:nvSpPr>
        <p:spPr>
          <a:xfrm>
            <a:off x="2259314" y="4645501"/>
            <a:ext cx="4816156" cy="984885"/>
          </a:xfrm>
          <a:prstGeom prst="rect">
            <a:avLst/>
          </a:prstGeom>
        </p:spPr>
        <p:txBody>
          <a:bodyPr lIns="0" tIns="0" rIns="0" bIns="0" rtlCol="0" anchor="t">
            <a:spAutoFit/>
          </a:bodyPr>
          <a:lstStyle/>
          <a:p>
            <a:pPr algn="l" rtl="0"/>
            <a:r>
              <a:rPr lang="ja" sz="3200" u="none" baseline="0" dirty="0">
                <a:solidFill>
                  <a:srgbClr val="000000"/>
                </a:solidFill>
                <a:latin typeface="MS PGothic" panose="020B0600070205080204" pitchFamily="34" charset="-128"/>
                <a:ea typeface="MS PGothic" panose="020B0600070205080204" pitchFamily="34" charset="-128"/>
                <a:cs typeface="Calibri (MS)"/>
                <a:sym typeface="Calibri (MS)"/>
              </a:rPr>
              <a:t>パートナーをどこで見つけるか</a:t>
            </a:r>
          </a:p>
        </p:txBody>
      </p:sp>
      <p:sp>
        <p:nvSpPr>
          <p:cNvPr id="35" name="TextBox 35"/>
          <p:cNvSpPr txBox="1"/>
          <p:nvPr/>
        </p:nvSpPr>
        <p:spPr>
          <a:xfrm>
            <a:off x="8271305" y="4519858"/>
            <a:ext cx="4903239" cy="588623"/>
          </a:xfrm>
          <a:prstGeom prst="rect">
            <a:avLst/>
          </a:prstGeom>
        </p:spPr>
        <p:txBody>
          <a:bodyPr lIns="0" tIns="0" rIns="0" bIns="0" rtlCol="0" anchor="t">
            <a:spAutoFit/>
          </a:bodyPr>
          <a:lstStyle/>
          <a:p>
            <a:pPr algn="l" rtl="0">
              <a:lnSpc>
                <a:spcPts val="5400"/>
              </a:lnSpc>
            </a:pPr>
            <a:r>
              <a:rPr lang="ja" sz="3200" u="none" baseline="0" dirty="0">
                <a:solidFill>
                  <a:srgbClr val="000000"/>
                </a:solidFill>
                <a:latin typeface="MS PGothic" panose="020B0600070205080204" pitchFamily="34" charset="-128"/>
                <a:ea typeface="MS PGothic" panose="020B0600070205080204" pitchFamily="34" charset="-128"/>
                <a:cs typeface="Calibri (MS)"/>
                <a:sym typeface="Calibri (MS)"/>
              </a:rPr>
              <a:t>協働の実践</a:t>
            </a:r>
          </a:p>
        </p:txBody>
      </p:sp>
      <p:sp>
        <p:nvSpPr>
          <p:cNvPr id="36" name="TextBox 36"/>
          <p:cNvSpPr txBox="1"/>
          <p:nvPr/>
        </p:nvSpPr>
        <p:spPr>
          <a:xfrm>
            <a:off x="2232952" y="5430080"/>
            <a:ext cx="4816156" cy="588623"/>
          </a:xfrm>
          <a:prstGeom prst="rect">
            <a:avLst/>
          </a:prstGeom>
        </p:spPr>
        <p:txBody>
          <a:bodyPr lIns="0" tIns="0" rIns="0" bIns="0" rtlCol="0" anchor="t">
            <a:spAutoFit/>
          </a:bodyPr>
          <a:lstStyle/>
          <a:p>
            <a:pPr algn="l" rtl="0">
              <a:lnSpc>
                <a:spcPts val="5400"/>
              </a:lnSpc>
            </a:pPr>
            <a:r>
              <a:rPr lang="ja" sz="3200" u="none" baseline="0" dirty="0">
                <a:solidFill>
                  <a:srgbClr val="000000"/>
                </a:solidFill>
                <a:latin typeface="MS PGothic" panose="020B0600070205080204" pitchFamily="34" charset="-128"/>
                <a:ea typeface="MS PGothic" panose="020B0600070205080204" pitchFamily="34" charset="-128"/>
                <a:cs typeface="Calibri (MS)"/>
                <a:sym typeface="Calibri (MS)"/>
              </a:rPr>
              <a:t>パートナー側のメリット</a:t>
            </a:r>
          </a:p>
        </p:txBody>
      </p:sp>
      <p:sp>
        <p:nvSpPr>
          <p:cNvPr id="39" name="TextBox 39"/>
          <p:cNvSpPr txBox="1"/>
          <p:nvPr/>
        </p:nvSpPr>
        <p:spPr>
          <a:xfrm>
            <a:off x="8212951" y="5653425"/>
            <a:ext cx="4903239" cy="492443"/>
          </a:xfrm>
          <a:prstGeom prst="rect">
            <a:avLst/>
          </a:prstGeom>
        </p:spPr>
        <p:txBody>
          <a:bodyPr lIns="0" tIns="0" rIns="0" bIns="0" rtlCol="0" anchor="t">
            <a:spAutoFit/>
          </a:bodyPr>
          <a:lstStyle/>
          <a:p>
            <a:pPr algn="l" rtl="0"/>
            <a:r>
              <a:rPr lang="ja" sz="3200" u="none" baseline="0" dirty="0">
                <a:solidFill>
                  <a:srgbClr val="000000"/>
                </a:solidFill>
                <a:latin typeface="MS PGothic" panose="020B0600070205080204" pitchFamily="34" charset="-128"/>
                <a:ea typeface="MS PGothic" panose="020B0600070205080204" pitchFamily="34" charset="-128"/>
                <a:cs typeface="Calibri (MS)"/>
                <a:sym typeface="Calibri (MS)"/>
              </a:rPr>
              <a:t>リソースと今後のステップ</a:t>
            </a:r>
          </a:p>
        </p:txBody>
      </p:sp>
      <p:sp>
        <p:nvSpPr>
          <p:cNvPr id="40" name="TextBox 40"/>
          <p:cNvSpPr txBox="1"/>
          <p:nvPr/>
        </p:nvSpPr>
        <p:spPr>
          <a:xfrm>
            <a:off x="1401281" y="1895623"/>
            <a:ext cx="5131034" cy="955675"/>
          </a:xfrm>
          <a:prstGeom prst="rect">
            <a:avLst/>
          </a:prstGeom>
        </p:spPr>
        <p:txBody>
          <a:bodyPr lIns="0" tIns="0" rIns="0" bIns="0" rtlCol="0" anchor="t">
            <a:spAutoFit/>
          </a:bodyPr>
          <a:lstStyle/>
          <a:p>
            <a:pPr algn="l" rtl="0">
              <a:lnSpc>
                <a:spcPts val="7475"/>
              </a:lnSpc>
            </a:pPr>
            <a:r>
              <a:rPr lang="ja" sz="6500" u="none" baseline="0" dirty="0">
                <a:solidFill>
                  <a:srgbClr val="293374"/>
                </a:solidFill>
                <a:latin typeface="MS PGothic" panose="020B0600070205080204" pitchFamily="34" charset="-128"/>
                <a:ea typeface="MS PGothic" panose="020B0600070205080204" pitchFamily="34" charset="-128"/>
                <a:cs typeface="Effra"/>
                <a:sym typeface="Effra"/>
              </a:rPr>
              <a:t>議題</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ja" dirty="0">
              <a:latin typeface="MS PGothic" panose="020B0600070205080204" pitchFamily="34" charset="-128"/>
            </a:endParaRPr>
          </a:p>
        </p:txBody>
      </p:sp>
      <p:sp>
        <p:nvSpPr>
          <p:cNvPr id="3" name="Freeform 3"/>
          <p:cNvSpPr/>
          <p:nvPr/>
        </p:nvSpPr>
        <p:spPr>
          <a:xfrm>
            <a:off x="2739888"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dirty="0">
              <a:latin typeface="MS PGothic" panose="020B0600070205080204" pitchFamily="34" charset="-128"/>
            </a:endParaRPr>
          </a:p>
        </p:txBody>
      </p:sp>
      <p:sp>
        <p:nvSpPr>
          <p:cNvPr id="4" name="Freeform 4"/>
          <p:cNvSpPr/>
          <p:nvPr/>
        </p:nvSpPr>
        <p:spPr>
          <a:xfrm>
            <a:off x="9322822"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dirty="0">
              <a:latin typeface="MS PGothic" panose="020B0600070205080204" pitchFamily="34" charset="-128"/>
            </a:endParaRPr>
          </a:p>
        </p:txBody>
      </p:sp>
      <p:sp>
        <p:nvSpPr>
          <p:cNvPr id="5" name="Freeform 5"/>
          <p:cNvSpPr/>
          <p:nvPr/>
        </p:nvSpPr>
        <p:spPr>
          <a:xfrm>
            <a:off x="9283229"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dirty="0">
              <a:latin typeface="MS PGothic" panose="020B0600070205080204" pitchFamily="34" charset="-128"/>
            </a:endParaRPr>
          </a:p>
        </p:txBody>
      </p:sp>
      <p:sp>
        <p:nvSpPr>
          <p:cNvPr id="6" name="Freeform 6"/>
          <p:cNvSpPr/>
          <p:nvPr/>
        </p:nvSpPr>
        <p:spPr>
          <a:xfrm>
            <a:off x="2739888"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dirty="0">
              <a:latin typeface="MS PGothic" panose="020B0600070205080204" pitchFamily="34" charset="-128"/>
            </a:endParaRPr>
          </a:p>
        </p:txBody>
      </p:sp>
      <p:sp>
        <p:nvSpPr>
          <p:cNvPr id="7" name="TextBox 7"/>
          <p:cNvSpPr txBox="1"/>
          <p:nvPr/>
        </p:nvSpPr>
        <p:spPr>
          <a:xfrm>
            <a:off x="2739888" y="1050949"/>
            <a:ext cx="12768631" cy="1015919"/>
          </a:xfrm>
          <a:prstGeom prst="rect">
            <a:avLst/>
          </a:prstGeom>
        </p:spPr>
        <p:txBody>
          <a:bodyPr wrap="square" lIns="0" tIns="0" rIns="0" bIns="0" rtlCol="0" anchor="t">
            <a:spAutoFit/>
          </a:bodyPr>
          <a:lstStyle/>
          <a:p>
            <a:pPr algn="ctr" rtl="0">
              <a:lnSpc>
                <a:spcPts val="9100"/>
              </a:lnSpc>
            </a:pPr>
            <a:r>
              <a:rPr lang="ja" sz="6500" u="none" spc="-194" baseline="0" dirty="0">
                <a:solidFill>
                  <a:srgbClr val="FFFFFF"/>
                </a:solidFill>
                <a:latin typeface="MS PGothic" panose="020B0600070205080204" pitchFamily="34" charset="-128"/>
                <a:ea typeface="MS PGothic" panose="020B0600070205080204" pitchFamily="34" charset="-128"/>
                <a:cs typeface="Effra"/>
                <a:sym typeface="Effra"/>
              </a:rPr>
              <a:t>パートナーシップが重要な理由</a:t>
            </a:r>
          </a:p>
        </p:txBody>
      </p:sp>
      <p:sp>
        <p:nvSpPr>
          <p:cNvPr id="8" name="TextBox 8"/>
          <p:cNvSpPr txBox="1"/>
          <p:nvPr/>
        </p:nvSpPr>
        <p:spPr>
          <a:xfrm>
            <a:off x="4310805" y="3790089"/>
            <a:ext cx="3632666" cy="1354217"/>
          </a:xfrm>
          <a:prstGeom prst="rect">
            <a:avLst/>
          </a:prstGeom>
        </p:spPr>
        <p:txBody>
          <a:bodyPr lIns="0" tIns="0" rIns="0" bIns="0" rtlCol="0" anchor="t">
            <a:spAutoFit/>
          </a:bodyPr>
          <a:lstStyle/>
          <a:p>
            <a:pPr algn="l" rtl="0"/>
            <a:r>
              <a:rPr lang="ja" sz="4400" u="none" spc="-95" baseline="0" dirty="0">
                <a:solidFill>
                  <a:srgbClr val="FFFFFF"/>
                </a:solidFill>
                <a:latin typeface="MS PGothic" panose="020B0600070205080204" pitchFamily="34" charset="-128"/>
                <a:ea typeface="MS PGothic" panose="020B0600070205080204" pitchFamily="34" charset="-128"/>
                <a:cs typeface="Calibri (MS) Bold"/>
                <a:sym typeface="Calibri (MS) Bold"/>
              </a:rPr>
              <a:t>認知度を高める</a:t>
            </a:r>
            <a:endParaRPr lang="ja" sz="4400" spc="-95" dirty="0">
              <a:solidFill>
                <a:srgbClr val="FFFFFF"/>
              </a:solidFill>
              <a:latin typeface="MS PGothic" panose="020B0600070205080204" pitchFamily="34" charset="-128"/>
              <a:ea typeface="MS PGothic" panose="020B0600070205080204" pitchFamily="34" charset="-128"/>
              <a:cs typeface="Calibri (MS) Bold"/>
            </a:endParaRPr>
          </a:p>
        </p:txBody>
      </p:sp>
      <p:sp>
        <p:nvSpPr>
          <p:cNvPr id="10" name="TextBox 10"/>
          <p:cNvSpPr txBox="1"/>
          <p:nvPr/>
        </p:nvSpPr>
        <p:spPr>
          <a:xfrm>
            <a:off x="4310805" y="6744598"/>
            <a:ext cx="3632666" cy="1354217"/>
          </a:xfrm>
          <a:prstGeom prst="rect">
            <a:avLst/>
          </a:prstGeom>
        </p:spPr>
        <p:txBody>
          <a:bodyPr lIns="0" tIns="0" rIns="0" bIns="0" rtlCol="0" anchor="t">
            <a:spAutoFit/>
          </a:bodyPr>
          <a:lstStyle/>
          <a:p>
            <a:pPr algn="l" rtl="0"/>
            <a:r>
              <a:rPr lang="ja" sz="4400" u="none" spc="-95" baseline="0" dirty="0">
                <a:solidFill>
                  <a:srgbClr val="FFFFFF"/>
                </a:solidFill>
                <a:latin typeface="MS PGothic" panose="020B0600070205080204" pitchFamily="34" charset="-128"/>
                <a:ea typeface="MS PGothic" panose="020B0600070205080204" pitchFamily="34" charset="-128"/>
                <a:cs typeface="Calibri (MS) Bold"/>
                <a:sym typeface="Calibri (MS) Bold"/>
              </a:rPr>
              <a:t>新規会員を獲得する</a:t>
            </a:r>
          </a:p>
        </p:txBody>
      </p:sp>
      <p:sp>
        <p:nvSpPr>
          <p:cNvPr id="11" name="TextBox 11"/>
          <p:cNvSpPr txBox="1"/>
          <p:nvPr/>
        </p:nvSpPr>
        <p:spPr>
          <a:xfrm>
            <a:off x="10671739" y="3810543"/>
            <a:ext cx="4876373" cy="1845249"/>
          </a:xfrm>
          <a:prstGeom prst="rect">
            <a:avLst/>
          </a:prstGeom>
        </p:spPr>
        <p:txBody>
          <a:bodyPr wrap="square" lIns="0" tIns="0" rIns="0" bIns="0" rtlCol="0" anchor="t">
            <a:spAutoFit/>
          </a:bodyPr>
          <a:lstStyle/>
          <a:p>
            <a:pPr algn="l" rtl="0"/>
            <a:r>
              <a:rPr lang="ja" sz="4400" u="none" spc="-95" baseline="0" dirty="0">
                <a:solidFill>
                  <a:srgbClr val="FFFFFF"/>
                </a:solidFill>
                <a:latin typeface="MS PGothic" panose="020B0600070205080204" pitchFamily="34" charset="-128"/>
                <a:ea typeface="MS PGothic" panose="020B0600070205080204" pitchFamily="34" charset="-128"/>
                <a:cs typeface="Calibri (MS) Bold"/>
                <a:sym typeface="Calibri (MS) Bold"/>
              </a:rPr>
              <a:t>より多くの女性にリーチする</a:t>
            </a:r>
          </a:p>
          <a:p>
            <a:pPr algn="l" rtl="0"/>
            <a:endParaRPr lang="ja" sz="3191" spc="-95" dirty="0">
              <a:solidFill>
                <a:srgbClr val="FFFFFF"/>
              </a:solidFill>
              <a:latin typeface="MS PGothic" panose="020B0600070205080204" pitchFamily="34" charset="-128"/>
              <a:ea typeface="MS PGothic" panose="020B0600070205080204" pitchFamily="34" charset="-128"/>
              <a:cs typeface="Calibri (MS) Bold"/>
              <a:sym typeface="Calibri (MS) Bold"/>
            </a:endParaRPr>
          </a:p>
        </p:txBody>
      </p:sp>
      <p:sp>
        <p:nvSpPr>
          <p:cNvPr id="12" name="TextBox 12"/>
          <p:cNvSpPr txBox="1"/>
          <p:nvPr/>
        </p:nvSpPr>
        <p:spPr>
          <a:xfrm>
            <a:off x="10666013" y="6914374"/>
            <a:ext cx="3632666" cy="1354217"/>
          </a:xfrm>
          <a:prstGeom prst="rect">
            <a:avLst/>
          </a:prstGeom>
        </p:spPr>
        <p:txBody>
          <a:bodyPr lIns="0" tIns="0" rIns="0" bIns="0" rtlCol="0" anchor="t">
            <a:spAutoFit/>
          </a:bodyPr>
          <a:lstStyle/>
          <a:p>
            <a:pPr algn="l" rtl="0"/>
            <a:r>
              <a:rPr lang="ja" sz="4400" u="none" spc="-95" baseline="0" dirty="0">
                <a:solidFill>
                  <a:srgbClr val="FFFFFF"/>
                </a:solidFill>
                <a:latin typeface="MS PGothic" panose="020B0600070205080204" pitchFamily="34" charset="-128"/>
                <a:ea typeface="MS PGothic" panose="020B0600070205080204" pitchFamily="34" charset="-128"/>
                <a:cs typeface="Calibri (MS) Bold"/>
                <a:sym typeface="Calibri (MS) Bold"/>
              </a:rPr>
              <a:t>新たな寄付者を見つける</a:t>
            </a:r>
            <a:endParaRPr lang="ja" sz="4400" spc="-95" dirty="0">
              <a:solidFill>
                <a:srgbClr val="FFFFFF"/>
              </a:solidFill>
              <a:latin typeface="MS PGothic" panose="020B0600070205080204" pitchFamily="34" charset="-128"/>
              <a:ea typeface="MS PGothic" panose="020B0600070205080204" pitchFamily="34" charset="-128"/>
              <a:cs typeface="Calibri (MS) Bold"/>
            </a:endParaRPr>
          </a:p>
        </p:txBody>
      </p:sp>
      <p:sp>
        <p:nvSpPr>
          <p:cNvPr id="16" name="Freeform 16"/>
          <p:cNvSpPr/>
          <p:nvPr/>
        </p:nvSpPr>
        <p:spPr>
          <a:xfrm>
            <a:off x="7937377" y="9188709"/>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5"/>
            <a:stretch>
              <a:fillRect t="-74" b="-74"/>
            </a:stretch>
          </a:blipFill>
        </p:spPr>
        <p:txBody>
          <a:bodyPr/>
          <a:lstStyle/>
          <a:p>
            <a:endParaRPr lang="ja" dirty="0">
              <a:latin typeface="MS PGothic" panose="020B0600070205080204" pitchFamily="34" charset="-128"/>
            </a:endParaRPr>
          </a:p>
        </p:txBody>
      </p:sp>
      <p:sp>
        <p:nvSpPr>
          <p:cNvPr id="13" name="Freeform 33">
            <a:extLst>
              <a:ext uri="{FF2B5EF4-FFF2-40B4-BE49-F238E27FC236}">
                <a16:creationId xmlns:a16="http://schemas.microsoft.com/office/drawing/2014/main" id="{AF662072-4806-2569-A978-1AE66343D76A}"/>
              </a:ext>
            </a:extLst>
          </p:cNvPr>
          <p:cNvSpPr/>
          <p:nvPr/>
        </p:nvSpPr>
        <p:spPr>
          <a:xfrm>
            <a:off x="9605775" y="3641321"/>
            <a:ext cx="953166" cy="907999"/>
          </a:xfrm>
          <a:custGeom>
            <a:avLst/>
            <a:gdLst/>
            <a:ahLst/>
            <a:cxnLst/>
            <a:rect l="l" t="t" r="r" b="b"/>
            <a:pathLst>
              <a:path w="1079092" h="1061434">
                <a:moveTo>
                  <a:pt x="0" y="0"/>
                </a:moveTo>
                <a:lnTo>
                  <a:pt x="1079092" y="0"/>
                </a:lnTo>
                <a:lnTo>
                  <a:pt x="1079092" y="1061434"/>
                </a:lnTo>
                <a:lnTo>
                  <a:pt x="0" y="106143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ja" dirty="0">
              <a:latin typeface="MS PGothic" panose="020B0600070205080204" pitchFamily="34" charset="-128"/>
            </a:endParaRPr>
          </a:p>
        </p:txBody>
      </p:sp>
      <p:sp>
        <p:nvSpPr>
          <p:cNvPr id="15" name="Freeform 3">
            <a:extLst>
              <a:ext uri="{FF2B5EF4-FFF2-40B4-BE49-F238E27FC236}">
                <a16:creationId xmlns:a16="http://schemas.microsoft.com/office/drawing/2014/main" id="{975C714F-35E7-4BCB-FED6-F0C253639DCE}"/>
              </a:ext>
            </a:extLst>
          </p:cNvPr>
          <p:cNvSpPr/>
          <p:nvPr/>
        </p:nvSpPr>
        <p:spPr>
          <a:xfrm>
            <a:off x="3167497" y="3636824"/>
            <a:ext cx="1043341" cy="1016784"/>
          </a:xfrm>
          <a:custGeom>
            <a:avLst/>
            <a:gdLst/>
            <a:ahLst/>
            <a:cxnLst/>
            <a:rect l="l" t="t" r="r" b="b"/>
            <a:pathLst>
              <a:path w="1043341" h="1016784">
                <a:moveTo>
                  <a:pt x="0" y="0"/>
                </a:moveTo>
                <a:lnTo>
                  <a:pt x="1043341" y="0"/>
                </a:lnTo>
                <a:lnTo>
                  <a:pt x="1043341" y="1016784"/>
                </a:lnTo>
                <a:lnTo>
                  <a:pt x="0" y="101678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ja" dirty="0">
              <a:latin typeface="MS PGothic" panose="020B0600070205080204" pitchFamily="34" charset="-128"/>
            </a:endParaRPr>
          </a:p>
        </p:txBody>
      </p:sp>
      <p:sp>
        <p:nvSpPr>
          <p:cNvPr id="20" name="Freeform 32">
            <a:extLst>
              <a:ext uri="{FF2B5EF4-FFF2-40B4-BE49-F238E27FC236}">
                <a16:creationId xmlns:a16="http://schemas.microsoft.com/office/drawing/2014/main" id="{02E8ABF0-0994-162A-152B-BD83BA7BB526}"/>
              </a:ext>
            </a:extLst>
          </p:cNvPr>
          <p:cNvSpPr/>
          <p:nvPr/>
        </p:nvSpPr>
        <p:spPr>
          <a:xfrm>
            <a:off x="3137375" y="6504864"/>
            <a:ext cx="964077" cy="978307"/>
          </a:xfrm>
          <a:custGeom>
            <a:avLst/>
            <a:gdLst/>
            <a:ahLst/>
            <a:cxnLst/>
            <a:rect l="l" t="t" r="r" b="b"/>
            <a:pathLst>
              <a:path w="964077" h="978307">
                <a:moveTo>
                  <a:pt x="0" y="0"/>
                </a:moveTo>
                <a:lnTo>
                  <a:pt x="964077" y="0"/>
                </a:lnTo>
                <a:lnTo>
                  <a:pt x="964077" y="978307"/>
                </a:lnTo>
                <a:lnTo>
                  <a:pt x="0" y="97830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ja" dirty="0">
              <a:latin typeface="MS PGothic" panose="020B0600070205080204" pitchFamily="34" charset="-128"/>
            </a:endParaRPr>
          </a:p>
        </p:txBody>
      </p:sp>
      <p:sp>
        <p:nvSpPr>
          <p:cNvPr id="25" name="Freeform 17">
            <a:extLst>
              <a:ext uri="{FF2B5EF4-FFF2-40B4-BE49-F238E27FC236}">
                <a16:creationId xmlns:a16="http://schemas.microsoft.com/office/drawing/2014/main" id="{8702C3B6-1656-46F0-BA13-193179856F67}"/>
              </a:ext>
            </a:extLst>
          </p:cNvPr>
          <p:cNvSpPr/>
          <p:nvPr/>
        </p:nvSpPr>
        <p:spPr>
          <a:xfrm>
            <a:off x="9699740" y="6840339"/>
            <a:ext cx="669571" cy="767216"/>
          </a:xfrm>
          <a:custGeom>
            <a:avLst/>
            <a:gdLst/>
            <a:ahLst/>
            <a:cxnLst/>
            <a:rect l="l" t="t" r="r" b="b"/>
            <a:pathLst>
              <a:path w="669571" h="767216">
                <a:moveTo>
                  <a:pt x="0" y="0"/>
                </a:moveTo>
                <a:lnTo>
                  <a:pt x="669571" y="0"/>
                </a:lnTo>
                <a:lnTo>
                  <a:pt x="669571" y="767217"/>
                </a:lnTo>
                <a:lnTo>
                  <a:pt x="0" y="76721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ja" dirty="0">
              <a:latin typeface="MS PGothic" panose="020B0600070205080204" pitchFamily="34"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ja" dirty="0">
              <a:latin typeface="MS PGothic" panose="020B0600070205080204" pitchFamily="34" charset="-128"/>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dirty="0">
              <a:latin typeface="MS PGothic" panose="020B0600070205080204" pitchFamily="34" charset="-128"/>
            </a:endParaRPr>
          </a:p>
        </p:txBody>
      </p:sp>
      <p:grpSp>
        <p:nvGrpSpPr>
          <p:cNvPr id="4" name="Group 4"/>
          <p:cNvGrpSpPr/>
          <p:nvPr/>
        </p:nvGrpSpPr>
        <p:grpSpPr>
          <a:xfrm>
            <a:off x="10439988" y="1562751"/>
            <a:ext cx="6819312" cy="6819312"/>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5046" r="-25046"/>
              </a:stretch>
            </a:blipFill>
          </p:spPr>
          <p:txBody>
            <a:bodyPr/>
            <a:lstStyle/>
            <a:p>
              <a:endParaRPr lang="ja" dirty="0">
                <a:latin typeface="MS PGothic" panose="020B0600070205080204" pitchFamily="34" charset="-128"/>
              </a:endParaRPr>
            </a:p>
          </p:txBody>
        </p:sp>
      </p:grpSp>
      <p:sp>
        <p:nvSpPr>
          <p:cNvPr id="6" name="TextBox 6"/>
          <p:cNvSpPr txBox="1"/>
          <p:nvPr/>
        </p:nvSpPr>
        <p:spPr>
          <a:xfrm>
            <a:off x="1028700" y="4187333"/>
            <a:ext cx="8153208" cy="4752070"/>
          </a:xfrm>
          <a:prstGeom prst="rect">
            <a:avLst/>
          </a:prstGeom>
        </p:spPr>
        <p:txBody>
          <a:bodyPr lIns="0" tIns="0" rIns="0" bIns="0" rtlCol="0" anchor="t">
            <a:spAutoFit/>
          </a:bodyPr>
          <a:lstStyle/>
          <a:p>
            <a:pPr marL="571500" indent="-571500" algn="l" rtl="0">
              <a:lnSpc>
                <a:spcPct val="200000"/>
              </a:lnSpc>
              <a:buFont typeface="Arial" panose="020B0604020202020204" pitchFamily="34" charset="0"/>
              <a:buChar char="•"/>
            </a:pPr>
            <a:r>
              <a:rPr lang="ja" sz="4000" u="none" baseline="0" dirty="0">
                <a:solidFill>
                  <a:srgbClr val="000000"/>
                </a:solidFill>
                <a:latin typeface="MS PGothic" panose="020B0600070205080204" pitchFamily="34" charset="-128"/>
                <a:ea typeface="MS PGothic" panose="020B0600070205080204" pitchFamily="34" charset="-128"/>
                <a:cs typeface="Calibri (MS)"/>
                <a:sym typeface="Calibri (MS)"/>
              </a:rPr>
              <a:t>地元の企業や雇用主</a:t>
            </a:r>
            <a:endParaRPr lang="ja" sz="4000" dirty="0">
              <a:solidFill>
                <a:srgbClr val="000000"/>
              </a:solidFill>
              <a:latin typeface="MS PGothic" panose="020B0600070205080204" pitchFamily="34" charset="-128"/>
              <a:ea typeface="MS PGothic" panose="020B0600070205080204" pitchFamily="34" charset="-128"/>
              <a:cs typeface="Calibri (MS)"/>
            </a:endParaRPr>
          </a:p>
          <a:p>
            <a:pPr marL="457200" indent="-457200" algn="l" rtl="0">
              <a:lnSpc>
                <a:spcPct val="200000"/>
              </a:lnSpc>
              <a:buFont typeface="Arial" panose="020B0604020202020204" pitchFamily="34" charset="0"/>
              <a:buChar char="•"/>
            </a:pPr>
            <a:r>
              <a:rPr lang="ja" sz="4000" u="none" baseline="0" dirty="0">
                <a:solidFill>
                  <a:srgbClr val="000000"/>
                </a:solidFill>
                <a:latin typeface="MS PGothic" panose="020B0600070205080204" pitchFamily="34" charset="-128"/>
                <a:ea typeface="MS PGothic" panose="020B0600070205080204" pitchFamily="34" charset="-128"/>
                <a:cs typeface="Calibri (MS)"/>
                <a:sym typeface="Calibri (MS)"/>
              </a:rPr>
              <a:t>地域社会に根差した組織</a:t>
            </a:r>
            <a:endParaRPr lang="ja" sz="4000" dirty="0">
              <a:solidFill>
                <a:srgbClr val="000000"/>
              </a:solidFill>
              <a:latin typeface="MS PGothic" panose="020B0600070205080204" pitchFamily="34" charset="-128"/>
              <a:ea typeface="MS PGothic" panose="020B0600070205080204" pitchFamily="34" charset="-128"/>
              <a:cs typeface="Calibri (MS)"/>
            </a:endParaRPr>
          </a:p>
          <a:p>
            <a:pPr marL="457200" indent="-457200" algn="l" rtl="0">
              <a:lnSpc>
                <a:spcPct val="200000"/>
              </a:lnSpc>
              <a:buFont typeface="Arial" panose="020B0604020202020204" pitchFamily="34" charset="0"/>
              <a:buChar char="•"/>
            </a:pPr>
            <a:r>
              <a:rPr lang="ja" sz="4000" u="none" baseline="0" dirty="0">
                <a:solidFill>
                  <a:srgbClr val="000000"/>
                </a:solidFill>
                <a:latin typeface="MS PGothic" panose="020B0600070205080204" pitchFamily="34" charset="-128"/>
                <a:ea typeface="MS PGothic" panose="020B0600070205080204" pitchFamily="34" charset="-128"/>
                <a:cs typeface="Calibri (MS)"/>
                <a:sym typeface="Calibri (MS)"/>
              </a:rPr>
              <a:t>市民クラブや宗教団体</a:t>
            </a:r>
          </a:p>
          <a:p>
            <a:pPr marL="457200" indent="-457200" algn="l" rtl="0">
              <a:lnSpc>
                <a:spcPct val="200000"/>
              </a:lnSpc>
              <a:buFont typeface="Arial" panose="020B0604020202020204" pitchFamily="34" charset="0"/>
              <a:buChar char="•"/>
            </a:pPr>
            <a:r>
              <a:rPr lang="ja" sz="4000" u="none" baseline="0" dirty="0">
                <a:solidFill>
                  <a:srgbClr val="000000"/>
                </a:solidFill>
                <a:latin typeface="MS PGothic" panose="020B0600070205080204" pitchFamily="34" charset="-128"/>
                <a:ea typeface="MS PGothic" panose="020B0600070205080204" pitchFamily="34" charset="-128"/>
                <a:cs typeface="Calibri (MS)"/>
                <a:sym typeface="Calibri (MS)"/>
              </a:rPr>
              <a:t>個人寄付者およびネットワーク</a:t>
            </a:r>
            <a:endParaRPr lang="ja" sz="4000" dirty="0">
              <a:solidFill>
                <a:srgbClr val="000000"/>
              </a:solidFill>
              <a:latin typeface="MS PGothic" panose="020B0600070205080204" pitchFamily="34" charset="-128"/>
              <a:ea typeface="MS PGothic" panose="020B0600070205080204" pitchFamily="34" charset="-128"/>
              <a:cs typeface="Calibri (MS)"/>
            </a:endParaRPr>
          </a:p>
        </p:txBody>
      </p:sp>
      <p:sp>
        <p:nvSpPr>
          <p:cNvPr id="8" name="TextBox 8"/>
          <p:cNvSpPr txBox="1"/>
          <p:nvPr/>
        </p:nvSpPr>
        <p:spPr>
          <a:xfrm>
            <a:off x="971458" y="1919153"/>
            <a:ext cx="9449196" cy="2000548"/>
          </a:xfrm>
          <a:prstGeom prst="rect">
            <a:avLst/>
          </a:prstGeom>
        </p:spPr>
        <p:txBody>
          <a:bodyPr wrap="square" lIns="0" tIns="0" rIns="0" bIns="0" rtlCol="0" anchor="t">
            <a:spAutoFit/>
          </a:bodyPr>
          <a:lstStyle/>
          <a:p>
            <a:pPr algn="just" rtl="0"/>
            <a:r>
              <a:rPr lang="ja" sz="6500" u="none" baseline="0" dirty="0">
                <a:solidFill>
                  <a:srgbClr val="293374"/>
                </a:solidFill>
                <a:latin typeface="MS PGothic" panose="020B0600070205080204" pitchFamily="34" charset="-128"/>
                <a:ea typeface="MS PGothic" panose="020B0600070205080204" pitchFamily="34" charset="-128"/>
                <a:cs typeface="Effra"/>
                <a:sym typeface="Effra"/>
              </a:rPr>
              <a:t>パートナーをどこで見つけるか</a:t>
            </a:r>
          </a:p>
        </p:txBody>
      </p:sp>
      <p:sp>
        <p:nvSpPr>
          <p:cNvPr id="9" name="Freeform 9"/>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6"/>
            <a:stretch>
              <a:fillRect t="-74" b="-74"/>
            </a:stretch>
          </a:blipFill>
        </p:spPr>
        <p:txBody>
          <a:bodyPr/>
          <a:lstStyle/>
          <a:p>
            <a:endParaRPr lang="ja" dirty="0">
              <a:latin typeface="MS PGothic" panose="020B0600070205080204" pitchFamily="34"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762000" y="2781300"/>
            <a:ext cx="10106488" cy="7340536"/>
          </a:xfrm>
          <a:prstGeom prst="rect">
            <a:avLst/>
          </a:prstGeom>
        </p:spPr>
        <p:txBody>
          <a:bodyPr lIns="0" tIns="0" rIns="0" bIns="0" rtlCol="0" anchor="t">
            <a:spAutoFit/>
          </a:bodyPr>
          <a:lstStyle/>
          <a:p>
            <a:pPr marL="313055" lvl="1" algn="l" rtl="0">
              <a:lnSpc>
                <a:spcPts val="4059"/>
              </a:lnSpc>
            </a:pPr>
            <a:r>
              <a:rPr lang="ja" sz="4000" u="none" baseline="0" dirty="0">
                <a:solidFill>
                  <a:srgbClr val="293374"/>
                </a:solidFill>
                <a:latin typeface="MS PGothic" panose="020B0600070205080204" pitchFamily="34" charset="-128"/>
                <a:ea typeface="MS PGothic" panose="020B0600070205080204" pitchFamily="34" charset="-128"/>
                <a:cs typeface="Calibri (MS)"/>
                <a:sym typeface="Calibri (MS)"/>
              </a:rPr>
              <a:t>強固なパートナーシップは、双方の当事者に利益をもたらします。クラブから支援を依頼する前に、その見返りとして何を提供できるかを明確にしておきましょう。</a:t>
            </a:r>
            <a:endParaRPr lang="ja" sz="4000" dirty="0">
              <a:solidFill>
                <a:srgbClr val="293374"/>
              </a:solidFill>
              <a:latin typeface="MS PGothic" panose="020B0600070205080204" pitchFamily="34" charset="-128"/>
              <a:ea typeface="MS PGothic" panose="020B0600070205080204" pitchFamily="34" charset="-128"/>
              <a:cs typeface="Calibri (MS)"/>
            </a:endParaRPr>
          </a:p>
          <a:p>
            <a:pPr marL="313055" lvl="1" algn="l" rtl="0">
              <a:lnSpc>
                <a:spcPts val="4059"/>
              </a:lnSpc>
            </a:pPr>
            <a:endParaRPr lang="ja" sz="4000" dirty="0">
              <a:solidFill>
                <a:srgbClr val="293374"/>
              </a:solidFill>
              <a:latin typeface="MS PGothic" panose="020B0600070205080204" pitchFamily="34" charset="-128"/>
              <a:ea typeface="MS PGothic" panose="020B0600070205080204" pitchFamily="34" charset="-128"/>
              <a:cs typeface="Calibri (MS)"/>
            </a:endParaRPr>
          </a:p>
          <a:p>
            <a:pPr marL="770255" lvl="1" indent="-457200" algn="l" rtl="0">
              <a:lnSpc>
                <a:spcPct val="150000"/>
              </a:lnSpc>
              <a:buFont typeface="Arial" panose="020B0604020202020204" pitchFamily="34" charset="0"/>
              <a:buChar char="•"/>
            </a:pPr>
            <a:r>
              <a:rPr lang="ja" sz="4000" u="none" baseline="0" dirty="0">
                <a:solidFill>
                  <a:srgbClr val="293374"/>
                </a:solidFill>
                <a:latin typeface="MS PGothic" panose="020B0600070205080204" pitchFamily="34" charset="-128"/>
                <a:ea typeface="MS PGothic" panose="020B0600070205080204" pitchFamily="34" charset="-128"/>
                <a:cs typeface="Calibri (MS)"/>
                <a:sym typeface="Calibri (MS)"/>
              </a:rPr>
              <a:t>地域社会における認知度</a:t>
            </a:r>
            <a:endParaRPr lang="ja" sz="4000" dirty="0">
              <a:solidFill>
                <a:srgbClr val="293374"/>
              </a:solidFill>
              <a:latin typeface="MS PGothic" panose="020B0600070205080204" pitchFamily="34" charset="-128"/>
              <a:ea typeface="MS PGothic" panose="020B0600070205080204" pitchFamily="34" charset="-128"/>
              <a:cs typeface="Calibri (MS)"/>
            </a:endParaRPr>
          </a:p>
          <a:p>
            <a:pPr marL="770255" lvl="1" indent="-457200" algn="l" rtl="0">
              <a:lnSpc>
                <a:spcPct val="150000"/>
              </a:lnSpc>
              <a:buFont typeface="Arial" panose="020B0604020202020204" pitchFamily="34" charset="0"/>
              <a:buChar char="•"/>
            </a:pPr>
            <a:r>
              <a:rPr lang="ja" sz="4000" u="none" baseline="0" dirty="0">
                <a:solidFill>
                  <a:srgbClr val="293374"/>
                </a:solidFill>
                <a:latin typeface="MS PGothic" panose="020B0600070205080204" pitchFamily="34" charset="-128"/>
                <a:ea typeface="MS PGothic" panose="020B0600070205080204" pitchFamily="34" charset="-128"/>
                <a:cs typeface="Calibri (MS)"/>
                <a:sym typeface="Calibri (MS)"/>
              </a:rPr>
              <a:t>従業員のエンゲージメント</a:t>
            </a:r>
            <a:endParaRPr lang="ja" sz="4000" dirty="0">
              <a:solidFill>
                <a:srgbClr val="293374"/>
              </a:solidFill>
              <a:latin typeface="MS PGothic" panose="020B0600070205080204" pitchFamily="34" charset="-128"/>
              <a:ea typeface="MS PGothic" panose="020B0600070205080204" pitchFamily="34" charset="-128"/>
              <a:cs typeface="Calibri (MS)"/>
            </a:endParaRPr>
          </a:p>
          <a:p>
            <a:pPr marL="770255" lvl="1" indent="-457200" algn="l" rtl="0">
              <a:lnSpc>
                <a:spcPct val="150000"/>
              </a:lnSpc>
              <a:buFont typeface="Arial" panose="020B0604020202020204" pitchFamily="34" charset="0"/>
              <a:buChar char="•"/>
            </a:pPr>
            <a:r>
              <a:rPr lang="ja" sz="4000" u="none" baseline="0" dirty="0">
                <a:solidFill>
                  <a:srgbClr val="293374"/>
                </a:solidFill>
                <a:latin typeface="MS PGothic" panose="020B0600070205080204" pitchFamily="34" charset="-128"/>
                <a:ea typeface="MS PGothic" panose="020B0600070205080204" pitchFamily="34" charset="-128"/>
                <a:cs typeface="Calibri (MS)"/>
                <a:sym typeface="Calibri (MS)"/>
              </a:rPr>
              <a:t>100年にわたる使命を支える経験</a:t>
            </a:r>
            <a:endParaRPr lang="ja" sz="4000" dirty="0">
              <a:solidFill>
                <a:srgbClr val="293374"/>
              </a:solidFill>
              <a:latin typeface="MS PGothic" panose="020B0600070205080204" pitchFamily="34" charset="-128"/>
              <a:ea typeface="MS PGothic" panose="020B0600070205080204" pitchFamily="34" charset="-128"/>
              <a:cs typeface="Calibri (MS)"/>
            </a:endParaRPr>
          </a:p>
          <a:p>
            <a:pPr marL="770255" lvl="1" indent="-457200" algn="l" rtl="0">
              <a:lnSpc>
                <a:spcPct val="150000"/>
              </a:lnSpc>
              <a:buFont typeface="Arial" panose="020B0604020202020204" pitchFamily="34" charset="0"/>
              <a:buChar char="•"/>
            </a:pPr>
            <a:r>
              <a:rPr lang="ja" sz="4000" u="none" baseline="0" dirty="0">
                <a:solidFill>
                  <a:srgbClr val="293374"/>
                </a:solidFill>
                <a:latin typeface="MS PGothic" panose="020B0600070205080204" pitchFamily="34" charset="-128"/>
                <a:ea typeface="MS PGothic" panose="020B0600070205080204" pitchFamily="34" charset="-128"/>
                <a:cs typeface="Calibri (MS)"/>
                <a:sym typeface="Calibri (MS)"/>
              </a:rPr>
              <a:t>新たなネットワークへのアクセス</a:t>
            </a:r>
            <a:endParaRPr lang="ja" sz="4000" dirty="0">
              <a:solidFill>
                <a:srgbClr val="293374"/>
              </a:solidFill>
              <a:latin typeface="MS PGothic" panose="020B0600070205080204" pitchFamily="34" charset="-128"/>
              <a:ea typeface="MS PGothic" panose="020B0600070205080204" pitchFamily="34" charset="-128"/>
              <a:cs typeface="Calibri (MS)"/>
            </a:endParaRPr>
          </a:p>
          <a:p>
            <a:pPr marL="313055" lvl="1" algn="l" rtl="0">
              <a:lnSpc>
                <a:spcPts val="4059"/>
              </a:lnSpc>
            </a:pPr>
            <a:endParaRPr lang="ja" sz="2899" dirty="0">
              <a:solidFill>
                <a:srgbClr val="293374"/>
              </a:solidFill>
              <a:latin typeface="MS PGothic" panose="020B0600070205080204" pitchFamily="34" charset="-128"/>
              <a:ea typeface="MS PGothic" panose="020B0600070205080204" pitchFamily="34" charset="-128"/>
              <a:cs typeface="Calibri (MS)"/>
              <a:sym typeface="Calibri (MS)"/>
            </a:endParaRPr>
          </a:p>
          <a:p>
            <a:pPr marL="313055" lvl="1" algn="l" rtl="0">
              <a:lnSpc>
                <a:spcPts val="4059"/>
              </a:lnSpc>
            </a:pPr>
            <a:endParaRPr lang="ja" sz="2899" dirty="0">
              <a:solidFill>
                <a:srgbClr val="293374"/>
              </a:solidFill>
              <a:latin typeface="MS PGothic" panose="020B0600070205080204" pitchFamily="34" charset="-128"/>
              <a:ea typeface="MS PGothic" panose="020B0600070205080204" pitchFamily="34" charset="-128"/>
              <a:cs typeface="Calibri (MS)"/>
              <a:sym typeface="Calibri (MS)"/>
            </a:endParaRPr>
          </a:p>
        </p:txBody>
      </p:sp>
      <p:sp>
        <p:nvSpPr>
          <p:cNvPr id="6" name="TextBox 6"/>
          <p:cNvSpPr txBox="1"/>
          <p:nvPr/>
        </p:nvSpPr>
        <p:spPr>
          <a:xfrm>
            <a:off x="1028700" y="1202317"/>
            <a:ext cx="10106488" cy="1000274"/>
          </a:xfrm>
          <a:prstGeom prst="rect">
            <a:avLst/>
          </a:prstGeom>
        </p:spPr>
        <p:txBody>
          <a:bodyPr wrap="square" lIns="0" tIns="0" rIns="0" bIns="0" rtlCol="0" anchor="t">
            <a:spAutoFit/>
          </a:bodyPr>
          <a:lstStyle/>
          <a:p>
            <a:pPr algn="just" rtl="0">
              <a:lnSpc>
                <a:spcPts val="7799"/>
              </a:lnSpc>
            </a:pPr>
            <a:r>
              <a:rPr lang="ja" sz="6500" u="none" baseline="0" dirty="0">
                <a:solidFill>
                  <a:srgbClr val="293374"/>
                </a:solidFill>
                <a:latin typeface="MS PGothic" panose="020B0600070205080204" pitchFamily="34" charset="-128"/>
                <a:ea typeface="MS PGothic" panose="020B0600070205080204" pitchFamily="34" charset="-128"/>
                <a:cs typeface="Effra"/>
                <a:sym typeface="Effra"/>
              </a:rPr>
              <a:t>パートナー側のメリット</a:t>
            </a:r>
          </a:p>
        </p:txBody>
      </p:sp>
      <p:pic>
        <p:nvPicPr>
          <p:cNvPr id="2050" name="Picture 2" descr="ピアツーピア・ファンドレイジング：非営利団体にとっての5つのメリット">
            <a:extLst>
              <a:ext uri="{FF2B5EF4-FFF2-40B4-BE49-F238E27FC236}">
                <a16:creationId xmlns:a16="http://schemas.microsoft.com/office/drawing/2014/main" id="{CA0FB219-2A29-34D6-2BE4-91C2928F84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9719376" y="1718376"/>
            <a:ext cx="10287000" cy="6850248"/>
          </a:xfrm>
          <a:prstGeom prst="rect">
            <a:avLst/>
          </a:prstGeom>
          <a:noFill/>
          <a:extLst>
            <a:ext uri="{909E8E84-426E-40DD-AFC4-6F175D3DCCD1}">
              <a14:hiddenFill xmlns:a14="http://schemas.microsoft.com/office/drawing/2010/main">
                <a:solidFill>
                  <a:srgbClr val="FFFFFF"/>
                </a:solidFill>
              </a14:hiddenFill>
            </a:ext>
          </a:extLst>
        </p:spPr>
      </p:pic>
      <p:sp>
        <p:nvSpPr>
          <p:cNvPr id="7" name="Freeform 7"/>
          <p:cNvSpPr/>
          <p:nvPr/>
        </p:nvSpPr>
        <p:spPr>
          <a:xfrm>
            <a:off x="15316200" y="9105900"/>
            <a:ext cx="2718046" cy="7066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ja" dirty="0">
              <a:latin typeface="MS PGothic" panose="020B0600070205080204"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369991" y="3805710"/>
            <a:ext cx="500647" cy="438066"/>
            <a:chOff x="0" y="0"/>
            <a:chExt cx="812800" cy="711200"/>
          </a:xfrm>
        </p:grpSpPr>
        <p:sp>
          <p:nvSpPr>
            <p:cNvPr id="3" name="Freeform 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ja" dirty="0">
                <a:latin typeface="MS PGothic" panose="020B0600070205080204" pitchFamily="34" charset="-128"/>
              </a:endParaRPr>
            </a:p>
          </p:txBody>
        </p:sp>
        <p:sp>
          <p:nvSpPr>
            <p:cNvPr id="4" name="TextBox 4"/>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grpSp>
        <p:nvGrpSpPr>
          <p:cNvPr id="5" name="Group 5"/>
          <p:cNvGrpSpPr/>
          <p:nvPr/>
        </p:nvGrpSpPr>
        <p:grpSpPr>
          <a:xfrm rot="5400000">
            <a:off x="7418187" y="3845873"/>
            <a:ext cx="425684" cy="382790"/>
            <a:chOff x="60851" y="89740"/>
            <a:chExt cx="691098" cy="621460"/>
          </a:xfrm>
        </p:grpSpPr>
        <p:sp>
          <p:nvSpPr>
            <p:cNvPr id="6" name="Freeform 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ja" sz="3200" dirty="0">
                <a:latin typeface="MS PGothic" panose="020B0600070205080204" pitchFamily="34" charset="-128"/>
              </a:endParaRPr>
            </a:p>
          </p:txBody>
        </p:sp>
        <p:sp>
          <p:nvSpPr>
            <p:cNvPr id="7" name="TextBox 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MS PGothic" panose="020B0600070205080204" pitchFamily="34" charset="-128"/>
              </a:endParaRPr>
            </a:p>
          </p:txBody>
        </p:sp>
      </p:grpSp>
      <p:grpSp>
        <p:nvGrpSpPr>
          <p:cNvPr id="8" name="Group 8"/>
          <p:cNvGrpSpPr/>
          <p:nvPr/>
        </p:nvGrpSpPr>
        <p:grpSpPr>
          <a:xfrm>
            <a:off x="13299809" y="-742156"/>
            <a:ext cx="9483991" cy="12212363"/>
            <a:chOff x="0" y="0"/>
            <a:chExt cx="1207697" cy="1555130"/>
          </a:xfrm>
        </p:grpSpPr>
        <p:sp>
          <p:nvSpPr>
            <p:cNvPr id="9" name="Freeform 9"/>
            <p:cNvSpPr/>
            <p:nvPr/>
          </p:nvSpPr>
          <p:spPr>
            <a:xfrm>
              <a:off x="0" y="0"/>
              <a:ext cx="1207697" cy="1555130"/>
            </a:xfrm>
            <a:custGeom>
              <a:avLst/>
              <a:gdLst/>
              <a:ahLst/>
              <a:cxnLst/>
              <a:rect l="l" t="t" r="r" b="b"/>
              <a:pathLst>
                <a:path w="1207697" h="1555130">
                  <a:moveTo>
                    <a:pt x="603849" y="0"/>
                  </a:moveTo>
                  <a:cubicBezTo>
                    <a:pt x="270352" y="0"/>
                    <a:pt x="0" y="348128"/>
                    <a:pt x="0" y="777565"/>
                  </a:cubicBezTo>
                  <a:cubicBezTo>
                    <a:pt x="0" y="1207002"/>
                    <a:pt x="270352" y="1555130"/>
                    <a:pt x="603849" y="1555130"/>
                  </a:cubicBezTo>
                  <a:cubicBezTo>
                    <a:pt x="937345" y="1555130"/>
                    <a:pt x="1207697" y="1207002"/>
                    <a:pt x="1207697" y="777565"/>
                  </a:cubicBezTo>
                  <a:cubicBezTo>
                    <a:pt x="1207697" y="348128"/>
                    <a:pt x="937345" y="0"/>
                    <a:pt x="603849" y="0"/>
                  </a:cubicBezTo>
                  <a:close/>
                </a:path>
              </a:pathLst>
            </a:custGeom>
            <a:gradFill rotWithShape="1">
              <a:gsLst>
                <a:gs pos="0">
                  <a:srgbClr val="649CDC">
                    <a:alpha val="100000"/>
                  </a:srgbClr>
                </a:gs>
                <a:gs pos="100000">
                  <a:srgbClr val="19317D">
                    <a:alpha val="100000"/>
                  </a:srgbClr>
                </a:gs>
              </a:gsLst>
              <a:lin ang="0"/>
            </a:gradFill>
          </p:spPr>
          <p:txBody>
            <a:bodyPr/>
            <a:lstStyle/>
            <a:p>
              <a:endParaRPr lang="ja" dirty="0">
                <a:latin typeface="MS PGothic" panose="020B0600070205080204" pitchFamily="34" charset="-128"/>
              </a:endParaRPr>
            </a:p>
          </p:txBody>
        </p:sp>
        <p:sp>
          <p:nvSpPr>
            <p:cNvPr id="10" name="TextBox 10"/>
            <p:cNvSpPr txBox="1"/>
            <p:nvPr/>
          </p:nvSpPr>
          <p:spPr>
            <a:xfrm>
              <a:off x="113222" y="79118"/>
              <a:ext cx="981254" cy="1330218"/>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sp>
        <p:nvSpPr>
          <p:cNvPr id="11" name="Freeform 11"/>
          <p:cNvSpPr/>
          <p:nvPr/>
        </p:nvSpPr>
        <p:spPr>
          <a:xfrm rot="1102074" flipH="1">
            <a:off x="-5048077" y="6018994"/>
            <a:ext cx="16114424" cy="12188364"/>
          </a:xfrm>
          <a:custGeom>
            <a:avLst/>
            <a:gdLst/>
            <a:ahLst/>
            <a:cxnLst/>
            <a:rect l="l" t="t" r="r" b="b"/>
            <a:pathLst>
              <a:path w="16114424" h="12188364">
                <a:moveTo>
                  <a:pt x="16114424" y="0"/>
                </a:moveTo>
                <a:lnTo>
                  <a:pt x="0" y="0"/>
                </a:lnTo>
                <a:lnTo>
                  <a:pt x="0" y="12188365"/>
                </a:lnTo>
                <a:lnTo>
                  <a:pt x="16114424" y="12188365"/>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ja" sz="3200" dirty="0">
              <a:latin typeface="MS PGothic" panose="020B0600070205080204" pitchFamily="34" charset="-128"/>
            </a:endParaRPr>
          </a:p>
        </p:txBody>
      </p:sp>
      <p:grpSp>
        <p:nvGrpSpPr>
          <p:cNvPr id="12" name="Group 12"/>
          <p:cNvGrpSpPr/>
          <p:nvPr/>
        </p:nvGrpSpPr>
        <p:grpSpPr>
          <a:xfrm rot="5400000">
            <a:off x="1369991" y="6114977"/>
            <a:ext cx="500647" cy="438066"/>
            <a:chOff x="0" y="0"/>
            <a:chExt cx="812800" cy="711200"/>
          </a:xfrm>
        </p:grpSpPr>
        <p:sp>
          <p:nvSpPr>
            <p:cNvPr id="13" name="Freeform 1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ja" dirty="0">
                <a:latin typeface="MS PGothic" panose="020B0600070205080204" pitchFamily="34" charset="-128"/>
              </a:endParaRPr>
            </a:p>
          </p:txBody>
        </p:sp>
        <p:sp>
          <p:nvSpPr>
            <p:cNvPr id="14" name="TextBox 14"/>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grpSp>
        <p:nvGrpSpPr>
          <p:cNvPr id="15" name="Group 15"/>
          <p:cNvGrpSpPr/>
          <p:nvPr/>
        </p:nvGrpSpPr>
        <p:grpSpPr>
          <a:xfrm rot="5400000">
            <a:off x="7418187" y="6194051"/>
            <a:ext cx="425684" cy="382790"/>
            <a:chOff x="60851" y="89740"/>
            <a:chExt cx="691098" cy="621460"/>
          </a:xfrm>
        </p:grpSpPr>
        <p:sp>
          <p:nvSpPr>
            <p:cNvPr id="16" name="Freeform 1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ja" sz="3200" dirty="0">
                <a:latin typeface="MS PGothic" panose="020B0600070205080204" pitchFamily="34" charset="-128"/>
              </a:endParaRPr>
            </a:p>
          </p:txBody>
        </p:sp>
        <p:sp>
          <p:nvSpPr>
            <p:cNvPr id="17" name="TextBox 1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MS PGothic" panose="020B0600070205080204" pitchFamily="34" charset="-128"/>
              </a:endParaRPr>
            </a:p>
          </p:txBody>
        </p:sp>
      </p:grpSp>
      <p:sp>
        <p:nvSpPr>
          <p:cNvPr id="24" name="Freeform 24"/>
          <p:cNvSpPr/>
          <p:nvPr/>
        </p:nvSpPr>
        <p:spPr>
          <a:xfrm rot="1102074" flipH="1">
            <a:off x="128315" y="4114818"/>
            <a:ext cx="18545990" cy="14027512"/>
          </a:xfrm>
          <a:custGeom>
            <a:avLst/>
            <a:gdLst/>
            <a:ahLst/>
            <a:cxnLst/>
            <a:rect l="l" t="t" r="r" b="b"/>
            <a:pathLst>
              <a:path w="18545990" h="14027512">
                <a:moveTo>
                  <a:pt x="18545990" y="0"/>
                </a:moveTo>
                <a:lnTo>
                  <a:pt x="0" y="0"/>
                </a:lnTo>
                <a:lnTo>
                  <a:pt x="0" y="14027513"/>
                </a:lnTo>
                <a:lnTo>
                  <a:pt x="18545990" y="14027513"/>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ja" sz="3200" dirty="0">
              <a:latin typeface="MS PGothic" panose="020B0600070205080204" pitchFamily="34" charset="-128"/>
            </a:endParaRPr>
          </a:p>
        </p:txBody>
      </p:sp>
      <p:sp>
        <p:nvSpPr>
          <p:cNvPr id="31" name="Freeform 31"/>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ja" dirty="0">
              <a:latin typeface="MS PGothic" panose="020B0600070205080204" pitchFamily="34" charset="-128"/>
            </a:endParaRPr>
          </a:p>
        </p:txBody>
      </p:sp>
      <p:sp>
        <p:nvSpPr>
          <p:cNvPr id="32" name="TextBox 32"/>
          <p:cNvSpPr txBox="1"/>
          <p:nvPr/>
        </p:nvSpPr>
        <p:spPr>
          <a:xfrm>
            <a:off x="2116222" y="3617520"/>
            <a:ext cx="4816156" cy="588623"/>
          </a:xfrm>
          <a:prstGeom prst="rect">
            <a:avLst/>
          </a:prstGeom>
        </p:spPr>
        <p:txBody>
          <a:bodyPr lIns="0" tIns="0" rIns="0" bIns="0" rtlCol="0" anchor="t">
            <a:spAutoFit/>
          </a:bodyPr>
          <a:lstStyle/>
          <a:p>
            <a:pPr algn="l" rtl="0">
              <a:lnSpc>
                <a:spcPts val="5400"/>
              </a:lnSpc>
            </a:pPr>
            <a:r>
              <a:rPr lang="ja" sz="3200" u="none" baseline="0" dirty="0">
                <a:solidFill>
                  <a:srgbClr val="000000"/>
                </a:solidFill>
                <a:latin typeface="MS PGothic" panose="020B0600070205080204" pitchFamily="34" charset="-128"/>
                <a:ea typeface="MS PGothic" panose="020B0600070205080204" pitchFamily="34" charset="-128"/>
                <a:cs typeface="Calibri (MS)"/>
                <a:sym typeface="Calibri (MS)"/>
              </a:rPr>
              <a:t>1.会話から始める</a:t>
            </a:r>
          </a:p>
        </p:txBody>
      </p:sp>
      <p:sp>
        <p:nvSpPr>
          <p:cNvPr id="33" name="TextBox 33"/>
          <p:cNvSpPr txBox="1"/>
          <p:nvPr/>
        </p:nvSpPr>
        <p:spPr>
          <a:xfrm>
            <a:off x="8271305" y="3678275"/>
            <a:ext cx="5442389" cy="588623"/>
          </a:xfrm>
          <a:prstGeom prst="rect">
            <a:avLst/>
          </a:prstGeom>
        </p:spPr>
        <p:txBody>
          <a:bodyPr wrap="square" lIns="0" tIns="0" rIns="0" bIns="0" rtlCol="0" anchor="t">
            <a:spAutoFit/>
          </a:bodyPr>
          <a:lstStyle/>
          <a:p>
            <a:pPr algn="l" rtl="0">
              <a:lnSpc>
                <a:spcPts val="5400"/>
              </a:lnSpc>
            </a:pPr>
            <a:r>
              <a:rPr lang="ja" sz="3200" u="none" baseline="0" dirty="0">
                <a:solidFill>
                  <a:srgbClr val="000000"/>
                </a:solidFill>
                <a:latin typeface="MS PGothic" panose="020B0600070205080204" pitchFamily="34" charset="-128"/>
                <a:ea typeface="MS PGothic" panose="020B0600070205080204" pitchFamily="34" charset="-128"/>
                <a:cs typeface="Calibri (MS)"/>
                <a:sym typeface="Calibri (MS)"/>
              </a:rPr>
              <a:t>3.具体的な依頼を1件行う</a:t>
            </a:r>
            <a:endParaRPr lang="ja" sz="3200" dirty="0">
              <a:solidFill>
                <a:srgbClr val="000000"/>
              </a:solidFill>
              <a:latin typeface="MS PGothic" panose="020B0600070205080204" pitchFamily="34" charset="-128"/>
              <a:ea typeface="MS PGothic" panose="020B0600070205080204" pitchFamily="34" charset="-128"/>
              <a:cs typeface="Calibri (MS)"/>
            </a:endParaRPr>
          </a:p>
        </p:txBody>
      </p:sp>
      <p:sp>
        <p:nvSpPr>
          <p:cNvPr id="34" name="TextBox 34"/>
          <p:cNvSpPr txBox="1"/>
          <p:nvPr/>
        </p:nvSpPr>
        <p:spPr>
          <a:xfrm>
            <a:off x="2232952" y="6082427"/>
            <a:ext cx="4816156" cy="984885"/>
          </a:xfrm>
          <a:prstGeom prst="rect">
            <a:avLst/>
          </a:prstGeom>
        </p:spPr>
        <p:txBody>
          <a:bodyPr lIns="0" tIns="0" rIns="0" bIns="0" rtlCol="0" anchor="t">
            <a:spAutoFit/>
          </a:bodyPr>
          <a:lstStyle/>
          <a:p>
            <a:pPr algn="l" rtl="0"/>
            <a:r>
              <a:rPr lang="ja" sz="3200" u="none" baseline="0" dirty="0">
                <a:solidFill>
                  <a:srgbClr val="000000"/>
                </a:solidFill>
                <a:latin typeface="MS PGothic" panose="020B0600070205080204" pitchFamily="34" charset="-128"/>
                <a:ea typeface="MS PGothic" panose="020B0600070205080204" pitchFamily="34" charset="-128"/>
                <a:cs typeface="Calibri (MS)"/>
                <a:sym typeface="Calibri (MS)"/>
              </a:rPr>
              <a:t>2.パートナー側のメリットの具体例を挙げる</a:t>
            </a:r>
          </a:p>
        </p:txBody>
      </p:sp>
      <p:sp>
        <p:nvSpPr>
          <p:cNvPr id="35" name="TextBox 35"/>
          <p:cNvSpPr txBox="1"/>
          <p:nvPr/>
        </p:nvSpPr>
        <p:spPr>
          <a:xfrm>
            <a:off x="8271305" y="5919858"/>
            <a:ext cx="4903239" cy="588623"/>
          </a:xfrm>
          <a:prstGeom prst="rect">
            <a:avLst/>
          </a:prstGeom>
        </p:spPr>
        <p:txBody>
          <a:bodyPr lIns="0" tIns="0" rIns="0" bIns="0" rtlCol="0" anchor="t">
            <a:spAutoFit/>
          </a:bodyPr>
          <a:lstStyle/>
          <a:p>
            <a:pPr algn="l" rtl="0">
              <a:lnSpc>
                <a:spcPts val="5400"/>
              </a:lnSpc>
            </a:pPr>
            <a:r>
              <a:rPr lang="ja" sz="3200" u="none" baseline="0" dirty="0">
                <a:solidFill>
                  <a:srgbClr val="000000"/>
                </a:solidFill>
                <a:latin typeface="MS PGothic" panose="020B0600070205080204" pitchFamily="34" charset="-128"/>
                <a:ea typeface="MS PGothic" panose="020B0600070205080204" pitchFamily="34" charset="-128"/>
                <a:cs typeface="Calibri (MS)"/>
                <a:sym typeface="Calibri (MS)"/>
              </a:rPr>
              <a:t>4.書面でフォローアップする</a:t>
            </a:r>
          </a:p>
        </p:txBody>
      </p:sp>
      <p:sp>
        <p:nvSpPr>
          <p:cNvPr id="40" name="TextBox 40"/>
          <p:cNvSpPr txBox="1"/>
          <p:nvPr/>
        </p:nvSpPr>
        <p:spPr>
          <a:xfrm>
            <a:off x="1401281" y="1895623"/>
            <a:ext cx="9000000" cy="955675"/>
          </a:xfrm>
          <a:prstGeom prst="rect">
            <a:avLst/>
          </a:prstGeom>
        </p:spPr>
        <p:txBody>
          <a:bodyPr lIns="0" tIns="0" rIns="0" bIns="0" rtlCol="0" anchor="t">
            <a:spAutoFit/>
          </a:bodyPr>
          <a:lstStyle/>
          <a:p>
            <a:pPr algn="l" rtl="0">
              <a:lnSpc>
                <a:spcPts val="7475"/>
              </a:lnSpc>
            </a:pPr>
            <a:r>
              <a:rPr lang="ja" sz="6500" u="none" baseline="0" dirty="0">
                <a:solidFill>
                  <a:srgbClr val="293374"/>
                </a:solidFill>
                <a:latin typeface="MS PGothic" panose="020B0600070205080204" pitchFamily="34" charset="-128"/>
                <a:ea typeface="MS PGothic" panose="020B0600070205080204" pitchFamily="34" charset="-128"/>
                <a:cs typeface="Effra"/>
                <a:sym typeface="Effra"/>
              </a:rPr>
              <a:t>依頼の仕方</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7349120"/>
            <a:ext cx="11161644" cy="5190164"/>
          </a:xfrm>
          <a:custGeom>
            <a:avLst/>
            <a:gdLst/>
            <a:ahLst/>
            <a:cxnLst/>
            <a:rect l="l" t="t" r="r" b="b"/>
            <a:pathLst>
              <a:path w="11161644" h="5190164">
                <a:moveTo>
                  <a:pt x="0" y="0"/>
                </a:moveTo>
                <a:lnTo>
                  <a:pt x="11161644" y="0"/>
                </a:lnTo>
                <a:lnTo>
                  <a:pt x="11161644" y="5190164"/>
                </a:lnTo>
                <a:lnTo>
                  <a:pt x="0" y="5190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sp>
        <p:nvSpPr>
          <p:cNvPr id="3" name="Freeform 3"/>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4"/>
                </a:ext>
              </a:extLst>
            </a:blip>
            <a:stretch>
              <a:fillRect l="-151" r="-151"/>
            </a:stretch>
          </a:blipFill>
        </p:spPr>
        <p:txBody>
          <a:bodyPr/>
          <a:lstStyle/>
          <a:p>
            <a:endParaRPr lang="ja" dirty="0">
              <a:latin typeface="MS PGothic" panose="020B0600070205080204" pitchFamily="34" charset="-128"/>
            </a:endParaRPr>
          </a:p>
        </p:txBody>
      </p:sp>
      <p:sp>
        <p:nvSpPr>
          <p:cNvPr id="4" name="TextBox 4"/>
          <p:cNvSpPr txBox="1"/>
          <p:nvPr/>
        </p:nvSpPr>
        <p:spPr>
          <a:xfrm>
            <a:off x="2461569" y="2382743"/>
            <a:ext cx="13364862" cy="4062651"/>
          </a:xfrm>
          <a:prstGeom prst="rect">
            <a:avLst/>
          </a:prstGeom>
        </p:spPr>
        <p:txBody>
          <a:bodyPr wrap="square" lIns="0" tIns="0" rIns="0" bIns="0" rtlCol="0" anchor="t">
            <a:spAutoFit/>
          </a:bodyPr>
          <a:lstStyle/>
          <a:p>
            <a:pPr algn="ctr" rtl="0"/>
            <a:r>
              <a:rPr lang="ja" sz="4400" u="none" baseline="0" dirty="0">
                <a:solidFill>
                  <a:srgbClr val="000000"/>
                </a:solidFill>
                <a:latin typeface="MS PGothic" panose="020B0600070205080204" pitchFamily="34" charset="-128"/>
                <a:ea typeface="MS PGothic" panose="020B0600070205080204" pitchFamily="34" charset="-128"/>
                <a:cs typeface="Calibri (MS)"/>
                <a:sym typeface="Calibri (MS)"/>
              </a:rPr>
              <a:t>これまでにどのような相手とパートナーシップを築きましたか？また、どのような取り組みが成功につながりましたか？ </a:t>
            </a:r>
          </a:p>
          <a:p>
            <a:pPr algn="ctr" rtl="0"/>
            <a:endParaRPr lang="ja" sz="4400" dirty="0">
              <a:solidFill>
                <a:srgbClr val="000000"/>
              </a:solidFill>
              <a:latin typeface="MS PGothic" panose="020B0600070205080204" pitchFamily="34" charset="-128"/>
              <a:ea typeface="MS PGothic" panose="020B0600070205080204" pitchFamily="34" charset="-128"/>
              <a:cs typeface="Calibri (MS)"/>
              <a:sym typeface="Calibri (MS)"/>
            </a:endParaRPr>
          </a:p>
          <a:p>
            <a:pPr algn="ctr" rtl="0"/>
            <a:r>
              <a:rPr lang="ja" sz="4400" u="none" baseline="0" dirty="0">
                <a:solidFill>
                  <a:srgbClr val="000000"/>
                </a:solidFill>
                <a:latin typeface="MS PGothic" panose="020B0600070205080204" pitchFamily="34" charset="-128"/>
                <a:ea typeface="MS PGothic" panose="020B0600070205080204" pitchFamily="34" charset="-128"/>
                <a:cs typeface="Calibri (MS)"/>
                <a:sym typeface="Calibri (MS)"/>
              </a:rPr>
              <a:t>お近くの方と話してみてください。最初に声をかけるのはどのパートナー候補でしょうか？</a:t>
            </a:r>
            <a:endParaRPr lang="ja" sz="4400" dirty="0">
              <a:solidFill>
                <a:srgbClr val="000000"/>
              </a:solidFill>
              <a:latin typeface="MS PGothic" panose="020B0600070205080204" pitchFamily="34" charset="-128"/>
              <a:ea typeface="MS PGothic" panose="020B0600070205080204" pitchFamily="34" charset="-128"/>
              <a:cs typeface="Calibri (MS)"/>
            </a:endParaRPr>
          </a:p>
        </p:txBody>
      </p:sp>
      <p:sp>
        <p:nvSpPr>
          <p:cNvPr id="6" name="TextBox 6"/>
          <p:cNvSpPr txBox="1"/>
          <p:nvPr/>
        </p:nvSpPr>
        <p:spPr>
          <a:xfrm>
            <a:off x="0" y="1028700"/>
            <a:ext cx="18288000" cy="1000274"/>
          </a:xfrm>
          <a:prstGeom prst="rect">
            <a:avLst/>
          </a:prstGeom>
        </p:spPr>
        <p:txBody>
          <a:bodyPr wrap="square" lIns="0" tIns="0" rIns="0" bIns="0" rtlCol="0" anchor="t">
            <a:spAutoFit/>
          </a:bodyPr>
          <a:lstStyle/>
          <a:p>
            <a:pPr algn="ctr" rtl="0">
              <a:lnSpc>
                <a:spcPts val="7799"/>
              </a:lnSpc>
            </a:pPr>
            <a:r>
              <a:rPr lang="ja" sz="6500" u="none" baseline="0" dirty="0">
                <a:solidFill>
                  <a:srgbClr val="293374"/>
                </a:solidFill>
                <a:latin typeface="MS PGothic" panose="020B0600070205080204" pitchFamily="34" charset="-128"/>
                <a:ea typeface="MS PGothic" panose="020B0600070205080204" pitchFamily="34" charset="-128"/>
                <a:cs typeface="Effra"/>
                <a:sym typeface="Effra"/>
              </a:rPr>
              <a:t>オープンディスカッション</a:t>
            </a: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endParaRPr lang="ja" dirty="0">
              <a:latin typeface="MS PGothic" panose="020B0600070205080204" pitchFamily="34"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ja" dirty="0">
              <a:latin typeface="MS PGothic" panose="020B0600070205080204" pitchFamily="34" charset="-128"/>
            </a:endParaRPr>
          </a:p>
        </p:txBody>
      </p:sp>
      <p:sp>
        <p:nvSpPr>
          <p:cNvPr id="3" name="Freeform 3"/>
          <p:cNvSpPr/>
          <p:nvPr/>
        </p:nvSpPr>
        <p:spPr>
          <a:xfrm>
            <a:off x="2739888"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dirty="0">
              <a:latin typeface="MS PGothic" panose="020B0600070205080204" pitchFamily="34" charset="-128"/>
            </a:endParaRPr>
          </a:p>
        </p:txBody>
      </p:sp>
      <p:sp>
        <p:nvSpPr>
          <p:cNvPr id="4" name="Freeform 4"/>
          <p:cNvSpPr/>
          <p:nvPr/>
        </p:nvSpPr>
        <p:spPr>
          <a:xfrm>
            <a:off x="9322822"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dirty="0">
              <a:latin typeface="MS PGothic" panose="020B0600070205080204" pitchFamily="34" charset="-128"/>
            </a:endParaRPr>
          </a:p>
        </p:txBody>
      </p:sp>
      <p:sp>
        <p:nvSpPr>
          <p:cNvPr id="5" name="Freeform 5"/>
          <p:cNvSpPr/>
          <p:nvPr/>
        </p:nvSpPr>
        <p:spPr>
          <a:xfrm>
            <a:off x="9283229"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dirty="0">
              <a:latin typeface="MS PGothic" panose="020B0600070205080204" pitchFamily="34" charset="-128"/>
            </a:endParaRPr>
          </a:p>
        </p:txBody>
      </p:sp>
      <p:sp>
        <p:nvSpPr>
          <p:cNvPr id="6" name="Freeform 6"/>
          <p:cNvSpPr/>
          <p:nvPr/>
        </p:nvSpPr>
        <p:spPr>
          <a:xfrm>
            <a:off x="2739888"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dirty="0">
              <a:latin typeface="MS PGothic" panose="020B0600070205080204" pitchFamily="34" charset="-128"/>
            </a:endParaRPr>
          </a:p>
        </p:txBody>
      </p:sp>
      <p:sp>
        <p:nvSpPr>
          <p:cNvPr id="7" name="TextBox 7"/>
          <p:cNvSpPr txBox="1"/>
          <p:nvPr/>
        </p:nvSpPr>
        <p:spPr>
          <a:xfrm>
            <a:off x="4722826" y="355657"/>
            <a:ext cx="9756579" cy="2182905"/>
          </a:xfrm>
          <a:prstGeom prst="rect">
            <a:avLst/>
          </a:prstGeom>
        </p:spPr>
        <p:txBody>
          <a:bodyPr wrap="square" lIns="0" tIns="0" rIns="0" bIns="0" rtlCol="0" anchor="t">
            <a:spAutoFit/>
          </a:bodyPr>
          <a:lstStyle/>
          <a:p>
            <a:pPr algn="ctr" rtl="0">
              <a:lnSpc>
                <a:spcPts val="9100"/>
              </a:lnSpc>
            </a:pPr>
            <a:r>
              <a:rPr lang="ja" sz="6500" u="none" spc="-194" baseline="0" dirty="0">
                <a:solidFill>
                  <a:srgbClr val="FFFFFF"/>
                </a:solidFill>
                <a:latin typeface="MS PGothic" panose="020B0600070205080204" pitchFamily="34" charset="-128"/>
                <a:ea typeface="MS PGothic" panose="020B0600070205080204" pitchFamily="34" charset="-128"/>
                <a:cs typeface="Effra"/>
                <a:sym typeface="Effra"/>
              </a:rPr>
              <a:t>寄付者との関係維持のトレンド</a:t>
            </a:r>
          </a:p>
        </p:txBody>
      </p:sp>
      <p:sp>
        <p:nvSpPr>
          <p:cNvPr id="8" name="TextBox 8"/>
          <p:cNvSpPr txBox="1"/>
          <p:nvPr/>
        </p:nvSpPr>
        <p:spPr>
          <a:xfrm>
            <a:off x="4310805" y="3790089"/>
            <a:ext cx="3632666" cy="423193"/>
          </a:xfrm>
          <a:prstGeom prst="rect">
            <a:avLst/>
          </a:prstGeom>
        </p:spPr>
        <p:txBody>
          <a:bodyPr lIns="0" tIns="0" rIns="0" bIns="0" rtlCol="0" anchor="t">
            <a:spAutoFit/>
          </a:bodyPr>
          <a:lstStyle/>
          <a:p>
            <a:pPr algn="l" rtl="0">
              <a:lnSpc>
                <a:spcPts val="3319"/>
              </a:lnSpc>
            </a:pPr>
            <a:r>
              <a:rPr lang="ja" sz="4400" u="none" spc="-95" baseline="0" dirty="0">
                <a:solidFill>
                  <a:srgbClr val="FFFFFF"/>
                </a:solidFill>
                <a:latin typeface="MS PGothic" panose="020B0600070205080204" pitchFamily="34" charset="-128"/>
                <a:ea typeface="MS PGothic" panose="020B0600070205080204" pitchFamily="34" charset="-128"/>
                <a:cs typeface="Calibri (MS) Bold"/>
                <a:sym typeface="Calibri (MS) Bold"/>
              </a:rPr>
              <a:t>寄付者維持</a:t>
            </a:r>
            <a:endParaRPr lang="ja" sz="4400" spc="-95" dirty="0">
              <a:solidFill>
                <a:srgbClr val="FFFFFF"/>
              </a:solidFill>
              <a:latin typeface="MS PGothic" panose="020B0600070205080204" pitchFamily="34" charset="-128"/>
              <a:ea typeface="MS PGothic" panose="020B0600070205080204" pitchFamily="34" charset="-128"/>
              <a:cs typeface="Calibri (MS) Bold"/>
            </a:endParaRPr>
          </a:p>
        </p:txBody>
      </p:sp>
      <p:sp>
        <p:nvSpPr>
          <p:cNvPr id="10" name="TextBox 10"/>
          <p:cNvSpPr txBox="1"/>
          <p:nvPr/>
        </p:nvSpPr>
        <p:spPr>
          <a:xfrm>
            <a:off x="4310805" y="6510138"/>
            <a:ext cx="3632666" cy="1354217"/>
          </a:xfrm>
          <a:prstGeom prst="rect">
            <a:avLst/>
          </a:prstGeom>
        </p:spPr>
        <p:txBody>
          <a:bodyPr lIns="0" tIns="0" rIns="0" bIns="0" rtlCol="0" anchor="t">
            <a:spAutoFit/>
          </a:bodyPr>
          <a:lstStyle/>
          <a:p>
            <a:pPr algn="l" rtl="0"/>
            <a:r>
              <a:rPr lang="ja" sz="4400" u="none" spc="-95" baseline="0" dirty="0">
                <a:solidFill>
                  <a:srgbClr val="FFFFFF"/>
                </a:solidFill>
                <a:latin typeface="MS PGothic" panose="020B0600070205080204" pitchFamily="34" charset="-128"/>
                <a:ea typeface="MS PGothic" panose="020B0600070205080204" pitchFamily="34" charset="-128"/>
                <a:cs typeface="Calibri (MS) Bold"/>
                <a:sym typeface="Calibri (MS) Bold"/>
              </a:rPr>
              <a:t>インパクトストーリー</a:t>
            </a:r>
          </a:p>
        </p:txBody>
      </p:sp>
      <p:sp>
        <p:nvSpPr>
          <p:cNvPr id="11" name="TextBox 11"/>
          <p:cNvSpPr txBox="1"/>
          <p:nvPr/>
        </p:nvSpPr>
        <p:spPr>
          <a:xfrm>
            <a:off x="10755574" y="3512810"/>
            <a:ext cx="4543950" cy="1845249"/>
          </a:xfrm>
          <a:prstGeom prst="rect">
            <a:avLst/>
          </a:prstGeom>
        </p:spPr>
        <p:txBody>
          <a:bodyPr wrap="square" lIns="0" tIns="0" rIns="0" bIns="0" rtlCol="0" anchor="t">
            <a:spAutoFit/>
          </a:bodyPr>
          <a:lstStyle/>
          <a:p>
            <a:pPr algn="l" rtl="0"/>
            <a:r>
              <a:rPr lang="ja" sz="4400" u="none" spc="-95" baseline="0" dirty="0">
                <a:solidFill>
                  <a:srgbClr val="FFFFFF"/>
                </a:solidFill>
                <a:latin typeface="MS PGothic" panose="020B0600070205080204" pitchFamily="34" charset="-128"/>
                <a:ea typeface="MS PGothic" panose="020B0600070205080204" pitchFamily="34" charset="-128"/>
                <a:cs typeface="Calibri (MS) Bold"/>
                <a:sym typeface="Calibri (MS) Bold"/>
              </a:rPr>
              <a:t>簡単に寄付する方法</a:t>
            </a:r>
          </a:p>
          <a:p>
            <a:pPr algn="l" rtl="0"/>
            <a:endParaRPr lang="ja" sz="3191" spc="-95" dirty="0">
              <a:solidFill>
                <a:srgbClr val="FFFFFF"/>
              </a:solidFill>
              <a:latin typeface="MS PGothic" panose="020B0600070205080204" pitchFamily="34" charset="-128"/>
              <a:ea typeface="MS PGothic" panose="020B0600070205080204" pitchFamily="34" charset="-128"/>
              <a:cs typeface="Calibri (MS) Bold"/>
              <a:sym typeface="Calibri (MS) Bold"/>
            </a:endParaRPr>
          </a:p>
        </p:txBody>
      </p:sp>
      <p:sp>
        <p:nvSpPr>
          <p:cNvPr id="12" name="TextBox 12"/>
          <p:cNvSpPr txBox="1"/>
          <p:nvPr/>
        </p:nvSpPr>
        <p:spPr>
          <a:xfrm>
            <a:off x="10666013" y="6679914"/>
            <a:ext cx="3632666" cy="1354217"/>
          </a:xfrm>
          <a:prstGeom prst="rect">
            <a:avLst/>
          </a:prstGeom>
        </p:spPr>
        <p:txBody>
          <a:bodyPr lIns="0" tIns="0" rIns="0" bIns="0" rtlCol="0" anchor="t">
            <a:spAutoFit/>
          </a:bodyPr>
          <a:lstStyle/>
          <a:p>
            <a:pPr algn="l" rtl="0"/>
            <a:r>
              <a:rPr lang="ja" sz="4400" u="none" spc="-95" baseline="0" dirty="0">
                <a:solidFill>
                  <a:srgbClr val="FFFFFF"/>
                </a:solidFill>
                <a:latin typeface="MS PGothic" panose="020B0600070205080204" pitchFamily="34" charset="-128"/>
                <a:ea typeface="MS PGothic" panose="020B0600070205080204" pitchFamily="34" charset="-128"/>
                <a:cs typeface="Calibri (MS) Bold"/>
                <a:sym typeface="Calibri (MS) Bold"/>
              </a:rPr>
              <a:t>若い世代の寄付者</a:t>
            </a:r>
            <a:endParaRPr lang="ja" sz="4400" spc="-95" dirty="0">
              <a:solidFill>
                <a:srgbClr val="FFFFFF"/>
              </a:solidFill>
              <a:latin typeface="MS PGothic" panose="020B0600070205080204" pitchFamily="34" charset="-128"/>
              <a:ea typeface="MS PGothic" panose="020B0600070205080204" pitchFamily="34" charset="-128"/>
              <a:cs typeface="Calibri (MS) Bold"/>
            </a:endParaRPr>
          </a:p>
        </p:txBody>
      </p:sp>
      <p:sp>
        <p:nvSpPr>
          <p:cNvPr id="16" name="Freeform 16"/>
          <p:cNvSpPr/>
          <p:nvPr/>
        </p:nvSpPr>
        <p:spPr>
          <a:xfrm>
            <a:off x="7937377" y="9188709"/>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5"/>
            <a:stretch>
              <a:fillRect t="-74" b="-74"/>
            </a:stretch>
          </a:blipFill>
        </p:spPr>
        <p:txBody>
          <a:bodyPr/>
          <a:lstStyle/>
          <a:p>
            <a:endParaRPr lang="ja" dirty="0">
              <a:latin typeface="MS PGothic" panose="020B0600070205080204" pitchFamily="34" charset="-128"/>
            </a:endParaRPr>
          </a:p>
        </p:txBody>
      </p:sp>
      <p:sp>
        <p:nvSpPr>
          <p:cNvPr id="22" name="Freeform 32">
            <a:extLst>
              <a:ext uri="{FF2B5EF4-FFF2-40B4-BE49-F238E27FC236}">
                <a16:creationId xmlns:a16="http://schemas.microsoft.com/office/drawing/2014/main" id="{D4621951-B426-F59A-E307-140B08C7EFFE}"/>
              </a:ext>
            </a:extLst>
          </p:cNvPr>
          <p:cNvSpPr/>
          <p:nvPr/>
        </p:nvSpPr>
        <p:spPr>
          <a:xfrm>
            <a:off x="9542910" y="3512810"/>
            <a:ext cx="964077" cy="978307"/>
          </a:xfrm>
          <a:custGeom>
            <a:avLst/>
            <a:gdLst/>
            <a:ahLst/>
            <a:cxnLst/>
            <a:rect l="l" t="t" r="r" b="b"/>
            <a:pathLst>
              <a:path w="964077" h="978307">
                <a:moveTo>
                  <a:pt x="0" y="0"/>
                </a:moveTo>
                <a:lnTo>
                  <a:pt x="964077" y="0"/>
                </a:lnTo>
                <a:lnTo>
                  <a:pt x="964077" y="978307"/>
                </a:lnTo>
                <a:lnTo>
                  <a:pt x="0" y="97830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ja" dirty="0">
              <a:latin typeface="MS PGothic" panose="020B0600070205080204" pitchFamily="34" charset="-128"/>
            </a:endParaRPr>
          </a:p>
        </p:txBody>
      </p:sp>
      <p:sp>
        <p:nvSpPr>
          <p:cNvPr id="24" name="Freeform 5">
            <a:extLst>
              <a:ext uri="{FF2B5EF4-FFF2-40B4-BE49-F238E27FC236}">
                <a16:creationId xmlns:a16="http://schemas.microsoft.com/office/drawing/2014/main" id="{41BBBB72-434A-29BF-8624-BA57DFDFC07F}"/>
              </a:ext>
            </a:extLst>
          </p:cNvPr>
          <p:cNvSpPr/>
          <p:nvPr/>
        </p:nvSpPr>
        <p:spPr>
          <a:xfrm>
            <a:off x="3111904" y="3846475"/>
            <a:ext cx="801428" cy="735857"/>
          </a:xfrm>
          <a:custGeom>
            <a:avLst/>
            <a:gdLst/>
            <a:ahLst/>
            <a:cxnLst/>
            <a:rect l="l" t="t" r="r" b="b"/>
            <a:pathLst>
              <a:path w="801428" h="735857">
                <a:moveTo>
                  <a:pt x="0" y="0"/>
                </a:moveTo>
                <a:lnTo>
                  <a:pt x="801428" y="0"/>
                </a:lnTo>
                <a:lnTo>
                  <a:pt x="801428" y="735857"/>
                </a:lnTo>
                <a:lnTo>
                  <a:pt x="0" y="73585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ja" dirty="0">
              <a:latin typeface="MS PGothic" panose="020B0600070205080204" pitchFamily="34" charset="-128"/>
            </a:endParaRPr>
          </a:p>
        </p:txBody>
      </p:sp>
      <p:sp>
        <p:nvSpPr>
          <p:cNvPr id="13" name="Freeform 51">
            <a:extLst>
              <a:ext uri="{FF2B5EF4-FFF2-40B4-BE49-F238E27FC236}">
                <a16:creationId xmlns:a16="http://schemas.microsoft.com/office/drawing/2014/main" id="{C1D1EFB7-FB6A-4F80-9870-ED044E7E3132}"/>
              </a:ext>
            </a:extLst>
          </p:cNvPr>
          <p:cNvSpPr/>
          <p:nvPr/>
        </p:nvSpPr>
        <p:spPr>
          <a:xfrm>
            <a:off x="9601116" y="6538908"/>
            <a:ext cx="905871" cy="860577"/>
          </a:xfrm>
          <a:custGeom>
            <a:avLst/>
            <a:gdLst/>
            <a:ahLst/>
            <a:cxnLst/>
            <a:rect l="l" t="t" r="r" b="b"/>
            <a:pathLst>
              <a:path w="905871" h="860577">
                <a:moveTo>
                  <a:pt x="0" y="0"/>
                </a:moveTo>
                <a:lnTo>
                  <a:pt x="905871" y="0"/>
                </a:lnTo>
                <a:lnTo>
                  <a:pt x="905871" y="860577"/>
                </a:lnTo>
                <a:lnTo>
                  <a:pt x="0" y="8605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ja" dirty="0">
              <a:latin typeface="MS PGothic" panose="020B0600070205080204" pitchFamily="34" charset="-128"/>
            </a:endParaRPr>
          </a:p>
        </p:txBody>
      </p:sp>
      <p:sp>
        <p:nvSpPr>
          <p:cNvPr id="18" name="Freeform 40">
            <a:extLst>
              <a:ext uri="{FF2B5EF4-FFF2-40B4-BE49-F238E27FC236}">
                <a16:creationId xmlns:a16="http://schemas.microsoft.com/office/drawing/2014/main" id="{D2407053-EFAF-55E4-C32D-36EF6E4D6878}"/>
              </a:ext>
            </a:extLst>
          </p:cNvPr>
          <p:cNvSpPr/>
          <p:nvPr/>
        </p:nvSpPr>
        <p:spPr>
          <a:xfrm>
            <a:off x="3100965" y="6538908"/>
            <a:ext cx="804521" cy="910349"/>
          </a:xfrm>
          <a:custGeom>
            <a:avLst/>
            <a:gdLst/>
            <a:ahLst/>
            <a:cxnLst/>
            <a:rect l="l" t="t" r="r" b="b"/>
            <a:pathLst>
              <a:path w="804521" h="910349">
                <a:moveTo>
                  <a:pt x="0" y="0"/>
                </a:moveTo>
                <a:lnTo>
                  <a:pt x="804521" y="0"/>
                </a:lnTo>
                <a:lnTo>
                  <a:pt x="804521" y="910349"/>
                </a:lnTo>
                <a:lnTo>
                  <a:pt x="0" y="910349"/>
                </a:lnTo>
                <a:lnTo>
                  <a:pt x="0" y="0"/>
                </a:lnTo>
                <a:close/>
              </a:path>
            </a:pathLst>
          </a:custGeom>
          <a:blipFill>
            <a:blip>
              <a:extLst>
                <a:ext uri="{96DAC541-7B7A-43D3-8B79-37D633B846F1}">
                  <asvg:svgBlip xmlns:asvg="http://schemas.microsoft.com/office/drawing/2016/SVG/main" r:embed="rId9"/>
                </a:ext>
              </a:extLst>
            </a:blip>
            <a:stretch>
              <a:fillRect/>
            </a:stretch>
          </a:blipFill>
          <a:ln cap="sq">
            <a:noFill/>
            <a:prstDash val="solid"/>
            <a:miter/>
          </a:ln>
        </p:spPr>
        <p:txBody>
          <a:bodyPr/>
          <a:lstStyle/>
          <a:p>
            <a:endParaRPr lang="ja" dirty="0">
              <a:latin typeface="MS PGothic" panose="020B0600070205080204" pitchFamily="34"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ja" dirty="0">
              <a:latin typeface="MS PGothic" panose="020B0600070205080204" pitchFamily="34" charset="-128"/>
            </a:endParaRPr>
          </a:p>
        </p:txBody>
      </p:sp>
      <p:sp>
        <p:nvSpPr>
          <p:cNvPr id="6" name="TextBox 6"/>
          <p:cNvSpPr txBox="1"/>
          <p:nvPr/>
        </p:nvSpPr>
        <p:spPr>
          <a:xfrm>
            <a:off x="948070" y="2526642"/>
            <a:ext cx="10106488" cy="2462213"/>
          </a:xfrm>
          <a:prstGeom prst="rect">
            <a:avLst/>
          </a:prstGeom>
        </p:spPr>
        <p:txBody>
          <a:bodyPr lIns="0" tIns="0" rIns="0" bIns="0" rtlCol="0" anchor="t">
            <a:spAutoFit/>
          </a:bodyPr>
          <a:lstStyle/>
          <a:p>
            <a:pPr marL="625475" lvl="1" indent="-312420" algn="l" rtl="0">
              <a:buFont typeface="Arial"/>
              <a:buChar char="•"/>
            </a:pPr>
            <a:r>
              <a:rPr lang="ja" sz="4000" u="none" baseline="0" dirty="0">
                <a:solidFill>
                  <a:srgbClr val="E8E4ED"/>
                </a:solidFill>
                <a:latin typeface="MS PGothic" panose="020B0600070205080204" pitchFamily="34" charset="-128"/>
                <a:ea typeface="MS PGothic" panose="020B0600070205080204" pitchFamily="34" charset="-128"/>
                <a:cs typeface="Calibri (MS)"/>
                <a:sym typeface="Calibri (MS)"/>
              </a:rPr>
              <a:t>会員がすでに持つ人脈を可視化する</a:t>
            </a:r>
            <a:endParaRPr lang="ja" sz="4000" dirty="0">
              <a:solidFill>
                <a:srgbClr val="E8E4ED"/>
              </a:solidFill>
              <a:latin typeface="MS PGothic" panose="020B0600070205080204" pitchFamily="34" charset="-128"/>
              <a:ea typeface="MS PGothic" panose="020B0600070205080204" pitchFamily="34" charset="-128"/>
              <a:cs typeface="Calibri (MS)"/>
            </a:endParaRPr>
          </a:p>
          <a:p>
            <a:pPr marL="625475" lvl="1" indent="-312420" algn="l" rtl="0">
              <a:buFont typeface="Arial"/>
              <a:buChar char="•"/>
            </a:pPr>
            <a:r>
              <a:rPr lang="ja" sz="4000" u="none" baseline="0" dirty="0">
                <a:solidFill>
                  <a:srgbClr val="E8E4ED"/>
                </a:solidFill>
                <a:latin typeface="MS PGothic" panose="020B0600070205080204" pitchFamily="34" charset="-128"/>
                <a:ea typeface="MS PGothic" panose="020B0600070205080204" pitchFamily="34" charset="-128"/>
                <a:cs typeface="Calibri (MS)"/>
                <a:sym typeface="Calibri (MS)"/>
              </a:rPr>
              <a:t>まずは現物寄付の依頼から始める</a:t>
            </a:r>
            <a:endParaRPr lang="ja" sz="4000" dirty="0">
              <a:solidFill>
                <a:srgbClr val="E8E4ED"/>
              </a:solidFill>
              <a:latin typeface="MS PGothic" panose="020B0600070205080204" pitchFamily="34" charset="-128"/>
              <a:ea typeface="MS PGothic" panose="020B0600070205080204" pitchFamily="34" charset="-128"/>
              <a:cs typeface="Calibri (MS)"/>
            </a:endParaRPr>
          </a:p>
          <a:p>
            <a:pPr marL="625475" lvl="1" indent="-312420" algn="l" rtl="0">
              <a:buFont typeface="Arial"/>
              <a:buChar char="•"/>
            </a:pPr>
            <a:r>
              <a:rPr lang="ja" sz="4000" u="none" baseline="0" dirty="0">
                <a:solidFill>
                  <a:srgbClr val="E8E4ED"/>
                </a:solidFill>
                <a:latin typeface="MS PGothic" panose="020B0600070205080204" pitchFamily="34" charset="-128"/>
                <a:ea typeface="MS PGothic" panose="020B0600070205080204" pitchFamily="34" charset="-128"/>
                <a:cs typeface="Calibri (MS)"/>
                <a:sym typeface="Calibri (MS)"/>
              </a:rPr>
              <a:t>共同企画の実施―寄付金を次につなげる</a:t>
            </a:r>
            <a:endParaRPr lang="ja" sz="4000" dirty="0">
              <a:solidFill>
                <a:srgbClr val="E8E4ED"/>
              </a:solidFill>
              <a:latin typeface="MS PGothic" panose="020B0600070205080204" pitchFamily="34" charset="-128"/>
              <a:ea typeface="MS PGothic" panose="020B0600070205080204" pitchFamily="34" charset="-128"/>
              <a:cs typeface="Calibri (MS)"/>
            </a:endParaRPr>
          </a:p>
          <a:p>
            <a:pPr marL="625475" lvl="1" indent="-312420" algn="l" rtl="0">
              <a:buFont typeface="Arial"/>
              <a:buChar char="•"/>
            </a:pPr>
            <a:r>
              <a:rPr lang="ja" sz="4000" u="none" baseline="0" dirty="0">
                <a:solidFill>
                  <a:srgbClr val="E8E4ED"/>
                </a:solidFill>
                <a:latin typeface="MS PGothic" panose="020B0600070205080204" pitchFamily="34" charset="-128"/>
                <a:ea typeface="MS PGothic" panose="020B0600070205080204" pitchFamily="34" charset="-128"/>
                <a:cs typeface="Calibri (MS)"/>
                <a:sym typeface="Calibri (MS)"/>
              </a:rPr>
              <a:t>結果の共有と感謝の言葉で締めくくる</a:t>
            </a:r>
            <a:endParaRPr lang="ja" sz="4000" dirty="0">
              <a:solidFill>
                <a:srgbClr val="E8E4ED"/>
              </a:solidFill>
              <a:latin typeface="MS PGothic" panose="020B0600070205080204" pitchFamily="34" charset="-128"/>
              <a:ea typeface="MS PGothic" panose="020B0600070205080204" pitchFamily="34" charset="-128"/>
              <a:cs typeface="Calibri (MS)"/>
            </a:endParaRPr>
          </a:p>
        </p:txBody>
      </p:sp>
      <p:sp>
        <p:nvSpPr>
          <p:cNvPr id="7" name="TextBox 7"/>
          <p:cNvSpPr txBox="1"/>
          <p:nvPr/>
        </p:nvSpPr>
        <p:spPr>
          <a:xfrm>
            <a:off x="1028700" y="1202317"/>
            <a:ext cx="10106488" cy="1000274"/>
          </a:xfrm>
          <a:prstGeom prst="rect">
            <a:avLst/>
          </a:prstGeom>
        </p:spPr>
        <p:txBody>
          <a:bodyPr wrap="square" lIns="0" tIns="0" rIns="0" bIns="0" rtlCol="0" anchor="t">
            <a:spAutoFit/>
          </a:bodyPr>
          <a:lstStyle/>
          <a:p>
            <a:pPr algn="just" rtl="0">
              <a:lnSpc>
                <a:spcPts val="7799"/>
              </a:lnSpc>
            </a:pPr>
            <a:r>
              <a:rPr lang="ja" sz="6500" u="none" baseline="0" dirty="0">
                <a:solidFill>
                  <a:srgbClr val="FFFFFF"/>
                </a:solidFill>
                <a:latin typeface="MS PGothic" panose="020B0600070205080204" pitchFamily="34" charset="-128"/>
                <a:ea typeface="MS PGothic" panose="020B0600070205080204" pitchFamily="34" charset="-128"/>
                <a:cs typeface="Effra"/>
                <a:sym typeface="Effra"/>
              </a:rPr>
              <a:t>協働の実践</a:t>
            </a:r>
          </a:p>
        </p:txBody>
      </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ja" dirty="0">
              <a:latin typeface="MS PGothic" panose="020B0600070205080204" pitchFamily="34" charset="-128"/>
            </a:endParaRPr>
          </a:p>
        </p:txBody>
      </p:sp>
      <p:sp>
        <p:nvSpPr>
          <p:cNvPr id="10" name="TextBox 7">
            <a:extLst>
              <a:ext uri="{FF2B5EF4-FFF2-40B4-BE49-F238E27FC236}">
                <a16:creationId xmlns:a16="http://schemas.microsoft.com/office/drawing/2014/main" id="{C8D95D01-C8F3-603B-D007-4723E21CDBC3}"/>
              </a:ext>
            </a:extLst>
          </p:cNvPr>
          <p:cNvSpPr txBox="1"/>
          <p:nvPr/>
        </p:nvSpPr>
        <p:spPr>
          <a:xfrm>
            <a:off x="1028700" y="6294969"/>
            <a:ext cx="10106488" cy="1000274"/>
          </a:xfrm>
          <a:prstGeom prst="rect">
            <a:avLst/>
          </a:prstGeom>
        </p:spPr>
        <p:txBody>
          <a:bodyPr wrap="square" lIns="0" tIns="0" rIns="0" bIns="0" rtlCol="0" anchor="t">
            <a:spAutoFit/>
          </a:bodyPr>
          <a:lstStyle/>
          <a:p>
            <a:pPr algn="just" rtl="0">
              <a:lnSpc>
                <a:spcPts val="7799"/>
              </a:lnSpc>
            </a:pPr>
            <a:r>
              <a:rPr lang="ja" sz="6500" u="none" baseline="0" dirty="0">
                <a:solidFill>
                  <a:srgbClr val="FFFFFF"/>
                </a:solidFill>
                <a:latin typeface="MS PGothic" panose="020B0600070205080204" pitchFamily="34" charset="-128"/>
                <a:ea typeface="MS PGothic" panose="020B0600070205080204" pitchFamily="34" charset="-128"/>
                <a:cs typeface="Effra"/>
                <a:sym typeface="Effra"/>
              </a:rPr>
              <a:t>試してみる：</a:t>
            </a:r>
          </a:p>
        </p:txBody>
      </p:sp>
      <p:sp>
        <p:nvSpPr>
          <p:cNvPr id="11" name="TextBox 6">
            <a:extLst>
              <a:ext uri="{FF2B5EF4-FFF2-40B4-BE49-F238E27FC236}">
                <a16:creationId xmlns:a16="http://schemas.microsoft.com/office/drawing/2014/main" id="{32202A2D-223C-6F04-B08F-9F33DE34C429}"/>
              </a:ext>
            </a:extLst>
          </p:cNvPr>
          <p:cNvSpPr txBox="1"/>
          <p:nvPr/>
        </p:nvSpPr>
        <p:spPr>
          <a:xfrm>
            <a:off x="991202" y="7278627"/>
            <a:ext cx="9000000" cy="2131737"/>
          </a:xfrm>
          <a:prstGeom prst="rect">
            <a:avLst/>
          </a:prstGeom>
        </p:spPr>
        <p:txBody>
          <a:bodyPr wrap="square" lIns="0" tIns="0" rIns="0" bIns="0" rtlCol="0" anchor="t">
            <a:spAutoFit/>
          </a:bodyPr>
          <a:lstStyle/>
          <a:p>
            <a:pPr marL="626109" lvl="1" indent="-313054" algn="l" rtl="0">
              <a:lnSpc>
                <a:spcPct val="150000"/>
              </a:lnSpc>
              <a:buFont typeface="Arial"/>
              <a:buChar char="•"/>
            </a:pPr>
            <a:r>
              <a:rPr lang="ja" sz="3200" u="none" baseline="0" dirty="0">
                <a:solidFill>
                  <a:srgbClr val="E8E4ED"/>
                </a:solidFill>
                <a:latin typeface="MS PGothic" panose="020B0600070205080204" pitchFamily="34" charset="-128"/>
                <a:ea typeface="MS PGothic" panose="020B0600070205080204" pitchFamily="34" charset="-128"/>
                <a:cs typeface="Calibri (MS)"/>
                <a:sym typeface="Calibri (MS)"/>
              </a:rPr>
              <a:t>イベントの共同ブランド化</a:t>
            </a:r>
          </a:p>
          <a:p>
            <a:pPr marL="626109" lvl="1" indent="-313054" algn="l" rtl="0">
              <a:lnSpc>
                <a:spcPct val="150000"/>
              </a:lnSpc>
              <a:buFont typeface="Arial"/>
              <a:buChar char="•"/>
            </a:pPr>
            <a:r>
              <a:rPr lang="ja" sz="3200" u="none" baseline="0" dirty="0">
                <a:solidFill>
                  <a:srgbClr val="E8E4ED"/>
                </a:solidFill>
                <a:latin typeface="MS PGothic" panose="020B0600070205080204" pitchFamily="34" charset="-128"/>
                <a:ea typeface="MS PGothic" panose="020B0600070205080204" pitchFamily="34" charset="-128"/>
                <a:cs typeface="Calibri (MS)"/>
                <a:sym typeface="Calibri (MS)"/>
              </a:rPr>
              <a:t>賞のスポンサー募集</a:t>
            </a:r>
          </a:p>
          <a:p>
            <a:pPr marL="626109" lvl="1" indent="-313054" algn="l" rtl="0">
              <a:lnSpc>
                <a:spcPct val="150000"/>
              </a:lnSpc>
              <a:buFont typeface="Arial"/>
              <a:buChar char="•"/>
            </a:pPr>
            <a:r>
              <a:rPr lang="ja" sz="3200" u="none" baseline="0" dirty="0">
                <a:solidFill>
                  <a:srgbClr val="E8E4ED"/>
                </a:solidFill>
                <a:latin typeface="MS PGothic" panose="020B0600070205080204" pitchFamily="34" charset="-128"/>
                <a:ea typeface="MS PGothic" panose="020B0600070205080204" pitchFamily="34" charset="-128"/>
                <a:cs typeface="Calibri (MS)"/>
                <a:sym typeface="Calibri (MS)"/>
              </a:rPr>
              <a:t>お礼の朝食会</a:t>
            </a:r>
          </a:p>
        </p:txBody>
      </p:sp>
      <p:pic>
        <p:nvPicPr>
          <p:cNvPr id="15" name="Picture 14">
            <a:extLst>
              <a:ext uri="{FF2B5EF4-FFF2-40B4-BE49-F238E27FC236}">
                <a16:creationId xmlns:a16="http://schemas.microsoft.com/office/drawing/2014/main" id="{D4B91E49-E491-4782-7201-F8C9C7C8714C}"/>
              </a:ext>
            </a:extLst>
          </p:cNvPr>
          <p:cNvPicPr>
            <a:picLocks noChangeAspect="1"/>
          </p:cNvPicPr>
          <p:nvPr/>
        </p:nvPicPr>
        <p:blipFill>
          <a:blip r:embed="rId5"/>
          <a:srcRect l="11644" t="9193" r="12290" b="10931"/>
          <a:stretch>
            <a:fillRect/>
          </a:stretch>
        </p:blipFill>
        <p:spPr>
          <a:xfrm>
            <a:off x="10959860" y="2921915"/>
            <a:ext cx="7233188" cy="437847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2042</TotalTime>
  <Words>6526</Words>
  <Application>Microsoft Macintosh PowerPoint</Application>
  <PresentationFormat>Custom</PresentationFormat>
  <Paragraphs>164</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MS PGothic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SIA PPT Template</dc:title>
  <dc:creator>Ilana Hirsch</dc:creator>
  <cp:lastModifiedBy>Zoe Wainer</cp:lastModifiedBy>
  <cp:revision>4</cp:revision>
  <dcterms:created xsi:type="dcterms:W3CDTF">2006-08-16T00:00:00Z</dcterms:created>
  <dcterms:modified xsi:type="dcterms:W3CDTF">2026-08-17T20:34:43Z</dcterms:modified>
  <dc:identifier>DAG2D4GzFFA</dc:identifier>
</cp:coreProperties>
</file>