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74" r:id="rId4"/>
    <p:sldId id="259" r:id="rId5"/>
    <p:sldId id="262" r:id="rId6"/>
    <p:sldId id="275" r:id="rId7"/>
    <p:sldId id="276" r:id="rId8"/>
    <p:sldId id="267" r:id="rId9"/>
    <p:sldId id="261" r:id="rId10"/>
    <p:sldId id="264" r:id="rId11"/>
    <p:sldId id="273" r:id="rId12"/>
  </p:sldIdLst>
  <p:sldSz cx="18288000" cy="10287000"/>
  <p:notesSz cx="6858000" cy="9144000"/>
  <p:embeddedFontLst>
    <p:embeddedFont>
      <p:font typeface="Microsoft JhengHei" panose="020B0604030504040204" pitchFamily="34" charset="-120"/>
      <p:regular r:id="rId14"/>
      <p:bold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CC"/>
    <a:srgbClr val="EEC0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1C7E35-0100-0E56-9E45-1A39510AAF47}" v="2" dt="2026-01-20T15:38:01.2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66575" autoAdjust="0"/>
  </p:normalViewPr>
  <p:slideViewPr>
    <p:cSldViewPr snapToGrid="0">
      <p:cViewPr varScale="1">
        <p:scale>
          <a:sx n="55" d="100"/>
          <a:sy n="55" d="100"/>
        </p:scale>
        <p:origin x="2264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rica Cheslock" userId="S::erica@soroptimist.org::41ba2fca-9f4e-4ffe-8786-9a39c858394d" providerId="AD" clId="Web-{B5A7CE7C-BE48-751F-2E6C-38F2448A8FE6}"/>
    <pc:docChg chg="mod modSld">
      <pc:chgData name="Erica Cheslock" userId="S::erica@soroptimist.org::41ba2fca-9f4e-4ffe-8786-9a39c858394d" providerId="AD" clId="Web-{B5A7CE7C-BE48-751F-2E6C-38F2448A8FE6}" dt="2026-01-08T14:39:00.825" v="121" actId="1076"/>
      <pc:docMkLst>
        <pc:docMk/>
      </pc:docMkLst>
      <pc:sldChg chg="delSp">
        <pc:chgData name="Erica Cheslock" userId="S::erica@soroptimist.org::41ba2fca-9f4e-4ffe-8786-9a39c858394d" providerId="AD" clId="Web-{B5A7CE7C-BE48-751F-2E6C-38F2448A8FE6}" dt="2026-01-06T21:39:23.173" v="119"/>
        <pc:sldMkLst>
          <pc:docMk/>
          <pc:sldMk cId="0" sldId="257"/>
        </pc:sldMkLst>
      </pc:sldChg>
      <pc:sldChg chg="modSp">
        <pc:chgData name="Erica Cheslock" userId="S::erica@soroptimist.org::41ba2fca-9f4e-4ffe-8786-9a39c858394d" providerId="AD" clId="Web-{B5A7CE7C-BE48-751F-2E6C-38F2448A8FE6}" dt="2026-01-06T18:31:07.446" v="59" actId="1076"/>
        <pc:sldMkLst>
          <pc:docMk/>
          <pc:sldMk cId="0" sldId="258"/>
        </pc:sldMkLst>
        <pc:spChg chg="mod">
          <ac:chgData name="Erica Cheslock" userId="S::erica@soroptimist.org::41ba2fca-9f4e-4ffe-8786-9a39c858394d" providerId="AD" clId="Web-{B5A7CE7C-BE48-751F-2E6C-38F2448A8FE6}" dt="2026-01-06T18:28:02.337" v="14"/>
          <ac:spMkLst>
            <pc:docMk/>
            <pc:sldMk cId="0" sldId="258"/>
            <ac:spMk id="6" creationId="{00000000-0000-0000-0000-000000000000}"/>
          </ac:spMkLst>
        </pc:spChg>
        <pc:spChg chg="mod">
          <ac:chgData name="Erica Cheslock" userId="S::erica@soroptimist.org::41ba2fca-9f4e-4ffe-8786-9a39c858394d" providerId="AD" clId="Web-{B5A7CE7C-BE48-751F-2E6C-38F2448A8FE6}" dt="2026-01-06T18:28:02.337" v="15"/>
          <ac:spMkLst>
            <pc:docMk/>
            <pc:sldMk cId="0" sldId="258"/>
            <ac:spMk id="7" creationId="{00000000-0000-0000-0000-000000000000}"/>
          </ac:spMkLst>
        </pc:spChg>
        <pc:spChg chg="mod">
          <ac:chgData name="Erica Cheslock" userId="S::erica@soroptimist.org::41ba2fca-9f4e-4ffe-8786-9a39c858394d" providerId="AD" clId="Web-{B5A7CE7C-BE48-751F-2E6C-38F2448A8FE6}" dt="2026-01-06T18:28:02.337" v="16"/>
          <ac:spMkLst>
            <pc:docMk/>
            <pc:sldMk cId="0" sldId="258"/>
            <ac:spMk id="11" creationId="{00000000-0000-0000-0000-000000000000}"/>
          </ac:spMkLst>
        </pc:spChg>
        <pc:spChg chg="mod">
          <ac:chgData name="Erica Cheslock" userId="S::erica@soroptimist.org::41ba2fca-9f4e-4ffe-8786-9a39c858394d" providerId="AD" clId="Web-{B5A7CE7C-BE48-751F-2E6C-38F2448A8FE6}" dt="2026-01-06T18:28:02.337" v="17"/>
          <ac:spMkLst>
            <pc:docMk/>
            <pc:sldMk cId="0" sldId="258"/>
            <ac:spMk id="16" creationId="{00000000-0000-0000-0000-000000000000}"/>
          </ac:spMkLst>
        </pc:spChg>
        <pc:spChg chg="mod">
          <ac:chgData name="Erica Cheslock" userId="S::erica@soroptimist.org::41ba2fca-9f4e-4ffe-8786-9a39c858394d" providerId="AD" clId="Web-{B5A7CE7C-BE48-751F-2E6C-38F2448A8FE6}" dt="2026-01-06T18:28:02.337" v="18"/>
          <ac:spMkLst>
            <pc:docMk/>
            <pc:sldMk cId="0" sldId="258"/>
            <ac:spMk id="17" creationId="{00000000-0000-0000-0000-000000000000}"/>
          </ac:spMkLst>
        </pc:spChg>
        <pc:spChg chg="mod">
          <ac:chgData name="Erica Cheslock" userId="S::erica@soroptimist.org::41ba2fca-9f4e-4ffe-8786-9a39c858394d" providerId="AD" clId="Web-{B5A7CE7C-BE48-751F-2E6C-38F2448A8FE6}" dt="2026-01-06T18:31:07.446" v="59" actId="1076"/>
          <ac:spMkLst>
            <pc:docMk/>
            <pc:sldMk cId="0" sldId="258"/>
            <ac:spMk id="24" creationId="{00000000-0000-0000-0000-000000000000}"/>
          </ac:spMkLst>
        </pc:spChg>
        <pc:spChg chg="mod">
          <ac:chgData name="Erica Cheslock" userId="S::erica@soroptimist.org::41ba2fca-9f4e-4ffe-8786-9a39c858394d" providerId="AD" clId="Web-{B5A7CE7C-BE48-751F-2E6C-38F2448A8FE6}" dt="2026-01-06T18:28:02.337" v="20"/>
          <ac:spMkLst>
            <pc:docMk/>
            <pc:sldMk cId="0" sldId="258"/>
            <ac:spMk id="26" creationId="{00000000-0000-0000-0000-000000000000}"/>
          </ac:spMkLst>
        </pc:spChg>
        <pc:spChg chg="mod">
          <ac:chgData name="Erica Cheslock" userId="S::erica@soroptimist.org::41ba2fca-9f4e-4ffe-8786-9a39c858394d" providerId="AD" clId="Web-{B5A7CE7C-BE48-751F-2E6C-38F2448A8FE6}" dt="2026-01-06T18:28:02.337" v="21"/>
          <ac:spMkLst>
            <pc:docMk/>
            <pc:sldMk cId="0" sldId="258"/>
            <ac:spMk id="27" creationId="{00000000-0000-0000-0000-000000000000}"/>
          </ac:spMkLst>
        </pc:spChg>
        <pc:spChg chg="mod">
          <ac:chgData name="Erica Cheslock" userId="S::erica@soroptimist.org::41ba2fca-9f4e-4ffe-8786-9a39c858394d" providerId="AD" clId="Web-{B5A7CE7C-BE48-751F-2E6C-38F2448A8FE6}" dt="2026-01-06T18:28:02.337" v="22"/>
          <ac:spMkLst>
            <pc:docMk/>
            <pc:sldMk cId="0" sldId="258"/>
            <ac:spMk id="29" creationId="{00000000-0000-0000-0000-000000000000}"/>
          </ac:spMkLst>
        </pc:spChg>
        <pc:spChg chg="mod">
          <ac:chgData name="Erica Cheslock" userId="S::erica@soroptimist.org::41ba2fca-9f4e-4ffe-8786-9a39c858394d" providerId="AD" clId="Web-{B5A7CE7C-BE48-751F-2E6C-38F2448A8FE6}" dt="2026-01-06T18:28:02.337" v="23"/>
          <ac:spMkLst>
            <pc:docMk/>
            <pc:sldMk cId="0" sldId="258"/>
            <ac:spMk id="30" creationId="{00000000-0000-0000-0000-000000000000}"/>
          </ac:spMkLst>
        </pc:spChg>
        <pc:spChg chg="mod">
          <ac:chgData name="Erica Cheslock" userId="S::erica@soroptimist.org::41ba2fca-9f4e-4ffe-8786-9a39c858394d" providerId="AD" clId="Web-{B5A7CE7C-BE48-751F-2E6C-38F2448A8FE6}" dt="2026-01-06T18:31:05.102" v="58" actId="14100"/>
          <ac:spMkLst>
            <pc:docMk/>
            <pc:sldMk cId="0" sldId="258"/>
            <ac:spMk id="33" creationId="{00000000-0000-0000-0000-000000000000}"/>
          </ac:spMkLst>
        </pc:spChg>
        <pc:spChg chg="mod">
          <ac:chgData name="Erica Cheslock" userId="S::erica@soroptimist.org::41ba2fca-9f4e-4ffe-8786-9a39c858394d" providerId="AD" clId="Web-{B5A7CE7C-BE48-751F-2E6C-38F2448A8FE6}" dt="2026-01-06T18:28:02.337" v="25"/>
          <ac:spMkLst>
            <pc:docMk/>
            <pc:sldMk cId="0" sldId="258"/>
            <ac:spMk id="35" creationId="{00000000-0000-0000-0000-000000000000}"/>
          </ac:spMkLst>
        </pc:spChg>
        <pc:spChg chg="mod">
          <ac:chgData name="Erica Cheslock" userId="S::erica@soroptimist.org::41ba2fca-9f4e-4ffe-8786-9a39c858394d" providerId="AD" clId="Web-{B5A7CE7C-BE48-751F-2E6C-38F2448A8FE6}" dt="2026-01-06T18:30:53.742" v="55" actId="20577"/>
          <ac:spMkLst>
            <pc:docMk/>
            <pc:sldMk cId="0" sldId="258"/>
            <ac:spMk id="38" creationId="{00000000-0000-0000-0000-000000000000}"/>
          </ac:spMkLst>
        </pc:spChg>
        <pc:spChg chg="mod">
          <ac:chgData name="Erica Cheslock" userId="S::erica@soroptimist.org::41ba2fca-9f4e-4ffe-8786-9a39c858394d" providerId="AD" clId="Web-{B5A7CE7C-BE48-751F-2E6C-38F2448A8FE6}" dt="2026-01-06T18:28:02.680" v="27"/>
          <ac:spMkLst>
            <pc:docMk/>
            <pc:sldMk cId="0" sldId="258"/>
            <ac:spMk id="39" creationId="{00000000-0000-0000-0000-000000000000}"/>
          </ac:spMkLst>
        </pc:spChg>
      </pc:sldChg>
      <pc:sldChg chg="modSp">
        <pc:chgData name="Erica Cheslock" userId="S::erica@soroptimist.org::41ba2fca-9f4e-4ffe-8786-9a39c858394d" providerId="AD" clId="Web-{B5A7CE7C-BE48-751F-2E6C-38F2448A8FE6}" dt="2026-01-06T18:28:41.540" v="29" actId="20577"/>
        <pc:sldMkLst>
          <pc:docMk/>
          <pc:sldMk cId="0" sldId="259"/>
        </pc:sldMkLst>
        <pc:spChg chg="mod">
          <ac:chgData name="Erica Cheslock" userId="S::erica@soroptimist.org::41ba2fca-9f4e-4ffe-8786-9a39c858394d" providerId="AD" clId="Web-{B5A7CE7C-BE48-751F-2E6C-38F2448A8FE6}" dt="2026-01-06T18:28:41.540" v="29" actId="20577"/>
          <ac:spMkLst>
            <pc:docMk/>
            <pc:sldMk cId="0" sldId="259"/>
            <ac:spMk id="6" creationId="{00000000-0000-0000-0000-000000000000}"/>
          </ac:spMkLst>
        </pc:spChg>
      </pc:sldChg>
      <pc:sldChg chg="modSp">
        <pc:chgData name="Erica Cheslock" userId="S::erica@soroptimist.org::41ba2fca-9f4e-4ffe-8786-9a39c858394d" providerId="AD" clId="Web-{B5A7CE7C-BE48-751F-2E6C-38F2448A8FE6}" dt="2026-01-06T18:30:30.961" v="53" actId="1076"/>
        <pc:sldMkLst>
          <pc:docMk/>
          <pc:sldMk cId="0" sldId="260"/>
        </pc:sldMkLst>
        <pc:spChg chg="mod">
          <ac:chgData name="Erica Cheslock" userId="S::erica@soroptimist.org::41ba2fca-9f4e-4ffe-8786-9a39c858394d" providerId="AD" clId="Web-{B5A7CE7C-BE48-751F-2E6C-38F2448A8FE6}" dt="2026-01-06T18:29:52.368" v="47" actId="1076"/>
          <ac:spMkLst>
            <pc:docMk/>
            <pc:sldMk cId="0" sldId="260"/>
            <ac:spMk id="3" creationId="{00000000-0000-0000-0000-000000000000}"/>
          </ac:spMkLst>
        </pc:spChg>
        <pc:spChg chg="mod">
          <ac:chgData name="Erica Cheslock" userId="S::erica@soroptimist.org::41ba2fca-9f4e-4ffe-8786-9a39c858394d" providerId="AD" clId="Web-{B5A7CE7C-BE48-751F-2E6C-38F2448A8FE6}" dt="2026-01-06T18:30:27.977" v="52" actId="14100"/>
          <ac:spMkLst>
            <pc:docMk/>
            <pc:sldMk cId="0" sldId="260"/>
            <ac:spMk id="4" creationId="{00000000-0000-0000-0000-000000000000}"/>
          </ac:spMkLst>
        </pc:spChg>
        <pc:spChg chg="mod">
          <ac:chgData name="Erica Cheslock" userId="S::erica@soroptimist.org::41ba2fca-9f4e-4ffe-8786-9a39c858394d" providerId="AD" clId="Web-{B5A7CE7C-BE48-751F-2E6C-38F2448A8FE6}" dt="2026-01-06T18:30:02.243" v="49" actId="1076"/>
          <ac:spMkLst>
            <pc:docMk/>
            <pc:sldMk cId="0" sldId="260"/>
            <ac:spMk id="6" creationId="{00000000-0000-0000-0000-000000000000}"/>
          </ac:spMkLst>
        </pc:spChg>
        <pc:grpChg chg="mod">
          <ac:chgData name="Erica Cheslock" userId="S::erica@soroptimist.org::41ba2fca-9f4e-4ffe-8786-9a39c858394d" providerId="AD" clId="Web-{B5A7CE7C-BE48-751F-2E6C-38F2448A8FE6}" dt="2026-01-06T18:30:30.961" v="53" actId="1076"/>
          <ac:grpSpMkLst>
            <pc:docMk/>
            <pc:sldMk cId="0" sldId="260"/>
            <ac:grpSpMk id="7" creationId="{00000000-0000-0000-0000-000000000000}"/>
          </ac:grpSpMkLst>
        </pc:grpChg>
      </pc:sldChg>
      <pc:sldChg chg="modSp">
        <pc:chgData name="Erica Cheslock" userId="S::erica@soroptimist.org::41ba2fca-9f4e-4ffe-8786-9a39c858394d" providerId="AD" clId="Web-{B5A7CE7C-BE48-751F-2E6C-38F2448A8FE6}" dt="2026-01-06T18:31:42.492" v="66" actId="14100"/>
        <pc:sldMkLst>
          <pc:docMk/>
          <pc:sldMk cId="0" sldId="261"/>
        </pc:sldMkLst>
        <pc:spChg chg="mod">
          <ac:chgData name="Erica Cheslock" userId="S::erica@soroptimist.org::41ba2fca-9f4e-4ffe-8786-9a39c858394d" providerId="AD" clId="Web-{B5A7CE7C-BE48-751F-2E6C-38F2448A8FE6}" dt="2026-01-06T18:31:22.946" v="63" actId="20577"/>
          <ac:spMkLst>
            <pc:docMk/>
            <pc:sldMk cId="0" sldId="261"/>
            <ac:spMk id="6" creationId="{00000000-0000-0000-0000-000000000000}"/>
          </ac:spMkLst>
        </pc:spChg>
        <pc:spChg chg="mod">
          <ac:chgData name="Erica Cheslock" userId="S::erica@soroptimist.org::41ba2fca-9f4e-4ffe-8786-9a39c858394d" providerId="AD" clId="Web-{B5A7CE7C-BE48-751F-2E6C-38F2448A8FE6}" dt="2026-01-06T18:31:42.492" v="66" actId="14100"/>
          <ac:spMkLst>
            <pc:docMk/>
            <pc:sldMk cId="0" sldId="261"/>
            <ac:spMk id="11" creationId="{32202A2D-223C-6F04-B08F-9F33DE34C429}"/>
          </ac:spMkLst>
        </pc:spChg>
        <pc:picChg chg="mod">
          <ac:chgData name="Erica Cheslock" userId="S::erica@soroptimist.org::41ba2fca-9f4e-4ffe-8786-9a39c858394d" providerId="AD" clId="Web-{B5A7CE7C-BE48-751F-2E6C-38F2448A8FE6}" dt="2026-01-06T18:31:31.914" v="64" actId="14100"/>
          <ac:picMkLst>
            <pc:docMk/>
            <pc:sldMk cId="0" sldId="261"/>
            <ac:picMk id="15" creationId="{D4B91E49-E491-4782-7201-F8C9C7C8714C}"/>
          </ac:picMkLst>
        </pc:picChg>
      </pc:sldChg>
      <pc:sldChg chg="modSp">
        <pc:chgData name="Erica Cheslock" userId="S::erica@soroptimist.org::41ba2fca-9f4e-4ffe-8786-9a39c858394d" providerId="AD" clId="Web-{B5A7CE7C-BE48-751F-2E6C-38F2448A8FE6}" dt="2026-01-06T18:31:52.586" v="68" actId="20577"/>
        <pc:sldMkLst>
          <pc:docMk/>
          <pc:sldMk cId="0" sldId="262"/>
        </pc:sldMkLst>
        <pc:spChg chg="mod">
          <ac:chgData name="Erica Cheslock" userId="S::erica@soroptimist.org::41ba2fca-9f4e-4ffe-8786-9a39c858394d" providerId="AD" clId="Web-{B5A7CE7C-BE48-751F-2E6C-38F2448A8FE6}" dt="2026-01-06T18:31:52.586" v="68" actId="20577"/>
          <ac:spMkLst>
            <pc:docMk/>
            <pc:sldMk cId="0" sldId="262"/>
            <ac:spMk id="5" creationId="{00000000-0000-0000-0000-000000000000}"/>
          </ac:spMkLst>
        </pc:spChg>
      </pc:sldChg>
      <pc:sldChg chg="modSp">
        <pc:chgData name="Erica Cheslock" userId="S::erica@soroptimist.org::41ba2fca-9f4e-4ffe-8786-9a39c858394d" providerId="AD" clId="Web-{B5A7CE7C-BE48-751F-2E6C-38F2448A8FE6}" dt="2026-01-08T14:39:00.825" v="121" actId="1076"/>
        <pc:sldMkLst>
          <pc:docMk/>
          <pc:sldMk cId="0" sldId="264"/>
        </pc:sldMkLst>
        <pc:spChg chg="mod">
          <ac:chgData name="Erica Cheslock" userId="S::erica@soroptimist.org::41ba2fca-9f4e-4ffe-8786-9a39c858394d" providerId="AD" clId="Web-{B5A7CE7C-BE48-751F-2E6C-38F2448A8FE6}" dt="2026-01-08T14:38:55.575" v="120" actId="1076"/>
          <ac:spMkLst>
            <pc:docMk/>
            <pc:sldMk cId="0" sldId="264"/>
            <ac:spMk id="4" creationId="{00000000-0000-0000-0000-000000000000}"/>
          </ac:spMkLst>
        </pc:spChg>
        <pc:spChg chg="mod">
          <ac:chgData name="Erica Cheslock" userId="S::erica@soroptimist.org::41ba2fca-9f4e-4ffe-8786-9a39c858394d" providerId="AD" clId="Web-{B5A7CE7C-BE48-751F-2E6C-38F2448A8FE6}" dt="2026-01-08T14:39:00.825" v="121" actId="1076"/>
          <ac:spMkLst>
            <pc:docMk/>
            <pc:sldMk cId="0" sldId="264"/>
            <ac:spMk id="5" creationId="{00000000-0000-0000-0000-000000000000}"/>
          </ac:spMkLst>
        </pc:spChg>
      </pc:sldChg>
      <pc:sldChg chg="addSp modSp">
        <pc:chgData name="Erica Cheslock" userId="S::erica@soroptimist.org::41ba2fca-9f4e-4ffe-8786-9a39c858394d" providerId="AD" clId="Web-{B5A7CE7C-BE48-751F-2E6C-38F2448A8FE6}" dt="2026-01-06T18:36:16.554" v="117" actId="1076"/>
        <pc:sldMkLst>
          <pc:docMk/>
          <pc:sldMk cId="0" sldId="265"/>
        </pc:sldMkLst>
        <pc:spChg chg="add mod">
          <ac:chgData name="Erica Cheslock" userId="S::erica@soroptimist.org::41ba2fca-9f4e-4ffe-8786-9a39c858394d" providerId="AD" clId="Web-{B5A7CE7C-BE48-751F-2E6C-38F2448A8FE6}" dt="2026-01-06T18:36:16.554" v="117" actId="1076"/>
          <ac:spMkLst>
            <pc:docMk/>
            <pc:sldMk cId="0" sldId="265"/>
            <ac:spMk id="2" creationId="{FBC10854-E4D8-8AA6-5D9E-0965A9FDDC83}"/>
          </ac:spMkLst>
        </pc:spChg>
        <pc:spChg chg="mod">
          <ac:chgData name="Erica Cheslock" userId="S::erica@soroptimist.org::41ba2fca-9f4e-4ffe-8786-9a39c858394d" providerId="AD" clId="Web-{B5A7CE7C-BE48-751F-2E6C-38F2448A8FE6}" dt="2026-01-06T18:35:34.055" v="109" actId="14100"/>
          <ac:spMkLst>
            <pc:docMk/>
            <pc:sldMk cId="0" sldId="265"/>
            <ac:spMk id="18" creationId="{00000000-0000-0000-0000-000000000000}"/>
          </ac:spMkLst>
        </pc:spChg>
        <pc:picChg chg="mod">
          <ac:chgData name="Erica Cheslock" userId="S::erica@soroptimist.org::41ba2fca-9f4e-4ffe-8786-9a39c858394d" providerId="AD" clId="Web-{B5A7CE7C-BE48-751F-2E6C-38F2448A8FE6}" dt="2026-01-06T18:34:58.258" v="103" actId="1076"/>
          <ac:picMkLst>
            <pc:docMk/>
            <pc:sldMk cId="0" sldId="265"/>
            <ac:picMk id="21" creationId="{CF3B23B9-F30A-9944-09A4-43E8FF3D442F}"/>
          </ac:picMkLst>
        </pc:picChg>
      </pc:sldChg>
      <pc:sldChg chg="delSp modSp">
        <pc:chgData name="Erica Cheslock" userId="S::erica@soroptimist.org::41ba2fca-9f4e-4ffe-8786-9a39c858394d" providerId="AD" clId="Web-{B5A7CE7C-BE48-751F-2E6C-38F2448A8FE6}" dt="2026-01-06T18:33:40.227" v="87" actId="20577"/>
        <pc:sldMkLst>
          <pc:docMk/>
          <pc:sldMk cId="0" sldId="267"/>
        </pc:sldMkLst>
        <pc:spChg chg="mod">
          <ac:chgData name="Erica Cheslock" userId="S::erica@soroptimist.org::41ba2fca-9f4e-4ffe-8786-9a39c858394d" providerId="AD" clId="Web-{B5A7CE7C-BE48-751F-2E6C-38F2448A8FE6}" dt="2026-01-06T18:32:58.711" v="79" actId="20577"/>
          <ac:spMkLst>
            <pc:docMk/>
            <pc:sldMk cId="0" sldId="267"/>
            <ac:spMk id="8" creationId="{00000000-0000-0000-0000-000000000000}"/>
          </ac:spMkLst>
        </pc:spChg>
        <pc:spChg chg="mod">
          <ac:chgData name="Erica Cheslock" userId="S::erica@soroptimist.org::41ba2fca-9f4e-4ffe-8786-9a39c858394d" providerId="AD" clId="Web-{B5A7CE7C-BE48-751F-2E6C-38F2448A8FE6}" dt="2026-01-06T18:33:25.102" v="83"/>
          <ac:spMkLst>
            <pc:docMk/>
            <pc:sldMk cId="0" sldId="267"/>
            <ac:spMk id="10" creationId="{00000000-0000-0000-0000-000000000000}"/>
          </ac:spMkLst>
        </pc:spChg>
        <pc:spChg chg="mod">
          <ac:chgData name="Erica Cheslock" userId="S::erica@soroptimist.org::41ba2fca-9f4e-4ffe-8786-9a39c858394d" providerId="AD" clId="Web-{B5A7CE7C-BE48-751F-2E6C-38F2448A8FE6}" dt="2026-01-06T18:33:06.273" v="80" actId="20577"/>
          <ac:spMkLst>
            <pc:docMk/>
            <pc:sldMk cId="0" sldId="267"/>
            <ac:spMk id="11" creationId="{00000000-0000-0000-0000-000000000000}"/>
          </ac:spMkLst>
        </pc:spChg>
        <pc:spChg chg="mod">
          <ac:chgData name="Erica Cheslock" userId="S::erica@soroptimist.org::41ba2fca-9f4e-4ffe-8786-9a39c858394d" providerId="AD" clId="Web-{B5A7CE7C-BE48-751F-2E6C-38F2448A8FE6}" dt="2026-01-06T18:33:40.227" v="87" actId="20577"/>
          <ac:spMkLst>
            <pc:docMk/>
            <pc:sldMk cId="0" sldId="267"/>
            <ac:spMk id="12" creationId="{00000000-0000-0000-0000-000000000000}"/>
          </ac:spMkLst>
        </pc:spChg>
        <pc:spChg chg="mod">
          <ac:chgData name="Erica Cheslock" userId="S::erica@soroptimist.org::41ba2fca-9f4e-4ffe-8786-9a39c858394d" providerId="AD" clId="Web-{B5A7CE7C-BE48-751F-2E6C-38F2448A8FE6}" dt="2026-01-06T18:33:16.398" v="82" actId="1076"/>
          <ac:spMkLst>
            <pc:docMk/>
            <pc:sldMk cId="0" sldId="267"/>
            <ac:spMk id="22" creationId="{D4621951-B426-F59A-E307-140B08C7EFFE}"/>
          </ac:spMkLst>
        </pc:spChg>
        <pc:spChg chg="mod">
          <ac:chgData name="Erica Cheslock" userId="S::erica@soroptimist.org::41ba2fca-9f4e-4ffe-8786-9a39c858394d" providerId="AD" clId="Web-{B5A7CE7C-BE48-751F-2E6C-38F2448A8FE6}" dt="2026-01-06T18:33:30.664" v="84" actId="1076"/>
          <ac:spMkLst>
            <pc:docMk/>
            <pc:sldMk cId="0" sldId="267"/>
            <ac:spMk id="23" creationId="{590B8D27-5974-297F-00D7-5C206DBB698F}"/>
          </ac:spMkLst>
        </pc:spChg>
        <pc:spChg chg="mod">
          <ac:chgData name="Erica Cheslock" userId="S::erica@soroptimist.org::41ba2fca-9f4e-4ffe-8786-9a39c858394d" providerId="AD" clId="Web-{B5A7CE7C-BE48-751F-2E6C-38F2448A8FE6}" dt="2026-01-06T18:32:33.883" v="74" actId="1076"/>
          <ac:spMkLst>
            <pc:docMk/>
            <pc:sldMk cId="0" sldId="267"/>
            <ac:spMk id="24" creationId="{41BBBB72-434A-29BF-8624-BA57DFDFC07F}"/>
          </ac:spMkLst>
        </pc:spChg>
        <pc:spChg chg="mod">
          <ac:chgData name="Erica Cheslock" userId="S::erica@soroptimist.org::41ba2fca-9f4e-4ffe-8786-9a39c858394d" providerId="AD" clId="Web-{B5A7CE7C-BE48-751F-2E6C-38F2448A8FE6}" dt="2026-01-06T18:32:48.555" v="77" actId="1076"/>
          <ac:spMkLst>
            <pc:docMk/>
            <pc:sldMk cId="0" sldId="267"/>
            <ac:spMk id="27" creationId="{4ACAED4E-1F83-CA88-2D71-45AA3704C20E}"/>
          </ac:spMkLst>
        </pc:spChg>
      </pc:sldChg>
      <pc:sldChg chg="modSp">
        <pc:chgData name="Erica Cheslock" userId="S::erica@soroptimist.org::41ba2fca-9f4e-4ffe-8786-9a39c858394d" providerId="AD" clId="Web-{B5A7CE7C-BE48-751F-2E6C-38F2448A8FE6}" dt="2026-01-06T18:34:30.805" v="98" actId="20577"/>
        <pc:sldMkLst>
          <pc:docMk/>
          <pc:sldMk cId="1078829031" sldId="273"/>
        </pc:sldMkLst>
        <pc:spChg chg="mod">
          <ac:chgData name="Erica Cheslock" userId="S::erica@soroptimist.org::41ba2fca-9f4e-4ffe-8786-9a39c858394d" providerId="AD" clId="Web-{B5A7CE7C-BE48-751F-2E6C-38F2448A8FE6}" dt="2026-01-06T18:34:30.805" v="98" actId="20577"/>
          <ac:spMkLst>
            <pc:docMk/>
            <pc:sldMk cId="1078829031" sldId="273"/>
            <ac:spMk id="32" creationId="{DA2807AA-6DEA-12A5-5F4C-7C94A6580B26}"/>
          </ac:spMkLst>
        </pc:spChg>
      </pc:sldChg>
    </pc:docChg>
  </pc:docChgLst>
  <pc:docChgLst>
    <pc:chgData name="Ilana Hirsch" userId="S::ilana@soroptimist.org::1a4b2c8a-d082-4888-88ce-9cc339e91866" providerId="AD" clId="Web-{F8506A5F-C559-18AE-2E14-BF7797011CD9}"/>
    <pc:docChg chg="modSld">
      <pc:chgData name="Ilana Hirsch" userId="S::ilana@soroptimist.org::1a4b2c8a-d082-4888-88ce-9cc339e91866" providerId="AD" clId="Web-{F8506A5F-C559-18AE-2E14-BF7797011CD9}" dt="2026-01-06T16:52:28.113" v="3" actId="14100"/>
      <pc:docMkLst>
        <pc:docMk/>
      </pc:docMkLst>
      <pc:sldChg chg="delSp modSp">
        <pc:chgData name="Ilana Hirsch" userId="S::ilana@soroptimist.org::1a4b2c8a-d082-4888-88ce-9cc339e91866" providerId="AD" clId="Web-{F8506A5F-C559-18AE-2E14-BF7797011CD9}" dt="2026-01-06T16:52:28.113" v="3" actId="14100"/>
        <pc:sldMkLst>
          <pc:docMk/>
          <pc:sldMk cId="0" sldId="265"/>
        </pc:sldMkLst>
        <pc:picChg chg="mod">
          <ac:chgData name="Ilana Hirsch" userId="S::ilana@soroptimist.org::1a4b2c8a-d082-4888-88ce-9cc339e91866" providerId="AD" clId="Web-{F8506A5F-C559-18AE-2E14-BF7797011CD9}" dt="2026-01-06T16:52:28.113" v="3" actId="14100"/>
          <ac:picMkLst>
            <pc:docMk/>
            <pc:sldMk cId="0" sldId="265"/>
            <ac:picMk id="23" creationId="{CA953289-33C0-34AA-986F-91C421392537}"/>
          </ac:picMkLst>
        </pc:picChg>
      </pc:sldChg>
    </pc:docChg>
  </pc:docChgLst>
  <pc:docChgLst>
    <pc:chgData name="Ilana Hirsch" userId="1a4b2c8a-d082-4888-88ce-9cc339e91866" providerId="ADAL" clId="{A96C5B80-CA22-4CC6-BBB1-069BEBF898E8}"/>
    <pc:docChg chg="undo custSel delSld modSld">
      <pc:chgData name="Ilana Hirsch" userId="1a4b2c8a-d082-4888-88ce-9cc339e91866" providerId="ADAL" clId="{A96C5B80-CA22-4CC6-BBB1-069BEBF898E8}" dt="2026-01-12T17:29:54.580" v="933" actId="20577"/>
      <pc:docMkLst>
        <pc:docMk/>
      </pc:docMkLst>
      <pc:sldChg chg="modSp mod">
        <pc:chgData name="Ilana Hirsch" userId="1a4b2c8a-d082-4888-88ce-9cc339e91866" providerId="ADAL" clId="{A96C5B80-CA22-4CC6-BBB1-069BEBF898E8}" dt="2026-01-12T17:29:54.580" v="933" actId="20577"/>
        <pc:sldMkLst>
          <pc:docMk/>
          <pc:sldMk cId="0" sldId="258"/>
        </pc:sldMkLst>
        <pc:spChg chg="mod">
          <ac:chgData name="Ilana Hirsch" userId="1a4b2c8a-d082-4888-88ce-9cc339e91866" providerId="ADAL" clId="{A96C5B80-CA22-4CC6-BBB1-069BEBF898E8}" dt="2026-01-12T17:28:49.805" v="919" actId="1076"/>
          <ac:spMkLst>
            <pc:docMk/>
            <pc:sldMk cId="0" sldId="258"/>
            <ac:spMk id="33" creationId="{00000000-0000-0000-0000-000000000000}"/>
          </ac:spMkLst>
        </pc:spChg>
        <pc:spChg chg="mod">
          <ac:chgData name="Ilana Hirsch" userId="1a4b2c8a-d082-4888-88ce-9cc339e91866" providerId="ADAL" clId="{A96C5B80-CA22-4CC6-BBB1-069BEBF898E8}" dt="2026-01-12T17:28:55.254" v="920" actId="255"/>
          <ac:spMkLst>
            <pc:docMk/>
            <pc:sldMk cId="0" sldId="258"/>
            <ac:spMk id="35" creationId="{00000000-0000-0000-0000-000000000000}"/>
          </ac:spMkLst>
        </pc:spChg>
        <pc:spChg chg="mod">
          <ac:chgData name="Ilana Hirsch" userId="1a4b2c8a-d082-4888-88ce-9cc339e91866" providerId="ADAL" clId="{A96C5B80-CA22-4CC6-BBB1-069BEBF898E8}" dt="2026-01-12T17:29:54.580" v="933" actId="20577"/>
          <ac:spMkLst>
            <pc:docMk/>
            <pc:sldMk cId="0" sldId="258"/>
            <ac:spMk id="38" creationId="{00000000-0000-0000-0000-000000000000}"/>
          </ac:spMkLst>
        </pc:spChg>
        <pc:spChg chg="mod">
          <ac:chgData name="Ilana Hirsch" userId="1a4b2c8a-d082-4888-88ce-9cc339e91866" providerId="ADAL" clId="{A96C5B80-CA22-4CC6-BBB1-069BEBF898E8}" dt="2026-01-12T17:29:01.894" v="921" actId="255"/>
          <ac:spMkLst>
            <pc:docMk/>
            <pc:sldMk cId="0" sldId="258"/>
            <ac:spMk id="39" creationId="{00000000-0000-0000-0000-000000000000}"/>
          </ac:spMkLst>
        </pc:spChg>
      </pc:sldChg>
      <pc:sldChg chg="addSp delSp modSp mod modNotesTx">
        <pc:chgData name="Ilana Hirsch" userId="1a4b2c8a-d082-4888-88ce-9cc339e91866" providerId="ADAL" clId="{A96C5B80-CA22-4CC6-BBB1-069BEBF898E8}" dt="2026-01-12T16:35:13.221" v="658" actId="20577"/>
        <pc:sldMkLst>
          <pc:docMk/>
          <pc:sldMk cId="0" sldId="259"/>
        </pc:sldMkLst>
        <pc:spChg chg="mod">
          <ac:chgData name="Ilana Hirsch" userId="1a4b2c8a-d082-4888-88ce-9cc339e91866" providerId="ADAL" clId="{A96C5B80-CA22-4CC6-BBB1-069BEBF898E8}" dt="2026-01-12T16:32:19.350" v="500" actId="20577"/>
          <ac:spMkLst>
            <pc:docMk/>
            <pc:sldMk cId="0" sldId="259"/>
            <ac:spMk id="6" creationId="{00000000-0000-0000-0000-000000000000}"/>
          </ac:spMkLst>
        </pc:spChg>
      </pc:sldChg>
      <pc:sldChg chg="addSp delSp modSp mod">
        <pc:chgData name="Ilana Hirsch" userId="1a4b2c8a-d082-4888-88ce-9cc339e91866" providerId="ADAL" clId="{A96C5B80-CA22-4CC6-BBB1-069BEBF898E8}" dt="2025-12-23T16:27:36.351" v="14" actId="478"/>
        <pc:sldMkLst>
          <pc:docMk/>
          <pc:sldMk cId="0" sldId="260"/>
        </pc:sldMkLst>
        <pc:spChg chg="mod">
          <ac:chgData name="Ilana Hirsch" userId="1a4b2c8a-d082-4888-88ce-9cc339e91866" providerId="ADAL" clId="{A96C5B80-CA22-4CC6-BBB1-069BEBF898E8}" dt="2025-12-23T16:27:12.212" v="10" actId="1362"/>
          <ac:spMkLst>
            <pc:docMk/>
            <pc:sldMk cId="0" sldId="260"/>
            <ac:spMk id="8" creationId="{00000000-0000-0000-0000-000000000000}"/>
          </ac:spMkLst>
        </pc:spChg>
      </pc:sldChg>
      <pc:sldChg chg="addSp delSp modSp mod">
        <pc:chgData name="Ilana Hirsch" userId="1a4b2c8a-d082-4888-88ce-9cc339e91866" providerId="ADAL" clId="{A96C5B80-CA22-4CC6-BBB1-069BEBF898E8}" dt="2025-12-23T16:37:08.022" v="79" actId="1076"/>
        <pc:sldMkLst>
          <pc:docMk/>
          <pc:sldMk cId="0" sldId="261"/>
        </pc:sldMkLst>
        <pc:picChg chg="add mod modCrop">
          <ac:chgData name="Ilana Hirsch" userId="1a4b2c8a-d082-4888-88ce-9cc339e91866" providerId="ADAL" clId="{A96C5B80-CA22-4CC6-BBB1-069BEBF898E8}" dt="2025-12-23T16:37:08.022" v="79" actId="1076"/>
          <ac:picMkLst>
            <pc:docMk/>
            <pc:sldMk cId="0" sldId="261"/>
            <ac:picMk id="15" creationId="{D4B91E49-E491-4782-7201-F8C9C7C8714C}"/>
          </ac:picMkLst>
        </pc:picChg>
      </pc:sldChg>
      <pc:sldChg chg="addSp delSp modSp mod">
        <pc:chgData name="Ilana Hirsch" userId="1a4b2c8a-d082-4888-88ce-9cc339e91866" providerId="ADAL" clId="{A96C5B80-CA22-4CC6-BBB1-069BEBF898E8}" dt="2025-12-23T16:31:53.432" v="60" actId="1076"/>
        <pc:sldMkLst>
          <pc:docMk/>
          <pc:sldMk cId="0" sldId="262"/>
        </pc:sldMkLst>
        <pc:spChg chg="mod">
          <ac:chgData name="Ilana Hirsch" userId="1a4b2c8a-d082-4888-88ce-9cc339e91866" providerId="ADAL" clId="{A96C5B80-CA22-4CC6-BBB1-069BEBF898E8}" dt="2025-12-23T16:31:53.432" v="60" actId="1076"/>
          <ac:spMkLst>
            <pc:docMk/>
            <pc:sldMk cId="0" sldId="262"/>
            <ac:spMk id="7" creationId="{00000000-0000-0000-0000-000000000000}"/>
          </ac:spMkLst>
        </pc:spChg>
        <pc:picChg chg="add mod">
          <ac:chgData name="Ilana Hirsch" userId="1a4b2c8a-d082-4888-88ce-9cc339e91866" providerId="ADAL" clId="{A96C5B80-CA22-4CC6-BBB1-069BEBF898E8}" dt="2025-12-23T16:31:41.636" v="57" actId="171"/>
          <ac:picMkLst>
            <pc:docMk/>
            <pc:sldMk cId="0" sldId="262"/>
            <ac:picMk id="2050" creationId="{CA0FB219-2A29-34D6-2BE4-91C2928F84F7}"/>
          </ac:picMkLst>
        </pc:picChg>
      </pc:sldChg>
      <pc:sldChg chg="delSp modSp mod modNotesTx">
        <pc:chgData name="Ilana Hirsch" userId="1a4b2c8a-d082-4888-88ce-9cc339e91866" providerId="ADAL" clId="{A96C5B80-CA22-4CC6-BBB1-069BEBF898E8}" dt="2026-01-12T17:27:55.177" v="917" actId="20577"/>
        <pc:sldMkLst>
          <pc:docMk/>
          <pc:sldMk cId="0" sldId="264"/>
        </pc:sldMkLst>
        <pc:spChg chg="mod">
          <ac:chgData name="Ilana Hirsch" userId="1a4b2c8a-d082-4888-88ce-9cc339e91866" providerId="ADAL" clId="{A96C5B80-CA22-4CC6-BBB1-069BEBF898E8}" dt="2026-01-12T17:27:27.604" v="916" actId="1076"/>
          <ac:spMkLst>
            <pc:docMk/>
            <pc:sldMk cId="0" sldId="264"/>
            <ac:spMk id="4" creationId="{00000000-0000-0000-0000-000000000000}"/>
          </ac:spMkLst>
        </pc:spChg>
        <pc:spChg chg="del">
          <ac:chgData name="Ilana Hirsch" userId="1a4b2c8a-d082-4888-88ce-9cc339e91866" providerId="ADAL" clId="{A96C5B80-CA22-4CC6-BBB1-069BEBF898E8}" dt="2026-01-12T17:27:10.969" v="911" actId="478"/>
          <ac:spMkLst>
            <pc:docMk/>
            <pc:sldMk cId="0" sldId="264"/>
            <ac:spMk id="5" creationId="{00000000-0000-0000-0000-000000000000}"/>
          </ac:spMkLst>
        </pc:spChg>
      </pc:sldChg>
      <pc:sldChg chg="modSp mod modNotesTx">
        <pc:chgData name="Ilana Hirsch" userId="1a4b2c8a-d082-4888-88ce-9cc339e91866" providerId="ADAL" clId="{A96C5B80-CA22-4CC6-BBB1-069BEBF898E8}" dt="2026-01-12T17:26:35.691" v="910" actId="20577"/>
        <pc:sldMkLst>
          <pc:docMk/>
          <pc:sldMk cId="0" sldId="267"/>
        </pc:sldMkLst>
        <pc:spChg chg="mod">
          <ac:chgData name="Ilana Hirsch" userId="1a4b2c8a-d082-4888-88ce-9cc339e91866" providerId="ADAL" clId="{A96C5B80-CA22-4CC6-BBB1-069BEBF898E8}" dt="2026-01-12T16:54:31.487" v="726" actId="20577"/>
          <ac:spMkLst>
            <pc:docMk/>
            <pc:sldMk cId="0" sldId="267"/>
            <ac:spMk id="8" creationId="{00000000-0000-0000-0000-000000000000}"/>
          </ac:spMkLst>
        </pc:spChg>
        <pc:spChg chg="mod">
          <ac:chgData name="Ilana Hirsch" userId="1a4b2c8a-d082-4888-88ce-9cc339e91866" providerId="ADAL" clId="{A96C5B80-CA22-4CC6-BBB1-069BEBF898E8}" dt="2026-01-12T16:54:13.423" v="678" actId="20577"/>
          <ac:spMkLst>
            <pc:docMk/>
            <pc:sldMk cId="0" sldId="267"/>
            <ac:spMk id="10" creationId="{00000000-0000-0000-0000-000000000000}"/>
          </ac:spMkLst>
        </pc:spChg>
        <pc:spChg chg="mod">
          <ac:chgData name="Ilana Hirsch" userId="1a4b2c8a-d082-4888-88ce-9cc339e91866" providerId="ADAL" clId="{A96C5B80-CA22-4CC6-BBB1-069BEBF898E8}" dt="2026-01-12T16:54:42.702" v="742" actId="1076"/>
          <ac:spMkLst>
            <pc:docMk/>
            <pc:sldMk cId="0" sldId="267"/>
            <ac:spMk id="12" creationId="{00000000-0000-0000-0000-000000000000}"/>
          </ac:spMkLst>
        </pc:spChg>
      </pc:sldChg>
      <pc:sldChg chg="addSp delSp modSp mod modNotesTx">
        <pc:chgData name="Ilana Hirsch" userId="1a4b2c8a-d082-4888-88ce-9cc339e91866" providerId="ADAL" clId="{A96C5B80-CA22-4CC6-BBB1-069BEBF898E8}" dt="2025-12-23T17:03:11.930" v="358" actId="1038"/>
        <pc:sldMkLst>
          <pc:docMk/>
          <pc:sldMk cId="1078829031" sldId="273"/>
        </pc:sldMkLst>
        <pc:spChg chg="mod">
          <ac:chgData name="Ilana Hirsch" userId="1a4b2c8a-d082-4888-88ce-9cc339e91866" providerId="ADAL" clId="{A96C5B80-CA22-4CC6-BBB1-069BEBF898E8}" dt="2025-12-23T17:03:11.930" v="358" actId="1038"/>
          <ac:spMkLst>
            <pc:docMk/>
            <pc:sldMk cId="1078829031" sldId="273"/>
            <ac:spMk id="31" creationId="{DF82D718-923E-93CD-1410-E0A21B3966BC}"/>
          </ac:spMkLst>
        </pc:spChg>
        <pc:spChg chg="add mod">
          <ac:chgData name="Ilana Hirsch" userId="1a4b2c8a-d082-4888-88ce-9cc339e91866" providerId="ADAL" clId="{A96C5B80-CA22-4CC6-BBB1-069BEBF898E8}" dt="2025-12-23T16:57:53.471" v="349" actId="20577"/>
          <ac:spMkLst>
            <pc:docMk/>
            <pc:sldMk cId="1078829031" sldId="273"/>
            <ac:spMk id="41" creationId="{F74843C4-172C-92C7-22F0-FDC1FCD4E04A}"/>
          </ac:spMkLst>
        </pc:spChg>
        <pc:grpChg chg="add del mod">
          <ac:chgData name="Ilana Hirsch" userId="1a4b2c8a-d082-4888-88ce-9cc339e91866" providerId="ADAL" clId="{A96C5B80-CA22-4CC6-BBB1-069BEBF898E8}" dt="2025-12-23T17:03:05.588" v="353" actId="1076"/>
          <ac:grpSpMkLst>
            <pc:docMk/>
            <pc:sldMk cId="1078829031" sldId="273"/>
            <ac:grpSpMk id="8" creationId="{25964F42-4335-57FD-7C8F-6E8C5DB9B9B0}"/>
          </ac:grpSpMkLst>
        </pc:grpChg>
        <pc:picChg chg="add mod">
          <ac:chgData name="Ilana Hirsch" userId="1a4b2c8a-d082-4888-88ce-9cc339e91866" providerId="ADAL" clId="{A96C5B80-CA22-4CC6-BBB1-069BEBF898E8}" dt="2025-12-23T16:57:24.329" v="345" actId="1076"/>
          <ac:picMkLst>
            <pc:docMk/>
            <pc:sldMk cId="1078829031" sldId="273"/>
            <ac:picMk id="43" creationId="{61FB1AFE-5582-AAE8-434D-CBBA974EF2AD}"/>
          </ac:picMkLst>
        </pc:picChg>
      </pc:sldChg>
    </pc:docChg>
  </pc:docChgLst>
  <pc:docChgLst>
    <pc:chgData name="Erica Cheslock" userId="S::erica@soroptimist.org::41ba2fca-9f4e-4ffe-8786-9a39c858394d" providerId="AD" clId="Web-{CA1C7E35-0100-0E56-9E45-1A39510AAF47}"/>
    <pc:docChg chg="modSld">
      <pc:chgData name="Erica Cheslock" userId="S::erica@soroptimist.org::41ba2fca-9f4e-4ffe-8786-9a39c858394d" providerId="AD" clId="Web-{CA1C7E35-0100-0E56-9E45-1A39510AAF47}" dt="2026-01-20T15:38:17.871" v="55"/>
      <pc:docMkLst>
        <pc:docMk/>
      </pc:docMkLst>
      <pc:sldChg chg="modNotes">
        <pc:chgData name="Erica Cheslock" userId="S::erica@soroptimist.org::41ba2fca-9f4e-4ffe-8786-9a39c858394d" providerId="AD" clId="Web-{CA1C7E35-0100-0E56-9E45-1A39510AAF47}" dt="2026-01-20T15:38:17.871" v="55"/>
        <pc:sldMkLst>
          <pc:docMk/>
          <pc:sldMk cId="0" sldId="25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Microsoft JhengHei" panose="020B0604030504040204" pitchFamily="34" charset="-12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Microsoft JhengHei" panose="020B0604030504040204" pitchFamily="34" charset="-120"/>
              </a:defRPr>
            </a:lvl1pPr>
          </a:lstStyle>
          <a:p>
            <a:fld id="{346B997D-6075-4A4F-B36B-5B925039BA51}" type="datetimeFigureOut">
              <a:rPr lang="en-US" smtClean="0"/>
              <a:pPr/>
              <a:t>8/17/26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Microsoft JhengHei" panose="020B0604030504040204" pitchFamily="34" charset="-12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Microsoft JhengHei" panose="020B0604030504040204" pitchFamily="34" charset="-120"/>
              </a:defRPr>
            </a:lvl1pPr>
          </a:lstStyle>
          <a:p>
            <a:fld id="{774549FC-565B-44B7-A52A-8F954BD3755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2812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Microsoft JhengHei" panose="020B0604030504040204" pitchFamily="34" charset="-12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zh-TW" b="0" i="0" u="none" baseline="0"/>
              <a:t>歡迎大家！我是[你的名字]，目前擔任本專區的專區募款主委，很高興今天能和大家齊聚一堂。感謝各分會為社區中的婦女與女青年募款所付出的努力。</a:t>
            </a:r>
          </a:p>
          <a:p>
            <a:endParaRPr dirty="0"/>
          </a:p>
          <a:p>
            <a:pPr algn="l" rtl="0"/>
            <a:r>
              <a:rPr lang="zh-TW" b="0" i="0" u="none" baseline="0"/>
              <a:t>今天我們來談談「合作」：如何透過與社區組織、在地企業及個人捐贈者建立合作關係，來發揮比單一分會獨自行動更大的影響力。我們的目標不是要在分會的待辦事項清單上再增加一項工作。而是幫助大家看到，其實潛在的合作夥伴可能早已在我們身邊；同時也提供了一些實用的說辭，協助你開啟對話，展開合作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774549FC-565B-44B7-A52A-8F954BD3755A}" type="slidenum">
              <a:rPr/>
              <a:t>1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11451337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zh-TW" b="0" i="0" u="none" baseline="0"/>
              <a:t>在今天的分享中，這是最重要的一點。</a:t>
            </a:r>
          </a:p>
          <a:p>
            <a:endParaRPr dirty="0"/>
          </a:p>
          <a:p>
            <a:pPr algn="l" rtl="0"/>
            <a:r>
              <a:rPr lang="zh-TW" b="0" i="0" u="none" baseline="0"/>
              <a:t>在下一次分會會議上，請每位會員說出一家自己已經有往來的企業、組織，或一位捐贈者。把這些名字記下來。這就是你們現有的潛在合作對象。</a:t>
            </a:r>
          </a:p>
          <a:p>
            <a:endParaRPr dirty="0"/>
          </a:p>
          <a:p>
            <a:pPr algn="l" rtl="0"/>
            <a:r>
              <a:rPr lang="zh-TW" b="0" i="0" u="none" baseline="0"/>
              <a:t>從中選出一位，並在這個月主動和對方展開一次對話。不是提出合作請求。而是先展開一段對話。合作關係會隨著信任加深，一步步建立；而每建立一段新的合作關係，都能讓我們離「在 2031 年前幫助 50 萬名婦女與女青年」的大目標更近一步。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774549FC-565B-44B7-A52A-8F954BD3755A}" type="slidenum">
              <a:rPr/>
              <a:t>10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8057108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1772E6-9183-1C43-E907-39B580BCF8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98C1E7-7F38-E1AB-8800-0FF1C2CF11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03E0D8-89A4-6CE2-7B1C-8373FB65C9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zh-TW" b="0" i="0" u="none" baseline="0"/>
              <a:t>我們準備了相關資源來支持大家，你不需要獨自摸索。</a:t>
            </a:r>
          </a:p>
          <a:p>
            <a:endParaRPr dirty="0"/>
          </a:p>
          <a:p>
            <a:pPr algn="l" rtl="0"/>
            <a:r>
              <a:rPr lang="zh-TW" b="0" i="0" u="none" baseline="0"/>
              <a:t>掃描 QR Code，即可預約與 SIA 募款發展團隊成員進行 30 分鐘的諮詢。他們將協助你的分會思考具體的合作方案、檢視你準備提出的合作或募款請求，或一起找出活動執行問題的解決方法。同時，也歡迎大家隨時來找我這位專區募款主委。我會支持大家，讓你們更有信心地採取行動！</a:t>
            </a:r>
            <a:endParaRPr dirty="0"/>
          </a:p>
          <a:p>
            <a:endParaRPr dirty="0"/>
          </a:p>
          <a:p>
            <a:pPr algn="l" rtl="0"/>
            <a:r>
              <a:rPr lang="zh-TW" b="0" i="0" u="none" baseline="0"/>
              <a:t>感謝各位對蘭馨會使命的堅定投入！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F097BA-4FE4-B7E6-FC58-01121C945C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774549FC-565B-44B7-A52A-8F954BD3755A}" type="slidenum">
              <a:rPr/>
              <a:t>11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4018608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zh-TW" b="0" i="0" u="none" baseline="0"/>
              <a:t>接下來，我們會談談這些內容。</a:t>
            </a:r>
          </a:p>
          <a:p>
            <a:endParaRPr dirty="0"/>
          </a:p>
          <a:p>
            <a:pPr algn="l" rtl="0"/>
            <a:r>
              <a:rPr lang="zh-TW" b="0" i="0" u="none" baseline="0"/>
              <a:t>首先，我們會探討，為什麼現在建立合作關係至關重要。然後是我們可以在哪裡找到合作夥伴。你可能會很驚訝，其實他們就在我們身邊。我們也會討論合作夥伴能從中獲得什麼，這是分會最常忽略的一環。接著再談談如何開口提出合作邀請。過程中我們會暫停一下，針對捐贈者關係維繫趨勢和合作技巧進行簡短討論。最後，我們會以一項可帶回分會實施的具體行動和實用資源，來結束今天的分享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774549FC-565B-44B7-A52A-8F954BD3755A}" type="slidenum">
              <a:rPr/>
              <a:t>2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31832497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l" rtl="0"/>
            <a:r>
              <a:rPr lang="zh-TW" b="0" i="0" u="none" baseline="0"/>
              <a:t>在討論「怎麼做」之前，我們先來釐清「為什麼」。</a:t>
            </a:r>
          </a:p>
          <a:p>
            <a:endParaRPr dirty="0"/>
          </a:p>
          <a:p>
            <a:pPr algn="l" rtl="0"/>
            <a:r>
              <a:rPr lang="zh-TW" b="0" i="0" u="none" baseline="0"/>
              <a:t>提升知名度。你所在社區中的大多數人，可能從未聽過 SIA。每一位合作夥伴，都能透過自己的店面、電子報或社群媒體，讓更多原本不認識 SIA 的人認識你的分會。</a:t>
            </a:r>
          </a:p>
          <a:p>
            <a:endParaRPr dirty="0"/>
          </a:p>
          <a:p>
            <a:pPr algn="l" rtl="0"/>
            <a:r>
              <a:rPr lang="zh-TW" b="0" i="0" u="none" baseline="0"/>
              <a:t>幫助更多女性。自 1972 年以來，SIA 已透過「實現妳的夢想獎」向超過 47,000 名婦女提供逾 4,900 萬美元的資助。而「夢想它，實現它」自 2015 年以來已幫助超過 162,000 名女青年。我們的大目標，是在 2031 年前幫助 50 萬名婦女與女青年。每建立一段合作關係，都能讓我們離實現大目標更近一步。</a:t>
            </a:r>
            <a:endParaRPr dirty="0"/>
          </a:p>
          <a:p>
            <a:endParaRPr dirty="0"/>
          </a:p>
          <a:p>
            <a:pPr algn="l" rtl="0"/>
            <a:r>
              <a:rPr lang="zh-TW" b="0" i="0" u="none" baseline="0"/>
              <a:t>吸引新會員。合作能為雙方帶來更多曝光。許多人因合作夥伴邀請而來參加活動，最終往往也會加入分會。建立合作關係不僅是一種募款策略，同時還是會員招募策略。</a:t>
            </a:r>
          </a:p>
          <a:p>
            <a:endParaRPr dirty="0"/>
          </a:p>
          <a:p>
            <a:pPr algn="l" rtl="0"/>
            <a:r>
              <a:rPr lang="zh-TW" b="0" i="0" u="none" baseline="0"/>
              <a:t>接觸新的捐贈者。每一位合作夥伴，都能為分會帶來此前不曾接觸過的人脈網絡，例如合作夥伴的員工、客戶、其他組織的成員、鄰居、朋友，等等。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zh-TW" b="0" i="0" u="none" baseline="0"/>
              <a:t>那麼，我們該去哪裡尋找合作夥伴呢？他們其實就在你身邊。</a:t>
            </a:r>
          </a:p>
          <a:p>
            <a:endParaRPr lang="zh-TW" dirty="0"/>
          </a:p>
          <a:p>
            <a:pPr algn="l" rtl="0"/>
            <a:r>
              <a:rPr lang="zh-TW" b="0" i="0" u="none" baseline="0"/>
              <a:t>好消息是：其實你早就認識許多潛在的合作夥伴。只是你可能還沒有以這個角度去看待他們。</a:t>
            </a:r>
          </a:p>
          <a:p>
            <a:endParaRPr lang="zh-TW" dirty="0"/>
          </a:p>
          <a:p>
            <a:pPr algn="l" rtl="0"/>
            <a:r>
              <a:rPr lang="zh-TW" b="0" i="0" u="none" baseline="0"/>
              <a:t>想想你平常經常接觸的那些人。你的髮型師。你的美甲師。你的牙醫。獸醫、藥師、幫你報稅的女士，或是你最喜歡的餐廳老闆一家。這些小企業主與你同屬一個社區，已經認識你，對你有好感，而且其中大多數人可能從來沒有人主動邀請他們合作。</a:t>
            </a:r>
          </a:p>
          <a:p>
            <a:endParaRPr lang="zh-TW" dirty="0"/>
          </a:p>
          <a:p>
            <a:pPr algn="l" rtl="0"/>
            <a:r>
              <a:rPr lang="zh-TW" b="1" i="0" u="none" baseline="0"/>
              <a:t>在地企業與雇主：</a:t>
            </a:r>
            <a:r>
              <a:rPr lang="zh-TW" b="0" i="0" u="none" baseline="0"/>
              <a:t>先從平常固定往來、會預約服務的店家開始著手。例如美容院、牙科診所、信用合作社、園藝中心。這些往往是社區中最容易得到正面回應的潛在合作對象。</a:t>
            </a:r>
          </a:p>
          <a:p>
            <a:endParaRPr lang="zh-TW" dirty="0"/>
          </a:p>
          <a:p>
            <a:pPr algn="l" rtl="0"/>
            <a:r>
              <a:rPr lang="zh-TW" b="1" i="0" u="none" baseline="0"/>
              <a:t>社區組織：</a:t>
            </a:r>
            <a:r>
              <a:rPr lang="zh-TW" b="0" i="0" u="none" baseline="0"/>
              <a:t>圖書館、基督教女青年會 (YWCA)、社區大學、勞動力發展委員會。他們原本就在服務我們所關注的婦女與女青年，因此自然是非常適合的合作夥伴。</a:t>
            </a:r>
          </a:p>
          <a:p>
            <a:endParaRPr lang="zh-TW" dirty="0"/>
          </a:p>
          <a:p>
            <a:pPr algn="l" rtl="0"/>
            <a:r>
              <a:rPr lang="zh-TW" b="1" i="0" u="none" baseline="0"/>
              <a:t>公民社團和宗教團體：</a:t>
            </a:r>
            <a:r>
              <a:rPr lang="zh-TW" b="0" i="0" u="none" baseline="0"/>
              <a:t>扶輪社、國際同濟會、讀書會。他們已經擁有會議場地、志工和既有受眾。而且和我們一樣，都是以使命為導向，因此可能願意真正展開合作，例如共同舉辦活動、向會員宣傳你的募款活動，或把你介紹給他們自己的在地合作夥伴。如果一個公民社團願意和你分享其人脈資源，一次對話就可能讓你的觸及範圍增加一倍。</a:t>
            </a:r>
          </a:p>
          <a:p>
            <a:endParaRPr lang="zh-TW" dirty="0"/>
          </a:p>
          <a:p>
            <a:pPr algn="l" rtl="0"/>
            <a:r>
              <a:rPr lang="zh-TW" b="1" i="0" u="none" baseline="0"/>
              <a:t>個人捐贈者及其人脈網絡：</a:t>
            </a:r>
            <a:r>
              <a:rPr lang="zh-TW" b="0" i="0" u="none" baseline="0"/>
              <a:t>曾經向貴分會捐款的人，可能認識其他潛在合作夥伴。不妨問問他們，還有哪些人可能也會認同蘭馨會的使命，值得介紹給我們認識。</a:t>
            </a:r>
          </a:p>
          <a:p>
            <a:endParaRPr lang="zh-TW" dirty="0"/>
          </a:p>
          <a:p>
            <a:pPr algn="l" rtl="0"/>
            <a:r>
              <a:rPr lang="zh-TW" b="0" i="0" u="none" baseline="0"/>
              <a:t>接著，先從小處著手。合作關係不一定要從一張支票開始。可以請你的髮型師提供一張禮券，用作無聲拍賣的拍賣品。可以請牙醫提供一個抽獎禮籃。也可以請餐廳提供一張禮券。這些請求門檻都很低，幾乎沒有人會拒絕。</a:t>
            </a:r>
          </a:p>
          <a:p>
            <a:endParaRPr lang="zh-TW" dirty="0"/>
          </a:p>
          <a:p>
            <a:pPr algn="l" rtl="0"/>
            <a:r>
              <a:rPr lang="zh-TW" b="0" i="0" u="none" baseline="0"/>
              <a:t>之後再進一步拉近彼此的關係。邀請他們參加</a:t>
            </a:r>
            <a:r>
              <a:rPr lang="zh-TW" b="0" i="1" u="none" baseline="0"/>
              <a:t>「實現妳的夢想獎」</a:t>
            </a:r>
            <a:r>
              <a:rPr lang="zh-TW" b="0" i="0" u="none" baseline="0"/>
              <a:t>表彰活動，或其他類似活動，讓他們親自了解蘭馨會的使命和所帶來的影響。邀請他們作為嘉賓參加你們規模最大的募款活動，而不只是以捐贈者的身分參與。邀請他們參加分會的月度會議。當一個人真正近距離看見蘭馨會正在做的重要工作後，下一次的對話就會截然不同。一份抽獎獎品，也可能就此發展成一項贊助。</a:t>
            </a:r>
          </a:p>
          <a:p>
            <a:endParaRPr lang="zh-TW" dirty="0"/>
          </a:p>
          <a:p>
            <a:pPr algn="l" rtl="0"/>
            <a:r>
              <a:rPr lang="zh-TW" b="0" i="0" u="none" baseline="0"/>
              <a:t>我想鼓勵大家做一件事：在下一次分會會議上，讓每位會員輪流說出一個自己平常會接觸的人、一家企業、一位專業人士，或一個組織。把這些名字全部記下來。這份名單，就是你們現成的潛在合作夥伴名單。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774549FC-565B-44B7-A52A-8F954BD3755A}" type="slidenum">
              <a:rPr/>
              <a:t>4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33567134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zh-TW" b="0" i="0" u="none" baseline="0"/>
              <a:t>這正是許多分會最容易忽略的一環。我們很習慣開口提出需求，卻不太容易說出我們能帶來什麼價值。</a:t>
            </a:r>
          </a:p>
          <a:p>
            <a:endParaRPr dirty="0"/>
          </a:p>
          <a:p>
            <a:pPr algn="l" rtl="0"/>
            <a:r>
              <a:rPr lang="zh-TW" b="1" i="0" u="none" baseline="0"/>
              <a:t>提升社區知名度</a:t>
            </a:r>
            <a:r>
              <a:rPr lang="zh-TW" b="0" i="0" u="none" baseline="0"/>
              <a:t>：無論是你的活動、計畫、社群媒體或電子報，都能讓合作夥伴的品牌出現在積極參與社區事務的在地民眾面前。</a:t>
            </a:r>
          </a:p>
          <a:p>
            <a:endParaRPr dirty="0"/>
          </a:p>
          <a:p>
            <a:pPr algn="l" rtl="0"/>
            <a:r>
              <a:rPr lang="zh-TW" b="1" i="0" u="none" baseline="0"/>
              <a:t>促進員工參與：</a:t>
            </a:r>
            <a:r>
              <a:rPr lang="zh-TW" b="0" i="0" u="none" baseline="0"/>
              <a:t>許多企業都在積極為員工尋找志工服務機會。而「夢想它，實現它」研討會，就提供了現成的志工機會。</a:t>
            </a:r>
          </a:p>
          <a:p>
            <a:endParaRPr dirty="0"/>
          </a:p>
          <a:p>
            <a:pPr algn="l" rtl="0"/>
            <a:r>
              <a:rPr lang="zh-TW" b="1" i="0" u="none" baseline="0"/>
              <a:t>支持一項百年使命：</a:t>
            </a:r>
            <a:r>
              <a:rPr lang="zh-TW" b="0" i="0" u="none" baseline="0"/>
              <a:t>一百多年來，SIA 始終持續投入資源，支持婦女與女青年。這份公信力，是新興公益組織無法比擬的。</a:t>
            </a:r>
          </a:p>
          <a:p>
            <a:endParaRPr dirty="0"/>
          </a:p>
          <a:p>
            <a:pPr algn="l" rtl="0"/>
            <a:r>
              <a:rPr lang="zh-TW" b="1" i="0" u="none" baseline="0"/>
              <a:t>拓展人脈網絡</a:t>
            </a:r>
            <a:r>
              <a:rPr lang="zh-TW" b="0" i="0" u="none" baseline="0"/>
              <a:t>：合作關係是雙向的。你的會員，也可能成為合作夥伴的潛在客戶、會員與倡議者。</a:t>
            </a:r>
          </a:p>
          <a:p>
            <a:endParaRPr dirty="0"/>
          </a:p>
          <a:p>
            <a:pPr algn="l" rtl="0"/>
            <a:r>
              <a:rPr lang="zh-TW" b="0" i="0" u="none" baseline="0"/>
              <a:t>所以，在提出合作邀請之前，不妨先寫下你能為對方帶來哪些價值。這會徹底改變整個對話的走向。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774549FC-565B-44B7-A52A-8F954BD3755A}" type="slidenum">
              <a:rPr/>
              <a:t>5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428982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l" rtl="0"/>
            <a:r>
              <a:rPr lang="zh-TW" b="0" i="0" u="none" baseline="0"/>
              <a:t>那麼，實際對話可以怎麼進行呢？一共有 4 個步驟。</a:t>
            </a:r>
          </a:p>
          <a:p>
            <a:endParaRPr dirty="0"/>
          </a:p>
          <a:p>
            <a:pPr algn="l" rtl="0"/>
            <a:r>
              <a:rPr lang="zh-TW" b="0" i="0" u="none" baseline="0"/>
              <a:t>先從對話開始，而不是一開口就提出請求。一起喝杯咖啡、打一通電話，或到對方的店裡拜訪。先了解他們重視什麼，以及目前已經在支持哪些議題或組織。你要找的是彼此之間的共同點。</a:t>
            </a:r>
          </a:p>
          <a:p>
            <a:endParaRPr dirty="0"/>
          </a:p>
          <a:p>
            <a:pPr algn="l" rtl="0"/>
            <a:r>
              <a:rPr lang="zh-TW" b="0" i="0" u="none" baseline="0"/>
              <a:t>接著，清楚說明對方能獲得什麼。直接說出來，而且越具體越好：例如：「貴公司的 Logo 會出現在 300 份活動手冊上，我們也會在活動現場公開致謝。」而不是只說：「希望能得到您的支持。」</a:t>
            </a:r>
          </a:p>
          <a:p>
            <a:endParaRPr dirty="0"/>
          </a:p>
          <a:p>
            <a:pPr algn="l" rtl="0"/>
            <a:r>
              <a:rPr lang="zh-TW" b="0" i="0" u="none" baseline="0"/>
              <a:t>提出一項具體請求。明確提出一個金額或一項物資，並說明具體日期。例如：「您是否願意為我們 10 月份舉辦的『夢想它，實現它』研討會免費提供會議場地？」請求越模糊，得到的答案也越模糊。</a:t>
            </a:r>
          </a:p>
          <a:p>
            <a:endParaRPr dirty="0"/>
          </a:p>
          <a:p>
            <a:pPr algn="l" rtl="0"/>
            <a:r>
              <a:rPr lang="zh-TW" b="0" i="0" u="none" baseline="0"/>
              <a:t>最後，以書面方式跟進。先寄一封簡短的電子郵件，再次確認雙方已談妥的內容；活動結束後，再寄出感謝信並分享成果。正是這個步驟，能讓一次性的捐助轉變成真正的合作關係。</a:t>
            </a:r>
          </a:p>
          <a:p>
            <a:endParaRPr dirty="0"/>
          </a:p>
          <a:p>
            <a:pPr algn="l" rtl="0"/>
            <a:r>
              <a:rPr lang="zh-TW" b="0" i="0" u="none" baseline="0"/>
              <a:t>這些做法都不需要任何募款相關的背景知識。重點是提前做好準備，並把話說清楚。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l" rtl="0"/>
            <a:r>
              <a:rPr lang="zh-TW" b="0" i="0" u="none" baseline="0"/>
              <a:t>我們先在這裡稍作暫停。接下來，大家可以自由交流、互相學習。</a:t>
            </a:r>
          </a:p>
          <a:p>
            <a:endParaRPr dirty="0"/>
          </a:p>
          <a:p>
            <a:pPr algn="l" rtl="0"/>
            <a:r>
              <a:rPr lang="zh-TW" b="0" i="0" u="none" baseline="0"/>
              <a:t>有兩個問題。第一，你們分會目前已經和哪些機構建立合作關係？哪些因素讓你們能順利合作？第二，請和身邊的人分享，回去後你希望首先聯繫哪個潛在合作夥伴。</a:t>
            </a:r>
          </a:p>
          <a:p>
            <a:endParaRPr dirty="0"/>
          </a:p>
          <a:p>
            <a:pPr algn="l" rtl="0"/>
            <a:r>
              <a:rPr lang="zh-TW" b="1" i="1" u="none" baseline="0"/>
              <a:t>（給大家 2 至 3 分鐘討論，之後邀請現場 2 到 3 人分享。如果現場較安靜，可以先分享你自己的例子。）</a:t>
            </a:r>
            <a:endParaRPr b="1" i="1" dirty="0"/>
          </a:p>
          <a:p>
            <a:endParaRPr dirty="0"/>
          </a:p>
          <a:p>
            <a:pPr algn="l" rtl="0"/>
            <a:r>
              <a:rPr lang="zh-TW" b="1" i="1" u="none" baseline="0"/>
              <a:t>[留意大家回答中反覆出現的模式；這些分享通常會帶出其他與會者原本沒有想到的潛在合作夥伴。]</a:t>
            </a:r>
            <a:endParaRPr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zh-TW" b="0" i="0" u="none" baseline="0"/>
              <a:t>建立合作關係時，有四個值得關注的趨勢。</a:t>
            </a:r>
          </a:p>
          <a:p>
            <a:endParaRPr dirty="0"/>
          </a:p>
          <a:p>
            <a:pPr algn="l" rtl="0"/>
            <a:r>
              <a:rPr lang="zh-TW" b="1" i="0" u="none" baseline="0"/>
              <a:t>捐贈者留存：</a:t>
            </a:r>
            <a:r>
              <a:rPr lang="zh-TW" b="0" i="0" u="none" baseline="0"/>
              <a:t>維繫一位現有捐贈者的成本，遠低於尋找新的捐贈者；而在所有環節中，捐贈者留存率的提升空間最大。在一週內送上一封感謝信，往往比製作精美的年度募款呼籲更重要。</a:t>
            </a:r>
          </a:p>
          <a:p>
            <a:endParaRPr dirty="0"/>
          </a:p>
          <a:p>
            <a:pPr algn="l" rtl="0"/>
            <a:r>
              <a:rPr lang="zh-TW" b="1" i="0" u="none" baseline="0"/>
              <a:t>簡化捐贈方式：</a:t>
            </a:r>
            <a:r>
              <a:rPr lang="zh-TW" b="0" i="0" u="none" baseline="0"/>
              <a:t>從「我想幫忙」到實際完成捐款之間所需的步驟越少，收到的捐款往往就越多。例如可以在活動手冊上添加 QR Code、在報到處放置刷卡機，或在分會電子報中加入捐款連結。當然，仍會有一些捐贈者偏向於使用支票，這完全沒有問題。但如果有一位跟朋友一起來參加活動的來賓，身上沒有支票簿，只要你能讓他在 30 秒內完成捐款，他就更可能願意立即資助。</a:t>
            </a:r>
          </a:p>
          <a:p>
            <a:endParaRPr dirty="0"/>
          </a:p>
          <a:p>
            <a:pPr algn="l" rtl="0"/>
            <a:r>
              <a:rPr lang="zh-TW" b="1" i="0" u="none" baseline="0"/>
              <a:t>影響力故事：</a:t>
            </a:r>
            <a:r>
              <a:rPr lang="zh-TW" b="0" i="0" u="none" baseline="0"/>
              <a:t>捐贈者希望了解，自己的捐款能帶來哪些改變。分享一位「實現妳的夢想獎」得主的具體故事，往往比整整一頁的數字更能打動人心。</a:t>
            </a:r>
          </a:p>
          <a:p>
            <a:endParaRPr dirty="0"/>
          </a:p>
          <a:p>
            <a:pPr algn="l" rtl="0"/>
            <a:r>
              <a:rPr lang="zh-TW" b="1" i="0" u="none" baseline="0"/>
              <a:t>年輕捐贈者：這些捐贈者</a:t>
            </a:r>
            <a:r>
              <a:rPr lang="zh-TW" b="0" i="0" u="none" baseline="0"/>
              <a:t>的捐款方式通常有所不同，單次金額較小，捐贈頻率更高，通常也更習慣使用數位方式。相較於支持某個機構，他們往往更容易因認同某項公益理念而採取行動。用他們習慣的方式與管道接觸他們，就能為新一代支持者打開一扇門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774549FC-565B-44B7-A52A-8F954BD3755A}" type="slidenum">
              <a:rPr/>
              <a:t>8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35802584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zh-TW" b="0" i="0" u="none" baseline="0"/>
              <a:t>以下四種方法，可以幫助大家真正把合作付諸行動。</a:t>
            </a:r>
          </a:p>
          <a:p>
            <a:endParaRPr dirty="0"/>
          </a:p>
          <a:p>
            <a:pPr algn="l" rtl="0"/>
            <a:r>
              <a:rPr lang="zh-TW" b="0" i="0" u="none" baseline="0"/>
              <a:t>盤點會員現有的人脈資源。把它當作一項分會活動來進行，你會發現許多原本沒有人注意到的人脈連結。</a:t>
            </a:r>
          </a:p>
          <a:p>
            <a:endParaRPr dirty="0"/>
          </a:p>
          <a:p>
            <a:pPr algn="l" rtl="0"/>
            <a:r>
              <a:rPr lang="zh-TW" b="0" i="0" u="none" baseline="0"/>
              <a:t>從門檻較低的實物或服務贊助開始。例如活動場地、抽獎獎品、印刷服務或茶點。這類請求通常比較容易得到正面回應，也能成為日後持續開展合作關係的起點。</a:t>
            </a:r>
          </a:p>
          <a:p>
            <a:endParaRPr dirty="0"/>
          </a:p>
          <a:p>
            <a:pPr algn="l" rtl="0"/>
            <a:r>
              <a:rPr lang="zh-TW" b="0" i="0" u="none" baseline="0"/>
              <a:t>共同策劃，而不只是收取捐款。邀請合作夥伴一起參與活動規劃。對自己親手參與打造的事情，人們往往更願意持續投入。</a:t>
            </a:r>
          </a:p>
          <a:p>
            <a:endParaRPr dirty="0"/>
          </a:p>
          <a:p>
            <a:pPr algn="l" rtl="0"/>
            <a:r>
              <a:rPr lang="zh-TW" b="0" i="0" u="none" baseline="0"/>
              <a:t>讓合作有始有終。主動回報這次合作取得了哪些成果，並公開向合作夥伴致謝。光是做好這一步，就能讓一次性的贊助者逐步成為長期合作夥伴。</a:t>
            </a:r>
          </a:p>
          <a:p>
            <a:endParaRPr dirty="0"/>
          </a:p>
          <a:p>
            <a:pPr algn="l" rtl="0"/>
            <a:r>
              <a:rPr lang="zh-TW" b="0" i="0" u="none" baseline="0"/>
              <a:t>大家今年可以嘗試三件事：和一位合作夥伴聯名舉辦一場活動、邀請一家企業贊助一個獎項，或為現有合作夥伴舉辦一場小型答謝早餐會。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774549FC-565B-44B7-A52A-8F954BD3755A}" type="slidenum">
              <a:rPr/>
              <a:t>9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1226173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Microsoft JhengHei" panose="020B0604030504040204" pitchFamily="34" charset="-120"/>
              </a:defRPr>
            </a:lvl1pPr>
          </a:lstStyle>
          <a:p>
            <a:fld id="{1D8BD707-D9CF-40AE-B4C6-C98DA3205C09}" type="datetimeFigureOut">
              <a:rPr lang="en-US" smtClean="0"/>
              <a:pPr/>
              <a:t>8/17/26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Microsoft JhengHei" panose="020B0604030504040204" pitchFamily="34" charset="-12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Microsoft JhengHei" panose="020B0604030504040204" pitchFamily="34" charset="-12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kern="1200">
          <a:solidFill>
            <a:schemeClr val="tx1"/>
          </a:solidFill>
          <a:latin typeface="Microsoft JhengHei" panose="020B0604030504040204" pitchFamily="34" charset="-12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b="0" i="0" kern="1200">
          <a:solidFill>
            <a:schemeClr val="tx1"/>
          </a:solidFill>
          <a:latin typeface="Microsoft JhengHei" panose="020B0604030504040204" pitchFamily="34" charset="-12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kern="1200">
          <a:solidFill>
            <a:schemeClr val="tx1"/>
          </a:solidFill>
          <a:latin typeface="Microsoft JhengHei" panose="020B0604030504040204" pitchFamily="34" charset="-12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0" i="0" kern="1200">
          <a:solidFill>
            <a:schemeClr val="tx1"/>
          </a:solidFill>
          <a:latin typeface="Microsoft JhengHei" panose="020B0604030504040204" pitchFamily="34" charset="-12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b="0" i="0" kern="1200">
          <a:solidFill>
            <a:schemeClr val="tx1"/>
          </a:solidFill>
          <a:latin typeface="Microsoft JhengHei" panose="020B0604030504040204" pitchFamily="34" charset="-12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b="0" i="0" kern="1200">
          <a:solidFill>
            <a:schemeClr val="tx1"/>
          </a:solidFill>
          <a:latin typeface="Microsoft JhengHei" panose="020B0604030504040204" pitchFamily="34" charset="-12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1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unraise.org/resources/the-social-media-fundraising-guide" TargetMode="External"/><Relationship Id="rId3" Type="http://schemas.openxmlformats.org/officeDocument/2006/relationships/image" Target="../media/image1.svg"/><Relationship Id="rId7" Type="http://schemas.openxmlformats.org/officeDocument/2006/relationships/hyperlink" Target="https://www.businessinitiative.org/statistics/non-profit/fundraising-trends-2025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blog.mightycause.com/peer-to-peer-fundraising-guide-and-best-practices/" TargetMode="External"/><Relationship Id="rId5" Type="http://schemas.openxmlformats.org/officeDocument/2006/relationships/hyperlink" Target="https://www.givemomentum.com/blog/ai-fundraising" TargetMode="External"/><Relationship Id="rId10" Type="http://schemas.openxmlformats.org/officeDocument/2006/relationships/image" Target="../media/image20.png"/><Relationship Id="rId4" Type="http://schemas.openxmlformats.org/officeDocument/2006/relationships/image" Target="../media/image4.png"/><Relationship Id="rId9" Type="http://schemas.openxmlformats.org/officeDocument/2006/relationships/hyperlink" Target="https://donorbox.org/nonprofit-blog/donation-apps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5.jpeg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4.png"/><Relationship Id="rId4" Type="http://schemas.openxmlformats.org/officeDocument/2006/relationships/image" Target="../media/image6.svg"/><Relationship Id="rId9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2.jpeg"/><Relationship Id="rId4" Type="http://schemas.openxmlformats.org/officeDocument/2006/relationships/image" Target="../media/image1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1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5.jpeg"/><Relationship Id="rId7" Type="http://schemas.openxmlformats.org/officeDocument/2006/relationships/image" Target="../media/image16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4.png"/><Relationship Id="rId4" Type="http://schemas.openxmlformats.org/officeDocument/2006/relationships/image" Target="../media/image6.svg"/><Relationship Id="rId9" Type="http://schemas.openxmlformats.org/officeDocument/2006/relationships/image" Target="../media/image1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02074" flipH="1">
            <a:off x="-3770915" y="2690215"/>
            <a:ext cx="18545990" cy="14027512"/>
          </a:xfrm>
          <a:custGeom>
            <a:avLst/>
            <a:gdLst/>
            <a:ahLst/>
            <a:cxnLst/>
            <a:rect l="l" t="t" r="r" b="b"/>
            <a:pathLst>
              <a:path w="18545990" h="14027512">
                <a:moveTo>
                  <a:pt x="18545990" y="0"/>
                </a:moveTo>
                <a:lnTo>
                  <a:pt x="0" y="0"/>
                </a:lnTo>
                <a:lnTo>
                  <a:pt x="0" y="14027512"/>
                </a:lnTo>
                <a:lnTo>
                  <a:pt x="18545990" y="14027512"/>
                </a:lnTo>
                <a:lnTo>
                  <a:pt x="18545990" y="0"/>
                </a:lnTo>
                <a:close/>
              </a:path>
            </a:pathLst>
          </a:custGeom>
          <a:blipFill>
            <a:blip>
              <a:alphaModFix amt="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3" name="Freeform 3"/>
          <p:cNvSpPr/>
          <p:nvPr/>
        </p:nvSpPr>
        <p:spPr>
          <a:xfrm rot="1102074" flipH="1">
            <a:off x="-4375306" y="4594391"/>
            <a:ext cx="16114424" cy="12188364"/>
          </a:xfrm>
          <a:custGeom>
            <a:avLst/>
            <a:gdLst/>
            <a:ahLst/>
            <a:cxnLst/>
            <a:rect l="l" t="t" r="r" b="b"/>
            <a:pathLst>
              <a:path w="16114424" h="12188364">
                <a:moveTo>
                  <a:pt x="16114424" y="0"/>
                </a:moveTo>
                <a:lnTo>
                  <a:pt x="0" y="0"/>
                </a:lnTo>
                <a:lnTo>
                  <a:pt x="0" y="12188364"/>
                </a:lnTo>
                <a:lnTo>
                  <a:pt x="16114424" y="12188364"/>
                </a:lnTo>
                <a:lnTo>
                  <a:pt x="16114424" y="0"/>
                </a:lnTo>
                <a:close/>
              </a:path>
            </a:pathLst>
          </a:custGeom>
          <a:blipFill>
            <a:blip>
              <a:alphaModFix amt="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28700" y="3051963"/>
            <a:ext cx="11391900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 rtl="0"/>
            <a:r>
              <a:rPr lang="zh-TW" sz="4400" u="none" baseline="0" dirty="0">
                <a:solidFill>
                  <a:srgbClr val="293374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Effra"/>
                <a:sym typeface="Effra"/>
              </a:rPr>
              <a:t>合作的力量：</a:t>
            </a:r>
            <a:br>
              <a:rPr lang="zh-TW" sz="4400" dirty="0">
                <a:solidFill>
                  <a:srgbClr val="293374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Effra"/>
                <a:sym typeface="Effra"/>
              </a:rPr>
            </a:br>
            <a:r>
              <a:rPr lang="zh-TW" sz="4400" u="none" baseline="0" dirty="0">
                <a:solidFill>
                  <a:srgbClr val="293374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Effra"/>
                <a:sym typeface="Effra"/>
              </a:rPr>
              <a:t>建立堅實的合作關係</a:t>
            </a:r>
            <a:br>
              <a:rPr lang="zh-TW" sz="4400" dirty="0">
                <a:solidFill>
                  <a:srgbClr val="293374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Effra"/>
                <a:sym typeface="Effra"/>
              </a:rPr>
            </a:br>
            <a:r>
              <a:rPr lang="zh-TW" sz="4400" u="none" baseline="0" dirty="0">
                <a:solidFill>
                  <a:srgbClr val="293374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Effra"/>
                <a:sym typeface="Effra"/>
              </a:rPr>
              <a:t>為募款注入動能</a:t>
            </a:r>
          </a:p>
        </p:txBody>
      </p:sp>
      <p:sp>
        <p:nvSpPr>
          <p:cNvPr id="5" name="Freeform 5"/>
          <p:cNvSpPr/>
          <p:nvPr/>
        </p:nvSpPr>
        <p:spPr>
          <a:xfrm rot="-10181517" flipH="1">
            <a:off x="9830672" y="-3985155"/>
            <a:ext cx="11520966" cy="8714040"/>
          </a:xfrm>
          <a:custGeom>
            <a:avLst/>
            <a:gdLst/>
            <a:ahLst/>
            <a:cxnLst/>
            <a:rect l="l" t="t" r="r" b="b"/>
            <a:pathLst>
              <a:path w="11520966" h="8714040">
                <a:moveTo>
                  <a:pt x="11520966" y="0"/>
                </a:moveTo>
                <a:lnTo>
                  <a:pt x="0" y="0"/>
                </a:lnTo>
                <a:lnTo>
                  <a:pt x="0" y="8714040"/>
                </a:lnTo>
                <a:lnTo>
                  <a:pt x="11520966" y="8714040"/>
                </a:lnTo>
                <a:lnTo>
                  <a:pt x="1152096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13398698" y="1213427"/>
            <a:ext cx="2378128" cy="3562836"/>
          </a:xfrm>
          <a:custGeom>
            <a:avLst/>
            <a:gdLst/>
            <a:ahLst/>
            <a:cxnLst/>
            <a:rect l="l" t="t" r="r" b="b"/>
            <a:pathLst>
              <a:path w="2378128" h="3562836">
                <a:moveTo>
                  <a:pt x="0" y="0"/>
                </a:moveTo>
                <a:lnTo>
                  <a:pt x="2378127" y="0"/>
                </a:lnTo>
                <a:lnTo>
                  <a:pt x="2378127" y="3562836"/>
                </a:lnTo>
                <a:lnTo>
                  <a:pt x="0" y="356283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06858" y="5913391"/>
            <a:ext cx="10706455" cy="8514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 rtl="0">
              <a:lnSpc>
                <a:spcPts val="7250"/>
              </a:lnSpc>
            </a:pPr>
            <a:r>
              <a:rPr lang="zh-TW" sz="4800" u="none" baseline="0" dirty="0">
                <a:solidFill>
                  <a:srgbClr val="518BC9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Effra"/>
                <a:sym typeface="Effra"/>
              </a:rPr>
              <a:t>（專區名稱）秋季地區會議</a:t>
            </a:r>
          </a:p>
        </p:txBody>
      </p:sp>
      <p:sp>
        <p:nvSpPr>
          <p:cNvPr id="9" name="Freeform 9"/>
          <p:cNvSpPr/>
          <p:nvPr/>
        </p:nvSpPr>
        <p:spPr>
          <a:xfrm>
            <a:off x="7887390" y="9360400"/>
            <a:ext cx="176421" cy="176421"/>
          </a:xfrm>
          <a:custGeom>
            <a:avLst/>
            <a:gdLst/>
            <a:ahLst/>
            <a:cxnLst/>
            <a:rect l="l" t="t" r="r" b="b"/>
            <a:pathLst>
              <a:path w="176421" h="176421">
                <a:moveTo>
                  <a:pt x="0" y="0"/>
                </a:moveTo>
                <a:lnTo>
                  <a:pt x="176421" y="0"/>
                </a:lnTo>
                <a:lnTo>
                  <a:pt x="176421" y="176421"/>
                </a:lnTo>
                <a:lnTo>
                  <a:pt x="0" y="1764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06858" y="9331572"/>
            <a:ext cx="7092543" cy="2934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2541"/>
              </a:lnSpc>
            </a:pPr>
            <a:r>
              <a:rPr lang="zh-TW" b="1" u="none" spc="109" baseline="0" dirty="0">
                <a:solidFill>
                  <a:srgbClr val="293374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 Bold"/>
                <a:sym typeface="Calibri (MS) Bold"/>
              </a:rPr>
              <a:t>SOROPTIMIST INTERNATIONAL OF THE AMERICAS, INC</a:t>
            </a: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ABB3715-CFBA-B22E-5A8B-EBCEA34C0368}"/>
              </a:ext>
            </a:extLst>
          </p:cNvPr>
          <p:cNvSpPr txBox="1"/>
          <p:nvPr/>
        </p:nvSpPr>
        <p:spPr>
          <a:xfrm>
            <a:off x="1125730" y="6835948"/>
            <a:ext cx="10706455" cy="8140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 rtl="0">
              <a:lnSpc>
                <a:spcPts val="7250"/>
              </a:lnSpc>
            </a:pPr>
            <a:r>
              <a:rPr lang="zh-TW" sz="3600" u="none" baseline="0" dirty="0">
                <a:solidFill>
                  <a:srgbClr val="518BC9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Effra"/>
                <a:sym typeface="Effra"/>
              </a:rPr>
              <a:t>演講者姓名，專區基金籌募主委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563178" y="7349120"/>
            <a:ext cx="11161644" cy="5190164"/>
          </a:xfrm>
          <a:custGeom>
            <a:avLst/>
            <a:gdLst/>
            <a:ahLst/>
            <a:cxnLst/>
            <a:rect l="l" t="t" r="r" b="b"/>
            <a:pathLst>
              <a:path w="11161644" h="5190164">
                <a:moveTo>
                  <a:pt x="0" y="0"/>
                </a:moveTo>
                <a:lnTo>
                  <a:pt x="11161644" y="0"/>
                </a:lnTo>
                <a:lnTo>
                  <a:pt x="11161644" y="5190164"/>
                </a:lnTo>
                <a:lnTo>
                  <a:pt x="0" y="51901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8412844" y="4510136"/>
            <a:ext cx="1462312" cy="1266728"/>
          </a:xfrm>
          <a:custGeom>
            <a:avLst/>
            <a:gdLst/>
            <a:ahLst/>
            <a:cxnLst/>
            <a:rect l="l" t="t" r="r" b="b"/>
            <a:pathLst>
              <a:path w="1462312" h="1266728">
                <a:moveTo>
                  <a:pt x="0" y="0"/>
                </a:moveTo>
                <a:lnTo>
                  <a:pt x="1462312" y="0"/>
                </a:lnTo>
                <a:lnTo>
                  <a:pt x="1462312" y="1266728"/>
                </a:lnTo>
                <a:lnTo>
                  <a:pt x="0" y="12667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1" r="-151"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461569" y="3156464"/>
            <a:ext cx="13364862" cy="27073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0">
              <a:lnSpc>
                <a:spcPts val="4199"/>
              </a:lnSpc>
            </a:pPr>
            <a:r>
              <a:rPr lang="zh-TW" sz="440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請每位會員說出一家自己已經認識的企業、組織，或一位捐贈者 </a:t>
            </a:r>
          </a:p>
          <a:p>
            <a:pPr algn="ctr" rtl="0">
              <a:lnSpc>
                <a:spcPts val="4199"/>
              </a:lnSpc>
            </a:pPr>
            <a:endParaRPr lang="zh-TW" sz="4400" dirty="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 (MS)"/>
              <a:sym typeface="Calibri (MS)"/>
            </a:endParaRPr>
          </a:p>
          <a:p>
            <a:pPr algn="ctr" rtl="0">
              <a:lnSpc>
                <a:spcPts val="4199"/>
              </a:lnSpc>
            </a:pPr>
            <a:r>
              <a:rPr lang="zh-TW" sz="440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這份名單，就是你們的潛在合作夥伴名單。就從這裡開始。</a:t>
            </a:r>
            <a:endParaRPr lang="zh-TW" sz="4400" dirty="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 (MS)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0" y="1028700"/>
            <a:ext cx="18288000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0">
              <a:lnSpc>
                <a:spcPts val="7799"/>
              </a:lnSpc>
            </a:pPr>
            <a:r>
              <a:rPr lang="zh-TW" sz="6500" u="none" baseline="0" dirty="0">
                <a:solidFill>
                  <a:srgbClr val="293374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Effra"/>
                <a:sym typeface="Effra"/>
              </a:rPr>
              <a:t>接下來的 30 天</a:t>
            </a:r>
          </a:p>
        </p:txBody>
      </p:sp>
      <p:sp>
        <p:nvSpPr>
          <p:cNvPr id="7" name="Freeform 7"/>
          <p:cNvSpPr/>
          <p:nvPr/>
        </p:nvSpPr>
        <p:spPr>
          <a:xfrm>
            <a:off x="15193206" y="9043031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7"/>
                </a:lnTo>
                <a:lnTo>
                  <a:pt x="0" y="55421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98" r="-198"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55BAFF-9686-236E-FFB9-E4A9C2E0B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65394258-8049-1319-E081-D60BB4CE56CF}"/>
              </a:ext>
            </a:extLst>
          </p:cNvPr>
          <p:cNvGrpSpPr/>
          <p:nvPr/>
        </p:nvGrpSpPr>
        <p:grpSpPr>
          <a:xfrm rot="5400000">
            <a:off x="1369991" y="3805710"/>
            <a:ext cx="500647" cy="438066"/>
            <a:chOff x="0" y="0"/>
            <a:chExt cx="812800" cy="7112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074C9E48-8A61-BF95-EF95-16EFC2771900}"/>
                </a:ext>
              </a:extLst>
            </p:cNvPr>
            <p:cNvSpPr/>
            <p:nvPr/>
          </p:nvSpPr>
          <p:spPr>
            <a:xfrm>
              <a:off x="60851" y="89740"/>
              <a:ext cx="691098" cy="621460"/>
            </a:xfrm>
            <a:custGeom>
              <a:avLst/>
              <a:gdLst/>
              <a:ahLst/>
              <a:cxnLst/>
              <a:rect l="l" t="t" r="r" b="b"/>
              <a:pathLst>
                <a:path w="691098" h="621460">
                  <a:moveTo>
                    <a:pt x="422271" y="44524"/>
                  </a:moveTo>
                  <a:lnTo>
                    <a:pt x="675227" y="487196"/>
                  </a:lnTo>
                  <a:cubicBezTo>
                    <a:pt x="691098" y="514971"/>
                    <a:pt x="690984" y="549095"/>
                    <a:pt x="674928" y="576763"/>
                  </a:cubicBezTo>
                  <a:cubicBezTo>
                    <a:pt x="658871" y="604431"/>
                    <a:pt x="629300" y="621460"/>
                    <a:pt x="597311" y="621460"/>
                  </a:cubicBezTo>
                  <a:lnTo>
                    <a:pt x="93787" y="621460"/>
                  </a:lnTo>
                  <a:cubicBezTo>
                    <a:pt x="61798" y="621460"/>
                    <a:pt x="32227" y="604431"/>
                    <a:pt x="16170" y="576763"/>
                  </a:cubicBezTo>
                  <a:cubicBezTo>
                    <a:pt x="114" y="549095"/>
                    <a:pt x="0" y="514971"/>
                    <a:pt x="15871" y="487196"/>
                  </a:cubicBezTo>
                  <a:lnTo>
                    <a:pt x="268827" y="44524"/>
                  </a:lnTo>
                  <a:cubicBezTo>
                    <a:pt x="284560" y="16991"/>
                    <a:pt x="313839" y="0"/>
                    <a:pt x="345549" y="0"/>
                  </a:cubicBezTo>
                  <a:cubicBezTo>
                    <a:pt x="377259" y="0"/>
                    <a:pt x="406538" y="16991"/>
                    <a:pt x="422271" y="44524"/>
                  </a:cubicBezTo>
                  <a:close/>
                </a:path>
              </a:pathLst>
            </a:custGeom>
            <a:solidFill>
              <a:srgbClr val="293374">
                <a:alpha val="89804"/>
              </a:srgbClr>
            </a:solidFill>
          </p:spPr>
          <p:txBody>
            <a:bodyPr/>
            <a:lstStyle/>
            <a:p>
              <a:endParaRPr lang="zh-TW" dirty="0">
                <a:latin typeface="Microsoft JhengHei" panose="020B0604030504040204" pitchFamily="34" charset="-120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240FA44D-1DCC-E47F-42EC-3CA845FCEACE}"/>
                </a:ext>
              </a:extLst>
            </p:cNvPr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 dirty="0">
                <a:latin typeface="Microsoft JhengHei" panose="020B0604030504040204" pitchFamily="34" charset="-120"/>
              </a:endParaRP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FAD7A7D3-A67C-03D0-4F06-A55B4F41F0AC}"/>
              </a:ext>
            </a:extLst>
          </p:cNvPr>
          <p:cNvGrpSpPr/>
          <p:nvPr/>
        </p:nvGrpSpPr>
        <p:grpSpPr>
          <a:xfrm rot="5400000">
            <a:off x="1401281" y="7641847"/>
            <a:ext cx="500647" cy="438066"/>
            <a:chOff x="0" y="0"/>
            <a:chExt cx="812800" cy="7112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4A726A8C-D966-D389-BCBA-0A896EB07315}"/>
                </a:ext>
              </a:extLst>
            </p:cNvPr>
            <p:cNvSpPr/>
            <p:nvPr/>
          </p:nvSpPr>
          <p:spPr>
            <a:xfrm>
              <a:off x="60851" y="89740"/>
              <a:ext cx="691098" cy="621460"/>
            </a:xfrm>
            <a:custGeom>
              <a:avLst/>
              <a:gdLst/>
              <a:ahLst/>
              <a:cxnLst/>
              <a:rect l="l" t="t" r="r" b="b"/>
              <a:pathLst>
                <a:path w="691098" h="621460">
                  <a:moveTo>
                    <a:pt x="422271" y="44524"/>
                  </a:moveTo>
                  <a:lnTo>
                    <a:pt x="675227" y="487196"/>
                  </a:lnTo>
                  <a:cubicBezTo>
                    <a:pt x="691098" y="514971"/>
                    <a:pt x="690984" y="549095"/>
                    <a:pt x="674928" y="576763"/>
                  </a:cubicBezTo>
                  <a:cubicBezTo>
                    <a:pt x="658871" y="604431"/>
                    <a:pt x="629300" y="621460"/>
                    <a:pt x="597311" y="621460"/>
                  </a:cubicBezTo>
                  <a:lnTo>
                    <a:pt x="93787" y="621460"/>
                  </a:lnTo>
                  <a:cubicBezTo>
                    <a:pt x="61798" y="621460"/>
                    <a:pt x="32227" y="604431"/>
                    <a:pt x="16170" y="576763"/>
                  </a:cubicBezTo>
                  <a:cubicBezTo>
                    <a:pt x="114" y="549095"/>
                    <a:pt x="0" y="514971"/>
                    <a:pt x="15871" y="487196"/>
                  </a:cubicBezTo>
                  <a:lnTo>
                    <a:pt x="268827" y="44524"/>
                  </a:lnTo>
                  <a:cubicBezTo>
                    <a:pt x="284560" y="16991"/>
                    <a:pt x="313839" y="0"/>
                    <a:pt x="345549" y="0"/>
                  </a:cubicBezTo>
                  <a:cubicBezTo>
                    <a:pt x="377259" y="0"/>
                    <a:pt x="406538" y="16991"/>
                    <a:pt x="422271" y="44524"/>
                  </a:cubicBezTo>
                  <a:close/>
                </a:path>
              </a:pathLst>
            </a:custGeom>
            <a:solidFill>
              <a:srgbClr val="293374">
                <a:alpha val="89804"/>
              </a:srgbClr>
            </a:solidFill>
          </p:spPr>
          <p:txBody>
            <a:bodyPr/>
            <a:lstStyle/>
            <a:p>
              <a:endParaRPr lang="zh-TW" dirty="0">
                <a:latin typeface="Microsoft JhengHei" panose="020B0604030504040204" pitchFamily="34" charset="-120"/>
              </a:endParaRP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374AEA2F-E01D-A8DE-34CC-B98907B3962F}"/>
                </a:ext>
              </a:extLst>
            </p:cNvPr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 dirty="0">
                <a:latin typeface="Microsoft JhengHei" panose="020B0604030504040204" pitchFamily="34" charset="-120"/>
              </a:endParaRPr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25964F42-4335-57FD-7C8F-6E8C5DB9B9B0}"/>
              </a:ext>
            </a:extLst>
          </p:cNvPr>
          <p:cNvGrpSpPr/>
          <p:nvPr/>
        </p:nvGrpSpPr>
        <p:grpSpPr>
          <a:xfrm>
            <a:off x="14295323" y="-210514"/>
            <a:ext cx="9483991" cy="12212363"/>
            <a:chOff x="0" y="0"/>
            <a:chExt cx="1207697" cy="1555130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FA171B54-9821-8B1B-44E6-B7F04B09A3BF}"/>
                </a:ext>
              </a:extLst>
            </p:cNvPr>
            <p:cNvSpPr/>
            <p:nvPr/>
          </p:nvSpPr>
          <p:spPr>
            <a:xfrm>
              <a:off x="0" y="0"/>
              <a:ext cx="1207697" cy="1555130"/>
            </a:xfrm>
            <a:custGeom>
              <a:avLst/>
              <a:gdLst/>
              <a:ahLst/>
              <a:cxnLst/>
              <a:rect l="l" t="t" r="r" b="b"/>
              <a:pathLst>
                <a:path w="1207697" h="1555130">
                  <a:moveTo>
                    <a:pt x="603849" y="0"/>
                  </a:moveTo>
                  <a:cubicBezTo>
                    <a:pt x="270352" y="0"/>
                    <a:pt x="0" y="348128"/>
                    <a:pt x="0" y="777565"/>
                  </a:cubicBezTo>
                  <a:cubicBezTo>
                    <a:pt x="0" y="1207002"/>
                    <a:pt x="270352" y="1555130"/>
                    <a:pt x="603849" y="1555130"/>
                  </a:cubicBezTo>
                  <a:cubicBezTo>
                    <a:pt x="937345" y="1555130"/>
                    <a:pt x="1207697" y="1207002"/>
                    <a:pt x="1207697" y="777565"/>
                  </a:cubicBezTo>
                  <a:cubicBezTo>
                    <a:pt x="1207697" y="348128"/>
                    <a:pt x="937345" y="0"/>
                    <a:pt x="60384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649CDC">
                    <a:alpha val="100000"/>
                  </a:srgbClr>
                </a:gs>
                <a:gs pos="100000">
                  <a:srgbClr val="19317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zh-TW" dirty="0">
                <a:latin typeface="Microsoft JhengHei" panose="020B0604030504040204" pitchFamily="34" charset="-120"/>
              </a:endParaRPr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736C2E36-0A07-5ED8-BBCD-452106E40EB0}"/>
                </a:ext>
              </a:extLst>
            </p:cNvPr>
            <p:cNvSpPr txBox="1"/>
            <p:nvPr/>
          </p:nvSpPr>
          <p:spPr>
            <a:xfrm>
              <a:off x="113222" y="79118"/>
              <a:ext cx="981254" cy="13302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 dirty="0">
                <a:latin typeface="Microsoft JhengHei" panose="020B0604030504040204" pitchFamily="34" charset="-120"/>
              </a:endParaRPr>
            </a:p>
          </p:txBody>
        </p:sp>
      </p:grpSp>
      <p:sp>
        <p:nvSpPr>
          <p:cNvPr id="11" name="Freeform 11">
            <a:extLst>
              <a:ext uri="{FF2B5EF4-FFF2-40B4-BE49-F238E27FC236}">
                <a16:creationId xmlns:a16="http://schemas.microsoft.com/office/drawing/2014/main" id="{88F50701-4781-3C5A-D901-DB6600D2F5AF}"/>
              </a:ext>
            </a:extLst>
          </p:cNvPr>
          <p:cNvSpPr/>
          <p:nvPr/>
        </p:nvSpPr>
        <p:spPr>
          <a:xfrm rot="1102074" flipH="1">
            <a:off x="-5048077" y="6018994"/>
            <a:ext cx="16114424" cy="12188364"/>
          </a:xfrm>
          <a:custGeom>
            <a:avLst/>
            <a:gdLst/>
            <a:ahLst/>
            <a:cxnLst/>
            <a:rect l="l" t="t" r="r" b="b"/>
            <a:pathLst>
              <a:path w="16114424" h="12188364">
                <a:moveTo>
                  <a:pt x="16114424" y="0"/>
                </a:moveTo>
                <a:lnTo>
                  <a:pt x="0" y="0"/>
                </a:lnTo>
                <a:lnTo>
                  <a:pt x="0" y="12188365"/>
                </a:lnTo>
                <a:lnTo>
                  <a:pt x="16114424" y="12188365"/>
                </a:lnTo>
                <a:lnTo>
                  <a:pt x="16114424" y="0"/>
                </a:lnTo>
                <a:close/>
              </a:path>
            </a:pathLst>
          </a:custGeom>
          <a:blipFill>
            <a:blip>
              <a:alphaModFix amt="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C73045AA-CE1A-BBBB-E0BA-CFA6D12D04AA}"/>
              </a:ext>
            </a:extLst>
          </p:cNvPr>
          <p:cNvGrpSpPr/>
          <p:nvPr/>
        </p:nvGrpSpPr>
        <p:grpSpPr>
          <a:xfrm rot="5400000">
            <a:off x="1369991" y="4714977"/>
            <a:ext cx="500647" cy="438066"/>
            <a:chOff x="0" y="0"/>
            <a:chExt cx="812800" cy="711200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A756E27C-B800-88D9-680C-92B54DAAE52E}"/>
                </a:ext>
              </a:extLst>
            </p:cNvPr>
            <p:cNvSpPr/>
            <p:nvPr/>
          </p:nvSpPr>
          <p:spPr>
            <a:xfrm>
              <a:off x="60851" y="89740"/>
              <a:ext cx="691098" cy="621460"/>
            </a:xfrm>
            <a:custGeom>
              <a:avLst/>
              <a:gdLst/>
              <a:ahLst/>
              <a:cxnLst/>
              <a:rect l="l" t="t" r="r" b="b"/>
              <a:pathLst>
                <a:path w="691098" h="621460">
                  <a:moveTo>
                    <a:pt x="422271" y="44524"/>
                  </a:moveTo>
                  <a:lnTo>
                    <a:pt x="675227" y="487196"/>
                  </a:lnTo>
                  <a:cubicBezTo>
                    <a:pt x="691098" y="514971"/>
                    <a:pt x="690984" y="549095"/>
                    <a:pt x="674928" y="576763"/>
                  </a:cubicBezTo>
                  <a:cubicBezTo>
                    <a:pt x="658871" y="604431"/>
                    <a:pt x="629300" y="621460"/>
                    <a:pt x="597311" y="621460"/>
                  </a:cubicBezTo>
                  <a:lnTo>
                    <a:pt x="93787" y="621460"/>
                  </a:lnTo>
                  <a:cubicBezTo>
                    <a:pt x="61798" y="621460"/>
                    <a:pt x="32227" y="604431"/>
                    <a:pt x="16170" y="576763"/>
                  </a:cubicBezTo>
                  <a:cubicBezTo>
                    <a:pt x="114" y="549095"/>
                    <a:pt x="0" y="514971"/>
                    <a:pt x="15871" y="487196"/>
                  </a:cubicBezTo>
                  <a:lnTo>
                    <a:pt x="268827" y="44524"/>
                  </a:lnTo>
                  <a:cubicBezTo>
                    <a:pt x="284560" y="16991"/>
                    <a:pt x="313839" y="0"/>
                    <a:pt x="345549" y="0"/>
                  </a:cubicBezTo>
                  <a:cubicBezTo>
                    <a:pt x="377259" y="0"/>
                    <a:pt x="406538" y="16991"/>
                    <a:pt x="422271" y="44524"/>
                  </a:cubicBezTo>
                  <a:close/>
                </a:path>
              </a:pathLst>
            </a:custGeom>
            <a:solidFill>
              <a:srgbClr val="518BC9">
                <a:alpha val="89804"/>
              </a:srgbClr>
            </a:solidFill>
          </p:spPr>
          <p:txBody>
            <a:bodyPr/>
            <a:lstStyle/>
            <a:p>
              <a:endParaRPr lang="zh-TW" dirty="0">
                <a:latin typeface="Microsoft JhengHei" panose="020B0604030504040204" pitchFamily="34" charset="-120"/>
              </a:endParaRPr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5773C1D7-01D8-2F62-33D7-BFDCBEF5A5B9}"/>
                </a:ext>
              </a:extLst>
            </p:cNvPr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 dirty="0">
                <a:latin typeface="Microsoft JhengHei" panose="020B0604030504040204" pitchFamily="34" charset="-120"/>
              </a:endParaRPr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BFD9050D-AC86-7BDC-75FD-9AC17EE1305D}"/>
              </a:ext>
            </a:extLst>
          </p:cNvPr>
          <p:cNvGrpSpPr/>
          <p:nvPr/>
        </p:nvGrpSpPr>
        <p:grpSpPr>
          <a:xfrm rot="5400000">
            <a:off x="1369991" y="5676635"/>
            <a:ext cx="500647" cy="438066"/>
            <a:chOff x="0" y="0"/>
            <a:chExt cx="812800" cy="711200"/>
          </a:xfrm>
        </p:grpSpPr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706135CA-BFE2-9B90-BCE8-B3DD0EFF3969}"/>
                </a:ext>
              </a:extLst>
            </p:cNvPr>
            <p:cNvSpPr/>
            <p:nvPr/>
          </p:nvSpPr>
          <p:spPr>
            <a:xfrm>
              <a:off x="60851" y="89740"/>
              <a:ext cx="691098" cy="621460"/>
            </a:xfrm>
            <a:custGeom>
              <a:avLst/>
              <a:gdLst/>
              <a:ahLst/>
              <a:cxnLst/>
              <a:rect l="l" t="t" r="r" b="b"/>
              <a:pathLst>
                <a:path w="691098" h="621460">
                  <a:moveTo>
                    <a:pt x="422271" y="44524"/>
                  </a:moveTo>
                  <a:lnTo>
                    <a:pt x="675227" y="487196"/>
                  </a:lnTo>
                  <a:cubicBezTo>
                    <a:pt x="691098" y="514971"/>
                    <a:pt x="690984" y="549095"/>
                    <a:pt x="674928" y="576763"/>
                  </a:cubicBezTo>
                  <a:cubicBezTo>
                    <a:pt x="658871" y="604431"/>
                    <a:pt x="629300" y="621460"/>
                    <a:pt x="597311" y="621460"/>
                  </a:cubicBezTo>
                  <a:lnTo>
                    <a:pt x="93787" y="621460"/>
                  </a:lnTo>
                  <a:cubicBezTo>
                    <a:pt x="61798" y="621460"/>
                    <a:pt x="32227" y="604431"/>
                    <a:pt x="16170" y="576763"/>
                  </a:cubicBezTo>
                  <a:cubicBezTo>
                    <a:pt x="114" y="549095"/>
                    <a:pt x="0" y="514971"/>
                    <a:pt x="15871" y="487196"/>
                  </a:cubicBezTo>
                  <a:lnTo>
                    <a:pt x="268827" y="44524"/>
                  </a:lnTo>
                  <a:cubicBezTo>
                    <a:pt x="284560" y="16991"/>
                    <a:pt x="313839" y="0"/>
                    <a:pt x="345549" y="0"/>
                  </a:cubicBezTo>
                  <a:cubicBezTo>
                    <a:pt x="377259" y="0"/>
                    <a:pt x="406538" y="16991"/>
                    <a:pt x="422271" y="44524"/>
                  </a:cubicBezTo>
                  <a:close/>
                </a:path>
              </a:pathLst>
            </a:custGeom>
            <a:solidFill>
              <a:srgbClr val="BB4075">
                <a:alpha val="89804"/>
              </a:srgbClr>
            </a:solidFill>
          </p:spPr>
          <p:txBody>
            <a:bodyPr/>
            <a:lstStyle/>
            <a:p>
              <a:endParaRPr lang="zh-TW" dirty="0">
                <a:latin typeface="Microsoft JhengHei" panose="020B0604030504040204" pitchFamily="34" charset="-120"/>
              </a:endParaRPr>
            </a:p>
          </p:txBody>
        </p: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F778FA11-1A27-60DA-FF59-5BF715A977D3}"/>
                </a:ext>
              </a:extLst>
            </p:cNvPr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 dirty="0">
                <a:latin typeface="Microsoft JhengHei" panose="020B0604030504040204" pitchFamily="34" charset="-120"/>
              </a:endParaRPr>
            </a:p>
          </p:txBody>
        </p:sp>
      </p:grpSp>
      <p:grpSp>
        <p:nvGrpSpPr>
          <p:cNvPr id="21" name="Group 21">
            <a:extLst>
              <a:ext uri="{FF2B5EF4-FFF2-40B4-BE49-F238E27FC236}">
                <a16:creationId xmlns:a16="http://schemas.microsoft.com/office/drawing/2014/main" id="{855B5541-BE46-E322-1F70-94F073C2907E}"/>
              </a:ext>
            </a:extLst>
          </p:cNvPr>
          <p:cNvGrpSpPr/>
          <p:nvPr/>
        </p:nvGrpSpPr>
        <p:grpSpPr>
          <a:xfrm rot="5400000">
            <a:off x="1369991" y="6676392"/>
            <a:ext cx="500647" cy="438066"/>
            <a:chOff x="0" y="0"/>
            <a:chExt cx="812800" cy="711200"/>
          </a:xfrm>
        </p:grpSpPr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B8EEC997-89AB-49CF-0706-022B14382661}"/>
                </a:ext>
              </a:extLst>
            </p:cNvPr>
            <p:cNvSpPr/>
            <p:nvPr/>
          </p:nvSpPr>
          <p:spPr>
            <a:xfrm>
              <a:off x="60851" y="89740"/>
              <a:ext cx="691098" cy="621460"/>
            </a:xfrm>
            <a:custGeom>
              <a:avLst/>
              <a:gdLst/>
              <a:ahLst/>
              <a:cxnLst/>
              <a:rect l="l" t="t" r="r" b="b"/>
              <a:pathLst>
                <a:path w="691098" h="621460">
                  <a:moveTo>
                    <a:pt x="422271" y="44524"/>
                  </a:moveTo>
                  <a:lnTo>
                    <a:pt x="675227" y="487196"/>
                  </a:lnTo>
                  <a:cubicBezTo>
                    <a:pt x="691098" y="514971"/>
                    <a:pt x="690984" y="549095"/>
                    <a:pt x="674928" y="576763"/>
                  </a:cubicBezTo>
                  <a:cubicBezTo>
                    <a:pt x="658871" y="604431"/>
                    <a:pt x="629300" y="621460"/>
                    <a:pt x="597311" y="621460"/>
                  </a:cubicBezTo>
                  <a:lnTo>
                    <a:pt x="93787" y="621460"/>
                  </a:lnTo>
                  <a:cubicBezTo>
                    <a:pt x="61798" y="621460"/>
                    <a:pt x="32227" y="604431"/>
                    <a:pt x="16170" y="576763"/>
                  </a:cubicBezTo>
                  <a:cubicBezTo>
                    <a:pt x="114" y="549095"/>
                    <a:pt x="0" y="514971"/>
                    <a:pt x="15871" y="487196"/>
                  </a:cubicBezTo>
                  <a:lnTo>
                    <a:pt x="268827" y="44524"/>
                  </a:lnTo>
                  <a:cubicBezTo>
                    <a:pt x="284560" y="16991"/>
                    <a:pt x="313839" y="0"/>
                    <a:pt x="345549" y="0"/>
                  </a:cubicBezTo>
                  <a:cubicBezTo>
                    <a:pt x="377259" y="0"/>
                    <a:pt x="406538" y="16991"/>
                    <a:pt x="422271" y="44524"/>
                  </a:cubicBezTo>
                  <a:close/>
                </a:path>
              </a:pathLst>
            </a:custGeom>
            <a:solidFill>
              <a:srgbClr val="590E52">
                <a:alpha val="89804"/>
              </a:srgbClr>
            </a:solidFill>
          </p:spPr>
          <p:txBody>
            <a:bodyPr/>
            <a:lstStyle/>
            <a:p>
              <a:endParaRPr lang="zh-TW" dirty="0">
                <a:latin typeface="Microsoft JhengHei" panose="020B0604030504040204" pitchFamily="34" charset="-120"/>
              </a:endParaRPr>
            </a:p>
          </p:txBody>
        </p:sp>
        <p:sp>
          <p:nvSpPr>
            <p:cNvPr id="23" name="TextBox 23">
              <a:extLst>
                <a:ext uri="{FF2B5EF4-FFF2-40B4-BE49-F238E27FC236}">
                  <a16:creationId xmlns:a16="http://schemas.microsoft.com/office/drawing/2014/main" id="{5948FCE3-B4CD-891F-8FC6-62DAD36EE4A2}"/>
                </a:ext>
              </a:extLst>
            </p:cNvPr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 dirty="0">
                <a:latin typeface="Microsoft JhengHei" panose="020B0604030504040204" pitchFamily="34" charset="-120"/>
              </a:endParaRPr>
            </a:p>
          </p:txBody>
        </p:sp>
      </p:grpSp>
      <p:sp>
        <p:nvSpPr>
          <p:cNvPr id="24" name="Freeform 24">
            <a:extLst>
              <a:ext uri="{FF2B5EF4-FFF2-40B4-BE49-F238E27FC236}">
                <a16:creationId xmlns:a16="http://schemas.microsoft.com/office/drawing/2014/main" id="{D0FDFDEE-A3FE-5789-776E-3BB80B757C84}"/>
              </a:ext>
            </a:extLst>
          </p:cNvPr>
          <p:cNvSpPr/>
          <p:nvPr/>
        </p:nvSpPr>
        <p:spPr>
          <a:xfrm rot="1102074" flipH="1">
            <a:off x="-4443685" y="4114818"/>
            <a:ext cx="18545990" cy="14027512"/>
          </a:xfrm>
          <a:custGeom>
            <a:avLst/>
            <a:gdLst/>
            <a:ahLst/>
            <a:cxnLst/>
            <a:rect l="l" t="t" r="r" b="b"/>
            <a:pathLst>
              <a:path w="18545990" h="14027512">
                <a:moveTo>
                  <a:pt x="18545990" y="0"/>
                </a:moveTo>
                <a:lnTo>
                  <a:pt x="0" y="0"/>
                </a:lnTo>
                <a:lnTo>
                  <a:pt x="0" y="14027513"/>
                </a:lnTo>
                <a:lnTo>
                  <a:pt x="18545990" y="14027513"/>
                </a:lnTo>
                <a:lnTo>
                  <a:pt x="18545990" y="0"/>
                </a:lnTo>
                <a:close/>
              </a:path>
            </a:pathLst>
          </a:custGeom>
          <a:blipFill>
            <a:blip>
              <a:alphaModFix amt="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DF82D718-923E-93CD-1410-E0A21B3966BC}"/>
              </a:ext>
            </a:extLst>
          </p:cNvPr>
          <p:cNvSpPr/>
          <p:nvPr/>
        </p:nvSpPr>
        <p:spPr>
          <a:xfrm>
            <a:off x="15265154" y="8724900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7"/>
                </a:lnTo>
                <a:lnTo>
                  <a:pt x="0" y="5542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4" b="-74"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32" name="TextBox 32">
            <a:hlinkClick r:id="rId5"/>
            <a:extLst>
              <a:ext uri="{FF2B5EF4-FFF2-40B4-BE49-F238E27FC236}">
                <a16:creationId xmlns:a16="http://schemas.microsoft.com/office/drawing/2014/main" id="{DA2807AA-6DEA-12A5-5F4C-7C94A6580B26}"/>
              </a:ext>
            </a:extLst>
          </p:cNvPr>
          <p:cNvSpPr txBox="1"/>
          <p:nvPr/>
        </p:nvSpPr>
        <p:spPr>
          <a:xfrm>
            <a:off x="2232952" y="3559155"/>
            <a:ext cx="4816156" cy="610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5400"/>
              </a:lnSpc>
            </a:pPr>
            <a:r>
              <a:rPr lang="zh-TW" sz="270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  <a:hlinkClick r:id="rId5"/>
              </a:rPr>
              <a:t>人工智慧與募款指南</a:t>
            </a:r>
            <a:endParaRPr lang="zh-TW" sz="2700" dirty="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 (MS)"/>
            </a:endParaRPr>
          </a:p>
        </p:txBody>
      </p:sp>
      <p:sp>
        <p:nvSpPr>
          <p:cNvPr id="33" name="TextBox 33">
            <a:extLst>
              <a:ext uri="{FF2B5EF4-FFF2-40B4-BE49-F238E27FC236}">
                <a16:creationId xmlns:a16="http://schemas.microsoft.com/office/drawing/2014/main" id="{6B42A4B4-0A02-8EE6-B517-0D47B1AD538A}"/>
              </a:ext>
            </a:extLst>
          </p:cNvPr>
          <p:cNvSpPr txBox="1"/>
          <p:nvPr/>
        </p:nvSpPr>
        <p:spPr>
          <a:xfrm>
            <a:off x="2232952" y="7462977"/>
            <a:ext cx="4903239" cy="610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5400"/>
              </a:lnSpc>
            </a:pPr>
            <a:r>
              <a:rPr lang="zh-TW" sz="270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  <a:hlinkClick r:id="rId6"/>
              </a:rPr>
              <a:t>群眾募款</a:t>
            </a:r>
            <a:endParaRPr lang="zh-TW" sz="2700" dirty="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 (MS)"/>
              <a:sym typeface="Calibri (MS)"/>
            </a:endParaRPr>
          </a:p>
        </p:txBody>
      </p:sp>
      <p:sp>
        <p:nvSpPr>
          <p:cNvPr id="34" name="TextBox 34">
            <a:extLst>
              <a:ext uri="{FF2B5EF4-FFF2-40B4-BE49-F238E27FC236}">
                <a16:creationId xmlns:a16="http://schemas.microsoft.com/office/drawing/2014/main" id="{2497D72F-2EF2-5252-1912-5E346A727B09}"/>
              </a:ext>
            </a:extLst>
          </p:cNvPr>
          <p:cNvSpPr txBox="1"/>
          <p:nvPr/>
        </p:nvSpPr>
        <p:spPr>
          <a:xfrm>
            <a:off x="2232952" y="4658517"/>
            <a:ext cx="4816156" cy="4308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/>
            <a:r>
              <a:rPr lang="zh-TW" sz="280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  <a:hlinkClick r:id="rId7"/>
              </a:rPr>
              <a:t>非營利組織募款趨勢</a:t>
            </a:r>
            <a:endParaRPr lang="zh-TW" sz="2800" dirty="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 (MS)"/>
              <a:sym typeface="Calibri (MS)"/>
            </a:endParaRPr>
          </a:p>
        </p:txBody>
      </p:sp>
      <p:sp>
        <p:nvSpPr>
          <p:cNvPr id="36" name="TextBox 36">
            <a:extLst>
              <a:ext uri="{FF2B5EF4-FFF2-40B4-BE49-F238E27FC236}">
                <a16:creationId xmlns:a16="http://schemas.microsoft.com/office/drawing/2014/main" id="{B396FC75-05C1-F82D-CB98-2001D98CB3BD}"/>
              </a:ext>
            </a:extLst>
          </p:cNvPr>
          <p:cNvSpPr txBox="1"/>
          <p:nvPr/>
        </p:nvSpPr>
        <p:spPr>
          <a:xfrm>
            <a:off x="2232952" y="5430080"/>
            <a:ext cx="4816156" cy="610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5400"/>
              </a:lnSpc>
            </a:pPr>
            <a:r>
              <a:rPr lang="zh-TW" sz="270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  <a:hlinkClick r:id="rId8"/>
              </a:rPr>
              <a:t>社群媒體募款</a:t>
            </a:r>
            <a:endParaRPr lang="zh-TW" sz="2700" dirty="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 (MS)"/>
              <a:sym typeface="Calibri (MS)"/>
            </a:endParaRPr>
          </a:p>
        </p:txBody>
      </p:sp>
      <p:sp>
        <p:nvSpPr>
          <p:cNvPr id="37" name="TextBox 37">
            <a:extLst>
              <a:ext uri="{FF2B5EF4-FFF2-40B4-BE49-F238E27FC236}">
                <a16:creationId xmlns:a16="http://schemas.microsoft.com/office/drawing/2014/main" id="{C802B47B-E098-9E7F-37D5-20F5AA4102EF}"/>
              </a:ext>
            </a:extLst>
          </p:cNvPr>
          <p:cNvSpPr txBox="1"/>
          <p:nvPr/>
        </p:nvSpPr>
        <p:spPr>
          <a:xfrm>
            <a:off x="2232952" y="6429837"/>
            <a:ext cx="4816156" cy="610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5400"/>
              </a:lnSpc>
            </a:pPr>
            <a:r>
              <a:rPr lang="zh-TW" sz="270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  <a:hlinkClick r:id="rId9"/>
              </a:rPr>
              <a:t>行動捐贈應用程式</a:t>
            </a:r>
            <a:endParaRPr lang="zh-TW" sz="2700" dirty="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 (MS)"/>
              <a:sym typeface="Calibri (MS)"/>
            </a:endParaRPr>
          </a:p>
        </p:txBody>
      </p:sp>
      <p:sp>
        <p:nvSpPr>
          <p:cNvPr id="40" name="TextBox 40">
            <a:extLst>
              <a:ext uri="{FF2B5EF4-FFF2-40B4-BE49-F238E27FC236}">
                <a16:creationId xmlns:a16="http://schemas.microsoft.com/office/drawing/2014/main" id="{67E00103-F985-31C7-31BB-8CDE102E70A3}"/>
              </a:ext>
            </a:extLst>
          </p:cNvPr>
          <p:cNvSpPr txBox="1"/>
          <p:nvPr/>
        </p:nvSpPr>
        <p:spPr>
          <a:xfrm>
            <a:off x="1401281" y="1895623"/>
            <a:ext cx="5131034" cy="955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7475"/>
              </a:lnSpc>
            </a:pPr>
            <a:r>
              <a:rPr lang="zh-TW" sz="6500" u="none" baseline="0" dirty="0">
                <a:solidFill>
                  <a:srgbClr val="293374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Effra"/>
                <a:sym typeface="Effra"/>
              </a:rPr>
              <a:t>資源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74843C4-172C-92C7-22F0-FDC1FCD4E04A}"/>
              </a:ext>
            </a:extLst>
          </p:cNvPr>
          <p:cNvSpPr txBox="1"/>
          <p:nvPr/>
        </p:nvSpPr>
        <p:spPr>
          <a:xfrm>
            <a:off x="6621919" y="6723327"/>
            <a:ext cx="827728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0"/>
            <a:r>
              <a:rPr lang="zh-TW" sz="4000" u="none" baseline="0" dirty="0">
                <a:solidFill>
                  <a:srgbClr val="293374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Effra"/>
                <a:sym typeface="Effra"/>
              </a:rPr>
              <a:t>與 SIA 募款團隊</a:t>
            </a:r>
          </a:p>
          <a:p>
            <a:pPr algn="ctr" rtl="0"/>
            <a:r>
              <a:rPr lang="zh-TW" sz="4000" u="none" baseline="0" dirty="0">
                <a:solidFill>
                  <a:srgbClr val="293374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Effra"/>
                <a:sym typeface="Effra"/>
              </a:rPr>
              <a:t> 預約一次 30 分鐘的諮詢！</a:t>
            </a:r>
          </a:p>
        </p:txBody>
      </p:sp>
      <p:pic>
        <p:nvPicPr>
          <p:cNvPr id="43" name="Picture 42" descr="白色背景上有一個 QR Code&#10;&#10;人工智慧生成的內容可能不準確。">
            <a:extLst>
              <a:ext uri="{FF2B5EF4-FFF2-40B4-BE49-F238E27FC236}">
                <a16:creationId xmlns:a16="http://schemas.microsoft.com/office/drawing/2014/main" id="{61FB1AFE-5582-AAE8-434D-CBBA974EF2A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8194" y="2923430"/>
            <a:ext cx="3770662" cy="3770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829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1369991" y="3805710"/>
            <a:ext cx="500647" cy="438066"/>
            <a:chOff x="0" y="0"/>
            <a:chExt cx="812800" cy="711200"/>
          </a:xfrm>
        </p:grpSpPr>
        <p:sp>
          <p:nvSpPr>
            <p:cNvPr id="3" name="Freeform 3"/>
            <p:cNvSpPr/>
            <p:nvPr/>
          </p:nvSpPr>
          <p:spPr>
            <a:xfrm>
              <a:off x="60851" y="89740"/>
              <a:ext cx="691098" cy="621460"/>
            </a:xfrm>
            <a:custGeom>
              <a:avLst/>
              <a:gdLst/>
              <a:ahLst/>
              <a:cxnLst/>
              <a:rect l="l" t="t" r="r" b="b"/>
              <a:pathLst>
                <a:path w="691098" h="621460">
                  <a:moveTo>
                    <a:pt x="422271" y="44524"/>
                  </a:moveTo>
                  <a:lnTo>
                    <a:pt x="675227" y="487196"/>
                  </a:lnTo>
                  <a:cubicBezTo>
                    <a:pt x="691098" y="514971"/>
                    <a:pt x="690984" y="549095"/>
                    <a:pt x="674928" y="576763"/>
                  </a:cubicBezTo>
                  <a:cubicBezTo>
                    <a:pt x="658871" y="604431"/>
                    <a:pt x="629300" y="621460"/>
                    <a:pt x="597311" y="621460"/>
                  </a:cubicBezTo>
                  <a:lnTo>
                    <a:pt x="93787" y="621460"/>
                  </a:lnTo>
                  <a:cubicBezTo>
                    <a:pt x="61798" y="621460"/>
                    <a:pt x="32227" y="604431"/>
                    <a:pt x="16170" y="576763"/>
                  </a:cubicBezTo>
                  <a:cubicBezTo>
                    <a:pt x="114" y="549095"/>
                    <a:pt x="0" y="514971"/>
                    <a:pt x="15871" y="487196"/>
                  </a:cubicBezTo>
                  <a:lnTo>
                    <a:pt x="268827" y="44524"/>
                  </a:lnTo>
                  <a:cubicBezTo>
                    <a:pt x="284560" y="16991"/>
                    <a:pt x="313839" y="0"/>
                    <a:pt x="345549" y="0"/>
                  </a:cubicBezTo>
                  <a:cubicBezTo>
                    <a:pt x="377259" y="0"/>
                    <a:pt x="406538" y="16991"/>
                    <a:pt x="422271" y="44524"/>
                  </a:cubicBezTo>
                  <a:close/>
                </a:path>
              </a:pathLst>
            </a:custGeom>
            <a:solidFill>
              <a:srgbClr val="293374">
                <a:alpha val="89804"/>
              </a:srgbClr>
            </a:solidFill>
          </p:spPr>
          <p:txBody>
            <a:bodyPr/>
            <a:lstStyle/>
            <a:p>
              <a:endParaRPr lang="zh-TW" dirty="0">
                <a:latin typeface="Microsoft JhengHei" panose="020B0604030504040204" pitchFamily="34" charset="-120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 dirty="0">
                <a:latin typeface="Microsoft JhengHei" panose="020B0604030504040204" pitchFamily="34" charset="-120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 rot="5400000">
            <a:off x="7418187" y="3884783"/>
            <a:ext cx="425684" cy="382790"/>
            <a:chOff x="60851" y="89740"/>
            <a:chExt cx="691098" cy="621460"/>
          </a:xfrm>
        </p:grpSpPr>
        <p:sp>
          <p:nvSpPr>
            <p:cNvPr id="6" name="Freeform 6"/>
            <p:cNvSpPr/>
            <p:nvPr/>
          </p:nvSpPr>
          <p:spPr>
            <a:xfrm>
              <a:off x="60851" y="89740"/>
              <a:ext cx="691098" cy="621460"/>
            </a:xfrm>
            <a:custGeom>
              <a:avLst/>
              <a:gdLst/>
              <a:ahLst/>
              <a:cxnLst/>
              <a:rect l="l" t="t" r="r" b="b"/>
              <a:pathLst>
                <a:path w="691098" h="621460">
                  <a:moveTo>
                    <a:pt x="422271" y="44524"/>
                  </a:moveTo>
                  <a:lnTo>
                    <a:pt x="675227" y="487196"/>
                  </a:lnTo>
                  <a:cubicBezTo>
                    <a:pt x="691098" y="514971"/>
                    <a:pt x="690984" y="549095"/>
                    <a:pt x="674928" y="576763"/>
                  </a:cubicBezTo>
                  <a:cubicBezTo>
                    <a:pt x="658871" y="604431"/>
                    <a:pt x="629300" y="621460"/>
                    <a:pt x="597311" y="621460"/>
                  </a:cubicBezTo>
                  <a:lnTo>
                    <a:pt x="93787" y="621460"/>
                  </a:lnTo>
                  <a:cubicBezTo>
                    <a:pt x="61798" y="621460"/>
                    <a:pt x="32227" y="604431"/>
                    <a:pt x="16170" y="576763"/>
                  </a:cubicBezTo>
                  <a:cubicBezTo>
                    <a:pt x="114" y="549095"/>
                    <a:pt x="0" y="514971"/>
                    <a:pt x="15871" y="487196"/>
                  </a:cubicBezTo>
                  <a:lnTo>
                    <a:pt x="268827" y="44524"/>
                  </a:lnTo>
                  <a:cubicBezTo>
                    <a:pt x="284560" y="16991"/>
                    <a:pt x="313839" y="0"/>
                    <a:pt x="345549" y="0"/>
                  </a:cubicBezTo>
                  <a:cubicBezTo>
                    <a:pt x="377259" y="0"/>
                    <a:pt x="406538" y="16991"/>
                    <a:pt x="422271" y="44524"/>
                  </a:cubicBezTo>
                  <a:close/>
                </a:path>
              </a:pathLst>
            </a:custGeom>
            <a:solidFill>
              <a:srgbClr val="293374">
                <a:alpha val="89804"/>
              </a:srgbClr>
            </a:solidFill>
          </p:spPr>
          <p:txBody>
            <a:bodyPr/>
            <a:lstStyle/>
            <a:p>
              <a:endParaRPr lang="zh-TW" sz="3200" dirty="0">
                <a:latin typeface="Microsoft JhengHei" panose="020B0604030504040204" pitchFamily="34" charset="-120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 sz="3200" dirty="0">
                <a:latin typeface="Microsoft JhengHei" panose="020B0604030504040204" pitchFamily="34" charset="-120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299809" y="-742156"/>
            <a:ext cx="9483991" cy="12212363"/>
            <a:chOff x="0" y="0"/>
            <a:chExt cx="1207697" cy="15551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07697" cy="1555130"/>
            </a:xfrm>
            <a:custGeom>
              <a:avLst/>
              <a:gdLst/>
              <a:ahLst/>
              <a:cxnLst/>
              <a:rect l="l" t="t" r="r" b="b"/>
              <a:pathLst>
                <a:path w="1207697" h="1555130">
                  <a:moveTo>
                    <a:pt x="603849" y="0"/>
                  </a:moveTo>
                  <a:cubicBezTo>
                    <a:pt x="270352" y="0"/>
                    <a:pt x="0" y="348128"/>
                    <a:pt x="0" y="777565"/>
                  </a:cubicBezTo>
                  <a:cubicBezTo>
                    <a:pt x="0" y="1207002"/>
                    <a:pt x="270352" y="1555130"/>
                    <a:pt x="603849" y="1555130"/>
                  </a:cubicBezTo>
                  <a:cubicBezTo>
                    <a:pt x="937345" y="1555130"/>
                    <a:pt x="1207697" y="1207002"/>
                    <a:pt x="1207697" y="777565"/>
                  </a:cubicBezTo>
                  <a:cubicBezTo>
                    <a:pt x="1207697" y="348128"/>
                    <a:pt x="937345" y="0"/>
                    <a:pt x="60384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649CDC">
                    <a:alpha val="100000"/>
                  </a:srgbClr>
                </a:gs>
                <a:gs pos="100000">
                  <a:srgbClr val="19317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zh-TW" dirty="0">
                <a:latin typeface="Microsoft JhengHei" panose="020B0604030504040204" pitchFamily="34" charset="-120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13222" y="79118"/>
              <a:ext cx="981254" cy="13302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 dirty="0">
                <a:latin typeface="Microsoft JhengHei" panose="020B0604030504040204" pitchFamily="34" charset="-120"/>
              </a:endParaRPr>
            </a:p>
          </p:txBody>
        </p:sp>
      </p:grpSp>
      <p:sp>
        <p:nvSpPr>
          <p:cNvPr id="11" name="Freeform 11"/>
          <p:cNvSpPr/>
          <p:nvPr/>
        </p:nvSpPr>
        <p:spPr>
          <a:xfrm rot="1102074" flipH="1">
            <a:off x="-5048077" y="6018994"/>
            <a:ext cx="16114424" cy="12188364"/>
          </a:xfrm>
          <a:custGeom>
            <a:avLst/>
            <a:gdLst/>
            <a:ahLst/>
            <a:cxnLst/>
            <a:rect l="l" t="t" r="r" b="b"/>
            <a:pathLst>
              <a:path w="16114424" h="12188364">
                <a:moveTo>
                  <a:pt x="16114424" y="0"/>
                </a:moveTo>
                <a:lnTo>
                  <a:pt x="0" y="0"/>
                </a:lnTo>
                <a:lnTo>
                  <a:pt x="0" y="12188365"/>
                </a:lnTo>
                <a:lnTo>
                  <a:pt x="16114424" y="12188365"/>
                </a:lnTo>
                <a:lnTo>
                  <a:pt x="16114424" y="0"/>
                </a:lnTo>
                <a:close/>
              </a:path>
            </a:pathLst>
          </a:custGeom>
          <a:blipFill>
            <a:blip>
              <a:alphaModFix amt="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sz="3200" dirty="0">
              <a:latin typeface="Microsoft JhengHei" panose="020B0604030504040204" pitchFamily="34" charset="-120"/>
            </a:endParaRPr>
          </a:p>
        </p:txBody>
      </p:sp>
      <p:grpSp>
        <p:nvGrpSpPr>
          <p:cNvPr id="12" name="Group 12"/>
          <p:cNvGrpSpPr/>
          <p:nvPr/>
        </p:nvGrpSpPr>
        <p:grpSpPr>
          <a:xfrm rot="5400000">
            <a:off x="1369991" y="4714977"/>
            <a:ext cx="500647" cy="438066"/>
            <a:chOff x="0" y="0"/>
            <a:chExt cx="812800" cy="711200"/>
          </a:xfrm>
        </p:grpSpPr>
        <p:sp>
          <p:nvSpPr>
            <p:cNvPr id="13" name="Freeform 13"/>
            <p:cNvSpPr/>
            <p:nvPr/>
          </p:nvSpPr>
          <p:spPr>
            <a:xfrm>
              <a:off x="60851" y="89740"/>
              <a:ext cx="691098" cy="621460"/>
            </a:xfrm>
            <a:custGeom>
              <a:avLst/>
              <a:gdLst/>
              <a:ahLst/>
              <a:cxnLst/>
              <a:rect l="l" t="t" r="r" b="b"/>
              <a:pathLst>
                <a:path w="691098" h="621460">
                  <a:moveTo>
                    <a:pt x="422271" y="44524"/>
                  </a:moveTo>
                  <a:lnTo>
                    <a:pt x="675227" y="487196"/>
                  </a:lnTo>
                  <a:cubicBezTo>
                    <a:pt x="691098" y="514971"/>
                    <a:pt x="690984" y="549095"/>
                    <a:pt x="674928" y="576763"/>
                  </a:cubicBezTo>
                  <a:cubicBezTo>
                    <a:pt x="658871" y="604431"/>
                    <a:pt x="629300" y="621460"/>
                    <a:pt x="597311" y="621460"/>
                  </a:cubicBezTo>
                  <a:lnTo>
                    <a:pt x="93787" y="621460"/>
                  </a:lnTo>
                  <a:cubicBezTo>
                    <a:pt x="61798" y="621460"/>
                    <a:pt x="32227" y="604431"/>
                    <a:pt x="16170" y="576763"/>
                  </a:cubicBezTo>
                  <a:cubicBezTo>
                    <a:pt x="114" y="549095"/>
                    <a:pt x="0" y="514971"/>
                    <a:pt x="15871" y="487196"/>
                  </a:cubicBezTo>
                  <a:lnTo>
                    <a:pt x="268827" y="44524"/>
                  </a:lnTo>
                  <a:cubicBezTo>
                    <a:pt x="284560" y="16991"/>
                    <a:pt x="313839" y="0"/>
                    <a:pt x="345549" y="0"/>
                  </a:cubicBezTo>
                  <a:cubicBezTo>
                    <a:pt x="377259" y="0"/>
                    <a:pt x="406538" y="16991"/>
                    <a:pt x="422271" y="44524"/>
                  </a:cubicBezTo>
                  <a:close/>
                </a:path>
              </a:pathLst>
            </a:custGeom>
            <a:solidFill>
              <a:srgbClr val="518BC9">
                <a:alpha val="89804"/>
              </a:srgbClr>
            </a:solidFill>
          </p:spPr>
          <p:txBody>
            <a:bodyPr/>
            <a:lstStyle/>
            <a:p>
              <a:endParaRPr lang="zh-TW" dirty="0">
                <a:latin typeface="Microsoft JhengHei" panose="020B0604030504040204" pitchFamily="34" charset="-120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 dirty="0">
                <a:latin typeface="Microsoft JhengHei" panose="020B0604030504040204" pitchFamily="34" charset="-120"/>
              </a:endParaRPr>
            </a:p>
          </p:txBody>
        </p:sp>
      </p:grpSp>
      <p:grpSp>
        <p:nvGrpSpPr>
          <p:cNvPr id="15" name="Group 15"/>
          <p:cNvGrpSpPr/>
          <p:nvPr/>
        </p:nvGrpSpPr>
        <p:grpSpPr>
          <a:xfrm rot="5400000">
            <a:off x="7418187" y="4794051"/>
            <a:ext cx="425684" cy="382790"/>
            <a:chOff x="60851" y="89740"/>
            <a:chExt cx="691098" cy="621460"/>
          </a:xfrm>
        </p:grpSpPr>
        <p:sp>
          <p:nvSpPr>
            <p:cNvPr id="16" name="Freeform 16"/>
            <p:cNvSpPr/>
            <p:nvPr/>
          </p:nvSpPr>
          <p:spPr>
            <a:xfrm>
              <a:off x="60851" y="89740"/>
              <a:ext cx="691098" cy="621460"/>
            </a:xfrm>
            <a:custGeom>
              <a:avLst/>
              <a:gdLst/>
              <a:ahLst/>
              <a:cxnLst/>
              <a:rect l="l" t="t" r="r" b="b"/>
              <a:pathLst>
                <a:path w="691098" h="621460">
                  <a:moveTo>
                    <a:pt x="422271" y="44524"/>
                  </a:moveTo>
                  <a:lnTo>
                    <a:pt x="675227" y="487196"/>
                  </a:lnTo>
                  <a:cubicBezTo>
                    <a:pt x="691098" y="514971"/>
                    <a:pt x="690984" y="549095"/>
                    <a:pt x="674928" y="576763"/>
                  </a:cubicBezTo>
                  <a:cubicBezTo>
                    <a:pt x="658871" y="604431"/>
                    <a:pt x="629300" y="621460"/>
                    <a:pt x="597311" y="621460"/>
                  </a:cubicBezTo>
                  <a:lnTo>
                    <a:pt x="93787" y="621460"/>
                  </a:lnTo>
                  <a:cubicBezTo>
                    <a:pt x="61798" y="621460"/>
                    <a:pt x="32227" y="604431"/>
                    <a:pt x="16170" y="576763"/>
                  </a:cubicBezTo>
                  <a:cubicBezTo>
                    <a:pt x="114" y="549095"/>
                    <a:pt x="0" y="514971"/>
                    <a:pt x="15871" y="487196"/>
                  </a:cubicBezTo>
                  <a:lnTo>
                    <a:pt x="268827" y="44524"/>
                  </a:lnTo>
                  <a:cubicBezTo>
                    <a:pt x="284560" y="16991"/>
                    <a:pt x="313839" y="0"/>
                    <a:pt x="345549" y="0"/>
                  </a:cubicBezTo>
                  <a:cubicBezTo>
                    <a:pt x="377259" y="0"/>
                    <a:pt x="406538" y="16991"/>
                    <a:pt x="422271" y="44524"/>
                  </a:cubicBezTo>
                  <a:close/>
                </a:path>
              </a:pathLst>
            </a:custGeom>
            <a:solidFill>
              <a:srgbClr val="518BC9">
                <a:alpha val="89804"/>
              </a:srgbClr>
            </a:solidFill>
          </p:spPr>
          <p:txBody>
            <a:bodyPr/>
            <a:lstStyle/>
            <a:p>
              <a:endParaRPr lang="zh-TW" sz="3200" dirty="0">
                <a:latin typeface="Microsoft JhengHei" panose="020B0604030504040204" pitchFamily="34" charset="-120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 sz="3200" dirty="0">
                <a:latin typeface="Microsoft JhengHei" panose="020B0604030504040204" pitchFamily="34" charset="-120"/>
              </a:endParaRPr>
            </a:p>
          </p:txBody>
        </p:sp>
      </p:grpSp>
      <p:grpSp>
        <p:nvGrpSpPr>
          <p:cNvPr id="18" name="Group 18"/>
          <p:cNvGrpSpPr/>
          <p:nvPr/>
        </p:nvGrpSpPr>
        <p:grpSpPr>
          <a:xfrm rot="5400000">
            <a:off x="1369991" y="5676635"/>
            <a:ext cx="500647" cy="438066"/>
            <a:chOff x="0" y="0"/>
            <a:chExt cx="812800" cy="711200"/>
          </a:xfrm>
        </p:grpSpPr>
        <p:sp>
          <p:nvSpPr>
            <p:cNvPr id="19" name="Freeform 19"/>
            <p:cNvSpPr/>
            <p:nvPr/>
          </p:nvSpPr>
          <p:spPr>
            <a:xfrm>
              <a:off x="60851" y="89740"/>
              <a:ext cx="691098" cy="621460"/>
            </a:xfrm>
            <a:custGeom>
              <a:avLst/>
              <a:gdLst/>
              <a:ahLst/>
              <a:cxnLst/>
              <a:rect l="l" t="t" r="r" b="b"/>
              <a:pathLst>
                <a:path w="691098" h="621460">
                  <a:moveTo>
                    <a:pt x="422271" y="44524"/>
                  </a:moveTo>
                  <a:lnTo>
                    <a:pt x="675227" y="487196"/>
                  </a:lnTo>
                  <a:cubicBezTo>
                    <a:pt x="691098" y="514971"/>
                    <a:pt x="690984" y="549095"/>
                    <a:pt x="674928" y="576763"/>
                  </a:cubicBezTo>
                  <a:cubicBezTo>
                    <a:pt x="658871" y="604431"/>
                    <a:pt x="629300" y="621460"/>
                    <a:pt x="597311" y="621460"/>
                  </a:cubicBezTo>
                  <a:lnTo>
                    <a:pt x="93787" y="621460"/>
                  </a:lnTo>
                  <a:cubicBezTo>
                    <a:pt x="61798" y="621460"/>
                    <a:pt x="32227" y="604431"/>
                    <a:pt x="16170" y="576763"/>
                  </a:cubicBezTo>
                  <a:cubicBezTo>
                    <a:pt x="114" y="549095"/>
                    <a:pt x="0" y="514971"/>
                    <a:pt x="15871" y="487196"/>
                  </a:cubicBezTo>
                  <a:lnTo>
                    <a:pt x="268827" y="44524"/>
                  </a:lnTo>
                  <a:cubicBezTo>
                    <a:pt x="284560" y="16991"/>
                    <a:pt x="313839" y="0"/>
                    <a:pt x="345549" y="0"/>
                  </a:cubicBezTo>
                  <a:cubicBezTo>
                    <a:pt x="377259" y="0"/>
                    <a:pt x="406538" y="16991"/>
                    <a:pt x="422271" y="44524"/>
                  </a:cubicBezTo>
                  <a:close/>
                </a:path>
              </a:pathLst>
            </a:custGeom>
            <a:solidFill>
              <a:srgbClr val="BB4075">
                <a:alpha val="89804"/>
              </a:srgbClr>
            </a:solidFill>
          </p:spPr>
          <p:txBody>
            <a:bodyPr/>
            <a:lstStyle/>
            <a:p>
              <a:endParaRPr lang="zh-TW" dirty="0">
                <a:latin typeface="Microsoft JhengHei" panose="020B0604030504040204" pitchFamily="34" charset="-120"/>
              </a:endParaRP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 dirty="0">
                <a:latin typeface="Microsoft JhengHei" panose="020B0604030504040204" pitchFamily="34" charset="-120"/>
              </a:endParaRPr>
            </a:p>
          </p:txBody>
        </p:sp>
      </p:grpSp>
      <p:sp>
        <p:nvSpPr>
          <p:cNvPr id="24" name="Freeform 24"/>
          <p:cNvSpPr/>
          <p:nvPr/>
        </p:nvSpPr>
        <p:spPr>
          <a:xfrm rot="1102074" flipH="1">
            <a:off x="128315" y="4114818"/>
            <a:ext cx="18545990" cy="14027512"/>
          </a:xfrm>
          <a:custGeom>
            <a:avLst/>
            <a:gdLst/>
            <a:ahLst/>
            <a:cxnLst/>
            <a:rect l="l" t="t" r="r" b="b"/>
            <a:pathLst>
              <a:path w="18545990" h="14027512">
                <a:moveTo>
                  <a:pt x="18545990" y="0"/>
                </a:moveTo>
                <a:lnTo>
                  <a:pt x="0" y="0"/>
                </a:lnTo>
                <a:lnTo>
                  <a:pt x="0" y="14027513"/>
                </a:lnTo>
                <a:lnTo>
                  <a:pt x="18545990" y="14027513"/>
                </a:lnTo>
                <a:lnTo>
                  <a:pt x="18545990" y="0"/>
                </a:lnTo>
                <a:close/>
              </a:path>
            </a:pathLst>
          </a:custGeom>
          <a:blipFill>
            <a:blip>
              <a:alphaModFix amt="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sz="3200" dirty="0">
              <a:latin typeface="Microsoft JhengHei" panose="020B0604030504040204" pitchFamily="34" charset="-120"/>
            </a:endParaRPr>
          </a:p>
        </p:txBody>
      </p:sp>
      <p:grpSp>
        <p:nvGrpSpPr>
          <p:cNvPr id="28" name="Group 28"/>
          <p:cNvGrpSpPr/>
          <p:nvPr/>
        </p:nvGrpSpPr>
        <p:grpSpPr>
          <a:xfrm rot="5400000">
            <a:off x="7418187" y="5755708"/>
            <a:ext cx="425684" cy="382790"/>
            <a:chOff x="60851" y="89740"/>
            <a:chExt cx="691098" cy="621460"/>
          </a:xfrm>
        </p:grpSpPr>
        <p:sp>
          <p:nvSpPr>
            <p:cNvPr id="29" name="Freeform 29"/>
            <p:cNvSpPr/>
            <p:nvPr/>
          </p:nvSpPr>
          <p:spPr>
            <a:xfrm>
              <a:off x="60851" y="89740"/>
              <a:ext cx="691098" cy="621460"/>
            </a:xfrm>
            <a:custGeom>
              <a:avLst/>
              <a:gdLst/>
              <a:ahLst/>
              <a:cxnLst/>
              <a:rect l="l" t="t" r="r" b="b"/>
              <a:pathLst>
                <a:path w="691098" h="621460">
                  <a:moveTo>
                    <a:pt x="422271" y="44524"/>
                  </a:moveTo>
                  <a:lnTo>
                    <a:pt x="675227" y="487196"/>
                  </a:lnTo>
                  <a:cubicBezTo>
                    <a:pt x="691098" y="514971"/>
                    <a:pt x="690984" y="549095"/>
                    <a:pt x="674928" y="576763"/>
                  </a:cubicBezTo>
                  <a:cubicBezTo>
                    <a:pt x="658871" y="604431"/>
                    <a:pt x="629300" y="621460"/>
                    <a:pt x="597311" y="621460"/>
                  </a:cubicBezTo>
                  <a:lnTo>
                    <a:pt x="93787" y="621460"/>
                  </a:lnTo>
                  <a:cubicBezTo>
                    <a:pt x="61798" y="621460"/>
                    <a:pt x="32227" y="604431"/>
                    <a:pt x="16170" y="576763"/>
                  </a:cubicBezTo>
                  <a:cubicBezTo>
                    <a:pt x="114" y="549095"/>
                    <a:pt x="0" y="514971"/>
                    <a:pt x="15871" y="487196"/>
                  </a:cubicBezTo>
                  <a:lnTo>
                    <a:pt x="268827" y="44524"/>
                  </a:lnTo>
                  <a:cubicBezTo>
                    <a:pt x="284560" y="16991"/>
                    <a:pt x="313839" y="0"/>
                    <a:pt x="345549" y="0"/>
                  </a:cubicBezTo>
                  <a:cubicBezTo>
                    <a:pt x="377259" y="0"/>
                    <a:pt x="406538" y="16991"/>
                    <a:pt x="422271" y="44524"/>
                  </a:cubicBezTo>
                  <a:close/>
                </a:path>
              </a:pathLst>
            </a:custGeom>
            <a:solidFill>
              <a:srgbClr val="BB4075">
                <a:alpha val="89804"/>
              </a:srgbClr>
            </a:solidFill>
          </p:spPr>
          <p:txBody>
            <a:bodyPr/>
            <a:lstStyle/>
            <a:p>
              <a:endParaRPr lang="zh-TW" sz="3200" dirty="0">
                <a:latin typeface="Microsoft JhengHei" panose="020B0604030504040204" pitchFamily="34" charset="-120"/>
              </a:endParaRP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 sz="3200" dirty="0">
                <a:latin typeface="Microsoft JhengHei" panose="020B0604030504040204" pitchFamily="34" charset="-120"/>
              </a:endParaRPr>
            </a:p>
          </p:txBody>
        </p:sp>
      </p:grpSp>
      <p:sp>
        <p:nvSpPr>
          <p:cNvPr id="31" name="Freeform 31"/>
          <p:cNvSpPr/>
          <p:nvPr/>
        </p:nvSpPr>
        <p:spPr>
          <a:xfrm>
            <a:off x="15193206" y="9043031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7"/>
                </a:lnTo>
                <a:lnTo>
                  <a:pt x="0" y="5542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4" b="-74"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2232952" y="3559155"/>
            <a:ext cx="4816156" cy="6277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5400"/>
              </a:lnSpc>
            </a:pPr>
            <a:r>
              <a:rPr lang="zh-TW" sz="320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為什麼合作關係至關重要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8271305" y="3678275"/>
            <a:ext cx="5442389" cy="6277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 rtl="0">
              <a:lnSpc>
                <a:spcPts val="5400"/>
              </a:lnSpc>
            </a:pPr>
            <a:r>
              <a:rPr lang="zh-TW" sz="320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捐贈者關係維繫趨勢</a:t>
            </a:r>
            <a:endParaRPr lang="zh-TW" sz="3200" dirty="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 (MS)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2259314" y="4645501"/>
            <a:ext cx="4816156" cy="492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/>
            <a:r>
              <a:rPr lang="zh-TW" sz="320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如何找到合作夥伴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8271305" y="4519858"/>
            <a:ext cx="4903239" cy="6277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5400"/>
              </a:lnSpc>
            </a:pPr>
            <a:r>
              <a:rPr lang="zh-TW" sz="320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將合作付諸行動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2232952" y="5430080"/>
            <a:ext cx="4816156" cy="6277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5400"/>
              </a:lnSpc>
            </a:pPr>
            <a:r>
              <a:rPr lang="zh-TW" sz="320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合作夥伴能獲得什麼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8212951" y="5653425"/>
            <a:ext cx="4903239" cy="492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/>
            <a:r>
              <a:rPr lang="zh-TW" sz="320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資源與後續行動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401281" y="1895623"/>
            <a:ext cx="5131034" cy="955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7475"/>
              </a:lnSpc>
            </a:pPr>
            <a:r>
              <a:rPr lang="zh-TW" sz="6500" u="none" baseline="0" dirty="0">
                <a:solidFill>
                  <a:srgbClr val="293374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Effra"/>
                <a:sym typeface="Effra"/>
              </a:rPr>
              <a:t>議程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10287000"/>
                </a:moveTo>
                <a:lnTo>
                  <a:pt x="18288000" y="10287000"/>
                </a:lnTo>
                <a:lnTo>
                  <a:pt x="18288000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3"/>
            <a:stretch>
              <a:fillRect t="-30739" r="-17743" b="-8808"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2739888" y="2451662"/>
            <a:ext cx="6225290" cy="3100604"/>
          </a:xfrm>
          <a:custGeom>
            <a:avLst/>
            <a:gdLst/>
            <a:ahLst/>
            <a:cxnLst/>
            <a:rect l="l" t="t" r="r" b="b"/>
            <a:pathLst>
              <a:path w="6225290" h="3100604">
                <a:moveTo>
                  <a:pt x="0" y="0"/>
                </a:moveTo>
                <a:lnTo>
                  <a:pt x="6225290" y="0"/>
                </a:lnTo>
                <a:lnTo>
                  <a:pt x="6225290" y="3100605"/>
                </a:lnTo>
                <a:lnTo>
                  <a:pt x="0" y="31006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9322822" y="2451662"/>
            <a:ext cx="6225290" cy="3100604"/>
          </a:xfrm>
          <a:custGeom>
            <a:avLst/>
            <a:gdLst/>
            <a:ahLst/>
            <a:cxnLst/>
            <a:rect l="l" t="t" r="r" b="b"/>
            <a:pathLst>
              <a:path w="6225290" h="3100604">
                <a:moveTo>
                  <a:pt x="0" y="0"/>
                </a:moveTo>
                <a:lnTo>
                  <a:pt x="6225290" y="0"/>
                </a:lnTo>
                <a:lnTo>
                  <a:pt x="6225290" y="3100605"/>
                </a:lnTo>
                <a:lnTo>
                  <a:pt x="0" y="31006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9283229" y="5616810"/>
            <a:ext cx="6225290" cy="3100604"/>
          </a:xfrm>
          <a:custGeom>
            <a:avLst/>
            <a:gdLst/>
            <a:ahLst/>
            <a:cxnLst/>
            <a:rect l="l" t="t" r="r" b="b"/>
            <a:pathLst>
              <a:path w="6225290" h="3100604">
                <a:moveTo>
                  <a:pt x="0" y="0"/>
                </a:moveTo>
                <a:lnTo>
                  <a:pt x="6225290" y="0"/>
                </a:lnTo>
                <a:lnTo>
                  <a:pt x="6225290" y="3100605"/>
                </a:lnTo>
                <a:lnTo>
                  <a:pt x="0" y="31006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2739888" y="5616810"/>
            <a:ext cx="6225290" cy="3100604"/>
          </a:xfrm>
          <a:custGeom>
            <a:avLst/>
            <a:gdLst/>
            <a:ahLst/>
            <a:cxnLst/>
            <a:rect l="l" t="t" r="r" b="b"/>
            <a:pathLst>
              <a:path w="6225290" h="3100604">
                <a:moveTo>
                  <a:pt x="0" y="0"/>
                </a:moveTo>
                <a:lnTo>
                  <a:pt x="6225290" y="0"/>
                </a:lnTo>
                <a:lnTo>
                  <a:pt x="6225290" y="3100605"/>
                </a:lnTo>
                <a:lnTo>
                  <a:pt x="0" y="31006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797620" y="859662"/>
            <a:ext cx="9756579" cy="10774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0">
              <a:lnSpc>
                <a:spcPts val="9100"/>
              </a:lnSpc>
            </a:pPr>
            <a:r>
              <a:rPr lang="zh-TW" sz="6500" u="none" spc="-194" baseline="0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Effra"/>
                <a:sym typeface="Effra"/>
              </a:rPr>
              <a:t>為什麼合作關係至關重要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333651" y="3944028"/>
            <a:ext cx="3632666" cy="4621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3319"/>
              </a:lnSpc>
            </a:pPr>
            <a:r>
              <a:rPr lang="zh-TW" sz="4400" b="1" u="none" spc="-95" baseline="0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 Bold"/>
                <a:sym typeface="Calibri (MS) Bold"/>
              </a:rPr>
              <a:t>提升知名度</a:t>
            </a:r>
            <a:endParaRPr lang="zh-TW" sz="4400" b="1" spc="-95" dirty="0">
              <a:solidFill>
                <a:srgbClr val="FFFFFF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 (MS)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304711" y="6970326"/>
            <a:ext cx="3632666" cy="4469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3319"/>
              </a:lnSpc>
            </a:pPr>
            <a:r>
              <a:rPr lang="zh-TW" sz="4400" b="1" u="none" spc="-95" baseline="0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 Bold"/>
                <a:sym typeface="Calibri (MS) Bold"/>
              </a:rPr>
              <a:t>吸引新會員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671739" y="3964483"/>
            <a:ext cx="4876373" cy="8486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 rtl="0">
              <a:lnSpc>
                <a:spcPts val="3319"/>
              </a:lnSpc>
            </a:pPr>
            <a:r>
              <a:rPr lang="zh-TW" sz="4400" b="1" u="none" spc="-95" baseline="0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 Bold"/>
                <a:sym typeface="Calibri (MS) Bold"/>
              </a:rPr>
              <a:t>幫助更多女性</a:t>
            </a:r>
          </a:p>
          <a:p>
            <a:pPr algn="l" rtl="0">
              <a:lnSpc>
                <a:spcPts val="3319"/>
              </a:lnSpc>
            </a:pPr>
            <a:endParaRPr lang="zh-TW" sz="3191" b="1" spc="-95" dirty="0">
              <a:solidFill>
                <a:srgbClr val="FFFFFF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 (MS) Bold"/>
              <a:sym typeface="Calibri (MS)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0671739" y="7144351"/>
            <a:ext cx="4126947" cy="4632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 rtl="0">
              <a:lnSpc>
                <a:spcPts val="3319"/>
              </a:lnSpc>
            </a:pPr>
            <a:r>
              <a:rPr lang="zh-TW" sz="4400" b="1" u="none" spc="-95" baseline="0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 Bold"/>
                <a:sym typeface="Calibri (MS) Bold"/>
              </a:rPr>
              <a:t>接觸新的捐贈者</a:t>
            </a:r>
            <a:endParaRPr lang="zh-TW" sz="4400" b="1" spc="-95" dirty="0">
              <a:solidFill>
                <a:srgbClr val="FFFFFF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 (MS) Bold"/>
            </a:endParaRPr>
          </a:p>
        </p:txBody>
      </p:sp>
      <p:sp>
        <p:nvSpPr>
          <p:cNvPr id="16" name="Freeform 16"/>
          <p:cNvSpPr/>
          <p:nvPr/>
        </p:nvSpPr>
        <p:spPr>
          <a:xfrm>
            <a:off x="7937377" y="9188709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8"/>
                </a:lnTo>
                <a:lnTo>
                  <a:pt x="0" y="5542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4" b="-74"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13" name="Freeform 33">
            <a:extLst>
              <a:ext uri="{FF2B5EF4-FFF2-40B4-BE49-F238E27FC236}">
                <a16:creationId xmlns:a16="http://schemas.microsoft.com/office/drawing/2014/main" id="{AF662072-4806-2569-A978-1AE66343D76A}"/>
              </a:ext>
            </a:extLst>
          </p:cNvPr>
          <p:cNvSpPr/>
          <p:nvPr/>
        </p:nvSpPr>
        <p:spPr>
          <a:xfrm>
            <a:off x="9605775" y="3641321"/>
            <a:ext cx="953166" cy="907999"/>
          </a:xfrm>
          <a:custGeom>
            <a:avLst/>
            <a:gdLst/>
            <a:ahLst/>
            <a:cxnLst/>
            <a:rect l="l" t="t" r="r" b="b"/>
            <a:pathLst>
              <a:path w="1079092" h="1061434">
                <a:moveTo>
                  <a:pt x="0" y="0"/>
                </a:moveTo>
                <a:lnTo>
                  <a:pt x="1079092" y="0"/>
                </a:lnTo>
                <a:lnTo>
                  <a:pt x="1079092" y="1061434"/>
                </a:lnTo>
                <a:lnTo>
                  <a:pt x="0" y="106143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15" name="Freeform 3">
            <a:extLst>
              <a:ext uri="{FF2B5EF4-FFF2-40B4-BE49-F238E27FC236}">
                <a16:creationId xmlns:a16="http://schemas.microsoft.com/office/drawing/2014/main" id="{975C714F-35E7-4BCB-FED6-F0C253639DCE}"/>
              </a:ext>
            </a:extLst>
          </p:cNvPr>
          <p:cNvSpPr/>
          <p:nvPr/>
        </p:nvSpPr>
        <p:spPr>
          <a:xfrm>
            <a:off x="3167497" y="3636824"/>
            <a:ext cx="1043341" cy="1016784"/>
          </a:xfrm>
          <a:custGeom>
            <a:avLst/>
            <a:gdLst/>
            <a:ahLst/>
            <a:cxnLst/>
            <a:rect l="l" t="t" r="r" b="b"/>
            <a:pathLst>
              <a:path w="1043341" h="1016784">
                <a:moveTo>
                  <a:pt x="0" y="0"/>
                </a:moveTo>
                <a:lnTo>
                  <a:pt x="1043341" y="0"/>
                </a:lnTo>
                <a:lnTo>
                  <a:pt x="1043341" y="1016784"/>
                </a:lnTo>
                <a:lnTo>
                  <a:pt x="0" y="10167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20" name="Freeform 32">
            <a:extLst>
              <a:ext uri="{FF2B5EF4-FFF2-40B4-BE49-F238E27FC236}">
                <a16:creationId xmlns:a16="http://schemas.microsoft.com/office/drawing/2014/main" id="{02E8ABF0-0994-162A-152B-BD83BA7BB526}"/>
              </a:ext>
            </a:extLst>
          </p:cNvPr>
          <p:cNvSpPr/>
          <p:nvPr/>
        </p:nvSpPr>
        <p:spPr>
          <a:xfrm>
            <a:off x="3137375" y="6504864"/>
            <a:ext cx="964077" cy="978307"/>
          </a:xfrm>
          <a:custGeom>
            <a:avLst/>
            <a:gdLst/>
            <a:ahLst/>
            <a:cxnLst/>
            <a:rect l="l" t="t" r="r" b="b"/>
            <a:pathLst>
              <a:path w="964077" h="978307">
                <a:moveTo>
                  <a:pt x="0" y="0"/>
                </a:moveTo>
                <a:lnTo>
                  <a:pt x="964077" y="0"/>
                </a:lnTo>
                <a:lnTo>
                  <a:pt x="964077" y="978307"/>
                </a:lnTo>
                <a:lnTo>
                  <a:pt x="0" y="9783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25" name="Freeform 17">
            <a:extLst>
              <a:ext uri="{FF2B5EF4-FFF2-40B4-BE49-F238E27FC236}">
                <a16:creationId xmlns:a16="http://schemas.microsoft.com/office/drawing/2014/main" id="{8702C3B6-1656-46F0-BA13-193179856F67}"/>
              </a:ext>
            </a:extLst>
          </p:cNvPr>
          <p:cNvSpPr/>
          <p:nvPr/>
        </p:nvSpPr>
        <p:spPr>
          <a:xfrm>
            <a:off x="9699740" y="6840339"/>
            <a:ext cx="669571" cy="767216"/>
          </a:xfrm>
          <a:custGeom>
            <a:avLst/>
            <a:gdLst/>
            <a:ahLst/>
            <a:cxnLst/>
            <a:rect l="l" t="t" r="r" b="b"/>
            <a:pathLst>
              <a:path w="669571" h="767216">
                <a:moveTo>
                  <a:pt x="0" y="0"/>
                </a:moveTo>
                <a:lnTo>
                  <a:pt x="669571" y="0"/>
                </a:lnTo>
                <a:lnTo>
                  <a:pt x="669571" y="767217"/>
                </a:lnTo>
                <a:lnTo>
                  <a:pt x="0" y="76721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412844" y="4510136"/>
            <a:ext cx="1462312" cy="1266728"/>
          </a:xfrm>
          <a:custGeom>
            <a:avLst/>
            <a:gdLst/>
            <a:ahLst/>
            <a:cxnLst/>
            <a:rect l="l" t="t" r="r" b="b"/>
            <a:pathLst>
              <a:path w="1462312" h="1266728">
                <a:moveTo>
                  <a:pt x="0" y="0"/>
                </a:moveTo>
                <a:lnTo>
                  <a:pt x="1462312" y="0"/>
                </a:lnTo>
                <a:lnTo>
                  <a:pt x="1462312" y="1266728"/>
                </a:lnTo>
                <a:lnTo>
                  <a:pt x="0" y="12667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51" r="-151"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3" name="Freeform 3"/>
          <p:cNvSpPr/>
          <p:nvPr/>
        </p:nvSpPr>
        <p:spPr>
          <a:xfrm rot="-6203709" flipH="1">
            <a:off x="8477269" y="69379"/>
            <a:ext cx="13417146" cy="10148242"/>
          </a:xfrm>
          <a:custGeom>
            <a:avLst/>
            <a:gdLst/>
            <a:ahLst/>
            <a:cxnLst/>
            <a:rect l="l" t="t" r="r" b="b"/>
            <a:pathLst>
              <a:path w="13417146" h="10148242">
                <a:moveTo>
                  <a:pt x="13417146" y="0"/>
                </a:moveTo>
                <a:lnTo>
                  <a:pt x="0" y="0"/>
                </a:lnTo>
                <a:lnTo>
                  <a:pt x="0" y="10148242"/>
                </a:lnTo>
                <a:lnTo>
                  <a:pt x="13417146" y="10148242"/>
                </a:lnTo>
                <a:lnTo>
                  <a:pt x="1341714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10439988" y="1562751"/>
            <a:ext cx="6819312" cy="6819312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-25046" r="-25046"/>
              </a:stretch>
            </a:blipFill>
          </p:spPr>
          <p:txBody>
            <a:bodyPr/>
            <a:lstStyle/>
            <a:p>
              <a:endParaRPr lang="zh-TW" dirty="0">
                <a:latin typeface="Microsoft JhengHei" panose="020B0604030504040204" pitchFamily="34" charset="-120"/>
              </a:endParaRP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4187333"/>
            <a:ext cx="8153208" cy="4752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71500" indent="-571500" algn="l" rtl="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TW" sz="400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在地企業與雇主</a:t>
            </a:r>
            <a:endParaRPr lang="zh-TW" sz="4000" dirty="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 (MS)"/>
            </a:endParaRPr>
          </a:p>
          <a:p>
            <a:pPr marL="457200" indent="-457200" algn="l" rtl="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TW" sz="400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社區組織</a:t>
            </a:r>
            <a:endParaRPr lang="zh-TW" sz="4000" dirty="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 (MS)"/>
            </a:endParaRPr>
          </a:p>
          <a:p>
            <a:pPr marL="457200" indent="-457200" algn="l" rtl="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TW" sz="400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公民社團和宗教團體</a:t>
            </a:r>
          </a:p>
          <a:p>
            <a:pPr marL="457200" indent="-457200" algn="l" rtl="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TW" sz="400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個人捐贈者及其人脈網絡</a:t>
            </a:r>
            <a:endParaRPr lang="zh-TW" sz="4000" dirty="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 (MS)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971458" y="1919153"/>
            <a:ext cx="9449196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rtl="0"/>
            <a:r>
              <a:rPr lang="zh-TW" sz="6500" u="none" baseline="0" dirty="0">
                <a:solidFill>
                  <a:srgbClr val="293374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Effra"/>
                <a:sym typeface="Effra"/>
              </a:rPr>
              <a:t>如何找到合作夥伴</a:t>
            </a:r>
          </a:p>
        </p:txBody>
      </p:sp>
      <p:sp>
        <p:nvSpPr>
          <p:cNvPr id="9" name="Freeform 9"/>
          <p:cNvSpPr/>
          <p:nvPr/>
        </p:nvSpPr>
        <p:spPr>
          <a:xfrm>
            <a:off x="15193206" y="9043031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7"/>
                </a:lnTo>
                <a:lnTo>
                  <a:pt x="0" y="55421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4" b="-74"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762000" y="2781300"/>
            <a:ext cx="10106488" cy="68147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13055" lvl="1" algn="l" rtl="0">
              <a:lnSpc>
                <a:spcPts val="4059"/>
              </a:lnSpc>
            </a:pPr>
            <a:r>
              <a:rPr lang="zh-TW" sz="4000" u="none" baseline="0" dirty="0">
                <a:solidFill>
                  <a:srgbClr val="293374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良好的合作關係，應該讓雙方都能從中受益。因此，在分會提出合作邀請之前，應準備好清楚說明我們能為對方帶來什麼：</a:t>
            </a:r>
            <a:endParaRPr lang="zh-TW" sz="4000" dirty="0">
              <a:solidFill>
                <a:srgbClr val="293374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 (MS)"/>
            </a:endParaRPr>
          </a:p>
          <a:p>
            <a:pPr marL="313055" lvl="1" algn="l" rtl="0">
              <a:lnSpc>
                <a:spcPts val="4059"/>
              </a:lnSpc>
            </a:pPr>
            <a:endParaRPr lang="zh-TW" sz="4000" dirty="0">
              <a:solidFill>
                <a:srgbClr val="293374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 (MS)"/>
            </a:endParaRPr>
          </a:p>
          <a:p>
            <a:pPr marL="770255" lvl="1" indent="-457200" algn="l" rt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sz="4000" u="none" baseline="0" dirty="0">
                <a:solidFill>
                  <a:srgbClr val="293374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提升社區知名度</a:t>
            </a:r>
            <a:endParaRPr lang="zh-TW" sz="4000" dirty="0">
              <a:solidFill>
                <a:srgbClr val="293374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 (MS)"/>
            </a:endParaRPr>
          </a:p>
          <a:p>
            <a:pPr marL="770255" lvl="1" indent="-457200" algn="l" rt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sz="4000" u="none" baseline="0" dirty="0">
                <a:solidFill>
                  <a:srgbClr val="293374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促進員工參與</a:t>
            </a:r>
            <a:endParaRPr lang="zh-TW" sz="4000" dirty="0">
              <a:solidFill>
                <a:srgbClr val="293374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 (MS)"/>
            </a:endParaRPr>
          </a:p>
          <a:p>
            <a:pPr marL="770255" lvl="1" indent="-457200" algn="l" rt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sz="4000" u="none" baseline="0" dirty="0">
                <a:solidFill>
                  <a:srgbClr val="293374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支持一項百年使命</a:t>
            </a:r>
            <a:endParaRPr lang="zh-TW" sz="4000" dirty="0">
              <a:solidFill>
                <a:srgbClr val="293374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 (MS)"/>
            </a:endParaRPr>
          </a:p>
          <a:p>
            <a:pPr marL="770255" lvl="1" indent="-457200" algn="l" rt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sz="4000" u="none" baseline="0" dirty="0">
                <a:solidFill>
                  <a:srgbClr val="293374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拓展人脈網絡</a:t>
            </a:r>
            <a:endParaRPr lang="zh-TW" sz="4000" dirty="0">
              <a:solidFill>
                <a:srgbClr val="293374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 (MS)"/>
            </a:endParaRPr>
          </a:p>
          <a:p>
            <a:pPr marL="313055" lvl="1" algn="l" rtl="0">
              <a:lnSpc>
                <a:spcPts val="4059"/>
              </a:lnSpc>
            </a:pPr>
            <a:endParaRPr lang="zh-TW" sz="2899" dirty="0">
              <a:solidFill>
                <a:srgbClr val="293374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 (MS)"/>
              <a:sym typeface="Calibri (MS)"/>
            </a:endParaRPr>
          </a:p>
          <a:p>
            <a:pPr marL="313055" lvl="1" algn="l" rtl="0">
              <a:lnSpc>
                <a:spcPts val="4059"/>
              </a:lnSpc>
            </a:pPr>
            <a:endParaRPr lang="zh-TW" sz="2899" dirty="0">
              <a:solidFill>
                <a:srgbClr val="293374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 (MS)"/>
              <a:sym typeface="Calibri (MS)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28700" y="1202317"/>
            <a:ext cx="10106488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rtl="0">
              <a:lnSpc>
                <a:spcPts val="7799"/>
              </a:lnSpc>
            </a:pPr>
            <a:r>
              <a:rPr lang="zh-TW" sz="6500" u="none" baseline="0" dirty="0">
                <a:solidFill>
                  <a:srgbClr val="293374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Effra"/>
                <a:sym typeface="Effra"/>
              </a:rPr>
              <a:t>合作夥伴能獲得什麼</a:t>
            </a:r>
          </a:p>
        </p:txBody>
      </p:sp>
      <p:pic>
        <p:nvPicPr>
          <p:cNvPr id="2050" name="Picture 2" descr="群眾募款：非營利組織的 5 大優勢">
            <a:extLst>
              <a:ext uri="{FF2B5EF4-FFF2-40B4-BE49-F238E27FC236}">
                <a16:creationId xmlns:a16="http://schemas.microsoft.com/office/drawing/2014/main" id="{CA0FB219-2A29-34D6-2BE4-91C2928F84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719376" y="1718376"/>
            <a:ext cx="10287000" cy="6850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reeform 7"/>
          <p:cNvSpPr/>
          <p:nvPr/>
        </p:nvSpPr>
        <p:spPr>
          <a:xfrm>
            <a:off x="15316200" y="9105900"/>
            <a:ext cx="2718046" cy="7066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7"/>
                </a:lnTo>
                <a:lnTo>
                  <a:pt x="0" y="5542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4" b="-74"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1369991" y="3805710"/>
            <a:ext cx="500647" cy="438066"/>
            <a:chOff x="0" y="0"/>
            <a:chExt cx="812800" cy="711200"/>
          </a:xfrm>
        </p:grpSpPr>
        <p:sp>
          <p:nvSpPr>
            <p:cNvPr id="3" name="Freeform 3"/>
            <p:cNvSpPr/>
            <p:nvPr/>
          </p:nvSpPr>
          <p:spPr>
            <a:xfrm>
              <a:off x="60851" y="89740"/>
              <a:ext cx="691098" cy="621460"/>
            </a:xfrm>
            <a:custGeom>
              <a:avLst/>
              <a:gdLst/>
              <a:ahLst/>
              <a:cxnLst/>
              <a:rect l="l" t="t" r="r" b="b"/>
              <a:pathLst>
                <a:path w="691098" h="621460">
                  <a:moveTo>
                    <a:pt x="422271" y="44524"/>
                  </a:moveTo>
                  <a:lnTo>
                    <a:pt x="675227" y="487196"/>
                  </a:lnTo>
                  <a:cubicBezTo>
                    <a:pt x="691098" y="514971"/>
                    <a:pt x="690984" y="549095"/>
                    <a:pt x="674928" y="576763"/>
                  </a:cubicBezTo>
                  <a:cubicBezTo>
                    <a:pt x="658871" y="604431"/>
                    <a:pt x="629300" y="621460"/>
                    <a:pt x="597311" y="621460"/>
                  </a:cubicBezTo>
                  <a:lnTo>
                    <a:pt x="93787" y="621460"/>
                  </a:lnTo>
                  <a:cubicBezTo>
                    <a:pt x="61798" y="621460"/>
                    <a:pt x="32227" y="604431"/>
                    <a:pt x="16170" y="576763"/>
                  </a:cubicBezTo>
                  <a:cubicBezTo>
                    <a:pt x="114" y="549095"/>
                    <a:pt x="0" y="514971"/>
                    <a:pt x="15871" y="487196"/>
                  </a:cubicBezTo>
                  <a:lnTo>
                    <a:pt x="268827" y="44524"/>
                  </a:lnTo>
                  <a:cubicBezTo>
                    <a:pt x="284560" y="16991"/>
                    <a:pt x="313839" y="0"/>
                    <a:pt x="345549" y="0"/>
                  </a:cubicBezTo>
                  <a:cubicBezTo>
                    <a:pt x="377259" y="0"/>
                    <a:pt x="406538" y="16991"/>
                    <a:pt x="422271" y="44524"/>
                  </a:cubicBezTo>
                  <a:close/>
                </a:path>
              </a:pathLst>
            </a:custGeom>
            <a:solidFill>
              <a:srgbClr val="293374">
                <a:alpha val="89804"/>
              </a:srgbClr>
            </a:solidFill>
          </p:spPr>
          <p:txBody>
            <a:bodyPr/>
            <a:lstStyle/>
            <a:p>
              <a:endParaRPr lang="zh-TW" dirty="0">
                <a:latin typeface="Microsoft JhengHei" panose="020B0604030504040204" pitchFamily="34" charset="-120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 dirty="0">
                <a:latin typeface="Microsoft JhengHei" panose="020B0604030504040204" pitchFamily="34" charset="-120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 rot="5400000">
            <a:off x="7418187" y="3845873"/>
            <a:ext cx="425684" cy="382790"/>
            <a:chOff x="60851" y="89740"/>
            <a:chExt cx="691098" cy="621460"/>
          </a:xfrm>
        </p:grpSpPr>
        <p:sp>
          <p:nvSpPr>
            <p:cNvPr id="6" name="Freeform 6"/>
            <p:cNvSpPr/>
            <p:nvPr/>
          </p:nvSpPr>
          <p:spPr>
            <a:xfrm>
              <a:off x="60851" y="89740"/>
              <a:ext cx="691098" cy="621460"/>
            </a:xfrm>
            <a:custGeom>
              <a:avLst/>
              <a:gdLst/>
              <a:ahLst/>
              <a:cxnLst/>
              <a:rect l="l" t="t" r="r" b="b"/>
              <a:pathLst>
                <a:path w="691098" h="621460">
                  <a:moveTo>
                    <a:pt x="422271" y="44524"/>
                  </a:moveTo>
                  <a:lnTo>
                    <a:pt x="675227" y="487196"/>
                  </a:lnTo>
                  <a:cubicBezTo>
                    <a:pt x="691098" y="514971"/>
                    <a:pt x="690984" y="549095"/>
                    <a:pt x="674928" y="576763"/>
                  </a:cubicBezTo>
                  <a:cubicBezTo>
                    <a:pt x="658871" y="604431"/>
                    <a:pt x="629300" y="621460"/>
                    <a:pt x="597311" y="621460"/>
                  </a:cubicBezTo>
                  <a:lnTo>
                    <a:pt x="93787" y="621460"/>
                  </a:lnTo>
                  <a:cubicBezTo>
                    <a:pt x="61798" y="621460"/>
                    <a:pt x="32227" y="604431"/>
                    <a:pt x="16170" y="576763"/>
                  </a:cubicBezTo>
                  <a:cubicBezTo>
                    <a:pt x="114" y="549095"/>
                    <a:pt x="0" y="514971"/>
                    <a:pt x="15871" y="487196"/>
                  </a:cubicBezTo>
                  <a:lnTo>
                    <a:pt x="268827" y="44524"/>
                  </a:lnTo>
                  <a:cubicBezTo>
                    <a:pt x="284560" y="16991"/>
                    <a:pt x="313839" y="0"/>
                    <a:pt x="345549" y="0"/>
                  </a:cubicBezTo>
                  <a:cubicBezTo>
                    <a:pt x="377259" y="0"/>
                    <a:pt x="406538" y="16991"/>
                    <a:pt x="422271" y="44524"/>
                  </a:cubicBezTo>
                  <a:close/>
                </a:path>
              </a:pathLst>
            </a:custGeom>
            <a:solidFill>
              <a:srgbClr val="293374">
                <a:alpha val="89804"/>
              </a:srgbClr>
            </a:solidFill>
          </p:spPr>
          <p:txBody>
            <a:bodyPr/>
            <a:lstStyle/>
            <a:p>
              <a:endParaRPr lang="zh-TW" sz="3200" dirty="0">
                <a:latin typeface="Microsoft JhengHei" panose="020B0604030504040204" pitchFamily="34" charset="-120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 sz="3200" dirty="0">
                <a:latin typeface="Microsoft JhengHei" panose="020B0604030504040204" pitchFamily="34" charset="-120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299809" y="-742156"/>
            <a:ext cx="9483991" cy="12212363"/>
            <a:chOff x="0" y="0"/>
            <a:chExt cx="1207697" cy="15551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07697" cy="1555130"/>
            </a:xfrm>
            <a:custGeom>
              <a:avLst/>
              <a:gdLst/>
              <a:ahLst/>
              <a:cxnLst/>
              <a:rect l="l" t="t" r="r" b="b"/>
              <a:pathLst>
                <a:path w="1207697" h="1555130">
                  <a:moveTo>
                    <a:pt x="603849" y="0"/>
                  </a:moveTo>
                  <a:cubicBezTo>
                    <a:pt x="270352" y="0"/>
                    <a:pt x="0" y="348128"/>
                    <a:pt x="0" y="777565"/>
                  </a:cubicBezTo>
                  <a:cubicBezTo>
                    <a:pt x="0" y="1207002"/>
                    <a:pt x="270352" y="1555130"/>
                    <a:pt x="603849" y="1555130"/>
                  </a:cubicBezTo>
                  <a:cubicBezTo>
                    <a:pt x="937345" y="1555130"/>
                    <a:pt x="1207697" y="1207002"/>
                    <a:pt x="1207697" y="777565"/>
                  </a:cubicBezTo>
                  <a:cubicBezTo>
                    <a:pt x="1207697" y="348128"/>
                    <a:pt x="937345" y="0"/>
                    <a:pt x="60384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649CDC">
                    <a:alpha val="100000"/>
                  </a:srgbClr>
                </a:gs>
                <a:gs pos="100000">
                  <a:srgbClr val="19317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zh-TW" dirty="0">
                <a:latin typeface="Microsoft JhengHei" panose="020B0604030504040204" pitchFamily="34" charset="-120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13222" y="79118"/>
              <a:ext cx="981254" cy="13302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 dirty="0">
                <a:latin typeface="Microsoft JhengHei" panose="020B0604030504040204" pitchFamily="34" charset="-120"/>
              </a:endParaRPr>
            </a:p>
          </p:txBody>
        </p:sp>
      </p:grpSp>
      <p:sp>
        <p:nvSpPr>
          <p:cNvPr id="11" name="Freeform 11"/>
          <p:cNvSpPr/>
          <p:nvPr/>
        </p:nvSpPr>
        <p:spPr>
          <a:xfrm rot="1102074" flipH="1">
            <a:off x="-5048077" y="6018994"/>
            <a:ext cx="16114424" cy="12188364"/>
          </a:xfrm>
          <a:custGeom>
            <a:avLst/>
            <a:gdLst/>
            <a:ahLst/>
            <a:cxnLst/>
            <a:rect l="l" t="t" r="r" b="b"/>
            <a:pathLst>
              <a:path w="16114424" h="12188364">
                <a:moveTo>
                  <a:pt x="16114424" y="0"/>
                </a:moveTo>
                <a:lnTo>
                  <a:pt x="0" y="0"/>
                </a:lnTo>
                <a:lnTo>
                  <a:pt x="0" y="12188365"/>
                </a:lnTo>
                <a:lnTo>
                  <a:pt x="16114424" y="12188365"/>
                </a:lnTo>
                <a:lnTo>
                  <a:pt x="16114424" y="0"/>
                </a:lnTo>
                <a:close/>
              </a:path>
            </a:pathLst>
          </a:custGeom>
          <a:blipFill>
            <a:blip>
              <a:alphaModFix amt="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sz="3200" dirty="0">
              <a:latin typeface="Microsoft JhengHei" panose="020B0604030504040204" pitchFamily="34" charset="-120"/>
            </a:endParaRPr>
          </a:p>
        </p:txBody>
      </p:sp>
      <p:grpSp>
        <p:nvGrpSpPr>
          <p:cNvPr id="12" name="Group 12"/>
          <p:cNvGrpSpPr/>
          <p:nvPr/>
        </p:nvGrpSpPr>
        <p:grpSpPr>
          <a:xfrm rot="5400000">
            <a:off x="1369991" y="6114977"/>
            <a:ext cx="500647" cy="438066"/>
            <a:chOff x="0" y="0"/>
            <a:chExt cx="812800" cy="711200"/>
          </a:xfrm>
        </p:grpSpPr>
        <p:sp>
          <p:nvSpPr>
            <p:cNvPr id="13" name="Freeform 13"/>
            <p:cNvSpPr/>
            <p:nvPr/>
          </p:nvSpPr>
          <p:spPr>
            <a:xfrm>
              <a:off x="60851" y="89740"/>
              <a:ext cx="691098" cy="621460"/>
            </a:xfrm>
            <a:custGeom>
              <a:avLst/>
              <a:gdLst/>
              <a:ahLst/>
              <a:cxnLst/>
              <a:rect l="l" t="t" r="r" b="b"/>
              <a:pathLst>
                <a:path w="691098" h="621460">
                  <a:moveTo>
                    <a:pt x="422271" y="44524"/>
                  </a:moveTo>
                  <a:lnTo>
                    <a:pt x="675227" y="487196"/>
                  </a:lnTo>
                  <a:cubicBezTo>
                    <a:pt x="691098" y="514971"/>
                    <a:pt x="690984" y="549095"/>
                    <a:pt x="674928" y="576763"/>
                  </a:cubicBezTo>
                  <a:cubicBezTo>
                    <a:pt x="658871" y="604431"/>
                    <a:pt x="629300" y="621460"/>
                    <a:pt x="597311" y="621460"/>
                  </a:cubicBezTo>
                  <a:lnTo>
                    <a:pt x="93787" y="621460"/>
                  </a:lnTo>
                  <a:cubicBezTo>
                    <a:pt x="61798" y="621460"/>
                    <a:pt x="32227" y="604431"/>
                    <a:pt x="16170" y="576763"/>
                  </a:cubicBezTo>
                  <a:cubicBezTo>
                    <a:pt x="114" y="549095"/>
                    <a:pt x="0" y="514971"/>
                    <a:pt x="15871" y="487196"/>
                  </a:cubicBezTo>
                  <a:lnTo>
                    <a:pt x="268827" y="44524"/>
                  </a:lnTo>
                  <a:cubicBezTo>
                    <a:pt x="284560" y="16991"/>
                    <a:pt x="313839" y="0"/>
                    <a:pt x="345549" y="0"/>
                  </a:cubicBezTo>
                  <a:cubicBezTo>
                    <a:pt x="377259" y="0"/>
                    <a:pt x="406538" y="16991"/>
                    <a:pt x="422271" y="44524"/>
                  </a:cubicBezTo>
                  <a:close/>
                </a:path>
              </a:pathLst>
            </a:custGeom>
            <a:solidFill>
              <a:srgbClr val="518BC9">
                <a:alpha val="89804"/>
              </a:srgbClr>
            </a:solidFill>
          </p:spPr>
          <p:txBody>
            <a:bodyPr/>
            <a:lstStyle/>
            <a:p>
              <a:endParaRPr lang="zh-TW" dirty="0">
                <a:latin typeface="Microsoft JhengHei" panose="020B0604030504040204" pitchFamily="34" charset="-120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 dirty="0">
                <a:latin typeface="Microsoft JhengHei" panose="020B0604030504040204" pitchFamily="34" charset="-120"/>
              </a:endParaRPr>
            </a:p>
          </p:txBody>
        </p:sp>
      </p:grpSp>
      <p:grpSp>
        <p:nvGrpSpPr>
          <p:cNvPr id="15" name="Group 15"/>
          <p:cNvGrpSpPr/>
          <p:nvPr/>
        </p:nvGrpSpPr>
        <p:grpSpPr>
          <a:xfrm rot="5400000">
            <a:off x="7418187" y="6194051"/>
            <a:ext cx="425684" cy="382790"/>
            <a:chOff x="60851" y="89740"/>
            <a:chExt cx="691098" cy="621460"/>
          </a:xfrm>
        </p:grpSpPr>
        <p:sp>
          <p:nvSpPr>
            <p:cNvPr id="16" name="Freeform 16"/>
            <p:cNvSpPr/>
            <p:nvPr/>
          </p:nvSpPr>
          <p:spPr>
            <a:xfrm>
              <a:off x="60851" y="89740"/>
              <a:ext cx="691098" cy="621460"/>
            </a:xfrm>
            <a:custGeom>
              <a:avLst/>
              <a:gdLst/>
              <a:ahLst/>
              <a:cxnLst/>
              <a:rect l="l" t="t" r="r" b="b"/>
              <a:pathLst>
                <a:path w="691098" h="621460">
                  <a:moveTo>
                    <a:pt x="422271" y="44524"/>
                  </a:moveTo>
                  <a:lnTo>
                    <a:pt x="675227" y="487196"/>
                  </a:lnTo>
                  <a:cubicBezTo>
                    <a:pt x="691098" y="514971"/>
                    <a:pt x="690984" y="549095"/>
                    <a:pt x="674928" y="576763"/>
                  </a:cubicBezTo>
                  <a:cubicBezTo>
                    <a:pt x="658871" y="604431"/>
                    <a:pt x="629300" y="621460"/>
                    <a:pt x="597311" y="621460"/>
                  </a:cubicBezTo>
                  <a:lnTo>
                    <a:pt x="93787" y="621460"/>
                  </a:lnTo>
                  <a:cubicBezTo>
                    <a:pt x="61798" y="621460"/>
                    <a:pt x="32227" y="604431"/>
                    <a:pt x="16170" y="576763"/>
                  </a:cubicBezTo>
                  <a:cubicBezTo>
                    <a:pt x="114" y="549095"/>
                    <a:pt x="0" y="514971"/>
                    <a:pt x="15871" y="487196"/>
                  </a:cubicBezTo>
                  <a:lnTo>
                    <a:pt x="268827" y="44524"/>
                  </a:lnTo>
                  <a:cubicBezTo>
                    <a:pt x="284560" y="16991"/>
                    <a:pt x="313839" y="0"/>
                    <a:pt x="345549" y="0"/>
                  </a:cubicBezTo>
                  <a:cubicBezTo>
                    <a:pt x="377259" y="0"/>
                    <a:pt x="406538" y="16991"/>
                    <a:pt x="422271" y="44524"/>
                  </a:cubicBezTo>
                  <a:close/>
                </a:path>
              </a:pathLst>
            </a:custGeom>
            <a:solidFill>
              <a:srgbClr val="518BC9">
                <a:alpha val="89804"/>
              </a:srgbClr>
            </a:solidFill>
          </p:spPr>
          <p:txBody>
            <a:bodyPr/>
            <a:lstStyle/>
            <a:p>
              <a:endParaRPr lang="zh-TW" sz="3200" dirty="0">
                <a:latin typeface="Microsoft JhengHei" panose="020B0604030504040204" pitchFamily="34" charset="-120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 sz="3200" dirty="0">
                <a:latin typeface="Microsoft JhengHei" panose="020B0604030504040204" pitchFamily="34" charset="-120"/>
              </a:endParaRPr>
            </a:p>
          </p:txBody>
        </p:sp>
      </p:grpSp>
      <p:sp>
        <p:nvSpPr>
          <p:cNvPr id="24" name="Freeform 24"/>
          <p:cNvSpPr/>
          <p:nvPr/>
        </p:nvSpPr>
        <p:spPr>
          <a:xfrm rot="1102074" flipH="1">
            <a:off x="128315" y="4114818"/>
            <a:ext cx="18545990" cy="14027512"/>
          </a:xfrm>
          <a:custGeom>
            <a:avLst/>
            <a:gdLst/>
            <a:ahLst/>
            <a:cxnLst/>
            <a:rect l="l" t="t" r="r" b="b"/>
            <a:pathLst>
              <a:path w="18545990" h="14027512">
                <a:moveTo>
                  <a:pt x="18545990" y="0"/>
                </a:moveTo>
                <a:lnTo>
                  <a:pt x="0" y="0"/>
                </a:lnTo>
                <a:lnTo>
                  <a:pt x="0" y="14027513"/>
                </a:lnTo>
                <a:lnTo>
                  <a:pt x="18545990" y="14027513"/>
                </a:lnTo>
                <a:lnTo>
                  <a:pt x="18545990" y="0"/>
                </a:lnTo>
                <a:close/>
              </a:path>
            </a:pathLst>
          </a:custGeom>
          <a:blipFill>
            <a:blip>
              <a:alphaModFix amt="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sz="3200" dirty="0">
              <a:latin typeface="Microsoft JhengHei" panose="020B0604030504040204" pitchFamily="34" charset="-120"/>
            </a:endParaRPr>
          </a:p>
        </p:txBody>
      </p:sp>
      <p:sp>
        <p:nvSpPr>
          <p:cNvPr id="31" name="Freeform 31"/>
          <p:cNvSpPr/>
          <p:nvPr/>
        </p:nvSpPr>
        <p:spPr>
          <a:xfrm>
            <a:off x="15193206" y="9043031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7"/>
                </a:lnTo>
                <a:lnTo>
                  <a:pt x="0" y="5542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4" b="-74"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2116222" y="3617520"/>
            <a:ext cx="4816156" cy="6277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5400"/>
              </a:lnSpc>
            </a:pPr>
            <a:r>
              <a:rPr lang="zh-TW" sz="320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1.先開啟對話。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8271305" y="3678275"/>
            <a:ext cx="5442389" cy="6277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 rtl="0">
              <a:lnSpc>
                <a:spcPts val="5400"/>
              </a:lnSpc>
            </a:pPr>
            <a:r>
              <a:rPr lang="zh-TW" sz="320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3. 提出一項具體請求</a:t>
            </a:r>
            <a:endParaRPr lang="zh-TW" sz="3200" dirty="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 (MS)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2232952" y="6082427"/>
            <a:ext cx="4816156" cy="9848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/>
            <a:r>
              <a:rPr lang="zh-TW" sz="320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2. 清楚說明對方能獲得什麼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8271305" y="5919858"/>
            <a:ext cx="4903239" cy="6277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5400"/>
              </a:lnSpc>
            </a:pPr>
            <a:r>
              <a:rPr lang="zh-TW" sz="320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4. 以書面方式跟進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401281" y="1895623"/>
            <a:ext cx="9000000" cy="955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7475"/>
              </a:lnSpc>
            </a:pPr>
            <a:r>
              <a:rPr lang="zh-TW" sz="6500" u="none" baseline="0" dirty="0">
                <a:solidFill>
                  <a:srgbClr val="293374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Effra"/>
                <a:sym typeface="Effra"/>
              </a:rPr>
              <a:t>如何提出合作邀請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563178" y="7349120"/>
            <a:ext cx="11161644" cy="5190164"/>
          </a:xfrm>
          <a:custGeom>
            <a:avLst/>
            <a:gdLst/>
            <a:ahLst/>
            <a:cxnLst/>
            <a:rect l="l" t="t" r="r" b="b"/>
            <a:pathLst>
              <a:path w="11161644" h="5190164">
                <a:moveTo>
                  <a:pt x="0" y="0"/>
                </a:moveTo>
                <a:lnTo>
                  <a:pt x="11161644" y="0"/>
                </a:lnTo>
                <a:lnTo>
                  <a:pt x="11161644" y="5190164"/>
                </a:lnTo>
                <a:lnTo>
                  <a:pt x="0" y="51901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8412844" y="4510136"/>
            <a:ext cx="1462312" cy="1266728"/>
          </a:xfrm>
          <a:custGeom>
            <a:avLst/>
            <a:gdLst/>
            <a:ahLst/>
            <a:cxnLst/>
            <a:rect l="l" t="t" r="r" b="b"/>
            <a:pathLst>
              <a:path w="1462312" h="1266728">
                <a:moveTo>
                  <a:pt x="0" y="0"/>
                </a:moveTo>
                <a:lnTo>
                  <a:pt x="1462312" y="0"/>
                </a:lnTo>
                <a:lnTo>
                  <a:pt x="1462312" y="1266728"/>
                </a:lnTo>
                <a:lnTo>
                  <a:pt x="0" y="12667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1" r="-151"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461569" y="2757882"/>
            <a:ext cx="13364862" cy="33855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0"/>
            <a:r>
              <a:rPr lang="zh-TW" sz="440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你們分會目前已經建立哪些合作關係？哪些因素讓你們能順利合作？ </a:t>
            </a:r>
          </a:p>
          <a:p>
            <a:pPr algn="ctr" rtl="0"/>
            <a:endParaRPr lang="zh-TW" sz="4400" dirty="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 (MS)"/>
              <a:sym typeface="Calibri (MS)"/>
            </a:endParaRPr>
          </a:p>
          <a:p>
            <a:pPr algn="ctr" rtl="0"/>
            <a:r>
              <a:rPr lang="zh-TW" sz="4400" u="none" baseline="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請和身邊的人討論：如果要選一位合作夥伴，你會先聯繫誰？</a:t>
            </a:r>
            <a:endParaRPr lang="zh-TW" sz="4400" dirty="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 (MS)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0" y="1028700"/>
            <a:ext cx="18288000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0">
              <a:lnSpc>
                <a:spcPts val="7799"/>
              </a:lnSpc>
            </a:pPr>
            <a:r>
              <a:rPr lang="zh-TW" sz="6500" u="none" baseline="0" dirty="0">
                <a:solidFill>
                  <a:srgbClr val="293374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Effra"/>
                <a:sym typeface="Effra"/>
              </a:rPr>
              <a:t>討論交流</a:t>
            </a:r>
          </a:p>
        </p:txBody>
      </p:sp>
      <p:sp>
        <p:nvSpPr>
          <p:cNvPr id="7" name="Freeform 7"/>
          <p:cNvSpPr/>
          <p:nvPr/>
        </p:nvSpPr>
        <p:spPr>
          <a:xfrm>
            <a:off x="15193206" y="9043031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7"/>
                </a:lnTo>
                <a:lnTo>
                  <a:pt x="0" y="55421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98" r="-198"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10287000"/>
                </a:moveTo>
                <a:lnTo>
                  <a:pt x="18288000" y="10287000"/>
                </a:lnTo>
                <a:lnTo>
                  <a:pt x="18288000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3"/>
            <a:stretch>
              <a:fillRect t="-30739" r="-17743" b="-8808"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2739888" y="2451662"/>
            <a:ext cx="6225290" cy="3100604"/>
          </a:xfrm>
          <a:custGeom>
            <a:avLst/>
            <a:gdLst/>
            <a:ahLst/>
            <a:cxnLst/>
            <a:rect l="l" t="t" r="r" b="b"/>
            <a:pathLst>
              <a:path w="6225290" h="3100604">
                <a:moveTo>
                  <a:pt x="0" y="0"/>
                </a:moveTo>
                <a:lnTo>
                  <a:pt x="6225290" y="0"/>
                </a:lnTo>
                <a:lnTo>
                  <a:pt x="6225290" y="3100605"/>
                </a:lnTo>
                <a:lnTo>
                  <a:pt x="0" y="31006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9322822" y="2451662"/>
            <a:ext cx="6225290" cy="3100604"/>
          </a:xfrm>
          <a:custGeom>
            <a:avLst/>
            <a:gdLst/>
            <a:ahLst/>
            <a:cxnLst/>
            <a:rect l="l" t="t" r="r" b="b"/>
            <a:pathLst>
              <a:path w="6225290" h="3100604">
                <a:moveTo>
                  <a:pt x="0" y="0"/>
                </a:moveTo>
                <a:lnTo>
                  <a:pt x="6225290" y="0"/>
                </a:lnTo>
                <a:lnTo>
                  <a:pt x="6225290" y="3100605"/>
                </a:lnTo>
                <a:lnTo>
                  <a:pt x="0" y="31006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9283229" y="5616810"/>
            <a:ext cx="6225290" cy="3100604"/>
          </a:xfrm>
          <a:custGeom>
            <a:avLst/>
            <a:gdLst/>
            <a:ahLst/>
            <a:cxnLst/>
            <a:rect l="l" t="t" r="r" b="b"/>
            <a:pathLst>
              <a:path w="6225290" h="3100604">
                <a:moveTo>
                  <a:pt x="0" y="0"/>
                </a:moveTo>
                <a:lnTo>
                  <a:pt x="6225290" y="0"/>
                </a:lnTo>
                <a:lnTo>
                  <a:pt x="6225290" y="3100605"/>
                </a:lnTo>
                <a:lnTo>
                  <a:pt x="0" y="31006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2739888" y="5616810"/>
            <a:ext cx="6225290" cy="3100604"/>
          </a:xfrm>
          <a:custGeom>
            <a:avLst/>
            <a:gdLst/>
            <a:ahLst/>
            <a:cxnLst/>
            <a:rect l="l" t="t" r="r" b="b"/>
            <a:pathLst>
              <a:path w="6225290" h="3100604">
                <a:moveTo>
                  <a:pt x="0" y="0"/>
                </a:moveTo>
                <a:lnTo>
                  <a:pt x="6225290" y="0"/>
                </a:lnTo>
                <a:lnTo>
                  <a:pt x="6225290" y="3100605"/>
                </a:lnTo>
                <a:lnTo>
                  <a:pt x="0" y="31006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797620" y="859662"/>
            <a:ext cx="9756579" cy="10774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0">
              <a:lnSpc>
                <a:spcPts val="9100"/>
              </a:lnSpc>
            </a:pPr>
            <a:r>
              <a:rPr lang="zh-TW" sz="6500" u="none" spc="-194" baseline="0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Effra"/>
                <a:sym typeface="Effra"/>
              </a:rPr>
              <a:t>捐贈者關係維繫趨勢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310805" y="4095422"/>
            <a:ext cx="3632666" cy="4621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3319"/>
              </a:lnSpc>
            </a:pPr>
            <a:r>
              <a:rPr lang="zh-TW" sz="4400" b="1" u="none" spc="-95" baseline="0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 Bold"/>
                <a:sym typeface="Calibri (MS) Bold"/>
              </a:rPr>
              <a:t>捐贈者留存</a:t>
            </a:r>
            <a:endParaRPr lang="zh-TW" sz="4400" b="1" spc="-95" dirty="0">
              <a:solidFill>
                <a:srgbClr val="FFFFFF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 (MS)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310805" y="6929635"/>
            <a:ext cx="3632666" cy="4469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3319"/>
              </a:lnSpc>
            </a:pPr>
            <a:r>
              <a:rPr lang="zh-TW" sz="4400" b="1" u="none" spc="-95" baseline="0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 Bold"/>
                <a:sym typeface="Calibri (MS) Bold"/>
              </a:rPr>
              <a:t>影響力故事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781882" y="4018665"/>
            <a:ext cx="4543950" cy="8486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 rtl="0">
              <a:lnSpc>
                <a:spcPts val="3319"/>
              </a:lnSpc>
            </a:pPr>
            <a:r>
              <a:rPr lang="zh-TW" sz="4400" b="1" u="none" spc="-95" baseline="0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 Bold"/>
                <a:sym typeface="Calibri (MS) Bold"/>
              </a:rPr>
              <a:t>簡化捐款方式</a:t>
            </a:r>
          </a:p>
          <a:p>
            <a:pPr algn="l" rtl="0">
              <a:lnSpc>
                <a:spcPts val="3319"/>
              </a:lnSpc>
            </a:pPr>
            <a:endParaRPr lang="zh-TW" sz="3191" b="1" spc="-95" dirty="0">
              <a:solidFill>
                <a:srgbClr val="FFFFFF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 (MS) Bold"/>
              <a:sym typeface="Calibri (MS)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0666013" y="6914374"/>
            <a:ext cx="3632666" cy="4621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3319"/>
              </a:lnSpc>
            </a:pPr>
            <a:r>
              <a:rPr lang="zh-TW" sz="4400" b="1" u="none" spc="-95" baseline="0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 Bold"/>
                <a:sym typeface="Calibri (MS) Bold"/>
              </a:rPr>
              <a:t>年輕捐贈者</a:t>
            </a:r>
            <a:endParaRPr lang="zh-TW" sz="4400" b="1" spc="-95" dirty="0">
              <a:solidFill>
                <a:srgbClr val="FFFFFF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 (MS) Bold"/>
            </a:endParaRPr>
          </a:p>
        </p:txBody>
      </p:sp>
      <p:sp>
        <p:nvSpPr>
          <p:cNvPr id="16" name="Freeform 16"/>
          <p:cNvSpPr/>
          <p:nvPr/>
        </p:nvSpPr>
        <p:spPr>
          <a:xfrm>
            <a:off x="7937377" y="9188709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8"/>
                </a:lnTo>
                <a:lnTo>
                  <a:pt x="0" y="5542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4" b="-74"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22" name="Freeform 32">
            <a:extLst>
              <a:ext uri="{FF2B5EF4-FFF2-40B4-BE49-F238E27FC236}">
                <a16:creationId xmlns:a16="http://schemas.microsoft.com/office/drawing/2014/main" id="{D4621951-B426-F59A-E307-140B08C7EFFE}"/>
              </a:ext>
            </a:extLst>
          </p:cNvPr>
          <p:cNvSpPr/>
          <p:nvPr/>
        </p:nvSpPr>
        <p:spPr>
          <a:xfrm>
            <a:off x="9542910" y="3512810"/>
            <a:ext cx="964077" cy="978307"/>
          </a:xfrm>
          <a:custGeom>
            <a:avLst/>
            <a:gdLst/>
            <a:ahLst/>
            <a:cxnLst/>
            <a:rect l="l" t="t" r="r" b="b"/>
            <a:pathLst>
              <a:path w="964077" h="978307">
                <a:moveTo>
                  <a:pt x="0" y="0"/>
                </a:moveTo>
                <a:lnTo>
                  <a:pt x="964077" y="0"/>
                </a:lnTo>
                <a:lnTo>
                  <a:pt x="964077" y="978307"/>
                </a:lnTo>
                <a:lnTo>
                  <a:pt x="0" y="9783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24" name="Freeform 5">
            <a:extLst>
              <a:ext uri="{FF2B5EF4-FFF2-40B4-BE49-F238E27FC236}">
                <a16:creationId xmlns:a16="http://schemas.microsoft.com/office/drawing/2014/main" id="{41BBBB72-434A-29BF-8624-BA57DFDFC07F}"/>
              </a:ext>
            </a:extLst>
          </p:cNvPr>
          <p:cNvSpPr/>
          <p:nvPr/>
        </p:nvSpPr>
        <p:spPr>
          <a:xfrm>
            <a:off x="3111904" y="3846475"/>
            <a:ext cx="801428" cy="735857"/>
          </a:xfrm>
          <a:custGeom>
            <a:avLst/>
            <a:gdLst/>
            <a:ahLst/>
            <a:cxnLst/>
            <a:rect l="l" t="t" r="r" b="b"/>
            <a:pathLst>
              <a:path w="801428" h="735857">
                <a:moveTo>
                  <a:pt x="0" y="0"/>
                </a:moveTo>
                <a:lnTo>
                  <a:pt x="801428" y="0"/>
                </a:lnTo>
                <a:lnTo>
                  <a:pt x="801428" y="735857"/>
                </a:lnTo>
                <a:lnTo>
                  <a:pt x="0" y="73585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13" name="Freeform 51">
            <a:extLst>
              <a:ext uri="{FF2B5EF4-FFF2-40B4-BE49-F238E27FC236}">
                <a16:creationId xmlns:a16="http://schemas.microsoft.com/office/drawing/2014/main" id="{C1D1EFB7-FB6A-4F80-9870-ED044E7E3132}"/>
              </a:ext>
            </a:extLst>
          </p:cNvPr>
          <p:cNvSpPr/>
          <p:nvPr/>
        </p:nvSpPr>
        <p:spPr>
          <a:xfrm>
            <a:off x="9601116" y="6538908"/>
            <a:ext cx="905871" cy="860577"/>
          </a:xfrm>
          <a:custGeom>
            <a:avLst/>
            <a:gdLst/>
            <a:ahLst/>
            <a:cxnLst/>
            <a:rect l="l" t="t" r="r" b="b"/>
            <a:pathLst>
              <a:path w="905871" h="860577">
                <a:moveTo>
                  <a:pt x="0" y="0"/>
                </a:moveTo>
                <a:lnTo>
                  <a:pt x="905871" y="0"/>
                </a:lnTo>
                <a:lnTo>
                  <a:pt x="905871" y="860577"/>
                </a:lnTo>
                <a:lnTo>
                  <a:pt x="0" y="86057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18" name="Freeform 40">
            <a:extLst>
              <a:ext uri="{FF2B5EF4-FFF2-40B4-BE49-F238E27FC236}">
                <a16:creationId xmlns:a16="http://schemas.microsoft.com/office/drawing/2014/main" id="{D2407053-EFAF-55E4-C32D-36EF6E4D6878}"/>
              </a:ext>
            </a:extLst>
          </p:cNvPr>
          <p:cNvSpPr/>
          <p:nvPr/>
        </p:nvSpPr>
        <p:spPr>
          <a:xfrm>
            <a:off x="3100965" y="6538908"/>
            <a:ext cx="804521" cy="910349"/>
          </a:xfrm>
          <a:custGeom>
            <a:avLst/>
            <a:gdLst/>
            <a:ahLst/>
            <a:cxnLst/>
            <a:rect l="l" t="t" r="r" b="b"/>
            <a:pathLst>
              <a:path w="804521" h="910349">
                <a:moveTo>
                  <a:pt x="0" y="0"/>
                </a:moveTo>
                <a:lnTo>
                  <a:pt x="804521" y="0"/>
                </a:lnTo>
                <a:lnTo>
                  <a:pt x="804521" y="910349"/>
                </a:lnTo>
                <a:lnTo>
                  <a:pt x="0" y="91034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10287000"/>
                </a:moveTo>
                <a:lnTo>
                  <a:pt x="18288000" y="10287000"/>
                </a:lnTo>
                <a:lnTo>
                  <a:pt x="18288000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3"/>
            <a:stretch>
              <a:fillRect t="-30739" r="-17743" b="-8808"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948070" y="2526642"/>
            <a:ext cx="10106488" cy="246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5475" lvl="1" indent="-312420" algn="l" rtl="0">
              <a:buFont typeface="Arial"/>
              <a:buChar char="•"/>
            </a:pPr>
            <a:r>
              <a:rPr lang="zh-TW" sz="4000" u="none" baseline="0" dirty="0">
                <a:solidFill>
                  <a:srgbClr val="E8E4ED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盤點會員現有的人脈資源</a:t>
            </a:r>
            <a:endParaRPr lang="zh-TW" sz="4000" dirty="0">
              <a:solidFill>
                <a:srgbClr val="E8E4ED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 (MS)"/>
            </a:endParaRPr>
          </a:p>
          <a:p>
            <a:pPr marL="625475" lvl="1" indent="-312420" algn="l" rtl="0">
              <a:buFont typeface="Arial"/>
              <a:buChar char="•"/>
            </a:pPr>
            <a:r>
              <a:rPr lang="zh-TW" sz="4000" u="none" baseline="0" dirty="0">
                <a:solidFill>
                  <a:srgbClr val="E8E4ED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從門檻較低的實物或服務贊助開始</a:t>
            </a:r>
            <a:endParaRPr lang="zh-TW" sz="4000" dirty="0">
              <a:solidFill>
                <a:srgbClr val="E8E4ED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 (MS)"/>
            </a:endParaRPr>
          </a:p>
          <a:p>
            <a:pPr marL="625475" lvl="1" indent="-312420" algn="l" rtl="0">
              <a:buFont typeface="Arial"/>
              <a:buChar char="•"/>
            </a:pPr>
            <a:r>
              <a:rPr lang="zh-TW" sz="4000" u="none" baseline="0" dirty="0">
                <a:solidFill>
                  <a:srgbClr val="E8E4ED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共同策劃，而不只是收取捐款</a:t>
            </a:r>
            <a:endParaRPr lang="zh-TW" sz="4000" dirty="0">
              <a:solidFill>
                <a:srgbClr val="E8E4ED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 (MS)"/>
            </a:endParaRPr>
          </a:p>
          <a:p>
            <a:pPr marL="625475" lvl="1" indent="-312420" algn="l" rtl="0">
              <a:buFont typeface="Arial"/>
              <a:buChar char="•"/>
            </a:pPr>
            <a:r>
              <a:rPr lang="zh-TW" sz="4000" u="none" baseline="0" dirty="0">
                <a:solidFill>
                  <a:srgbClr val="E8E4ED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分享成果並致謝，讓合作有始有終</a:t>
            </a:r>
            <a:endParaRPr lang="zh-TW" sz="4000" dirty="0">
              <a:solidFill>
                <a:srgbClr val="E8E4ED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 (MS)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28700" y="1202317"/>
            <a:ext cx="10106488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rtl="0">
              <a:lnSpc>
                <a:spcPts val="7799"/>
              </a:lnSpc>
            </a:pPr>
            <a:r>
              <a:rPr lang="zh-TW" sz="6500" u="none" baseline="0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Effra"/>
                <a:sym typeface="Effra"/>
              </a:rPr>
              <a:t>將合作付諸行動</a:t>
            </a:r>
          </a:p>
        </p:txBody>
      </p:sp>
      <p:sp>
        <p:nvSpPr>
          <p:cNvPr id="8" name="Freeform 8"/>
          <p:cNvSpPr/>
          <p:nvPr/>
        </p:nvSpPr>
        <p:spPr>
          <a:xfrm>
            <a:off x="15193206" y="9043031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7"/>
                </a:lnTo>
                <a:lnTo>
                  <a:pt x="0" y="5542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4" b="-74"/>
            </a:stretch>
          </a:blipFill>
        </p:spPr>
        <p:txBody>
          <a:bodyPr/>
          <a:lstStyle/>
          <a:p>
            <a:endParaRPr lang="zh-TW" dirty="0">
              <a:latin typeface="Microsoft JhengHei" panose="020B0604030504040204" pitchFamily="34" charset="-120"/>
            </a:endParaRP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C8D95D01-C8F3-603B-D007-4723E21CDBC3}"/>
              </a:ext>
            </a:extLst>
          </p:cNvPr>
          <p:cNvSpPr txBox="1"/>
          <p:nvPr/>
        </p:nvSpPr>
        <p:spPr>
          <a:xfrm>
            <a:off x="1028700" y="6037063"/>
            <a:ext cx="10106488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rtl="0">
              <a:lnSpc>
                <a:spcPts val="7799"/>
              </a:lnSpc>
            </a:pPr>
            <a:r>
              <a:rPr lang="zh-TW" sz="6500" u="none" baseline="0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Effra"/>
                <a:sym typeface="Effra"/>
              </a:rPr>
              <a:t>不妨試試：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32202A2D-223C-6F04-B08F-9F33DE34C429}"/>
              </a:ext>
            </a:extLst>
          </p:cNvPr>
          <p:cNvSpPr txBox="1"/>
          <p:nvPr/>
        </p:nvSpPr>
        <p:spPr>
          <a:xfrm>
            <a:off x="991202" y="7020721"/>
            <a:ext cx="9000000" cy="21317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26109" lvl="1" indent="-313054" algn="l" rtl="0">
              <a:lnSpc>
                <a:spcPct val="150000"/>
              </a:lnSpc>
              <a:buFont typeface="Arial"/>
              <a:buChar char="•"/>
            </a:pPr>
            <a:r>
              <a:rPr lang="zh-TW" sz="3200" u="none" baseline="0" dirty="0">
                <a:solidFill>
                  <a:srgbClr val="E8E4ED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聯名舉辦活動</a:t>
            </a:r>
          </a:p>
          <a:p>
            <a:pPr marL="626109" lvl="1" indent="-313054" algn="l" rtl="0">
              <a:lnSpc>
                <a:spcPct val="150000"/>
              </a:lnSpc>
              <a:buFont typeface="Arial"/>
              <a:buChar char="•"/>
            </a:pPr>
            <a:r>
              <a:rPr lang="zh-TW" sz="3200" u="none" baseline="0" dirty="0">
                <a:solidFill>
                  <a:srgbClr val="E8E4ED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贊助獎項</a:t>
            </a:r>
          </a:p>
          <a:p>
            <a:pPr marL="626109" lvl="1" indent="-313054" algn="l" rtl="0">
              <a:lnSpc>
                <a:spcPct val="150000"/>
              </a:lnSpc>
              <a:buFont typeface="Arial"/>
              <a:buChar char="•"/>
            </a:pPr>
            <a:r>
              <a:rPr lang="zh-TW" sz="3200" u="none" baseline="0" dirty="0">
                <a:solidFill>
                  <a:srgbClr val="E8E4ED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 (MS)"/>
                <a:sym typeface="Calibri (MS)"/>
              </a:rPr>
              <a:t>舉辦合作夥伴答謝早餐會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4B91E49-E491-4782-7201-F8C9C7C8714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644" t="9193" r="12290" b="10931"/>
          <a:stretch>
            <a:fillRect/>
          </a:stretch>
        </p:blipFill>
        <p:spPr>
          <a:xfrm>
            <a:off x="10959860" y="2921915"/>
            <a:ext cx="7233188" cy="437847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2046</TotalTime>
  <Words>4371</Words>
  <Application>Microsoft Macintosh PowerPoint</Application>
  <PresentationFormat>Custom</PresentationFormat>
  <Paragraphs>164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Microsoft JhengHei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SIA PPT Template</dc:title>
  <dc:creator>Ilana Hirsch</dc:creator>
  <cp:lastModifiedBy>Zoe Wainer</cp:lastModifiedBy>
  <cp:revision>4</cp:revision>
  <dcterms:created xsi:type="dcterms:W3CDTF">2006-08-16T00:00:00Z</dcterms:created>
  <dcterms:modified xsi:type="dcterms:W3CDTF">2026-08-17T20:38:55Z</dcterms:modified>
  <dc:identifier>DAG2D4GzFFA</dc:identifier>
</cp:coreProperties>
</file>