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7" r:id="rId2"/>
    <p:sldId id="258" r:id="rId3"/>
    <p:sldId id="274" r:id="rId4"/>
    <p:sldId id="259" r:id="rId5"/>
    <p:sldId id="262" r:id="rId6"/>
    <p:sldId id="275" r:id="rId7"/>
    <p:sldId id="276" r:id="rId8"/>
    <p:sldId id="267" r:id="rId9"/>
    <p:sldId id="261" r:id="rId10"/>
    <p:sldId id="264" r:id="rId11"/>
    <p:sldId id="273" r:id="rId12"/>
  </p:sldIdLst>
  <p:sldSz cx="18288000" cy="10287000"/>
  <p:notesSz cx="6858000" cy="9144000"/>
  <p:embeddedFontLst>
    <p:embeddedFont>
      <p:font typeface="Verdana" panose="020B0604030504040204" pitchFamily="34" charset="0"/>
      <p:regular r:id="rId14"/>
      <p:bold r:id="rId15"/>
      <p:italic r:id="rId16"/>
      <p:bold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EEC0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1C7E35-0100-0E56-9E45-1A39510AAF47}" v="2" dt="2026-01-20T15:38:01.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6575" autoAdjust="0"/>
  </p:normalViewPr>
  <p:slideViewPr>
    <p:cSldViewPr snapToGrid="0">
      <p:cViewPr>
        <p:scale>
          <a:sx n="70" d="100"/>
          <a:sy n="70" d="100"/>
        </p:scale>
        <p:origin x="1384"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Cheslock" userId="S::erica@soroptimist.org::41ba2fca-9f4e-4ffe-8786-9a39c858394d" providerId="AD" clId="Web-{B5A7CE7C-BE48-751F-2E6C-38F2448A8FE6}"/>
    <pc:docChg chg="mod modSld">
      <pc:chgData name="Erica Cheslock" userId="S::erica@soroptimist.org::41ba2fca-9f4e-4ffe-8786-9a39c858394d" providerId="AD" clId="Web-{B5A7CE7C-BE48-751F-2E6C-38F2448A8FE6}" dt="2026-01-08T14:39:00.825" v="121" actId="1076"/>
      <pc:docMkLst>
        <pc:docMk/>
      </pc:docMkLst>
      <pc:sldChg chg="delSp">
        <pc:chgData name="Erica Cheslock" userId="S::erica@soroptimist.org::41ba2fca-9f4e-4ffe-8786-9a39c858394d" providerId="AD" clId="Web-{B5A7CE7C-BE48-751F-2E6C-38F2448A8FE6}" dt="2026-01-06T21:39:23.173" v="119"/>
        <pc:sldMkLst>
          <pc:docMk/>
          <pc:sldMk cId="0" sldId="257"/>
        </pc:sldMkLst>
      </pc:sldChg>
      <pc:sldChg chg="modSp">
        <pc:chgData name="Erica Cheslock" userId="S::erica@soroptimist.org::41ba2fca-9f4e-4ffe-8786-9a39c858394d" providerId="AD" clId="Web-{B5A7CE7C-BE48-751F-2E6C-38F2448A8FE6}" dt="2026-01-06T18:31:07.446" v="59" actId="1076"/>
        <pc:sldMkLst>
          <pc:docMk/>
          <pc:sldMk cId="0" sldId="258"/>
        </pc:sldMkLst>
        <pc:spChg chg="mod">
          <ac:chgData name="Erica Cheslock" userId="S::erica@soroptimist.org::41ba2fca-9f4e-4ffe-8786-9a39c858394d" providerId="AD" clId="Web-{B5A7CE7C-BE48-751F-2E6C-38F2448A8FE6}" dt="2026-01-06T18:28:02.337" v="14"/>
          <ac:spMkLst>
            <pc:docMk/>
            <pc:sldMk cId="0" sldId="258"/>
            <ac:spMk id="6" creationId="{00000000-0000-0000-0000-000000000000}"/>
          </ac:spMkLst>
        </pc:spChg>
        <pc:spChg chg="mod">
          <ac:chgData name="Erica Cheslock" userId="S::erica@soroptimist.org::41ba2fca-9f4e-4ffe-8786-9a39c858394d" providerId="AD" clId="Web-{B5A7CE7C-BE48-751F-2E6C-38F2448A8FE6}" dt="2026-01-06T18:28:02.337" v="15"/>
          <ac:spMkLst>
            <pc:docMk/>
            <pc:sldMk cId="0" sldId="258"/>
            <ac:spMk id="7" creationId="{00000000-0000-0000-0000-000000000000}"/>
          </ac:spMkLst>
        </pc:spChg>
        <pc:spChg chg="mod">
          <ac:chgData name="Erica Cheslock" userId="S::erica@soroptimist.org::41ba2fca-9f4e-4ffe-8786-9a39c858394d" providerId="AD" clId="Web-{B5A7CE7C-BE48-751F-2E6C-38F2448A8FE6}" dt="2026-01-06T18:28:02.337" v="16"/>
          <ac:spMkLst>
            <pc:docMk/>
            <pc:sldMk cId="0" sldId="258"/>
            <ac:spMk id="11" creationId="{00000000-0000-0000-0000-000000000000}"/>
          </ac:spMkLst>
        </pc:spChg>
        <pc:spChg chg="mod">
          <ac:chgData name="Erica Cheslock" userId="S::erica@soroptimist.org::41ba2fca-9f4e-4ffe-8786-9a39c858394d" providerId="AD" clId="Web-{B5A7CE7C-BE48-751F-2E6C-38F2448A8FE6}" dt="2026-01-06T18:28:02.337" v="17"/>
          <ac:spMkLst>
            <pc:docMk/>
            <pc:sldMk cId="0" sldId="258"/>
            <ac:spMk id="16" creationId="{00000000-0000-0000-0000-000000000000}"/>
          </ac:spMkLst>
        </pc:spChg>
        <pc:spChg chg="mod">
          <ac:chgData name="Erica Cheslock" userId="S::erica@soroptimist.org::41ba2fca-9f4e-4ffe-8786-9a39c858394d" providerId="AD" clId="Web-{B5A7CE7C-BE48-751F-2E6C-38F2448A8FE6}" dt="2026-01-06T18:28:02.337" v="18"/>
          <ac:spMkLst>
            <pc:docMk/>
            <pc:sldMk cId="0" sldId="258"/>
            <ac:spMk id="17" creationId="{00000000-0000-0000-0000-000000000000}"/>
          </ac:spMkLst>
        </pc:spChg>
        <pc:spChg chg="mod">
          <ac:chgData name="Erica Cheslock" userId="S::erica@soroptimist.org::41ba2fca-9f4e-4ffe-8786-9a39c858394d" providerId="AD" clId="Web-{B5A7CE7C-BE48-751F-2E6C-38F2448A8FE6}" dt="2026-01-06T18:31:07.446" v="59" actId="1076"/>
          <ac:spMkLst>
            <pc:docMk/>
            <pc:sldMk cId="0" sldId="258"/>
            <ac:spMk id="24" creationId="{00000000-0000-0000-0000-000000000000}"/>
          </ac:spMkLst>
        </pc:spChg>
        <pc:spChg chg="mod">
          <ac:chgData name="Erica Cheslock" userId="S::erica@soroptimist.org::41ba2fca-9f4e-4ffe-8786-9a39c858394d" providerId="AD" clId="Web-{B5A7CE7C-BE48-751F-2E6C-38F2448A8FE6}" dt="2026-01-06T18:28:02.337" v="20"/>
          <ac:spMkLst>
            <pc:docMk/>
            <pc:sldMk cId="0" sldId="258"/>
            <ac:spMk id="26" creationId="{00000000-0000-0000-0000-000000000000}"/>
          </ac:spMkLst>
        </pc:spChg>
        <pc:spChg chg="mod">
          <ac:chgData name="Erica Cheslock" userId="S::erica@soroptimist.org::41ba2fca-9f4e-4ffe-8786-9a39c858394d" providerId="AD" clId="Web-{B5A7CE7C-BE48-751F-2E6C-38F2448A8FE6}" dt="2026-01-06T18:28:02.337" v="21"/>
          <ac:spMkLst>
            <pc:docMk/>
            <pc:sldMk cId="0" sldId="258"/>
            <ac:spMk id="27" creationId="{00000000-0000-0000-0000-000000000000}"/>
          </ac:spMkLst>
        </pc:spChg>
        <pc:spChg chg="mod">
          <ac:chgData name="Erica Cheslock" userId="S::erica@soroptimist.org::41ba2fca-9f4e-4ffe-8786-9a39c858394d" providerId="AD" clId="Web-{B5A7CE7C-BE48-751F-2E6C-38F2448A8FE6}" dt="2026-01-06T18:28:02.337" v="22"/>
          <ac:spMkLst>
            <pc:docMk/>
            <pc:sldMk cId="0" sldId="258"/>
            <ac:spMk id="29" creationId="{00000000-0000-0000-0000-000000000000}"/>
          </ac:spMkLst>
        </pc:spChg>
        <pc:spChg chg="mod">
          <ac:chgData name="Erica Cheslock" userId="S::erica@soroptimist.org::41ba2fca-9f4e-4ffe-8786-9a39c858394d" providerId="AD" clId="Web-{B5A7CE7C-BE48-751F-2E6C-38F2448A8FE6}" dt="2026-01-06T18:28:02.337" v="23"/>
          <ac:spMkLst>
            <pc:docMk/>
            <pc:sldMk cId="0" sldId="258"/>
            <ac:spMk id="30" creationId="{00000000-0000-0000-0000-000000000000}"/>
          </ac:spMkLst>
        </pc:spChg>
        <pc:spChg chg="mod">
          <ac:chgData name="Erica Cheslock" userId="S::erica@soroptimist.org::41ba2fca-9f4e-4ffe-8786-9a39c858394d" providerId="AD" clId="Web-{B5A7CE7C-BE48-751F-2E6C-38F2448A8FE6}" dt="2026-01-06T18:31:05.102" v="58" actId="14100"/>
          <ac:spMkLst>
            <pc:docMk/>
            <pc:sldMk cId="0" sldId="258"/>
            <ac:spMk id="33" creationId="{00000000-0000-0000-0000-000000000000}"/>
          </ac:spMkLst>
        </pc:spChg>
        <pc:spChg chg="mod">
          <ac:chgData name="Erica Cheslock" userId="S::erica@soroptimist.org::41ba2fca-9f4e-4ffe-8786-9a39c858394d" providerId="AD" clId="Web-{B5A7CE7C-BE48-751F-2E6C-38F2448A8FE6}" dt="2026-01-06T18:28:02.337" v="25"/>
          <ac:spMkLst>
            <pc:docMk/>
            <pc:sldMk cId="0" sldId="258"/>
            <ac:spMk id="35" creationId="{00000000-0000-0000-0000-000000000000}"/>
          </ac:spMkLst>
        </pc:spChg>
        <pc:spChg chg="mod">
          <ac:chgData name="Erica Cheslock" userId="S::erica@soroptimist.org::41ba2fca-9f4e-4ffe-8786-9a39c858394d" providerId="AD" clId="Web-{B5A7CE7C-BE48-751F-2E6C-38F2448A8FE6}" dt="2026-01-06T18:30:53.742" v="55" actId="20577"/>
          <ac:spMkLst>
            <pc:docMk/>
            <pc:sldMk cId="0" sldId="258"/>
            <ac:spMk id="38" creationId="{00000000-0000-0000-0000-000000000000}"/>
          </ac:spMkLst>
        </pc:spChg>
        <pc:spChg chg="mod">
          <ac:chgData name="Erica Cheslock" userId="S::erica@soroptimist.org::41ba2fca-9f4e-4ffe-8786-9a39c858394d" providerId="AD" clId="Web-{B5A7CE7C-BE48-751F-2E6C-38F2448A8FE6}" dt="2026-01-06T18:28:02.680" v="27"/>
          <ac:spMkLst>
            <pc:docMk/>
            <pc:sldMk cId="0" sldId="258"/>
            <ac:spMk id="39" creationId="{00000000-0000-0000-0000-000000000000}"/>
          </ac:spMkLst>
        </pc:spChg>
      </pc:sldChg>
      <pc:sldChg chg="modSp">
        <pc:chgData name="Erica Cheslock" userId="S::erica@soroptimist.org::41ba2fca-9f4e-4ffe-8786-9a39c858394d" providerId="AD" clId="Web-{B5A7CE7C-BE48-751F-2E6C-38F2448A8FE6}" dt="2026-01-06T18:28:41.540" v="29" actId="20577"/>
        <pc:sldMkLst>
          <pc:docMk/>
          <pc:sldMk cId="0" sldId="259"/>
        </pc:sldMkLst>
        <pc:spChg chg="mod">
          <ac:chgData name="Erica Cheslock" userId="S::erica@soroptimist.org::41ba2fca-9f4e-4ffe-8786-9a39c858394d" providerId="AD" clId="Web-{B5A7CE7C-BE48-751F-2E6C-38F2448A8FE6}" dt="2026-01-06T18:28:41.540" v="29" actId="20577"/>
          <ac:spMkLst>
            <pc:docMk/>
            <pc:sldMk cId="0" sldId="259"/>
            <ac:spMk id="6" creationId="{00000000-0000-0000-0000-000000000000}"/>
          </ac:spMkLst>
        </pc:spChg>
      </pc:sldChg>
      <pc:sldChg chg="modSp">
        <pc:chgData name="Erica Cheslock" userId="S::erica@soroptimist.org::41ba2fca-9f4e-4ffe-8786-9a39c858394d" providerId="AD" clId="Web-{B5A7CE7C-BE48-751F-2E6C-38F2448A8FE6}" dt="2026-01-06T18:30:30.961" v="53" actId="1076"/>
        <pc:sldMkLst>
          <pc:docMk/>
          <pc:sldMk cId="0" sldId="260"/>
        </pc:sldMkLst>
        <pc:spChg chg="mod">
          <ac:chgData name="Erica Cheslock" userId="S::erica@soroptimist.org::41ba2fca-9f4e-4ffe-8786-9a39c858394d" providerId="AD" clId="Web-{B5A7CE7C-BE48-751F-2E6C-38F2448A8FE6}" dt="2026-01-06T18:29:52.368" v="47" actId="1076"/>
          <ac:spMkLst>
            <pc:docMk/>
            <pc:sldMk cId="0" sldId="260"/>
            <ac:spMk id="3" creationId="{00000000-0000-0000-0000-000000000000}"/>
          </ac:spMkLst>
        </pc:spChg>
        <pc:spChg chg="mod">
          <ac:chgData name="Erica Cheslock" userId="S::erica@soroptimist.org::41ba2fca-9f4e-4ffe-8786-9a39c858394d" providerId="AD" clId="Web-{B5A7CE7C-BE48-751F-2E6C-38F2448A8FE6}" dt="2026-01-06T18:30:27.977" v="52" actId="14100"/>
          <ac:spMkLst>
            <pc:docMk/>
            <pc:sldMk cId="0" sldId="260"/>
            <ac:spMk id="4" creationId="{00000000-0000-0000-0000-000000000000}"/>
          </ac:spMkLst>
        </pc:spChg>
        <pc:spChg chg="mod">
          <ac:chgData name="Erica Cheslock" userId="S::erica@soroptimist.org::41ba2fca-9f4e-4ffe-8786-9a39c858394d" providerId="AD" clId="Web-{B5A7CE7C-BE48-751F-2E6C-38F2448A8FE6}" dt="2026-01-06T18:30:02.243" v="49" actId="1076"/>
          <ac:spMkLst>
            <pc:docMk/>
            <pc:sldMk cId="0" sldId="260"/>
            <ac:spMk id="6" creationId="{00000000-0000-0000-0000-000000000000}"/>
          </ac:spMkLst>
        </pc:spChg>
        <pc:grpChg chg="mod">
          <ac:chgData name="Erica Cheslock" userId="S::erica@soroptimist.org::41ba2fca-9f4e-4ffe-8786-9a39c858394d" providerId="AD" clId="Web-{B5A7CE7C-BE48-751F-2E6C-38F2448A8FE6}" dt="2026-01-06T18:30:30.961" v="53" actId="1076"/>
          <ac:grpSpMkLst>
            <pc:docMk/>
            <pc:sldMk cId="0" sldId="260"/>
            <ac:grpSpMk id="7" creationId="{00000000-0000-0000-0000-000000000000}"/>
          </ac:grpSpMkLst>
        </pc:grpChg>
      </pc:sldChg>
      <pc:sldChg chg="modSp">
        <pc:chgData name="Erica Cheslock" userId="S::erica@soroptimist.org::41ba2fca-9f4e-4ffe-8786-9a39c858394d" providerId="AD" clId="Web-{B5A7CE7C-BE48-751F-2E6C-38F2448A8FE6}" dt="2026-01-06T18:31:42.492" v="66" actId="14100"/>
        <pc:sldMkLst>
          <pc:docMk/>
          <pc:sldMk cId="0" sldId="261"/>
        </pc:sldMkLst>
        <pc:spChg chg="mod">
          <ac:chgData name="Erica Cheslock" userId="S::erica@soroptimist.org::41ba2fca-9f4e-4ffe-8786-9a39c858394d" providerId="AD" clId="Web-{B5A7CE7C-BE48-751F-2E6C-38F2448A8FE6}" dt="2026-01-06T18:31:22.946" v="63" actId="20577"/>
          <ac:spMkLst>
            <pc:docMk/>
            <pc:sldMk cId="0" sldId="261"/>
            <ac:spMk id="6" creationId="{00000000-0000-0000-0000-000000000000}"/>
          </ac:spMkLst>
        </pc:spChg>
        <pc:spChg chg="mod">
          <ac:chgData name="Erica Cheslock" userId="S::erica@soroptimist.org::41ba2fca-9f4e-4ffe-8786-9a39c858394d" providerId="AD" clId="Web-{B5A7CE7C-BE48-751F-2E6C-38F2448A8FE6}" dt="2026-01-06T18:31:42.492" v="66" actId="14100"/>
          <ac:spMkLst>
            <pc:docMk/>
            <pc:sldMk cId="0" sldId="261"/>
            <ac:spMk id="11" creationId="{32202A2D-223C-6F04-B08F-9F33DE34C429}"/>
          </ac:spMkLst>
        </pc:spChg>
        <pc:picChg chg="mod">
          <ac:chgData name="Erica Cheslock" userId="S::erica@soroptimist.org::41ba2fca-9f4e-4ffe-8786-9a39c858394d" providerId="AD" clId="Web-{B5A7CE7C-BE48-751F-2E6C-38F2448A8FE6}" dt="2026-01-06T18:31:31.914" v="64" actId="14100"/>
          <ac:picMkLst>
            <pc:docMk/>
            <pc:sldMk cId="0" sldId="261"/>
            <ac:picMk id="15" creationId="{D4B91E49-E491-4782-7201-F8C9C7C8714C}"/>
          </ac:picMkLst>
        </pc:picChg>
      </pc:sldChg>
      <pc:sldChg chg="modSp">
        <pc:chgData name="Erica Cheslock" userId="S::erica@soroptimist.org::41ba2fca-9f4e-4ffe-8786-9a39c858394d" providerId="AD" clId="Web-{B5A7CE7C-BE48-751F-2E6C-38F2448A8FE6}" dt="2026-01-06T18:31:52.586" v="68" actId="20577"/>
        <pc:sldMkLst>
          <pc:docMk/>
          <pc:sldMk cId="0" sldId="262"/>
        </pc:sldMkLst>
        <pc:spChg chg="mod">
          <ac:chgData name="Erica Cheslock" userId="S::erica@soroptimist.org::41ba2fca-9f4e-4ffe-8786-9a39c858394d" providerId="AD" clId="Web-{B5A7CE7C-BE48-751F-2E6C-38F2448A8FE6}" dt="2026-01-06T18:31:52.586" v="68" actId="20577"/>
          <ac:spMkLst>
            <pc:docMk/>
            <pc:sldMk cId="0" sldId="262"/>
            <ac:spMk id="5" creationId="{00000000-0000-0000-0000-000000000000}"/>
          </ac:spMkLst>
        </pc:spChg>
      </pc:sldChg>
      <pc:sldChg chg="modSp">
        <pc:chgData name="Erica Cheslock" userId="S::erica@soroptimist.org::41ba2fca-9f4e-4ffe-8786-9a39c858394d" providerId="AD" clId="Web-{B5A7CE7C-BE48-751F-2E6C-38F2448A8FE6}" dt="2026-01-08T14:39:00.825" v="121" actId="1076"/>
        <pc:sldMkLst>
          <pc:docMk/>
          <pc:sldMk cId="0" sldId="264"/>
        </pc:sldMkLst>
        <pc:spChg chg="mod">
          <ac:chgData name="Erica Cheslock" userId="S::erica@soroptimist.org::41ba2fca-9f4e-4ffe-8786-9a39c858394d" providerId="AD" clId="Web-{B5A7CE7C-BE48-751F-2E6C-38F2448A8FE6}" dt="2026-01-08T14:38:55.575" v="120" actId="1076"/>
          <ac:spMkLst>
            <pc:docMk/>
            <pc:sldMk cId="0" sldId="264"/>
            <ac:spMk id="4" creationId="{00000000-0000-0000-0000-000000000000}"/>
          </ac:spMkLst>
        </pc:spChg>
        <pc:spChg chg="mod">
          <ac:chgData name="Erica Cheslock" userId="S::erica@soroptimist.org::41ba2fca-9f4e-4ffe-8786-9a39c858394d" providerId="AD" clId="Web-{B5A7CE7C-BE48-751F-2E6C-38F2448A8FE6}" dt="2026-01-08T14:39:00.825" v="121" actId="1076"/>
          <ac:spMkLst>
            <pc:docMk/>
            <pc:sldMk cId="0" sldId="264"/>
            <ac:spMk id="5" creationId="{00000000-0000-0000-0000-000000000000}"/>
          </ac:spMkLst>
        </pc:spChg>
      </pc:sldChg>
      <pc:sldChg chg="addSp modSp">
        <pc:chgData name="Erica Cheslock" userId="S::erica@soroptimist.org::41ba2fca-9f4e-4ffe-8786-9a39c858394d" providerId="AD" clId="Web-{B5A7CE7C-BE48-751F-2E6C-38F2448A8FE6}" dt="2026-01-06T18:36:16.554" v="117" actId="1076"/>
        <pc:sldMkLst>
          <pc:docMk/>
          <pc:sldMk cId="0" sldId="265"/>
        </pc:sldMkLst>
        <pc:spChg chg="add mod">
          <ac:chgData name="Erica Cheslock" userId="S::erica@soroptimist.org::41ba2fca-9f4e-4ffe-8786-9a39c858394d" providerId="AD" clId="Web-{B5A7CE7C-BE48-751F-2E6C-38F2448A8FE6}" dt="2026-01-06T18:36:16.554" v="117" actId="1076"/>
          <ac:spMkLst>
            <pc:docMk/>
            <pc:sldMk cId="0" sldId="265"/>
            <ac:spMk id="2" creationId="{FBC10854-E4D8-8AA6-5D9E-0965A9FDDC83}"/>
          </ac:spMkLst>
        </pc:spChg>
        <pc:spChg chg="mod">
          <ac:chgData name="Erica Cheslock" userId="S::erica@soroptimist.org::41ba2fca-9f4e-4ffe-8786-9a39c858394d" providerId="AD" clId="Web-{B5A7CE7C-BE48-751F-2E6C-38F2448A8FE6}" dt="2026-01-06T18:35:34.055" v="109" actId="14100"/>
          <ac:spMkLst>
            <pc:docMk/>
            <pc:sldMk cId="0" sldId="265"/>
            <ac:spMk id="18" creationId="{00000000-0000-0000-0000-000000000000}"/>
          </ac:spMkLst>
        </pc:spChg>
        <pc:picChg chg="mod">
          <ac:chgData name="Erica Cheslock" userId="S::erica@soroptimist.org::41ba2fca-9f4e-4ffe-8786-9a39c858394d" providerId="AD" clId="Web-{B5A7CE7C-BE48-751F-2E6C-38F2448A8FE6}" dt="2026-01-06T18:34:58.258" v="103" actId="1076"/>
          <ac:picMkLst>
            <pc:docMk/>
            <pc:sldMk cId="0" sldId="265"/>
            <ac:picMk id="21" creationId="{CF3B23B9-F30A-9944-09A4-43E8FF3D442F}"/>
          </ac:picMkLst>
        </pc:picChg>
      </pc:sldChg>
      <pc:sldChg chg="delSp modSp">
        <pc:chgData name="Erica Cheslock" userId="S::erica@soroptimist.org::41ba2fca-9f4e-4ffe-8786-9a39c858394d" providerId="AD" clId="Web-{B5A7CE7C-BE48-751F-2E6C-38F2448A8FE6}" dt="2026-01-06T18:33:40.227" v="87" actId="20577"/>
        <pc:sldMkLst>
          <pc:docMk/>
          <pc:sldMk cId="0" sldId="267"/>
        </pc:sldMkLst>
        <pc:spChg chg="mod">
          <ac:chgData name="Erica Cheslock" userId="S::erica@soroptimist.org::41ba2fca-9f4e-4ffe-8786-9a39c858394d" providerId="AD" clId="Web-{B5A7CE7C-BE48-751F-2E6C-38F2448A8FE6}" dt="2026-01-06T18:32:58.711" v="79" actId="20577"/>
          <ac:spMkLst>
            <pc:docMk/>
            <pc:sldMk cId="0" sldId="267"/>
            <ac:spMk id="8" creationId="{00000000-0000-0000-0000-000000000000}"/>
          </ac:spMkLst>
        </pc:spChg>
        <pc:spChg chg="mod">
          <ac:chgData name="Erica Cheslock" userId="S::erica@soroptimist.org::41ba2fca-9f4e-4ffe-8786-9a39c858394d" providerId="AD" clId="Web-{B5A7CE7C-BE48-751F-2E6C-38F2448A8FE6}" dt="2026-01-06T18:33:25.102" v="83"/>
          <ac:spMkLst>
            <pc:docMk/>
            <pc:sldMk cId="0" sldId="267"/>
            <ac:spMk id="10" creationId="{00000000-0000-0000-0000-000000000000}"/>
          </ac:spMkLst>
        </pc:spChg>
        <pc:spChg chg="mod">
          <ac:chgData name="Erica Cheslock" userId="S::erica@soroptimist.org::41ba2fca-9f4e-4ffe-8786-9a39c858394d" providerId="AD" clId="Web-{B5A7CE7C-BE48-751F-2E6C-38F2448A8FE6}" dt="2026-01-06T18:33:06.273" v="80" actId="20577"/>
          <ac:spMkLst>
            <pc:docMk/>
            <pc:sldMk cId="0" sldId="267"/>
            <ac:spMk id="11" creationId="{00000000-0000-0000-0000-000000000000}"/>
          </ac:spMkLst>
        </pc:spChg>
        <pc:spChg chg="mod">
          <ac:chgData name="Erica Cheslock" userId="S::erica@soroptimist.org::41ba2fca-9f4e-4ffe-8786-9a39c858394d" providerId="AD" clId="Web-{B5A7CE7C-BE48-751F-2E6C-38F2448A8FE6}" dt="2026-01-06T18:33:40.227" v="87" actId="20577"/>
          <ac:spMkLst>
            <pc:docMk/>
            <pc:sldMk cId="0" sldId="267"/>
            <ac:spMk id="12" creationId="{00000000-0000-0000-0000-000000000000}"/>
          </ac:spMkLst>
        </pc:spChg>
        <pc:spChg chg="mod">
          <ac:chgData name="Erica Cheslock" userId="S::erica@soroptimist.org::41ba2fca-9f4e-4ffe-8786-9a39c858394d" providerId="AD" clId="Web-{B5A7CE7C-BE48-751F-2E6C-38F2448A8FE6}" dt="2026-01-06T18:33:16.398" v="82" actId="1076"/>
          <ac:spMkLst>
            <pc:docMk/>
            <pc:sldMk cId="0" sldId="267"/>
            <ac:spMk id="22" creationId="{D4621951-B426-F59A-E307-140B08C7EFFE}"/>
          </ac:spMkLst>
        </pc:spChg>
        <pc:spChg chg="mod">
          <ac:chgData name="Erica Cheslock" userId="S::erica@soroptimist.org::41ba2fca-9f4e-4ffe-8786-9a39c858394d" providerId="AD" clId="Web-{B5A7CE7C-BE48-751F-2E6C-38F2448A8FE6}" dt="2026-01-06T18:33:30.664" v="84" actId="1076"/>
          <ac:spMkLst>
            <pc:docMk/>
            <pc:sldMk cId="0" sldId="267"/>
            <ac:spMk id="23" creationId="{590B8D27-5974-297F-00D7-5C206DBB698F}"/>
          </ac:spMkLst>
        </pc:spChg>
        <pc:spChg chg="mod">
          <ac:chgData name="Erica Cheslock" userId="S::erica@soroptimist.org::41ba2fca-9f4e-4ffe-8786-9a39c858394d" providerId="AD" clId="Web-{B5A7CE7C-BE48-751F-2E6C-38F2448A8FE6}" dt="2026-01-06T18:32:33.883" v="74" actId="1076"/>
          <ac:spMkLst>
            <pc:docMk/>
            <pc:sldMk cId="0" sldId="267"/>
            <ac:spMk id="24" creationId="{41BBBB72-434A-29BF-8624-BA57DFDFC07F}"/>
          </ac:spMkLst>
        </pc:spChg>
        <pc:spChg chg="mod">
          <ac:chgData name="Erica Cheslock" userId="S::erica@soroptimist.org::41ba2fca-9f4e-4ffe-8786-9a39c858394d" providerId="AD" clId="Web-{B5A7CE7C-BE48-751F-2E6C-38F2448A8FE6}" dt="2026-01-06T18:32:48.555" v="77" actId="1076"/>
          <ac:spMkLst>
            <pc:docMk/>
            <pc:sldMk cId="0" sldId="267"/>
            <ac:spMk id="27" creationId="{4ACAED4E-1F83-CA88-2D71-45AA3704C20E}"/>
          </ac:spMkLst>
        </pc:spChg>
      </pc:sldChg>
      <pc:sldChg chg="modSp">
        <pc:chgData name="Erica Cheslock" userId="S::erica@soroptimist.org::41ba2fca-9f4e-4ffe-8786-9a39c858394d" providerId="AD" clId="Web-{B5A7CE7C-BE48-751F-2E6C-38F2448A8FE6}" dt="2026-01-06T18:34:30.805" v="98" actId="20577"/>
        <pc:sldMkLst>
          <pc:docMk/>
          <pc:sldMk cId="1078829031" sldId="273"/>
        </pc:sldMkLst>
        <pc:spChg chg="mod">
          <ac:chgData name="Erica Cheslock" userId="S::erica@soroptimist.org::41ba2fca-9f4e-4ffe-8786-9a39c858394d" providerId="AD" clId="Web-{B5A7CE7C-BE48-751F-2E6C-38F2448A8FE6}" dt="2026-01-06T18:34:30.805" v="98" actId="20577"/>
          <ac:spMkLst>
            <pc:docMk/>
            <pc:sldMk cId="1078829031" sldId="273"/>
            <ac:spMk id="32" creationId="{DA2807AA-6DEA-12A5-5F4C-7C94A6580B26}"/>
          </ac:spMkLst>
        </pc:spChg>
      </pc:sldChg>
    </pc:docChg>
  </pc:docChgLst>
  <pc:docChgLst>
    <pc:chgData name="Ilana Hirsch" userId="S::ilana@soroptimist.org::1a4b2c8a-d082-4888-88ce-9cc339e91866" providerId="AD" clId="Web-{F8506A5F-C559-18AE-2E14-BF7797011CD9}"/>
    <pc:docChg chg="modSld">
      <pc:chgData name="Ilana Hirsch" userId="S::ilana@soroptimist.org::1a4b2c8a-d082-4888-88ce-9cc339e91866" providerId="AD" clId="Web-{F8506A5F-C559-18AE-2E14-BF7797011CD9}" dt="2026-01-06T16:52:28.113" v="3" actId="14100"/>
      <pc:docMkLst>
        <pc:docMk/>
      </pc:docMkLst>
      <pc:sldChg chg="delSp modSp">
        <pc:chgData name="Ilana Hirsch" userId="S::ilana@soroptimist.org::1a4b2c8a-d082-4888-88ce-9cc339e91866" providerId="AD" clId="Web-{F8506A5F-C559-18AE-2E14-BF7797011CD9}" dt="2026-01-06T16:52:28.113" v="3" actId="14100"/>
        <pc:sldMkLst>
          <pc:docMk/>
          <pc:sldMk cId="0" sldId="265"/>
        </pc:sldMkLst>
        <pc:picChg chg="mod">
          <ac:chgData name="Ilana Hirsch" userId="S::ilana@soroptimist.org::1a4b2c8a-d082-4888-88ce-9cc339e91866" providerId="AD" clId="Web-{F8506A5F-C559-18AE-2E14-BF7797011CD9}" dt="2026-01-06T16:52:28.113" v="3" actId="14100"/>
          <ac:picMkLst>
            <pc:docMk/>
            <pc:sldMk cId="0" sldId="265"/>
            <ac:picMk id="23" creationId="{CA953289-33C0-34AA-986F-91C421392537}"/>
          </ac:picMkLst>
        </pc:picChg>
      </pc:sldChg>
    </pc:docChg>
  </pc:docChgLst>
  <pc:docChgLst>
    <pc:chgData name="Ilana Hirsch" userId="1a4b2c8a-d082-4888-88ce-9cc339e91866" providerId="ADAL" clId="{A96C5B80-CA22-4CC6-BBB1-069BEBF898E8}"/>
    <pc:docChg chg="undo custSel delSld modSld">
      <pc:chgData name="Ilana Hirsch" userId="1a4b2c8a-d082-4888-88ce-9cc339e91866" providerId="ADAL" clId="{A96C5B80-CA22-4CC6-BBB1-069BEBF898E8}" dt="2026-01-12T17:29:54.580" v="933" actId="20577"/>
      <pc:docMkLst>
        <pc:docMk/>
      </pc:docMkLst>
      <pc:sldChg chg="modSp mod">
        <pc:chgData name="Ilana Hirsch" userId="1a4b2c8a-d082-4888-88ce-9cc339e91866" providerId="ADAL" clId="{A96C5B80-CA22-4CC6-BBB1-069BEBF898E8}" dt="2026-01-12T17:29:54.580" v="933" actId="20577"/>
        <pc:sldMkLst>
          <pc:docMk/>
          <pc:sldMk cId="0" sldId="258"/>
        </pc:sldMkLst>
        <pc:spChg chg="mod">
          <ac:chgData name="Ilana Hirsch" userId="1a4b2c8a-d082-4888-88ce-9cc339e91866" providerId="ADAL" clId="{A96C5B80-CA22-4CC6-BBB1-069BEBF898E8}" dt="2026-01-12T17:28:49.805" v="919" actId="1076"/>
          <ac:spMkLst>
            <pc:docMk/>
            <pc:sldMk cId="0" sldId="258"/>
            <ac:spMk id="33" creationId="{00000000-0000-0000-0000-000000000000}"/>
          </ac:spMkLst>
        </pc:spChg>
        <pc:spChg chg="mod">
          <ac:chgData name="Ilana Hirsch" userId="1a4b2c8a-d082-4888-88ce-9cc339e91866" providerId="ADAL" clId="{A96C5B80-CA22-4CC6-BBB1-069BEBF898E8}" dt="2026-01-12T17:28:55.254" v="920" actId="255"/>
          <ac:spMkLst>
            <pc:docMk/>
            <pc:sldMk cId="0" sldId="258"/>
            <ac:spMk id="35" creationId="{00000000-0000-0000-0000-000000000000}"/>
          </ac:spMkLst>
        </pc:spChg>
        <pc:spChg chg="mod">
          <ac:chgData name="Ilana Hirsch" userId="1a4b2c8a-d082-4888-88ce-9cc339e91866" providerId="ADAL" clId="{A96C5B80-CA22-4CC6-BBB1-069BEBF898E8}" dt="2026-01-12T17:29:54.580" v="933" actId="20577"/>
          <ac:spMkLst>
            <pc:docMk/>
            <pc:sldMk cId="0" sldId="258"/>
            <ac:spMk id="38" creationId="{00000000-0000-0000-0000-000000000000}"/>
          </ac:spMkLst>
        </pc:spChg>
        <pc:spChg chg="mod">
          <ac:chgData name="Ilana Hirsch" userId="1a4b2c8a-d082-4888-88ce-9cc339e91866" providerId="ADAL" clId="{A96C5B80-CA22-4CC6-BBB1-069BEBF898E8}" dt="2026-01-12T17:29:01.894" v="921" actId="255"/>
          <ac:spMkLst>
            <pc:docMk/>
            <pc:sldMk cId="0" sldId="258"/>
            <ac:spMk id="39" creationId="{00000000-0000-0000-0000-000000000000}"/>
          </ac:spMkLst>
        </pc:spChg>
      </pc:sldChg>
      <pc:sldChg chg="addSp delSp modSp mod modNotesTx">
        <pc:chgData name="Ilana Hirsch" userId="1a4b2c8a-d082-4888-88ce-9cc339e91866" providerId="ADAL" clId="{A96C5B80-CA22-4CC6-BBB1-069BEBF898E8}" dt="2026-01-12T16:35:13.221" v="658" actId="20577"/>
        <pc:sldMkLst>
          <pc:docMk/>
          <pc:sldMk cId="0" sldId="259"/>
        </pc:sldMkLst>
        <pc:spChg chg="mod">
          <ac:chgData name="Ilana Hirsch" userId="1a4b2c8a-d082-4888-88ce-9cc339e91866" providerId="ADAL" clId="{A96C5B80-CA22-4CC6-BBB1-069BEBF898E8}" dt="2026-01-12T16:32:19.350" v="500" actId="20577"/>
          <ac:spMkLst>
            <pc:docMk/>
            <pc:sldMk cId="0" sldId="259"/>
            <ac:spMk id="6" creationId="{00000000-0000-0000-0000-000000000000}"/>
          </ac:spMkLst>
        </pc:spChg>
      </pc:sldChg>
      <pc:sldChg chg="addSp delSp modSp mod">
        <pc:chgData name="Ilana Hirsch" userId="1a4b2c8a-d082-4888-88ce-9cc339e91866" providerId="ADAL" clId="{A96C5B80-CA22-4CC6-BBB1-069BEBF898E8}" dt="2025-12-23T16:27:36.351" v="14" actId="478"/>
        <pc:sldMkLst>
          <pc:docMk/>
          <pc:sldMk cId="0" sldId="260"/>
        </pc:sldMkLst>
        <pc:spChg chg="mod">
          <ac:chgData name="Ilana Hirsch" userId="1a4b2c8a-d082-4888-88ce-9cc339e91866" providerId="ADAL" clId="{A96C5B80-CA22-4CC6-BBB1-069BEBF898E8}" dt="2025-12-23T16:27:12.212" v="10" actId="1362"/>
          <ac:spMkLst>
            <pc:docMk/>
            <pc:sldMk cId="0" sldId="260"/>
            <ac:spMk id="8" creationId="{00000000-0000-0000-0000-000000000000}"/>
          </ac:spMkLst>
        </pc:spChg>
      </pc:sldChg>
      <pc:sldChg chg="addSp delSp modSp mod">
        <pc:chgData name="Ilana Hirsch" userId="1a4b2c8a-d082-4888-88ce-9cc339e91866" providerId="ADAL" clId="{A96C5B80-CA22-4CC6-BBB1-069BEBF898E8}" dt="2025-12-23T16:37:08.022" v="79" actId="1076"/>
        <pc:sldMkLst>
          <pc:docMk/>
          <pc:sldMk cId="0" sldId="261"/>
        </pc:sldMkLst>
        <pc:picChg chg="add mod modCrop">
          <ac:chgData name="Ilana Hirsch" userId="1a4b2c8a-d082-4888-88ce-9cc339e91866" providerId="ADAL" clId="{A96C5B80-CA22-4CC6-BBB1-069BEBF898E8}" dt="2025-12-23T16:37:08.022" v="79" actId="1076"/>
          <ac:picMkLst>
            <pc:docMk/>
            <pc:sldMk cId="0" sldId="261"/>
            <ac:picMk id="15" creationId="{D4B91E49-E491-4782-7201-F8C9C7C8714C}"/>
          </ac:picMkLst>
        </pc:picChg>
      </pc:sldChg>
      <pc:sldChg chg="addSp delSp modSp mod">
        <pc:chgData name="Ilana Hirsch" userId="1a4b2c8a-d082-4888-88ce-9cc339e91866" providerId="ADAL" clId="{A96C5B80-CA22-4CC6-BBB1-069BEBF898E8}" dt="2025-12-23T16:31:53.432" v="60" actId="1076"/>
        <pc:sldMkLst>
          <pc:docMk/>
          <pc:sldMk cId="0" sldId="262"/>
        </pc:sldMkLst>
        <pc:spChg chg="mod">
          <ac:chgData name="Ilana Hirsch" userId="1a4b2c8a-d082-4888-88ce-9cc339e91866" providerId="ADAL" clId="{A96C5B80-CA22-4CC6-BBB1-069BEBF898E8}" dt="2025-12-23T16:31:53.432" v="60" actId="1076"/>
          <ac:spMkLst>
            <pc:docMk/>
            <pc:sldMk cId="0" sldId="262"/>
            <ac:spMk id="7" creationId="{00000000-0000-0000-0000-000000000000}"/>
          </ac:spMkLst>
        </pc:spChg>
        <pc:picChg chg="add mod">
          <ac:chgData name="Ilana Hirsch" userId="1a4b2c8a-d082-4888-88ce-9cc339e91866" providerId="ADAL" clId="{A96C5B80-CA22-4CC6-BBB1-069BEBF898E8}" dt="2025-12-23T16:31:41.636" v="57" actId="171"/>
          <ac:picMkLst>
            <pc:docMk/>
            <pc:sldMk cId="0" sldId="262"/>
            <ac:picMk id="2050" creationId="{CA0FB219-2A29-34D6-2BE4-91C2928F84F7}"/>
          </ac:picMkLst>
        </pc:picChg>
      </pc:sldChg>
      <pc:sldChg chg="delSp modSp mod modNotesTx">
        <pc:chgData name="Ilana Hirsch" userId="1a4b2c8a-d082-4888-88ce-9cc339e91866" providerId="ADAL" clId="{A96C5B80-CA22-4CC6-BBB1-069BEBF898E8}" dt="2026-01-12T17:27:55.177" v="917" actId="20577"/>
        <pc:sldMkLst>
          <pc:docMk/>
          <pc:sldMk cId="0" sldId="264"/>
        </pc:sldMkLst>
        <pc:spChg chg="mod">
          <ac:chgData name="Ilana Hirsch" userId="1a4b2c8a-d082-4888-88ce-9cc339e91866" providerId="ADAL" clId="{A96C5B80-CA22-4CC6-BBB1-069BEBF898E8}" dt="2026-01-12T17:27:27.604" v="916" actId="1076"/>
          <ac:spMkLst>
            <pc:docMk/>
            <pc:sldMk cId="0" sldId="264"/>
            <ac:spMk id="4" creationId="{00000000-0000-0000-0000-000000000000}"/>
          </ac:spMkLst>
        </pc:spChg>
        <pc:spChg chg="del">
          <ac:chgData name="Ilana Hirsch" userId="1a4b2c8a-d082-4888-88ce-9cc339e91866" providerId="ADAL" clId="{A96C5B80-CA22-4CC6-BBB1-069BEBF898E8}" dt="2026-01-12T17:27:10.969" v="911" actId="478"/>
          <ac:spMkLst>
            <pc:docMk/>
            <pc:sldMk cId="0" sldId="264"/>
            <ac:spMk id="5" creationId="{00000000-0000-0000-0000-000000000000}"/>
          </ac:spMkLst>
        </pc:spChg>
      </pc:sldChg>
      <pc:sldChg chg="modSp mod modNotesTx">
        <pc:chgData name="Ilana Hirsch" userId="1a4b2c8a-d082-4888-88ce-9cc339e91866" providerId="ADAL" clId="{A96C5B80-CA22-4CC6-BBB1-069BEBF898E8}" dt="2026-01-12T17:26:35.691" v="910" actId="20577"/>
        <pc:sldMkLst>
          <pc:docMk/>
          <pc:sldMk cId="0" sldId="267"/>
        </pc:sldMkLst>
        <pc:spChg chg="mod">
          <ac:chgData name="Ilana Hirsch" userId="1a4b2c8a-d082-4888-88ce-9cc339e91866" providerId="ADAL" clId="{A96C5B80-CA22-4CC6-BBB1-069BEBF898E8}" dt="2026-01-12T16:54:31.487" v="726" actId="20577"/>
          <ac:spMkLst>
            <pc:docMk/>
            <pc:sldMk cId="0" sldId="267"/>
            <ac:spMk id="8" creationId="{00000000-0000-0000-0000-000000000000}"/>
          </ac:spMkLst>
        </pc:spChg>
        <pc:spChg chg="mod">
          <ac:chgData name="Ilana Hirsch" userId="1a4b2c8a-d082-4888-88ce-9cc339e91866" providerId="ADAL" clId="{A96C5B80-CA22-4CC6-BBB1-069BEBF898E8}" dt="2026-01-12T16:54:13.423" v="678" actId="20577"/>
          <ac:spMkLst>
            <pc:docMk/>
            <pc:sldMk cId="0" sldId="267"/>
            <ac:spMk id="10" creationId="{00000000-0000-0000-0000-000000000000}"/>
          </ac:spMkLst>
        </pc:spChg>
        <pc:spChg chg="mod">
          <ac:chgData name="Ilana Hirsch" userId="1a4b2c8a-d082-4888-88ce-9cc339e91866" providerId="ADAL" clId="{A96C5B80-CA22-4CC6-BBB1-069BEBF898E8}" dt="2026-01-12T16:54:42.702" v="742" actId="1076"/>
          <ac:spMkLst>
            <pc:docMk/>
            <pc:sldMk cId="0" sldId="267"/>
            <ac:spMk id="12" creationId="{00000000-0000-0000-0000-000000000000}"/>
          </ac:spMkLst>
        </pc:spChg>
      </pc:sldChg>
      <pc:sldChg chg="addSp delSp modSp mod modNotesTx">
        <pc:chgData name="Ilana Hirsch" userId="1a4b2c8a-d082-4888-88ce-9cc339e91866" providerId="ADAL" clId="{A96C5B80-CA22-4CC6-BBB1-069BEBF898E8}" dt="2025-12-23T17:03:11.930" v="358" actId="1038"/>
        <pc:sldMkLst>
          <pc:docMk/>
          <pc:sldMk cId="1078829031" sldId="273"/>
        </pc:sldMkLst>
        <pc:spChg chg="mod">
          <ac:chgData name="Ilana Hirsch" userId="1a4b2c8a-d082-4888-88ce-9cc339e91866" providerId="ADAL" clId="{A96C5B80-CA22-4CC6-BBB1-069BEBF898E8}" dt="2025-12-23T17:03:11.930" v="358" actId="1038"/>
          <ac:spMkLst>
            <pc:docMk/>
            <pc:sldMk cId="1078829031" sldId="273"/>
            <ac:spMk id="31" creationId="{DF82D718-923E-93CD-1410-E0A21B3966BC}"/>
          </ac:spMkLst>
        </pc:spChg>
        <pc:spChg chg="add mod">
          <ac:chgData name="Ilana Hirsch" userId="1a4b2c8a-d082-4888-88ce-9cc339e91866" providerId="ADAL" clId="{A96C5B80-CA22-4CC6-BBB1-069BEBF898E8}" dt="2025-12-23T16:57:53.471" v="349" actId="20577"/>
          <ac:spMkLst>
            <pc:docMk/>
            <pc:sldMk cId="1078829031" sldId="273"/>
            <ac:spMk id="41" creationId="{F74843C4-172C-92C7-22F0-FDC1FCD4E04A}"/>
          </ac:spMkLst>
        </pc:spChg>
        <pc:grpChg chg="add del mod">
          <ac:chgData name="Ilana Hirsch" userId="1a4b2c8a-d082-4888-88ce-9cc339e91866" providerId="ADAL" clId="{A96C5B80-CA22-4CC6-BBB1-069BEBF898E8}" dt="2025-12-23T17:03:05.588" v="353" actId="1076"/>
          <ac:grpSpMkLst>
            <pc:docMk/>
            <pc:sldMk cId="1078829031" sldId="273"/>
            <ac:grpSpMk id="8" creationId="{25964F42-4335-57FD-7C8F-6E8C5DB9B9B0}"/>
          </ac:grpSpMkLst>
        </pc:grpChg>
        <pc:picChg chg="add mod">
          <ac:chgData name="Ilana Hirsch" userId="1a4b2c8a-d082-4888-88ce-9cc339e91866" providerId="ADAL" clId="{A96C5B80-CA22-4CC6-BBB1-069BEBF898E8}" dt="2025-12-23T16:57:24.329" v="345" actId="1076"/>
          <ac:picMkLst>
            <pc:docMk/>
            <pc:sldMk cId="1078829031" sldId="273"/>
            <ac:picMk id="43" creationId="{61FB1AFE-5582-AAE8-434D-CBBA974EF2AD}"/>
          </ac:picMkLst>
        </pc:picChg>
      </pc:sldChg>
    </pc:docChg>
  </pc:docChgLst>
  <pc:docChgLst>
    <pc:chgData name="Erica Cheslock" userId="S::erica@soroptimist.org::41ba2fca-9f4e-4ffe-8786-9a39c858394d" providerId="AD" clId="Web-{CA1C7E35-0100-0E56-9E45-1A39510AAF47}"/>
    <pc:docChg chg="modSld">
      <pc:chgData name="Erica Cheslock" userId="S::erica@soroptimist.org::41ba2fca-9f4e-4ffe-8786-9a39c858394d" providerId="AD" clId="Web-{CA1C7E35-0100-0E56-9E45-1A39510AAF47}" dt="2026-01-20T15:38:17.871" v="55"/>
      <pc:docMkLst>
        <pc:docMk/>
      </pc:docMkLst>
      <pc:sldChg chg="modNotes">
        <pc:chgData name="Erica Cheslock" userId="S::erica@soroptimist.org::41ba2fca-9f4e-4ffe-8786-9a39c858394d" providerId="AD" clId="Web-{CA1C7E35-0100-0E56-9E45-1A39510AAF47}" dt="2026-01-20T15:38:17.871" v="55"/>
        <pc:sldMkLst>
          <pc:docMk/>
          <pc:sldMk cId="0"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Verdana" panose="020B0604030504040204" pitchFamily="34" charset="0"/>
              </a:defRPr>
            </a:lvl1pPr>
          </a:lstStyle>
          <a:p>
            <a:fld id="{346B997D-6075-4A4F-B36B-5B925039BA51}" type="datetimeFigureOut">
              <a:rPr lang="en-US" smtClean="0"/>
              <a:pPr/>
              <a:t>8/17/26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Verdana" panose="020B0604030504040204" pitchFamily="34" charset="0"/>
              </a:defRPr>
            </a:lvl1pPr>
          </a:lstStyle>
          <a:p>
            <a:fld id="{774549FC-565B-44B7-A52A-8F954BD3755A}" type="slidenum">
              <a:rPr lang="en-US" smtClean="0"/>
              <a:pPr/>
              <a:t>‹#›</a:t>
            </a:fld>
            <a:endParaRPr lang="en-US" dirty="0"/>
          </a:p>
        </p:txBody>
      </p:sp>
    </p:spTree>
    <p:extLst>
      <p:ext uri="{BB962C8B-B14F-4D97-AF65-F5344CB8AC3E}">
        <p14:creationId xmlns:p14="http://schemas.microsoft.com/office/powerpoint/2010/main" val="187281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Verdana" panose="020B060403050404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Welcome, everyone. I'm [Your Name], your region fundraising chair, and I'm glad to be here with you today. Thank you for everything your clubs already do to raise funds for women and girls in your communities.</a:t>
            </a:r>
          </a:p>
          <a:p>
            <a:endParaRPr dirty="0"/>
          </a:p>
          <a:p>
            <a:r>
              <a:rPr lang="en-US" dirty="0"/>
              <a:t>Today w</a:t>
            </a:r>
            <a:r>
              <a:rPr dirty="0"/>
              <a:t>e're going to talk about collaboration: how partnerships with community organizations, local businesses and individual donors can multiply what any one club can do alone. The goal isn't to add another task to your club's list. It's to help you see the partners you may already have and to give you language </a:t>
            </a:r>
            <a:r>
              <a:rPr lang="en-US" dirty="0"/>
              <a:t>for opening that </a:t>
            </a:r>
            <a:r>
              <a:rPr dirty="0"/>
              <a:t>conversation.</a:t>
            </a:r>
          </a:p>
        </p:txBody>
      </p:sp>
      <p:sp>
        <p:nvSpPr>
          <p:cNvPr id="4" name="Slide Number Placeholder 3"/>
          <p:cNvSpPr>
            <a:spLocks noGrp="1"/>
          </p:cNvSpPr>
          <p:nvPr>
            <p:ph type="sldNum" sz="quarter" idx="5"/>
          </p:nvPr>
        </p:nvSpPr>
        <p:spPr/>
        <p:txBody>
          <a:bodyPr/>
          <a:lstStyle/>
          <a:p>
            <a:fld id="{774549FC-565B-44B7-A52A-8F954BD3755A}" type="slidenum">
              <a:rPr lang="en-US" smtClean="0"/>
              <a:t>1</a:t>
            </a:fld>
            <a:endParaRPr lang="en-US"/>
          </a:p>
        </p:txBody>
      </p:sp>
    </p:spTree>
    <p:extLst>
      <p:ext uri="{BB962C8B-B14F-4D97-AF65-F5344CB8AC3E}">
        <p14:creationId xmlns:p14="http://schemas.microsoft.com/office/powerpoint/2010/main" val="1145133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If you take one thing home, let it be this.</a:t>
            </a:r>
          </a:p>
          <a:p>
            <a:endParaRPr dirty="0"/>
          </a:p>
          <a:p>
            <a:r>
              <a:rPr dirty="0"/>
              <a:t>At your next club meeting, ask every member to name one business, organization or donor they already have a relationship with. Write the names down. That's your pipeline and it already exists.</a:t>
            </a:r>
          </a:p>
          <a:p>
            <a:endParaRPr dirty="0"/>
          </a:p>
          <a:p>
            <a:r>
              <a:rPr dirty="0"/>
              <a:t>From there, pick one name and start one conversation this month. Not an ask. A conversation. Partnerships are built at the pace of trust, and every one of them brings us closer to our Big Goal of reaching 500,000 women and girls by 2031.</a:t>
            </a:r>
          </a:p>
        </p:txBody>
      </p:sp>
      <p:sp>
        <p:nvSpPr>
          <p:cNvPr id="4" name="Slide Number Placeholder 3"/>
          <p:cNvSpPr>
            <a:spLocks noGrp="1"/>
          </p:cNvSpPr>
          <p:nvPr>
            <p:ph type="sldNum" sz="quarter" idx="5"/>
          </p:nvPr>
        </p:nvSpPr>
        <p:spPr/>
        <p:txBody>
          <a:bodyPr/>
          <a:lstStyle/>
          <a:p>
            <a:fld id="{774549FC-565B-44B7-A52A-8F954BD3755A}" type="slidenum">
              <a:rPr lang="en-US" smtClean="0"/>
              <a:t>10</a:t>
            </a:fld>
            <a:endParaRPr lang="en-US"/>
          </a:p>
        </p:txBody>
      </p:sp>
    </p:spTree>
    <p:extLst>
      <p:ext uri="{BB962C8B-B14F-4D97-AF65-F5344CB8AC3E}">
        <p14:creationId xmlns:p14="http://schemas.microsoft.com/office/powerpoint/2010/main" val="805710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772E6-9183-1C43-E907-39B580BCF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8C1E7-7F38-E1AB-8800-0FF1C2CF11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3E0D8-89A4-6CE2-7B1C-8373FB65C9EA}"/>
              </a:ext>
            </a:extLst>
          </p:cNvPr>
          <p:cNvSpPr>
            <a:spLocks noGrp="1"/>
          </p:cNvSpPr>
          <p:nvPr>
            <p:ph type="body" idx="1"/>
          </p:nvPr>
        </p:nvSpPr>
        <p:spPr/>
        <p:txBody>
          <a:bodyPr/>
          <a:lstStyle/>
          <a:p>
            <a:r>
              <a:rPr dirty="0"/>
              <a:t>There are resources to support you, and you don't have to figure this out alone.</a:t>
            </a:r>
          </a:p>
          <a:p>
            <a:endParaRPr dirty="0"/>
          </a:p>
          <a:p>
            <a:r>
              <a:rPr dirty="0"/>
              <a:t>Use the QR code to schedule a 30-minute call with a member of the SIA Fund Development team. They will help your club think through a specific partnership, review an ask, or troubleshoot an event. And please come to me as your region fundraising chair</a:t>
            </a:r>
            <a:r>
              <a:rPr lang="en-US" dirty="0"/>
              <a:t>. I’m here to help you feel empowered!</a:t>
            </a:r>
            <a:endParaRPr dirty="0"/>
          </a:p>
          <a:p>
            <a:endParaRPr dirty="0"/>
          </a:p>
          <a:p>
            <a:r>
              <a:rPr dirty="0"/>
              <a:t>Thank you for your dedication to our mission.</a:t>
            </a:r>
          </a:p>
        </p:txBody>
      </p:sp>
      <p:sp>
        <p:nvSpPr>
          <p:cNvPr id="4" name="Slide Number Placeholder 3">
            <a:extLst>
              <a:ext uri="{FF2B5EF4-FFF2-40B4-BE49-F238E27FC236}">
                <a16:creationId xmlns:a16="http://schemas.microsoft.com/office/drawing/2014/main" id="{36F097BA-4FE4-B7E6-FC58-01121C945CFE}"/>
              </a:ext>
            </a:extLst>
          </p:cNvPr>
          <p:cNvSpPr>
            <a:spLocks noGrp="1"/>
          </p:cNvSpPr>
          <p:nvPr>
            <p:ph type="sldNum" sz="quarter" idx="5"/>
          </p:nvPr>
        </p:nvSpPr>
        <p:spPr/>
        <p:txBody>
          <a:bodyPr/>
          <a:lstStyle/>
          <a:p>
            <a:fld id="{774549FC-565B-44B7-A52A-8F954BD3755A}" type="slidenum">
              <a:rPr lang="en-US" smtClean="0"/>
              <a:t>11</a:t>
            </a:fld>
            <a:endParaRPr lang="en-US"/>
          </a:p>
        </p:txBody>
      </p:sp>
    </p:spTree>
    <p:extLst>
      <p:ext uri="{BB962C8B-B14F-4D97-AF65-F5344CB8AC3E}">
        <p14:creationId xmlns:p14="http://schemas.microsoft.com/office/powerpoint/2010/main" val="401860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Here's where we're headed.</a:t>
            </a:r>
          </a:p>
          <a:p>
            <a:endParaRPr dirty="0"/>
          </a:p>
          <a:p>
            <a:r>
              <a:rPr dirty="0"/>
              <a:t>First, why partnerships matter right now. Then where to find them and I think you'll be surprised how close they already are. We'll talk about what partners gain, because that's the part clubs most often skip, and then how to actually make the ask. We'll pause for a short discussion, look at donor stewardship trends and collaboration techniques, and close with one action to take home plus resources.</a:t>
            </a:r>
          </a:p>
        </p:txBody>
      </p:sp>
      <p:sp>
        <p:nvSpPr>
          <p:cNvPr id="4" name="Slide Number Placeholder 3"/>
          <p:cNvSpPr>
            <a:spLocks noGrp="1"/>
          </p:cNvSpPr>
          <p:nvPr>
            <p:ph type="sldNum" sz="quarter" idx="5"/>
          </p:nvPr>
        </p:nvSpPr>
        <p:spPr/>
        <p:txBody>
          <a:bodyPr/>
          <a:lstStyle/>
          <a:p>
            <a:fld id="{774549FC-565B-44B7-A52A-8F954BD3755A}" type="slidenum">
              <a:rPr lang="en-US" smtClean="0"/>
              <a:t>2</a:t>
            </a:fld>
            <a:endParaRPr lang="en-US"/>
          </a:p>
        </p:txBody>
      </p:sp>
    </p:spTree>
    <p:extLst>
      <p:ext uri="{BB962C8B-B14F-4D97-AF65-F5344CB8AC3E}">
        <p14:creationId xmlns:p14="http://schemas.microsoft.com/office/powerpoint/2010/main" val="3183249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Before we talk about how, let's be clear on why.</a:t>
            </a:r>
          </a:p>
          <a:p>
            <a:endParaRPr dirty="0"/>
          </a:p>
          <a:p>
            <a:r>
              <a:rPr dirty="0"/>
              <a:t>Raise awareness. Most people in your community have never heard of Soroptimist</a:t>
            </a:r>
            <a:r>
              <a:rPr lang="en-US" dirty="0"/>
              <a:t> International of the Americas</a:t>
            </a:r>
            <a:r>
              <a:rPr dirty="0"/>
              <a:t>. Every partner introduces your club to an audience that doesn't know we exist at their counter, in their newsletter,</a:t>
            </a:r>
            <a:r>
              <a:rPr lang="en-US" dirty="0"/>
              <a:t> or</a:t>
            </a:r>
            <a:r>
              <a:rPr dirty="0"/>
              <a:t> on their social media.</a:t>
            </a:r>
          </a:p>
          <a:p>
            <a:endParaRPr dirty="0"/>
          </a:p>
          <a:p>
            <a:r>
              <a:rPr dirty="0"/>
              <a:t>Reach more women. Since 1972 we have disbursed more than $49 million to over 47,000 women through the Live Your Dream Awards®, and Dream It, Be It® has reached more than 162,000 girls since 2015. Our Big Goal is 500,000 women and girls by 2031. </a:t>
            </a:r>
            <a:r>
              <a:rPr lang="en-US" dirty="0"/>
              <a:t>Partnerships get us closer and closer to reaching that goal.</a:t>
            </a:r>
            <a:endParaRPr dirty="0"/>
          </a:p>
          <a:p>
            <a:endParaRPr dirty="0"/>
          </a:p>
          <a:p>
            <a:r>
              <a:rPr dirty="0"/>
              <a:t>Attract new members. Visibility works both ways. The people who show up because a partner invited them are often the people who join. Partnerships are a membership strategy as much as a fundraising one.</a:t>
            </a:r>
          </a:p>
          <a:p>
            <a:endParaRPr dirty="0"/>
          </a:p>
          <a:p>
            <a:r>
              <a:rPr dirty="0"/>
              <a:t>Find new donors. Every partner brings a network your club has never spoken to</a:t>
            </a:r>
            <a:r>
              <a:rPr lang="en-US" dirty="0"/>
              <a:t> - </a:t>
            </a:r>
            <a:r>
              <a:rPr dirty="0"/>
              <a:t>employees, customers, members of another organization</a:t>
            </a:r>
            <a:r>
              <a:rPr lang="en-US" dirty="0"/>
              <a:t>, neighbors, friends, and more</a:t>
            </a:r>
            <a:r>
              <a:rPr dirty="0"/>
              <a:t>.</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Now, where to look and the answer is closer than you think.</a:t>
            </a:r>
          </a:p>
          <a:p>
            <a:endParaRPr lang="en-US" dirty="0"/>
          </a:p>
          <a:p>
            <a:r>
              <a:rPr lang="en-US" dirty="0"/>
              <a:t>Here's the good news: you already know your partners. You just may not think of them that way yet.</a:t>
            </a:r>
          </a:p>
          <a:p>
            <a:endParaRPr lang="en-US" dirty="0"/>
          </a:p>
          <a:p>
            <a:r>
              <a:rPr lang="en-US" dirty="0"/>
              <a:t>Think about the people you see regularly. Your hairdresser. Your nail tech. Your dentist. The vet, the pharmacist, the woman who does your taxes, the family that owns your favorite restaurant. These are small business owners who live in your community, who already know you and like you and most of them have never been asked.</a:t>
            </a:r>
          </a:p>
          <a:p>
            <a:endParaRPr lang="en-US" dirty="0"/>
          </a:p>
          <a:p>
            <a:r>
              <a:rPr lang="en-US" b="1" dirty="0"/>
              <a:t>Local businesses and employers:</a:t>
            </a:r>
            <a:r>
              <a:rPr lang="en-US" dirty="0"/>
              <a:t> start with your own appointment book. A salon, a dental office, a credit union, a garden center. These are the easiest yeses in your community.</a:t>
            </a:r>
          </a:p>
          <a:p>
            <a:endParaRPr lang="en-US" dirty="0"/>
          </a:p>
          <a:p>
            <a:r>
              <a:rPr lang="en-US" b="1" dirty="0"/>
              <a:t>Community based organizations:</a:t>
            </a:r>
            <a:r>
              <a:rPr lang="en-US" dirty="0"/>
              <a:t> the library, the YWCA, the community college, workforce development boards. They already serve the women and girls we serve, which makes them natural allies.</a:t>
            </a:r>
          </a:p>
          <a:p>
            <a:endParaRPr lang="en-US" dirty="0"/>
          </a:p>
          <a:p>
            <a:r>
              <a:rPr lang="en-US" b="1" dirty="0"/>
              <a:t>Civic clubs and faith communities:</a:t>
            </a:r>
            <a:r>
              <a:rPr lang="en-US" dirty="0"/>
              <a:t> Rotary, Kiwanis, your book club. They have meeting space, volunteers and audiences and because they're mission-driven like we are, they may be willing to genuinely collaborate: co-host an event, promote your fundraiser to their membership, or introduce you to their own network of local partners. A civic club that shares its contacts with you can double your reach in a single conversation.</a:t>
            </a:r>
          </a:p>
          <a:p>
            <a:endParaRPr lang="en-US" dirty="0"/>
          </a:p>
          <a:p>
            <a:r>
              <a:rPr lang="en-US" b="1" dirty="0"/>
              <a:t>Individual donors and their networks:</a:t>
            </a:r>
            <a:r>
              <a:rPr lang="en-US" dirty="0"/>
              <a:t> the people who already give to your club know other people. Ask them who else should hear about us.</a:t>
            </a:r>
          </a:p>
          <a:p>
            <a:endParaRPr lang="en-US" dirty="0"/>
          </a:p>
          <a:p>
            <a:r>
              <a:rPr lang="en-US" dirty="0"/>
              <a:t>Now start small. A partnership does not have to begin with a check. Ask your hairdresser for a gift certificate for your silent auction. Ask the dentist for a raffle basket. Ask the restaurant for a gift card. That's a low-risk ask, and almost nobody says no.</a:t>
            </a:r>
          </a:p>
          <a:p>
            <a:endParaRPr lang="en-US" dirty="0"/>
          </a:p>
          <a:p>
            <a:r>
              <a:rPr lang="en-US" dirty="0"/>
              <a:t>Then bring them closer. Invite them to your </a:t>
            </a:r>
            <a:r>
              <a:rPr lang="en-US" i="1" dirty="0"/>
              <a:t>Live Your Dream Awards</a:t>
            </a:r>
            <a:r>
              <a:rPr lang="en-US" dirty="0"/>
              <a:t>® recognition event or a similar opportunity so they can hear our mission and impact firsthand. Invite them to your biggest fundraiser as a guest, not just a donor. Invite them to a monthly club meeting. Once someone sees the important work we do up close, the next conversation is entirely different and that's how a raffle item becomes a sponsorship.</a:t>
            </a:r>
          </a:p>
          <a:p>
            <a:endParaRPr lang="en-US" dirty="0"/>
          </a:p>
          <a:p>
            <a:r>
              <a:rPr lang="en-US" dirty="0"/>
              <a:t>Here's my invitation to you: at your next club meeting, go around the room and have every member name one person they see regularly one business, one professional, one organization. Write those names down. That list is your partnership pipeline, and it already exists.</a:t>
            </a:r>
          </a:p>
          <a:p>
            <a:endParaRPr dirty="0"/>
          </a:p>
        </p:txBody>
      </p:sp>
      <p:sp>
        <p:nvSpPr>
          <p:cNvPr id="4" name="Slide Number Placeholder 3"/>
          <p:cNvSpPr>
            <a:spLocks noGrp="1"/>
          </p:cNvSpPr>
          <p:nvPr>
            <p:ph type="sldNum" sz="quarter" idx="5"/>
          </p:nvPr>
        </p:nvSpPr>
        <p:spPr/>
        <p:txBody>
          <a:bodyPr/>
          <a:lstStyle/>
          <a:p>
            <a:fld id="{774549FC-565B-44B7-A52A-8F954BD3755A}" type="slidenum">
              <a:rPr lang="en-US" smtClean="0"/>
              <a:t>4</a:t>
            </a:fld>
            <a:endParaRPr lang="en-US"/>
          </a:p>
        </p:txBody>
      </p:sp>
    </p:spTree>
    <p:extLst>
      <p:ext uri="{BB962C8B-B14F-4D97-AF65-F5344CB8AC3E}">
        <p14:creationId xmlns:p14="http://schemas.microsoft.com/office/powerpoint/2010/main" val="33567134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This is the piece clubs most often miss. We're used to asking. We're less practiced at naming what we bring.</a:t>
            </a:r>
          </a:p>
          <a:p>
            <a:endParaRPr dirty="0"/>
          </a:p>
          <a:p>
            <a:r>
              <a:rPr b="1" dirty="0"/>
              <a:t>Visibility in the community</a:t>
            </a:r>
            <a:r>
              <a:rPr dirty="0"/>
              <a:t>: your event, your program, your social media, your newsletter all of it puts a partner's name in front of engaged local people.</a:t>
            </a:r>
          </a:p>
          <a:p>
            <a:endParaRPr dirty="0"/>
          </a:p>
          <a:p>
            <a:r>
              <a:rPr b="1" dirty="0"/>
              <a:t>Employee engagement: </a:t>
            </a:r>
            <a:r>
              <a:rPr dirty="0"/>
              <a:t>many businesses are actively looking for volunteer opportunities for their staff. A Dream It, Be It workshop is a ready-made one.</a:t>
            </a:r>
          </a:p>
          <a:p>
            <a:endParaRPr dirty="0"/>
          </a:p>
          <a:p>
            <a:r>
              <a:rPr b="1" dirty="0"/>
              <a:t>A 100-year mission to stand behind: </a:t>
            </a:r>
            <a:r>
              <a:rPr dirty="0"/>
              <a:t>S</a:t>
            </a:r>
            <a:r>
              <a:rPr lang="en-US" dirty="0"/>
              <a:t>IA</a:t>
            </a:r>
            <a:r>
              <a:rPr dirty="0"/>
              <a:t> has been investing in women and girls for more than a century. That's credibility a new cause can't offer.</a:t>
            </a:r>
          </a:p>
          <a:p>
            <a:endParaRPr dirty="0"/>
          </a:p>
          <a:p>
            <a:r>
              <a:rPr b="1" dirty="0"/>
              <a:t>Access to new networks</a:t>
            </a:r>
            <a:r>
              <a:rPr dirty="0"/>
              <a:t>: </a:t>
            </a:r>
            <a:r>
              <a:rPr lang="en-US" dirty="0"/>
              <a:t>a </a:t>
            </a:r>
            <a:r>
              <a:rPr dirty="0"/>
              <a:t>partnership runs both ways. Your members are their potential customers, members and advocates.</a:t>
            </a:r>
          </a:p>
          <a:p>
            <a:endParaRPr dirty="0"/>
          </a:p>
          <a:p>
            <a:r>
              <a:rPr dirty="0"/>
              <a:t>Before you make an ask, write down which of these you're offering. It changes the whole conversation.</a:t>
            </a:r>
          </a:p>
        </p:txBody>
      </p:sp>
      <p:sp>
        <p:nvSpPr>
          <p:cNvPr id="4" name="Slide Number Placeholder 3"/>
          <p:cNvSpPr>
            <a:spLocks noGrp="1"/>
          </p:cNvSpPr>
          <p:nvPr>
            <p:ph type="sldNum" sz="quarter" idx="5"/>
          </p:nvPr>
        </p:nvSpPr>
        <p:spPr/>
        <p:txBody>
          <a:bodyPr/>
          <a:lstStyle/>
          <a:p>
            <a:fld id="{774549FC-565B-44B7-A52A-8F954BD3755A}" type="slidenum">
              <a:rPr lang="en-US" smtClean="0"/>
              <a:t>5</a:t>
            </a:fld>
            <a:endParaRPr lang="en-US"/>
          </a:p>
        </p:txBody>
      </p:sp>
    </p:spTree>
    <p:extLst>
      <p:ext uri="{BB962C8B-B14F-4D97-AF65-F5344CB8AC3E}">
        <p14:creationId xmlns:p14="http://schemas.microsoft.com/office/powerpoint/2010/main" val="4289828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So how does the conversation actually go? Four steps.</a:t>
            </a:r>
          </a:p>
          <a:p>
            <a:endParaRPr dirty="0"/>
          </a:p>
          <a:p>
            <a:r>
              <a:rPr dirty="0"/>
              <a:t>Start with a conversation, not an ask. Coffee, a phone call, a visit to their shop. Ask what matters to them and what they're already supporting. You're listening for overlap.</a:t>
            </a:r>
          </a:p>
          <a:p>
            <a:endParaRPr dirty="0"/>
          </a:p>
          <a:p>
            <a:r>
              <a:rPr dirty="0"/>
              <a:t>Name what they gain. Say it out loud and be specific: 'Your logo on 300 event programs and a mention from the podium,' not 'we'd appreciate your support.'</a:t>
            </a:r>
          </a:p>
          <a:p>
            <a:endParaRPr dirty="0"/>
          </a:p>
          <a:p>
            <a:r>
              <a:rPr dirty="0"/>
              <a:t>Make one specific ask. One amount or one item, with a date. 'Would you consider donating the meeting space for our October </a:t>
            </a:r>
            <a:r>
              <a:rPr lang="en-US" dirty="0"/>
              <a:t>Dream It, Be It® </a:t>
            </a:r>
            <a:r>
              <a:rPr dirty="0"/>
              <a:t>workshop?' A vague ask gets a vague answer.</a:t>
            </a:r>
          </a:p>
          <a:p>
            <a:endParaRPr dirty="0"/>
          </a:p>
          <a:p>
            <a:r>
              <a:rPr dirty="0"/>
              <a:t>Follow up in writing. A short email restating what was agreed, then a thank-you after the event with results. This is the step that turns one gift into a partnership.</a:t>
            </a:r>
          </a:p>
          <a:p>
            <a:endParaRPr dirty="0"/>
          </a:p>
          <a:p>
            <a:r>
              <a:rPr dirty="0"/>
              <a:t>None of this requires a fundraising background. It requires being prepared and being clear.</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Let's pause here this is the part where you</a:t>
            </a:r>
            <a:r>
              <a:rPr lang="en-US" dirty="0"/>
              <a:t> can</a:t>
            </a:r>
            <a:r>
              <a:rPr dirty="0"/>
              <a:t> teach each other.</a:t>
            </a:r>
          </a:p>
          <a:p>
            <a:endParaRPr dirty="0"/>
          </a:p>
          <a:p>
            <a:r>
              <a:rPr dirty="0"/>
              <a:t>Two questions. First, who has your club already partnered with, and what made it work? Second, turn to someone near you and name one partner you'd approach first when you get home.</a:t>
            </a:r>
          </a:p>
          <a:p>
            <a:endParaRPr dirty="0"/>
          </a:p>
          <a:p>
            <a:r>
              <a:rPr lang="en-US" b="1" i="1" dirty="0"/>
              <a:t>(</a:t>
            </a:r>
            <a:r>
              <a:rPr b="1" i="1" dirty="0"/>
              <a:t>Give them 2 to 3 minutes, then take 2 or 3 answers from the room. If the group is quiet, start with your own example.</a:t>
            </a:r>
            <a:r>
              <a:rPr lang="en-US" b="1" i="1" dirty="0"/>
              <a:t>)</a:t>
            </a:r>
            <a:endParaRPr b="1" i="1" dirty="0"/>
          </a:p>
          <a:p>
            <a:endParaRPr dirty="0"/>
          </a:p>
          <a:p>
            <a:r>
              <a:rPr lang="en-US" b="1" i="1" dirty="0"/>
              <a:t>[</a:t>
            </a:r>
            <a:r>
              <a:rPr b="1" i="1" dirty="0"/>
              <a:t>Listen for patterns in what they say</a:t>
            </a:r>
            <a:r>
              <a:rPr lang="en-US" b="1" i="1" dirty="0"/>
              <a:t>, </a:t>
            </a:r>
            <a:r>
              <a:rPr b="1" i="1" dirty="0"/>
              <a:t>the answers usually surface partners the rest of the room hadn't considered.</a:t>
            </a:r>
            <a:r>
              <a:rPr lang="en-US" b="1" i="1" dirty="0"/>
              <a:t>]</a:t>
            </a:r>
            <a:endParaRPr b="1" i="1" dirty="0"/>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Four trends worth knowing as you build these relationships.</a:t>
            </a:r>
          </a:p>
          <a:p>
            <a:endParaRPr dirty="0"/>
          </a:p>
          <a:p>
            <a:r>
              <a:rPr b="1" dirty="0"/>
              <a:t>Donor retention: </a:t>
            </a:r>
            <a:r>
              <a:rPr dirty="0"/>
              <a:t>keeping a donor costs far less than finding a new one, and retention is where </a:t>
            </a:r>
            <a:r>
              <a:rPr lang="en-US" dirty="0"/>
              <a:t>there is the</a:t>
            </a:r>
            <a:r>
              <a:rPr dirty="0"/>
              <a:t> most room to improve. A thank-you within a week matters more than a polished annual appeal.</a:t>
            </a:r>
          </a:p>
          <a:p>
            <a:endParaRPr dirty="0"/>
          </a:p>
          <a:p>
            <a:r>
              <a:rPr lang="en-US" b="1" dirty="0"/>
              <a:t>Easy ways to give: </a:t>
            </a:r>
            <a:r>
              <a:rPr lang="en-US" dirty="0"/>
              <a:t>the fewer steps between "I'd like to help" and a completed gift, the more gifts you get. A QR code on your event program, a card reader at the registration table, a link in your club newsletter. Some donors will still write checks and that's fine but the guest who came with a friend and has no checkbook will give if you make it possible in thirty seconds.</a:t>
            </a:r>
          </a:p>
          <a:p>
            <a:endParaRPr dirty="0"/>
          </a:p>
          <a:p>
            <a:r>
              <a:rPr b="1" dirty="0"/>
              <a:t>Impact stories: </a:t>
            </a:r>
            <a:r>
              <a:rPr dirty="0"/>
              <a:t>donors want to know what their gift did. One specific story about one Live Your Dream Awards recipient will do more than a page of numbers.</a:t>
            </a:r>
          </a:p>
          <a:p>
            <a:endParaRPr dirty="0"/>
          </a:p>
          <a:p>
            <a:r>
              <a:rPr b="1" dirty="0"/>
              <a:t>Younger donors: </a:t>
            </a:r>
            <a:r>
              <a:rPr dirty="0"/>
              <a:t>they give differently</a:t>
            </a:r>
            <a:r>
              <a:rPr lang="en-US" dirty="0"/>
              <a:t>, </a:t>
            </a:r>
            <a:r>
              <a:rPr dirty="0"/>
              <a:t>smaller amounts, more often, usually digitally, and they respond to a cause more than to an institution. Meeting them where they are opens a door to the next generation of supporters.</a:t>
            </a:r>
          </a:p>
        </p:txBody>
      </p:sp>
      <p:sp>
        <p:nvSpPr>
          <p:cNvPr id="4" name="Slide Number Placeholder 3"/>
          <p:cNvSpPr>
            <a:spLocks noGrp="1"/>
          </p:cNvSpPr>
          <p:nvPr>
            <p:ph type="sldNum" sz="quarter" idx="5"/>
          </p:nvPr>
        </p:nvSpPr>
        <p:spPr/>
        <p:txBody>
          <a:bodyPr/>
          <a:lstStyle/>
          <a:p>
            <a:fld id="{774549FC-565B-44B7-A52A-8F954BD3755A}" type="slidenum">
              <a:rPr lang="en-US" smtClean="0"/>
              <a:t>8</a:t>
            </a:fld>
            <a:endParaRPr lang="en-US"/>
          </a:p>
        </p:txBody>
      </p:sp>
    </p:spTree>
    <p:extLst>
      <p:ext uri="{BB962C8B-B14F-4D97-AF65-F5344CB8AC3E}">
        <p14:creationId xmlns:p14="http://schemas.microsoft.com/office/powerpoint/2010/main" val="3580258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Four techniques to put this to work.</a:t>
            </a:r>
          </a:p>
          <a:p>
            <a:endParaRPr dirty="0"/>
          </a:p>
          <a:p>
            <a:r>
              <a:rPr dirty="0"/>
              <a:t>Map what your members already know. Do it as a club exercise</a:t>
            </a:r>
            <a:r>
              <a:rPr lang="en-US" dirty="0"/>
              <a:t>, </a:t>
            </a:r>
            <a:r>
              <a:rPr dirty="0"/>
              <a:t>you'll uncover connections no one knew about.</a:t>
            </a:r>
          </a:p>
          <a:p>
            <a:endParaRPr dirty="0"/>
          </a:p>
          <a:p>
            <a:r>
              <a:rPr dirty="0"/>
              <a:t>Start small with an in-kind ask. A venue, a raffle item, printing, refreshments. It's an easy yes, and it starts a relationship you can grow.</a:t>
            </a:r>
          </a:p>
          <a:p>
            <a:endParaRPr dirty="0"/>
          </a:p>
          <a:p>
            <a:r>
              <a:rPr dirty="0"/>
              <a:t>Co-create</a:t>
            </a:r>
            <a:r>
              <a:rPr lang="en-US" dirty="0"/>
              <a:t>, </a:t>
            </a:r>
            <a:r>
              <a:rPr dirty="0"/>
              <a:t>don't just collect a check. Invite the partner to help shape the event. People stay invested in what they helped build.</a:t>
            </a:r>
          </a:p>
          <a:p>
            <a:endParaRPr dirty="0"/>
          </a:p>
          <a:p>
            <a:r>
              <a:rPr dirty="0"/>
              <a:t>Close the loop. Report back what the partnership accomplished and thank them publicly. This single step is what turns a one-time sponsor into a repeat one.</a:t>
            </a:r>
          </a:p>
          <a:p>
            <a:endParaRPr dirty="0"/>
          </a:p>
          <a:p>
            <a:r>
              <a:rPr dirty="0"/>
              <a:t>Three things to try this year: co-brand one event, invite a business to sponsor one award, or host a small thank-you breakfast for the partners you already have.</a:t>
            </a:r>
          </a:p>
        </p:txBody>
      </p:sp>
      <p:sp>
        <p:nvSpPr>
          <p:cNvPr id="4" name="Slide Number Placeholder 3"/>
          <p:cNvSpPr>
            <a:spLocks noGrp="1"/>
          </p:cNvSpPr>
          <p:nvPr>
            <p:ph type="sldNum" sz="quarter" idx="5"/>
          </p:nvPr>
        </p:nvSpPr>
        <p:spPr/>
        <p:txBody>
          <a:bodyPr/>
          <a:lstStyle/>
          <a:p>
            <a:fld id="{774549FC-565B-44B7-A52A-8F954BD3755A}" type="slidenum">
              <a:rPr lang="en-US" smtClean="0"/>
              <a:t>9</a:t>
            </a:fld>
            <a:endParaRPr lang="en-US"/>
          </a:p>
        </p:txBody>
      </p:sp>
    </p:spTree>
    <p:extLst>
      <p:ext uri="{BB962C8B-B14F-4D97-AF65-F5344CB8AC3E}">
        <p14:creationId xmlns:p14="http://schemas.microsoft.com/office/powerpoint/2010/main" val="12261737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Verdana" panose="020B0604030504040204" pitchFamily="34" charset="0"/>
              </a:defRPr>
            </a:lvl1pPr>
          </a:lstStyle>
          <a:p>
            <a:fld id="{1D8BD707-D9CF-40AE-B4C6-C98DA3205C09}" type="datetimeFigureOut">
              <a:rPr lang="en-US" smtClean="0"/>
              <a:pPr/>
              <a:t>8/17/26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Verdana" panose="020B0604030504040204"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Verdana" panose="020B0604030504040204" pitchFamily="34" charset="0"/>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Verdana" panose="020B0604030504040204"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Verdana" panose="020B0604030504040204" pitchFamily="34" charset="0"/>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Verdana" panose="020B0604030504040204" pitchFamily="34" charset="0"/>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Verdana" panose="020B0604030504040204" pitchFamily="34" charset="0"/>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Verdana" panose="020B060403050404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svg"/></Relationships>
</file>

<file path=ppt/slides/_rels/slide11.xml.rels><?xml version="1.0" encoding="UTF-8" standalone="yes"?>
<Relationships xmlns="http://schemas.openxmlformats.org/package/2006/relationships"><Relationship Id="rId8" Type="http://schemas.openxmlformats.org/officeDocument/2006/relationships/hyperlink" Target="https://www.funraise.org/resources/the-social-media-fundraising-guide" TargetMode="External"/><Relationship Id="rId3" Type="http://schemas.openxmlformats.org/officeDocument/2006/relationships/image" Target="../media/image1.svg"/><Relationship Id="rId7" Type="http://schemas.openxmlformats.org/officeDocument/2006/relationships/hyperlink" Target="https://www.businessinitiative.org/statistics/non-profit/fundraising-trends-2025/"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blog.mightycause.com/peer-to-peer-fundraising-guide-and-best-practices/" TargetMode="External"/><Relationship Id="rId5" Type="http://schemas.openxmlformats.org/officeDocument/2006/relationships/hyperlink" Target="https://www.givemomentum.com/blog/ai-fundraising" TargetMode="External"/><Relationship Id="rId10"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hyperlink" Target="https://donorbox.org/nonprofit-blog/donation-app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5.jpe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sv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2.jpeg"/><Relationship Id="rId4" Type="http://schemas.openxmlformats.org/officeDocument/2006/relationships/image" Target="../media/image1.sv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5.jpe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9.svg"/><Relationship Id="rId5" Type="http://schemas.openxmlformats.org/officeDocument/2006/relationships/image" Target="../media/image4.png"/><Relationship Id="rId4" Type="http://schemas.openxmlformats.org/officeDocument/2006/relationships/image" Target="../media/image6.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4" name="TextBox 4"/>
          <p:cNvSpPr txBox="1"/>
          <p:nvPr/>
        </p:nvSpPr>
        <p:spPr>
          <a:xfrm>
            <a:off x="1028700" y="3051963"/>
            <a:ext cx="11391900" cy="2031325"/>
          </a:xfrm>
          <a:prstGeom prst="rect">
            <a:avLst/>
          </a:prstGeom>
        </p:spPr>
        <p:txBody>
          <a:bodyPr wrap="square" lIns="0" tIns="0" rIns="0" bIns="0" rtlCol="0" anchor="t">
            <a:spAutoFit/>
          </a:bodyPr>
          <a:lstStyle/>
          <a:p>
            <a:r>
              <a:rPr lang="en-US" sz="44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Power in Collaboration:</a:t>
            </a:r>
            <a:br>
              <a:rPr lang="en-US" sz="44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br>
            <a:r>
              <a:rPr lang="en-US" sz="44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Building Strong Partnerships</a:t>
            </a:r>
            <a:br>
              <a:rPr lang="en-US" sz="44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br>
            <a:r>
              <a:rPr lang="en-US" sz="44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to Fuel Fundraising</a:t>
            </a:r>
          </a:p>
        </p:txBody>
      </p:sp>
      <p:sp>
        <p:nvSpPr>
          <p:cNvPr id="5" name="Freeform 5"/>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6" name="Freeform 6"/>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4"/>
            <a:stretch>
              <a:fillRect/>
            </a:stretch>
          </a:blipFill>
        </p:spPr>
        <p:txBody>
          <a:bodyPr/>
          <a:lstStyle/>
          <a:p>
            <a:endParaRPr lang="en-US" dirty="0">
              <a:latin typeface="Verdana" panose="020B0604030504040204" pitchFamily="34" charset="0"/>
            </a:endParaRPr>
          </a:p>
        </p:txBody>
      </p:sp>
      <p:sp>
        <p:nvSpPr>
          <p:cNvPr id="7" name="TextBox 7"/>
          <p:cNvSpPr txBox="1"/>
          <p:nvPr/>
        </p:nvSpPr>
        <p:spPr>
          <a:xfrm>
            <a:off x="1102587" y="5882551"/>
            <a:ext cx="10706455" cy="787139"/>
          </a:xfrm>
          <a:prstGeom prst="rect">
            <a:avLst/>
          </a:prstGeom>
        </p:spPr>
        <p:txBody>
          <a:bodyPr wrap="square" lIns="0" tIns="0" rIns="0" bIns="0" rtlCol="0" anchor="t">
            <a:spAutoFit/>
          </a:bodyPr>
          <a:lstStyle/>
          <a:p>
            <a:pPr algn="l">
              <a:lnSpc>
                <a:spcPts val="7250"/>
              </a:lnSpc>
            </a:pPr>
            <a:r>
              <a:rPr lang="en-US" sz="3200" dirty="0">
                <a:solidFill>
                  <a:srgbClr val="518BC9"/>
                </a:solidFill>
                <a:latin typeface="Verdana" panose="020B0604030504040204" pitchFamily="34" charset="0"/>
                <a:ea typeface="Verdana" panose="020B0604030504040204" pitchFamily="34" charset="0"/>
                <a:cs typeface="Verdana" panose="020B0604030504040204" pitchFamily="34" charset="0"/>
                <a:sym typeface="Effra"/>
              </a:rPr>
              <a:t>(Region name) Fall District Meeting</a:t>
            </a:r>
          </a:p>
        </p:txBody>
      </p:sp>
      <p:sp>
        <p:nvSpPr>
          <p:cNvPr id="9" name="Freeform 9"/>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dirty="0">
              <a:latin typeface="Verdana" panose="020B0604030504040204" pitchFamily="34" charset="0"/>
            </a:endParaRPr>
          </a:p>
        </p:txBody>
      </p:sp>
      <p:sp>
        <p:nvSpPr>
          <p:cNvPr id="10" name="TextBox 10"/>
          <p:cNvSpPr txBox="1"/>
          <p:nvPr/>
        </p:nvSpPr>
        <p:spPr>
          <a:xfrm>
            <a:off x="806858" y="9331572"/>
            <a:ext cx="7092543" cy="288284"/>
          </a:xfrm>
          <a:prstGeom prst="rect">
            <a:avLst/>
          </a:prstGeom>
        </p:spPr>
        <p:txBody>
          <a:bodyPr lIns="0" tIns="0" rIns="0" bIns="0" rtlCol="0" anchor="t">
            <a:spAutoFit/>
          </a:bodyPr>
          <a:lstStyle/>
          <a:p>
            <a:pPr algn="l">
              <a:lnSpc>
                <a:spcPts val="2541"/>
              </a:lnSpc>
            </a:pPr>
            <a:r>
              <a:rPr lang="en-US" spc="109"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Bold"/>
              </a:rPr>
              <a:t>SOROPTIMIST INTERNATIONAL OF THE AMERICAS, INC</a:t>
            </a:r>
          </a:p>
        </p:txBody>
      </p:sp>
      <p:sp>
        <p:nvSpPr>
          <p:cNvPr id="11" name="TextBox 7">
            <a:extLst>
              <a:ext uri="{FF2B5EF4-FFF2-40B4-BE49-F238E27FC236}">
                <a16:creationId xmlns:a16="http://schemas.microsoft.com/office/drawing/2014/main" id="{1ABB3715-CFBA-B22E-5A8B-EBCEA34C0368}"/>
              </a:ext>
            </a:extLst>
          </p:cNvPr>
          <p:cNvSpPr txBox="1"/>
          <p:nvPr/>
        </p:nvSpPr>
        <p:spPr>
          <a:xfrm>
            <a:off x="1125730" y="6835948"/>
            <a:ext cx="10706455" cy="1733936"/>
          </a:xfrm>
          <a:prstGeom prst="rect">
            <a:avLst/>
          </a:prstGeom>
        </p:spPr>
        <p:txBody>
          <a:bodyPr wrap="square" lIns="0" tIns="0" rIns="0" bIns="0" rtlCol="0" anchor="t">
            <a:spAutoFit/>
          </a:bodyPr>
          <a:lstStyle/>
          <a:p>
            <a:pPr algn="l">
              <a:lnSpc>
                <a:spcPts val="7250"/>
              </a:lnSpc>
            </a:pPr>
            <a:r>
              <a:rPr lang="en-US" sz="3600" dirty="0">
                <a:solidFill>
                  <a:srgbClr val="518BC9"/>
                </a:solidFill>
                <a:latin typeface="Verdana" panose="020B0604030504040204" pitchFamily="34" charset="0"/>
                <a:ea typeface="Verdana" panose="020B0604030504040204" pitchFamily="34" charset="0"/>
                <a:cs typeface="Verdana" panose="020B0604030504040204" pitchFamily="34" charset="0"/>
                <a:sym typeface="Effra"/>
              </a:rPr>
              <a:t>PRESENTER NAME, REGION FUNDRAISING CHAIR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en-US" dirty="0">
              <a:latin typeface="Verdana" panose="020B0604030504040204" pitchFamily="34" charset="0"/>
            </a:endParaRPr>
          </a:p>
        </p:txBody>
      </p:sp>
      <p:sp>
        <p:nvSpPr>
          <p:cNvPr id="4" name="TextBox 4"/>
          <p:cNvSpPr txBox="1"/>
          <p:nvPr/>
        </p:nvSpPr>
        <p:spPr>
          <a:xfrm>
            <a:off x="2461569" y="3156464"/>
            <a:ext cx="13364862" cy="2700611"/>
          </a:xfrm>
          <a:prstGeom prst="rect">
            <a:avLst/>
          </a:prstGeom>
        </p:spPr>
        <p:txBody>
          <a:bodyPr wrap="square" lIns="0" tIns="0" rIns="0" bIns="0" rtlCol="0" anchor="t">
            <a:spAutoFit/>
          </a:bodyPr>
          <a:lstStyle/>
          <a:p>
            <a:pPr algn="ctr">
              <a:lnSpc>
                <a:spcPts val="4199"/>
              </a:lnSpc>
            </a:pPr>
            <a:r>
              <a:rPr lang="en-US" sz="4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Ask every member to name one business, organization or donor they already know. </a:t>
            </a:r>
          </a:p>
          <a:p>
            <a:pPr algn="ctr">
              <a:lnSpc>
                <a:spcPts val="4199"/>
              </a:lnSpc>
            </a:pPr>
            <a:endParaRPr lang="en-US" sz="4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a:p>
            <a:pPr algn="ctr">
              <a:lnSpc>
                <a:spcPts val="4199"/>
              </a:lnSpc>
            </a:pPr>
            <a:r>
              <a:rPr lang="en-US" sz="4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That list is your partnership pipeline. Start there.</a:t>
            </a:r>
            <a:endParaRPr lang="en-US" sz="4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6"/>
          <p:cNvSpPr txBox="1"/>
          <p:nvPr/>
        </p:nvSpPr>
        <p:spPr>
          <a:xfrm>
            <a:off x="0" y="1028700"/>
            <a:ext cx="18288000" cy="1000274"/>
          </a:xfrm>
          <a:prstGeom prst="rect">
            <a:avLst/>
          </a:prstGeom>
        </p:spPr>
        <p:txBody>
          <a:bodyPr wrap="square" lIns="0" tIns="0" rIns="0" bIns="0" rtlCol="0" anchor="t">
            <a:spAutoFit/>
          </a:bodyPr>
          <a:lstStyle/>
          <a:p>
            <a:pPr algn="ctr">
              <a:lnSpc>
                <a:spcPts val="7799"/>
              </a:lnSpc>
            </a:pPr>
            <a:r>
              <a:rPr lang="en-US" sz="65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Your Next 30 Days</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en-US" dirty="0">
              <a:latin typeface="Verdana" panose="020B060403050404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5BAFF-9686-236E-FFB9-E4A9C2E0B30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5394258-8049-1319-E081-D60BB4CE56CF}"/>
              </a:ext>
            </a:extLst>
          </p:cNvPr>
          <p:cNvGrpSpPr/>
          <p:nvPr/>
        </p:nvGrpSpPr>
        <p:grpSpPr>
          <a:xfrm rot="5400000">
            <a:off x="1369991" y="3805710"/>
            <a:ext cx="500647" cy="438066"/>
            <a:chOff x="0" y="0"/>
            <a:chExt cx="812800" cy="711200"/>
          </a:xfrm>
        </p:grpSpPr>
        <p:sp>
          <p:nvSpPr>
            <p:cNvPr id="3" name="Freeform 3">
              <a:extLst>
                <a:ext uri="{FF2B5EF4-FFF2-40B4-BE49-F238E27FC236}">
                  <a16:creationId xmlns:a16="http://schemas.microsoft.com/office/drawing/2014/main" id="{074C9E48-8A61-BF95-EF95-16EFC2771900}"/>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en-US" dirty="0">
                <a:latin typeface="Verdana" panose="020B0604030504040204" pitchFamily="34" charset="0"/>
              </a:endParaRPr>
            </a:p>
          </p:txBody>
        </p:sp>
        <p:sp>
          <p:nvSpPr>
            <p:cNvPr id="4" name="TextBox 4">
              <a:extLst>
                <a:ext uri="{FF2B5EF4-FFF2-40B4-BE49-F238E27FC236}">
                  <a16:creationId xmlns:a16="http://schemas.microsoft.com/office/drawing/2014/main" id="{240FA44D-1DCC-E47F-42EC-3CA845FCEACE}"/>
                </a:ext>
              </a:extLst>
            </p:cNvPr>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5" name="Group 5">
            <a:extLst>
              <a:ext uri="{FF2B5EF4-FFF2-40B4-BE49-F238E27FC236}">
                <a16:creationId xmlns:a16="http://schemas.microsoft.com/office/drawing/2014/main" id="{FAD7A7D3-A67C-03D0-4F06-A55B4F41F0AC}"/>
              </a:ext>
            </a:extLst>
          </p:cNvPr>
          <p:cNvGrpSpPr/>
          <p:nvPr/>
        </p:nvGrpSpPr>
        <p:grpSpPr>
          <a:xfrm rot="5400000">
            <a:off x="1401281" y="7641847"/>
            <a:ext cx="500647" cy="438066"/>
            <a:chOff x="0" y="0"/>
            <a:chExt cx="812800" cy="711200"/>
          </a:xfrm>
        </p:grpSpPr>
        <p:sp>
          <p:nvSpPr>
            <p:cNvPr id="6" name="Freeform 6">
              <a:extLst>
                <a:ext uri="{FF2B5EF4-FFF2-40B4-BE49-F238E27FC236}">
                  <a16:creationId xmlns:a16="http://schemas.microsoft.com/office/drawing/2014/main" id="{4A726A8C-D966-D389-BCBA-0A896EB07315}"/>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en-US" dirty="0">
                <a:latin typeface="Verdana" panose="020B0604030504040204" pitchFamily="34" charset="0"/>
              </a:endParaRPr>
            </a:p>
          </p:txBody>
        </p:sp>
        <p:sp>
          <p:nvSpPr>
            <p:cNvPr id="7" name="TextBox 7">
              <a:extLst>
                <a:ext uri="{FF2B5EF4-FFF2-40B4-BE49-F238E27FC236}">
                  <a16:creationId xmlns:a16="http://schemas.microsoft.com/office/drawing/2014/main" id="{374AEA2F-E01D-A8DE-34CC-B98907B3962F}"/>
                </a:ext>
              </a:extLst>
            </p:cNvPr>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8" name="Group 8">
            <a:extLst>
              <a:ext uri="{FF2B5EF4-FFF2-40B4-BE49-F238E27FC236}">
                <a16:creationId xmlns:a16="http://schemas.microsoft.com/office/drawing/2014/main" id="{25964F42-4335-57FD-7C8F-6E8C5DB9B9B0}"/>
              </a:ext>
            </a:extLst>
          </p:cNvPr>
          <p:cNvGrpSpPr/>
          <p:nvPr/>
        </p:nvGrpSpPr>
        <p:grpSpPr>
          <a:xfrm>
            <a:off x="14295323" y="-210514"/>
            <a:ext cx="9483991" cy="12212363"/>
            <a:chOff x="0" y="0"/>
            <a:chExt cx="1207697" cy="1555130"/>
          </a:xfrm>
        </p:grpSpPr>
        <p:sp>
          <p:nvSpPr>
            <p:cNvPr id="9" name="Freeform 9">
              <a:extLst>
                <a:ext uri="{FF2B5EF4-FFF2-40B4-BE49-F238E27FC236}">
                  <a16:creationId xmlns:a16="http://schemas.microsoft.com/office/drawing/2014/main" id="{FA171B54-9821-8B1B-44E6-B7F04B09A3BF}"/>
                </a:ext>
              </a:extLst>
            </p:cNvPr>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en-US" dirty="0">
                <a:latin typeface="Verdana" panose="020B0604030504040204" pitchFamily="34" charset="0"/>
              </a:endParaRPr>
            </a:p>
          </p:txBody>
        </p:sp>
        <p:sp>
          <p:nvSpPr>
            <p:cNvPr id="10" name="TextBox 10">
              <a:extLst>
                <a:ext uri="{FF2B5EF4-FFF2-40B4-BE49-F238E27FC236}">
                  <a16:creationId xmlns:a16="http://schemas.microsoft.com/office/drawing/2014/main" id="{736C2E36-0A07-5ED8-BBCD-452106E40EB0}"/>
                </a:ext>
              </a:extLst>
            </p:cNvPr>
            <p:cNvSpPr txBox="1"/>
            <p:nvPr/>
          </p:nvSpPr>
          <p:spPr>
            <a:xfrm>
              <a:off x="113222" y="79118"/>
              <a:ext cx="981254" cy="1330218"/>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sp>
        <p:nvSpPr>
          <p:cNvPr id="11" name="Freeform 11">
            <a:extLst>
              <a:ext uri="{FF2B5EF4-FFF2-40B4-BE49-F238E27FC236}">
                <a16:creationId xmlns:a16="http://schemas.microsoft.com/office/drawing/2014/main" id="{88F50701-4781-3C5A-D901-DB6600D2F5AF}"/>
              </a:ext>
            </a:extLst>
          </p:cNvPr>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grpSp>
        <p:nvGrpSpPr>
          <p:cNvPr id="12" name="Group 12">
            <a:extLst>
              <a:ext uri="{FF2B5EF4-FFF2-40B4-BE49-F238E27FC236}">
                <a16:creationId xmlns:a16="http://schemas.microsoft.com/office/drawing/2014/main" id="{C73045AA-CE1A-BBBB-E0BA-CFA6D12D04AA}"/>
              </a:ext>
            </a:extLst>
          </p:cNvPr>
          <p:cNvGrpSpPr/>
          <p:nvPr/>
        </p:nvGrpSpPr>
        <p:grpSpPr>
          <a:xfrm rot="5400000">
            <a:off x="1369991" y="4714977"/>
            <a:ext cx="500647" cy="438066"/>
            <a:chOff x="0" y="0"/>
            <a:chExt cx="812800" cy="711200"/>
          </a:xfrm>
        </p:grpSpPr>
        <p:sp>
          <p:nvSpPr>
            <p:cNvPr id="13" name="Freeform 13">
              <a:extLst>
                <a:ext uri="{FF2B5EF4-FFF2-40B4-BE49-F238E27FC236}">
                  <a16:creationId xmlns:a16="http://schemas.microsoft.com/office/drawing/2014/main" id="{A756E27C-B800-88D9-680C-92B54DAAE52E}"/>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en-US" dirty="0">
                <a:latin typeface="Verdana" panose="020B0604030504040204" pitchFamily="34" charset="0"/>
              </a:endParaRPr>
            </a:p>
          </p:txBody>
        </p:sp>
        <p:sp>
          <p:nvSpPr>
            <p:cNvPr id="14" name="TextBox 14">
              <a:extLst>
                <a:ext uri="{FF2B5EF4-FFF2-40B4-BE49-F238E27FC236}">
                  <a16:creationId xmlns:a16="http://schemas.microsoft.com/office/drawing/2014/main" id="{5773C1D7-01D8-2F62-33D7-BFDCBEF5A5B9}"/>
                </a:ext>
              </a:extLst>
            </p:cNvPr>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18" name="Group 18">
            <a:extLst>
              <a:ext uri="{FF2B5EF4-FFF2-40B4-BE49-F238E27FC236}">
                <a16:creationId xmlns:a16="http://schemas.microsoft.com/office/drawing/2014/main" id="{BFD9050D-AC86-7BDC-75FD-9AC17EE1305D}"/>
              </a:ext>
            </a:extLst>
          </p:cNvPr>
          <p:cNvGrpSpPr/>
          <p:nvPr/>
        </p:nvGrpSpPr>
        <p:grpSpPr>
          <a:xfrm rot="5400000">
            <a:off x="1369991" y="5676635"/>
            <a:ext cx="500647" cy="438066"/>
            <a:chOff x="0" y="0"/>
            <a:chExt cx="812800" cy="711200"/>
          </a:xfrm>
        </p:grpSpPr>
        <p:sp>
          <p:nvSpPr>
            <p:cNvPr id="19" name="Freeform 19">
              <a:extLst>
                <a:ext uri="{FF2B5EF4-FFF2-40B4-BE49-F238E27FC236}">
                  <a16:creationId xmlns:a16="http://schemas.microsoft.com/office/drawing/2014/main" id="{706135CA-BFE2-9B90-BCE8-B3DD0EFF3969}"/>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en-US" dirty="0">
                <a:latin typeface="Verdana" panose="020B0604030504040204" pitchFamily="34" charset="0"/>
              </a:endParaRPr>
            </a:p>
          </p:txBody>
        </p:sp>
        <p:sp>
          <p:nvSpPr>
            <p:cNvPr id="20" name="TextBox 20">
              <a:extLst>
                <a:ext uri="{FF2B5EF4-FFF2-40B4-BE49-F238E27FC236}">
                  <a16:creationId xmlns:a16="http://schemas.microsoft.com/office/drawing/2014/main" id="{F778FA11-1A27-60DA-FF59-5BF715A977D3}"/>
                </a:ext>
              </a:extLst>
            </p:cNvPr>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21" name="Group 21">
            <a:extLst>
              <a:ext uri="{FF2B5EF4-FFF2-40B4-BE49-F238E27FC236}">
                <a16:creationId xmlns:a16="http://schemas.microsoft.com/office/drawing/2014/main" id="{855B5541-BE46-E322-1F70-94F073C2907E}"/>
              </a:ext>
            </a:extLst>
          </p:cNvPr>
          <p:cNvGrpSpPr/>
          <p:nvPr/>
        </p:nvGrpSpPr>
        <p:grpSpPr>
          <a:xfrm rot="5400000">
            <a:off x="1369991" y="6676392"/>
            <a:ext cx="500647" cy="438066"/>
            <a:chOff x="0" y="0"/>
            <a:chExt cx="812800" cy="711200"/>
          </a:xfrm>
        </p:grpSpPr>
        <p:sp>
          <p:nvSpPr>
            <p:cNvPr id="22" name="Freeform 22">
              <a:extLst>
                <a:ext uri="{FF2B5EF4-FFF2-40B4-BE49-F238E27FC236}">
                  <a16:creationId xmlns:a16="http://schemas.microsoft.com/office/drawing/2014/main" id="{B8EEC997-89AB-49CF-0706-022B14382661}"/>
                </a:ext>
              </a:extLst>
            </p:cNvPr>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90E52">
                <a:alpha val="89804"/>
              </a:srgbClr>
            </a:solidFill>
          </p:spPr>
          <p:txBody>
            <a:bodyPr/>
            <a:lstStyle/>
            <a:p>
              <a:endParaRPr lang="en-US" dirty="0">
                <a:latin typeface="Verdana" panose="020B0604030504040204" pitchFamily="34" charset="0"/>
              </a:endParaRPr>
            </a:p>
          </p:txBody>
        </p:sp>
        <p:sp>
          <p:nvSpPr>
            <p:cNvPr id="23" name="TextBox 23">
              <a:extLst>
                <a:ext uri="{FF2B5EF4-FFF2-40B4-BE49-F238E27FC236}">
                  <a16:creationId xmlns:a16="http://schemas.microsoft.com/office/drawing/2014/main" id="{5948FCE3-B4CD-891F-8FC6-62DAD36EE4A2}"/>
                </a:ext>
              </a:extLst>
            </p:cNvPr>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sp>
        <p:nvSpPr>
          <p:cNvPr id="24" name="Freeform 24">
            <a:extLst>
              <a:ext uri="{FF2B5EF4-FFF2-40B4-BE49-F238E27FC236}">
                <a16:creationId xmlns:a16="http://schemas.microsoft.com/office/drawing/2014/main" id="{D0FDFDEE-A3FE-5789-776E-3BB80B757C84}"/>
              </a:ext>
            </a:extLst>
          </p:cNvPr>
          <p:cNvSpPr/>
          <p:nvPr/>
        </p:nvSpPr>
        <p:spPr>
          <a:xfrm rot="1102074" flipH="1">
            <a:off x="-444368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31" name="Freeform 31">
            <a:extLst>
              <a:ext uri="{FF2B5EF4-FFF2-40B4-BE49-F238E27FC236}">
                <a16:creationId xmlns:a16="http://schemas.microsoft.com/office/drawing/2014/main" id="{DF82D718-923E-93CD-1410-E0A21B3966BC}"/>
              </a:ext>
            </a:extLst>
          </p:cNvPr>
          <p:cNvSpPr/>
          <p:nvPr/>
        </p:nvSpPr>
        <p:spPr>
          <a:xfrm>
            <a:off x="15265154" y="8724900"/>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dirty="0">
              <a:latin typeface="Verdana" panose="020B0604030504040204" pitchFamily="34" charset="0"/>
            </a:endParaRPr>
          </a:p>
        </p:txBody>
      </p:sp>
      <p:sp>
        <p:nvSpPr>
          <p:cNvPr id="32" name="TextBox 32">
            <a:hlinkClick r:id="rId5"/>
            <a:extLst>
              <a:ext uri="{FF2B5EF4-FFF2-40B4-BE49-F238E27FC236}">
                <a16:creationId xmlns:a16="http://schemas.microsoft.com/office/drawing/2014/main" id="{DA2807AA-6DEA-12A5-5F4C-7C94A6580B26}"/>
              </a:ext>
            </a:extLst>
          </p:cNvPr>
          <p:cNvSpPr txBox="1"/>
          <p:nvPr/>
        </p:nvSpPr>
        <p:spPr>
          <a:xfrm>
            <a:off x="2232952" y="3559155"/>
            <a:ext cx="4816156" cy="583173"/>
          </a:xfrm>
          <a:prstGeom prst="rect">
            <a:avLst/>
          </a:prstGeom>
        </p:spPr>
        <p:txBody>
          <a:bodyPr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5"/>
              </a:rPr>
              <a:t>Your Guide to AI &amp; Fundraising</a:t>
            </a:r>
            <a:endPar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3" name="TextBox 33">
            <a:extLst>
              <a:ext uri="{FF2B5EF4-FFF2-40B4-BE49-F238E27FC236}">
                <a16:creationId xmlns:a16="http://schemas.microsoft.com/office/drawing/2014/main" id="{6B42A4B4-0A02-8EE6-B517-0D47B1AD538A}"/>
              </a:ext>
            </a:extLst>
          </p:cNvPr>
          <p:cNvSpPr txBox="1"/>
          <p:nvPr/>
        </p:nvSpPr>
        <p:spPr>
          <a:xfrm>
            <a:off x="2232952" y="7462977"/>
            <a:ext cx="4903239" cy="583173"/>
          </a:xfrm>
          <a:prstGeom prst="rect">
            <a:avLst/>
          </a:prstGeom>
        </p:spPr>
        <p:txBody>
          <a:bodyPr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6"/>
              </a:rPr>
              <a:t>Peer-to-Peer Fundraising</a:t>
            </a:r>
            <a:endPar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34" name="TextBox 34">
            <a:extLst>
              <a:ext uri="{FF2B5EF4-FFF2-40B4-BE49-F238E27FC236}">
                <a16:creationId xmlns:a16="http://schemas.microsoft.com/office/drawing/2014/main" id="{2497D72F-2EF2-5252-1912-5E346A727B09}"/>
              </a:ext>
            </a:extLst>
          </p:cNvPr>
          <p:cNvSpPr txBox="1"/>
          <p:nvPr/>
        </p:nvSpPr>
        <p:spPr>
          <a:xfrm>
            <a:off x="2232952" y="4658517"/>
            <a:ext cx="4816156" cy="369332"/>
          </a:xfrm>
          <a:prstGeom prst="rect">
            <a:avLst/>
          </a:prstGeom>
        </p:spPr>
        <p:txBody>
          <a:bodyPr lIns="0" tIns="0" rIns="0" bIns="0" rtlCol="0" anchor="t">
            <a:spAutoFit/>
          </a:bodyPr>
          <a:lstStyle/>
          <a:p>
            <a:pPr algn="l"/>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7"/>
              </a:rPr>
              <a:t>Nonprofit Fundraising Trends</a:t>
            </a:r>
            <a:endPar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36" name="TextBox 36">
            <a:extLst>
              <a:ext uri="{FF2B5EF4-FFF2-40B4-BE49-F238E27FC236}">
                <a16:creationId xmlns:a16="http://schemas.microsoft.com/office/drawing/2014/main" id="{B396FC75-05C1-F82D-CB98-2001D98CB3BD}"/>
              </a:ext>
            </a:extLst>
          </p:cNvPr>
          <p:cNvSpPr txBox="1"/>
          <p:nvPr/>
        </p:nvSpPr>
        <p:spPr>
          <a:xfrm>
            <a:off x="2232952" y="5430080"/>
            <a:ext cx="4816156" cy="583173"/>
          </a:xfrm>
          <a:prstGeom prst="rect">
            <a:avLst/>
          </a:prstGeom>
        </p:spPr>
        <p:txBody>
          <a:bodyPr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8"/>
              </a:rPr>
              <a:t>Social Media Fundraising</a:t>
            </a:r>
            <a:endPar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37" name="TextBox 37">
            <a:extLst>
              <a:ext uri="{FF2B5EF4-FFF2-40B4-BE49-F238E27FC236}">
                <a16:creationId xmlns:a16="http://schemas.microsoft.com/office/drawing/2014/main" id="{C802B47B-E098-9E7F-37D5-20F5AA4102EF}"/>
              </a:ext>
            </a:extLst>
          </p:cNvPr>
          <p:cNvSpPr txBox="1"/>
          <p:nvPr/>
        </p:nvSpPr>
        <p:spPr>
          <a:xfrm>
            <a:off x="2232952" y="6429837"/>
            <a:ext cx="4816156" cy="583173"/>
          </a:xfrm>
          <a:prstGeom prst="rect">
            <a:avLst/>
          </a:prstGeom>
        </p:spPr>
        <p:txBody>
          <a:bodyPr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hlinkClick r:id="rId9"/>
              </a:rPr>
              <a:t>Mobile Giving Apps</a:t>
            </a:r>
            <a:endPar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40" name="TextBox 40">
            <a:extLst>
              <a:ext uri="{FF2B5EF4-FFF2-40B4-BE49-F238E27FC236}">
                <a16:creationId xmlns:a16="http://schemas.microsoft.com/office/drawing/2014/main" id="{67E00103-F985-31C7-31BB-8CDE102E70A3}"/>
              </a:ext>
            </a:extLst>
          </p:cNvPr>
          <p:cNvSpPr txBox="1"/>
          <p:nvPr/>
        </p:nvSpPr>
        <p:spPr>
          <a:xfrm>
            <a:off x="1401281" y="1895623"/>
            <a:ext cx="5131034" cy="955675"/>
          </a:xfrm>
          <a:prstGeom prst="rect">
            <a:avLst/>
          </a:prstGeom>
        </p:spPr>
        <p:txBody>
          <a:bodyPr lIns="0" tIns="0" rIns="0" bIns="0" rtlCol="0" anchor="t">
            <a:spAutoFit/>
          </a:bodyPr>
          <a:lstStyle/>
          <a:p>
            <a:pPr algn="l">
              <a:lnSpc>
                <a:spcPts val="7475"/>
              </a:lnSpc>
            </a:pPr>
            <a:r>
              <a:rPr lang="en-US" sz="65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Resources</a:t>
            </a:r>
          </a:p>
        </p:txBody>
      </p:sp>
      <p:sp>
        <p:nvSpPr>
          <p:cNvPr id="41" name="TextBox 40">
            <a:extLst>
              <a:ext uri="{FF2B5EF4-FFF2-40B4-BE49-F238E27FC236}">
                <a16:creationId xmlns:a16="http://schemas.microsoft.com/office/drawing/2014/main" id="{F74843C4-172C-92C7-22F0-FDC1FCD4E04A}"/>
              </a:ext>
            </a:extLst>
          </p:cNvPr>
          <p:cNvSpPr txBox="1"/>
          <p:nvPr/>
        </p:nvSpPr>
        <p:spPr>
          <a:xfrm>
            <a:off x="7686052" y="6852104"/>
            <a:ext cx="8277280" cy="984885"/>
          </a:xfrm>
          <a:prstGeom prst="rect">
            <a:avLst/>
          </a:prstGeom>
        </p:spPr>
        <p:txBody>
          <a:bodyPr wrap="square" lIns="0" tIns="0" rIns="0" bIns="0" rtlCol="0" anchor="t">
            <a:spAutoFit/>
          </a:bodyPr>
          <a:lstStyle/>
          <a:p>
            <a:pPr algn="l"/>
            <a:r>
              <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Schedule a 30-minute call</a:t>
            </a:r>
          </a:p>
          <a:p>
            <a:pPr algn="l"/>
            <a:r>
              <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 with SIA Fund Development!</a:t>
            </a:r>
          </a:p>
        </p:txBody>
      </p:sp>
      <p:pic>
        <p:nvPicPr>
          <p:cNvPr id="43" name="Picture 42" descr="A qr code on a white background&#10;&#10;AI-generated content may be incorrect.">
            <a:extLst>
              <a:ext uri="{FF2B5EF4-FFF2-40B4-BE49-F238E27FC236}">
                <a16:creationId xmlns:a16="http://schemas.microsoft.com/office/drawing/2014/main" id="{61FB1AFE-5582-AAE8-434D-CBBA974EF2A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68194" y="2923430"/>
            <a:ext cx="3770662" cy="3770662"/>
          </a:xfrm>
          <a:prstGeom prst="rect">
            <a:avLst/>
          </a:prstGeom>
        </p:spPr>
      </p:pic>
    </p:spTree>
    <p:extLst>
      <p:ext uri="{BB962C8B-B14F-4D97-AF65-F5344CB8AC3E}">
        <p14:creationId xmlns:p14="http://schemas.microsoft.com/office/powerpoint/2010/main" val="1078829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69991" y="3805710"/>
            <a:ext cx="500647" cy="438066"/>
            <a:chOff x="0" y="0"/>
            <a:chExt cx="812800" cy="711200"/>
          </a:xfrm>
        </p:grpSpPr>
        <p:sp>
          <p:nvSpPr>
            <p:cNvPr id="3" name="Freeform 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en-US" dirty="0">
                <a:latin typeface="Verdana" panose="020B0604030504040204" pitchFamily="34" charset="0"/>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5" name="Group 5"/>
          <p:cNvGrpSpPr/>
          <p:nvPr/>
        </p:nvGrpSpPr>
        <p:grpSpPr>
          <a:xfrm rot="5400000">
            <a:off x="7418187" y="3884783"/>
            <a:ext cx="425684" cy="382790"/>
            <a:chOff x="60851" y="89740"/>
            <a:chExt cx="691098" cy="621460"/>
          </a:xfrm>
        </p:grpSpPr>
        <p:sp>
          <p:nvSpPr>
            <p:cNvPr id="6" name="Freeform 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en-US" sz="3200" dirty="0">
                <a:latin typeface="Verdana" panose="020B0604030504040204" pitchFamily="34" charset="0"/>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sz="3200" dirty="0">
                <a:latin typeface="Verdana" panose="020B0604030504040204" pitchFamily="34" charset="0"/>
              </a:endParaRPr>
            </a:p>
          </p:txBody>
        </p:sp>
      </p:grpSp>
      <p:grpSp>
        <p:nvGrpSpPr>
          <p:cNvPr id="8" name="Group 8"/>
          <p:cNvGrpSpPr/>
          <p:nvPr/>
        </p:nvGrpSpPr>
        <p:grpSpPr>
          <a:xfrm>
            <a:off x="13299809" y="-742156"/>
            <a:ext cx="9483991" cy="12212363"/>
            <a:chOff x="0" y="0"/>
            <a:chExt cx="1207697" cy="1555130"/>
          </a:xfrm>
        </p:grpSpPr>
        <p:sp>
          <p:nvSpPr>
            <p:cNvPr id="9" name="Freeform 9"/>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en-US" dirty="0">
                <a:latin typeface="Verdana" panose="020B0604030504040204" pitchFamily="34" charset="0"/>
              </a:endParaRPr>
            </a:p>
          </p:txBody>
        </p:sp>
        <p:sp>
          <p:nvSpPr>
            <p:cNvPr id="10" name="TextBox 10"/>
            <p:cNvSpPr txBox="1"/>
            <p:nvPr/>
          </p:nvSpPr>
          <p:spPr>
            <a:xfrm>
              <a:off x="113222" y="79118"/>
              <a:ext cx="981254" cy="1330218"/>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sp>
        <p:nvSpPr>
          <p:cNvPr id="11" name="Freeform 11"/>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sz="3200" dirty="0">
              <a:latin typeface="Verdana" panose="020B0604030504040204" pitchFamily="34" charset="0"/>
            </a:endParaRPr>
          </a:p>
        </p:txBody>
      </p:sp>
      <p:grpSp>
        <p:nvGrpSpPr>
          <p:cNvPr id="12" name="Group 12"/>
          <p:cNvGrpSpPr/>
          <p:nvPr/>
        </p:nvGrpSpPr>
        <p:grpSpPr>
          <a:xfrm rot="5400000">
            <a:off x="1369991" y="4714977"/>
            <a:ext cx="500647" cy="438066"/>
            <a:chOff x="0" y="0"/>
            <a:chExt cx="812800" cy="711200"/>
          </a:xfrm>
        </p:grpSpPr>
        <p:sp>
          <p:nvSpPr>
            <p:cNvPr id="13" name="Freeform 1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en-US" dirty="0">
                <a:latin typeface="Verdana" panose="020B0604030504040204" pitchFamily="34" charset="0"/>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15" name="Group 15"/>
          <p:cNvGrpSpPr/>
          <p:nvPr/>
        </p:nvGrpSpPr>
        <p:grpSpPr>
          <a:xfrm rot="5400000">
            <a:off x="7418187" y="4794051"/>
            <a:ext cx="425684" cy="382790"/>
            <a:chOff x="60851" y="89740"/>
            <a:chExt cx="691098" cy="621460"/>
          </a:xfrm>
        </p:grpSpPr>
        <p:sp>
          <p:nvSpPr>
            <p:cNvPr id="16" name="Freeform 1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en-US" sz="3200" dirty="0">
                <a:latin typeface="Verdana" panose="020B0604030504040204" pitchFamily="34" charset="0"/>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sz="3200" dirty="0">
                <a:latin typeface="Verdana" panose="020B0604030504040204" pitchFamily="34" charset="0"/>
              </a:endParaRPr>
            </a:p>
          </p:txBody>
        </p:sp>
      </p:grpSp>
      <p:grpSp>
        <p:nvGrpSpPr>
          <p:cNvPr id="18" name="Group 18"/>
          <p:cNvGrpSpPr/>
          <p:nvPr/>
        </p:nvGrpSpPr>
        <p:grpSpPr>
          <a:xfrm rot="5400000">
            <a:off x="1369991" y="5676635"/>
            <a:ext cx="500647" cy="438066"/>
            <a:chOff x="0" y="0"/>
            <a:chExt cx="812800" cy="711200"/>
          </a:xfrm>
        </p:grpSpPr>
        <p:sp>
          <p:nvSpPr>
            <p:cNvPr id="19" name="Freeform 19"/>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en-US" dirty="0">
                <a:latin typeface="Verdana" panose="020B0604030504040204" pitchFamily="34" charset="0"/>
              </a:endParaRPr>
            </a:p>
          </p:txBody>
        </p:sp>
        <p:sp>
          <p:nvSpPr>
            <p:cNvPr id="20" name="TextBox 20"/>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sp>
        <p:nvSpPr>
          <p:cNvPr id="24" name="Freeform 24"/>
          <p:cNvSpPr/>
          <p:nvPr/>
        </p:nvSpPr>
        <p:spPr>
          <a:xfrm rot="1102074" flipH="1">
            <a:off x="12831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sz="3200" dirty="0">
              <a:latin typeface="Verdana" panose="020B0604030504040204" pitchFamily="34" charset="0"/>
            </a:endParaRPr>
          </a:p>
        </p:txBody>
      </p:sp>
      <p:grpSp>
        <p:nvGrpSpPr>
          <p:cNvPr id="28" name="Group 28"/>
          <p:cNvGrpSpPr/>
          <p:nvPr/>
        </p:nvGrpSpPr>
        <p:grpSpPr>
          <a:xfrm rot="5400000">
            <a:off x="7418187" y="5755708"/>
            <a:ext cx="425684" cy="382790"/>
            <a:chOff x="60851" y="89740"/>
            <a:chExt cx="691098" cy="621460"/>
          </a:xfrm>
        </p:grpSpPr>
        <p:sp>
          <p:nvSpPr>
            <p:cNvPr id="29" name="Freeform 29"/>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BB4075">
                <a:alpha val="89804"/>
              </a:srgbClr>
            </a:solidFill>
          </p:spPr>
          <p:txBody>
            <a:bodyPr/>
            <a:lstStyle/>
            <a:p>
              <a:endParaRPr lang="en-US" sz="3200" dirty="0">
                <a:latin typeface="Verdana" panose="020B0604030504040204" pitchFamily="34" charset="0"/>
              </a:endParaRPr>
            </a:p>
          </p:txBody>
        </p:sp>
        <p:sp>
          <p:nvSpPr>
            <p:cNvPr id="30" name="TextBox 30"/>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sz="3200" dirty="0">
                <a:latin typeface="Verdana" panose="020B0604030504040204" pitchFamily="34" charset="0"/>
              </a:endParaRPr>
            </a:p>
          </p:txBody>
        </p:sp>
      </p:gr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dirty="0">
              <a:latin typeface="Verdana" panose="020B0604030504040204" pitchFamily="34" charset="0"/>
            </a:endParaRPr>
          </a:p>
        </p:txBody>
      </p:sp>
      <p:sp>
        <p:nvSpPr>
          <p:cNvPr id="32" name="TextBox 32"/>
          <p:cNvSpPr txBox="1"/>
          <p:nvPr/>
        </p:nvSpPr>
        <p:spPr>
          <a:xfrm>
            <a:off x="2232952" y="3559155"/>
            <a:ext cx="4816156" cy="583173"/>
          </a:xfrm>
          <a:prstGeom prst="rect">
            <a:avLst/>
          </a:prstGeom>
        </p:spPr>
        <p:txBody>
          <a:bodyPr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Why Partnerships Matter</a:t>
            </a:r>
          </a:p>
        </p:txBody>
      </p:sp>
      <p:sp>
        <p:nvSpPr>
          <p:cNvPr id="33" name="TextBox 33"/>
          <p:cNvSpPr txBox="1"/>
          <p:nvPr/>
        </p:nvSpPr>
        <p:spPr>
          <a:xfrm>
            <a:off x="8271305" y="3678275"/>
            <a:ext cx="5442389" cy="583173"/>
          </a:xfrm>
          <a:prstGeom prst="rect">
            <a:avLst/>
          </a:prstGeom>
        </p:spPr>
        <p:txBody>
          <a:bodyPr wrap="square"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Donor Stewardship Trends</a:t>
            </a:r>
            <a:endPar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TextBox 34"/>
          <p:cNvSpPr txBox="1"/>
          <p:nvPr/>
        </p:nvSpPr>
        <p:spPr>
          <a:xfrm>
            <a:off x="2259314" y="4645501"/>
            <a:ext cx="4816156" cy="369332"/>
          </a:xfrm>
          <a:prstGeom prst="rect">
            <a:avLst/>
          </a:prstGeom>
        </p:spPr>
        <p:txBody>
          <a:bodyPr lIns="0" tIns="0" rIns="0" bIns="0" rtlCol="0" anchor="t">
            <a:spAutoFit/>
          </a:bodyPr>
          <a:lstStyle/>
          <a:p>
            <a:pPr algn="l"/>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Where to Find Partners</a:t>
            </a:r>
          </a:p>
        </p:txBody>
      </p:sp>
      <p:sp>
        <p:nvSpPr>
          <p:cNvPr id="35" name="TextBox 35"/>
          <p:cNvSpPr txBox="1"/>
          <p:nvPr/>
        </p:nvSpPr>
        <p:spPr>
          <a:xfrm>
            <a:off x="8271305" y="4519858"/>
            <a:ext cx="4903239" cy="583173"/>
          </a:xfrm>
          <a:prstGeom prst="rect">
            <a:avLst/>
          </a:prstGeom>
        </p:spPr>
        <p:txBody>
          <a:bodyPr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Collaboration in Action</a:t>
            </a:r>
          </a:p>
        </p:txBody>
      </p:sp>
      <p:sp>
        <p:nvSpPr>
          <p:cNvPr id="36" name="TextBox 36"/>
          <p:cNvSpPr txBox="1"/>
          <p:nvPr/>
        </p:nvSpPr>
        <p:spPr>
          <a:xfrm>
            <a:off x="2232952" y="5430080"/>
            <a:ext cx="4816156" cy="583173"/>
          </a:xfrm>
          <a:prstGeom prst="rect">
            <a:avLst/>
          </a:prstGeom>
        </p:spPr>
        <p:txBody>
          <a:bodyPr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What Partners Gain</a:t>
            </a:r>
          </a:p>
        </p:txBody>
      </p:sp>
      <p:sp>
        <p:nvSpPr>
          <p:cNvPr id="39" name="TextBox 39"/>
          <p:cNvSpPr txBox="1"/>
          <p:nvPr/>
        </p:nvSpPr>
        <p:spPr>
          <a:xfrm>
            <a:off x="8212951" y="5653425"/>
            <a:ext cx="4903239" cy="369332"/>
          </a:xfrm>
          <a:prstGeom prst="rect">
            <a:avLst/>
          </a:prstGeom>
        </p:spPr>
        <p:txBody>
          <a:bodyPr lIns="0" tIns="0" rIns="0" bIns="0" rtlCol="0" anchor="t">
            <a:spAutoFit/>
          </a:bodyPr>
          <a:lstStyle/>
          <a:p>
            <a:pPr algn="l"/>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Resources &amp; Next Steps</a:t>
            </a:r>
          </a:p>
        </p:txBody>
      </p:sp>
      <p:sp>
        <p:nvSpPr>
          <p:cNvPr id="40" name="TextBox 40"/>
          <p:cNvSpPr txBox="1"/>
          <p:nvPr/>
        </p:nvSpPr>
        <p:spPr>
          <a:xfrm>
            <a:off x="1401281" y="1895623"/>
            <a:ext cx="5131034" cy="955675"/>
          </a:xfrm>
          <a:prstGeom prst="rect">
            <a:avLst/>
          </a:prstGeom>
        </p:spPr>
        <p:txBody>
          <a:bodyPr lIns="0" tIns="0" rIns="0" bIns="0" rtlCol="0" anchor="t">
            <a:spAutoFit/>
          </a:bodyPr>
          <a:lstStyle/>
          <a:p>
            <a:pPr algn="l">
              <a:lnSpc>
                <a:spcPts val="7475"/>
              </a:lnSpc>
            </a:pPr>
            <a:r>
              <a:rPr lang="en-US" sz="65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Agenda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en-US" dirty="0">
              <a:latin typeface="Verdana" panose="020B0604030504040204" pitchFamily="34" charset="0"/>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7" name="TextBox 7"/>
          <p:cNvSpPr txBox="1"/>
          <p:nvPr/>
        </p:nvSpPr>
        <p:spPr>
          <a:xfrm>
            <a:off x="4797620" y="859662"/>
            <a:ext cx="9756579" cy="1077474"/>
          </a:xfrm>
          <a:prstGeom prst="rect">
            <a:avLst/>
          </a:prstGeom>
        </p:spPr>
        <p:txBody>
          <a:bodyPr wrap="square" lIns="0" tIns="0" rIns="0" bIns="0" rtlCol="0" anchor="t">
            <a:spAutoFit/>
          </a:bodyPr>
          <a:lstStyle/>
          <a:p>
            <a:pPr algn="ctr">
              <a:lnSpc>
                <a:spcPts val="9100"/>
              </a:lnSpc>
            </a:pPr>
            <a:r>
              <a:rPr lang="en-US" sz="6500" spc="-194"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Why Partnerships Matter</a:t>
            </a:r>
          </a:p>
        </p:txBody>
      </p:sp>
      <p:sp>
        <p:nvSpPr>
          <p:cNvPr id="8" name="TextBox 8"/>
          <p:cNvSpPr txBox="1"/>
          <p:nvPr/>
        </p:nvSpPr>
        <p:spPr>
          <a:xfrm>
            <a:off x="4310805" y="3790089"/>
            <a:ext cx="3632666" cy="423193"/>
          </a:xfrm>
          <a:prstGeom prst="rect">
            <a:avLst/>
          </a:prstGeom>
        </p:spPr>
        <p:txBody>
          <a:bodyPr lIns="0" tIns="0" rIns="0" bIns="0" rtlCol="0" anchor="t">
            <a:spAutoFit/>
          </a:bodyPr>
          <a:lstStyle/>
          <a:p>
            <a:pPr algn="l">
              <a:lnSpc>
                <a:spcPts val="3319"/>
              </a:lnSpc>
            </a:pPr>
            <a:r>
              <a:rPr lang="en-US" sz="3200"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Raise Awareness</a:t>
            </a:r>
            <a:endParaRPr lang="en-US" sz="3200"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10"/>
          <p:cNvSpPr txBox="1"/>
          <p:nvPr/>
        </p:nvSpPr>
        <p:spPr>
          <a:xfrm>
            <a:off x="4310805" y="6744598"/>
            <a:ext cx="3632666" cy="846386"/>
          </a:xfrm>
          <a:prstGeom prst="rect">
            <a:avLst/>
          </a:prstGeom>
        </p:spPr>
        <p:txBody>
          <a:bodyPr lIns="0" tIns="0" rIns="0" bIns="0" rtlCol="0" anchor="t">
            <a:spAutoFit/>
          </a:bodyPr>
          <a:lstStyle/>
          <a:p>
            <a:pPr algn="l">
              <a:lnSpc>
                <a:spcPts val="3319"/>
              </a:lnSpc>
            </a:pPr>
            <a:r>
              <a:rPr lang="en-US" sz="3200"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Attract New Members</a:t>
            </a:r>
          </a:p>
        </p:txBody>
      </p:sp>
      <p:sp>
        <p:nvSpPr>
          <p:cNvPr id="11" name="TextBox 11"/>
          <p:cNvSpPr txBox="1"/>
          <p:nvPr/>
        </p:nvSpPr>
        <p:spPr>
          <a:xfrm>
            <a:off x="10671739" y="3964483"/>
            <a:ext cx="4876373" cy="846386"/>
          </a:xfrm>
          <a:prstGeom prst="rect">
            <a:avLst/>
          </a:prstGeom>
        </p:spPr>
        <p:txBody>
          <a:bodyPr wrap="square" lIns="0" tIns="0" rIns="0" bIns="0" rtlCol="0" anchor="t">
            <a:spAutoFit/>
          </a:bodyPr>
          <a:lstStyle/>
          <a:p>
            <a:pPr algn="l">
              <a:lnSpc>
                <a:spcPts val="3319"/>
              </a:lnSpc>
            </a:pPr>
            <a:r>
              <a:rPr lang="en-US" sz="3200"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Reach More Women</a:t>
            </a:r>
          </a:p>
          <a:p>
            <a:pPr algn="l">
              <a:lnSpc>
                <a:spcPts val="3319"/>
              </a:lnSpc>
            </a:pPr>
            <a:endParaRPr lang="en-US" sz="3200"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endParaRPr>
          </a:p>
        </p:txBody>
      </p:sp>
      <p:sp>
        <p:nvSpPr>
          <p:cNvPr id="12" name="TextBox 12"/>
          <p:cNvSpPr txBox="1"/>
          <p:nvPr/>
        </p:nvSpPr>
        <p:spPr>
          <a:xfrm>
            <a:off x="10666013" y="6914374"/>
            <a:ext cx="3632666" cy="423193"/>
          </a:xfrm>
          <a:prstGeom prst="rect">
            <a:avLst/>
          </a:prstGeom>
        </p:spPr>
        <p:txBody>
          <a:bodyPr lIns="0" tIns="0" rIns="0" bIns="0" rtlCol="0" anchor="t">
            <a:spAutoFit/>
          </a:bodyPr>
          <a:lstStyle/>
          <a:p>
            <a:pPr algn="l">
              <a:lnSpc>
                <a:spcPts val="3319"/>
              </a:lnSpc>
            </a:pPr>
            <a:r>
              <a:rPr lang="en-US" sz="3200"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Find New Donors</a:t>
            </a:r>
            <a:endParaRPr lang="en-US" sz="3200"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en-US" dirty="0">
              <a:latin typeface="Verdana" panose="020B0604030504040204" pitchFamily="34" charset="0"/>
            </a:endParaRPr>
          </a:p>
        </p:txBody>
      </p:sp>
      <p:sp>
        <p:nvSpPr>
          <p:cNvPr id="13" name="Freeform 33">
            <a:extLst>
              <a:ext uri="{FF2B5EF4-FFF2-40B4-BE49-F238E27FC236}">
                <a16:creationId xmlns:a16="http://schemas.microsoft.com/office/drawing/2014/main" id="{AF662072-4806-2569-A978-1AE66343D76A}"/>
              </a:ext>
            </a:extLst>
          </p:cNvPr>
          <p:cNvSpPr/>
          <p:nvPr/>
        </p:nvSpPr>
        <p:spPr>
          <a:xfrm>
            <a:off x="9605775" y="3641321"/>
            <a:ext cx="953166" cy="907999"/>
          </a:xfrm>
          <a:custGeom>
            <a:avLst/>
            <a:gdLst/>
            <a:ahLst/>
            <a:cxnLst/>
            <a:rect l="l" t="t" r="r" b="b"/>
            <a:pathLst>
              <a:path w="1079092" h="1061434">
                <a:moveTo>
                  <a:pt x="0" y="0"/>
                </a:moveTo>
                <a:lnTo>
                  <a:pt x="1079092" y="0"/>
                </a:lnTo>
                <a:lnTo>
                  <a:pt x="1079092" y="1061434"/>
                </a:lnTo>
                <a:lnTo>
                  <a:pt x="0" y="106143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latin typeface="Verdana" panose="020B0604030504040204" pitchFamily="34" charset="0"/>
            </a:endParaRPr>
          </a:p>
        </p:txBody>
      </p:sp>
      <p:sp>
        <p:nvSpPr>
          <p:cNvPr id="15" name="Freeform 3">
            <a:extLst>
              <a:ext uri="{FF2B5EF4-FFF2-40B4-BE49-F238E27FC236}">
                <a16:creationId xmlns:a16="http://schemas.microsoft.com/office/drawing/2014/main" id="{975C714F-35E7-4BCB-FED6-F0C253639DCE}"/>
              </a:ext>
            </a:extLst>
          </p:cNvPr>
          <p:cNvSpPr/>
          <p:nvPr/>
        </p:nvSpPr>
        <p:spPr>
          <a:xfrm>
            <a:off x="3167497" y="3636824"/>
            <a:ext cx="1043341" cy="1016784"/>
          </a:xfrm>
          <a:custGeom>
            <a:avLst/>
            <a:gdLst/>
            <a:ahLst/>
            <a:cxnLst/>
            <a:rect l="l" t="t" r="r" b="b"/>
            <a:pathLst>
              <a:path w="1043341" h="1016784">
                <a:moveTo>
                  <a:pt x="0" y="0"/>
                </a:moveTo>
                <a:lnTo>
                  <a:pt x="1043341" y="0"/>
                </a:lnTo>
                <a:lnTo>
                  <a:pt x="1043341" y="1016784"/>
                </a:lnTo>
                <a:lnTo>
                  <a:pt x="0" y="10167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dirty="0">
              <a:latin typeface="Verdana" panose="020B0604030504040204" pitchFamily="34" charset="0"/>
            </a:endParaRPr>
          </a:p>
        </p:txBody>
      </p:sp>
      <p:sp>
        <p:nvSpPr>
          <p:cNvPr id="20" name="Freeform 32">
            <a:extLst>
              <a:ext uri="{FF2B5EF4-FFF2-40B4-BE49-F238E27FC236}">
                <a16:creationId xmlns:a16="http://schemas.microsoft.com/office/drawing/2014/main" id="{02E8ABF0-0994-162A-152B-BD83BA7BB526}"/>
              </a:ext>
            </a:extLst>
          </p:cNvPr>
          <p:cNvSpPr/>
          <p:nvPr/>
        </p:nvSpPr>
        <p:spPr>
          <a:xfrm>
            <a:off x="3137375" y="6504864"/>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dirty="0">
              <a:latin typeface="Verdana" panose="020B0604030504040204" pitchFamily="34" charset="0"/>
            </a:endParaRPr>
          </a:p>
        </p:txBody>
      </p:sp>
      <p:sp>
        <p:nvSpPr>
          <p:cNvPr id="25" name="Freeform 17">
            <a:extLst>
              <a:ext uri="{FF2B5EF4-FFF2-40B4-BE49-F238E27FC236}">
                <a16:creationId xmlns:a16="http://schemas.microsoft.com/office/drawing/2014/main" id="{8702C3B6-1656-46F0-BA13-193179856F67}"/>
              </a:ext>
            </a:extLst>
          </p:cNvPr>
          <p:cNvSpPr/>
          <p:nvPr/>
        </p:nvSpPr>
        <p:spPr>
          <a:xfrm>
            <a:off x="9699740" y="6840339"/>
            <a:ext cx="669571" cy="767216"/>
          </a:xfrm>
          <a:custGeom>
            <a:avLst/>
            <a:gdLst/>
            <a:ahLst/>
            <a:cxnLst/>
            <a:rect l="l" t="t" r="r" b="b"/>
            <a:pathLst>
              <a:path w="669571" h="767216">
                <a:moveTo>
                  <a:pt x="0" y="0"/>
                </a:moveTo>
                <a:lnTo>
                  <a:pt x="669571" y="0"/>
                </a:lnTo>
                <a:lnTo>
                  <a:pt x="669571" y="767217"/>
                </a:lnTo>
                <a:lnTo>
                  <a:pt x="0" y="76721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dirty="0">
              <a:latin typeface="Verdana" panose="020B060403050404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en-US" dirty="0">
              <a:latin typeface="Verdana" panose="020B0604030504040204" pitchFamily="34" charset="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046" r="-25046"/>
              </a:stretch>
            </a:blipFill>
          </p:spPr>
          <p:txBody>
            <a:bodyPr/>
            <a:lstStyle/>
            <a:p>
              <a:endParaRPr lang="en-US" dirty="0">
                <a:latin typeface="Verdana" panose="020B0604030504040204" pitchFamily="34" charset="0"/>
              </a:endParaRPr>
            </a:p>
          </p:txBody>
        </p:sp>
      </p:grpSp>
      <p:sp>
        <p:nvSpPr>
          <p:cNvPr id="6" name="TextBox 6"/>
          <p:cNvSpPr txBox="1"/>
          <p:nvPr/>
        </p:nvSpPr>
        <p:spPr>
          <a:xfrm>
            <a:off x="1028700" y="4187333"/>
            <a:ext cx="8153208" cy="3778342"/>
          </a:xfrm>
          <a:prstGeom prst="rect">
            <a:avLst/>
          </a:prstGeom>
        </p:spPr>
        <p:txBody>
          <a:bodyPr lIns="0" tIns="0" rIns="0" bIns="0" rtlCol="0" anchor="t">
            <a:spAutoFit/>
          </a:bodyPr>
          <a:lstStyle/>
          <a:p>
            <a:pPr marL="571500" indent="-571500" algn="l">
              <a:lnSpc>
                <a:spcPct val="200000"/>
              </a:lnSpc>
              <a:buFont typeface="Arial" panose="020B0604020202020204" pitchFamily="34" charset="0"/>
              <a:buChar char="•"/>
            </a:pPr>
            <a:r>
              <a:rPr lang="en-US" sz="32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Local businesses and employers</a:t>
            </a:r>
            <a:endParaRPr lang="en-US" sz="32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200000"/>
              </a:lnSpc>
              <a:buFont typeface="Arial" panose="020B0604020202020204" pitchFamily="34" charset="0"/>
              <a:buChar char="•"/>
            </a:pPr>
            <a:r>
              <a:rPr lang="en-US" sz="32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Community based organizations</a:t>
            </a:r>
            <a:endParaRPr lang="en-US" sz="32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marL="457200" indent="-457200" algn="l">
              <a:lnSpc>
                <a:spcPct val="200000"/>
              </a:lnSpc>
              <a:buFont typeface="Arial" panose="020B0604020202020204" pitchFamily="34" charset="0"/>
              <a:buChar char="•"/>
            </a:pPr>
            <a:r>
              <a:rPr lang="en-US" sz="32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Civic clubs and faith communities</a:t>
            </a:r>
          </a:p>
          <a:p>
            <a:pPr marL="457200" indent="-457200" algn="l">
              <a:lnSpc>
                <a:spcPct val="200000"/>
              </a:lnSpc>
              <a:buFont typeface="Arial" panose="020B0604020202020204" pitchFamily="34" charset="0"/>
              <a:buChar char="•"/>
            </a:pPr>
            <a:r>
              <a:rPr lang="en-US" sz="32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Individual donors and networks</a:t>
            </a:r>
            <a:endParaRPr lang="en-US" sz="32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8" name="TextBox 8"/>
          <p:cNvSpPr txBox="1"/>
          <p:nvPr/>
        </p:nvSpPr>
        <p:spPr>
          <a:xfrm>
            <a:off x="971458" y="1919153"/>
            <a:ext cx="9449196" cy="2000548"/>
          </a:xfrm>
          <a:prstGeom prst="rect">
            <a:avLst/>
          </a:prstGeom>
        </p:spPr>
        <p:txBody>
          <a:bodyPr wrap="square" lIns="0" tIns="0" rIns="0" bIns="0" rtlCol="0" anchor="t">
            <a:spAutoFit/>
          </a:bodyPr>
          <a:lstStyle/>
          <a:p>
            <a:r>
              <a:rPr lang="en-US" sz="65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Where to Find Partners</a:t>
            </a:r>
          </a:p>
        </p:txBody>
      </p:sp>
      <p:sp>
        <p:nvSpPr>
          <p:cNvPr id="9" name="Freeform 9"/>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en-US" dirty="0">
              <a:latin typeface="Verdana" panose="020B060403050404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762000" y="2781300"/>
            <a:ext cx="10106488" cy="6054991"/>
          </a:xfrm>
          <a:prstGeom prst="rect">
            <a:avLst/>
          </a:prstGeom>
        </p:spPr>
        <p:txBody>
          <a:bodyPr lIns="0" tIns="0" rIns="0" bIns="0" rtlCol="0" anchor="t">
            <a:spAutoFit/>
          </a:bodyPr>
          <a:lstStyle/>
          <a:p>
            <a:pPr marL="313055" lvl="1" algn="l">
              <a:lnSpc>
                <a:spcPts val="4059"/>
              </a:lnSpc>
            </a:pPr>
            <a:r>
              <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Strong partnerships give both sides something. Before your club asks, be ready to name what you offer in return:</a:t>
            </a:r>
            <a:endPar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313055" lvl="1" algn="l">
              <a:lnSpc>
                <a:spcPts val="4059"/>
              </a:lnSpc>
            </a:pPr>
            <a:endParaRPr lang="en-US" sz="40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a:lnSpc>
                <a:spcPct val="150000"/>
              </a:lnSpc>
              <a:buFont typeface="Arial" panose="020B0604020202020204" pitchFamily="34" charset="0"/>
              <a:buChar char="•"/>
            </a:pPr>
            <a:r>
              <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Visibility in the community</a:t>
            </a:r>
            <a:endPar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a:lnSpc>
                <a:spcPct val="150000"/>
              </a:lnSpc>
              <a:buFont typeface="Arial" panose="020B0604020202020204" pitchFamily="34" charset="0"/>
              <a:buChar char="•"/>
            </a:pPr>
            <a:r>
              <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Employee engagement</a:t>
            </a:r>
            <a:endPar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a:lnSpc>
                <a:spcPct val="150000"/>
              </a:lnSpc>
              <a:buFont typeface="Arial" panose="020B0604020202020204" pitchFamily="34" charset="0"/>
              <a:buChar char="•"/>
            </a:pPr>
            <a:r>
              <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A 100-year mission to stand behind</a:t>
            </a:r>
            <a:endPar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770255" lvl="1" indent="-457200" algn="l">
              <a:lnSpc>
                <a:spcPct val="150000"/>
              </a:lnSpc>
              <a:buFont typeface="Arial" panose="020B0604020202020204" pitchFamily="34" charset="0"/>
              <a:buChar char="•"/>
            </a:pPr>
            <a:r>
              <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rPr>
              <a:t>Access to new networks</a:t>
            </a:r>
            <a:endParaRPr lang="en-US" sz="3200" dirty="0">
              <a:solidFill>
                <a:srgbClr val="293374"/>
              </a:solidFill>
              <a:latin typeface="Verdana" panose="020B0604030504040204" pitchFamily="34" charset="0"/>
              <a:ea typeface="Verdana" panose="020B0604030504040204" pitchFamily="34" charset="0"/>
              <a:cs typeface="Verdana" panose="020B0604030504040204" pitchFamily="34" charset="0"/>
            </a:endParaRPr>
          </a:p>
          <a:p>
            <a:pPr marL="313055" lvl="1" algn="l">
              <a:lnSpc>
                <a:spcPts val="4059"/>
              </a:lnSpc>
            </a:pPr>
            <a:endParaRPr lang="en-US" sz="2899"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endParaRPr>
          </a:p>
          <a:p>
            <a:pPr marL="313055" lvl="1" algn="l">
              <a:lnSpc>
                <a:spcPts val="4059"/>
              </a:lnSpc>
            </a:pPr>
            <a:endParaRPr lang="en-US" sz="2899" dirty="0">
              <a:solidFill>
                <a:srgbClr val="293374"/>
              </a:solidFill>
              <a:latin typeface="Verdana" panose="020B0604030504040204" pitchFamily="34" charset="0"/>
              <a:ea typeface="Verdana" panose="020B0604030504040204" pitchFamily="34" charset="0"/>
              <a:cs typeface="Verdana" panose="020B0604030504040204" pitchFamily="34" charset="0"/>
              <a:sym typeface="Calibri (MS)"/>
            </a:endParaRPr>
          </a:p>
        </p:txBody>
      </p:sp>
      <p:sp>
        <p:nvSpPr>
          <p:cNvPr id="6" name="TextBox 6"/>
          <p:cNvSpPr txBox="1"/>
          <p:nvPr/>
        </p:nvSpPr>
        <p:spPr>
          <a:xfrm>
            <a:off x="1028700" y="1202317"/>
            <a:ext cx="10106488" cy="1000274"/>
          </a:xfrm>
          <a:prstGeom prst="rect">
            <a:avLst/>
          </a:prstGeom>
        </p:spPr>
        <p:txBody>
          <a:bodyPr wrap="square" lIns="0" tIns="0" rIns="0" bIns="0" rtlCol="0" anchor="t">
            <a:spAutoFit/>
          </a:bodyPr>
          <a:lstStyle/>
          <a:p>
            <a:pPr algn="just">
              <a:lnSpc>
                <a:spcPts val="7799"/>
              </a:lnSpc>
            </a:pPr>
            <a:r>
              <a:rPr lang="en-US" sz="65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What Partners Gain</a:t>
            </a:r>
          </a:p>
        </p:txBody>
      </p:sp>
      <p:pic>
        <p:nvPicPr>
          <p:cNvPr id="2050" name="Picture 2" descr="Peer-to-Peer Fundraising: 5 Benefits for Nonprofits">
            <a:extLst>
              <a:ext uri="{FF2B5EF4-FFF2-40B4-BE49-F238E27FC236}">
                <a16:creationId xmlns:a16="http://schemas.microsoft.com/office/drawing/2014/main" id="{CA0FB219-2A29-34D6-2BE4-91C2928F84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9719376" y="1718376"/>
            <a:ext cx="10287000" cy="6850248"/>
          </a:xfrm>
          <a:prstGeom prst="rect">
            <a:avLst/>
          </a:prstGeom>
          <a:noFill/>
          <a:extLst>
            <a:ext uri="{909E8E84-426E-40DD-AFC4-6F175D3DCCD1}">
              <a14:hiddenFill xmlns:a14="http://schemas.microsoft.com/office/drawing/2010/main">
                <a:solidFill>
                  <a:srgbClr val="FFFFFF"/>
                </a:solidFill>
              </a14:hiddenFill>
            </a:ext>
          </a:extLst>
        </p:spPr>
      </p:pic>
      <p:sp>
        <p:nvSpPr>
          <p:cNvPr id="7" name="Freeform 7"/>
          <p:cNvSpPr/>
          <p:nvPr/>
        </p:nvSpPr>
        <p:spPr>
          <a:xfrm>
            <a:off x="15316200" y="9105900"/>
            <a:ext cx="2718046" cy="7066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dirty="0">
              <a:latin typeface="Verdana" panose="020B060403050404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369991" y="3805710"/>
            <a:ext cx="500647" cy="438066"/>
            <a:chOff x="0" y="0"/>
            <a:chExt cx="812800" cy="711200"/>
          </a:xfrm>
        </p:grpSpPr>
        <p:sp>
          <p:nvSpPr>
            <p:cNvPr id="3" name="Freeform 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en-US" dirty="0">
                <a:latin typeface="Verdana" panose="020B0604030504040204" pitchFamily="34" charset="0"/>
              </a:endParaRPr>
            </a:p>
          </p:txBody>
        </p:sp>
        <p:sp>
          <p:nvSpPr>
            <p:cNvPr id="4" name="TextBox 4"/>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5" name="Group 5"/>
          <p:cNvGrpSpPr/>
          <p:nvPr/>
        </p:nvGrpSpPr>
        <p:grpSpPr>
          <a:xfrm rot="5400000">
            <a:off x="7418187" y="3845873"/>
            <a:ext cx="425684" cy="382790"/>
            <a:chOff x="60851" y="89740"/>
            <a:chExt cx="691098" cy="621460"/>
          </a:xfrm>
        </p:grpSpPr>
        <p:sp>
          <p:nvSpPr>
            <p:cNvPr id="6" name="Freeform 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293374">
                <a:alpha val="89804"/>
              </a:srgbClr>
            </a:solidFill>
          </p:spPr>
          <p:txBody>
            <a:bodyPr/>
            <a:lstStyle/>
            <a:p>
              <a:endParaRPr lang="en-US" sz="3200" dirty="0">
                <a:latin typeface="Verdana" panose="020B0604030504040204" pitchFamily="34" charset="0"/>
              </a:endParaRPr>
            </a:p>
          </p:txBody>
        </p:sp>
        <p:sp>
          <p:nvSpPr>
            <p:cNvPr id="7" name="TextBox 7"/>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sz="3200" dirty="0">
                <a:latin typeface="Verdana" panose="020B0604030504040204" pitchFamily="34" charset="0"/>
              </a:endParaRPr>
            </a:p>
          </p:txBody>
        </p:sp>
      </p:grpSp>
      <p:grpSp>
        <p:nvGrpSpPr>
          <p:cNvPr id="8" name="Group 8"/>
          <p:cNvGrpSpPr/>
          <p:nvPr/>
        </p:nvGrpSpPr>
        <p:grpSpPr>
          <a:xfrm>
            <a:off x="13299809" y="-742156"/>
            <a:ext cx="9483991" cy="12212363"/>
            <a:chOff x="0" y="0"/>
            <a:chExt cx="1207697" cy="1555130"/>
          </a:xfrm>
        </p:grpSpPr>
        <p:sp>
          <p:nvSpPr>
            <p:cNvPr id="9" name="Freeform 9"/>
            <p:cNvSpPr/>
            <p:nvPr/>
          </p:nvSpPr>
          <p:spPr>
            <a:xfrm>
              <a:off x="0" y="0"/>
              <a:ext cx="1207697" cy="1555130"/>
            </a:xfrm>
            <a:custGeom>
              <a:avLst/>
              <a:gdLst/>
              <a:ahLst/>
              <a:cxnLst/>
              <a:rect l="l" t="t" r="r" b="b"/>
              <a:pathLst>
                <a:path w="1207697" h="1555130">
                  <a:moveTo>
                    <a:pt x="603849" y="0"/>
                  </a:moveTo>
                  <a:cubicBezTo>
                    <a:pt x="270352" y="0"/>
                    <a:pt x="0" y="348128"/>
                    <a:pt x="0" y="777565"/>
                  </a:cubicBezTo>
                  <a:cubicBezTo>
                    <a:pt x="0" y="1207002"/>
                    <a:pt x="270352" y="1555130"/>
                    <a:pt x="603849" y="1555130"/>
                  </a:cubicBezTo>
                  <a:cubicBezTo>
                    <a:pt x="937345" y="1555130"/>
                    <a:pt x="1207697" y="1207002"/>
                    <a:pt x="1207697" y="777565"/>
                  </a:cubicBezTo>
                  <a:cubicBezTo>
                    <a:pt x="1207697" y="348128"/>
                    <a:pt x="937345" y="0"/>
                    <a:pt x="603849" y="0"/>
                  </a:cubicBezTo>
                  <a:close/>
                </a:path>
              </a:pathLst>
            </a:custGeom>
            <a:gradFill rotWithShape="1">
              <a:gsLst>
                <a:gs pos="0">
                  <a:srgbClr val="649CDC">
                    <a:alpha val="100000"/>
                  </a:srgbClr>
                </a:gs>
                <a:gs pos="100000">
                  <a:srgbClr val="19317D">
                    <a:alpha val="100000"/>
                  </a:srgbClr>
                </a:gs>
              </a:gsLst>
              <a:lin ang="0"/>
            </a:gradFill>
          </p:spPr>
          <p:txBody>
            <a:bodyPr/>
            <a:lstStyle/>
            <a:p>
              <a:endParaRPr lang="en-US" dirty="0">
                <a:latin typeface="Verdana" panose="020B0604030504040204" pitchFamily="34" charset="0"/>
              </a:endParaRPr>
            </a:p>
          </p:txBody>
        </p:sp>
        <p:sp>
          <p:nvSpPr>
            <p:cNvPr id="10" name="TextBox 10"/>
            <p:cNvSpPr txBox="1"/>
            <p:nvPr/>
          </p:nvSpPr>
          <p:spPr>
            <a:xfrm>
              <a:off x="113222" y="79118"/>
              <a:ext cx="981254" cy="1330218"/>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sp>
        <p:nvSpPr>
          <p:cNvPr id="11" name="Freeform 11"/>
          <p:cNvSpPr/>
          <p:nvPr/>
        </p:nvSpPr>
        <p:spPr>
          <a:xfrm rot="1102074" flipH="1">
            <a:off x="-5048077" y="6018994"/>
            <a:ext cx="16114424" cy="12188364"/>
          </a:xfrm>
          <a:custGeom>
            <a:avLst/>
            <a:gdLst/>
            <a:ahLst/>
            <a:cxnLst/>
            <a:rect l="l" t="t" r="r" b="b"/>
            <a:pathLst>
              <a:path w="16114424" h="12188364">
                <a:moveTo>
                  <a:pt x="16114424" y="0"/>
                </a:moveTo>
                <a:lnTo>
                  <a:pt x="0" y="0"/>
                </a:lnTo>
                <a:lnTo>
                  <a:pt x="0" y="12188365"/>
                </a:lnTo>
                <a:lnTo>
                  <a:pt x="16114424" y="12188365"/>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sz="3200" dirty="0">
              <a:latin typeface="Verdana" panose="020B0604030504040204" pitchFamily="34" charset="0"/>
            </a:endParaRPr>
          </a:p>
        </p:txBody>
      </p:sp>
      <p:grpSp>
        <p:nvGrpSpPr>
          <p:cNvPr id="12" name="Group 12"/>
          <p:cNvGrpSpPr/>
          <p:nvPr/>
        </p:nvGrpSpPr>
        <p:grpSpPr>
          <a:xfrm rot="5400000">
            <a:off x="1369991" y="6114977"/>
            <a:ext cx="500647" cy="438066"/>
            <a:chOff x="0" y="0"/>
            <a:chExt cx="812800" cy="711200"/>
          </a:xfrm>
        </p:grpSpPr>
        <p:sp>
          <p:nvSpPr>
            <p:cNvPr id="13" name="Freeform 13"/>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en-US" dirty="0">
                <a:latin typeface="Verdana" panose="020B0604030504040204" pitchFamily="34" charset="0"/>
              </a:endParaRPr>
            </a:p>
          </p:txBody>
        </p:sp>
        <p:sp>
          <p:nvSpPr>
            <p:cNvPr id="14" name="TextBox 14"/>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dirty="0">
                <a:latin typeface="Verdana" panose="020B0604030504040204" pitchFamily="34" charset="0"/>
              </a:endParaRPr>
            </a:p>
          </p:txBody>
        </p:sp>
      </p:grpSp>
      <p:grpSp>
        <p:nvGrpSpPr>
          <p:cNvPr id="15" name="Group 15"/>
          <p:cNvGrpSpPr/>
          <p:nvPr/>
        </p:nvGrpSpPr>
        <p:grpSpPr>
          <a:xfrm rot="5400000">
            <a:off x="7418187" y="6194051"/>
            <a:ext cx="425684" cy="382790"/>
            <a:chOff x="60851" y="89740"/>
            <a:chExt cx="691098" cy="621460"/>
          </a:xfrm>
        </p:grpSpPr>
        <p:sp>
          <p:nvSpPr>
            <p:cNvPr id="16" name="Freeform 16"/>
            <p:cNvSpPr/>
            <p:nvPr/>
          </p:nvSpPr>
          <p:spPr>
            <a:xfrm>
              <a:off x="60851" y="89740"/>
              <a:ext cx="691098" cy="621460"/>
            </a:xfrm>
            <a:custGeom>
              <a:avLst/>
              <a:gdLst/>
              <a:ahLst/>
              <a:cxnLst/>
              <a:rect l="l" t="t" r="r" b="b"/>
              <a:pathLst>
                <a:path w="691098" h="621460">
                  <a:moveTo>
                    <a:pt x="422271" y="44524"/>
                  </a:moveTo>
                  <a:lnTo>
                    <a:pt x="675227" y="487196"/>
                  </a:lnTo>
                  <a:cubicBezTo>
                    <a:pt x="691098" y="514971"/>
                    <a:pt x="690984" y="549095"/>
                    <a:pt x="674928" y="576763"/>
                  </a:cubicBezTo>
                  <a:cubicBezTo>
                    <a:pt x="658871" y="604431"/>
                    <a:pt x="629300" y="621460"/>
                    <a:pt x="597311" y="621460"/>
                  </a:cubicBezTo>
                  <a:lnTo>
                    <a:pt x="93787" y="621460"/>
                  </a:lnTo>
                  <a:cubicBezTo>
                    <a:pt x="61798" y="621460"/>
                    <a:pt x="32227" y="604431"/>
                    <a:pt x="16170" y="576763"/>
                  </a:cubicBezTo>
                  <a:cubicBezTo>
                    <a:pt x="114" y="549095"/>
                    <a:pt x="0" y="514971"/>
                    <a:pt x="15871" y="487196"/>
                  </a:cubicBezTo>
                  <a:lnTo>
                    <a:pt x="268827" y="44524"/>
                  </a:lnTo>
                  <a:cubicBezTo>
                    <a:pt x="284560" y="16991"/>
                    <a:pt x="313839" y="0"/>
                    <a:pt x="345549" y="0"/>
                  </a:cubicBezTo>
                  <a:cubicBezTo>
                    <a:pt x="377259" y="0"/>
                    <a:pt x="406538" y="16991"/>
                    <a:pt x="422271" y="44524"/>
                  </a:cubicBezTo>
                  <a:close/>
                </a:path>
              </a:pathLst>
            </a:custGeom>
            <a:solidFill>
              <a:srgbClr val="518BC9">
                <a:alpha val="89804"/>
              </a:srgbClr>
            </a:solidFill>
          </p:spPr>
          <p:txBody>
            <a:bodyPr/>
            <a:lstStyle/>
            <a:p>
              <a:endParaRPr lang="en-US" sz="3200" dirty="0">
                <a:latin typeface="Verdana" panose="020B0604030504040204" pitchFamily="34" charset="0"/>
              </a:endParaRPr>
            </a:p>
          </p:txBody>
        </p:sp>
        <p:sp>
          <p:nvSpPr>
            <p:cNvPr id="17" name="TextBox 17"/>
            <p:cNvSpPr txBox="1"/>
            <p:nvPr/>
          </p:nvSpPr>
          <p:spPr>
            <a:xfrm>
              <a:off x="127000" y="263525"/>
              <a:ext cx="558800" cy="396875"/>
            </a:xfrm>
            <a:prstGeom prst="rect">
              <a:avLst/>
            </a:prstGeom>
          </p:spPr>
          <p:txBody>
            <a:bodyPr lIns="50800" tIns="50800" rIns="50800" bIns="50800" rtlCol="0" anchor="ctr"/>
            <a:lstStyle/>
            <a:p>
              <a:pPr algn="ctr">
                <a:lnSpc>
                  <a:spcPts val="3750"/>
                </a:lnSpc>
              </a:pPr>
              <a:endParaRPr sz="3200" dirty="0">
                <a:latin typeface="Verdana" panose="020B0604030504040204" pitchFamily="34" charset="0"/>
              </a:endParaRPr>
            </a:p>
          </p:txBody>
        </p:sp>
      </p:grpSp>
      <p:sp>
        <p:nvSpPr>
          <p:cNvPr id="24" name="Freeform 24"/>
          <p:cNvSpPr/>
          <p:nvPr/>
        </p:nvSpPr>
        <p:spPr>
          <a:xfrm rot="1102074" flipH="1">
            <a:off x="128315" y="4114818"/>
            <a:ext cx="18545990" cy="14027512"/>
          </a:xfrm>
          <a:custGeom>
            <a:avLst/>
            <a:gdLst/>
            <a:ahLst/>
            <a:cxnLst/>
            <a:rect l="l" t="t" r="r" b="b"/>
            <a:pathLst>
              <a:path w="18545990" h="14027512">
                <a:moveTo>
                  <a:pt x="18545990" y="0"/>
                </a:moveTo>
                <a:lnTo>
                  <a:pt x="0" y="0"/>
                </a:lnTo>
                <a:lnTo>
                  <a:pt x="0" y="14027513"/>
                </a:lnTo>
                <a:lnTo>
                  <a:pt x="18545990" y="14027513"/>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en-US" sz="3200" dirty="0">
              <a:latin typeface="Verdana" panose="020B0604030504040204" pitchFamily="34" charset="0"/>
            </a:endParaRPr>
          </a:p>
        </p:txBody>
      </p:sp>
      <p:sp>
        <p:nvSpPr>
          <p:cNvPr id="31" name="Freeform 31"/>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dirty="0">
              <a:latin typeface="Verdana" panose="020B0604030504040204" pitchFamily="34" charset="0"/>
            </a:endParaRPr>
          </a:p>
        </p:txBody>
      </p:sp>
      <p:sp>
        <p:nvSpPr>
          <p:cNvPr id="32" name="TextBox 32"/>
          <p:cNvSpPr txBox="1"/>
          <p:nvPr/>
        </p:nvSpPr>
        <p:spPr>
          <a:xfrm>
            <a:off x="2116222" y="3617520"/>
            <a:ext cx="4816156" cy="583173"/>
          </a:xfrm>
          <a:prstGeom prst="rect">
            <a:avLst/>
          </a:prstGeom>
        </p:spPr>
        <p:txBody>
          <a:bodyPr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1. Start with a conversation</a:t>
            </a:r>
          </a:p>
        </p:txBody>
      </p:sp>
      <p:sp>
        <p:nvSpPr>
          <p:cNvPr id="33" name="TextBox 33"/>
          <p:cNvSpPr txBox="1"/>
          <p:nvPr/>
        </p:nvSpPr>
        <p:spPr>
          <a:xfrm>
            <a:off x="8271305" y="3678275"/>
            <a:ext cx="5442389" cy="583173"/>
          </a:xfrm>
          <a:prstGeom prst="rect">
            <a:avLst/>
          </a:prstGeom>
        </p:spPr>
        <p:txBody>
          <a:bodyPr wrap="square"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3. Make one specific ask</a:t>
            </a:r>
            <a:endPar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4" name="TextBox 34"/>
          <p:cNvSpPr txBox="1"/>
          <p:nvPr/>
        </p:nvSpPr>
        <p:spPr>
          <a:xfrm>
            <a:off x="2232952" y="6082427"/>
            <a:ext cx="4816156" cy="369332"/>
          </a:xfrm>
          <a:prstGeom prst="rect">
            <a:avLst/>
          </a:prstGeom>
        </p:spPr>
        <p:txBody>
          <a:bodyPr lIns="0" tIns="0" rIns="0" bIns="0" rtlCol="0" anchor="t">
            <a:spAutoFit/>
          </a:bodyPr>
          <a:lstStyle/>
          <a:p>
            <a:pPr algn="l"/>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2. Name what they gain</a:t>
            </a:r>
          </a:p>
        </p:txBody>
      </p:sp>
      <p:sp>
        <p:nvSpPr>
          <p:cNvPr id="35" name="TextBox 35"/>
          <p:cNvSpPr txBox="1"/>
          <p:nvPr/>
        </p:nvSpPr>
        <p:spPr>
          <a:xfrm>
            <a:off x="8271305" y="5919858"/>
            <a:ext cx="4903239" cy="583173"/>
          </a:xfrm>
          <a:prstGeom prst="rect">
            <a:avLst/>
          </a:prstGeom>
        </p:spPr>
        <p:txBody>
          <a:bodyPr lIns="0" tIns="0" rIns="0" bIns="0" rtlCol="0" anchor="t">
            <a:spAutoFit/>
          </a:bodyPr>
          <a:lstStyle/>
          <a:p>
            <a:pPr algn="l">
              <a:lnSpc>
                <a:spcPts val="5400"/>
              </a:lnSpc>
            </a:pPr>
            <a:r>
              <a:rPr lang="en-US" sz="2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4. Follow up in writing</a:t>
            </a:r>
          </a:p>
        </p:txBody>
      </p:sp>
      <p:sp>
        <p:nvSpPr>
          <p:cNvPr id="40" name="TextBox 40"/>
          <p:cNvSpPr txBox="1"/>
          <p:nvPr/>
        </p:nvSpPr>
        <p:spPr>
          <a:xfrm>
            <a:off x="1401281" y="1895623"/>
            <a:ext cx="9000000" cy="955675"/>
          </a:xfrm>
          <a:prstGeom prst="rect">
            <a:avLst/>
          </a:prstGeom>
        </p:spPr>
        <p:txBody>
          <a:bodyPr lIns="0" tIns="0" rIns="0" bIns="0" rtlCol="0" anchor="t">
            <a:spAutoFit/>
          </a:bodyPr>
          <a:lstStyle/>
          <a:p>
            <a:pPr algn="l">
              <a:lnSpc>
                <a:spcPts val="7475"/>
              </a:lnSpc>
            </a:pPr>
            <a:r>
              <a:rPr lang="en-US" sz="65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How to Make the Ask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63178" y="7349120"/>
            <a:ext cx="11161644" cy="5190164"/>
          </a:xfrm>
          <a:custGeom>
            <a:avLst/>
            <a:gdLst/>
            <a:ahLst/>
            <a:cxnLst/>
            <a:rect l="l" t="t" r="r" b="b"/>
            <a:pathLst>
              <a:path w="11161644" h="5190164">
                <a:moveTo>
                  <a:pt x="0" y="0"/>
                </a:moveTo>
                <a:lnTo>
                  <a:pt x="11161644" y="0"/>
                </a:lnTo>
                <a:lnTo>
                  <a:pt x="11161644" y="5190164"/>
                </a:lnTo>
                <a:lnTo>
                  <a:pt x="0" y="519016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dirty="0">
              <a:latin typeface="Verdana" panose="020B0604030504040204" pitchFamily="34" charset="0"/>
            </a:endParaRPr>
          </a:p>
        </p:txBody>
      </p:sp>
      <p:sp>
        <p:nvSpPr>
          <p:cNvPr id="3" name="Freeform 3"/>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4"/>
                </a:ext>
              </a:extLst>
            </a:blip>
            <a:stretch>
              <a:fillRect l="-151" r="-151"/>
            </a:stretch>
          </a:blipFill>
        </p:spPr>
        <p:txBody>
          <a:bodyPr/>
          <a:lstStyle/>
          <a:p>
            <a:endParaRPr lang="en-US" dirty="0">
              <a:latin typeface="Verdana" panose="020B0604030504040204" pitchFamily="34" charset="0"/>
            </a:endParaRPr>
          </a:p>
        </p:txBody>
      </p:sp>
      <p:sp>
        <p:nvSpPr>
          <p:cNvPr id="4" name="TextBox 4"/>
          <p:cNvSpPr txBox="1"/>
          <p:nvPr/>
        </p:nvSpPr>
        <p:spPr>
          <a:xfrm>
            <a:off x="2461569" y="3156464"/>
            <a:ext cx="13364862" cy="2707344"/>
          </a:xfrm>
          <a:prstGeom prst="rect">
            <a:avLst/>
          </a:prstGeom>
        </p:spPr>
        <p:txBody>
          <a:bodyPr wrap="square" lIns="0" tIns="0" rIns="0" bIns="0" rtlCol="0" anchor="t">
            <a:spAutoFit/>
          </a:bodyPr>
          <a:lstStyle/>
          <a:p>
            <a:pPr algn="ctr">
              <a:lnSpc>
                <a:spcPts val="4199"/>
              </a:lnSpc>
            </a:pPr>
            <a:r>
              <a:rPr lang="en-US" sz="4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Who has your club already partnered with and what made it work? </a:t>
            </a:r>
          </a:p>
          <a:p>
            <a:pPr algn="ctr">
              <a:lnSpc>
                <a:spcPts val="4199"/>
              </a:lnSpc>
            </a:pPr>
            <a:endParaRPr lang="en-US" sz="4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endParaRPr>
          </a:p>
          <a:p>
            <a:pPr algn="ctr">
              <a:lnSpc>
                <a:spcPts val="4199"/>
              </a:lnSpc>
            </a:pPr>
            <a:r>
              <a:rPr lang="en-US" sz="4400" dirty="0">
                <a:solidFill>
                  <a:srgbClr val="000000"/>
                </a:solidFill>
                <a:latin typeface="Verdana" panose="020B0604030504040204" pitchFamily="34" charset="0"/>
                <a:ea typeface="Verdana" panose="020B0604030504040204" pitchFamily="34" charset="0"/>
                <a:cs typeface="Verdana" panose="020B0604030504040204" pitchFamily="34" charset="0"/>
                <a:sym typeface="Calibri (MS)"/>
              </a:rPr>
              <a:t>Turn to someone near you: which partner would you approach first?</a:t>
            </a:r>
            <a:endParaRPr lang="en-US" sz="4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6"/>
          <p:cNvSpPr txBox="1"/>
          <p:nvPr/>
        </p:nvSpPr>
        <p:spPr>
          <a:xfrm>
            <a:off x="0" y="1028700"/>
            <a:ext cx="18288000" cy="1000274"/>
          </a:xfrm>
          <a:prstGeom prst="rect">
            <a:avLst/>
          </a:prstGeom>
        </p:spPr>
        <p:txBody>
          <a:bodyPr wrap="square" lIns="0" tIns="0" rIns="0" bIns="0" rtlCol="0" anchor="t">
            <a:spAutoFit/>
          </a:bodyPr>
          <a:lstStyle/>
          <a:p>
            <a:pPr algn="ctr">
              <a:lnSpc>
                <a:spcPts val="7799"/>
              </a:lnSpc>
            </a:pPr>
            <a:r>
              <a:rPr lang="en-US" sz="6500" dirty="0">
                <a:solidFill>
                  <a:srgbClr val="293374"/>
                </a:solidFill>
                <a:latin typeface="Verdana" panose="020B0604030504040204" pitchFamily="34" charset="0"/>
                <a:ea typeface="Verdana" panose="020B0604030504040204" pitchFamily="34" charset="0"/>
                <a:cs typeface="Verdana" panose="020B0604030504040204" pitchFamily="34" charset="0"/>
                <a:sym typeface="Effra"/>
              </a:rPr>
              <a:t>Open Discussion</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5"/>
            <a:stretch>
              <a:fillRect l="-198" r="-198"/>
            </a:stretch>
          </a:blipFill>
        </p:spPr>
        <p:txBody>
          <a:bodyPr/>
          <a:lstStyle/>
          <a:p>
            <a:endParaRPr lang="en-US" dirty="0">
              <a:latin typeface="Verdana" panose="020B060403050404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en-US" dirty="0">
              <a:latin typeface="Verdana" panose="020B0604030504040204" pitchFamily="34" charset="0"/>
            </a:endParaRPr>
          </a:p>
        </p:txBody>
      </p:sp>
      <p:sp>
        <p:nvSpPr>
          <p:cNvPr id="3" name="Freeform 3"/>
          <p:cNvSpPr/>
          <p:nvPr/>
        </p:nvSpPr>
        <p:spPr>
          <a:xfrm>
            <a:off x="2739888"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4" name="Freeform 4"/>
          <p:cNvSpPr/>
          <p:nvPr/>
        </p:nvSpPr>
        <p:spPr>
          <a:xfrm>
            <a:off x="9322822" y="2451662"/>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5" name="Freeform 5"/>
          <p:cNvSpPr/>
          <p:nvPr/>
        </p:nvSpPr>
        <p:spPr>
          <a:xfrm>
            <a:off x="9283229"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6" name="Freeform 6"/>
          <p:cNvSpPr/>
          <p:nvPr/>
        </p:nvSpPr>
        <p:spPr>
          <a:xfrm>
            <a:off x="2739888" y="5616810"/>
            <a:ext cx="6225290" cy="3100604"/>
          </a:xfrm>
          <a:custGeom>
            <a:avLst/>
            <a:gdLst/>
            <a:ahLst/>
            <a:cxnLst/>
            <a:rect l="l" t="t" r="r" b="b"/>
            <a:pathLst>
              <a:path w="6225290" h="3100604">
                <a:moveTo>
                  <a:pt x="0" y="0"/>
                </a:moveTo>
                <a:lnTo>
                  <a:pt x="6225290" y="0"/>
                </a:lnTo>
                <a:lnTo>
                  <a:pt x="6225290" y="3100605"/>
                </a:lnTo>
                <a:lnTo>
                  <a:pt x="0" y="31006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dirty="0">
              <a:latin typeface="Verdana" panose="020B0604030504040204" pitchFamily="34" charset="0"/>
            </a:endParaRPr>
          </a:p>
        </p:txBody>
      </p:sp>
      <p:sp>
        <p:nvSpPr>
          <p:cNvPr id="7" name="TextBox 7"/>
          <p:cNvSpPr txBox="1"/>
          <p:nvPr/>
        </p:nvSpPr>
        <p:spPr>
          <a:xfrm>
            <a:off x="2739888" y="859662"/>
            <a:ext cx="12808224" cy="1048044"/>
          </a:xfrm>
          <a:prstGeom prst="rect">
            <a:avLst/>
          </a:prstGeom>
        </p:spPr>
        <p:txBody>
          <a:bodyPr wrap="square" lIns="0" tIns="0" rIns="0" bIns="0" rtlCol="0" anchor="t">
            <a:spAutoFit/>
          </a:bodyPr>
          <a:lstStyle/>
          <a:p>
            <a:pPr algn="ctr">
              <a:lnSpc>
                <a:spcPts val="9100"/>
              </a:lnSpc>
            </a:pPr>
            <a:r>
              <a:rPr lang="en-US" sz="6500" spc="-194"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Donor Stewardship Trends</a:t>
            </a:r>
          </a:p>
        </p:txBody>
      </p:sp>
      <p:sp>
        <p:nvSpPr>
          <p:cNvPr id="8" name="TextBox 8"/>
          <p:cNvSpPr txBox="1"/>
          <p:nvPr/>
        </p:nvSpPr>
        <p:spPr>
          <a:xfrm>
            <a:off x="4310805" y="3790089"/>
            <a:ext cx="3632666" cy="423193"/>
          </a:xfrm>
          <a:prstGeom prst="rect">
            <a:avLst/>
          </a:prstGeom>
        </p:spPr>
        <p:txBody>
          <a:bodyPr lIns="0" tIns="0" rIns="0" bIns="0" rtlCol="0" anchor="t">
            <a:spAutoFit/>
          </a:bodyPr>
          <a:lstStyle/>
          <a:p>
            <a:pPr algn="l">
              <a:lnSpc>
                <a:spcPts val="3319"/>
              </a:lnSpc>
            </a:pPr>
            <a:r>
              <a:rPr lang="en-US" sz="3600"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Donor Retention</a:t>
            </a:r>
            <a:endParaRPr lang="en-US" sz="3600"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10"/>
          <p:cNvSpPr txBox="1"/>
          <p:nvPr/>
        </p:nvSpPr>
        <p:spPr>
          <a:xfrm>
            <a:off x="4310805" y="6744598"/>
            <a:ext cx="3632666" cy="423193"/>
          </a:xfrm>
          <a:prstGeom prst="rect">
            <a:avLst/>
          </a:prstGeom>
        </p:spPr>
        <p:txBody>
          <a:bodyPr lIns="0" tIns="0" rIns="0" bIns="0" rtlCol="0" anchor="t">
            <a:spAutoFit/>
          </a:bodyPr>
          <a:lstStyle/>
          <a:p>
            <a:pPr algn="l">
              <a:lnSpc>
                <a:spcPts val="3319"/>
              </a:lnSpc>
            </a:pPr>
            <a:r>
              <a:rPr lang="en-US" sz="3600"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Impact Stories</a:t>
            </a:r>
          </a:p>
        </p:txBody>
      </p:sp>
      <p:sp>
        <p:nvSpPr>
          <p:cNvPr id="11" name="TextBox 11"/>
          <p:cNvSpPr txBox="1"/>
          <p:nvPr/>
        </p:nvSpPr>
        <p:spPr>
          <a:xfrm>
            <a:off x="10781882" y="4018665"/>
            <a:ext cx="4543950" cy="846386"/>
          </a:xfrm>
          <a:prstGeom prst="rect">
            <a:avLst/>
          </a:prstGeom>
        </p:spPr>
        <p:txBody>
          <a:bodyPr wrap="square" lIns="0" tIns="0" rIns="0" bIns="0" rtlCol="0" anchor="t">
            <a:spAutoFit/>
          </a:bodyPr>
          <a:lstStyle/>
          <a:p>
            <a:pPr algn="l">
              <a:lnSpc>
                <a:spcPts val="3319"/>
              </a:lnSpc>
            </a:pPr>
            <a:r>
              <a:rPr lang="en-US" sz="3600"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Easy Ways to Give</a:t>
            </a:r>
          </a:p>
          <a:p>
            <a:pPr algn="l">
              <a:lnSpc>
                <a:spcPts val="3319"/>
              </a:lnSpc>
            </a:pPr>
            <a:endParaRPr lang="en-US" sz="3600"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endParaRPr>
          </a:p>
        </p:txBody>
      </p:sp>
      <p:sp>
        <p:nvSpPr>
          <p:cNvPr id="12" name="TextBox 12"/>
          <p:cNvSpPr txBox="1"/>
          <p:nvPr/>
        </p:nvSpPr>
        <p:spPr>
          <a:xfrm>
            <a:off x="10666013" y="6914374"/>
            <a:ext cx="3632666" cy="423193"/>
          </a:xfrm>
          <a:prstGeom prst="rect">
            <a:avLst/>
          </a:prstGeom>
        </p:spPr>
        <p:txBody>
          <a:bodyPr lIns="0" tIns="0" rIns="0" bIns="0" rtlCol="0" anchor="t">
            <a:spAutoFit/>
          </a:bodyPr>
          <a:lstStyle/>
          <a:p>
            <a:pPr algn="l">
              <a:lnSpc>
                <a:spcPts val="3319"/>
              </a:lnSpc>
            </a:pPr>
            <a:r>
              <a:rPr lang="en-US" sz="3600" spc="-95" dirty="0">
                <a:solidFill>
                  <a:srgbClr val="FFFFFF"/>
                </a:solidFill>
                <a:latin typeface="Verdana" panose="020B0604030504040204" pitchFamily="34" charset="0"/>
                <a:ea typeface="Verdana" panose="020B0604030504040204" pitchFamily="34" charset="0"/>
                <a:cs typeface="Verdana" panose="020B0604030504040204" pitchFamily="34" charset="0"/>
                <a:sym typeface="Calibri (MS) Bold"/>
              </a:rPr>
              <a:t>Younger Donors</a:t>
            </a:r>
            <a:endParaRPr lang="en-US" sz="3600" spc="-95" dirty="0">
              <a:solidFill>
                <a:srgbClr val="FFFFFF"/>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Freeform 16"/>
          <p:cNvSpPr/>
          <p:nvPr/>
        </p:nvSpPr>
        <p:spPr>
          <a:xfrm>
            <a:off x="7937377" y="9188709"/>
            <a:ext cx="2413246" cy="554217"/>
          </a:xfrm>
          <a:custGeom>
            <a:avLst/>
            <a:gdLst/>
            <a:ahLst/>
            <a:cxnLst/>
            <a:rect l="l" t="t" r="r" b="b"/>
            <a:pathLst>
              <a:path w="2413246" h="554217">
                <a:moveTo>
                  <a:pt x="0" y="0"/>
                </a:moveTo>
                <a:lnTo>
                  <a:pt x="2413246" y="0"/>
                </a:lnTo>
                <a:lnTo>
                  <a:pt x="2413246" y="554218"/>
                </a:lnTo>
                <a:lnTo>
                  <a:pt x="0" y="554218"/>
                </a:lnTo>
                <a:lnTo>
                  <a:pt x="0" y="0"/>
                </a:lnTo>
                <a:close/>
              </a:path>
            </a:pathLst>
          </a:custGeom>
          <a:blipFill>
            <a:blip r:embed="rId5"/>
            <a:stretch>
              <a:fillRect t="-74" b="-74"/>
            </a:stretch>
          </a:blipFill>
        </p:spPr>
        <p:txBody>
          <a:bodyPr/>
          <a:lstStyle/>
          <a:p>
            <a:endParaRPr lang="en-US" dirty="0">
              <a:latin typeface="Verdana" panose="020B0604030504040204" pitchFamily="34" charset="0"/>
            </a:endParaRPr>
          </a:p>
        </p:txBody>
      </p:sp>
      <p:sp>
        <p:nvSpPr>
          <p:cNvPr id="22" name="Freeform 32">
            <a:extLst>
              <a:ext uri="{FF2B5EF4-FFF2-40B4-BE49-F238E27FC236}">
                <a16:creationId xmlns:a16="http://schemas.microsoft.com/office/drawing/2014/main" id="{D4621951-B426-F59A-E307-140B08C7EFFE}"/>
              </a:ext>
            </a:extLst>
          </p:cNvPr>
          <p:cNvSpPr/>
          <p:nvPr/>
        </p:nvSpPr>
        <p:spPr>
          <a:xfrm>
            <a:off x="9542910" y="3512810"/>
            <a:ext cx="964077" cy="978307"/>
          </a:xfrm>
          <a:custGeom>
            <a:avLst/>
            <a:gdLst/>
            <a:ahLst/>
            <a:cxnLst/>
            <a:rect l="l" t="t" r="r" b="b"/>
            <a:pathLst>
              <a:path w="964077" h="978307">
                <a:moveTo>
                  <a:pt x="0" y="0"/>
                </a:moveTo>
                <a:lnTo>
                  <a:pt x="964077" y="0"/>
                </a:lnTo>
                <a:lnTo>
                  <a:pt x="964077" y="978307"/>
                </a:lnTo>
                <a:lnTo>
                  <a:pt x="0" y="97830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dirty="0">
              <a:latin typeface="Verdana" panose="020B0604030504040204" pitchFamily="34" charset="0"/>
            </a:endParaRPr>
          </a:p>
        </p:txBody>
      </p:sp>
      <p:sp>
        <p:nvSpPr>
          <p:cNvPr id="24" name="Freeform 5">
            <a:extLst>
              <a:ext uri="{FF2B5EF4-FFF2-40B4-BE49-F238E27FC236}">
                <a16:creationId xmlns:a16="http://schemas.microsoft.com/office/drawing/2014/main" id="{41BBBB72-434A-29BF-8624-BA57DFDFC07F}"/>
              </a:ext>
            </a:extLst>
          </p:cNvPr>
          <p:cNvSpPr/>
          <p:nvPr/>
        </p:nvSpPr>
        <p:spPr>
          <a:xfrm>
            <a:off x="3111904" y="3846475"/>
            <a:ext cx="801428" cy="735857"/>
          </a:xfrm>
          <a:custGeom>
            <a:avLst/>
            <a:gdLst/>
            <a:ahLst/>
            <a:cxnLst/>
            <a:rect l="l" t="t" r="r" b="b"/>
            <a:pathLst>
              <a:path w="801428" h="735857">
                <a:moveTo>
                  <a:pt x="0" y="0"/>
                </a:moveTo>
                <a:lnTo>
                  <a:pt x="801428" y="0"/>
                </a:lnTo>
                <a:lnTo>
                  <a:pt x="801428" y="735857"/>
                </a:lnTo>
                <a:lnTo>
                  <a:pt x="0" y="73585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dirty="0">
              <a:latin typeface="Verdana" panose="020B0604030504040204" pitchFamily="34" charset="0"/>
            </a:endParaRPr>
          </a:p>
        </p:txBody>
      </p:sp>
      <p:sp>
        <p:nvSpPr>
          <p:cNvPr id="13" name="Freeform 51">
            <a:extLst>
              <a:ext uri="{FF2B5EF4-FFF2-40B4-BE49-F238E27FC236}">
                <a16:creationId xmlns:a16="http://schemas.microsoft.com/office/drawing/2014/main" id="{C1D1EFB7-FB6A-4F80-9870-ED044E7E3132}"/>
              </a:ext>
            </a:extLst>
          </p:cNvPr>
          <p:cNvSpPr/>
          <p:nvPr/>
        </p:nvSpPr>
        <p:spPr>
          <a:xfrm>
            <a:off x="9601116" y="6538908"/>
            <a:ext cx="905871" cy="860577"/>
          </a:xfrm>
          <a:custGeom>
            <a:avLst/>
            <a:gdLst/>
            <a:ahLst/>
            <a:cxnLst/>
            <a:rect l="l" t="t" r="r" b="b"/>
            <a:pathLst>
              <a:path w="905871" h="860577">
                <a:moveTo>
                  <a:pt x="0" y="0"/>
                </a:moveTo>
                <a:lnTo>
                  <a:pt x="905871" y="0"/>
                </a:lnTo>
                <a:lnTo>
                  <a:pt x="905871" y="860577"/>
                </a:lnTo>
                <a:lnTo>
                  <a:pt x="0" y="8605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dirty="0">
              <a:latin typeface="Verdana" panose="020B0604030504040204" pitchFamily="34" charset="0"/>
            </a:endParaRPr>
          </a:p>
        </p:txBody>
      </p:sp>
      <p:sp>
        <p:nvSpPr>
          <p:cNvPr id="18" name="Freeform 40">
            <a:extLst>
              <a:ext uri="{FF2B5EF4-FFF2-40B4-BE49-F238E27FC236}">
                <a16:creationId xmlns:a16="http://schemas.microsoft.com/office/drawing/2014/main" id="{D2407053-EFAF-55E4-C32D-36EF6E4D6878}"/>
              </a:ext>
            </a:extLst>
          </p:cNvPr>
          <p:cNvSpPr/>
          <p:nvPr/>
        </p:nvSpPr>
        <p:spPr>
          <a:xfrm>
            <a:off x="3100965" y="6538908"/>
            <a:ext cx="804521" cy="910349"/>
          </a:xfrm>
          <a:custGeom>
            <a:avLst/>
            <a:gdLst/>
            <a:ahLst/>
            <a:cxnLst/>
            <a:rect l="l" t="t" r="r" b="b"/>
            <a:pathLst>
              <a:path w="804521" h="910349">
                <a:moveTo>
                  <a:pt x="0" y="0"/>
                </a:moveTo>
                <a:lnTo>
                  <a:pt x="804521" y="0"/>
                </a:lnTo>
                <a:lnTo>
                  <a:pt x="804521" y="910349"/>
                </a:lnTo>
                <a:lnTo>
                  <a:pt x="0" y="910349"/>
                </a:lnTo>
                <a:lnTo>
                  <a:pt x="0" y="0"/>
                </a:lnTo>
                <a:close/>
              </a:path>
            </a:pathLst>
          </a:custGeom>
          <a:blipFill>
            <a:blip>
              <a:extLst>
                <a:ext uri="{96DAC541-7B7A-43D3-8B79-37D633B846F1}">
                  <asvg:svgBlip xmlns:asvg="http://schemas.microsoft.com/office/drawing/2016/SVG/main" r:embed="rId9"/>
                </a:ext>
              </a:extLst>
            </a:blip>
            <a:stretch>
              <a:fillRect/>
            </a:stretch>
          </a:blipFill>
          <a:ln cap="sq">
            <a:noFill/>
            <a:prstDash val="solid"/>
            <a:miter/>
          </a:ln>
        </p:spPr>
        <p:txBody>
          <a:bodyPr/>
          <a:lstStyle/>
          <a:p>
            <a:endParaRPr lang="en-US" dirty="0">
              <a:latin typeface="Verdan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V="1">
            <a:off x="0" y="0"/>
            <a:ext cx="18288000" cy="10287000"/>
          </a:xfrm>
          <a:custGeom>
            <a:avLst/>
            <a:gdLst/>
            <a:ahLst/>
            <a:cxnLst/>
            <a:rect l="l" t="t" r="r" b="b"/>
            <a:pathLst>
              <a:path w="18288000" h="10287000">
                <a:moveTo>
                  <a:pt x="0" y="10287000"/>
                </a:moveTo>
                <a:lnTo>
                  <a:pt x="18288000" y="10287000"/>
                </a:lnTo>
                <a:lnTo>
                  <a:pt x="18288000" y="0"/>
                </a:lnTo>
                <a:lnTo>
                  <a:pt x="0" y="0"/>
                </a:lnTo>
                <a:lnTo>
                  <a:pt x="0" y="10287000"/>
                </a:lnTo>
                <a:close/>
              </a:path>
            </a:pathLst>
          </a:custGeom>
          <a:blipFill>
            <a:blip r:embed="rId3"/>
            <a:stretch>
              <a:fillRect t="-30739" r="-17743" b="-8808"/>
            </a:stretch>
          </a:blipFill>
        </p:spPr>
        <p:txBody>
          <a:bodyPr/>
          <a:lstStyle/>
          <a:p>
            <a:endParaRPr lang="en-US" dirty="0">
              <a:latin typeface="Verdana" panose="020B0604030504040204" pitchFamily="34" charset="0"/>
            </a:endParaRPr>
          </a:p>
        </p:txBody>
      </p:sp>
      <p:sp>
        <p:nvSpPr>
          <p:cNvPr id="6" name="TextBox 6"/>
          <p:cNvSpPr txBox="1"/>
          <p:nvPr/>
        </p:nvSpPr>
        <p:spPr>
          <a:xfrm>
            <a:off x="948070" y="2526642"/>
            <a:ext cx="10106488" cy="2215991"/>
          </a:xfrm>
          <a:prstGeom prst="rect">
            <a:avLst/>
          </a:prstGeom>
        </p:spPr>
        <p:txBody>
          <a:bodyPr lIns="0" tIns="0" rIns="0" bIns="0" rtlCol="0" anchor="t">
            <a:spAutoFit/>
          </a:bodyPr>
          <a:lstStyle/>
          <a:p>
            <a:pPr marL="625475" lvl="1" indent="-312420" algn="l">
              <a:buFont typeface="Arial"/>
              <a:buChar char="•"/>
            </a:pPr>
            <a:r>
              <a:rPr lang="en-US" sz="360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Map what your members already know</a:t>
            </a:r>
            <a:endParaRPr lang="en-US" sz="3600" dirty="0">
              <a:solidFill>
                <a:srgbClr val="E8E4ED"/>
              </a:solidFill>
              <a:latin typeface="Verdana" panose="020B0604030504040204" pitchFamily="34" charset="0"/>
              <a:ea typeface="Verdana" panose="020B0604030504040204" pitchFamily="34" charset="0"/>
              <a:cs typeface="Verdana" panose="020B0604030504040204" pitchFamily="34" charset="0"/>
            </a:endParaRPr>
          </a:p>
          <a:p>
            <a:pPr marL="625475" lvl="1" indent="-312420" algn="l">
              <a:buFont typeface="Arial"/>
              <a:buChar char="•"/>
            </a:pPr>
            <a:r>
              <a:rPr lang="en-US" sz="360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Start small with an in-kind ask</a:t>
            </a:r>
            <a:endParaRPr lang="en-US" sz="3600" dirty="0">
              <a:solidFill>
                <a:srgbClr val="E8E4ED"/>
              </a:solidFill>
              <a:latin typeface="Verdana" panose="020B0604030504040204" pitchFamily="34" charset="0"/>
              <a:ea typeface="Verdana" panose="020B0604030504040204" pitchFamily="34" charset="0"/>
              <a:cs typeface="Verdana" panose="020B0604030504040204" pitchFamily="34" charset="0"/>
            </a:endParaRPr>
          </a:p>
          <a:p>
            <a:pPr marL="625475" lvl="1" indent="-312420" algn="l">
              <a:buFont typeface="Arial"/>
              <a:buChar char="•"/>
            </a:pPr>
            <a:r>
              <a:rPr lang="en-US" sz="360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Co-create — don’t just collect a check</a:t>
            </a:r>
            <a:endParaRPr lang="en-US" sz="3600" dirty="0">
              <a:solidFill>
                <a:srgbClr val="E8E4ED"/>
              </a:solidFill>
              <a:latin typeface="Verdana" panose="020B0604030504040204" pitchFamily="34" charset="0"/>
              <a:ea typeface="Verdana" panose="020B0604030504040204" pitchFamily="34" charset="0"/>
              <a:cs typeface="Verdana" panose="020B0604030504040204" pitchFamily="34" charset="0"/>
            </a:endParaRPr>
          </a:p>
          <a:p>
            <a:pPr marL="625475" lvl="1" indent="-312420" algn="l">
              <a:buFont typeface="Arial"/>
              <a:buChar char="•"/>
            </a:pPr>
            <a:r>
              <a:rPr lang="en-US" sz="360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Close the loop with results and thanks</a:t>
            </a:r>
            <a:endParaRPr lang="en-US" sz="3600" dirty="0">
              <a:solidFill>
                <a:srgbClr val="E8E4ED"/>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xtBox 7"/>
          <p:cNvSpPr txBox="1"/>
          <p:nvPr/>
        </p:nvSpPr>
        <p:spPr>
          <a:xfrm>
            <a:off x="1028700" y="1202317"/>
            <a:ext cx="10106488" cy="1000274"/>
          </a:xfrm>
          <a:prstGeom prst="rect">
            <a:avLst/>
          </a:prstGeom>
        </p:spPr>
        <p:txBody>
          <a:bodyPr wrap="square" lIns="0" tIns="0" rIns="0" bIns="0" rtlCol="0" anchor="t">
            <a:spAutoFit/>
          </a:bodyPr>
          <a:lstStyle/>
          <a:p>
            <a:pPr algn="just">
              <a:lnSpc>
                <a:spcPts val="7799"/>
              </a:lnSpc>
            </a:pPr>
            <a:r>
              <a:rPr lang="en-US" sz="650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Collaboration in Action</a:t>
            </a:r>
          </a:p>
        </p:txBody>
      </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en-US" dirty="0">
              <a:latin typeface="Verdana" panose="020B0604030504040204" pitchFamily="34" charset="0"/>
            </a:endParaRPr>
          </a:p>
        </p:txBody>
      </p:sp>
      <p:sp>
        <p:nvSpPr>
          <p:cNvPr id="10" name="TextBox 7">
            <a:extLst>
              <a:ext uri="{FF2B5EF4-FFF2-40B4-BE49-F238E27FC236}">
                <a16:creationId xmlns:a16="http://schemas.microsoft.com/office/drawing/2014/main" id="{C8D95D01-C8F3-603B-D007-4723E21CDBC3}"/>
              </a:ext>
            </a:extLst>
          </p:cNvPr>
          <p:cNvSpPr txBox="1"/>
          <p:nvPr/>
        </p:nvSpPr>
        <p:spPr>
          <a:xfrm>
            <a:off x="1028700" y="5728041"/>
            <a:ext cx="10106488" cy="1000274"/>
          </a:xfrm>
          <a:prstGeom prst="rect">
            <a:avLst/>
          </a:prstGeom>
        </p:spPr>
        <p:txBody>
          <a:bodyPr wrap="square" lIns="0" tIns="0" rIns="0" bIns="0" rtlCol="0" anchor="t">
            <a:spAutoFit/>
          </a:bodyPr>
          <a:lstStyle/>
          <a:p>
            <a:pPr algn="just">
              <a:lnSpc>
                <a:spcPts val="7799"/>
              </a:lnSpc>
            </a:pPr>
            <a:r>
              <a:rPr lang="en-US" sz="6500" dirty="0">
                <a:solidFill>
                  <a:srgbClr val="FFFFFF"/>
                </a:solidFill>
                <a:latin typeface="Verdana" panose="020B0604030504040204" pitchFamily="34" charset="0"/>
                <a:ea typeface="Verdana" panose="020B0604030504040204" pitchFamily="34" charset="0"/>
                <a:cs typeface="Verdana" panose="020B0604030504040204" pitchFamily="34" charset="0"/>
                <a:sym typeface="Effra"/>
              </a:rPr>
              <a:t>Try This:</a:t>
            </a:r>
          </a:p>
        </p:txBody>
      </p:sp>
      <p:sp>
        <p:nvSpPr>
          <p:cNvPr id="11" name="TextBox 6">
            <a:extLst>
              <a:ext uri="{FF2B5EF4-FFF2-40B4-BE49-F238E27FC236}">
                <a16:creationId xmlns:a16="http://schemas.microsoft.com/office/drawing/2014/main" id="{32202A2D-223C-6F04-B08F-9F33DE34C429}"/>
              </a:ext>
            </a:extLst>
          </p:cNvPr>
          <p:cNvSpPr txBox="1"/>
          <p:nvPr/>
        </p:nvSpPr>
        <p:spPr>
          <a:xfrm>
            <a:off x="991202" y="6711699"/>
            <a:ext cx="9000000" cy="2139688"/>
          </a:xfrm>
          <a:prstGeom prst="rect">
            <a:avLst/>
          </a:prstGeom>
        </p:spPr>
        <p:txBody>
          <a:bodyPr wrap="square" lIns="0" tIns="0" rIns="0" bIns="0" rtlCol="0" anchor="t">
            <a:spAutoFit/>
          </a:bodyPr>
          <a:lstStyle/>
          <a:p>
            <a:pPr marL="626109" lvl="1" indent="-313054" algn="l">
              <a:lnSpc>
                <a:spcPct val="150000"/>
              </a:lnSpc>
              <a:buFont typeface="Arial"/>
              <a:buChar char="•"/>
            </a:pPr>
            <a:r>
              <a:rPr lang="en-US" sz="320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Co-brand an event</a:t>
            </a:r>
          </a:p>
          <a:p>
            <a:pPr marL="626109" lvl="1" indent="-313054" algn="l">
              <a:lnSpc>
                <a:spcPct val="150000"/>
              </a:lnSpc>
              <a:buFont typeface="Arial"/>
              <a:buChar char="•"/>
            </a:pPr>
            <a:r>
              <a:rPr lang="en-US" sz="320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Sponsor an award</a:t>
            </a:r>
          </a:p>
          <a:p>
            <a:pPr marL="626109" lvl="1" indent="-313054" algn="l">
              <a:lnSpc>
                <a:spcPct val="150000"/>
              </a:lnSpc>
              <a:buFont typeface="Arial"/>
              <a:buChar char="•"/>
            </a:pPr>
            <a:r>
              <a:rPr lang="en-US" sz="3200" dirty="0">
                <a:solidFill>
                  <a:srgbClr val="E8E4ED"/>
                </a:solidFill>
                <a:latin typeface="Verdana" panose="020B0604030504040204" pitchFamily="34" charset="0"/>
                <a:ea typeface="Verdana" panose="020B0604030504040204" pitchFamily="34" charset="0"/>
                <a:cs typeface="Verdana" panose="020B0604030504040204" pitchFamily="34" charset="0"/>
                <a:sym typeface="Calibri (MS)"/>
              </a:rPr>
              <a:t>Thank-you breakfast</a:t>
            </a:r>
          </a:p>
        </p:txBody>
      </p:sp>
      <p:pic>
        <p:nvPicPr>
          <p:cNvPr id="15" name="Picture 14">
            <a:extLst>
              <a:ext uri="{FF2B5EF4-FFF2-40B4-BE49-F238E27FC236}">
                <a16:creationId xmlns:a16="http://schemas.microsoft.com/office/drawing/2014/main" id="{D4B91E49-E491-4782-7201-F8C9C7C8714C}"/>
              </a:ext>
            </a:extLst>
          </p:cNvPr>
          <p:cNvPicPr>
            <a:picLocks noChangeAspect="1"/>
          </p:cNvPicPr>
          <p:nvPr/>
        </p:nvPicPr>
        <p:blipFill>
          <a:blip r:embed="rId5"/>
          <a:srcRect l="11644" t="9193" r="12290" b="10931"/>
          <a:stretch>
            <a:fillRect/>
          </a:stretch>
        </p:blipFill>
        <p:spPr>
          <a:xfrm>
            <a:off x="10959860" y="2921915"/>
            <a:ext cx="7233188" cy="437847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1983</TotalTime>
  <Words>2111</Words>
  <Application>Microsoft Macintosh PowerPoint</Application>
  <PresentationFormat>Custom</PresentationFormat>
  <Paragraphs>164</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Verdana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SIA PPT Template</dc:title>
  <dc:creator>Ilana Hirsch</dc:creator>
  <cp:lastModifiedBy>Zoe Wainer</cp:lastModifiedBy>
  <cp:revision>3</cp:revision>
  <dcterms:created xsi:type="dcterms:W3CDTF">2006-08-16T00:00:00Z</dcterms:created>
  <dcterms:modified xsi:type="dcterms:W3CDTF">2026-08-17T18:44:34Z</dcterms:modified>
  <dc:identifier>DAG2D4GzFFA</dc:identifier>
</cp:coreProperties>
</file>