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3_0.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B_0.xml" ContentType="application/vnd.ms-powerpoint.comments+xml"/>
  <Override PartName="/ppt/notesSlides/notesSlide8.xml" ContentType="application/vnd.openxmlformats-officedocument.presentationml.notesSlide+xml"/>
  <Override PartName="/ppt/comments/modernComment_108_0.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7" r:id="rId2"/>
    <p:sldId id="258" r:id="rId3"/>
    <p:sldId id="259" r:id="rId4"/>
    <p:sldId id="260" r:id="rId5"/>
    <p:sldId id="261" r:id="rId6"/>
    <p:sldId id="262" r:id="rId7"/>
    <p:sldId id="267" r:id="rId8"/>
    <p:sldId id="264" r:id="rId9"/>
    <p:sldId id="273" r:id="rId10"/>
    <p:sldId id="265" r:id="rId11"/>
  </p:sldIdLst>
  <p:sldSz cx="18288000" cy="10287000"/>
  <p:notesSz cx="6858000" cy="9144000"/>
  <p:embeddedFontLst>
    <p:embeddedFont>
      <p:font typeface="Calibri (MS)" panose="020B0600000101010101" charset="0"/>
      <p:regular r:id="rId13"/>
    </p:embeddedFont>
    <p:embeddedFont>
      <p:font typeface="Calibri (MS) Bold" panose="020B0600000101010101" charset="0"/>
      <p:regular r:id="rId14"/>
    </p:embeddedFont>
    <p:embeddedFont>
      <p:font typeface="Effra" panose="020B0600000101010101"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C296F5D-1EA8-59BF-C075-70AF8AE1D0D6}" name="Erica Cheslock" initials="EC" userId="S::erica@soroptimist.org::41ba2fca-9f4e-4ffe-8786-9a39c858394d" providerId="AD"/>
  <p188:author id="{8EEA8B6C-0E68-4271-0CE3-F2E79B6BF0AE}" name="Ilana Hirsch" initials="IH" userId="S::ilana@soroptimist.org::1a4b2c8a-d082-4888-88ce-9cc339e91866" providerId="AD"/>
  <p188:author id="{A96AA6F3-60F2-CF29-F18E-D1BBE6382E49}" name="Mike Kang" initials="MK" userId="0fad21e4d816c62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EEC0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340" autoAdjust="0"/>
  </p:normalViewPr>
  <p:slideViewPr>
    <p:cSldViewPr snapToGrid="0">
      <p:cViewPr varScale="1">
        <p:scale>
          <a:sx n="37" d="100"/>
          <a:sy n="37" d="100"/>
        </p:scale>
        <p:origin x="1714"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Kang" userId="0fad21e4d816c62d" providerId="LiveId" clId="{0723868A-F69E-4831-B3C1-519F6F349396}"/>
    <pc:docChg chg="modSld">
      <pc:chgData name="Mike Kang" userId="0fad21e4d816c62d" providerId="LiveId" clId="{0723868A-F69E-4831-B3C1-519F6F349396}" dt="2026-02-05T18:56:30.657" v="1" actId="14100"/>
      <pc:docMkLst>
        <pc:docMk/>
      </pc:docMkLst>
      <pc:sldChg chg="modSp mod">
        <pc:chgData name="Mike Kang" userId="0fad21e4d816c62d" providerId="LiveId" clId="{0723868A-F69E-4831-B3C1-519F6F349396}" dt="2026-02-05T18:56:30.657" v="1" actId="14100"/>
        <pc:sldMkLst>
          <pc:docMk/>
          <pc:sldMk cId="0" sldId="265"/>
        </pc:sldMkLst>
        <pc:spChg chg="mod">
          <ac:chgData name="Mike Kang" userId="0fad21e4d816c62d" providerId="LiveId" clId="{0723868A-F69E-4831-B3C1-519F6F349396}" dt="2026-02-05T18:56:30.657" v="1" actId="14100"/>
          <ac:spMkLst>
            <pc:docMk/>
            <pc:sldMk cId="0" sldId="265"/>
            <ac:spMk id="18" creationId="{00000000-0000-0000-0000-000000000000}"/>
          </ac:spMkLst>
        </pc:spChg>
      </pc:sldChg>
    </pc:docChg>
  </pc:docChgLst>
</pc:chgInfo>
</file>

<file path=ppt/comments/modernComment_10B_0.xml><?xml version="1.0" encoding="utf-8"?>
<p188:cmLst xmlns:a="http://schemas.openxmlformats.org/drawingml/2006/main" xmlns:r="http://schemas.openxmlformats.org/officeDocument/2006/relationships" xmlns:p188="http://schemas.microsoft.com/office/powerpoint/2018/8/main">
  <p188:cm id="{7A87BE8F-5013-45C1-8152-38476B7FC003}" authorId="{FC296F5D-1EA8-59BF-C075-70AF8AE1D0D6}" status="resolved" created="2026-01-06T21:38:24.203" complete="100000">
    <pc:sldMkLst xmlns:pc="http://schemas.microsoft.com/office/powerpoint/2013/main/command">
      <pc:docMk/>
      <pc:sldMk cId="0" sldId="267"/>
    </pc:sldMkLst>
    <p188:txBody>
      <a:bodyPr/>
      <a:lstStyle/>
      <a:p>
        <a:r>
          <a:rPr lang="en-US"/>
          <a:t>took the small words out as I don't think the translations will fit in the boxes</a:t>
        </a:r>
      </a:p>
    </p188:txBody>
  </p188:cm>
  <p188:cm id="{2FFAB949-0620-4031-890C-53DBECCEC7AF}" authorId="{FC296F5D-1EA8-59BF-C075-70AF8AE1D0D6}" status="resolved" created="2026-01-08T17:46:47.355" complete="100000">
    <pc:sldMkLst xmlns:pc="http://schemas.microsoft.com/office/powerpoint/2013/main/command">
      <pc:docMk/>
      <pc:sldMk cId="0" sldId="267"/>
    </pc:sldMkLst>
    <p188:txBody>
      <a:bodyPr/>
      <a:lstStyle/>
      <a:p>
        <a:r>
          <a:rPr lang="en-US"/>
          <a:t>Similar to that previous slide, how can we make this more relatable for clubs? Most of them aren't working with big donor lists or appeals. Perhaps we can use this slide to talk about communications within their communities and what they can be doing, like community bulletin boards and facebook groups?</a:t>
        </a:r>
      </a:p>
    </p188:txBody>
  </p188:cm>
</p188:cmLst>
</file>

<file path=ppt/comments/modernComment_103_0.xml><?xml version="1.0" encoding="utf-8"?>
<p188:cmLst xmlns:a="http://schemas.openxmlformats.org/drawingml/2006/main" xmlns:r="http://schemas.openxmlformats.org/officeDocument/2006/relationships" xmlns:p188="http://schemas.microsoft.com/office/powerpoint/2018/8/main">
  <p188:cm id="{F9ACF74F-037D-41D9-8201-52ACDAF0EDEB}" authorId="{FC296F5D-1EA8-59BF-C075-70AF8AE1D0D6}" status="resolved" created="2026-01-06T21:36:16.341" complete="100000">
    <ac:deMkLst xmlns:ac="http://schemas.microsoft.com/office/drawing/2013/main/command">
      <pc:docMk xmlns:pc="http://schemas.microsoft.com/office/powerpoint/2013/main/command"/>
      <pc:sldMk xmlns:pc="http://schemas.microsoft.com/office/powerpoint/2013/main/command" cId="0" sldId="259"/>
      <ac:spMk id="8" creationId="{00000000-0000-0000-0000-000000000000}"/>
    </ac:deMkLst>
    <p188:txBody>
      <a:bodyPr/>
      <a:lstStyle/>
      <a:p>
        <a:r>
          <a:rPr lang="en-US"/>
          <a:t>I'm thinking about how we can make these topics more relatable for clubs, i.e. since they don't necessarily do fundraising campaigns or engagement tracking (like we do at SIA) how can we speak to technology needs that we think clubs need. Instead of campaign optimization, perhaps using AI to help them write corporate sponsor letters etc?</a:t>
        </a:r>
      </a:p>
    </p188:txBody>
    <p188:extLst>
      <p:ext xmlns:p="http://schemas.openxmlformats.org/presentationml/2006/main" uri="{57CB4572-C831-44C2-8A1C-0ADB6CCDFE69}">
        <p223:reactions xmlns:p223="http://schemas.microsoft.com/office/powerpoint/2022/03/main">
          <p223:rxn type="👍">
            <p223:instance time="2026-01-12T16:35:44.622" authorId="{8EEA8B6C-0E68-4271-0CE3-F2E79B6BF0AE}"/>
          </p223:rxn>
        </p223:reactions>
      </p:ext>
    </p188:extLst>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552C66C4-48A9-48E5-9AED-9C4458CA8888}" authorId="{FC296F5D-1EA8-59BF-C075-70AF8AE1D0D6}" status="resolved" created="2026-01-06T21:37:34.530" complete="100000">
    <pc:sldMkLst xmlns:pc="http://schemas.microsoft.com/office/powerpoint/2013/main/command">
      <pc:docMk/>
      <pc:sldMk cId="0" sldId="264"/>
    </pc:sldMkLst>
    <p188:txBody>
      <a:bodyPr/>
      <a:lstStyle/>
      <a:p>
        <a:r>
          <a:rPr lang="en-US"/>
          <a:t>Can we reduce the words on this slide?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6B997D-6075-4A4F-B36B-5B925039BA51}" type="datetimeFigureOut">
              <a:rPr lang="en-US" smtClean="0"/>
              <a:t>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4549FC-565B-44B7-A52A-8F954BD3755A}" type="slidenum">
              <a:rPr lang="en-US" smtClean="0"/>
              <a:t>‹#›</a:t>
            </a:fld>
            <a:endParaRPr lang="en-US"/>
          </a:p>
        </p:txBody>
      </p:sp>
    </p:spTree>
    <p:extLst>
      <p:ext uri="{BB962C8B-B14F-4D97-AF65-F5344CB8AC3E}">
        <p14:creationId xmlns:p14="http://schemas.microsoft.com/office/powerpoint/2010/main" val="1872812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dirty="0"/>
              <a:t>大家好！我叫【您的姓名】。今天我很高興來到這裡，與大家共同探討一個對蘭馨會取得成功至關重要的主題：籌款領域的最新趨勢，以及我們能如何善用新策略。隨著募款環境不斷變化，採納創新做法，能幫助我們以更有意義的方式與支持者建立連結。讓我們一同探索如何把握這些趨勢，更好地透過我們的專案賦權婦女與女青年。</a:t>
            </a:r>
          </a:p>
        </p:txBody>
      </p:sp>
      <p:sp>
        <p:nvSpPr>
          <p:cNvPr id="4" name="Slide Number Placeholder 3"/>
          <p:cNvSpPr>
            <a:spLocks noGrp="1"/>
          </p:cNvSpPr>
          <p:nvPr>
            <p:ph type="sldNum" sz="quarter" idx="5"/>
          </p:nvPr>
        </p:nvSpPr>
        <p:spPr/>
        <p:txBody>
          <a:bodyPr/>
          <a:lstStyle/>
          <a:p>
            <a:pPr algn="l" rtl="0"/>
            <a:fld id="{774549FC-565B-44B7-A52A-8F954BD3755A}" type="slidenum">
              <a:rPr/>
              <a:t>1</a:t>
            </a:fld>
            <a:endParaRPr lang="zh-TW"/>
          </a:p>
        </p:txBody>
      </p:sp>
    </p:spTree>
    <p:extLst>
      <p:ext uri="{BB962C8B-B14F-4D97-AF65-F5344CB8AC3E}">
        <p14:creationId xmlns:p14="http://schemas.microsoft.com/office/powerpoint/2010/main" val="1145133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今天，我的目標是與您分享一些創新策略，以提升募款成效。我們將主要涵蓋以下主題：</a:t>
            </a:r>
          </a:p>
          <a:p>
            <a:endParaRPr lang="zh-TW" b="0"/>
          </a:p>
          <a:p>
            <a:pPr marL="171450" indent="-171450" algn="l" rtl="0">
              <a:buFont typeface="Arial" panose="020B0604020202020204" pitchFamily="34" charset="0"/>
              <a:buChar char="•"/>
            </a:pPr>
            <a:r>
              <a:rPr lang="zh-TW" b="0" i="0" u="none" baseline="0"/>
              <a:t>科技的作用：科技進步如何改變捐贈者的參與方式。</a:t>
            </a:r>
          </a:p>
          <a:p>
            <a:pPr marL="171450" indent="-171450" algn="l" rtl="0">
              <a:buFont typeface="Arial" panose="020B0604020202020204" pitchFamily="34" charset="0"/>
              <a:buChar char="•"/>
            </a:pPr>
            <a:r>
              <a:rPr lang="zh-TW" b="0" i="0" u="none" baseline="0"/>
              <a:t>行動捐贈應用程式：藉助行動平台捐款的便利性。</a:t>
            </a:r>
          </a:p>
          <a:p>
            <a:pPr marL="171450" indent="-171450" algn="l" rtl="0">
              <a:buFont typeface="Arial" panose="020B0604020202020204" pitchFamily="34" charset="0"/>
              <a:buChar char="•"/>
            </a:pPr>
            <a:r>
              <a:rPr lang="zh-TW" b="0" i="0" u="none" baseline="0"/>
              <a:t>社群媒體募款：利用社群媒體觸及更廣的受眾。</a:t>
            </a:r>
          </a:p>
          <a:p>
            <a:pPr marL="171450" indent="-171450" algn="l" rtl="0">
              <a:buFont typeface="Arial" panose="020B0604020202020204" pitchFamily="34" charset="0"/>
              <a:buChar char="•"/>
            </a:pPr>
            <a:r>
              <a:rPr lang="zh-TW" b="0" i="0" u="none" baseline="0"/>
              <a:t>同伴間募款：賦權支持者代表您籌款。</a:t>
            </a:r>
          </a:p>
          <a:p>
            <a:pPr marL="171450" indent="-171450" algn="l" rtl="0">
              <a:buFont typeface="Arial" panose="020B0604020202020204" pitchFamily="34" charset="0"/>
              <a:buChar char="•"/>
            </a:pPr>
            <a:r>
              <a:rPr lang="zh-TW" b="0" i="0" u="none" baseline="0"/>
              <a:t>定向傳播策略：撰寫個人化訊息，以加強與捐贈者的關係。</a:t>
            </a:r>
          </a:p>
          <a:p>
            <a:pPr marL="171450" indent="-171450" algn="l" rtl="0">
              <a:buFont typeface="Arial" panose="020B0604020202020204" pitchFamily="34" charset="0"/>
              <a:buChar char="•"/>
            </a:pPr>
            <a:r>
              <a:rPr lang="zh-TW" b="0" i="0" u="none" baseline="0"/>
              <a:t>提高捐贈者參與度與留存率：與捐贈者建立長久關係的技巧。</a:t>
            </a:r>
          </a:p>
          <a:p>
            <a:pPr marL="171450" indent="-171450" algn="l" rtl="0">
              <a:buFont typeface="Arial" panose="020B0604020202020204" pitchFamily="34" charset="0"/>
              <a:buChar char="•"/>
            </a:pPr>
            <a:r>
              <a:rPr lang="zh-TW" b="0" i="0" u="none" baseline="0"/>
              <a:t>最後，還有一些資源可以幫助您順利運用這些新策略。</a:t>
            </a:r>
          </a:p>
          <a:p>
            <a:endParaRPr lang="zh-TW"/>
          </a:p>
        </p:txBody>
      </p:sp>
      <p:sp>
        <p:nvSpPr>
          <p:cNvPr id="4" name="Slide Number Placeholder 3"/>
          <p:cNvSpPr>
            <a:spLocks noGrp="1"/>
          </p:cNvSpPr>
          <p:nvPr>
            <p:ph type="sldNum" sz="quarter" idx="5"/>
          </p:nvPr>
        </p:nvSpPr>
        <p:spPr/>
        <p:txBody>
          <a:bodyPr/>
          <a:lstStyle/>
          <a:p>
            <a:pPr algn="l" rtl="0"/>
            <a:fld id="{774549FC-565B-44B7-A52A-8F954BD3755A}" type="slidenum">
              <a:rPr/>
              <a:t>2</a:t>
            </a:fld>
            <a:endParaRPr lang="zh-TW"/>
          </a:p>
        </p:txBody>
      </p:sp>
    </p:spTree>
    <p:extLst>
      <p:ext uri="{BB962C8B-B14F-4D97-AF65-F5344CB8AC3E}">
        <p14:creationId xmlns:p14="http://schemas.microsoft.com/office/powerpoint/2010/main" val="3183249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在探討科技如何推動募款工作的同時，我們來聊聊人工智慧 (AI) 如何為我們的分會帶來實實在在的改變。</a:t>
            </a:r>
          </a:p>
          <a:p>
            <a:endParaRPr lang="zh-TW"/>
          </a:p>
          <a:p>
            <a:pPr algn="l" rtl="0"/>
            <a:r>
              <a:rPr lang="zh-TW" b="0" i="0" u="none" baseline="0"/>
              <a:t>在策劃活動和與支持者建立連結時，AI 是一種便捷的工具。它能幫助我們確立各項倡議的最佳實施日期與形式，從而讓盡可能多的人參與其中。它能根據過往的募款活動或本地的類似募款活動，幫助我們設定切實可行的募款目標，提供可靠的建議。此外，它也是撰寫贊助商聯絡信與感謝信的絕佳工具，以便給收信人留下深刻印象。</a:t>
            </a:r>
          </a:p>
          <a:p>
            <a:endParaRPr lang="zh-TW"/>
          </a:p>
          <a:p>
            <a:pPr algn="l" rtl="0"/>
            <a:r>
              <a:rPr lang="zh-TW" b="0" i="0" u="none" baseline="0"/>
              <a:t>在內容創作方面，AI 能為我們產生具有影響力的郵件內容。無論是要發佈捐款請求，還是社交媒體帖子，AI 能為我們生成清晰有力的通訊內容。關鍵在於與潛在捐贈者及新會員建立深刻的連結！</a:t>
            </a:r>
          </a:p>
          <a:p>
            <a:endParaRPr lang="zh-TW"/>
          </a:p>
          <a:p>
            <a:endParaRPr lang="zh-TW"/>
          </a:p>
          <a:p>
            <a:endParaRPr lang="zh-TW"/>
          </a:p>
        </p:txBody>
      </p:sp>
      <p:sp>
        <p:nvSpPr>
          <p:cNvPr id="4" name="Slide Number Placeholder 3"/>
          <p:cNvSpPr>
            <a:spLocks noGrp="1"/>
          </p:cNvSpPr>
          <p:nvPr>
            <p:ph type="sldNum" sz="quarter" idx="5"/>
          </p:nvPr>
        </p:nvSpPr>
        <p:spPr/>
        <p:txBody>
          <a:bodyPr/>
          <a:lstStyle/>
          <a:p>
            <a:pPr algn="l" rtl="0"/>
            <a:fld id="{774549FC-565B-44B7-A52A-8F954BD3755A}" type="slidenum">
              <a:rPr/>
              <a:t>3</a:t>
            </a:fld>
            <a:endParaRPr lang="zh-TW"/>
          </a:p>
        </p:txBody>
      </p:sp>
    </p:spTree>
    <p:extLst>
      <p:ext uri="{BB962C8B-B14F-4D97-AF65-F5344CB8AC3E}">
        <p14:creationId xmlns:p14="http://schemas.microsoft.com/office/powerpoint/2010/main" val="3356713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現在，讓我們深入瞭解一些熱門的行動捐款應用程式。這些應用能顯著提升募款成效。 </a:t>
            </a:r>
          </a:p>
          <a:p>
            <a:endParaRPr lang="zh-TW"/>
          </a:p>
          <a:p>
            <a:pPr marL="0" marR="0" lvl="0" indent="0" algn="l" defTabSz="914400" rtl="0" eaLnBrk="1" fontAlgn="auto" latinLnBrk="0" hangingPunct="1">
              <a:lnSpc>
                <a:spcPct val="100000"/>
              </a:lnSpc>
              <a:spcBef>
                <a:spcPts val="0"/>
              </a:spcBef>
              <a:spcAft>
                <a:spcPts val="0"/>
              </a:spcAft>
              <a:buClrTx/>
              <a:buSzTx/>
              <a:buFontTx/>
              <a:buNone/>
              <a:tabLst/>
              <a:defRPr/>
            </a:pPr>
            <a:r>
              <a:rPr lang="zh-TW" b="0" i="0" u="none" baseline="0"/>
              <a:t>行動捐贈的核心在於幫助人們輕鬆地完成捐款。大多數人每天都使用智慧手機處理各種事務。因此，貼合這種生活方式的捐贈平台能激發更多自發性捐款。無論是在活動現場，還是坐在沙發上，支持者都可以隨時輕鬆捐款。</a:t>
            </a:r>
          </a:p>
          <a:p>
            <a:endParaRPr lang="zh-TW"/>
          </a:p>
          <a:p>
            <a:pPr algn="l" rtl="0"/>
            <a:r>
              <a:rPr lang="zh-TW" b="0" i="0" u="none" baseline="0"/>
              <a:t>這些應用程式能極大調動捐贈者的參與。當捐贈流程足夠方便快捷，支持者會更願意捐款。應用程式通常提供社群媒體分享選項，讓捐贈者能分享其捐款行動，從而吸引新的支持者。</a:t>
            </a:r>
          </a:p>
          <a:p>
            <a:endParaRPr lang="zh-TW"/>
          </a:p>
          <a:p>
            <a:pPr algn="l" rtl="0"/>
            <a:r>
              <a:rPr lang="zh-TW" b="1" i="0" u="none" baseline="0"/>
              <a:t>GiveLify</a:t>
            </a:r>
            <a:r>
              <a:rPr lang="zh-TW" b="0" i="0" u="none" baseline="0"/>
              <a:t> 、</a:t>
            </a:r>
            <a:r>
              <a:rPr lang="zh-TW" b="1" i="0" u="none" baseline="0"/>
              <a:t>PayPal Giving Fund</a:t>
            </a:r>
            <a:r>
              <a:rPr lang="zh-TW" b="0" i="0" u="none" baseline="0"/>
              <a:t>、</a:t>
            </a:r>
            <a:r>
              <a:rPr lang="zh-TW" b="1" i="0" u="none" baseline="0"/>
              <a:t>Donorbox </a:t>
            </a:r>
            <a:r>
              <a:rPr lang="zh-TW" b="0" i="0" u="none" baseline="0"/>
              <a:t>和 </a:t>
            </a:r>
            <a:r>
              <a:rPr lang="zh-TW" b="1" i="0" u="none" baseline="0"/>
              <a:t>OneCause </a:t>
            </a:r>
            <a:r>
              <a:rPr lang="zh-TW" b="0" i="0" u="none" baseline="0"/>
              <a:t>等應用程式都是不錯的選擇。它們有助於簡化捐贈流程，提高捐贈者參與度，最終讓募款工作取得更大的成功。</a:t>
            </a:r>
          </a:p>
        </p:txBody>
      </p:sp>
      <p:sp>
        <p:nvSpPr>
          <p:cNvPr id="4" name="Slide Number Placeholder 3"/>
          <p:cNvSpPr>
            <a:spLocks noGrp="1"/>
          </p:cNvSpPr>
          <p:nvPr>
            <p:ph type="sldNum" sz="quarter" idx="5"/>
          </p:nvPr>
        </p:nvSpPr>
        <p:spPr/>
        <p:txBody>
          <a:bodyPr/>
          <a:lstStyle/>
          <a:p>
            <a:pPr algn="l" rtl="0"/>
            <a:fld id="{774549FC-565B-44B7-A52A-8F954BD3755A}" type="slidenum">
              <a:rPr/>
              <a:t>4</a:t>
            </a:fld>
            <a:endParaRPr lang="zh-TW"/>
          </a:p>
        </p:txBody>
      </p:sp>
    </p:spTree>
    <p:extLst>
      <p:ext uri="{BB962C8B-B14F-4D97-AF65-F5344CB8AC3E}">
        <p14:creationId xmlns:p14="http://schemas.microsoft.com/office/powerpoint/2010/main" val="1270218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接下來，讓我們看看如何利用社群媒體開展募款活動。社群媒體對於調動會員參與、講述我們的故事，以及吸引贊助商至關重要。</a:t>
            </a:r>
          </a:p>
          <a:p>
            <a:endParaRPr lang="zh-TW" dirty="0"/>
          </a:p>
          <a:p>
            <a:pPr algn="l" rtl="0"/>
            <a:r>
              <a:rPr lang="zh-TW" b="1" i="0" u="none" baseline="0"/>
              <a:t>說好故事是關鍵。</a:t>
            </a:r>
            <a:r>
              <a:rPr lang="zh-TW" b="0" i="0" u="none" baseline="0"/>
              <a:t>透過在「實現妳的夢想獎」和「夢想它，實現它」研討會等活動中分享引人入勝的故事，我們能與受眾建立情感連結。個人故事能引發深刻共鳴，鼓勵受眾透過按讚、分享和捐贈等方式參與其中，從而加深人們對蘭馨會使命的認識，提高募款成效。</a:t>
            </a:r>
          </a:p>
          <a:p>
            <a:endParaRPr lang="zh-TW" dirty="0"/>
          </a:p>
          <a:p>
            <a:pPr algn="l" rtl="0"/>
            <a:r>
              <a:rPr lang="zh-TW" b="0" i="0" u="none" baseline="0"/>
              <a:t>我們也可以邀請追蹤者分享個人的蘭馨會經歷。這能強化我們的社群影響力，讓我們的社群媒體與受眾產生共鳴。</a:t>
            </a:r>
          </a:p>
          <a:p>
            <a:endParaRPr lang="zh-TW" dirty="0"/>
          </a:p>
          <a:p>
            <a:pPr algn="l" rtl="0"/>
            <a:r>
              <a:rPr lang="zh-TW" b="0" i="0" u="none" baseline="0"/>
              <a:t>此外，我們還可以利用 Facebook 和 Instagram 等平台上的活動功能，來宣傳即將舉行的會議與募款活動，讓追蹤者瞭解最新動態並激發其興趣。 </a:t>
            </a:r>
          </a:p>
          <a:p>
            <a:endParaRPr lang="zh-TW" dirty="0"/>
          </a:p>
          <a:p>
            <a:pPr algn="l" rtl="0"/>
            <a:r>
              <a:rPr lang="zh-TW" b="0" i="0" u="none" baseline="0"/>
              <a:t>最後，社群媒體是吸引潛在贊助商的絕佳方式，既能提升曝光度，又能推動我們的使命。別忘了 @ 支持貴分會的合作夥伴哦！</a:t>
            </a:r>
          </a:p>
          <a:p>
            <a:endParaRPr lang="zh-TW" dirty="0"/>
          </a:p>
          <a:p>
            <a:endParaRPr lang="zh-TW" dirty="0"/>
          </a:p>
        </p:txBody>
      </p:sp>
      <p:sp>
        <p:nvSpPr>
          <p:cNvPr id="4" name="Slide Number Placeholder 3"/>
          <p:cNvSpPr>
            <a:spLocks noGrp="1"/>
          </p:cNvSpPr>
          <p:nvPr>
            <p:ph type="sldNum" sz="quarter" idx="5"/>
          </p:nvPr>
        </p:nvSpPr>
        <p:spPr/>
        <p:txBody>
          <a:bodyPr/>
          <a:lstStyle/>
          <a:p>
            <a:pPr algn="l" rtl="0"/>
            <a:fld id="{774549FC-565B-44B7-A52A-8F954BD3755A}" type="slidenum">
              <a:rPr/>
              <a:t>5</a:t>
            </a:fld>
            <a:endParaRPr lang="zh-TW"/>
          </a:p>
        </p:txBody>
      </p:sp>
    </p:spTree>
    <p:extLst>
      <p:ext uri="{BB962C8B-B14F-4D97-AF65-F5344CB8AC3E}">
        <p14:creationId xmlns:p14="http://schemas.microsoft.com/office/powerpoint/2010/main" val="1226173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現在，讓我們來討論一下同伴間募款的定義，及其對分會的顯著優勢。</a:t>
            </a:r>
          </a:p>
          <a:p>
            <a:endParaRPr lang="zh-TW"/>
          </a:p>
          <a:p>
            <a:pPr algn="l" rtl="0"/>
            <a:r>
              <a:rPr lang="zh-TW" b="0" i="0" u="none" baseline="0"/>
              <a:t>同伴間募款即賦權支持者，讓其代表我們募款，從而極大拓展我們的影響力。這種做法利用支持者的關係網，將我們與一些原本可能無法觸及的潛在捐款者連結起來。</a:t>
            </a:r>
          </a:p>
          <a:p>
            <a:endParaRPr lang="zh-TW"/>
          </a:p>
          <a:p>
            <a:pPr algn="l" rtl="0"/>
            <a:r>
              <a:rPr lang="zh-TW" b="0" i="0" u="none" baseline="0"/>
              <a:t>這樣有利於建立社群。當人們為自己在乎的事業募款，就會全心投入，積極分享這份熱忱，從而產生激勵他人投入該事業的連鎖效應。募款者經常會分享能引起潛在捐款者共鳴的個人故事，進而鼓勵他們捐款。</a:t>
            </a:r>
          </a:p>
          <a:p>
            <a:endParaRPr lang="zh-TW"/>
          </a:p>
          <a:p>
            <a:pPr algn="l" rtl="0"/>
            <a:r>
              <a:rPr lang="zh-TW" b="0" i="0" u="none" baseline="0"/>
              <a:t>此外，這種做法成本效益極高。支持者承擔了大部分宣傳工作，讓我們能將更多資源直接投入到實現使命。</a:t>
            </a:r>
          </a:p>
          <a:p>
            <a:endParaRPr lang="zh-TW"/>
          </a:p>
          <a:p>
            <a:pPr algn="l" rtl="0"/>
            <a:r>
              <a:rPr lang="zh-TW" b="0" i="0" u="none" baseline="0"/>
              <a:t>Facebook Fundraisers 是實現這一目的的優秀工具。支持者可以建立與我們使命相關的個人募款頁面，例如為自己的生日發起募款活動，鼓勵朋友以捐款代替禮物。這不僅更有意義，也能幫助我們觸及更廣的受眾。</a:t>
            </a:r>
          </a:p>
          <a:p>
            <a:endParaRPr lang="zh-TW"/>
          </a:p>
        </p:txBody>
      </p:sp>
      <p:sp>
        <p:nvSpPr>
          <p:cNvPr id="4" name="Slide Number Placeholder 3"/>
          <p:cNvSpPr>
            <a:spLocks noGrp="1"/>
          </p:cNvSpPr>
          <p:nvPr>
            <p:ph type="sldNum" sz="quarter" idx="5"/>
          </p:nvPr>
        </p:nvSpPr>
        <p:spPr/>
        <p:txBody>
          <a:bodyPr/>
          <a:lstStyle/>
          <a:p>
            <a:pPr algn="l" rtl="0"/>
            <a:fld id="{774549FC-565B-44B7-A52A-8F954BD3755A}" type="slidenum">
              <a:rPr/>
              <a:t>6</a:t>
            </a:fld>
            <a:endParaRPr lang="zh-TW"/>
          </a:p>
        </p:txBody>
      </p:sp>
    </p:spTree>
    <p:extLst>
      <p:ext uri="{BB962C8B-B14F-4D97-AF65-F5344CB8AC3E}">
        <p14:creationId xmlns:p14="http://schemas.microsoft.com/office/powerpoint/2010/main" val="4289828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b="0" i="0" u="none" baseline="0"/>
              <a:t>讓我們探討一下定向傳播在募款工作中的重要性。</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TW"/>
          </a:p>
          <a:p>
            <a:pPr algn="l" rtl="0"/>
            <a:r>
              <a:rPr lang="zh-TW" b="0" i="0" u="none" baseline="0"/>
              <a:t>首先，與當地社群建立連結。著重透過社群公告欄、Facebook 群組與當地活動進行宣傳，分享倡議並邀請其他人予以支持。</a:t>
            </a:r>
          </a:p>
          <a:p>
            <a:endParaRPr lang="zh-TW"/>
          </a:p>
          <a:p>
            <a:pPr algn="l" rtl="0"/>
            <a:r>
              <a:rPr lang="zh-TW" b="0" i="0" u="none" baseline="0"/>
              <a:t>其次，優先採用個人化訊息。無論是感謝信還是活動公告，都要精心撰寫能引起共鳴的通訊內容，以加強彼此之間的連結。</a:t>
            </a:r>
          </a:p>
          <a:p>
            <a:endParaRPr lang="zh-TW"/>
          </a:p>
          <a:p>
            <a:pPr algn="l" rtl="0"/>
            <a:r>
              <a:rPr lang="zh-TW" b="0" i="0" u="none" baseline="0"/>
              <a:t>您也可以透過觀察類似活動、回饋與參與情況，深入瞭解社區的興趣點，從而提升宣傳工作成效。</a:t>
            </a:r>
          </a:p>
          <a:p>
            <a:endParaRPr lang="zh-TW"/>
          </a:p>
          <a:p>
            <a:pPr algn="l" rtl="0"/>
            <a:r>
              <a:rPr lang="zh-TW" b="0" i="0" u="none" baseline="0"/>
              <a:t>利用電子郵件、社群媒體、電話與簡訊等多種管道，同時注意通訊頻率，以防支持者感到厭煩。</a:t>
            </a:r>
          </a:p>
          <a:p>
            <a:endParaRPr lang="zh-TW"/>
          </a:p>
          <a:p>
            <a:pPr algn="l" rtl="0"/>
            <a:r>
              <a:rPr lang="zh-TW" b="0" i="0" u="none" baseline="0"/>
              <a:t>透過這些策略，我們將能擴大宣傳範圍，為各項倡議贏得社區的大力支持。 </a:t>
            </a:r>
          </a:p>
          <a:p>
            <a:endParaRPr lang="zh-TW"/>
          </a:p>
        </p:txBody>
      </p:sp>
      <p:sp>
        <p:nvSpPr>
          <p:cNvPr id="4" name="Slide Number Placeholder 3"/>
          <p:cNvSpPr>
            <a:spLocks noGrp="1"/>
          </p:cNvSpPr>
          <p:nvPr>
            <p:ph type="sldNum" sz="quarter" idx="5"/>
          </p:nvPr>
        </p:nvSpPr>
        <p:spPr/>
        <p:txBody>
          <a:bodyPr/>
          <a:lstStyle/>
          <a:p>
            <a:pPr algn="l" rtl="0"/>
            <a:fld id="{774549FC-565B-44B7-A52A-8F954BD3755A}" type="slidenum">
              <a:rPr/>
              <a:t>7</a:t>
            </a:fld>
            <a:endParaRPr lang="zh-TW"/>
          </a:p>
        </p:txBody>
      </p:sp>
    </p:spTree>
    <p:extLst>
      <p:ext uri="{BB962C8B-B14F-4D97-AF65-F5344CB8AC3E}">
        <p14:creationId xmlns:p14="http://schemas.microsoft.com/office/powerpoint/2010/main" val="3580258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a:t>這些策略之間該如何串聯起來？它們相輔相成，可提高捐贈者的參與度與留存率。</a:t>
            </a:r>
          </a:p>
          <a:p>
            <a:endParaRPr lang="zh-TW" b="0"/>
          </a:p>
          <a:p>
            <a:pPr algn="l" rtl="0"/>
            <a:r>
              <a:rPr lang="zh-TW" b="0" i="0" u="none" baseline="0"/>
              <a:t>我們討論了定向傳播的重要性，包括細分受眾、採用個人化訊息，確保募款內容始終符合捐款者的關切。透過敘事和同伴間倡議，社群媒體募款與支持者建立連結，從而促進社群發展，持續擴大我們的觸及範圍。同伴間募款鼓勵個人發起自己的募款活動，加深彼此之間的連結。</a:t>
            </a:r>
          </a:p>
          <a:p>
            <a:endParaRPr lang="zh-TW" b="0"/>
          </a:p>
          <a:p>
            <a:pPr algn="l" rtl="0"/>
            <a:r>
              <a:rPr lang="zh-TW" b="0" i="0" u="none" baseline="0"/>
              <a:t>此外，行動捐款應用程式令捐款變得輕而易舉，最終帶動捐款金額的成長。參與活動則增加了人際互動，加強 SIA 使命，同時向忠實的捐贈者表達感激之情。 </a:t>
            </a:r>
          </a:p>
          <a:p>
            <a:endParaRPr lang="zh-TW" b="0"/>
          </a:p>
          <a:p>
            <a:pPr algn="l" rtl="0"/>
            <a:r>
              <a:rPr lang="zh-TW" b="0" i="0" u="none" baseline="0"/>
              <a:t>最後，我們還可以利用人工智慧分析捐贈者行為，實現個人化通訊，以加強宣傳效果。</a:t>
            </a:r>
          </a:p>
          <a:p>
            <a:endParaRPr lang="zh-TW" b="0"/>
          </a:p>
          <a:p>
            <a:pPr algn="l" rtl="0"/>
            <a:r>
              <a:rPr lang="zh-TW" b="0" i="0" u="none" baseline="0"/>
              <a:t>綜合運用這些策略，我們便能建立更牢固的關係，提升捐贈者留存率，讓我們離實現使命更進一步。</a:t>
            </a:r>
          </a:p>
          <a:p>
            <a:endParaRPr lang="zh-TW"/>
          </a:p>
        </p:txBody>
      </p:sp>
      <p:sp>
        <p:nvSpPr>
          <p:cNvPr id="4" name="Slide Number Placeholder 3"/>
          <p:cNvSpPr>
            <a:spLocks noGrp="1"/>
          </p:cNvSpPr>
          <p:nvPr>
            <p:ph type="sldNum" sz="quarter" idx="5"/>
          </p:nvPr>
        </p:nvSpPr>
        <p:spPr/>
        <p:txBody>
          <a:bodyPr/>
          <a:lstStyle/>
          <a:p>
            <a:pPr algn="l" rtl="0"/>
            <a:fld id="{774549FC-565B-44B7-A52A-8F954BD3755A}" type="slidenum">
              <a:rPr/>
              <a:t>8</a:t>
            </a:fld>
            <a:endParaRPr lang="zh-TW"/>
          </a:p>
        </p:txBody>
      </p:sp>
    </p:spTree>
    <p:extLst>
      <p:ext uri="{BB962C8B-B14F-4D97-AF65-F5344CB8AC3E}">
        <p14:creationId xmlns:p14="http://schemas.microsoft.com/office/powerpoint/2010/main" val="805710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772E6-9183-1C43-E907-39B580BCF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8C1E7-7F38-E1AB-8800-0FF1C2CF1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03E0D8-89A4-6CE2-7B1C-8373FB65C9EA}"/>
              </a:ext>
            </a:extLst>
          </p:cNvPr>
          <p:cNvSpPr>
            <a:spLocks noGrp="1"/>
          </p:cNvSpPr>
          <p:nvPr>
            <p:ph type="body" idx="1"/>
          </p:nvPr>
        </p:nvSpPr>
        <p:spPr/>
        <p:txBody>
          <a:bodyPr/>
          <a:lstStyle/>
          <a:p>
            <a:pPr algn="l" rtl="0"/>
            <a:r>
              <a:rPr lang="zh-TW" b="0" i="0" u="none" baseline="0"/>
              <a:t>有許多資源能幫助您高效運用新的募款策略。從 SIA 的資料，到來自同伴的建議，您已擁有成功駕馭不斷變化的募款趨勢所需的一切。</a:t>
            </a:r>
          </a:p>
          <a:p>
            <a:endParaRPr lang="zh-TW"/>
          </a:p>
          <a:p>
            <a:pPr algn="l" rtl="0"/>
            <a:r>
              <a:rPr lang="zh-TW" b="0" i="0" u="none" baseline="0"/>
              <a:t>以下是一些供您參考的推薦資源，其中包含相關實用工具。</a:t>
            </a:r>
          </a:p>
          <a:p>
            <a:endParaRPr lang="zh-TW"/>
          </a:p>
          <a:p>
            <a:pPr algn="l" rtl="0"/>
            <a:r>
              <a:rPr lang="zh-TW" b="0" i="0" u="none" baseline="0"/>
              <a:t>您也可以掃描 QR Code，與募款團隊成員預約長達 30 分鐘的會議。他們能隨時為您提供支持與指導。</a:t>
            </a:r>
          </a:p>
          <a:p>
            <a:endParaRPr lang="zh-TW"/>
          </a:p>
          <a:p>
            <a:pPr algn="l" rtl="0"/>
            <a:r>
              <a:rPr lang="zh-TW" b="0" i="0" u="none" baseline="0"/>
              <a:t>感謝您對蘭馨會使命的堅定投入！</a:t>
            </a:r>
          </a:p>
          <a:p>
            <a:endParaRPr lang="zh-TW"/>
          </a:p>
          <a:p>
            <a:pPr algn="l" rtl="0"/>
            <a:r>
              <a:rPr lang="zh-TW" b="0" i="0" u="none" baseline="0"/>
              <a:t>{如時間允許，詢問聽眾：「有人願意分享一個關於順利實施新募款策略的成功故事或做法嗎？」}</a:t>
            </a:r>
          </a:p>
          <a:p>
            <a:endParaRPr lang="zh-TW"/>
          </a:p>
          <a:p>
            <a:endParaRPr lang="zh-TW"/>
          </a:p>
        </p:txBody>
      </p:sp>
      <p:sp>
        <p:nvSpPr>
          <p:cNvPr id="4" name="Slide Number Placeholder 3">
            <a:extLst>
              <a:ext uri="{FF2B5EF4-FFF2-40B4-BE49-F238E27FC236}">
                <a16:creationId xmlns:a16="http://schemas.microsoft.com/office/drawing/2014/main" id="{36F097BA-4FE4-B7E6-FC58-01121C945CFE}"/>
              </a:ext>
            </a:extLst>
          </p:cNvPr>
          <p:cNvSpPr>
            <a:spLocks noGrp="1"/>
          </p:cNvSpPr>
          <p:nvPr>
            <p:ph type="sldNum" sz="quarter" idx="5"/>
          </p:nvPr>
        </p:nvSpPr>
        <p:spPr/>
        <p:txBody>
          <a:bodyPr/>
          <a:lstStyle/>
          <a:p>
            <a:pPr algn="l" rtl="0"/>
            <a:fld id="{774549FC-565B-44B7-A52A-8F954BD3755A}" type="slidenum">
              <a:rPr/>
              <a:t>9</a:t>
            </a:fld>
            <a:endParaRPr lang="zh-TW"/>
          </a:p>
        </p:txBody>
      </p:sp>
    </p:spTree>
    <p:extLst>
      <p:ext uri="{BB962C8B-B14F-4D97-AF65-F5344CB8AC3E}">
        <p14:creationId xmlns:p14="http://schemas.microsoft.com/office/powerpoint/2010/main" val="401860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zh-TW" b="0" i="0" u="none" baseline="0" dirty="0"/>
              <a:t>您是否計畫參加於 7 月 22 日至 25</a:t>
            </a:r>
            <a:r>
              <a:rPr lang="zh-TW" b="0" i="0" u="none" baseline="30000" dirty="0"/>
              <a:t> </a:t>
            </a:r>
            <a:r>
              <a:rPr lang="zh-TW" b="0" i="0" u="none" baseline="0" dirty="0"/>
              <a:t>日在韓國仁川舉行的第 49 屆雙年會？ </a:t>
            </a:r>
          </a:p>
          <a:p>
            <a:endParaRPr lang="zh-TW" dirty="0"/>
          </a:p>
          <a:p>
            <a:pPr algn="l" rtl="0"/>
            <a:r>
              <a:rPr lang="zh-TW" b="0" i="0" u="none" baseline="0"/>
              <a:t>絕對不可錯過桂冠基金活動「月光與木蘭花」！此活動僅限受邀者參加，旨在向桂冠基金成員及其對實現我們使命的堅定承諾致敬。 </a:t>
            </a:r>
          </a:p>
          <a:p>
            <a:endParaRPr lang="zh-TW" dirty="0"/>
          </a:p>
          <a:p>
            <a:pPr algn="l" rtl="0"/>
            <a:r>
              <a:rPr lang="zh-TW" b="0" i="0" u="none" baseline="0" dirty="0"/>
              <a:t>請掃描此 QR Code 盡快回覆。請注意，本次活動僅限在此雙年期捐款滿 500 美元或以上的活躍受邀桂冠基金會員參加。 </a:t>
            </a:r>
          </a:p>
          <a:p>
            <a:endParaRPr lang="zh-TW" dirty="0"/>
          </a:p>
          <a:p>
            <a:pPr algn="l" rtl="0"/>
            <a:r>
              <a:rPr lang="zh-TW" b="0" i="0" u="none" baseline="0" dirty="0"/>
              <a:t>如需瞭解詳情，請隨時聯絡募款團隊：development@soroptimist.org</a:t>
            </a:r>
          </a:p>
        </p:txBody>
      </p:sp>
      <p:sp>
        <p:nvSpPr>
          <p:cNvPr id="4" name="Slide Number Placeholder 3"/>
          <p:cNvSpPr>
            <a:spLocks noGrp="1"/>
          </p:cNvSpPr>
          <p:nvPr>
            <p:ph type="sldNum" sz="quarter" idx="5"/>
          </p:nvPr>
        </p:nvSpPr>
        <p:spPr/>
        <p:txBody>
          <a:bodyPr/>
          <a:lstStyle/>
          <a:p>
            <a:pPr algn="l" rtl="0"/>
            <a:fld id="{774549FC-565B-44B7-A52A-8F954BD3755A}" type="slidenum">
              <a:rPr/>
              <a:t>10</a:t>
            </a:fld>
            <a:endParaRPr lang="zh-TW"/>
          </a:p>
        </p:txBody>
      </p:sp>
    </p:spTree>
    <p:extLst>
      <p:ext uri="{BB962C8B-B14F-4D97-AF65-F5344CB8AC3E}">
        <p14:creationId xmlns:p14="http://schemas.microsoft.com/office/powerpoint/2010/main" val="2594156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microsoft.com/office/2018/10/relationships/comments" Target="../comments/modernComment_103_0.xml"/><Relationship Id="rId7" Type="http://schemas.openxmlformats.org/officeDocument/2006/relationships/image" Target="../media/image2.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8.sv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3" Type="http://schemas.microsoft.com/office/2018/10/relationships/comments" Target="../comments/modernComment_10B_0.xml"/><Relationship Id="rId7" Type="http://schemas.openxmlformats.org/officeDocument/2006/relationships/image" Target="../media/image6.png"/><Relationship Id="rId12"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0.svg"/><Relationship Id="rId5" Type="http://schemas.openxmlformats.org/officeDocument/2006/relationships/image" Target="../media/image15.png"/><Relationship Id="rId15" Type="http://schemas.openxmlformats.org/officeDocument/2006/relationships/image" Target="../media/image24.svg"/><Relationship Id="rId10" Type="http://schemas.openxmlformats.org/officeDocument/2006/relationships/image" Target="../media/image19.png"/><Relationship Id="rId4" Type="http://schemas.openxmlformats.org/officeDocument/2006/relationships/image" Target="../media/image12.jpeg"/><Relationship Id="rId9" Type="http://schemas.openxmlformats.org/officeDocument/2006/relationships/image" Target="../media/image18.svg"/><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18/10/relationships/comments" Target="../comments/modernComment_108_0.xml"/><Relationship Id="rId7" Type="http://schemas.openxmlformats.org/officeDocument/2006/relationships/image" Target="../media/image8.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6.sv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hyperlink" Target="https://www.businessinitiative.org/statistics/non-profit/fundraising-trends-2025/" TargetMode="External"/><Relationship Id="rId3" Type="http://schemas.openxmlformats.org/officeDocument/2006/relationships/image" Target="../media/image1.png"/><Relationship Id="rId7" Type="http://schemas.openxmlformats.org/officeDocument/2006/relationships/hyperlink" Target="https://blog.mightycause.com/peer-to-peer-fundraising-guide-and-best-practices/"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www.givemomentum.com/blog/ai-fundraising" TargetMode="External"/><Relationship Id="rId11" Type="http://schemas.openxmlformats.org/officeDocument/2006/relationships/image" Target="../media/image28.png"/><Relationship Id="rId5" Type="http://schemas.openxmlformats.org/officeDocument/2006/relationships/image" Target="../media/image6.png"/><Relationship Id="rId10" Type="http://schemas.openxmlformats.org/officeDocument/2006/relationships/hyperlink" Target="https://donorbox.org/nonprofit-blog/donation-apps" TargetMode="External"/><Relationship Id="rId4" Type="http://schemas.openxmlformats.org/officeDocument/2006/relationships/image" Target="../media/image2.svg"/><Relationship Id="rId9" Type="http://schemas.openxmlformats.org/officeDocument/2006/relationships/hyperlink" Target="https://www.funraise.org/resources/the-social-media-fundraising-guid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zh-TW"/>
          </a:p>
        </p:txBody>
      </p:sp>
      <p:sp>
        <p:nvSpPr>
          <p:cNvPr id="3" name="Freeform 3"/>
          <p:cNvSpPr/>
          <p:nvPr/>
        </p:nvSpPr>
        <p:spPr>
          <a:xfrm rot="1102074" flipH="1">
            <a:off x="-4375306" y="4594391"/>
            <a:ext cx="16114424" cy="12188364"/>
          </a:xfrm>
          <a:custGeom>
            <a:avLst/>
            <a:gdLst/>
            <a:ahLst/>
            <a:cxnLst/>
            <a:rect l="l" t="t" r="r" b="b"/>
            <a:pathLst>
              <a:path w="16114424" h="12188364">
                <a:moveTo>
                  <a:pt x="16114424" y="0"/>
                </a:moveTo>
                <a:lnTo>
                  <a:pt x="0" y="0"/>
                </a:lnTo>
                <a:lnTo>
                  <a:pt x="0" y="12188364"/>
                </a:lnTo>
                <a:lnTo>
                  <a:pt x="16114424" y="12188364"/>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zh-TW"/>
          </a:p>
        </p:txBody>
      </p:sp>
      <p:sp>
        <p:nvSpPr>
          <p:cNvPr id="4" name="TextBox 4"/>
          <p:cNvSpPr txBox="1"/>
          <p:nvPr/>
        </p:nvSpPr>
        <p:spPr>
          <a:xfrm>
            <a:off x="1028700" y="3051963"/>
            <a:ext cx="11391900" cy="2031325"/>
          </a:xfrm>
          <a:prstGeom prst="rect">
            <a:avLst/>
          </a:prstGeom>
        </p:spPr>
        <p:txBody>
          <a:bodyPr wrap="square" lIns="0" tIns="0" rIns="0" bIns="0" rtlCol="0" anchor="t">
            <a:spAutoFit/>
          </a:bodyPr>
          <a:lstStyle/>
          <a:p>
            <a:pPr algn="l" rtl="0"/>
            <a:r>
              <a:rPr lang="zh-TW" sz="6600" b="0" i="0" u="none" baseline="0">
                <a:solidFill>
                  <a:srgbClr val="293374"/>
                </a:solidFill>
                <a:latin typeface="Effra"/>
                <a:ea typeface="Effra"/>
                <a:cs typeface="Effra"/>
                <a:sym typeface="Effra"/>
              </a:rPr>
              <a:t>《不斷發展的趨勢：如何活用新的基金籌募策略》</a:t>
            </a:r>
          </a:p>
        </p:txBody>
      </p:sp>
      <p:sp>
        <p:nvSpPr>
          <p:cNvPr id="5" name="Freeform 5"/>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zh-TW"/>
          </a:p>
        </p:txBody>
      </p:sp>
      <p:sp>
        <p:nvSpPr>
          <p:cNvPr id="6" name="Freeform 6"/>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5"/>
            <a:stretch>
              <a:fillRect/>
            </a:stretch>
          </a:blipFill>
        </p:spPr>
        <p:txBody>
          <a:bodyPr/>
          <a:lstStyle/>
          <a:p>
            <a:endParaRPr lang="zh-TW"/>
          </a:p>
        </p:txBody>
      </p:sp>
      <p:sp>
        <p:nvSpPr>
          <p:cNvPr id="7" name="TextBox 7"/>
          <p:cNvSpPr txBox="1"/>
          <p:nvPr/>
        </p:nvSpPr>
        <p:spPr>
          <a:xfrm>
            <a:off x="1102587" y="5882551"/>
            <a:ext cx="10706455" cy="851452"/>
          </a:xfrm>
          <a:prstGeom prst="rect">
            <a:avLst/>
          </a:prstGeom>
        </p:spPr>
        <p:txBody>
          <a:bodyPr wrap="square" lIns="0" tIns="0" rIns="0" bIns="0" rtlCol="0" anchor="t">
            <a:spAutoFit/>
          </a:bodyPr>
          <a:lstStyle/>
          <a:p>
            <a:pPr algn="l" rtl="0">
              <a:lnSpc>
                <a:spcPts val="7250"/>
              </a:lnSpc>
            </a:pPr>
            <a:r>
              <a:rPr lang="zh-TW" sz="4800" b="0" i="0" u="none" baseline="0">
                <a:solidFill>
                  <a:srgbClr val="518BC9"/>
                </a:solidFill>
                <a:latin typeface="Effra"/>
                <a:ea typeface="Effra"/>
                <a:cs typeface="Effra"/>
                <a:sym typeface="Effra"/>
              </a:rPr>
              <a:t>2026 年（專區名稱）專區大會</a:t>
            </a:r>
          </a:p>
        </p:txBody>
      </p:sp>
      <p:sp>
        <p:nvSpPr>
          <p:cNvPr id="9" name="Freeform 9"/>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zh-TW"/>
          </a:p>
        </p:txBody>
      </p:sp>
      <p:sp>
        <p:nvSpPr>
          <p:cNvPr id="10" name="TextBox 10"/>
          <p:cNvSpPr txBox="1"/>
          <p:nvPr/>
        </p:nvSpPr>
        <p:spPr>
          <a:xfrm>
            <a:off x="806858" y="9331572"/>
            <a:ext cx="7092543" cy="372399"/>
          </a:xfrm>
          <a:prstGeom prst="rect">
            <a:avLst/>
          </a:prstGeom>
        </p:spPr>
        <p:txBody>
          <a:bodyPr lIns="0" tIns="0" rIns="0" bIns="0" rtlCol="0" anchor="t">
            <a:spAutoFit/>
          </a:bodyPr>
          <a:lstStyle/>
          <a:p>
            <a:pPr algn="l" rtl="0">
              <a:lnSpc>
                <a:spcPts val="2541"/>
              </a:lnSpc>
            </a:pPr>
            <a:r>
              <a:rPr lang="zh-TW" sz="2229" b="1" i="0" u="none" spc="109" baseline="0">
                <a:solidFill>
                  <a:srgbClr val="293374"/>
                </a:solidFill>
                <a:latin typeface="Calibri (MS) Bold"/>
                <a:ea typeface="Calibri (MS) Bold"/>
                <a:cs typeface="Calibri (MS) Bold"/>
                <a:sym typeface="Calibri (MS) Bold"/>
              </a:rPr>
              <a:t>國際蘭馨交流協會美洲聯盟</a:t>
            </a:r>
          </a:p>
        </p:txBody>
      </p:sp>
      <p:sp>
        <p:nvSpPr>
          <p:cNvPr id="11" name="TextBox 7">
            <a:extLst>
              <a:ext uri="{FF2B5EF4-FFF2-40B4-BE49-F238E27FC236}">
                <a16:creationId xmlns:a16="http://schemas.microsoft.com/office/drawing/2014/main" id="{1ABB3715-CFBA-B22E-5A8B-EBCEA34C0368}"/>
              </a:ext>
            </a:extLst>
          </p:cNvPr>
          <p:cNvSpPr txBox="1"/>
          <p:nvPr/>
        </p:nvSpPr>
        <p:spPr>
          <a:xfrm>
            <a:off x="1125730" y="6835948"/>
            <a:ext cx="10706455" cy="814069"/>
          </a:xfrm>
          <a:prstGeom prst="rect">
            <a:avLst/>
          </a:prstGeom>
        </p:spPr>
        <p:txBody>
          <a:bodyPr wrap="square" lIns="0" tIns="0" rIns="0" bIns="0" rtlCol="0" anchor="t">
            <a:spAutoFit/>
          </a:bodyPr>
          <a:lstStyle/>
          <a:p>
            <a:pPr algn="l" rtl="0">
              <a:lnSpc>
                <a:spcPts val="7250"/>
              </a:lnSpc>
            </a:pPr>
            <a:r>
              <a:rPr lang="zh-TW" sz="3600" b="0" i="0" u="none" baseline="0">
                <a:solidFill>
                  <a:srgbClr val="518BC9"/>
                </a:solidFill>
                <a:latin typeface="Effra"/>
                <a:ea typeface="Effra"/>
                <a:cs typeface="Effra"/>
                <a:sym typeface="Effra"/>
              </a:rPr>
              <a:t>演講者姓名，專區基金籌募主委</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69991" y="3805710"/>
            <a:ext cx="500647" cy="438066"/>
            <a:chOff x="0" y="0"/>
            <a:chExt cx="812800" cy="711200"/>
          </a:xfrm>
        </p:grpSpPr>
        <p:sp>
          <p:nvSpPr>
            <p:cNvPr id="3" name="Freeform 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zh-TW"/>
            </a:p>
          </p:txBody>
        </p:sp>
        <p:sp>
          <p:nvSpPr>
            <p:cNvPr id="4" name="TextBox 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5" name="Group 5"/>
          <p:cNvGrpSpPr/>
          <p:nvPr/>
        </p:nvGrpSpPr>
        <p:grpSpPr>
          <a:xfrm rot="5400000">
            <a:off x="7418187" y="3884783"/>
            <a:ext cx="425684" cy="382790"/>
            <a:chOff x="60851" y="89740"/>
            <a:chExt cx="691098" cy="621460"/>
          </a:xfrm>
        </p:grpSpPr>
        <p:sp>
          <p:nvSpPr>
            <p:cNvPr id="6" name="Freeform 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zh-TW" sz="3200"/>
            </a:p>
          </p:txBody>
        </p:sp>
        <p:sp>
          <p:nvSpPr>
            <p:cNvPr id="7" name="TextBox 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grpSp>
        <p:nvGrpSpPr>
          <p:cNvPr id="8" name="Group 8"/>
          <p:cNvGrpSpPr/>
          <p:nvPr/>
        </p:nvGrpSpPr>
        <p:grpSpPr>
          <a:xfrm>
            <a:off x="13299809" y="-742156"/>
            <a:ext cx="9483991" cy="12212363"/>
            <a:chOff x="0" y="0"/>
            <a:chExt cx="1207697" cy="1555130"/>
          </a:xfrm>
        </p:grpSpPr>
        <p:sp>
          <p:nvSpPr>
            <p:cNvPr id="9" name="Freeform 9"/>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zh-TW"/>
            </a:p>
          </p:txBody>
        </p:sp>
        <p:sp>
          <p:nvSpPr>
            <p:cNvPr id="10" name="TextBox 10"/>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sp>
        <p:nvSpPr>
          <p:cNvPr id="11" name="Freeform 11"/>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zh-TW" sz="3200"/>
          </a:p>
        </p:txBody>
      </p:sp>
      <p:grpSp>
        <p:nvGrpSpPr>
          <p:cNvPr id="12" name="Group 12"/>
          <p:cNvGrpSpPr/>
          <p:nvPr/>
        </p:nvGrpSpPr>
        <p:grpSpPr>
          <a:xfrm rot="5400000">
            <a:off x="1369991" y="4714977"/>
            <a:ext cx="500647" cy="438066"/>
            <a:chOff x="0" y="0"/>
            <a:chExt cx="812800" cy="711200"/>
          </a:xfrm>
        </p:grpSpPr>
        <p:sp>
          <p:nvSpPr>
            <p:cNvPr id="13" name="Freeform 1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zh-TW"/>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5" name="Group 15"/>
          <p:cNvGrpSpPr/>
          <p:nvPr/>
        </p:nvGrpSpPr>
        <p:grpSpPr>
          <a:xfrm rot="5400000">
            <a:off x="7418187" y="4794051"/>
            <a:ext cx="425684" cy="382790"/>
            <a:chOff x="60851" y="89740"/>
            <a:chExt cx="691098" cy="621460"/>
          </a:xfrm>
        </p:grpSpPr>
        <p:sp>
          <p:nvSpPr>
            <p:cNvPr id="16" name="Freeform 1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zh-TW" sz="3200"/>
            </a:p>
          </p:txBody>
        </p:sp>
        <p:sp>
          <p:nvSpPr>
            <p:cNvPr id="17" name="TextBox 1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grpSp>
        <p:nvGrpSpPr>
          <p:cNvPr id="18" name="Group 18"/>
          <p:cNvGrpSpPr/>
          <p:nvPr/>
        </p:nvGrpSpPr>
        <p:grpSpPr>
          <a:xfrm rot="5400000">
            <a:off x="1369991" y="5676635"/>
            <a:ext cx="500647" cy="438066"/>
            <a:chOff x="0" y="0"/>
            <a:chExt cx="812800" cy="711200"/>
          </a:xfrm>
        </p:grpSpPr>
        <p:sp>
          <p:nvSpPr>
            <p:cNvPr id="19" name="Freeform 19"/>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zh-TW"/>
            </a:p>
          </p:txBody>
        </p:sp>
        <p:sp>
          <p:nvSpPr>
            <p:cNvPr id="20" name="TextBox 20"/>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1" name="Group 21"/>
          <p:cNvGrpSpPr/>
          <p:nvPr/>
        </p:nvGrpSpPr>
        <p:grpSpPr>
          <a:xfrm rot="5400000">
            <a:off x="1369991" y="6676392"/>
            <a:ext cx="500647" cy="438066"/>
            <a:chOff x="0" y="0"/>
            <a:chExt cx="812800" cy="711200"/>
          </a:xfrm>
        </p:grpSpPr>
        <p:sp>
          <p:nvSpPr>
            <p:cNvPr id="22" name="Freeform 22"/>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zh-TW"/>
            </a:p>
          </p:txBody>
        </p:sp>
        <p:sp>
          <p:nvSpPr>
            <p:cNvPr id="23" name="TextBox 23"/>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24" name="Freeform 24"/>
          <p:cNvSpPr/>
          <p:nvPr/>
        </p:nvSpPr>
        <p:spPr>
          <a:xfrm rot="1102074" flipH="1">
            <a:off x="149096" y="4218727"/>
            <a:ext cx="18545990" cy="14027512"/>
          </a:xfrm>
          <a:custGeom>
            <a:avLst/>
            <a:gdLst/>
            <a:ahLst/>
            <a:cxnLst/>
            <a:rect l="l" t="t" r="r" b="b"/>
            <a:pathLst>
              <a:path w="18545990" h="14027512">
                <a:moveTo>
                  <a:pt x="18545990" y="0"/>
                </a:moveTo>
                <a:lnTo>
                  <a:pt x="0" y="0"/>
                </a:lnTo>
                <a:lnTo>
                  <a:pt x="0" y="14027513"/>
                </a:lnTo>
                <a:lnTo>
                  <a:pt x="18545990" y="14027513"/>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zh-TW" sz="3200"/>
          </a:p>
        </p:txBody>
      </p:sp>
      <p:grpSp>
        <p:nvGrpSpPr>
          <p:cNvPr id="25" name="Group 25"/>
          <p:cNvGrpSpPr/>
          <p:nvPr/>
        </p:nvGrpSpPr>
        <p:grpSpPr>
          <a:xfrm rot="5400000">
            <a:off x="7418187" y="6755465"/>
            <a:ext cx="425684" cy="382790"/>
            <a:chOff x="60851" y="89740"/>
            <a:chExt cx="691098" cy="621460"/>
          </a:xfrm>
        </p:grpSpPr>
        <p:sp>
          <p:nvSpPr>
            <p:cNvPr id="26" name="Freeform 2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zh-TW" sz="3200"/>
            </a:p>
          </p:txBody>
        </p:sp>
        <p:sp>
          <p:nvSpPr>
            <p:cNvPr id="27" name="TextBox 2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grpSp>
        <p:nvGrpSpPr>
          <p:cNvPr id="28" name="Group 28"/>
          <p:cNvGrpSpPr/>
          <p:nvPr/>
        </p:nvGrpSpPr>
        <p:grpSpPr>
          <a:xfrm rot="5400000">
            <a:off x="7418187" y="5755708"/>
            <a:ext cx="425684" cy="382790"/>
            <a:chOff x="60851" y="89740"/>
            <a:chExt cx="691098" cy="621460"/>
          </a:xfrm>
        </p:grpSpPr>
        <p:sp>
          <p:nvSpPr>
            <p:cNvPr id="29" name="Freeform 29"/>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zh-TW" sz="3200"/>
            </a:p>
          </p:txBody>
        </p:sp>
        <p:sp>
          <p:nvSpPr>
            <p:cNvPr id="30" name="TextBox 30"/>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sp>
        <p:nvSpPr>
          <p:cNvPr id="31" name="Freeform 3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zh-TW"/>
          </a:p>
        </p:txBody>
      </p:sp>
      <p:sp>
        <p:nvSpPr>
          <p:cNvPr id="32" name="TextBox 32"/>
          <p:cNvSpPr txBox="1"/>
          <p:nvPr/>
        </p:nvSpPr>
        <p:spPr>
          <a:xfrm>
            <a:off x="2232952" y="3622465"/>
            <a:ext cx="4816156" cy="678178"/>
          </a:xfrm>
          <a:prstGeom prst="rect">
            <a:avLst/>
          </a:prstGeom>
        </p:spPr>
        <p:txBody>
          <a:bodyPr lIns="0" tIns="0" rIns="0" bIns="0" rtlCol="0" anchor="t">
            <a:spAutoFit/>
          </a:bodyPr>
          <a:lstStyle/>
          <a:p>
            <a:pPr algn="l" rtl="0">
              <a:lnSpc>
                <a:spcPts val="5400"/>
              </a:lnSpc>
            </a:pPr>
            <a:r>
              <a:rPr lang="zh-TW" sz="2700" b="0" i="0" u="none" baseline="0" dirty="0">
                <a:solidFill>
                  <a:srgbClr val="000000"/>
                </a:solidFill>
                <a:latin typeface="Calibri (MS)"/>
                <a:ea typeface="Calibri (MS)"/>
                <a:cs typeface="Calibri (MS)"/>
                <a:sym typeface="Calibri (MS)"/>
              </a:rPr>
              <a:t>簡介</a:t>
            </a:r>
          </a:p>
        </p:txBody>
      </p:sp>
      <p:sp>
        <p:nvSpPr>
          <p:cNvPr id="33" name="TextBox 33"/>
          <p:cNvSpPr txBox="1"/>
          <p:nvPr/>
        </p:nvSpPr>
        <p:spPr>
          <a:xfrm>
            <a:off x="8271305" y="3678275"/>
            <a:ext cx="5442389" cy="610745"/>
          </a:xfrm>
          <a:prstGeom prst="rect">
            <a:avLst/>
          </a:prstGeom>
        </p:spPr>
        <p:txBody>
          <a:bodyPr wrap="square" lIns="0" tIns="0" rIns="0" bIns="0" rtlCol="0" anchor="t">
            <a:spAutoFit/>
          </a:bodyPr>
          <a:lstStyle/>
          <a:p>
            <a:pPr algn="l" rtl="0">
              <a:lnSpc>
                <a:spcPts val="5400"/>
              </a:lnSpc>
            </a:pPr>
            <a:r>
              <a:rPr lang="zh-TW" sz="2700" b="0" i="0" u="none" baseline="0">
                <a:solidFill>
                  <a:srgbClr val="000000"/>
                </a:solidFill>
                <a:latin typeface="Calibri (MS)"/>
                <a:ea typeface="Calibri (MS)"/>
                <a:cs typeface="Calibri (MS)"/>
                <a:sym typeface="Calibri (MS)"/>
              </a:rPr>
              <a:t>同伴間募款</a:t>
            </a:r>
            <a:endParaRPr lang="zh-TW" sz="2700">
              <a:solidFill>
                <a:srgbClr val="000000"/>
              </a:solidFill>
              <a:latin typeface="Calibri (MS)"/>
              <a:ea typeface="Calibri (MS)"/>
              <a:cs typeface="Calibri (MS)"/>
            </a:endParaRPr>
          </a:p>
        </p:txBody>
      </p:sp>
      <p:sp>
        <p:nvSpPr>
          <p:cNvPr id="34" name="TextBox 34"/>
          <p:cNvSpPr txBox="1"/>
          <p:nvPr/>
        </p:nvSpPr>
        <p:spPr>
          <a:xfrm>
            <a:off x="2232952" y="4712613"/>
            <a:ext cx="4816156" cy="861774"/>
          </a:xfrm>
          <a:prstGeom prst="rect">
            <a:avLst/>
          </a:prstGeom>
        </p:spPr>
        <p:txBody>
          <a:bodyPr lIns="0" tIns="0" rIns="0" bIns="0" rtlCol="0" anchor="t">
            <a:spAutoFit/>
          </a:bodyPr>
          <a:lstStyle/>
          <a:p>
            <a:pPr algn="l" rtl="0"/>
            <a:r>
              <a:rPr lang="zh-TW" sz="2800" b="0" i="0" u="none" baseline="0" dirty="0">
                <a:solidFill>
                  <a:srgbClr val="000000"/>
                </a:solidFill>
                <a:latin typeface="Calibri (MS)"/>
                <a:ea typeface="Calibri (MS)"/>
                <a:cs typeface="Calibri (MS)"/>
                <a:sym typeface="Calibri (MS)"/>
              </a:rPr>
              <a:t>科技在募款活動中的作用</a:t>
            </a:r>
          </a:p>
        </p:txBody>
      </p:sp>
      <p:sp>
        <p:nvSpPr>
          <p:cNvPr id="35" name="TextBox 35"/>
          <p:cNvSpPr txBox="1"/>
          <p:nvPr/>
        </p:nvSpPr>
        <p:spPr>
          <a:xfrm>
            <a:off x="8271305" y="4519858"/>
            <a:ext cx="4903239" cy="627736"/>
          </a:xfrm>
          <a:prstGeom prst="rect">
            <a:avLst/>
          </a:prstGeom>
        </p:spPr>
        <p:txBody>
          <a:bodyPr lIns="0" tIns="0" rIns="0" bIns="0" rtlCol="0" anchor="t">
            <a:spAutoFit/>
          </a:bodyPr>
          <a:lstStyle/>
          <a:p>
            <a:pPr algn="l" rtl="0">
              <a:lnSpc>
                <a:spcPts val="5400"/>
              </a:lnSpc>
            </a:pPr>
            <a:r>
              <a:rPr lang="zh-TW" sz="2700" b="0" i="0" u="none" baseline="0">
                <a:solidFill>
                  <a:srgbClr val="000000"/>
                </a:solidFill>
                <a:latin typeface="Calibri (MS)"/>
                <a:ea typeface="Calibri (MS)"/>
                <a:cs typeface="Calibri (MS)"/>
                <a:sym typeface="Calibri (MS)"/>
              </a:rPr>
              <a:t>定向傳播策略</a:t>
            </a:r>
          </a:p>
        </p:txBody>
      </p:sp>
      <p:sp>
        <p:nvSpPr>
          <p:cNvPr id="36" name="TextBox 36"/>
          <p:cNvSpPr txBox="1"/>
          <p:nvPr/>
        </p:nvSpPr>
        <p:spPr>
          <a:xfrm>
            <a:off x="2232952" y="5497765"/>
            <a:ext cx="4816156" cy="610745"/>
          </a:xfrm>
          <a:prstGeom prst="rect">
            <a:avLst/>
          </a:prstGeom>
        </p:spPr>
        <p:txBody>
          <a:bodyPr lIns="0" tIns="0" rIns="0" bIns="0" rtlCol="0" anchor="t">
            <a:spAutoFit/>
          </a:bodyPr>
          <a:lstStyle/>
          <a:p>
            <a:pPr algn="l" rtl="0">
              <a:lnSpc>
                <a:spcPts val="5400"/>
              </a:lnSpc>
            </a:pPr>
            <a:r>
              <a:rPr lang="zh-TW" sz="2700" b="0" i="0" u="none" baseline="0" dirty="0">
                <a:solidFill>
                  <a:srgbClr val="000000"/>
                </a:solidFill>
                <a:latin typeface="Calibri (MS)"/>
                <a:ea typeface="Calibri (MS)"/>
                <a:cs typeface="Calibri (MS)"/>
                <a:sym typeface="Calibri (MS)"/>
              </a:rPr>
              <a:t>行動捐贈應用程式</a:t>
            </a:r>
          </a:p>
        </p:txBody>
      </p:sp>
      <p:sp>
        <p:nvSpPr>
          <p:cNvPr id="37" name="TextBox 37"/>
          <p:cNvSpPr txBox="1"/>
          <p:nvPr/>
        </p:nvSpPr>
        <p:spPr>
          <a:xfrm>
            <a:off x="2210205" y="6552505"/>
            <a:ext cx="4816156" cy="610745"/>
          </a:xfrm>
          <a:prstGeom prst="rect">
            <a:avLst/>
          </a:prstGeom>
        </p:spPr>
        <p:txBody>
          <a:bodyPr lIns="0" tIns="0" rIns="0" bIns="0" rtlCol="0" anchor="t">
            <a:spAutoFit/>
          </a:bodyPr>
          <a:lstStyle/>
          <a:p>
            <a:pPr algn="l" rtl="0">
              <a:lnSpc>
                <a:spcPts val="5400"/>
              </a:lnSpc>
            </a:pPr>
            <a:r>
              <a:rPr lang="zh-TW" sz="2700" b="0" i="0" u="none" baseline="0" dirty="0">
                <a:solidFill>
                  <a:srgbClr val="000000"/>
                </a:solidFill>
                <a:latin typeface="Calibri (MS)"/>
                <a:ea typeface="Calibri (MS)"/>
                <a:cs typeface="Calibri (MS)"/>
                <a:sym typeface="Calibri (MS)"/>
              </a:rPr>
              <a:t>社群媒體募款</a:t>
            </a:r>
          </a:p>
        </p:txBody>
      </p:sp>
      <p:sp>
        <p:nvSpPr>
          <p:cNvPr id="38" name="TextBox 38"/>
          <p:cNvSpPr txBox="1"/>
          <p:nvPr/>
        </p:nvSpPr>
        <p:spPr>
          <a:xfrm>
            <a:off x="8271305" y="6617044"/>
            <a:ext cx="4816156" cy="610745"/>
          </a:xfrm>
          <a:prstGeom prst="rect">
            <a:avLst/>
          </a:prstGeom>
        </p:spPr>
        <p:txBody>
          <a:bodyPr lIns="0" tIns="0" rIns="0" bIns="0" rtlCol="0" anchor="t">
            <a:spAutoFit/>
          </a:bodyPr>
          <a:lstStyle/>
          <a:p>
            <a:pPr algn="l" rtl="0">
              <a:lnSpc>
                <a:spcPts val="5400"/>
              </a:lnSpc>
            </a:pPr>
            <a:r>
              <a:rPr lang="zh-TW" sz="2700" b="0" i="0" u="none" baseline="0" dirty="0">
                <a:solidFill>
                  <a:srgbClr val="000000"/>
                </a:solidFill>
                <a:latin typeface="Calibri (MS)"/>
                <a:ea typeface="Calibri (MS)"/>
                <a:cs typeface="Calibri (MS)"/>
                <a:sym typeface="Calibri (MS)"/>
              </a:rPr>
              <a:t>資源</a:t>
            </a:r>
          </a:p>
        </p:txBody>
      </p:sp>
      <p:sp>
        <p:nvSpPr>
          <p:cNvPr id="39" name="TextBox 39"/>
          <p:cNvSpPr txBox="1"/>
          <p:nvPr/>
        </p:nvSpPr>
        <p:spPr>
          <a:xfrm>
            <a:off x="8292087" y="5734261"/>
            <a:ext cx="4903239" cy="830997"/>
          </a:xfrm>
          <a:prstGeom prst="rect">
            <a:avLst/>
          </a:prstGeom>
        </p:spPr>
        <p:txBody>
          <a:bodyPr lIns="0" tIns="0" rIns="0" bIns="0" rtlCol="0" anchor="t">
            <a:spAutoFit/>
          </a:bodyPr>
          <a:lstStyle/>
          <a:p>
            <a:pPr algn="l" rtl="0"/>
            <a:r>
              <a:rPr lang="zh-TW" sz="2700" b="0" i="0" u="none" baseline="0" dirty="0">
                <a:solidFill>
                  <a:srgbClr val="000000"/>
                </a:solidFill>
                <a:latin typeface="Calibri (MS)"/>
                <a:ea typeface="Calibri (MS)"/>
                <a:cs typeface="Calibri (MS)"/>
                <a:sym typeface="Calibri (MS)"/>
              </a:rPr>
              <a:t>提高捐贈者參與度與留存率</a:t>
            </a:r>
          </a:p>
        </p:txBody>
      </p:sp>
      <p:sp>
        <p:nvSpPr>
          <p:cNvPr id="40" name="TextBox 40"/>
          <p:cNvSpPr txBox="1"/>
          <p:nvPr/>
        </p:nvSpPr>
        <p:spPr>
          <a:xfrm>
            <a:off x="1401281" y="1895623"/>
            <a:ext cx="5131034" cy="955675"/>
          </a:xfrm>
          <a:prstGeom prst="rect">
            <a:avLst/>
          </a:prstGeom>
        </p:spPr>
        <p:txBody>
          <a:bodyPr lIns="0" tIns="0" rIns="0" bIns="0" rtlCol="0" anchor="t">
            <a:spAutoFit/>
          </a:bodyPr>
          <a:lstStyle/>
          <a:p>
            <a:pPr algn="l" rtl="0">
              <a:lnSpc>
                <a:spcPts val="7475"/>
              </a:lnSpc>
            </a:pPr>
            <a:r>
              <a:rPr lang="zh-TW" sz="6500" b="0" i="0" u="none" baseline="0">
                <a:solidFill>
                  <a:srgbClr val="293374"/>
                </a:solidFill>
                <a:latin typeface="Effra"/>
                <a:ea typeface="Effra"/>
                <a:cs typeface="Effra"/>
                <a:sym typeface="Effra"/>
              </a:rPr>
              <a:t>議程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4">
              <a:extLst>
                <a:ext uri="{96DAC541-7B7A-43D3-8B79-37D633B846F1}">
                  <asvg:svgBlip xmlns:asvg="http://schemas.microsoft.com/office/drawing/2016/SVG/main" r:embed="rId5"/>
                </a:ext>
              </a:extLst>
            </a:blip>
            <a:stretch>
              <a:fillRect l="-151" r="-151"/>
            </a:stretch>
          </a:blipFill>
        </p:spPr>
        <p:txBody>
          <a:bodyPr/>
          <a:lstStyle/>
          <a:p>
            <a:endParaRPr lang="zh-TW"/>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zh-TW"/>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046" r="-25046"/>
              </a:stretch>
            </a:blipFill>
          </p:spPr>
          <p:txBody>
            <a:bodyPr/>
            <a:lstStyle/>
            <a:p>
              <a:endParaRPr lang="zh-TW"/>
            </a:p>
          </p:txBody>
        </p:sp>
      </p:grpSp>
      <p:sp>
        <p:nvSpPr>
          <p:cNvPr id="6" name="TextBox 6"/>
          <p:cNvSpPr txBox="1"/>
          <p:nvPr/>
        </p:nvSpPr>
        <p:spPr>
          <a:xfrm>
            <a:off x="1028700" y="4187333"/>
            <a:ext cx="8153208" cy="4752070"/>
          </a:xfrm>
          <a:prstGeom prst="rect">
            <a:avLst/>
          </a:prstGeom>
        </p:spPr>
        <p:txBody>
          <a:bodyPr lIns="0" tIns="0" rIns="0" bIns="0" rtlCol="0" anchor="t">
            <a:spAutoFit/>
          </a:bodyPr>
          <a:lstStyle/>
          <a:p>
            <a:pPr marL="571500" indent="-571500" algn="l" rtl="0">
              <a:lnSpc>
                <a:spcPct val="200000"/>
              </a:lnSpc>
              <a:buFont typeface="Arial" panose="020B0604020202020204" pitchFamily="34" charset="0"/>
              <a:buChar char="•"/>
            </a:pPr>
            <a:r>
              <a:rPr lang="zh-TW" sz="4000" b="0" i="0" u="none" baseline="0">
                <a:solidFill>
                  <a:srgbClr val="000000"/>
                </a:solidFill>
                <a:latin typeface="Calibri (MS)"/>
                <a:ea typeface="Calibri (MS)"/>
                <a:cs typeface="Calibri (MS)"/>
                <a:sym typeface="Calibri (MS)"/>
              </a:rPr>
              <a:t>募款活動策劃</a:t>
            </a:r>
            <a:endParaRPr lang="zh-TW" sz="4000">
              <a:solidFill>
                <a:srgbClr val="000000"/>
              </a:solidFill>
              <a:latin typeface="Calibri (MS)"/>
              <a:ea typeface="Calibri (MS)"/>
              <a:cs typeface="Calibri (MS)"/>
            </a:endParaRPr>
          </a:p>
          <a:p>
            <a:pPr marL="457200" indent="-457200" algn="l" rtl="0">
              <a:lnSpc>
                <a:spcPct val="200000"/>
              </a:lnSpc>
              <a:buFont typeface="Arial" panose="020B0604020202020204" pitchFamily="34" charset="0"/>
              <a:buChar char="•"/>
            </a:pPr>
            <a:r>
              <a:rPr lang="zh-TW" sz="4000" b="0" i="0" u="none" baseline="0">
                <a:solidFill>
                  <a:srgbClr val="000000"/>
                </a:solidFill>
                <a:latin typeface="Calibri (MS)"/>
                <a:ea typeface="Calibri (MS)"/>
                <a:cs typeface="Calibri (MS)"/>
                <a:sym typeface="Calibri (MS)"/>
              </a:rPr>
              <a:t>內容創作</a:t>
            </a:r>
            <a:endParaRPr lang="zh-TW" sz="4000">
              <a:solidFill>
                <a:srgbClr val="000000"/>
              </a:solidFill>
              <a:latin typeface="Calibri (MS)"/>
              <a:ea typeface="Calibri (MS)"/>
              <a:cs typeface="Calibri (MS)"/>
            </a:endParaRPr>
          </a:p>
          <a:p>
            <a:pPr marL="457200" indent="-457200" algn="l" rtl="0">
              <a:lnSpc>
                <a:spcPct val="200000"/>
              </a:lnSpc>
              <a:buFont typeface="Arial" panose="020B0604020202020204" pitchFamily="34" charset="0"/>
              <a:buChar char="•"/>
            </a:pPr>
            <a:r>
              <a:rPr lang="zh-TW" sz="4000" b="0" i="0" u="none" baseline="0">
                <a:solidFill>
                  <a:srgbClr val="000000"/>
                </a:solidFill>
                <a:latin typeface="Calibri (MS)"/>
                <a:ea typeface="Calibri (MS)"/>
                <a:cs typeface="Calibri (MS)"/>
                <a:sym typeface="Calibri (MS)"/>
              </a:rPr>
              <a:t>目標設定</a:t>
            </a:r>
          </a:p>
          <a:p>
            <a:pPr marL="457200" indent="-457200" algn="l" rtl="0">
              <a:lnSpc>
                <a:spcPct val="200000"/>
              </a:lnSpc>
              <a:buFont typeface="Arial" panose="020B0604020202020204" pitchFamily="34" charset="0"/>
              <a:buChar char="•"/>
            </a:pPr>
            <a:r>
              <a:rPr lang="zh-TW" sz="4000" b="0" i="0" u="none" baseline="0">
                <a:solidFill>
                  <a:srgbClr val="000000"/>
                </a:solidFill>
                <a:latin typeface="Calibri (MS)"/>
                <a:ea typeface="Calibri (MS)"/>
                <a:cs typeface="Calibri (MS)"/>
                <a:sym typeface="Calibri (MS)"/>
              </a:rPr>
              <a:t>定向訊息</a:t>
            </a:r>
            <a:endParaRPr lang="zh-TW" sz="4000">
              <a:solidFill>
                <a:srgbClr val="000000"/>
              </a:solidFill>
              <a:latin typeface="Calibri (MS)"/>
              <a:ea typeface="Calibri (MS)"/>
              <a:cs typeface="Calibri (MS)"/>
            </a:endParaRPr>
          </a:p>
        </p:txBody>
      </p:sp>
      <p:sp>
        <p:nvSpPr>
          <p:cNvPr id="8" name="TextBox 8"/>
          <p:cNvSpPr txBox="1"/>
          <p:nvPr/>
        </p:nvSpPr>
        <p:spPr>
          <a:xfrm>
            <a:off x="971458" y="1919153"/>
            <a:ext cx="9449196" cy="2000548"/>
          </a:xfrm>
          <a:prstGeom prst="rect">
            <a:avLst/>
          </a:prstGeom>
        </p:spPr>
        <p:txBody>
          <a:bodyPr wrap="square" lIns="0" tIns="0" rIns="0" bIns="0" rtlCol="0" anchor="t">
            <a:spAutoFit/>
          </a:bodyPr>
          <a:lstStyle/>
          <a:p>
            <a:pPr algn="just" rtl="0"/>
            <a:r>
              <a:rPr lang="zh-TW" sz="6500" b="0" i="0" u="none" baseline="0">
                <a:solidFill>
                  <a:srgbClr val="293374"/>
                </a:solidFill>
                <a:latin typeface="Effra"/>
                <a:ea typeface="Effra"/>
                <a:cs typeface="Effra"/>
                <a:sym typeface="Effra"/>
              </a:rPr>
              <a:t>科技在募款活動中的作用</a:t>
            </a:r>
          </a:p>
        </p:txBody>
      </p:sp>
      <p:sp>
        <p:nvSpPr>
          <p:cNvPr id="9" name="Freeform 9"/>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zh-TW"/>
          </a:p>
        </p:txBody>
      </p:sp>
    </p:spTree>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zh-TW"/>
          </a:p>
        </p:txBody>
      </p:sp>
      <p:sp>
        <p:nvSpPr>
          <p:cNvPr id="3" name="Freeform 3"/>
          <p:cNvSpPr/>
          <p:nvPr/>
        </p:nvSpPr>
        <p:spPr>
          <a:xfrm rot="15396291"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zh-TW"/>
          </a:p>
        </p:txBody>
      </p:sp>
      <p:sp>
        <p:nvSpPr>
          <p:cNvPr id="4" name="TextBox 4"/>
          <p:cNvSpPr txBox="1"/>
          <p:nvPr/>
        </p:nvSpPr>
        <p:spPr>
          <a:xfrm>
            <a:off x="880873" y="2275779"/>
            <a:ext cx="8994283" cy="8002191"/>
          </a:xfrm>
          <a:prstGeom prst="rect">
            <a:avLst/>
          </a:prstGeom>
        </p:spPr>
        <p:txBody>
          <a:bodyPr wrap="square" lIns="0" tIns="0" rIns="0" bIns="0" rtlCol="0" anchor="t">
            <a:spAutoFit/>
          </a:bodyPr>
          <a:lstStyle/>
          <a:p>
            <a:pPr marL="457200" indent="-457200" algn="l" rtl="0">
              <a:buFont typeface="Arial" panose="020B0604020202020204" pitchFamily="34" charset="0"/>
              <a:buChar char="•"/>
            </a:pPr>
            <a:r>
              <a:rPr lang="zh-TW" sz="4000" b="1" i="0" u="none" baseline="0" dirty="0">
                <a:solidFill>
                  <a:srgbClr val="000000"/>
                </a:solidFill>
                <a:latin typeface="Calibri (MS)"/>
                <a:ea typeface="Calibri (MS)"/>
                <a:cs typeface="Calibri (MS)"/>
                <a:sym typeface="Calibri (MS)"/>
              </a:rPr>
              <a:t>GiveLify：</a:t>
            </a:r>
            <a:r>
              <a:rPr lang="zh-TW" sz="4000" b="0" i="0" u="none" baseline="0" dirty="0">
                <a:solidFill>
                  <a:srgbClr val="000000"/>
                </a:solidFill>
                <a:latin typeface="Calibri (MS)"/>
                <a:ea typeface="Calibri (MS)"/>
                <a:cs typeface="Calibri (MS)"/>
                <a:sym typeface="Calibri (MS)"/>
              </a:rPr>
              <a:t>介面簡約，支持快速捐贈。</a:t>
            </a:r>
            <a:endParaRPr lang="zh-TW" sz="4000" dirty="0">
              <a:solidFill>
                <a:srgbClr val="000000"/>
              </a:solidFill>
              <a:latin typeface="Calibri (MS)"/>
              <a:ea typeface="Calibri (MS)"/>
              <a:cs typeface="Calibri (MS)"/>
            </a:endParaRPr>
          </a:p>
          <a:p>
            <a:pPr marL="457200" indent="-457200" algn="l" rtl="0">
              <a:buFont typeface="Arial" panose="020B0604020202020204" pitchFamily="34" charset="0"/>
              <a:buChar char="•"/>
            </a:pPr>
            <a:endParaRPr lang="zh-TW" sz="4000" dirty="0">
              <a:solidFill>
                <a:srgbClr val="000000"/>
              </a:solidFill>
              <a:latin typeface="Calibri (MS)"/>
              <a:ea typeface="Calibri (MS)"/>
              <a:cs typeface="Calibri (MS)"/>
              <a:sym typeface="Calibri (MS)"/>
            </a:endParaRPr>
          </a:p>
          <a:p>
            <a:pPr marL="457200" indent="-457200" algn="l" rtl="0">
              <a:buFont typeface="Arial" panose="020B0604020202020204" pitchFamily="34" charset="0"/>
              <a:buChar char="•"/>
            </a:pPr>
            <a:r>
              <a:rPr lang="zh-TW" sz="4000" b="1" i="0" u="none" baseline="0" dirty="0">
                <a:solidFill>
                  <a:srgbClr val="000000"/>
                </a:solidFill>
                <a:latin typeface="Calibri (MS)"/>
                <a:ea typeface="Calibri (MS)"/>
                <a:cs typeface="Calibri (MS)"/>
                <a:sym typeface="Calibri (MS)"/>
              </a:rPr>
              <a:t>PayPal Giving：</a:t>
            </a:r>
            <a:r>
              <a:rPr lang="zh-TW" sz="4000" b="0" i="0" u="none" baseline="0" dirty="0">
                <a:solidFill>
                  <a:srgbClr val="000000"/>
                </a:solidFill>
                <a:latin typeface="Calibri (MS)"/>
                <a:ea typeface="Calibri (MS)"/>
                <a:cs typeface="Calibri (MS)"/>
                <a:sym typeface="Calibri (MS)"/>
              </a:rPr>
              <a:t>透過 PayPal 輕鬆捐款。</a:t>
            </a:r>
            <a:endParaRPr lang="zh-TW" sz="4000" dirty="0">
              <a:solidFill>
                <a:srgbClr val="000000"/>
              </a:solidFill>
              <a:latin typeface="Calibri (MS)"/>
              <a:ea typeface="Calibri (MS)"/>
              <a:cs typeface="Calibri (MS)"/>
            </a:endParaRPr>
          </a:p>
          <a:p>
            <a:pPr marL="457200" indent="-457200" algn="l" rtl="0">
              <a:buFont typeface="Arial" panose="020B0604020202020204" pitchFamily="34" charset="0"/>
              <a:buChar char="•"/>
            </a:pPr>
            <a:endParaRPr lang="zh-TW" sz="4000" dirty="0">
              <a:solidFill>
                <a:srgbClr val="000000"/>
              </a:solidFill>
              <a:latin typeface="Calibri (MS)"/>
              <a:ea typeface="Calibri (MS)"/>
              <a:cs typeface="Calibri (MS)"/>
              <a:sym typeface="Calibri (MS)"/>
            </a:endParaRPr>
          </a:p>
          <a:p>
            <a:pPr marL="457200" indent="-457200" algn="l" rtl="0">
              <a:buFont typeface="Arial" panose="020B0604020202020204" pitchFamily="34" charset="0"/>
              <a:buChar char="•"/>
            </a:pPr>
            <a:r>
              <a:rPr lang="zh-TW" sz="4000" b="1" i="0" u="none" baseline="0" dirty="0">
                <a:solidFill>
                  <a:srgbClr val="000000"/>
                </a:solidFill>
                <a:latin typeface="Calibri (MS)"/>
                <a:ea typeface="Calibri (MS)"/>
                <a:cs typeface="Calibri (MS)"/>
                <a:sym typeface="Calibri (MS)"/>
              </a:rPr>
              <a:t>Donorbox：</a:t>
            </a:r>
            <a:r>
              <a:rPr lang="zh-TW" sz="4000" b="0" i="0" u="none" baseline="0" dirty="0">
                <a:solidFill>
                  <a:srgbClr val="000000"/>
                </a:solidFill>
                <a:latin typeface="Calibri (MS)"/>
                <a:ea typeface="Calibri (MS)"/>
                <a:cs typeface="Calibri (MS)"/>
                <a:sym typeface="Calibri (MS)"/>
              </a:rPr>
              <a:t>對使用者友善的行動捐款頁面，提供定期捐款選項。</a:t>
            </a:r>
            <a:endParaRPr lang="zh-TW" sz="4000" dirty="0">
              <a:solidFill>
                <a:srgbClr val="000000"/>
              </a:solidFill>
              <a:latin typeface="Calibri (MS)"/>
              <a:ea typeface="Calibri (MS)"/>
              <a:cs typeface="Calibri (MS)"/>
            </a:endParaRPr>
          </a:p>
          <a:p>
            <a:pPr marL="457200" indent="-457200" algn="l" rtl="0">
              <a:buFont typeface="Arial" panose="020B0604020202020204" pitchFamily="34" charset="0"/>
              <a:buChar char="•"/>
            </a:pPr>
            <a:endParaRPr lang="zh-TW" sz="4000" dirty="0">
              <a:solidFill>
                <a:srgbClr val="000000"/>
              </a:solidFill>
              <a:latin typeface="Calibri (MS)"/>
              <a:ea typeface="Calibri (MS)"/>
              <a:cs typeface="Calibri (MS)"/>
              <a:sym typeface="Calibri (MS)"/>
            </a:endParaRPr>
          </a:p>
          <a:p>
            <a:pPr marL="457200" indent="-457200" algn="l" rtl="0">
              <a:buFont typeface="Arial" panose="020B0604020202020204" pitchFamily="34" charset="0"/>
              <a:buChar char="•"/>
            </a:pPr>
            <a:r>
              <a:rPr lang="zh-TW" sz="4000" b="1" i="0" u="none" baseline="0" dirty="0">
                <a:solidFill>
                  <a:srgbClr val="000000"/>
                </a:solidFill>
                <a:latin typeface="Calibri (MS)"/>
                <a:ea typeface="Calibri (MS)"/>
                <a:cs typeface="Calibri (MS)"/>
                <a:sym typeface="Calibri (MS)"/>
              </a:rPr>
              <a:t>OneCause：</a:t>
            </a:r>
            <a:r>
              <a:rPr lang="zh-TW" sz="4000" b="0" i="0" u="none" baseline="0" dirty="0">
                <a:solidFill>
                  <a:srgbClr val="000000"/>
                </a:solidFill>
                <a:latin typeface="Calibri (MS)"/>
                <a:ea typeface="Calibri (MS)"/>
                <a:cs typeface="Calibri (MS)"/>
                <a:sym typeface="Calibri (MS)"/>
              </a:rPr>
              <a:t>專注於活動募款，如現場拍賣、抽獎、無聲拍賣和即時捐贈。 </a:t>
            </a:r>
            <a:endParaRPr lang="zh-TW" sz="4000" dirty="0">
              <a:solidFill>
                <a:srgbClr val="000000"/>
              </a:solidFill>
              <a:latin typeface="Calibri (MS)"/>
              <a:ea typeface="Calibri (MS)"/>
              <a:cs typeface="Calibri (MS)"/>
            </a:endParaRPr>
          </a:p>
        </p:txBody>
      </p:sp>
      <p:sp>
        <p:nvSpPr>
          <p:cNvPr id="6" name="TextBox 6"/>
          <p:cNvSpPr txBox="1"/>
          <p:nvPr/>
        </p:nvSpPr>
        <p:spPr>
          <a:xfrm>
            <a:off x="990792" y="819496"/>
            <a:ext cx="10210608" cy="1000274"/>
          </a:xfrm>
          <a:prstGeom prst="rect">
            <a:avLst/>
          </a:prstGeom>
        </p:spPr>
        <p:txBody>
          <a:bodyPr wrap="square" lIns="0" tIns="0" rIns="0" bIns="0" rtlCol="0" anchor="t">
            <a:spAutoFit/>
          </a:bodyPr>
          <a:lstStyle/>
          <a:p>
            <a:pPr algn="just" rtl="0">
              <a:lnSpc>
                <a:spcPts val="7799"/>
              </a:lnSpc>
            </a:pPr>
            <a:r>
              <a:rPr lang="zh-TW" sz="6500" b="0" i="0" u="none" baseline="0">
                <a:solidFill>
                  <a:srgbClr val="293374"/>
                </a:solidFill>
                <a:latin typeface="Effra"/>
                <a:ea typeface="Effra"/>
                <a:cs typeface="Effra"/>
                <a:sym typeface="Effra"/>
              </a:rPr>
              <a:t>熱門行動捐款應用程式</a:t>
            </a:r>
          </a:p>
        </p:txBody>
      </p:sp>
      <p:grpSp>
        <p:nvGrpSpPr>
          <p:cNvPr id="7" name="Group 7"/>
          <p:cNvGrpSpPr/>
          <p:nvPr/>
        </p:nvGrpSpPr>
        <p:grpSpPr>
          <a:xfrm>
            <a:off x="9901677" y="3574217"/>
            <a:ext cx="5486521" cy="5486521"/>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329" r="-25329"/>
              </a:stretch>
            </a:blipFill>
          </p:spPr>
          <p:txBody>
            <a:bodyPr/>
            <a:lstStyle/>
            <a:p>
              <a:endParaRPr lang="zh-TW"/>
            </a:p>
          </p:txBody>
        </p:sp>
      </p:grpSp>
      <p:grpSp>
        <p:nvGrpSpPr>
          <p:cNvPr id="9" name="Group 9"/>
          <p:cNvGrpSpPr/>
          <p:nvPr/>
        </p:nvGrpSpPr>
        <p:grpSpPr>
          <a:xfrm>
            <a:off x="12866723" y="811983"/>
            <a:ext cx="4214677" cy="421467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32345" r="-987"/>
              </a:stretch>
            </a:blipFill>
          </p:spPr>
          <p:txBody>
            <a:bodyPr/>
            <a:lstStyle/>
            <a:p>
              <a:endParaRPr lang="zh-TW"/>
            </a:p>
          </p:txBody>
        </p:sp>
      </p:grpSp>
      <p:sp>
        <p:nvSpPr>
          <p:cNvPr id="11" name="Freeform 1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zh-TW"/>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zh-TW"/>
          </a:p>
        </p:txBody>
      </p:sp>
      <p:sp>
        <p:nvSpPr>
          <p:cNvPr id="6" name="TextBox 6"/>
          <p:cNvSpPr txBox="1"/>
          <p:nvPr/>
        </p:nvSpPr>
        <p:spPr>
          <a:xfrm>
            <a:off x="948070" y="2526642"/>
            <a:ext cx="10106488" cy="3077766"/>
          </a:xfrm>
          <a:prstGeom prst="rect">
            <a:avLst/>
          </a:prstGeom>
        </p:spPr>
        <p:txBody>
          <a:bodyPr lIns="0" tIns="0" rIns="0" bIns="0" rtlCol="0" anchor="t">
            <a:spAutoFit/>
          </a:bodyPr>
          <a:lstStyle/>
          <a:p>
            <a:pPr marL="625475" lvl="1" indent="-312420" algn="l" rtl="0">
              <a:buFont typeface="Arial"/>
              <a:buChar char="•"/>
            </a:pPr>
            <a:r>
              <a:rPr lang="zh-TW" sz="4000" b="0" i="0" u="none" baseline="0">
                <a:solidFill>
                  <a:srgbClr val="E8E4ED"/>
                </a:solidFill>
                <a:latin typeface="Calibri (MS)"/>
                <a:ea typeface="Calibri (MS)"/>
                <a:cs typeface="Calibri (MS)"/>
                <a:sym typeface="Calibri (MS)"/>
              </a:rPr>
              <a:t>敘事的力量</a:t>
            </a:r>
            <a:endParaRPr lang="zh-TW" sz="4000">
              <a:solidFill>
                <a:srgbClr val="E8E4ED"/>
              </a:solidFill>
              <a:latin typeface="Calibri (MS)"/>
              <a:ea typeface="Calibri (MS)"/>
              <a:cs typeface="Calibri (MS)"/>
            </a:endParaRPr>
          </a:p>
          <a:p>
            <a:pPr marL="625475" lvl="1" indent="-312420" algn="l" rtl="0">
              <a:buFont typeface="Arial"/>
              <a:buChar char="•"/>
            </a:pPr>
            <a:r>
              <a:rPr lang="zh-TW" sz="4000" b="0" i="0" u="none" baseline="0">
                <a:solidFill>
                  <a:srgbClr val="E8E4ED"/>
                </a:solidFill>
                <a:latin typeface="Calibri (MS)"/>
                <a:ea typeface="Calibri (MS)"/>
                <a:cs typeface="Calibri (MS)"/>
                <a:sym typeface="Calibri (MS)"/>
              </a:rPr>
              <a:t>吸引受眾</a:t>
            </a:r>
            <a:endParaRPr lang="zh-TW" sz="4000">
              <a:solidFill>
                <a:srgbClr val="E8E4ED"/>
              </a:solidFill>
              <a:latin typeface="Calibri (MS)"/>
              <a:ea typeface="Calibri (MS)"/>
              <a:cs typeface="Calibri (MS)"/>
            </a:endParaRPr>
          </a:p>
          <a:p>
            <a:pPr marL="625475" lvl="1" indent="-312420" algn="l" rtl="0">
              <a:buFont typeface="Arial"/>
              <a:buChar char="•"/>
            </a:pPr>
            <a:r>
              <a:rPr lang="zh-TW" sz="4000" b="0" i="0" u="none" baseline="0">
                <a:solidFill>
                  <a:srgbClr val="E8E4ED"/>
                </a:solidFill>
                <a:latin typeface="Calibri (MS)"/>
                <a:ea typeface="Calibri (MS)"/>
                <a:cs typeface="Calibri (MS)"/>
                <a:sym typeface="Calibri (MS)"/>
              </a:rPr>
              <a:t>宣傳即將舉行的會議與募款活動</a:t>
            </a:r>
            <a:endParaRPr lang="zh-TW" sz="4000">
              <a:solidFill>
                <a:srgbClr val="E8E4ED"/>
              </a:solidFill>
              <a:latin typeface="Calibri (MS)"/>
              <a:ea typeface="Calibri (MS)"/>
              <a:cs typeface="Calibri (MS)"/>
            </a:endParaRPr>
          </a:p>
          <a:p>
            <a:pPr marL="625475" lvl="1" indent="-312420" algn="l" rtl="0">
              <a:buFont typeface="Arial"/>
              <a:buChar char="•"/>
            </a:pPr>
            <a:r>
              <a:rPr lang="zh-TW" sz="4000" b="0" i="0" u="none" baseline="0">
                <a:solidFill>
                  <a:srgbClr val="E8E4ED"/>
                </a:solidFill>
                <a:latin typeface="Calibri (MS)"/>
                <a:ea typeface="Calibri (MS)"/>
                <a:cs typeface="Calibri (MS)"/>
                <a:sym typeface="Calibri (MS)"/>
              </a:rPr>
              <a:t>呼籲潛在贊助商</a:t>
            </a:r>
            <a:endParaRPr lang="zh-TW" sz="4000">
              <a:solidFill>
                <a:srgbClr val="E8E4ED"/>
              </a:solidFill>
              <a:latin typeface="Calibri (MS)"/>
              <a:ea typeface="Calibri (MS)"/>
              <a:cs typeface="Calibri (MS)"/>
            </a:endParaRPr>
          </a:p>
        </p:txBody>
      </p:sp>
      <p:sp>
        <p:nvSpPr>
          <p:cNvPr id="7" name="TextBox 7"/>
          <p:cNvSpPr txBox="1"/>
          <p:nvPr/>
        </p:nvSpPr>
        <p:spPr>
          <a:xfrm>
            <a:off x="1028700" y="1202317"/>
            <a:ext cx="10106488" cy="1000274"/>
          </a:xfrm>
          <a:prstGeom prst="rect">
            <a:avLst/>
          </a:prstGeom>
        </p:spPr>
        <p:txBody>
          <a:bodyPr wrap="square" lIns="0" tIns="0" rIns="0" bIns="0" rtlCol="0" anchor="t">
            <a:spAutoFit/>
          </a:bodyPr>
          <a:lstStyle/>
          <a:p>
            <a:pPr algn="just" rtl="0">
              <a:lnSpc>
                <a:spcPts val="7799"/>
              </a:lnSpc>
            </a:pPr>
            <a:r>
              <a:rPr lang="zh-TW" sz="6500" b="0" i="0" u="none" baseline="0">
                <a:solidFill>
                  <a:srgbClr val="FFFFFF"/>
                </a:solidFill>
                <a:latin typeface="Effra"/>
                <a:ea typeface="Effra"/>
                <a:cs typeface="Effra"/>
                <a:sym typeface="Effra"/>
              </a:rPr>
              <a:t>社群媒體募款</a:t>
            </a:r>
          </a:p>
        </p:txBody>
      </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zh-TW"/>
          </a:p>
        </p:txBody>
      </p:sp>
      <p:sp>
        <p:nvSpPr>
          <p:cNvPr id="10" name="TextBox 7">
            <a:extLst>
              <a:ext uri="{FF2B5EF4-FFF2-40B4-BE49-F238E27FC236}">
                <a16:creationId xmlns:a16="http://schemas.microsoft.com/office/drawing/2014/main" id="{C8D95D01-C8F3-603B-D007-4723E21CDBC3}"/>
              </a:ext>
            </a:extLst>
          </p:cNvPr>
          <p:cNvSpPr txBox="1"/>
          <p:nvPr/>
        </p:nvSpPr>
        <p:spPr>
          <a:xfrm>
            <a:off x="1028700" y="6294969"/>
            <a:ext cx="10106488" cy="1000274"/>
          </a:xfrm>
          <a:prstGeom prst="rect">
            <a:avLst/>
          </a:prstGeom>
        </p:spPr>
        <p:txBody>
          <a:bodyPr wrap="square" lIns="0" tIns="0" rIns="0" bIns="0" rtlCol="0" anchor="t">
            <a:spAutoFit/>
          </a:bodyPr>
          <a:lstStyle/>
          <a:p>
            <a:pPr algn="just" rtl="0">
              <a:lnSpc>
                <a:spcPts val="7799"/>
              </a:lnSpc>
            </a:pPr>
            <a:r>
              <a:rPr lang="zh-TW" sz="6500" b="0" i="0" u="none" baseline="0">
                <a:solidFill>
                  <a:srgbClr val="FFFFFF"/>
                </a:solidFill>
                <a:latin typeface="Effra"/>
                <a:ea typeface="Effra"/>
                <a:cs typeface="Effra"/>
                <a:sym typeface="Effra"/>
              </a:rPr>
              <a:t>主要平台：</a:t>
            </a:r>
          </a:p>
        </p:txBody>
      </p:sp>
      <p:sp>
        <p:nvSpPr>
          <p:cNvPr id="11" name="TextBox 6">
            <a:extLst>
              <a:ext uri="{FF2B5EF4-FFF2-40B4-BE49-F238E27FC236}">
                <a16:creationId xmlns:a16="http://schemas.microsoft.com/office/drawing/2014/main" id="{32202A2D-223C-6F04-B08F-9F33DE34C429}"/>
              </a:ext>
            </a:extLst>
          </p:cNvPr>
          <p:cNvSpPr txBox="1"/>
          <p:nvPr/>
        </p:nvSpPr>
        <p:spPr>
          <a:xfrm>
            <a:off x="991202" y="7278627"/>
            <a:ext cx="4390243" cy="2674578"/>
          </a:xfrm>
          <a:prstGeom prst="rect">
            <a:avLst/>
          </a:prstGeom>
        </p:spPr>
        <p:txBody>
          <a:bodyPr wrap="square" lIns="0" tIns="0" rIns="0" bIns="0" rtlCol="0" anchor="t">
            <a:spAutoFit/>
          </a:bodyPr>
          <a:lstStyle/>
          <a:p>
            <a:pPr marL="626109" lvl="1" indent="-313054" algn="l" rtl="0">
              <a:lnSpc>
                <a:spcPct val="150000"/>
              </a:lnSpc>
              <a:buFont typeface="Arial"/>
              <a:buChar char="•"/>
            </a:pPr>
            <a:r>
              <a:rPr lang="zh-TW" sz="4000" b="0" i="0" u="none" baseline="0">
                <a:solidFill>
                  <a:srgbClr val="E8E4ED"/>
                </a:solidFill>
                <a:latin typeface="Calibri (MS)"/>
                <a:ea typeface="Calibri (MS)"/>
                <a:cs typeface="Calibri (MS)"/>
                <a:sym typeface="Calibri (MS)"/>
              </a:rPr>
              <a:t>Facebook</a:t>
            </a:r>
          </a:p>
          <a:p>
            <a:pPr marL="626109" lvl="1" indent="-313054" algn="l" rtl="0">
              <a:lnSpc>
                <a:spcPct val="150000"/>
              </a:lnSpc>
              <a:buFont typeface="Arial"/>
              <a:buChar char="•"/>
            </a:pPr>
            <a:r>
              <a:rPr lang="zh-TW" sz="4000" b="0" i="0" u="none" baseline="0">
                <a:solidFill>
                  <a:srgbClr val="E8E4ED"/>
                </a:solidFill>
                <a:latin typeface="Calibri (MS)"/>
                <a:ea typeface="Calibri (MS)"/>
                <a:cs typeface="Calibri (MS)"/>
                <a:sym typeface="Calibri (MS)"/>
              </a:rPr>
              <a:t>Instagram</a:t>
            </a:r>
          </a:p>
          <a:p>
            <a:pPr marL="626109" lvl="1" indent="-313054" algn="l" rtl="0">
              <a:lnSpc>
                <a:spcPct val="150000"/>
              </a:lnSpc>
              <a:buFont typeface="Arial"/>
              <a:buChar char="•"/>
            </a:pPr>
            <a:r>
              <a:rPr lang="zh-TW" sz="4000" b="0" i="0" u="none" baseline="0">
                <a:solidFill>
                  <a:srgbClr val="E8E4ED"/>
                </a:solidFill>
                <a:latin typeface="Calibri (MS)"/>
                <a:ea typeface="Calibri (MS)"/>
                <a:cs typeface="Calibri (MS)"/>
                <a:sym typeface="Calibri (MS)"/>
              </a:rPr>
              <a:t>LinkedIn</a:t>
            </a:r>
          </a:p>
        </p:txBody>
      </p:sp>
      <p:pic>
        <p:nvPicPr>
          <p:cNvPr id="15" name="Picture 14">
            <a:extLst>
              <a:ext uri="{FF2B5EF4-FFF2-40B4-BE49-F238E27FC236}">
                <a16:creationId xmlns:a16="http://schemas.microsoft.com/office/drawing/2014/main" id="{D4B91E49-E491-4782-7201-F8C9C7C8714C}"/>
              </a:ext>
            </a:extLst>
          </p:cNvPr>
          <p:cNvPicPr>
            <a:picLocks noChangeAspect="1"/>
          </p:cNvPicPr>
          <p:nvPr/>
        </p:nvPicPr>
        <p:blipFill>
          <a:blip r:embed="rId5"/>
          <a:srcRect l="11644" t="9193" r="12290" b="10931"/>
          <a:stretch>
            <a:fillRect/>
          </a:stretch>
        </p:blipFill>
        <p:spPr>
          <a:xfrm>
            <a:off x="10959860" y="2921915"/>
            <a:ext cx="7233188" cy="437847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762000" y="2781300"/>
            <a:ext cx="10106488" cy="7340536"/>
          </a:xfrm>
          <a:prstGeom prst="rect">
            <a:avLst/>
          </a:prstGeom>
        </p:spPr>
        <p:txBody>
          <a:bodyPr lIns="0" tIns="0" rIns="0" bIns="0" rtlCol="0" anchor="t">
            <a:spAutoFit/>
          </a:bodyPr>
          <a:lstStyle/>
          <a:p>
            <a:pPr marL="313055" lvl="1" algn="l" rtl="0">
              <a:lnSpc>
                <a:spcPts val="4059"/>
              </a:lnSpc>
            </a:pPr>
            <a:r>
              <a:rPr lang="zh-TW" sz="4000" b="0" i="0" u="none" baseline="0">
                <a:solidFill>
                  <a:srgbClr val="293374"/>
                </a:solidFill>
                <a:latin typeface="Calibri (MS)"/>
                <a:ea typeface="Calibri (MS)"/>
                <a:cs typeface="Calibri (MS)"/>
                <a:sym typeface="Calibri (MS)"/>
              </a:rPr>
              <a:t>同伴間募款讓支持者能代表您的分會，在其人脈網絡中募款。同伴間募款的部分直接優勢在於：</a:t>
            </a:r>
            <a:endParaRPr lang="zh-TW" sz="4000">
              <a:solidFill>
                <a:srgbClr val="293374"/>
              </a:solidFill>
              <a:latin typeface="Calibri (MS)"/>
              <a:ea typeface="Calibri (MS)"/>
              <a:cs typeface="Calibri (MS)"/>
            </a:endParaRPr>
          </a:p>
          <a:p>
            <a:pPr marL="313055" lvl="1" algn="l" rtl="0">
              <a:lnSpc>
                <a:spcPts val="4059"/>
              </a:lnSpc>
            </a:pPr>
            <a:endParaRPr lang="zh-TW" sz="4000">
              <a:solidFill>
                <a:srgbClr val="293374"/>
              </a:solidFill>
              <a:latin typeface="Calibri (MS)"/>
              <a:ea typeface="Calibri (MS)"/>
              <a:cs typeface="Calibri (MS)"/>
            </a:endParaRPr>
          </a:p>
          <a:p>
            <a:pPr marL="770255" lvl="1" indent="-457200" algn="l" rtl="0">
              <a:lnSpc>
                <a:spcPct val="150000"/>
              </a:lnSpc>
              <a:buFont typeface="Arial" panose="020B0604020202020204" pitchFamily="34" charset="0"/>
              <a:buChar char="•"/>
            </a:pPr>
            <a:r>
              <a:rPr lang="zh-TW" sz="4000" b="0" i="0" u="none" baseline="0">
                <a:solidFill>
                  <a:srgbClr val="293374"/>
                </a:solidFill>
                <a:latin typeface="Calibri (MS)"/>
                <a:ea typeface="Calibri (MS)"/>
                <a:cs typeface="Calibri (MS)"/>
                <a:sym typeface="Calibri (MS)"/>
              </a:rPr>
              <a:t>擴大募款範圍</a:t>
            </a:r>
            <a:endParaRPr lang="zh-TW" sz="4000">
              <a:solidFill>
                <a:srgbClr val="293374"/>
              </a:solidFill>
              <a:latin typeface="Calibri (MS)"/>
              <a:ea typeface="Calibri (MS)"/>
              <a:cs typeface="Calibri (MS)"/>
            </a:endParaRPr>
          </a:p>
          <a:p>
            <a:pPr marL="770255" lvl="1" indent="-457200" algn="l" rtl="0">
              <a:lnSpc>
                <a:spcPct val="150000"/>
              </a:lnSpc>
              <a:buFont typeface="Arial" panose="020B0604020202020204" pitchFamily="34" charset="0"/>
              <a:buChar char="•"/>
            </a:pPr>
            <a:r>
              <a:rPr lang="zh-TW" sz="4000" b="0" i="0" u="none" baseline="0">
                <a:solidFill>
                  <a:srgbClr val="293374"/>
                </a:solidFill>
                <a:latin typeface="Calibri (MS)"/>
                <a:ea typeface="Calibri (MS)"/>
                <a:cs typeface="Calibri (MS)"/>
                <a:sym typeface="Calibri (MS)"/>
              </a:rPr>
              <a:t>建立社群</a:t>
            </a:r>
            <a:endParaRPr lang="zh-TW" sz="4000">
              <a:solidFill>
                <a:srgbClr val="293374"/>
              </a:solidFill>
              <a:latin typeface="Calibri (MS)"/>
              <a:ea typeface="Calibri (MS)"/>
              <a:cs typeface="Calibri (MS)"/>
            </a:endParaRPr>
          </a:p>
          <a:p>
            <a:pPr marL="770255" lvl="1" indent="-457200" algn="l" rtl="0">
              <a:lnSpc>
                <a:spcPct val="150000"/>
              </a:lnSpc>
              <a:buFont typeface="Arial" panose="020B0604020202020204" pitchFamily="34" charset="0"/>
              <a:buChar char="•"/>
            </a:pPr>
            <a:r>
              <a:rPr lang="zh-TW" sz="4000" b="0" i="0" u="none" baseline="0">
                <a:solidFill>
                  <a:srgbClr val="293374"/>
                </a:solidFill>
                <a:latin typeface="Calibri (MS)"/>
                <a:ea typeface="Calibri (MS)"/>
                <a:cs typeface="Calibri (MS)"/>
                <a:sym typeface="Calibri (MS)"/>
              </a:rPr>
              <a:t>提升參與度</a:t>
            </a:r>
            <a:endParaRPr lang="zh-TW" sz="4000">
              <a:solidFill>
                <a:srgbClr val="293374"/>
              </a:solidFill>
              <a:latin typeface="Calibri (MS)"/>
              <a:ea typeface="Calibri (MS)"/>
              <a:cs typeface="Calibri (MS)"/>
            </a:endParaRPr>
          </a:p>
          <a:p>
            <a:pPr marL="770255" lvl="1" indent="-457200" algn="l" rtl="0">
              <a:lnSpc>
                <a:spcPct val="150000"/>
              </a:lnSpc>
              <a:buFont typeface="Arial" panose="020B0604020202020204" pitchFamily="34" charset="0"/>
              <a:buChar char="•"/>
            </a:pPr>
            <a:r>
              <a:rPr lang="zh-TW" sz="4000" b="0" i="0" u="none" baseline="0">
                <a:solidFill>
                  <a:srgbClr val="293374"/>
                </a:solidFill>
                <a:latin typeface="Calibri (MS)"/>
                <a:ea typeface="Calibri (MS)"/>
                <a:cs typeface="Calibri (MS)"/>
                <a:sym typeface="Calibri (MS)"/>
              </a:rPr>
              <a:t>成本效益高</a:t>
            </a:r>
            <a:endParaRPr lang="zh-TW" sz="4000">
              <a:solidFill>
                <a:srgbClr val="293374"/>
              </a:solidFill>
              <a:latin typeface="Calibri (MS)"/>
              <a:ea typeface="Calibri (MS)"/>
              <a:cs typeface="Calibri (MS)"/>
            </a:endParaRPr>
          </a:p>
          <a:p>
            <a:pPr marL="313055" lvl="1" algn="l" rtl="0">
              <a:lnSpc>
                <a:spcPts val="4059"/>
              </a:lnSpc>
            </a:pPr>
            <a:endParaRPr lang="zh-TW" sz="2899">
              <a:solidFill>
                <a:srgbClr val="293374"/>
              </a:solidFill>
              <a:latin typeface="Calibri (MS)"/>
              <a:ea typeface="Calibri (MS)"/>
              <a:cs typeface="Calibri (MS)"/>
              <a:sym typeface="Calibri (MS)"/>
            </a:endParaRPr>
          </a:p>
          <a:p>
            <a:pPr marL="313055" lvl="1" algn="l" rtl="0">
              <a:lnSpc>
                <a:spcPts val="4059"/>
              </a:lnSpc>
            </a:pPr>
            <a:endParaRPr lang="zh-TW" sz="2899">
              <a:solidFill>
                <a:srgbClr val="293374"/>
              </a:solidFill>
              <a:latin typeface="Calibri (MS)"/>
              <a:ea typeface="Calibri (MS)"/>
              <a:cs typeface="Calibri (MS)"/>
              <a:sym typeface="Calibri (MS)"/>
            </a:endParaRPr>
          </a:p>
        </p:txBody>
      </p:sp>
      <p:sp>
        <p:nvSpPr>
          <p:cNvPr id="6" name="TextBox 6"/>
          <p:cNvSpPr txBox="1"/>
          <p:nvPr/>
        </p:nvSpPr>
        <p:spPr>
          <a:xfrm>
            <a:off x="1028700" y="1202317"/>
            <a:ext cx="10106488" cy="1000274"/>
          </a:xfrm>
          <a:prstGeom prst="rect">
            <a:avLst/>
          </a:prstGeom>
        </p:spPr>
        <p:txBody>
          <a:bodyPr wrap="square" lIns="0" tIns="0" rIns="0" bIns="0" rtlCol="0" anchor="t">
            <a:spAutoFit/>
          </a:bodyPr>
          <a:lstStyle/>
          <a:p>
            <a:pPr algn="just" rtl="0">
              <a:lnSpc>
                <a:spcPts val="7799"/>
              </a:lnSpc>
            </a:pPr>
            <a:r>
              <a:rPr lang="zh-TW" sz="6500" b="0" i="0" u="none" baseline="0">
                <a:solidFill>
                  <a:srgbClr val="293374"/>
                </a:solidFill>
                <a:latin typeface="Effra"/>
                <a:ea typeface="Effra"/>
                <a:cs typeface="Effra"/>
                <a:sym typeface="Effra"/>
              </a:rPr>
              <a:t>同伴間募款</a:t>
            </a:r>
          </a:p>
        </p:txBody>
      </p:sp>
      <p:pic>
        <p:nvPicPr>
          <p:cNvPr id="2050" name="Picture 2" descr="同伴間募款：對非營利組織的 5 大優勢">
            <a:extLst>
              <a:ext uri="{FF2B5EF4-FFF2-40B4-BE49-F238E27FC236}">
                <a16:creationId xmlns:a16="http://schemas.microsoft.com/office/drawing/2014/main" id="{CA0FB219-2A29-34D6-2BE4-91C2928F84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9719376" y="1718376"/>
            <a:ext cx="10287000" cy="6850248"/>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7"/>
          <p:cNvSpPr/>
          <p:nvPr/>
        </p:nvSpPr>
        <p:spPr>
          <a:xfrm>
            <a:off x="15316200" y="9105900"/>
            <a:ext cx="2718046" cy="7066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zh-TW"/>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4"/>
            <a:stretch>
              <a:fillRect t="-30739" r="-17743" b="-8808"/>
            </a:stretch>
          </a:blipFill>
        </p:spPr>
        <p:txBody>
          <a:bodyPr/>
          <a:lstStyle/>
          <a:p>
            <a:endParaRPr lang="zh-TW"/>
          </a:p>
        </p:txBody>
      </p:sp>
      <p:sp>
        <p:nvSpPr>
          <p:cNvPr id="3" name="Freeform 3"/>
          <p:cNvSpPr/>
          <p:nvPr/>
        </p:nvSpPr>
        <p:spPr>
          <a:xfrm>
            <a:off x="2739888"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zh-TW"/>
          </a:p>
        </p:txBody>
      </p:sp>
      <p:sp>
        <p:nvSpPr>
          <p:cNvPr id="4" name="Freeform 4"/>
          <p:cNvSpPr/>
          <p:nvPr/>
        </p:nvSpPr>
        <p:spPr>
          <a:xfrm>
            <a:off x="9322822"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zh-TW"/>
          </a:p>
        </p:txBody>
      </p:sp>
      <p:sp>
        <p:nvSpPr>
          <p:cNvPr id="5" name="Freeform 5"/>
          <p:cNvSpPr/>
          <p:nvPr/>
        </p:nvSpPr>
        <p:spPr>
          <a:xfrm>
            <a:off x="9283229"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zh-TW"/>
          </a:p>
        </p:txBody>
      </p:sp>
      <p:sp>
        <p:nvSpPr>
          <p:cNvPr id="6" name="Freeform 6"/>
          <p:cNvSpPr/>
          <p:nvPr/>
        </p:nvSpPr>
        <p:spPr>
          <a:xfrm>
            <a:off x="2739888"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zh-TW"/>
          </a:p>
        </p:txBody>
      </p:sp>
      <p:sp>
        <p:nvSpPr>
          <p:cNvPr id="7" name="TextBox 7"/>
          <p:cNvSpPr txBox="1"/>
          <p:nvPr/>
        </p:nvSpPr>
        <p:spPr>
          <a:xfrm>
            <a:off x="4797620" y="859662"/>
            <a:ext cx="9756579" cy="1077474"/>
          </a:xfrm>
          <a:prstGeom prst="rect">
            <a:avLst/>
          </a:prstGeom>
        </p:spPr>
        <p:txBody>
          <a:bodyPr wrap="square" lIns="0" tIns="0" rIns="0" bIns="0" rtlCol="0" anchor="t">
            <a:spAutoFit/>
          </a:bodyPr>
          <a:lstStyle/>
          <a:p>
            <a:pPr algn="ctr" rtl="0">
              <a:lnSpc>
                <a:spcPts val="9100"/>
              </a:lnSpc>
            </a:pPr>
            <a:r>
              <a:rPr lang="zh-TW" sz="6500" b="0" i="0" u="none" spc="-194" baseline="0">
                <a:solidFill>
                  <a:srgbClr val="FFFFFF"/>
                </a:solidFill>
                <a:latin typeface="Effra"/>
                <a:ea typeface="Effra"/>
                <a:cs typeface="Effra"/>
                <a:sym typeface="Effra"/>
              </a:rPr>
              <a:t>定向傳播策略</a:t>
            </a:r>
          </a:p>
        </p:txBody>
      </p:sp>
      <p:sp>
        <p:nvSpPr>
          <p:cNvPr id="8" name="TextBox 8"/>
          <p:cNvSpPr txBox="1"/>
          <p:nvPr/>
        </p:nvSpPr>
        <p:spPr>
          <a:xfrm>
            <a:off x="4310805" y="3790089"/>
            <a:ext cx="3632666" cy="889539"/>
          </a:xfrm>
          <a:prstGeom prst="rect">
            <a:avLst/>
          </a:prstGeom>
        </p:spPr>
        <p:txBody>
          <a:bodyPr lIns="0" tIns="0" rIns="0" bIns="0" rtlCol="0" anchor="t">
            <a:spAutoFit/>
          </a:bodyPr>
          <a:lstStyle/>
          <a:p>
            <a:pPr algn="l" rtl="0">
              <a:lnSpc>
                <a:spcPts val="3319"/>
              </a:lnSpc>
            </a:pPr>
            <a:r>
              <a:rPr lang="zh-TW" sz="4400" b="1" i="0" u="none" spc="-95" baseline="0">
                <a:solidFill>
                  <a:srgbClr val="FFFFFF"/>
                </a:solidFill>
                <a:latin typeface="Calibri (MS) Bold"/>
                <a:ea typeface="Calibri (MS) Bold"/>
                <a:cs typeface="Calibri (MS) Bold"/>
                <a:sym typeface="Calibri (MS) Bold"/>
              </a:rPr>
              <a:t>社群媒體推廣</a:t>
            </a:r>
            <a:endParaRPr lang="zh-TW" sz="4400" b="1" spc="-95">
              <a:solidFill>
                <a:srgbClr val="FFFFFF"/>
              </a:solidFill>
              <a:latin typeface="Calibri (MS) Bold"/>
              <a:ea typeface="Calibri (MS) Bold"/>
              <a:cs typeface="Calibri (MS) Bold"/>
            </a:endParaRPr>
          </a:p>
        </p:txBody>
      </p:sp>
      <p:sp>
        <p:nvSpPr>
          <p:cNvPr id="10" name="TextBox 10"/>
          <p:cNvSpPr txBox="1"/>
          <p:nvPr/>
        </p:nvSpPr>
        <p:spPr>
          <a:xfrm>
            <a:off x="4310805" y="6744598"/>
            <a:ext cx="3632666" cy="889539"/>
          </a:xfrm>
          <a:prstGeom prst="rect">
            <a:avLst/>
          </a:prstGeom>
        </p:spPr>
        <p:txBody>
          <a:bodyPr lIns="0" tIns="0" rIns="0" bIns="0" rtlCol="0" anchor="t">
            <a:spAutoFit/>
          </a:bodyPr>
          <a:lstStyle/>
          <a:p>
            <a:pPr algn="l" rtl="0">
              <a:lnSpc>
                <a:spcPts val="3319"/>
              </a:lnSpc>
            </a:pPr>
            <a:r>
              <a:rPr lang="zh-TW" sz="4400" b="1" i="0" u="none" spc="-95" baseline="0">
                <a:solidFill>
                  <a:srgbClr val="FFFFFF"/>
                </a:solidFill>
                <a:latin typeface="Calibri (MS) Bold"/>
                <a:ea typeface="Calibri (MS) Bold"/>
                <a:cs typeface="Calibri (MS) Bold"/>
                <a:sym typeface="Calibri (MS) Bold"/>
              </a:rPr>
              <a:t>社區參與</a:t>
            </a:r>
          </a:p>
        </p:txBody>
      </p:sp>
      <p:sp>
        <p:nvSpPr>
          <p:cNvPr id="11" name="TextBox 11"/>
          <p:cNvSpPr txBox="1"/>
          <p:nvPr/>
        </p:nvSpPr>
        <p:spPr>
          <a:xfrm>
            <a:off x="10632146" y="3796078"/>
            <a:ext cx="3632666" cy="1271823"/>
          </a:xfrm>
          <a:prstGeom prst="rect">
            <a:avLst/>
          </a:prstGeom>
        </p:spPr>
        <p:txBody>
          <a:bodyPr lIns="0" tIns="0" rIns="0" bIns="0" rtlCol="0" anchor="t">
            <a:spAutoFit/>
          </a:bodyPr>
          <a:lstStyle/>
          <a:p>
            <a:pPr algn="l" rtl="0">
              <a:lnSpc>
                <a:spcPts val="3319"/>
              </a:lnSpc>
            </a:pPr>
            <a:r>
              <a:rPr lang="zh-TW" sz="4400" b="1" i="0" u="none" spc="-95" baseline="0">
                <a:solidFill>
                  <a:srgbClr val="FFFFFF"/>
                </a:solidFill>
                <a:latin typeface="Calibri (MS) Bold"/>
                <a:ea typeface="Calibri (MS) Bold"/>
                <a:cs typeface="Calibri (MS) Bold"/>
                <a:sym typeface="Calibri (MS) Bold"/>
              </a:rPr>
              <a:t>個人化訊息</a:t>
            </a:r>
          </a:p>
          <a:p>
            <a:pPr algn="l" rtl="0">
              <a:lnSpc>
                <a:spcPts val="3319"/>
              </a:lnSpc>
            </a:pPr>
            <a:endParaRPr lang="zh-TW" sz="3191" b="1" spc="-95">
              <a:solidFill>
                <a:srgbClr val="FFFFFF"/>
              </a:solidFill>
              <a:latin typeface="Calibri (MS) Bold"/>
              <a:ea typeface="Calibri (MS) Bold"/>
              <a:cs typeface="Calibri (MS) Bold"/>
              <a:sym typeface="Calibri (MS) Bold"/>
            </a:endParaRPr>
          </a:p>
        </p:txBody>
      </p:sp>
      <p:sp>
        <p:nvSpPr>
          <p:cNvPr id="12" name="TextBox 12"/>
          <p:cNvSpPr txBox="1"/>
          <p:nvPr/>
        </p:nvSpPr>
        <p:spPr>
          <a:xfrm>
            <a:off x="10666013" y="6914374"/>
            <a:ext cx="3632666" cy="889539"/>
          </a:xfrm>
          <a:prstGeom prst="rect">
            <a:avLst/>
          </a:prstGeom>
        </p:spPr>
        <p:txBody>
          <a:bodyPr lIns="0" tIns="0" rIns="0" bIns="0" rtlCol="0" anchor="t">
            <a:spAutoFit/>
          </a:bodyPr>
          <a:lstStyle/>
          <a:p>
            <a:pPr algn="l" rtl="0">
              <a:lnSpc>
                <a:spcPts val="3319"/>
              </a:lnSpc>
            </a:pPr>
            <a:r>
              <a:rPr lang="zh-TW" sz="4400" b="1" i="0" u="none" spc="-95" baseline="0">
                <a:solidFill>
                  <a:srgbClr val="FFFFFF"/>
                </a:solidFill>
                <a:latin typeface="Calibri (MS) Bold"/>
                <a:ea typeface="Calibri (MS) Bold"/>
                <a:cs typeface="Calibri (MS) Bold"/>
                <a:sym typeface="Calibri (MS) Bold"/>
              </a:rPr>
              <a:t>活動推廣</a:t>
            </a:r>
            <a:endParaRPr lang="zh-TW" sz="4400" b="1" spc="-95">
              <a:solidFill>
                <a:srgbClr val="FFFFFF"/>
              </a:solidFill>
              <a:latin typeface="Calibri (MS) Bold"/>
              <a:ea typeface="Calibri (MS) Bold"/>
              <a:cs typeface="Calibri (MS) Bold"/>
            </a:endParaRPr>
          </a:p>
        </p:txBody>
      </p:sp>
      <p:sp>
        <p:nvSpPr>
          <p:cNvPr id="16" name="Freeform 16"/>
          <p:cNvSpPr/>
          <p:nvPr/>
        </p:nvSpPr>
        <p:spPr>
          <a:xfrm>
            <a:off x="7937377" y="918870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7"/>
            <a:stretch>
              <a:fillRect t="-74" b="-74"/>
            </a:stretch>
          </a:blipFill>
        </p:spPr>
        <p:txBody>
          <a:bodyPr/>
          <a:lstStyle/>
          <a:p>
            <a:endParaRPr lang="zh-TW"/>
          </a:p>
        </p:txBody>
      </p:sp>
      <p:sp>
        <p:nvSpPr>
          <p:cNvPr id="22" name="Freeform 32">
            <a:extLst>
              <a:ext uri="{FF2B5EF4-FFF2-40B4-BE49-F238E27FC236}">
                <a16:creationId xmlns:a16="http://schemas.microsoft.com/office/drawing/2014/main" id="{D4621951-B426-F59A-E307-140B08C7EFFE}"/>
              </a:ext>
            </a:extLst>
          </p:cNvPr>
          <p:cNvSpPr/>
          <p:nvPr/>
        </p:nvSpPr>
        <p:spPr>
          <a:xfrm>
            <a:off x="3107703" y="6613252"/>
            <a:ext cx="964077" cy="978307"/>
          </a:xfrm>
          <a:custGeom>
            <a:avLst/>
            <a:gdLst/>
            <a:ahLst/>
            <a:cxnLst/>
            <a:rect l="l" t="t" r="r" b="b"/>
            <a:pathLst>
              <a:path w="964077" h="978307">
                <a:moveTo>
                  <a:pt x="0" y="0"/>
                </a:moveTo>
                <a:lnTo>
                  <a:pt x="964077" y="0"/>
                </a:lnTo>
                <a:lnTo>
                  <a:pt x="964077" y="978307"/>
                </a:lnTo>
                <a:lnTo>
                  <a:pt x="0" y="9783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zh-TW"/>
          </a:p>
        </p:txBody>
      </p:sp>
      <p:sp>
        <p:nvSpPr>
          <p:cNvPr id="23" name="Freeform 36">
            <a:extLst>
              <a:ext uri="{FF2B5EF4-FFF2-40B4-BE49-F238E27FC236}">
                <a16:creationId xmlns:a16="http://schemas.microsoft.com/office/drawing/2014/main" id="{590B8D27-5974-297F-00D7-5C206DBB698F}"/>
              </a:ext>
            </a:extLst>
          </p:cNvPr>
          <p:cNvSpPr/>
          <p:nvPr/>
        </p:nvSpPr>
        <p:spPr>
          <a:xfrm>
            <a:off x="9462872" y="6649931"/>
            <a:ext cx="893040" cy="1072428"/>
          </a:xfrm>
          <a:custGeom>
            <a:avLst/>
            <a:gdLst/>
            <a:ahLst/>
            <a:cxnLst/>
            <a:rect l="l" t="t" r="r" b="b"/>
            <a:pathLst>
              <a:path w="893040" h="1072428">
                <a:moveTo>
                  <a:pt x="0" y="0"/>
                </a:moveTo>
                <a:lnTo>
                  <a:pt x="893040" y="0"/>
                </a:lnTo>
                <a:lnTo>
                  <a:pt x="893040" y="1072428"/>
                </a:lnTo>
                <a:lnTo>
                  <a:pt x="0" y="10724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zh-TW"/>
          </a:p>
        </p:txBody>
      </p:sp>
      <p:sp>
        <p:nvSpPr>
          <p:cNvPr id="24" name="Freeform 5">
            <a:extLst>
              <a:ext uri="{FF2B5EF4-FFF2-40B4-BE49-F238E27FC236}">
                <a16:creationId xmlns:a16="http://schemas.microsoft.com/office/drawing/2014/main" id="{41BBBB72-434A-29BF-8624-BA57DFDFC07F}"/>
              </a:ext>
            </a:extLst>
          </p:cNvPr>
          <p:cNvSpPr/>
          <p:nvPr/>
        </p:nvSpPr>
        <p:spPr>
          <a:xfrm>
            <a:off x="3111904" y="3846475"/>
            <a:ext cx="801428" cy="735857"/>
          </a:xfrm>
          <a:custGeom>
            <a:avLst/>
            <a:gdLst/>
            <a:ahLst/>
            <a:cxnLst/>
            <a:rect l="l" t="t" r="r" b="b"/>
            <a:pathLst>
              <a:path w="801428" h="735857">
                <a:moveTo>
                  <a:pt x="0" y="0"/>
                </a:moveTo>
                <a:lnTo>
                  <a:pt x="801428" y="0"/>
                </a:lnTo>
                <a:lnTo>
                  <a:pt x="801428" y="735857"/>
                </a:lnTo>
                <a:lnTo>
                  <a:pt x="0" y="73585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zh-TW"/>
          </a:p>
        </p:txBody>
      </p:sp>
      <p:sp>
        <p:nvSpPr>
          <p:cNvPr id="27" name="Freeform 27">
            <a:extLst>
              <a:ext uri="{FF2B5EF4-FFF2-40B4-BE49-F238E27FC236}">
                <a16:creationId xmlns:a16="http://schemas.microsoft.com/office/drawing/2014/main" id="{4ACAED4E-1F83-CA88-2D71-45AA3704C20E}"/>
              </a:ext>
            </a:extLst>
          </p:cNvPr>
          <p:cNvSpPr/>
          <p:nvPr/>
        </p:nvSpPr>
        <p:spPr>
          <a:xfrm>
            <a:off x="9504505" y="3847027"/>
            <a:ext cx="1055098" cy="833252"/>
          </a:xfrm>
          <a:custGeom>
            <a:avLst/>
            <a:gdLst/>
            <a:ahLst/>
            <a:cxnLst/>
            <a:rect l="l" t="t" r="r" b="b"/>
            <a:pathLst>
              <a:path w="1148191" h="989531">
                <a:moveTo>
                  <a:pt x="0" y="0"/>
                </a:moveTo>
                <a:lnTo>
                  <a:pt x="1148190" y="0"/>
                </a:lnTo>
                <a:lnTo>
                  <a:pt x="1148190" y="989532"/>
                </a:lnTo>
                <a:lnTo>
                  <a:pt x="0" y="98953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zh-TW"/>
          </a:p>
        </p:txBody>
      </p:sp>
    </p:spTree>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349120"/>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zh-TW"/>
          </a:p>
        </p:txBody>
      </p:sp>
      <p:sp>
        <p:nvSpPr>
          <p:cNvPr id="3" name="Freeform 3"/>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6">
              <a:extLst>
                <a:ext uri="{96DAC541-7B7A-43D3-8B79-37D633B846F1}">
                  <asvg:svgBlip xmlns:asvg="http://schemas.microsoft.com/office/drawing/2016/SVG/main" r:embed="rId7"/>
                </a:ext>
              </a:extLst>
            </a:blip>
            <a:stretch>
              <a:fillRect l="-151" r="-151"/>
            </a:stretch>
          </a:blipFill>
        </p:spPr>
        <p:txBody>
          <a:bodyPr/>
          <a:lstStyle/>
          <a:p>
            <a:endParaRPr lang="zh-TW"/>
          </a:p>
        </p:txBody>
      </p:sp>
      <p:sp>
        <p:nvSpPr>
          <p:cNvPr id="4" name="TextBox 4"/>
          <p:cNvSpPr txBox="1"/>
          <p:nvPr/>
        </p:nvSpPr>
        <p:spPr>
          <a:xfrm>
            <a:off x="2461569" y="3156464"/>
            <a:ext cx="13364862" cy="2707344"/>
          </a:xfrm>
          <a:prstGeom prst="rect">
            <a:avLst/>
          </a:prstGeom>
        </p:spPr>
        <p:txBody>
          <a:bodyPr wrap="square" lIns="0" tIns="0" rIns="0" bIns="0" rtlCol="0" anchor="t">
            <a:spAutoFit/>
          </a:bodyPr>
          <a:lstStyle/>
          <a:p>
            <a:pPr algn="ctr" rtl="0">
              <a:lnSpc>
                <a:spcPts val="4199"/>
              </a:lnSpc>
            </a:pPr>
            <a:r>
              <a:rPr lang="zh-TW" sz="4400" b="0" i="0" u="none" baseline="0" dirty="0">
                <a:solidFill>
                  <a:srgbClr val="000000"/>
                </a:solidFill>
                <a:latin typeface="Calibri (MS)"/>
                <a:ea typeface="Calibri (MS)"/>
                <a:cs typeface="Calibri (MS)"/>
                <a:sym typeface="Calibri (MS)"/>
              </a:rPr>
              <a:t>與捐贈者建立牢固的關係，對於募款工作的長期成功至關重要。 </a:t>
            </a:r>
          </a:p>
          <a:p>
            <a:pPr algn="ctr" rtl="0">
              <a:lnSpc>
                <a:spcPts val="4199"/>
              </a:lnSpc>
            </a:pPr>
            <a:endParaRPr lang="zh-TW" sz="4400" dirty="0">
              <a:solidFill>
                <a:srgbClr val="000000"/>
              </a:solidFill>
              <a:latin typeface="Calibri (MS)"/>
              <a:ea typeface="Calibri (MS)"/>
              <a:cs typeface="Calibri (MS)"/>
              <a:sym typeface="Calibri (MS)"/>
            </a:endParaRPr>
          </a:p>
          <a:p>
            <a:pPr algn="ctr" rtl="0">
              <a:lnSpc>
                <a:spcPts val="4199"/>
              </a:lnSpc>
            </a:pPr>
            <a:r>
              <a:rPr lang="zh-TW" sz="4400" b="0" i="0" u="none" baseline="0" dirty="0">
                <a:solidFill>
                  <a:srgbClr val="000000"/>
                </a:solidFill>
                <a:latin typeface="Calibri (MS)"/>
                <a:ea typeface="Calibri (MS)"/>
                <a:cs typeface="Calibri (MS)"/>
                <a:sym typeface="Calibri (MS)"/>
              </a:rPr>
              <a:t>吸引並留住捐贈者，能為分會帶來長期的支持！</a:t>
            </a:r>
            <a:endParaRPr lang="zh-TW" sz="4400" dirty="0">
              <a:solidFill>
                <a:srgbClr val="000000"/>
              </a:solidFill>
              <a:latin typeface="Calibri (MS)"/>
              <a:ea typeface="Calibri (MS)"/>
              <a:cs typeface="Calibri (MS)"/>
            </a:endParaRPr>
          </a:p>
        </p:txBody>
      </p:sp>
      <p:sp>
        <p:nvSpPr>
          <p:cNvPr id="6" name="TextBox 6"/>
          <p:cNvSpPr txBox="1"/>
          <p:nvPr/>
        </p:nvSpPr>
        <p:spPr>
          <a:xfrm>
            <a:off x="0" y="1028700"/>
            <a:ext cx="18288000" cy="1000274"/>
          </a:xfrm>
          <a:prstGeom prst="rect">
            <a:avLst/>
          </a:prstGeom>
        </p:spPr>
        <p:txBody>
          <a:bodyPr wrap="square" lIns="0" tIns="0" rIns="0" bIns="0" rtlCol="0" anchor="t">
            <a:spAutoFit/>
          </a:bodyPr>
          <a:lstStyle/>
          <a:p>
            <a:pPr algn="ctr" rtl="0">
              <a:lnSpc>
                <a:spcPts val="7799"/>
              </a:lnSpc>
            </a:pPr>
            <a:r>
              <a:rPr lang="zh-TW" sz="6500" b="0" i="0" u="none" baseline="0">
                <a:solidFill>
                  <a:srgbClr val="293374"/>
                </a:solidFill>
                <a:latin typeface="Effra"/>
                <a:ea typeface="Effra"/>
                <a:cs typeface="Effra"/>
                <a:sym typeface="Effra"/>
              </a:rPr>
              <a:t>提高捐贈者參與度與留存率</a:t>
            </a:r>
          </a:p>
        </p:txBody>
      </p:sp>
      <p:sp>
        <p:nvSpPr>
          <p:cNvPr id="7" name="Freeform 7"/>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l="-198" r="-198"/>
            </a:stretch>
          </a:blipFill>
        </p:spPr>
        <p:txBody>
          <a:bodyPr/>
          <a:lstStyle/>
          <a:p>
            <a:endParaRPr lang="zh-TW"/>
          </a:p>
        </p:txBody>
      </p:sp>
    </p:spTree>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5BAFF-9686-236E-FFB9-E4A9C2E0B30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5394258-8049-1319-E081-D60BB4CE56CF}"/>
              </a:ext>
            </a:extLst>
          </p:cNvPr>
          <p:cNvGrpSpPr/>
          <p:nvPr/>
        </p:nvGrpSpPr>
        <p:grpSpPr>
          <a:xfrm rot="5400000">
            <a:off x="1369991" y="3805710"/>
            <a:ext cx="500647" cy="438066"/>
            <a:chOff x="0" y="0"/>
            <a:chExt cx="812800" cy="711200"/>
          </a:xfrm>
        </p:grpSpPr>
        <p:sp>
          <p:nvSpPr>
            <p:cNvPr id="3" name="Freeform 3">
              <a:extLst>
                <a:ext uri="{FF2B5EF4-FFF2-40B4-BE49-F238E27FC236}">
                  <a16:creationId xmlns:a16="http://schemas.microsoft.com/office/drawing/2014/main" id="{074C9E48-8A61-BF95-EF95-16EFC2771900}"/>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zh-TW"/>
            </a:p>
          </p:txBody>
        </p:sp>
        <p:sp>
          <p:nvSpPr>
            <p:cNvPr id="4" name="TextBox 4">
              <a:extLst>
                <a:ext uri="{FF2B5EF4-FFF2-40B4-BE49-F238E27FC236}">
                  <a16:creationId xmlns:a16="http://schemas.microsoft.com/office/drawing/2014/main" id="{240FA44D-1DCC-E47F-42EC-3CA845FCEACE}"/>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5" name="Group 5">
            <a:extLst>
              <a:ext uri="{FF2B5EF4-FFF2-40B4-BE49-F238E27FC236}">
                <a16:creationId xmlns:a16="http://schemas.microsoft.com/office/drawing/2014/main" id="{FAD7A7D3-A67C-03D0-4F06-A55B4F41F0AC}"/>
              </a:ext>
            </a:extLst>
          </p:cNvPr>
          <p:cNvGrpSpPr/>
          <p:nvPr/>
        </p:nvGrpSpPr>
        <p:grpSpPr>
          <a:xfrm rot="5400000">
            <a:off x="1401281" y="7641847"/>
            <a:ext cx="500647" cy="438066"/>
            <a:chOff x="0" y="0"/>
            <a:chExt cx="812800" cy="711200"/>
          </a:xfrm>
        </p:grpSpPr>
        <p:sp>
          <p:nvSpPr>
            <p:cNvPr id="6" name="Freeform 6">
              <a:extLst>
                <a:ext uri="{FF2B5EF4-FFF2-40B4-BE49-F238E27FC236}">
                  <a16:creationId xmlns:a16="http://schemas.microsoft.com/office/drawing/2014/main" id="{4A726A8C-D966-D389-BCBA-0A896EB07315}"/>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zh-TW"/>
            </a:p>
          </p:txBody>
        </p:sp>
        <p:sp>
          <p:nvSpPr>
            <p:cNvPr id="7" name="TextBox 7">
              <a:extLst>
                <a:ext uri="{FF2B5EF4-FFF2-40B4-BE49-F238E27FC236}">
                  <a16:creationId xmlns:a16="http://schemas.microsoft.com/office/drawing/2014/main" id="{374AEA2F-E01D-A8DE-34CC-B98907B3962F}"/>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8" name="Group 8">
            <a:extLst>
              <a:ext uri="{FF2B5EF4-FFF2-40B4-BE49-F238E27FC236}">
                <a16:creationId xmlns:a16="http://schemas.microsoft.com/office/drawing/2014/main" id="{25964F42-4335-57FD-7C8F-6E8C5DB9B9B0}"/>
              </a:ext>
            </a:extLst>
          </p:cNvPr>
          <p:cNvGrpSpPr/>
          <p:nvPr/>
        </p:nvGrpSpPr>
        <p:grpSpPr>
          <a:xfrm>
            <a:off x="14295323" y="-210514"/>
            <a:ext cx="9483991" cy="12212363"/>
            <a:chOff x="0" y="0"/>
            <a:chExt cx="1207697" cy="1555130"/>
          </a:xfrm>
        </p:grpSpPr>
        <p:sp>
          <p:nvSpPr>
            <p:cNvPr id="9" name="Freeform 9">
              <a:extLst>
                <a:ext uri="{FF2B5EF4-FFF2-40B4-BE49-F238E27FC236}">
                  <a16:creationId xmlns:a16="http://schemas.microsoft.com/office/drawing/2014/main" id="{FA171B54-9821-8B1B-44E6-B7F04B09A3BF}"/>
                </a:ext>
              </a:extLst>
            </p:cNvPr>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zh-TW"/>
            </a:p>
          </p:txBody>
        </p:sp>
        <p:sp>
          <p:nvSpPr>
            <p:cNvPr id="10" name="TextBox 10">
              <a:extLst>
                <a:ext uri="{FF2B5EF4-FFF2-40B4-BE49-F238E27FC236}">
                  <a16:creationId xmlns:a16="http://schemas.microsoft.com/office/drawing/2014/main" id="{736C2E36-0A07-5ED8-BBCD-452106E40EB0}"/>
                </a:ext>
              </a:extLst>
            </p:cNvPr>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sp>
        <p:nvSpPr>
          <p:cNvPr id="11" name="Freeform 11">
            <a:extLst>
              <a:ext uri="{FF2B5EF4-FFF2-40B4-BE49-F238E27FC236}">
                <a16:creationId xmlns:a16="http://schemas.microsoft.com/office/drawing/2014/main" id="{88F50701-4781-3C5A-D901-DB6600D2F5AF}"/>
              </a:ext>
            </a:extLst>
          </p:cNvPr>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zh-TW"/>
          </a:p>
        </p:txBody>
      </p:sp>
      <p:grpSp>
        <p:nvGrpSpPr>
          <p:cNvPr id="12" name="Group 12">
            <a:extLst>
              <a:ext uri="{FF2B5EF4-FFF2-40B4-BE49-F238E27FC236}">
                <a16:creationId xmlns:a16="http://schemas.microsoft.com/office/drawing/2014/main" id="{C73045AA-CE1A-BBBB-E0BA-CFA6D12D04AA}"/>
              </a:ext>
            </a:extLst>
          </p:cNvPr>
          <p:cNvGrpSpPr/>
          <p:nvPr/>
        </p:nvGrpSpPr>
        <p:grpSpPr>
          <a:xfrm rot="5400000">
            <a:off x="1369991" y="4714977"/>
            <a:ext cx="500647" cy="438066"/>
            <a:chOff x="0" y="0"/>
            <a:chExt cx="812800" cy="711200"/>
          </a:xfrm>
        </p:grpSpPr>
        <p:sp>
          <p:nvSpPr>
            <p:cNvPr id="13" name="Freeform 13">
              <a:extLst>
                <a:ext uri="{FF2B5EF4-FFF2-40B4-BE49-F238E27FC236}">
                  <a16:creationId xmlns:a16="http://schemas.microsoft.com/office/drawing/2014/main" id="{A756E27C-B800-88D9-680C-92B54DAAE52E}"/>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zh-TW"/>
            </a:p>
          </p:txBody>
        </p:sp>
        <p:sp>
          <p:nvSpPr>
            <p:cNvPr id="14" name="TextBox 14">
              <a:extLst>
                <a:ext uri="{FF2B5EF4-FFF2-40B4-BE49-F238E27FC236}">
                  <a16:creationId xmlns:a16="http://schemas.microsoft.com/office/drawing/2014/main" id="{5773C1D7-01D8-2F62-33D7-BFDCBEF5A5B9}"/>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8" name="Group 18">
            <a:extLst>
              <a:ext uri="{FF2B5EF4-FFF2-40B4-BE49-F238E27FC236}">
                <a16:creationId xmlns:a16="http://schemas.microsoft.com/office/drawing/2014/main" id="{BFD9050D-AC86-7BDC-75FD-9AC17EE1305D}"/>
              </a:ext>
            </a:extLst>
          </p:cNvPr>
          <p:cNvGrpSpPr/>
          <p:nvPr/>
        </p:nvGrpSpPr>
        <p:grpSpPr>
          <a:xfrm rot="5400000">
            <a:off x="1369991" y="5676635"/>
            <a:ext cx="500647" cy="438066"/>
            <a:chOff x="0" y="0"/>
            <a:chExt cx="812800" cy="711200"/>
          </a:xfrm>
        </p:grpSpPr>
        <p:sp>
          <p:nvSpPr>
            <p:cNvPr id="19" name="Freeform 19">
              <a:extLst>
                <a:ext uri="{FF2B5EF4-FFF2-40B4-BE49-F238E27FC236}">
                  <a16:creationId xmlns:a16="http://schemas.microsoft.com/office/drawing/2014/main" id="{706135CA-BFE2-9B90-BCE8-B3DD0EFF3969}"/>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zh-TW"/>
            </a:p>
          </p:txBody>
        </p:sp>
        <p:sp>
          <p:nvSpPr>
            <p:cNvPr id="20" name="TextBox 20">
              <a:extLst>
                <a:ext uri="{FF2B5EF4-FFF2-40B4-BE49-F238E27FC236}">
                  <a16:creationId xmlns:a16="http://schemas.microsoft.com/office/drawing/2014/main" id="{F778FA11-1A27-60DA-FF59-5BF715A977D3}"/>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1" name="Group 21">
            <a:extLst>
              <a:ext uri="{FF2B5EF4-FFF2-40B4-BE49-F238E27FC236}">
                <a16:creationId xmlns:a16="http://schemas.microsoft.com/office/drawing/2014/main" id="{855B5541-BE46-E322-1F70-94F073C2907E}"/>
              </a:ext>
            </a:extLst>
          </p:cNvPr>
          <p:cNvGrpSpPr/>
          <p:nvPr/>
        </p:nvGrpSpPr>
        <p:grpSpPr>
          <a:xfrm rot="5400000">
            <a:off x="1369991" y="6676392"/>
            <a:ext cx="500647" cy="438066"/>
            <a:chOff x="0" y="0"/>
            <a:chExt cx="812800" cy="711200"/>
          </a:xfrm>
        </p:grpSpPr>
        <p:sp>
          <p:nvSpPr>
            <p:cNvPr id="22" name="Freeform 22">
              <a:extLst>
                <a:ext uri="{FF2B5EF4-FFF2-40B4-BE49-F238E27FC236}">
                  <a16:creationId xmlns:a16="http://schemas.microsoft.com/office/drawing/2014/main" id="{B8EEC997-89AB-49CF-0706-022B14382661}"/>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zh-TW"/>
            </a:p>
          </p:txBody>
        </p:sp>
        <p:sp>
          <p:nvSpPr>
            <p:cNvPr id="23" name="TextBox 23">
              <a:extLst>
                <a:ext uri="{FF2B5EF4-FFF2-40B4-BE49-F238E27FC236}">
                  <a16:creationId xmlns:a16="http://schemas.microsoft.com/office/drawing/2014/main" id="{5948FCE3-B4CD-891F-8FC6-62DAD36EE4A2}"/>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24" name="Freeform 24">
            <a:extLst>
              <a:ext uri="{FF2B5EF4-FFF2-40B4-BE49-F238E27FC236}">
                <a16:creationId xmlns:a16="http://schemas.microsoft.com/office/drawing/2014/main" id="{D0FDFDEE-A3FE-5789-776E-3BB80B757C84}"/>
              </a:ext>
            </a:extLst>
          </p:cNvPr>
          <p:cNvSpPr/>
          <p:nvPr/>
        </p:nvSpPr>
        <p:spPr>
          <a:xfrm rot="1102074" flipH="1">
            <a:off x="-4443685" y="4114818"/>
            <a:ext cx="18545990" cy="14027512"/>
          </a:xfrm>
          <a:custGeom>
            <a:avLst/>
            <a:gdLst/>
            <a:ahLst/>
            <a:cxnLst/>
            <a:rect l="l" t="t" r="r" b="b"/>
            <a:pathLst>
              <a:path w="18545990" h="14027512">
                <a:moveTo>
                  <a:pt x="18545990" y="0"/>
                </a:moveTo>
                <a:lnTo>
                  <a:pt x="0" y="0"/>
                </a:lnTo>
                <a:lnTo>
                  <a:pt x="0" y="14027513"/>
                </a:lnTo>
                <a:lnTo>
                  <a:pt x="18545990" y="14027513"/>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zh-TW"/>
          </a:p>
        </p:txBody>
      </p:sp>
      <p:sp>
        <p:nvSpPr>
          <p:cNvPr id="31" name="Freeform 31">
            <a:extLst>
              <a:ext uri="{FF2B5EF4-FFF2-40B4-BE49-F238E27FC236}">
                <a16:creationId xmlns:a16="http://schemas.microsoft.com/office/drawing/2014/main" id="{DF82D718-923E-93CD-1410-E0A21B3966BC}"/>
              </a:ext>
            </a:extLst>
          </p:cNvPr>
          <p:cNvSpPr/>
          <p:nvPr/>
        </p:nvSpPr>
        <p:spPr>
          <a:xfrm>
            <a:off x="15265154" y="8724900"/>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zh-TW"/>
          </a:p>
        </p:txBody>
      </p:sp>
      <p:sp>
        <p:nvSpPr>
          <p:cNvPr id="32" name="TextBox 32">
            <a:hlinkClick r:id="rId6"/>
            <a:extLst>
              <a:ext uri="{FF2B5EF4-FFF2-40B4-BE49-F238E27FC236}">
                <a16:creationId xmlns:a16="http://schemas.microsoft.com/office/drawing/2014/main" id="{DA2807AA-6DEA-12A5-5F4C-7C94A6580B26}"/>
              </a:ext>
            </a:extLst>
          </p:cNvPr>
          <p:cNvSpPr txBox="1"/>
          <p:nvPr/>
        </p:nvSpPr>
        <p:spPr>
          <a:xfrm>
            <a:off x="2232952" y="3559155"/>
            <a:ext cx="4816156" cy="610745"/>
          </a:xfrm>
          <a:prstGeom prst="rect">
            <a:avLst/>
          </a:prstGeom>
        </p:spPr>
        <p:txBody>
          <a:bodyPr lIns="0" tIns="0" rIns="0" bIns="0" rtlCol="0" anchor="t">
            <a:spAutoFit/>
          </a:bodyPr>
          <a:lstStyle/>
          <a:p>
            <a:pPr algn="l" rtl="0">
              <a:lnSpc>
                <a:spcPts val="5400"/>
              </a:lnSpc>
            </a:pPr>
            <a:r>
              <a:rPr lang="zh-TW" sz="2700" b="0" i="0" u="none" baseline="0">
                <a:solidFill>
                  <a:srgbClr val="000000"/>
                </a:solidFill>
                <a:latin typeface="Calibri (MS)"/>
                <a:ea typeface="Calibri (MS)"/>
                <a:cs typeface="Calibri (MS)"/>
                <a:sym typeface="Calibri (MS)"/>
                <a:hlinkClick r:id="rId6"/>
              </a:rPr>
              <a:t>人工智慧與募款指南</a:t>
            </a:r>
            <a:endParaRPr lang="zh-TW" sz="2700">
              <a:solidFill>
                <a:srgbClr val="000000"/>
              </a:solidFill>
              <a:latin typeface="Calibri (MS)"/>
              <a:ea typeface="Calibri (MS)"/>
              <a:cs typeface="Calibri (MS)"/>
            </a:endParaRPr>
          </a:p>
        </p:txBody>
      </p:sp>
      <p:sp>
        <p:nvSpPr>
          <p:cNvPr id="33" name="TextBox 33">
            <a:extLst>
              <a:ext uri="{FF2B5EF4-FFF2-40B4-BE49-F238E27FC236}">
                <a16:creationId xmlns:a16="http://schemas.microsoft.com/office/drawing/2014/main" id="{6B42A4B4-0A02-8EE6-B517-0D47B1AD538A}"/>
              </a:ext>
            </a:extLst>
          </p:cNvPr>
          <p:cNvSpPr txBox="1"/>
          <p:nvPr/>
        </p:nvSpPr>
        <p:spPr>
          <a:xfrm>
            <a:off x="2232952" y="7462977"/>
            <a:ext cx="4903239" cy="610745"/>
          </a:xfrm>
          <a:prstGeom prst="rect">
            <a:avLst/>
          </a:prstGeom>
        </p:spPr>
        <p:txBody>
          <a:bodyPr lIns="0" tIns="0" rIns="0" bIns="0" rtlCol="0" anchor="t">
            <a:spAutoFit/>
          </a:bodyPr>
          <a:lstStyle/>
          <a:p>
            <a:pPr algn="l" rtl="0">
              <a:lnSpc>
                <a:spcPts val="5400"/>
              </a:lnSpc>
            </a:pPr>
            <a:r>
              <a:rPr lang="zh-TW" sz="2700" b="0" i="0" u="none" baseline="0">
                <a:solidFill>
                  <a:srgbClr val="000000"/>
                </a:solidFill>
                <a:latin typeface="Calibri (MS)"/>
                <a:ea typeface="Calibri (MS)"/>
                <a:cs typeface="Calibri (MS)"/>
                <a:sym typeface="Calibri (MS)"/>
                <a:hlinkClick r:id="rId7"/>
              </a:rPr>
              <a:t>同伴間募款</a:t>
            </a:r>
            <a:endParaRPr lang="zh-TW" sz="2700">
              <a:solidFill>
                <a:srgbClr val="000000"/>
              </a:solidFill>
              <a:latin typeface="Calibri (MS)"/>
              <a:ea typeface="Calibri (MS)"/>
              <a:cs typeface="Calibri (MS)"/>
              <a:sym typeface="Calibri (MS)"/>
            </a:endParaRPr>
          </a:p>
        </p:txBody>
      </p:sp>
      <p:sp>
        <p:nvSpPr>
          <p:cNvPr id="34" name="TextBox 34">
            <a:extLst>
              <a:ext uri="{FF2B5EF4-FFF2-40B4-BE49-F238E27FC236}">
                <a16:creationId xmlns:a16="http://schemas.microsoft.com/office/drawing/2014/main" id="{2497D72F-2EF2-5252-1912-5E346A727B09}"/>
              </a:ext>
            </a:extLst>
          </p:cNvPr>
          <p:cNvSpPr txBox="1"/>
          <p:nvPr/>
        </p:nvSpPr>
        <p:spPr>
          <a:xfrm>
            <a:off x="2232952" y="4658517"/>
            <a:ext cx="4816156" cy="430887"/>
          </a:xfrm>
          <a:prstGeom prst="rect">
            <a:avLst/>
          </a:prstGeom>
        </p:spPr>
        <p:txBody>
          <a:bodyPr lIns="0" tIns="0" rIns="0" bIns="0" rtlCol="0" anchor="t">
            <a:spAutoFit/>
          </a:bodyPr>
          <a:lstStyle/>
          <a:p>
            <a:pPr algn="l" rtl="0"/>
            <a:r>
              <a:rPr lang="zh-TW" sz="2800" b="0" i="0" u="none" baseline="0">
                <a:solidFill>
                  <a:srgbClr val="000000"/>
                </a:solidFill>
                <a:latin typeface="Calibri (MS)"/>
                <a:ea typeface="Calibri (MS)"/>
                <a:cs typeface="Calibri (MS)"/>
                <a:sym typeface="Calibri (MS)"/>
                <a:hlinkClick r:id="rId8"/>
              </a:rPr>
              <a:t>非營利組織募款趨勢</a:t>
            </a:r>
            <a:endParaRPr lang="zh-TW" sz="2800">
              <a:solidFill>
                <a:srgbClr val="000000"/>
              </a:solidFill>
              <a:latin typeface="Calibri (MS)"/>
              <a:ea typeface="Calibri (MS)"/>
              <a:cs typeface="Calibri (MS)"/>
              <a:sym typeface="Calibri (MS)"/>
            </a:endParaRPr>
          </a:p>
        </p:txBody>
      </p:sp>
      <p:sp>
        <p:nvSpPr>
          <p:cNvPr id="36" name="TextBox 36">
            <a:extLst>
              <a:ext uri="{FF2B5EF4-FFF2-40B4-BE49-F238E27FC236}">
                <a16:creationId xmlns:a16="http://schemas.microsoft.com/office/drawing/2014/main" id="{B396FC75-05C1-F82D-CB98-2001D98CB3BD}"/>
              </a:ext>
            </a:extLst>
          </p:cNvPr>
          <p:cNvSpPr txBox="1"/>
          <p:nvPr/>
        </p:nvSpPr>
        <p:spPr>
          <a:xfrm>
            <a:off x="2232952" y="5430080"/>
            <a:ext cx="4816156" cy="610745"/>
          </a:xfrm>
          <a:prstGeom prst="rect">
            <a:avLst/>
          </a:prstGeom>
        </p:spPr>
        <p:txBody>
          <a:bodyPr lIns="0" tIns="0" rIns="0" bIns="0" rtlCol="0" anchor="t">
            <a:spAutoFit/>
          </a:bodyPr>
          <a:lstStyle/>
          <a:p>
            <a:pPr algn="l" rtl="0">
              <a:lnSpc>
                <a:spcPts val="5400"/>
              </a:lnSpc>
            </a:pPr>
            <a:r>
              <a:rPr lang="zh-TW" sz="2700" b="0" i="0" u="none" baseline="0">
                <a:solidFill>
                  <a:srgbClr val="000000"/>
                </a:solidFill>
                <a:latin typeface="Calibri (MS)"/>
                <a:ea typeface="Calibri (MS)"/>
                <a:cs typeface="Calibri (MS)"/>
                <a:sym typeface="Calibri (MS)"/>
                <a:hlinkClick r:id="rId9"/>
              </a:rPr>
              <a:t>社群媒體募款</a:t>
            </a:r>
            <a:endParaRPr lang="zh-TW" sz="2700">
              <a:solidFill>
                <a:srgbClr val="000000"/>
              </a:solidFill>
              <a:latin typeface="Calibri (MS)"/>
              <a:ea typeface="Calibri (MS)"/>
              <a:cs typeface="Calibri (MS)"/>
              <a:sym typeface="Calibri (MS)"/>
            </a:endParaRPr>
          </a:p>
        </p:txBody>
      </p:sp>
      <p:sp>
        <p:nvSpPr>
          <p:cNvPr id="37" name="TextBox 37">
            <a:extLst>
              <a:ext uri="{FF2B5EF4-FFF2-40B4-BE49-F238E27FC236}">
                <a16:creationId xmlns:a16="http://schemas.microsoft.com/office/drawing/2014/main" id="{C802B47B-E098-9E7F-37D5-20F5AA4102EF}"/>
              </a:ext>
            </a:extLst>
          </p:cNvPr>
          <p:cNvSpPr txBox="1"/>
          <p:nvPr/>
        </p:nvSpPr>
        <p:spPr>
          <a:xfrm>
            <a:off x="2232952" y="6429837"/>
            <a:ext cx="4816156" cy="610745"/>
          </a:xfrm>
          <a:prstGeom prst="rect">
            <a:avLst/>
          </a:prstGeom>
        </p:spPr>
        <p:txBody>
          <a:bodyPr lIns="0" tIns="0" rIns="0" bIns="0" rtlCol="0" anchor="t">
            <a:spAutoFit/>
          </a:bodyPr>
          <a:lstStyle/>
          <a:p>
            <a:pPr algn="l" rtl="0">
              <a:lnSpc>
                <a:spcPts val="5400"/>
              </a:lnSpc>
            </a:pPr>
            <a:r>
              <a:rPr lang="zh-TW" sz="2700" b="0" i="0" u="none" baseline="0">
                <a:solidFill>
                  <a:srgbClr val="000000"/>
                </a:solidFill>
                <a:latin typeface="Calibri (MS)"/>
                <a:ea typeface="Calibri (MS)"/>
                <a:cs typeface="Calibri (MS)"/>
                <a:sym typeface="Calibri (MS)"/>
                <a:hlinkClick r:id="rId10"/>
              </a:rPr>
              <a:t>行動捐贈應用程式</a:t>
            </a:r>
            <a:endParaRPr lang="zh-TW" sz="2700">
              <a:solidFill>
                <a:srgbClr val="000000"/>
              </a:solidFill>
              <a:latin typeface="Calibri (MS)"/>
              <a:ea typeface="Calibri (MS)"/>
              <a:cs typeface="Calibri (MS)"/>
              <a:sym typeface="Calibri (MS)"/>
            </a:endParaRPr>
          </a:p>
        </p:txBody>
      </p:sp>
      <p:sp>
        <p:nvSpPr>
          <p:cNvPr id="40" name="TextBox 40">
            <a:extLst>
              <a:ext uri="{FF2B5EF4-FFF2-40B4-BE49-F238E27FC236}">
                <a16:creationId xmlns:a16="http://schemas.microsoft.com/office/drawing/2014/main" id="{67E00103-F985-31C7-31BB-8CDE102E70A3}"/>
              </a:ext>
            </a:extLst>
          </p:cNvPr>
          <p:cNvSpPr txBox="1"/>
          <p:nvPr/>
        </p:nvSpPr>
        <p:spPr>
          <a:xfrm>
            <a:off x="1401281" y="1895623"/>
            <a:ext cx="5131034" cy="955675"/>
          </a:xfrm>
          <a:prstGeom prst="rect">
            <a:avLst/>
          </a:prstGeom>
        </p:spPr>
        <p:txBody>
          <a:bodyPr lIns="0" tIns="0" rIns="0" bIns="0" rtlCol="0" anchor="t">
            <a:spAutoFit/>
          </a:bodyPr>
          <a:lstStyle/>
          <a:p>
            <a:pPr algn="l" rtl="0">
              <a:lnSpc>
                <a:spcPts val="7475"/>
              </a:lnSpc>
            </a:pPr>
            <a:r>
              <a:rPr lang="zh-TW" sz="6500" b="0" i="0" u="none" baseline="0">
                <a:solidFill>
                  <a:srgbClr val="293374"/>
                </a:solidFill>
                <a:latin typeface="Effra"/>
                <a:ea typeface="Effra"/>
                <a:cs typeface="Effra"/>
                <a:sym typeface="Effra"/>
              </a:rPr>
              <a:t>資源</a:t>
            </a:r>
          </a:p>
        </p:txBody>
      </p:sp>
      <p:sp>
        <p:nvSpPr>
          <p:cNvPr id="41" name="TextBox 40">
            <a:extLst>
              <a:ext uri="{FF2B5EF4-FFF2-40B4-BE49-F238E27FC236}">
                <a16:creationId xmlns:a16="http://schemas.microsoft.com/office/drawing/2014/main" id="{F74843C4-172C-92C7-22F0-FDC1FCD4E04A}"/>
              </a:ext>
            </a:extLst>
          </p:cNvPr>
          <p:cNvSpPr txBox="1"/>
          <p:nvPr/>
        </p:nvSpPr>
        <p:spPr>
          <a:xfrm>
            <a:off x="7686052" y="6852104"/>
            <a:ext cx="8277280" cy="1231106"/>
          </a:xfrm>
          <a:prstGeom prst="rect">
            <a:avLst/>
          </a:prstGeom>
        </p:spPr>
        <p:txBody>
          <a:bodyPr wrap="square" lIns="0" tIns="0" rIns="0" bIns="0" rtlCol="0" anchor="t">
            <a:spAutoFit/>
          </a:bodyPr>
          <a:lstStyle/>
          <a:p>
            <a:pPr algn="l" rtl="0"/>
            <a:r>
              <a:rPr lang="zh-TW" sz="4000" b="0" i="0" u="none" baseline="0">
                <a:solidFill>
                  <a:srgbClr val="293374"/>
                </a:solidFill>
                <a:latin typeface="Effra"/>
                <a:ea typeface="Effra"/>
                <a:cs typeface="Effra"/>
                <a:sym typeface="Effra"/>
              </a:rPr>
              <a:t>與 SIA 募款團隊</a:t>
            </a:r>
          </a:p>
          <a:p>
            <a:pPr algn="l" rtl="0"/>
            <a:r>
              <a:rPr lang="zh-TW" sz="4000" b="0" i="0" u="none" baseline="0">
                <a:solidFill>
                  <a:srgbClr val="293374"/>
                </a:solidFill>
                <a:latin typeface="Effra"/>
                <a:ea typeface="Effra"/>
                <a:cs typeface="Effra"/>
                <a:sym typeface="Effra"/>
              </a:rPr>
              <a:t> 預約一次 30 分鐘的通話！</a:t>
            </a:r>
          </a:p>
        </p:txBody>
      </p:sp>
      <p:pic>
        <p:nvPicPr>
          <p:cNvPr id="43" name="Picture 42" descr="白色背景上的 QR Code&#10;&#10;人工智慧產生的內容可能不準確。">
            <a:extLst>
              <a:ext uri="{FF2B5EF4-FFF2-40B4-BE49-F238E27FC236}">
                <a16:creationId xmlns:a16="http://schemas.microsoft.com/office/drawing/2014/main" id="{61FB1AFE-5582-AAE8-434D-CBBA974EF2A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68194" y="2923430"/>
            <a:ext cx="3770662" cy="3770662"/>
          </a:xfrm>
          <a:prstGeom prst="rect">
            <a:avLst/>
          </a:prstGeom>
        </p:spPr>
      </p:pic>
    </p:spTree>
    <p:extLst>
      <p:ext uri="{BB962C8B-B14F-4D97-AF65-F5344CB8AC3E}">
        <p14:creationId xmlns:p14="http://schemas.microsoft.com/office/powerpoint/2010/main" val="1078829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粉紅色花朵特寫&#10;&#10;人工智慧產生的內容可能不準確。">
            <a:extLst>
              <a:ext uri="{FF2B5EF4-FFF2-40B4-BE49-F238E27FC236}">
                <a16:creationId xmlns:a16="http://schemas.microsoft.com/office/drawing/2014/main" id="{CA953289-33C0-34AA-986F-91C421392537}"/>
              </a:ext>
            </a:extLst>
          </p:cNvPr>
          <p:cNvPicPr>
            <a:picLocks noChangeAspect="1"/>
          </p:cNvPicPr>
          <p:nvPr/>
        </p:nvPicPr>
        <p:blipFill>
          <a:blip r:embed="rId3"/>
          <a:stretch>
            <a:fillRect/>
          </a:stretch>
        </p:blipFill>
        <p:spPr>
          <a:xfrm>
            <a:off x="-239854" y="6531"/>
            <a:ext cx="18979038" cy="10651608"/>
          </a:xfrm>
          <a:prstGeom prst="rect">
            <a:avLst/>
          </a:prstGeom>
        </p:spPr>
      </p:pic>
      <p:grpSp>
        <p:nvGrpSpPr>
          <p:cNvPr id="8" name="Group 8"/>
          <p:cNvGrpSpPr/>
          <p:nvPr/>
        </p:nvGrpSpPr>
        <p:grpSpPr>
          <a:xfrm>
            <a:off x="-239854" y="5164667"/>
            <a:ext cx="11963400" cy="6155118"/>
            <a:chOff x="0" y="0"/>
            <a:chExt cx="1329258" cy="1621101"/>
          </a:xfrm>
        </p:grpSpPr>
        <p:sp>
          <p:nvSpPr>
            <p:cNvPr id="9" name="Freeform 9"/>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solidFill>
              <a:srgbClr val="EEC0E9">
                <a:alpha val="46000"/>
              </a:srgbClr>
            </a:solidFill>
            <a:ln cap="rnd">
              <a:noFill/>
              <a:prstDash val="solid"/>
              <a:round/>
            </a:ln>
          </p:spPr>
          <p:txBody>
            <a:bodyPr/>
            <a:lstStyle/>
            <a:p>
              <a:endParaRPr lang="zh-TW"/>
            </a:p>
          </p:txBody>
        </p:sp>
        <p:sp>
          <p:nvSpPr>
            <p:cNvPr id="10" name="TextBox 10"/>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18" name="TextBox 18"/>
          <p:cNvSpPr txBox="1"/>
          <p:nvPr/>
        </p:nvSpPr>
        <p:spPr>
          <a:xfrm>
            <a:off x="9265" y="5229639"/>
            <a:ext cx="12210444" cy="4924425"/>
          </a:xfrm>
          <a:prstGeom prst="rect">
            <a:avLst/>
          </a:prstGeom>
        </p:spPr>
        <p:txBody>
          <a:bodyPr wrap="square" lIns="0" tIns="0" rIns="0" bIns="0" rtlCol="0" anchor="t">
            <a:spAutoFit/>
          </a:bodyPr>
          <a:lstStyle/>
          <a:p>
            <a:pPr algn="l" rtl="0"/>
            <a:r>
              <a:rPr lang="zh-TW" sz="4000" b="1" i="0" u="none" baseline="0" dirty="0"/>
              <a:t>「月光與木蘭花」桂冠基金活動</a:t>
            </a:r>
            <a:endParaRPr lang="zh-TW" sz="4000" b="1" dirty="0">
              <a:ea typeface="Calibri"/>
              <a:cs typeface="Calibri"/>
            </a:endParaRPr>
          </a:p>
          <a:p>
            <a:pPr algn="l" rtl="0"/>
            <a:r>
              <a:rPr lang="zh-TW" sz="4000" b="0" i="0" u="none" baseline="0" dirty="0"/>
              <a:t>2026 年 7 月 23 日，星期四 • 韓國標準時間晚上 6:30 至 8:00 • 迎仕柏度假城</a:t>
            </a:r>
            <a:endParaRPr lang="zh-TW" sz="4000" dirty="0">
              <a:ea typeface="Calibri"/>
              <a:cs typeface="Calibri"/>
            </a:endParaRPr>
          </a:p>
          <a:p>
            <a:endParaRPr lang="zh-TW" sz="4000" dirty="0">
              <a:ea typeface="Calibri"/>
              <a:cs typeface="Calibri"/>
            </a:endParaRPr>
          </a:p>
          <a:p>
            <a:pPr algn="l" rtl="0"/>
            <a:r>
              <a:rPr lang="zh-TW" sz="4000" b="0" i="1" u="none" baseline="0" dirty="0"/>
              <a:t>本次活動僅限在此雙年期 (2024-2026) 捐款滿 500 美元或以上，或在此期間達到「高級會員」(Attaché) 等級的桂冠基金活躍受邀會員參加。</a:t>
            </a:r>
            <a:endParaRPr lang="zh-TW" sz="4000" i="1" dirty="0">
              <a:ea typeface="Calibri"/>
              <a:cs typeface="Calibri"/>
            </a:endParaRPr>
          </a:p>
          <a:p>
            <a:endParaRPr lang="zh-TW" sz="4000" i="1" dirty="0">
              <a:ea typeface="Calibri"/>
              <a:cs typeface="Calibri"/>
            </a:endParaRPr>
          </a:p>
        </p:txBody>
      </p:sp>
      <p:pic>
        <p:nvPicPr>
          <p:cNvPr id="21" name="Picture 20" descr="標誌特寫&#10;&#10;人工智慧產生的內容可能不準確。">
            <a:extLst>
              <a:ext uri="{FF2B5EF4-FFF2-40B4-BE49-F238E27FC236}">
                <a16:creationId xmlns:a16="http://schemas.microsoft.com/office/drawing/2014/main" id="{CF3B23B9-F30A-9944-09A4-43E8FF3D442F}"/>
              </a:ext>
            </a:extLst>
          </p:cNvPr>
          <p:cNvPicPr>
            <a:picLocks noChangeAspect="1"/>
          </p:cNvPicPr>
          <p:nvPr/>
        </p:nvPicPr>
        <p:blipFill>
          <a:blip r:embed="rId4"/>
          <a:stretch>
            <a:fillRect/>
          </a:stretch>
        </p:blipFill>
        <p:spPr>
          <a:xfrm>
            <a:off x="5616150" y="316335"/>
            <a:ext cx="7055700" cy="4521710"/>
          </a:xfrm>
          <a:prstGeom prst="rect">
            <a:avLst/>
          </a:prstGeom>
        </p:spPr>
      </p:pic>
      <p:pic>
        <p:nvPicPr>
          <p:cNvPr id="27" name="Picture 26" descr="帶有藍色文字的白色長方形標牌&#10;&#10;人工智慧產生的內容可能不準確。">
            <a:extLst>
              <a:ext uri="{FF2B5EF4-FFF2-40B4-BE49-F238E27FC236}">
                <a16:creationId xmlns:a16="http://schemas.microsoft.com/office/drawing/2014/main" id="{83B1D871-874F-EE4A-7BE1-6C7B4E0E3C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02681" y="8420334"/>
            <a:ext cx="5791199" cy="1887833"/>
          </a:xfrm>
          <a:prstGeom prst="rect">
            <a:avLst/>
          </a:prstGeom>
        </p:spPr>
      </p:pic>
      <p:sp>
        <p:nvSpPr>
          <p:cNvPr id="2" name="TextBox 1">
            <a:extLst>
              <a:ext uri="{FF2B5EF4-FFF2-40B4-BE49-F238E27FC236}">
                <a16:creationId xmlns:a16="http://schemas.microsoft.com/office/drawing/2014/main" id="{FBC10854-E4D8-8AA6-5D9E-0965A9FDDC83}"/>
              </a:ext>
            </a:extLst>
          </p:cNvPr>
          <p:cNvSpPr txBox="1"/>
          <p:nvPr/>
        </p:nvSpPr>
        <p:spPr>
          <a:xfrm>
            <a:off x="12616133" y="1391010"/>
            <a:ext cx="5995358" cy="34470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zh-TW" sz="4000" b="0" i="1" u="none" strike="noStrike" baseline="0" dirty="0">
                <a:solidFill>
                  <a:srgbClr val="000000"/>
                </a:solidFill>
                <a:latin typeface="Calibri"/>
                <a:ea typeface="Segoe UI"/>
                <a:cs typeface="Segoe UI"/>
              </a:rPr>
              <a:t>是否有疑問？請隨時聯絡募款團隊成員：Development@soroptimist.org</a:t>
            </a:r>
            <a:endParaRPr lang="zh-TW" dirty="0">
              <a:ea typeface="Calibri"/>
              <a:cs typeface="Calibri"/>
            </a:endParaRPr>
          </a:p>
          <a:p>
            <a:pPr algn="ctr" rtl="0"/>
            <a:endParaRPr lang="zh-TW"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3306</Words>
  <Application>Microsoft Office PowerPoint</Application>
  <PresentationFormat>Custom</PresentationFormat>
  <Paragraphs>151</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Effra</vt:lpstr>
      <vt:lpstr>Calibri (MS)</vt:lpstr>
      <vt:lpstr>Aptos</vt:lpstr>
      <vt:lpstr>Arial</vt:lpstr>
      <vt:lpstr>Calibri (MS)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SIA PPT Template</dc:title>
  <dc:creator>Michael Kang</dc:creator>
  <cp:lastModifiedBy>Mike Kang</cp:lastModifiedBy>
  <cp:revision>3</cp:revision>
  <dcterms:created xsi:type="dcterms:W3CDTF">2006-08-16T00:00:00Z</dcterms:created>
  <dcterms:modified xsi:type="dcterms:W3CDTF">2026-02-05T18:56:36Z</dcterms:modified>
  <dc:identifier>DAG2D4GzFFA</dc:identifier>
</cp:coreProperties>
</file>