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omments/modernComment_103_0.xml" ContentType="application/vnd.ms-powerpoint.comment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omments/modernComment_10B_0.xml" ContentType="application/vnd.ms-powerpoint.comments+xml"/>
  <Override PartName="/ppt/notesSlides/notesSlide8.xml" ContentType="application/vnd.openxmlformats-officedocument.presentationml.notesSlide+xml"/>
  <Override PartName="/ppt/comments/modernComment_108_0.xml" ContentType="application/vnd.ms-powerpoint.comment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2"/>
  </p:notesMasterIdLst>
  <p:sldIdLst>
    <p:sldId id="257" r:id="rId2"/>
    <p:sldId id="258" r:id="rId3"/>
    <p:sldId id="259" r:id="rId4"/>
    <p:sldId id="260" r:id="rId5"/>
    <p:sldId id="261" r:id="rId6"/>
    <p:sldId id="262" r:id="rId7"/>
    <p:sldId id="267" r:id="rId8"/>
    <p:sldId id="264" r:id="rId9"/>
    <p:sldId id="273" r:id="rId10"/>
    <p:sldId id="265" r:id="rId11"/>
  </p:sldIdLst>
  <p:sldSz cx="18288000" cy="10287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C296F5D-1EA8-59BF-C075-70AF8AE1D0D6}" name="Erica Cheslock" initials="EC" userId="S::erica@soroptimist.org::41ba2fca-9f4e-4ffe-8786-9a39c858394d" providerId="AD"/>
  <p188:author id="{ED58A25D-77A4-9935-0F6A-8965652448E5}" name="Miki Matsuda" initials="MM" userId="Miki Matsuda" providerId="None"/>
  <p188:author id="{8EEA8B6C-0E68-4271-0CE3-F2E79B6BF0AE}" name="Ilana Hirsch" initials="IH" userId="S::ilana@soroptimist.org::1a4b2c8a-d082-4888-88ce-9cc339e91866" providerId="AD"/>
  <p188:author id="{A96AA6F3-60F2-CF29-F18E-D1BBE6382E49}" name="Mike Kang" initials="MK" userId="0fad21e4d816c62d"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CC"/>
    <a:srgbClr val="EEC0E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A1C7E35-0100-0E56-9E45-1A39510AAF47}" v="2" dt="2026-01-20T15:38:01.29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844"/>
    <p:restoredTop sz="76374" autoAdjust="0"/>
  </p:normalViewPr>
  <p:slideViewPr>
    <p:cSldViewPr snapToGrid="0">
      <p:cViewPr varScale="1">
        <p:scale>
          <a:sx n="37" d="100"/>
          <a:sy n="37" d="100"/>
        </p:scale>
        <p:origin x="1114" y="21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18" Type="http://schemas.microsoft.com/office/2018/10/relationships/authors" Target="author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omments/modernComment_10B_0.xml><?xml version="1.0" encoding="utf-8"?>
<p188:cmLst xmlns:a="http://schemas.openxmlformats.org/drawingml/2006/main" xmlns:r="http://schemas.openxmlformats.org/officeDocument/2006/relationships" xmlns:p188="http://schemas.microsoft.com/office/powerpoint/2018/8/main">
  <p188:cm id="{7A87BE8F-5013-45C1-8152-38476B7FC003}" authorId="{FC296F5D-1EA8-59BF-C075-70AF8AE1D0D6}" status="resolved" created="2026-01-06T21:38:24.203" complete="100000">
    <pc:sldMkLst xmlns:pc="http://schemas.microsoft.com/office/powerpoint/2013/main/command">
      <pc:docMk/>
      <pc:sldMk cId="0" sldId="267"/>
    </pc:sldMkLst>
    <p188:txBody>
      <a:bodyPr/>
      <a:lstStyle/>
      <a:p>
        <a:r>
          <a:rPr lang="en-US"/>
          <a:t>took the small words out as I don't think the translations will fit in the boxes</a:t>
        </a:r>
      </a:p>
    </p188:txBody>
  </p188:cm>
  <p188:cm id="{2FFAB949-0620-4031-890C-53DBECCEC7AF}" authorId="{FC296F5D-1EA8-59BF-C075-70AF8AE1D0D6}" status="resolved" created="2026-01-08T17:46:47.355" complete="100000">
    <pc:sldMkLst xmlns:pc="http://schemas.microsoft.com/office/powerpoint/2013/main/command">
      <pc:docMk/>
      <pc:sldMk cId="0" sldId="267"/>
    </pc:sldMkLst>
    <p188:txBody>
      <a:bodyPr/>
      <a:lstStyle/>
      <a:p>
        <a:r>
          <a:rPr lang="en-US"/>
          <a:t>Similar to that previous slide, how can we make this more relatable for clubs? Most of them aren't working with big donor lists or appeals. Perhaps we can use this slide to talk about communications within their communities and what they can be doing, like community bulletin boards and facebook groups?</a:t>
        </a:r>
      </a:p>
    </p188:txBody>
  </p188:cm>
</p188:cmLst>
</file>

<file path=ppt/comments/modernComment_103_0.xml><?xml version="1.0" encoding="utf-8"?>
<p188:cmLst xmlns:a="http://schemas.openxmlformats.org/drawingml/2006/main" xmlns:r="http://schemas.openxmlformats.org/officeDocument/2006/relationships" xmlns:p188="http://schemas.microsoft.com/office/powerpoint/2018/8/main">
  <p188:cm id="{F9ACF74F-037D-41D9-8201-52ACDAF0EDEB}" authorId="{FC296F5D-1EA8-59BF-C075-70AF8AE1D0D6}" status="resolved" created="2026-01-06T21:36:16.341" complete="100000">
    <ac:deMkLst xmlns:ac="http://schemas.microsoft.com/office/drawing/2013/main/command">
      <pc:docMk xmlns:pc="http://schemas.microsoft.com/office/powerpoint/2013/main/command"/>
      <pc:sldMk xmlns:pc="http://schemas.microsoft.com/office/powerpoint/2013/main/command" cId="0" sldId="259"/>
      <ac:spMk id="8" creationId="{00000000-0000-0000-0000-000000000000}"/>
    </ac:deMkLst>
    <p188:txBody>
      <a:bodyPr/>
      <a:lstStyle/>
      <a:p>
        <a:r>
          <a:rPr lang="en-US"/>
          <a:t>I'm thinking about how we can make these topics more relatable for clubs, i.e. since they don't necessarily do fundraising campaigns or engagement tracking (like we do at SIA) how can we speak to technology needs that we think clubs need. Instead of campaign optimization, perhaps using AI to help them write corporate sponsor letters etc?</a:t>
        </a:r>
      </a:p>
    </p188:txBody>
    <p188:extLst>
      <p:ext xmlns:p="http://schemas.openxmlformats.org/presentationml/2006/main" uri="{57CB4572-C831-44C2-8A1C-0ADB6CCDFE69}">
        <p223:reactions xmlns:p223="http://schemas.microsoft.com/office/powerpoint/2022/03/main">
          <p223:rxn type="👍">
            <p223:instance time="2026-01-12T16:35:44.622" authorId="{8EEA8B6C-0E68-4271-0CE3-F2E79B6BF0AE}"/>
          </p223:rxn>
        </p223:reactions>
      </p:ext>
    </p188:extLst>
  </p188:cm>
</p188:cmLst>
</file>

<file path=ppt/comments/modernComment_108_0.xml><?xml version="1.0" encoding="utf-8"?>
<p188:cmLst xmlns:a="http://schemas.openxmlformats.org/drawingml/2006/main" xmlns:r="http://schemas.openxmlformats.org/officeDocument/2006/relationships" xmlns:p188="http://schemas.microsoft.com/office/powerpoint/2018/8/main">
  <p188:cm id="{552C66C4-48A9-48E5-9AED-9C4458CA8888}" authorId="{FC296F5D-1EA8-59BF-C075-70AF8AE1D0D6}" status="resolved" created="2026-01-06T21:37:34.530" complete="100000">
    <pc:sldMkLst xmlns:pc="http://schemas.microsoft.com/office/powerpoint/2013/main/command">
      <pc:docMk/>
      <pc:sldMk cId="0" sldId="264"/>
    </pc:sldMkLst>
    <p188:txBody>
      <a:bodyPr/>
      <a:lstStyle/>
      <a:p>
        <a:r>
          <a:rPr lang="en-US"/>
          <a:t>Can we reduce the words on this slide?</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46B997D-6075-4A4F-B36B-5B925039BA51}" type="datetimeFigureOut">
              <a:rPr lang="en-US" smtClean="0"/>
              <a:t>2/5/2026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4549FC-565B-44B7-A52A-8F954BD3755A}" type="slidenum">
              <a:rPr lang="en-US" smtClean="0"/>
              <a:t>‹#›</a:t>
            </a:fld>
            <a:endParaRPr lang="en-US"/>
          </a:p>
        </p:txBody>
      </p:sp>
    </p:spTree>
    <p:extLst>
      <p:ext uri="{BB962C8B-B14F-4D97-AF65-F5344CB8AC3E}">
        <p14:creationId xmlns:p14="http://schemas.microsoft.com/office/powerpoint/2010/main" val="18728125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ja" b="0" i="0" u="none" baseline="0"/>
              <a:t>皆様、こんにちは。[ご氏名] と申します。本日は、当団体の成功に不可欠なテーマである、「資金調達活動の進化するトレンドと新たな戦術を活用する方法」についてお話しできることを嬉しく思います。資金調達を取り巻く状況が絶えず変化する中、革新的なアプローチを取り入れることで、支援者の方々とより有意義な形でつながることができます。こういったトレンドを活用し、プログラムを通じて女性と女児のエンパワーメント促進に向けた取り組みを強化する方法を探ります。</a:t>
            </a:r>
          </a:p>
        </p:txBody>
      </p:sp>
      <p:sp>
        <p:nvSpPr>
          <p:cNvPr id="4" name="Slide Number Placeholder 3"/>
          <p:cNvSpPr>
            <a:spLocks noGrp="1"/>
          </p:cNvSpPr>
          <p:nvPr>
            <p:ph type="sldNum" sz="quarter" idx="5"/>
          </p:nvPr>
        </p:nvSpPr>
        <p:spPr/>
        <p:txBody>
          <a:bodyPr/>
          <a:lstStyle/>
          <a:p>
            <a:pPr algn="l" rtl="0"/>
            <a:fld id="{774549FC-565B-44B7-A52A-8F954BD3755A}" type="slidenum">
              <a:rPr/>
              <a:t>1</a:t>
            </a:fld>
            <a:endParaRPr lang="ja"/>
          </a:p>
        </p:txBody>
      </p:sp>
    </p:spTree>
    <p:extLst>
      <p:ext uri="{BB962C8B-B14F-4D97-AF65-F5344CB8AC3E}">
        <p14:creationId xmlns:p14="http://schemas.microsoft.com/office/powerpoint/2010/main" val="11451337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ja" b="0" i="0" u="none" baseline="0"/>
              <a:t>本日の目標は、資金調達活動を強化する革新的な戦略について皆さんに学んでいただくことです。今回取り上げる重要なトピックは次の通りです。</a:t>
            </a:r>
          </a:p>
          <a:p>
            <a:endParaRPr lang="ja" b="0"/>
          </a:p>
          <a:p>
            <a:pPr marL="171450" indent="-171450" algn="l" rtl="0">
              <a:buFont typeface="Arial" panose="020B0604020202020204" pitchFamily="34" charset="0"/>
              <a:buChar char="•"/>
            </a:pPr>
            <a:r>
              <a:rPr lang="ja" b="0" i="0" u="none" baseline="0"/>
              <a:t>テクノロジーの役割：テクノロジーの進化が、寄付者の関与のあり方にどのような影響を与えているか。</a:t>
            </a:r>
          </a:p>
          <a:p>
            <a:pPr marL="171450" indent="-171450" algn="l" rtl="0">
              <a:buFont typeface="Arial" panose="020B0604020202020204" pitchFamily="34" charset="0"/>
              <a:buChar char="•"/>
            </a:pPr>
            <a:r>
              <a:rPr lang="ja" b="0" i="0" u="none" baseline="0"/>
              <a:t>寄付用モバイルアプリ：モバイル プラットフォーム経由で寄付する利便性について。</a:t>
            </a:r>
          </a:p>
          <a:p>
            <a:pPr marL="171450" indent="-171450" algn="l" rtl="0">
              <a:buFont typeface="Arial" panose="020B0604020202020204" pitchFamily="34" charset="0"/>
              <a:buChar char="•"/>
            </a:pPr>
            <a:r>
              <a:rPr lang="ja" b="0" i="0" u="none" baseline="0"/>
              <a:t>ソーシャルメディアを通じた募金活動：ソーシャルメディアを活用し、より幅広い層から支援を募る方法。</a:t>
            </a:r>
          </a:p>
          <a:p>
            <a:pPr marL="171450" indent="-171450" algn="l" rtl="0">
              <a:buFont typeface="Arial" panose="020B0604020202020204" pitchFamily="34" charset="0"/>
              <a:buChar char="•"/>
            </a:pPr>
            <a:r>
              <a:rPr lang="ja" b="0" i="0" u="none" baseline="0"/>
              <a:t>ピアツーピア・ファンドレイジング：皆さんに代わって募金活動を行えるよう支援者に権限を与える方法。</a:t>
            </a:r>
          </a:p>
          <a:p>
            <a:pPr marL="171450" indent="-171450" algn="l" rtl="0">
              <a:buFont typeface="Arial" panose="020B0604020202020204" pitchFamily="34" charset="0"/>
              <a:buChar char="•"/>
            </a:pPr>
            <a:r>
              <a:rPr lang="ja" b="0" i="0" u="none" baseline="0"/>
              <a:t>ターゲットを絞ったコミュニケーション：パーソナライズされたメッセージによる寄付者との関係の強化。</a:t>
            </a:r>
          </a:p>
          <a:p>
            <a:pPr marL="171450" indent="-171450" algn="l" rtl="0">
              <a:buFont typeface="Arial" panose="020B0604020202020204" pitchFamily="34" charset="0"/>
              <a:buChar char="•"/>
            </a:pPr>
            <a:r>
              <a:rPr lang="ja" b="0" i="0" u="none" baseline="0"/>
              <a:t>寄付者のエンゲージメント向上と継続的支援の促進：寄付者との永続的な関係を構築するためのテクニック。</a:t>
            </a:r>
          </a:p>
          <a:p>
            <a:pPr marL="171450" indent="-171450" algn="l" rtl="0">
              <a:buFont typeface="Arial" panose="020B0604020202020204" pitchFamily="34" charset="0"/>
              <a:buChar char="•"/>
            </a:pPr>
            <a:r>
              <a:rPr lang="ja" b="0" i="0" u="none" baseline="0"/>
              <a:t>そして最後に、これらの新しい戦術を活用するのに役立つ資料を紹介します。</a:t>
            </a:r>
          </a:p>
          <a:p>
            <a:endParaRPr lang="ja"/>
          </a:p>
        </p:txBody>
      </p:sp>
      <p:sp>
        <p:nvSpPr>
          <p:cNvPr id="4" name="Slide Number Placeholder 3"/>
          <p:cNvSpPr>
            <a:spLocks noGrp="1"/>
          </p:cNvSpPr>
          <p:nvPr>
            <p:ph type="sldNum" sz="quarter" idx="5"/>
          </p:nvPr>
        </p:nvSpPr>
        <p:spPr/>
        <p:txBody>
          <a:bodyPr/>
          <a:lstStyle/>
          <a:p>
            <a:pPr algn="l" rtl="0"/>
            <a:fld id="{774549FC-565B-44B7-A52A-8F954BD3755A}" type="slidenum">
              <a:rPr/>
              <a:t>2</a:t>
            </a:fld>
            <a:endParaRPr lang="ja"/>
          </a:p>
        </p:txBody>
      </p:sp>
    </p:spTree>
    <p:extLst>
      <p:ext uri="{BB962C8B-B14F-4D97-AF65-F5344CB8AC3E}">
        <p14:creationId xmlns:p14="http://schemas.microsoft.com/office/powerpoint/2010/main" val="31832497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ja" b="0" i="0" u="none" baseline="0"/>
              <a:t>テクノロジーが資金調達活動にどのように役立つかを探る中で、人工知能（AI）がクラブにもたらす影響にも触れておきましょう。</a:t>
            </a:r>
          </a:p>
          <a:p>
            <a:endParaRPr lang="ja"/>
          </a:p>
          <a:p>
            <a:pPr algn="l" rtl="0"/>
            <a:r>
              <a:rPr lang="ja" b="0" i="0" u="none" baseline="0"/>
              <a:t>イベントの企画や支援者との交流において、AIは非常に役立ちます。AIを活用することで、当団体のイニシアチブに最適な日程と形式を把握し、できる限り多くの方々に関与してもらうことができます。また、過去の資金調達イベントや地域で行われているファンドレイザーに基づいて、現実的な資金調達目標を設定するためのヒントを得ることもできます。さらに、スポンサーへの働きかけや感謝の手紙など、強い印象を残す手紙を作成するのにも、AIは役立ちます。</a:t>
            </a:r>
          </a:p>
          <a:p>
            <a:endParaRPr lang="ja"/>
          </a:p>
          <a:p>
            <a:pPr algn="l" rtl="0"/>
            <a:r>
              <a:rPr lang="ja" b="0" i="0" u="none" baseline="0"/>
              <a:t>コンテンツを作成する場合、メール用にインパクトのある文章を作成してもらうこともできます。寄付の依頼であれ、ソーシャルメディアの投稿であれ、明確かつ説得力のある文章を作成するのにAIは役立ちます。潜在的な寄付者や新会員とのつながりを築くことが重要です。</a:t>
            </a:r>
          </a:p>
          <a:p>
            <a:endParaRPr lang="ja"/>
          </a:p>
          <a:p>
            <a:endParaRPr lang="ja"/>
          </a:p>
          <a:p>
            <a:endParaRPr lang="ja"/>
          </a:p>
        </p:txBody>
      </p:sp>
      <p:sp>
        <p:nvSpPr>
          <p:cNvPr id="4" name="Slide Number Placeholder 3"/>
          <p:cNvSpPr>
            <a:spLocks noGrp="1"/>
          </p:cNvSpPr>
          <p:nvPr>
            <p:ph type="sldNum" sz="quarter" idx="5"/>
          </p:nvPr>
        </p:nvSpPr>
        <p:spPr/>
        <p:txBody>
          <a:bodyPr/>
          <a:lstStyle/>
          <a:p>
            <a:pPr algn="l" rtl="0"/>
            <a:fld id="{774549FC-565B-44B7-A52A-8F954BD3755A}" type="slidenum">
              <a:rPr/>
              <a:t>3</a:t>
            </a:fld>
            <a:endParaRPr lang="ja"/>
          </a:p>
        </p:txBody>
      </p:sp>
    </p:spTree>
    <p:extLst>
      <p:ext uri="{BB962C8B-B14F-4D97-AF65-F5344CB8AC3E}">
        <p14:creationId xmlns:p14="http://schemas.microsoft.com/office/powerpoint/2010/main" val="33567134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ja" b="0" i="0" u="none" baseline="0"/>
              <a:t>それでは、資金調達活動に大いに役立つ人気の寄付用モバイルアプリについて詳しく見ていきましょう。 </a:t>
            </a:r>
          </a:p>
          <a:p>
            <a:endParaRPr lang="ja"/>
          </a:p>
          <a:p>
            <a:pPr marL="0" marR="0" lvl="0" indent="0" algn="l" defTabSz="914400" rtl="0" eaLnBrk="1" fontAlgn="auto" latinLnBrk="0" hangingPunct="1">
              <a:lnSpc>
                <a:spcPct val="100000"/>
              </a:lnSpc>
              <a:spcBef>
                <a:spcPts val="0"/>
              </a:spcBef>
              <a:spcAft>
                <a:spcPts val="0"/>
              </a:spcAft>
              <a:buClrTx/>
              <a:buSzTx/>
              <a:buFontTx/>
              <a:buNone/>
              <a:tabLst/>
              <a:defRPr/>
            </a:pPr>
            <a:r>
              <a:rPr lang="ja" b="0" i="0" u="none" baseline="0"/>
              <a:t>モバイル寄付は、人々が簡単に寄付することを可能にします。多くの人が日常的にスマートフォンを利用しているため、そのライフスタイルに合った寄付プラットフォームを提供することで、より自発的な寄付を促すことができます。イベント中はもちろん、ソファに座ってくつろいでいる時でも、支援者は自分のタイミングで寄付を行うことができます。</a:t>
            </a:r>
          </a:p>
          <a:p>
            <a:endParaRPr lang="ja"/>
          </a:p>
          <a:p>
            <a:pPr algn="l" rtl="0"/>
            <a:r>
              <a:rPr lang="ja" b="0" i="0" u="none" baseline="0"/>
              <a:t>これらのアプリを活用することで、寄付者とのエンゲージメントを大幅に高めることができます。迅速かつ簡単な寄付を可能にすることで、支援者の参加を促進できます。これらのアプリにはSNSでシェアするオプションが含まれていることが多く、寄付者同士で情報を共有したり、新しい支援者を引き付けたりするのに役立ちます。</a:t>
            </a:r>
          </a:p>
          <a:p>
            <a:endParaRPr lang="ja"/>
          </a:p>
          <a:p>
            <a:pPr algn="l" rtl="0"/>
            <a:r>
              <a:rPr lang="ja" b="0" i="0" u="none" baseline="0"/>
              <a:t>寄付用アプリには、</a:t>
            </a:r>
            <a:r>
              <a:rPr lang="ja" b="1" i="0" u="none" baseline="0"/>
              <a:t>GiveLify</a:t>
            </a:r>
            <a:r>
              <a:rPr lang="ja" b="0" i="0" u="none" baseline="0"/>
              <a:t>、</a:t>
            </a:r>
            <a:r>
              <a:rPr lang="ja" b="1" i="0" u="none" baseline="0"/>
              <a:t>PayPal Giving Fund</a:t>
            </a:r>
            <a:r>
              <a:rPr lang="ja" b="0" i="0" u="none" baseline="0"/>
              <a:t>、</a:t>
            </a:r>
            <a:r>
              <a:rPr lang="ja" b="1" i="0" u="none" baseline="0"/>
              <a:t>Donorbox</a:t>
            </a:r>
            <a:r>
              <a:rPr lang="ja" b="0" i="0" u="none" baseline="0"/>
              <a:t>、</a:t>
            </a:r>
            <a:r>
              <a:rPr lang="ja" b="1" i="0" u="none" baseline="0"/>
              <a:t>OneCause</a:t>
            </a:r>
            <a:r>
              <a:rPr lang="ja" b="0" i="0" u="none" baseline="0"/>
              <a:t>などの選択肢があります。これらのアプリを活用することで、寄付の効率化や寄付者による関与の強化を促すことができ、最終的には資金調達活動のさらなる成功につながります。</a:t>
            </a:r>
          </a:p>
        </p:txBody>
      </p:sp>
      <p:sp>
        <p:nvSpPr>
          <p:cNvPr id="4" name="Slide Number Placeholder 3"/>
          <p:cNvSpPr>
            <a:spLocks noGrp="1"/>
          </p:cNvSpPr>
          <p:nvPr>
            <p:ph type="sldNum" sz="quarter" idx="5"/>
          </p:nvPr>
        </p:nvSpPr>
        <p:spPr/>
        <p:txBody>
          <a:bodyPr/>
          <a:lstStyle/>
          <a:p>
            <a:pPr algn="l" rtl="0"/>
            <a:fld id="{774549FC-565B-44B7-A52A-8F954BD3755A}" type="slidenum">
              <a:rPr/>
              <a:t>4</a:t>
            </a:fld>
            <a:endParaRPr lang="ja"/>
          </a:p>
        </p:txBody>
      </p:sp>
    </p:spTree>
    <p:extLst>
      <p:ext uri="{BB962C8B-B14F-4D97-AF65-F5344CB8AC3E}">
        <p14:creationId xmlns:p14="http://schemas.microsoft.com/office/powerpoint/2010/main" val="12702186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ja" b="0" i="0" u="none" baseline="0"/>
              <a:t>募金活動にソーシャルメディアを活用する方法を検討してみましょう。これは、会員の関心を引き付け、ストーリーを伝え、スポンサーを集めるのに不可欠な手段です。</a:t>
            </a:r>
          </a:p>
          <a:p>
            <a:endParaRPr lang="ja" dirty="0"/>
          </a:p>
          <a:p>
            <a:pPr algn="l" rtl="0"/>
            <a:r>
              <a:rPr lang="ja" b="1" i="0" u="none" baseline="0"/>
              <a:t>ストーリーテリングが鍵となります。</a:t>
            </a:r>
            <a:r>
              <a:rPr lang="ja" b="0" i="0" u="none" baseline="0"/>
              <a:t>「夢を生きる賞」や「夢を拓く」など、プログラムに関する印象深いストーリーを共有することで、オーディエンスとの感情的なつながりを築くことができます。個人のストーリーは共感を呼び、「いいね！」やシェア、寄付などを通じてエンゲージメントを促します。これが、当団体の使命に対する認知度の向上、そして資金調達活動の促進につながります。</a:t>
            </a:r>
          </a:p>
          <a:p>
            <a:endParaRPr lang="ja" dirty="0"/>
          </a:p>
          <a:p>
            <a:pPr algn="l" rtl="0"/>
            <a:r>
              <a:rPr lang="ja" b="0" i="0" u="none" baseline="0"/>
              <a:t>また、SIAに関連するそれぞれの体験を共有するよう、フォロワーに呼びかける必要もあります。これによりコミュニティが生まれ、ソーシャルメディアでのつながりをより強く感じられるようになります。</a:t>
            </a:r>
          </a:p>
          <a:p>
            <a:endParaRPr lang="ja" dirty="0"/>
          </a:p>
          <a:p>
            <a:pPr algn="l" rtl="0"/>
            <a:r>
              <a:rPr lang="ja" b="0" i="0" u="none" baseline="0"/>
              <a:t>さらに、FacebookやInstagramなどのプラットフォームのイベント機能を活用して今後の会議や募金イベントを宣伝し、フォロワーに情報を提供し、期待値を高めることができます。 </a:t>
            </a:r>
          </a:p>
          <a:p>
            <a:endParaRPr lang="ja" dirty="0"/>
          </a:p>
          <a:p>
            <a:pPr algn="l" rtl="0"/>
            <a:r>
              <a:rPr lang="ja" b="0" i="0" u="none" baseline="0"/>
              <a:t>ソーシャルメディアは、スポンサー候補にアピールし、スポンサーの認知度を高めながら当団体の使命を後押しする優れた方法です。クラブが支援を受けているパートナーを、忘れずにタグ付けしましょう。</a:t>
            </a:r>
          </a:p>
          <a:p>
            <a:endParaRPr lang="ja" dirty="0"/>
          </a:p>
          <a:p>
            <a:endParaRPr lang="ja" dirty="0"/>
          </a:p>
        </p:txBody>
      </p:sp>
      <p:sp>
        <p:nvSpPr>
          <p:cNvPr id="4" name="Slide Number Placeholder 3"/>
          <p:cNvSpPr>
            <a:spLocks noGrp="1"/>
          </p:cNvSpPr>
          <p:nvPr>
            <p:ph type="sldNum" sz="quarter" idx="5"/>
          </p:nvPr>
        </p:nvSpPr>
        <p:spPr/>
        <p:txBody>
          <a:bodyPr/>
          <a:lstStyle/>
          <a:p>
            <a:pPr algn="l" rtl="0"/>
            <a:fld id="{774549FC-565B-44B7-A52A-8F954BD3755A}" type="slidenum">
              <a:rPr/>
              <a:t>5</a:t>
            </a:fld>
            <a:endParaRPr lang="ja"/>
          </a:p>
        </p:txBody>
      </p:sp>
    </p:spTree>
    <p:extLst>
      <p:ext uri="{BB962C8B-B14F-4D97-AF65-F5344CB8AC3E}">
        <p14:creationId xmlns:p14="http://schemas.microsoft.com/office/powerpoint/2010/main" val="12261737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ja" b="0" i="0" u="none" baseline="0"/>
              <a:t>それでは、ピアツーピア・ファンドレイジングと、これがクラブにもたらす素晴らしいメリットについてご説明します。</a:t>
            </a:r>
          </a:p>
          <a:p>
            <a:endParaRPr lang="ja"/>
          </a:p>
          <a:p>
            <a:pPr algn="l" rtl="0"/>
            <a:r>
              <a:rPr lang="ja" b="0" i="0" u="none" baseline="0"/>
              <a:t>ピアツーピア・ファンドレイジングにより、支援者が私たちに代わって資金を募ることができるようになるため、当団体の活動範囲が大幅に広がります。これにより、支援者自身のネットワークを通じ、他の方法ではリーチできない可能性のある潜在的な寄付者とつながることができます。</a:t>
            </a:r>
          </a:p>
          <a:p>
            <a:endParaRPr lang="ja"/>
          </a:p>
          <a:p>
            <a:pPr algn="l" rtl="0"/>
            <a:r>
              <a:rPr lang="ja" b="0" i="0" u="none" baseline="0"/>
              <a:t>このアプローチでは、コミュニティが築かれます。自分自身が関心を持つ社会活動のために募金活動を行うことで、人々はより深く関与するようになり、その熱意を周囲と共有したいという気持ちが高まるため、強いモチベーションの連鎖が生まれます。ファンドレイザーでは、潜在的な寄付者の心に響き、寄付しようという気持ちを刺激する個人的なストーリーが共有されることがよくあります。</a:t>
            </a:r>
          </a:p>
          <a:p>
            <a:endParaRPr lang="ja"/>
          </a:p>
          <a:p>
            <a:pPr algn="l" rtl="0"/>
            <a:r>
              <a:rPr lang="ja" b="0" i="0" u="none" baseline="0"/>
              <a:t>さらに、この方法は費用対効果にも優れています。支援者の方々が宣伝・広報の多くを担ってくれるため、私たちはより多くのリソースを団体としての使命に直接充てることができます。</a:t>
            </a:r>
          </a:p>
          <a:p>
            <a:endParaRPr lang="ja"/>
          </a:p>
          <a:p>
            <a:pPr algn="l" rtl="0"/>
            <a:r>
              <a:rPr lang="ja" b="0" i="0" u="none" baseline="0"/>
              <a:t>Facebook ファンドレイザーは、このアプローチに最適なツールです。支援者は、誕生日に合わせた募金活動を設定したり、ギフトの代わりに友人への寄付を呼びかけたりするなど、当団体の使命に関連した個人向けの募金ページを作成することができます。これは、より幅広いオーディエンスに寄付を呼びかけるのにも役立ちます。</a:t>
            </a:r>
          </a:p>
          <a:p>
            <a:endParaRPr lang="ja"/>
          </a:p>
        </p:txBody>
      </p:sp>
      <p:sp>
        <p:nvSpPr>
          <p:cNvPr id="4" name="Slide Number Placeholder 3"/>
          <p:cNvSpPr>
            <a:spLocks noGrp="1"/>
          </p:cNvSpPr>
          <p:nvPr>
            <p:ph type="sldNum" sz="quarter" idx="5"/>
          </p:nvPr>
        </p:nvSpPr>
        <p:spPr/>
        <p:txBody>
          <a:bodyPr/>
          <a:lstStyle/>
          <a:p>
            <a:pPr algn="l" rtl="0"/>
            <a:fld id="{774549FC-565B-44B7-A52A-8F954BD3755A}" type="slidenum">
              <a:rPr/>
              <a:t>6</a:t>
            </a:fld>
            <a:endParaRPr lang="ja"/>
          </a:p>
        </p:txBody>
      </p:sp>
    </p:spTree>
    <p:extLst>
      <p:ext uri="{BB962C8B-B14F-4D97-AF65-F5344CB8AC3E}">
        <p14:creationId xmlns:p14="http://schemas.microsoft.com/office/powerpoint/2010/main" val="42898283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 b="0" i="0" u="none" baseline="0"/>
              <a:t>資金調達活動におけるターゲットを絞ったコミュニケーションの重要性を探ってみましょう。</a:t>
            </a:r>
          </a:p>
          <a:p>
            <a:pPr marL="0" marR="0" lvl="0" indent="0" algn="l" defTabSz="914400" rtl="0" eaLnBrk="1" fontAlgn="auto" latinLnBrk="0" hangingPunct="1">
              <a:lnSpc>
                <a:spcPct val="100000"/>
              </a:lnSpc>
              <a:spcBef>
                <a:spcPts val="0"/>
              </a:spcBef>
              <a:spcAft>
                <a:spcPts val="0"/>
              </a:spcAft>
              <a:buClrTx/>
              <a:buSzTx/>
              <a:buFontTx/>
              <a:buNone/>
              <a:tabLst/>
              <a:defRPr/>
            </a:pPr>
            <a:endParaRPr lang="ja"/>
          </a:p>
          <a:p>
            <a:pPr algn="l" rtl="0"/>
            <a:r>
              <a:rPr lang="ja" b="0" i="0" u="none" baseline="0"/>
              <a:t>まず、それぞれのエリアの地域社会とつながります。地域社会の掲示板、Facebookグループ、地元のイベントを通じたアウトリーチ活動にフォーカスし、募金活動のイニシアチブを共有して支援を呼びかけましょう。</a:t>
            </a:r>
          </a:p>
          <a:p>
            <a:endParaRPr lang="ja"/>
          </a:p>
          <a:p>
            <a:pPr algn="l" rtl="0"/>
            <a:r>
              <a:rPr lang="ja" b="0" i="0" u="none" baseline="0"/>
              <a:t>次に、パーソナライズされたメッセージの作成を優先的に行います。感謝のメッセージやイベント告知など、共感を呼びやすい内容を作成することで、支援者とのつながりを強化します。</a:t>
            </a:r>
          </a:p>
          <a:p>
            <a:endParaRPr lang="ja"/>
          </a:p>
          <a:p>
            <a:pPr algn="l" rtl="0"/>
            <a:r>
              <a:rPr lang="ja" b="0" i="0" u="none" baseline="0"/>
              <a:t>また、同様のイベント、フィードバック、エンゲージメントを観察することにより、地域社会がどのような内容に関心を示すのかについての知識を得ることができます。これは、アウトリーチ活動の改善に役立ちます。</a:t>
            </a:r>
          </a:p>
          <a:p>
            <a:endParaRPr lang="ja"/>
          </a:p>
          <a:p>
            <a:pPr algn="l" rtl="0"/>
            <a:r>
              <a:rPr lang="ja" b="0" i="0" u="none" baseline="0"/>
              <a:t>eメール、ソーシャルメディア、電話、SMSメッセージなど、複数のチャネルを活用しましょう。ただし、支援者の負担とならないようにコミュニケーションの頻度に配慮してください。</a:t>
            </a:r>
          </a:p>
          <a:p>
            <a:endParaRPr lang="ja"/>
          </a:p>
          <a:p>
            <a:pPr algn="l" rtl="0"/>
            <a:r>
              <a:rPr lang="ja" b="0" i="0" u="none" baseline="0"/>
              <a:t>これらの戦略を活用してアウトリーチ活動を強化することで、当団体の取り組みに対して地域社会からの強力な支援を得ることが可能になります。 </a:t>
            </a:r>
          </a:p>
          <a:p>
            <a:endParaRPr lang="ja"/>
          </a:p>
        </p:txBody>
      </p:sp>
      <p:sp>
        <p:nvSpPr>
          <p:cNvPr id="4" name="Slide Number Placeholder 3"/>
          <p:cNvSpPr>
            <a:spLocks noGrp="1"/>
          </p:cNvSpPr>
          <p:nvPr>
            <p:ph type="sldNum" sz="quarter" idx="5"/>
          </p:nvPr>
        </p:nvSpPr>
        <p:spPr/>
        <p:txBody>
          <a:bodyPr/>
          <a:lstStyle/>
          <a:p>
            <a:pPr algn="l" rtl="0"/>
            <a:fld id="{774549FC-565B-44B7-A52A-8F954BD3755A}" type="slidenum">
              <a:rPr/>
              <a:t>7</a:t>
            </a:fld>
            <a:endParaRPr lang="ja"/>
          </a:p>
        </p:txBody>
      </p:sp>
    </p:spTree>
    <p:extLst>
      <p:ext uri="{BB962C8B-B14F-4D97-AF65-F5344CB8AC3E}">
        <p14:creationId xmlns:p14="http://schemas.microsoft.com/office/powerpoint/2010/main" val="35802584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ja" b="0" i="0" u="none" baseline="0"/>
              <a:t>これらの戦略は、それぞれどのように関連し合っているのでしょうか？それぞれの戦略が連携し、寄付者の関与と維持を強化します。</a:t>
            </a:r>
          </a:p>
          <a:p>
            <a:endParaRPr lang="ja" b="0"/>
          </a:p>
          <a:p>
            <a:pPr algn="l" rtl="0"/>
            <a:r>
              <a:rPr lang="ja" b="0" i="0" u="none" baseline="0"/>
              <a:t>本日は、オーディエンスのセグメント化やパーソナライズされたメッセージの活用など、寄付への関心を維持するためのターゲットを絞ったコミュニケーションの重要性について話し合いました。ソーシャルメディアを通じた募金活動により、ストーリーテリングやピアツーピアのイニシアチブを通じた支援者同士の結びつきを促進し、コミュニティを育成し、リーチを拡大することが可能になります。ピアツーピア・ファンドレイジングにより、個人で独自のキャンペーンを作成し、他者との関係性を深めることができます。</a:t>
            </a:r>
          </a:p>
          <a:p>
            <a:endParaRPr lang="ja" b="0"/>
          </a:p>
          <a:p>
            <a:pPr algn="l" rtl="0"/>
            <a:r>
              <a:rPr lang="ja" b="0" i="0" u="none" baseline="0"/>
              <a:t>さらに、寄付用モバイルアプリにより寄付が簡単になり、寄付額が増加します。エンゲージメント促進イベントでは、SIAの使命とのつながりを強化する個人的な交流の機会が提供され、感謝の気持ちを表すことで寄付者間の忠誠心が育まれます。 </a:t>
            </a:r>
          </a:p>
          <a:p>
            <a:endParaRPr lang="ja" b="0"/>
          </a:p>
          <a:p>
            <a:pPr algn="l" rtl="0"/>
            <a:r>
              <a:rPr lang="ja" b="0" i="0" u="none" baseline="0"/>
              <a:t>最後に、AIを使用すると、寄付者の行動を分析し、コミュニケーションをパーソナライズすることができるため、アウトリーチ活動が促進されます。</a:t>
            </a:r>
          </a:p>
          <a:p>
            <a:endParaRPr lang="ja" b="0"/>
          </a:p>
          <a:p>
            <a:pPr algn="l" rtl="0"/>
            <a:r>
              <a:rPr lang="ja" b="0" i="0" u="none" baseline="0"/>
              <a:t>これらの戦略を組み合わせることで、より強固な関係を構築し、寄付者の維持率を高め、当団体の使命の持続と成長を確実にすることができます。</a:t>
            </a:r>
          </a:p>
          <a:p>
            <a:endParaRPr lang="ja"/>
          </a:p>
        </p:txBody>
      </p:sp>
      <p:sp>
        <p:nvSpPr>
          <p:cNvPr id="4" name="Slide Number Placeholder 3"/>
          <p:cNvSpPr>
            <a:spLocks noGrp="1"/>
          </p:cNvSpPr>
          <p:nvPr>
            <p:ph type="sldNum" sz="quarter" idx="5"/>
          </p:nvPr>
        </p:nvSpPr>
        <p:spPr/>
        <p:txBody>
          <a:bodyPr/>
          <a:lstStyle/>
          <a:p>
            <a:pPr algn="l" rtl="0"/>
            <a:fld id="{774549FC-565B-44B7-A52A-8F954BD3755A}" type="slidenum">
              <a:rPr/>
              <a:t>8</a:t>
            </a:fld>
            <a:endParaRPr lang="ja"/>
          </a:p>
        </p:txBody>
      </p:sp>
    </p:spTree>
    <p:extLst>
      <p:ext uri="{BB962C8B-B14F-4D97-AF65-F5344CB8AC3E}">
        <p14:creationId xmlns:p14="http://schemas.microsoft.com/office/powerpoint/2010/main" val="8057108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1772E6-9183-1C43-E907-39B580BCF8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E98C1E7-7F38-E1AB-8800-0FF1C2CF110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103E0D8-89A4-6CE2-7B1C-8373FB65C9EA}"/>
              </a:ext>
            </a:extLst>
          </p:cNvPr>
          <p:cNvSpPr>
            <a:spLocks noGrp="1"/>
          </p:cNvSpPr>
          <p:nvPr>
            <p:ph type="body" idx="1"/>
          </p:nvPr>
        </p:nvSpPr>
        <p:spPr/>
        <p:txBody>
          <a:bodyPr/>
          <a:lstStyle/>
          <a:p>
            <a:pPr algn="l" rtl="0"/>
            <a:r>
              <a:rPr lang="ja" b="0" i="0" u="none" baseline="0"/>
              <a:t>新たな資金調達戦術を効果的に活用するのに役立つ資料を多数ご用意しています。SIAの資料や同じ立場の方々からのアドバイスなど、資金調達活動において進化するトレンドに対応し、成功するために必要な要素がすべて揃っています。</a:t>
            </a:r>
          </a:p>
          <a:p>
            <a:endParaRPr lang="ja"/>
          </a:p>
          <a:p>
            <a:pPr algn="l" rtl="0"/>
            <a:r>
              <a:rPr lang="ja" b="0" i="0" u="none" baseline="0"/>
              <a:t>ここでは、アイデアの創出を促し、取り組みに役立つツールを提供するための参考資料をいくつかご紹介します。</a:t>
            </a:r>
          </a:p>
          <a:p>
            <a:endParaRPr lang="ja"/>
          </a:p>
          <a:p>
            <a:pPr algn="l" rtl="0"/>
            <a:r>
              <a:rPr lang="ja" b="0" i="0" u="none" baseline="0"/>
              <a:t>資金開発チームのメンバーとの30分間の会議をQRコードからスケジュールすることもできます。ステップごとのガイダンスやサポートを提供いたします。</a:t>
            </a:r>
          </a:p>
          <a:p>
            <a:endParaRPr lang="ja"/>
          </a:p>
          <a:p>
            <a:pPr algn="l" rtl="0"/>
            <a:r>
              <a:rPr lang="ja" b="0" i="0" u="none" baseline="0"/>
              <a:t>当団体の使命実現に向けてご尽力いただきありがとうございます。</a:t>
            </a:r>
          </a:p>
          <a:p>
            <a:endParaRPr lang="ja"/>
          </a:p>
          <a:p>
            <a:pPr algn="l" rtl="0"/>
            <a:r>
              <a:rPr lang="ja" b="0" i="0" u="none" baseline="0"/>
              <a:t>{時間に余裕があれば参加者に質問する：「新たな資金調達戦術を効果的に実践するために用いた成功事例や戦略を共有してくださる方はいらっしゃいますか？」}</a:t>
            </a:r>
          </a:p>
          <a:p>
            <a:endParaRPr lang="ja"/>
          </a:p>
          <a:p>
            <a:endParaRPr lang="ja"/>
          </a:p>
        </p:txBody>
      </p:sp>
      <p:sp>
        <p:nvSpPr>
          <p:cNvPr id="4" name="Slide Number Placeholder 3">
            <a:extLst>
              <a:ext uri="{FF2B5EF4-FFF2-40B4-BE49-F238E27FC236}">
                <a16:creationId xmlns:a16="http://schemas.microsoft.com/office/drawing/2014/main" id="{36F097BA-4FE4-B7E6-FC58-01121C945CFE}"/>
              </a:ext>
            </a:extLst>
          </p:cNvPr>
          <p:cNvSpPr>
            <a:spLocks noGrp="1"/>
          </p:cNvSpPr>
          <p:nvPr>
            <p:ph type="sldNum" sz="quarter" idx="5"/>
          </p:nvPr>
        </p:nvSpPr>
        <p:spPr/>
        <p:txBody>
          <a:bodyPr/>
          <a:lstStyle/>
          <a:p>
            <a:pPr algn="l" rtl="0"/>
            <a:fld id="{774549FC-565B-44B7-A52A-8F954BD3755A}" type="slidenum">
              <a:rPr/>
              <a:t>9</a:t>
            </a:fld>
            <a:endParaRPr lang="ja"/>
          </a:p>
        </p:txBody>
      </p:sp>
    </p:spTree>
    <p:extLst>
      <p:ext uri="{BB962C8B-B14F-4D97-AF65-F5344CB8AC3E}">
        <p14:creationId xmlns:p14="http://schemas.microsoft.com/office/powerpoint/2010/main" val="4018608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ja" b="0" i="0" u="none" baseline="0"/>
              <a:t>7月22～25日、韓国・仁川にて開催される第49回隔年大会にご出席される予定ですか？ </a:t>
            </a:r>
          </a:p>
          <a:p>
            <a:endParaRPr lang="ja"/>
          </a:p>
          <a:p>
            <a:pPr algn="l" rtl="0"/>
            <a:r>
              <a:rPr lang="ja" b="0" i="0" u="none" baseline="0"/>
              <a:t>ローレル・ソサエティのイベント：「ムーンライト・アンド・マグノリア」をお見逃しなく！この招待制イベントは、連盟ローレル・ソサエティの会員の方々と、その当団体の使命に対するコミットメントを祝うものです。 </a:t>
            </a:r>
          </a:p>
          <a:p>
            <a:endParaRPr lang="ja"/>
          </a:p>
          <a:p>
            <a:pPr algn="l" rtl="0"/>
            <a:r>
              <a:rPr lang="ja" b="0" i="0" u="none" baseline="0"/>
              <a:t>こちらに表示されているQRコードをスキャンして出欠にご回答ください。この招待制イベントには、現2年期に500ドル以上の金額をご寄付くださった連盟ローレル・ソサエティのアクチブ会員の方のみがご参加いただけます。 </a:t>
            </a:r>
          </a:p>
          <a:p>
            <a:endParaRPr lang="ja"/>
          </a:p>
          <a:p>
            <a:pPr algn="l" rtl="0"/>
            <a:r>
              <a:rPr lang="ja" b="0" i="0" u="none" baseline="0"/>
              <a:t>詳細については、資金開発チーム（development@soroptimist.org）までお気軽にお問い合わせください。</a:t>
            </a:r>
          </a:p>
        </p:txBody>
      </p:sp>
      <p:sp>
        <p:nvSpPr>
          <p:cNvPr id="4" name="Slide Number Placeholder 3"/>
          <p:cNvSpPr>
            <a:spLocks noGrp="1"/>
          </p:cNvSpPr>
          <p:nvPr>
            <p:ph type="sldNum" sz="quarter" idx="5"/>
          </p:nvPr>
        </p:nvSpPr>
        <p:spPr/>
        <p:txBody>
          <a:bodyPr/>
          <a:lstStyle/>
          <a:p>
            <a:pPr algn="l" rtl="0"/>
            <a:fld id="{774549FC-565B-44B7-A52A-8F954BD3755A}" type="slidenum">
              <a:rPr/>
              <a:t>10</a:t>
            </a:fld>
            <a:endParaRPr lang="ja"/>
          </a:p>
        </p:txBody>
      </p:sp>
    </p:spTree>
    <p:extLst>
      <p:ext uri="{BB962C8B-B14F-4D97-AF65-F5344CB8AC3E}">
        <p14:creationId xmlns:p14="http://schemas.microsoft.com/office/powerpoint/2010/main" val="25941569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2/5/2026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2/5/2026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latin typeface="+mn-ea"/>
                <a:ea typeface="+mn-ea"/>
              </a:defRPr>
            </a:lvl1pPr>
          </a:lstStyle>
          <a:p>
            <a:fld id="{1D8BD707-D9CF-40AE-B4C6-C98DA3205C09}" type="datetimeFigureOut">
              <a:rPr lang="en-US" smtClean="0"/>
              <a:pPr/>
              <a:t>2/5/2026</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latin typeface="+mn-ea"/>
                <a:ea typeface="+mn-ea"/>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latin typeface="+mn-ea"/>
                <a:ea typeface="+mn-ea"/>
              </a:defRPr>
            </a:lvl1pPr>
          </a:lstStyle>
          <a:p>
            <a:fld id="{B6F15528-21DE-4FAA-801E-634DDDAF4B2B}"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ea"/>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ea"/>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ea"/>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ea"/>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ea"/>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ea"/>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sv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2.svg"/></Relationships>
</file>

<file path=ppt/slides/_rels/slide3.xml.rels><?xml version="1.0" encoding="UTF-8" standalone="yes"?>
<Relationships xmlns="http://schemas.openxmlformats.org/package/2006/relationships"><Relationship Id="rId8" Type="http://schemas.openxmlformats.org/officeDocument/2006/relationships/image" Target="../media/image9.jpeg"/><Relationship Id="rId3" Type="http://schemas.microsoft.com/office/2018/10/relationships/comments" Target="../comments/modernComment_103_0.xml"/><Relationship Id="rId7" Type="http://schemas.openxmlformats.org/officeDocument/2006/relationships/image" Target="../media/image2.sv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png"/><Relationship Id="rId5" Type="http://schemas.openxmlformats.org/officeDocument/2006/relationships/image" Target="../media/image8.svg"/><Relationship Id="rId4" Type="http://schemas.openxmlformats.org/officeDocument/2006/relationships/image" Target="../media/image7.png"/><Relationship Id="rId9" Type="http://schemas.openxmlformats.org/officeDocument/2006/relationships/image" Target="../media/image6.png"/></Relationships>
</file>

<file path=ppt/slides/_rels/slide4.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7.png"/><Relationship Id="rId7"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2.svg"/><Relationship Id="rId5" Type="http://schemas.openxmlformats.org/officeDocument/2006/relationships/image" Target="../media/image1.png"/><Relationship Id="rId4" Type="http://schemas.openxmlformats.org/officeDocument/2006/relationships/image" Target="../media/image8.svg"/><Relationship Id="rId9"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2.svg"/><Relationship Id="rId3" Type="http://schemas.microsoft.com/office/2018/10/relationships/comments" Target="../comments/modernComment_10B_0.xml"/><Relationship Id="rId7" Type="http://schemas.openxmlformats.org/officeDocument/2006/relationships/image" Target="../media/image6.png"/><Relationship Id="rId12"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6.svg"/><Relationship Id="rId11" Type="http://schemas.openxmlformats.org/officeDocument/2006/relationships/image" Target="../media/image20.svg"/><Relationship Id="rId5" Type="http://schemas.openxmlformats.org/officeDocument/2006/relationships/image" Target="../media/image15.png"/><Relationship Id="rId15" Type="http://schemas.openxmlformats.org/officeDocument/2006/relationships/image" Target="../media/image24.svg"/><Relationship Id="rId10" Type="http://schemas.openxmlformats.org/officeDocument/2006/relationships/image" Target="../media/image19.png"/><Relationship Id="rId4" Type="http://schemas.openxmlformats.org/officeDocument/2006/relationships/image" Target="../media/image12.jpeg"/><Relationship Id="rId9" Type="http://schemas.openxmlformats.org/officeDocument/2006/relationships/image" Target="../media/image18.svg"/><Relationship Id="rId14" Type="http://schemas.openxmlformats.org/officeDocument/2006/relationships/image" Target="../media/image23.png"/></Relationships>
</file>

<file path=ppt/slides/_rels/slide8.xml.rels><?xml version="1.0" encoding="UTF-8" standalone="yes"?>
<Relationships xmlns="http://schemas.openxmlformats.org/package/2006/relationships"><Relationship Id="rId8" Type="http://schemas.openxmlformats.org/officeDocument/2006/relationships/image" Target="../media/image27.png"/><Relationship Id="rId3" Type="http://schemas.microsoft.com/office/2018/10/relationships/comments" Target="../comments/modernComment_108_0.xml"/><Relationship Id="rId7" Type="http://schemas.openxmlformats.org/officeDocument/2006/relationships/image" Target="../media/image8.sv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26.svg"/><Relationship Id="rId4" Type="http://schemas.openxmlformats.org/officeDocument/2006/relationships/image" Target="../media/image25.png"/></Relationships>
</file>

<file path=ppt/slides/_rels/slide9.xml.rels><?xml version="1.0" encoding="UTF-8" standalone="yes"?>
<Relationships xmlns="http://schemas.openxmlformats.org/package/2006/relationships"><Relationship Id="rId8" Type="http://schemas.openxmlformats.org/officeDocument/2006/relationships/hyperlink" Target="https://www.businessinitiative.org/statistics/non-profit/fundraising-trends-2025/" TargetMode="External"/><Relationship Id="rId3" Type="http://schemas.openxmlformats.org/officeDocument/2006/relationships/image" Target="../media/image1.png"/><Relationship Id="rId7" Type="http://schemas.openxmlformats.org/officeDocument/2006/relationships/hyperlink" Target="https://blog.mightycause.com/peer-to-peer-fundraising-guide-and-best-practices/" TargetMode="External"/><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hyperlink" Target="https://www.givemomentum.com/blog/ai-fundraising" TargetMode="External"/><Relationship Id="rId11" Type="http://schemas.openxmlformats.org/officeDocument/2006/relationships/image" Target="../media/image28.png"/><Relationship Id="rId5" Type="http://schemas.openxmlformats.org/officeDocument/2006/relationships/image" Target="../media/image6.png"/><Relationship Id="rId10" Type="http://schemas.openxmlformats.org/officeDocument/2006/relationships/hyperlink" Target="https://donorbox.org/nonprofit-blog/donation-apps" TargetMode="External"/><Relationship Id="rId4" Type="http://schemas.openxmlformats.org/officeDocument/2006/relationships/image" Target="../media/image2.svg"/><Relationship Id="rId9" Type="http://schemas.openxmlformats.org/officeDocument/2006/relationships/hyperlink" Target="https://www.funraise.org/resources/the-social-media-fundraising-guide"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31.png"/><Relationship Id="rId4" Type="http://schemas.openxmlformats.org/officeDocument/2006/relationships/image" Target="../media/image3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102074" flipH="1">
            <a:off x="-3770915" y="2690215"/>
            <a:ext cx="18545990" cy="14027512"/>
          </a:xfrm>
          <a:custGeom>
            <a:avLst/>
            <a:gdLst/>
            <a:ahLst/>
            <a:cxnLst/>
            <a:rect l="l" t="t" r="r" b="b"/>
            <a:pathLst>
              <a:path w="18545990" h="14027512">
                <a:moveTo>
                  <a:pt x="18545990" y="0"/>
                </a:moveTo>
                <a:lnTo>
                  <a:pt x="0" y="0"/>
                </a:lnTo>
                <a:lnTo>
                  <a:pt x="0" y="14027512"/>
                </a:lnTo>
                <a:lnTo>
                  <a:pt x="18545990" y="14027512"/>
                </a:lnTo>
                <a:lnTo>
                  <a:pt x="18545990" y="0"/>
                </a:lnTo>
                <a:close/>
              </a:path>
            </a:pathLst>
          </a:custGeom>
          <a:blipFill>
            <a:blip r:embed="rId3">
              <a:alphaModFix amt="3000"/>
              <a:extLst>
                <a:ext uri="{96DAC541-7B7A-43D3-8B79-37D633B846F1}">
                  <asvg:svgBlip xmlns:asvg="http://schemas.microsoft.com/office/drawing/2016/SVG/main" r:embed="rId4"/>
                </a:ext>
              </a:extLst>
            </a:blip>
            <a:stretch>
              <a:fillRect/>
            </a:stretch>
          </a:blipFill>
        </p:spPr>
        <p:txBody>
          <a:bodyPr/>
          <a:lstStyle/>
          <a:p>
            <a:endParaRPr lang="ja"/>
          </a:p>
        </p:txBody>
      </p:sp>
      <p:sp>
        <p:nvSpPr>
          <p:cNvPr id="3" name="Freeform 3"/>
          <p:cNvSpPr/>
          <p:nvPr/>
        </p:nvSpPr>
        <p:spPr>
          <a:xfrm rot="1102074" flipH="1">
            <a:off x="-3998748" y="4645545"/>
            <a:ext cx="16114424" cy="12188364"/>
          </a:xfrm>
          <a:custGeom>
            <a:avLst/>
            <a:gdLst/>
            <a:ahLst/>
            <a:cxnLst/>
            <a:rect l="l" t="t" r="r" b="b"/>
            <a:pathLst>
              <a:path w="16114424" h="12188364">
                <a:moveTo>
                  <a:pt x="16114424" y="0"/>
                </a:moveTo>
                <a:lnTo>
                  <a:pt x="0" y="0"/>
                </a:lnTo>
                <a:lnTo>
                  <a:pt x="0" y="12188364"/>
                </a:lnTo>
                <a:lnTo>
                  <a:pt x="16114424" y="12188364"/>
                </a:lnTo>
                <a:lnTo>
                  <a:pt x="16114424" y="0"/>
                </a:lnTo>
                <a:close/>
              </a:path>
            </a:pathLst>
          </a:custGeom>
          <a:blipFill>
            <a:blip r:embed="rId3">
              <a:alphaModFix amt="3000"/>
              <a:extLst>
                <a:ext uri="{96DAC541-7B7A-43D3-8B79-37D633B846F1}">
                  <asvg:svgBlip xmlns:asvg="http://schemas.microsoft.com/office/drawing/2016/SVG/main" r:embed="rId4"/>
                </a:ext>
              </a:extLst>
            </a:blip>
            <a:stretch>
              <a:fillRect/>
            </a:stretch>
          </a:blipFill>
        </p:spPr>
        <p:txBody>
          <a:bodyPr/>
          <a:lstStyle/>
          <a:p>
            <a:endParaRPr lang="ja" dirty="0"/>
          </a:p>
        </p:txBody>
      </p:sp>
      <p:sp>
        <p:nvSpPr>
          <p:cNvPr id="4" name="TextBox 4"/>
          <p:cNvSpPr txBox="1"/>
          <p:nvPr/>
        </p:nvSpPr>
        <p:spPr>
          <a:xfrm>
            <a:off x="1028700" y="3051963"/>
            <a:ext cx="11391900" cy="2031325"/>
          </a:xfrm>
          <a:prstGeom prst="rect">
            <a:avLst/>
          </a:prstGeom>
        </p:spPr>
        <p:txBody>
          <a:bodyPr wrap="square" lIns="0" tIns="0" rIns="0" bIns="0" rtlCol="0" anchor="t">
            <a:spAutoFit/>
          </a:bodyPr>
          <a:lstStyle/>
          <a:p>
            <a:pPr algn="l" rtl="0"/>
            <a:r>
              <a:rPr lang="ja" sz="6600" b="1" i="0" u="none" baseline="0" dirty="0">
                <a:solidFill>
                  <a:srgbClr val="293374"/>
                </a:solidFill>
                <a:latin typeface="+mj-ea"/>
                <a:ea typeface="+mj-ea"/>
                <a:cs typeface="Effra"/>
                <a:sym typeface="Effra"/>
              </a:rPr>
              <a:t>進化するトレンド：新たな</a:t>
            </a:r>
            <a:br>
              <a:rPr lang="en-US" altLang="ja" sz="6600" b="1" i="0" u="none" baseline="0" dirty="0">
                <a:solidFill>
                  <a:srgbClr val="293374"/>
                </a:solidFill>
                <a:latin typeface="+mj-ea"/>
                <a:ea typeface="+mj-ea"/>
                <a:cs typeface="Effra"/>
                <a:sym typeface="Effra"/>
              </a:rPr>
            </a:br>
            <a:r>
              <a:rPr lang="ja" sz="6600" b="1" i="0" u="none" baseline="0" dirty="0">
                <a:solidFill>
                  <a:srgbClr val="293374"/>
                </a:solidFill>
                <a:latin typeface="+mj-ea"/>
                <a:ea typeface="+mj-ea"/>
                <a:cs typeface="Effra"/>
                <a:sym typeface="Effra"/>
              </a:rPr>
              <a:t>資金調達戦略を導入する方法</a:t>
            </a:r>
          </a:p>
        </p:txBody>
      </p:sp>
      <p:sp>
        <p:nvSpPr>
          <p:cNvPr id="5" name="Freeform 5"/>
          <p:cNvSpPr/>
          <p:nvPr/>
        </p:nvSpPr>
        <p:spPr>
          <a:xfrm rot="-10181517" flipH="1">
            <a:off x="9830672" y="-3985155"/>
            <a:ext cx="11520966" cy="8714040"/>
          </a:xfrm>
          <a:custGeom>
            <a:avLst/>
            <a:gdLst/>
            <a:ahLst/>
            <a:cxnLst/>
            <a:rect l="l" t="t" r="r" b="b"/>
            <a:pathLst>
              <a:path w="11520966" h="8714040">
                <a:moveTo>
                  <a:pt x="11520966" y="0"/>
                </a:moveTo>
                <a:lnTo>
                  <a:pt x="0" y="0"/>
                </a:lnTo>
                <a:lnTo>
                  <a:pt x="0" y="8714040"/>
                </a:lnTo>
                <a:lnTo>
                  <a:pt x="11520966" y="8714040"/>
                </a:lnTo>
                <a:lnTo>
                  <a:pt x="11520966"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ja"/>
          </a:p>
        </p:txBody>
      </p:sp>
      <p:sp>
        <p:nvSpPr>
          <p:cNvPr id="6" name="Freeform 6"/>
          <p:cNvSpPr/>
          <p:nvPr/>
        </p:nvSpPr>
        <p:spPr>
          <a:xfrm>
            <a:off x="13398698" y="1213427"/>
            <a:ext cx="2378128" cy="3562836"/>
          </a:xfrm>
          <a:custGeom>
            <a:avLst/>
            <a:gdLst/>
            <a:ahLst/>
            <a:cxnLst/>
            <a:rect l="l" t="t" r="r" b="b"/>
            <a:pathLst>
              <a:path w="2378128" h="3562836">
                <a:moveTo>
                  <a:pt x="0" y="0"/>
                </a:moveTo>
                <a:lnTo>
                  <a:pt x="2378127" y="0"/>
                </a:lnTo>
                <a:lnTo>
                  <a:pt x="2378127" y="3562836"/>
                </a:lnTo>
                <a:lnTo>
                  <a:pt x="0" y="3562836"/>
                </a:lnTo>
                <a:lnTo>
                  <a:pt x="0" y="0"/>
                </a:lnTo>
                <a:close/>
              </a:path>
            </a:pathLst>
          </a:custGeom>
          <a:blipFill>
            <a:blip r:embed="rId5"/>
            <a:stretch>
              <a:fillRect/>
            </a:stretch>
          </a:blipFill>
        </p:spPr>
        <p:txBody>
          <a:bodyPr/>
          <a:lstStyle/>
          <a:p>
            <a:endParaRPr lang="ja"/>
          </a:p>
        </p:txBody>
      </p:sp>
      <p:sp>
        <p:nvSpPr>
          <p:cNvPr id="7" name="TextBox 7"/>
          <p:cNvSpPr txBox="1"/>
          <p:nvPr/>
        </p:nvSpPr>
        <p:spPr>
          <a:xfrm>
            <a:off x="1102587" y="5882551"/>
            <a:ext cx="10706455" cy="805990"/>
          </a:xfrm>
          <a:prstGeom prst="rect">
            <a:avLst/>
          </a:prstGeom>
        </p:spPr>
        <p:txBody>
          <a:bodyPr wrap="square" lIns="0" tIns="0" rIns="0" bIns="0" rtlCol="0" anchor="t">
            <a:spAutoFit/>
          </a:bodyPr>
          <a:lstStyle/>
          <a:p>
            <a:pPr algn="l" rtl="0">
              <a:lnSpc>
                <a:spcPts val="7250"/>
              </a:lnSpc>
            </a:pPr>
            <a:r>
              <a:rPr lang="ja" sz="4800" b="1" i="0" u="none" baseline="0" dirty="0">
                <a:solidFill>
                  <a:srgbClr val="518BC9"/>
                </a:solidFill>
                <a:latin typeface="+mj-ea"/>
                <a:ea typeface="+mj-ea"/>
                <a:cs typeface="Effra"/>
                <a:sym typeface="Effra"/>
              </a:rPr>
              <a:t>2026年度（リジョン名）リジョン大会</a:t>
            </a:r>
          </a:p>
        </p:txBody>
      </p:sp>
      <p:sp>
        <p:nvSpPr>
          <p:cNvPr id="9" name="Freeform 9"/>
          <p:cNvSpPr/>
          <p:nvPr/>
        </p:nvSpPr>
        <p:spPr>
          <a:xfrm>
            <a:off x="4174371" y="9360400"/>
            <a:ext cx="176421" cy="176421"/>
          </a:xfrm>
          <a:custGeom>
            <a:avLst/>
            <a:gdLst/>
            <a:ahLst/>
            <a:cxnLst/>
            <a:rect l="l" t="t" r="r" b="b"/>
            <a:pathLst>
              <a:path w="176421" h="176421">
                <a:moveTo>
                  <a:pt x="0" y="0"/>
                </a:moveTo>
                <a:lnTo>
                  <a:pt x="176421" y="0"/>
                </a:lnTo>
                <a:lnTo>
                  <a:pt x="176421" y="176421"/>
                </a:lnTo>
                <a:lnTo>
                  <a:pt x="0" y="17642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ja"/>
          </a:p>
        </p:txBody>
      </p:sp>
      <p:sp>
        <p:nvSpPr>
          <p:cNvPr id="10" name="TextBox 10"/>
          <p:cNvSpPr txBox="1"/>
          <p:nvPr/>
        </p:nvSpPr>
        <p:spPr>
          <a:xfrm>
            <a:off x="806858" y="9331572"/>
            <a:ext cx="7092543" cy="320601"/>
          </a:xfrm>
          <a:prstGeom prst="rect">
            <a:avLst/>
          </a:prstGeom>
        </p:spPr>
        <p:txBody>
          <a:bodyPr lIns="0" tIns="0" rIns="0" bIns="0" rtlCol="0" anchor="t">
            <a:spAutoFit/>
          </a:bodyPr>
          <a:lstStyle/>
          <a:p>
            <a:pPr algn="l" rtl="0">
              <a:lnSpc>
                <a:spcPts val="2541"/>
              </a:lnSpc>
            </a:pPr>
            <a:r>
              <a:rPr lang="ja" sz="2229" b="1" i="0" u="none" spc="109" baseline="0" dirty="0">
                <a:solidFill>
                  <a:srgbClr val="293374"/>
                </a:solidFill>
                <a:latin typeface="+mj-ea"/>
                <a:ea typeface="+mj-ea"/>
                <a:cs typeface="Calibri (MS) Bold"/>
                <a:sym typeface="Calibri (MS) Bold"/>
              </a:rPr>
              <a:t>国際ソロプチミストアメリカ</a:t>
            </a:r>
          </a:p>
        </p:txBody>
      </p:sp>
      <p:sp>
        <p:nvSpPr>
          <p:cNvPr id="11" name="TextBox 7">
            <a:extLst>
              <a:ext uri="{FF2B5EF4-FFF2-40B4-BE49-F238E27FC236}">
                <a16:creationId xmlns:a16="http://schemas.microsoft.com/office/drawing/2014/main" id="{1ABB3715-CFBA-B22E-5A8B-EBCEA34C0368}"/>
              </a:ext>
            </a:extLst>
          </p:cNvPr>
          <p:cNvSpPr txBox="1"/>
          <p:nvPr/>
        </p:nvSpPr>
        <p:spPr>
          <a:xfrm>
            <a:off x="1125730" y="6835948"/>
            <a:ext cx="10706455" cy="780022"/>
          </a:xfrm>
          <a:prstGeom prst="rect">
            <a:avLst/>
          </a:prstGeom>
        </p:spPr>
        <p:txBody>
          <a:bodyPr wrap="square" lIns="0" tIns="0" rIns="0" bIns="0" rtlCol="0" anchor="t">
            <a:spAutoFit/>
          </a:bodyPr>
          <a:lstStyle/>
          <a:p>
            <a:pPr algn="l" rtl="0">
              <a:lnSpc>
                <a:spcPts val="7250"/>
              </a:lnSpc>
            </a:pPr>
            <a:r>
              <a:rPr lang="ja" sz="3600" b="1" i="0" u="none" baseline="0" dirty="0">
                <a:solidFill>
                  <a:srgbClr val="518BC9"/>
                </a:solidFill>
                <a:latin typeface="+mj-ea"/>
                <a:ea typeface="+mj-ea"/>
                <a:cs typeface="Effra"/>
                <a:sym typeface="Effra"/>
              </a:rPr>
              <a:t>講演者名、リジョン資金調達委員長</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Freeform 24"/>
          <p:cNvSpPr/>
          <p:nvPr/>
        </p:nvSpPr>
        <p:spPr>
          <a:xfrm rot="1102074" flipH="1">
            <a:off x="128315" y="4114818"/>
            <a:ext cx="18545990" cy="14027512"/>
          </a:xfrm>
          <a:custGeom>
            <a:avLst/>
            <a:gdLst/>
            <a:ahLst/>
            <a:cxnLst/>
            <a:rect l="l" t="t" r="r" b="b"/>
            <a:pathLst>
              <a:path w="18545990" h="14027512">
                <a:moveTo>
                  <a:pt x="18545990" y="0"/>
                </a:moveTo>
                <a:lnTo>
                  <a:pt x="0" y="0"/>
                </a:lnTo>
                <a:lnTo>
                  <a:pt x="0" y="14027513"/>
                </a:lnTo>
                <a:lnTo>
                  <a:pt x="18545990" y="14027513"/>
                </a:lnTo>
                <a:lnTo>
                  <a:pt x="18545990" y="0"/>
                </a:lnTo>
                <a:close/>
              </a:path>
            </a:pathLst>
          </a:custGeom>
          <a:blipFill>
            <a:blip r:embed="rId3">
              <a:alphaModFix amt="3000"/>
              <a:extLst>
                <a:ext uri="{96DAC541-7B7A-43D3-8B79-37D633B846F1}">
                  <asvg:svgBlip xmlns:asvg="http://schemas.microsoft.com/office/drawing/2016/SVG/main" r:embed="rId4"/>
                </a:ext>
              </a:extLst>
            </a:blip>
            <a:stretch>
              <a:fillRect/>
            </a:stretch>
          </a:blipFill>
        </p:spPr>
        <p:txBody>
          <a:bodyPr/>
          <a:lstStyle/>
          <a:p>
            <a:endParaRPr lang="ja" sz="3200" dirty="0"/>
          </a:p>
        </p:txBody>
      </p:sp>
      <p:grpSp>
        <p:nvGrpSpPr>
          <p:cNvPr id="2" name="Group 2"/>
          <p:cNvGrpSpPr/>
          <p:nvPr/>
        </p:nvGrpSpPr>
        <p:grpSpPr>
          <a:xfrm rot="5400000">
            <a:off x="1369991" y="3805710"/>
            <a:ext cx="500647" cy="438066"/>
            <a:chOff x="0" y="0"/>
            <a:chExt cx="812800" cy="711200"/>
          </a:xfrm>
        </p:grpSpPr>
        <p:sp>
          <p:nvSpPr>
            <p:cNvPr id="3" name="Freeform 3"/>
            <p:cNvSpPr/>
            <p:nvPr/>
          </p:nvSpPr>
          <p:spPr>
            <a:xfrm>
              <a:off x="60851" y="89740"/>
              <a:ext cx="691098" cy="621460"/>
            </a:xfrm>
            <a:custGeom>
              <a:avLst/>
              <a:gdLst/>
              <a:ahLst/>
              <a:cxnLst/>
              <a:rect l="l" t="t" r="r" b="b"/>
              <a:pathLst>
                <a:path w="691098" h="621460">
                  <a:moveTo>
                    <a:pt x="422271" y="44524"/>
                  </a:moveTo>
                  <a:lnTo>
                    <a:pt x="675227" y="487196"/>
                  </a:lnTo>
                  <a:cubicBezTo>
                    <a:pt x="691098" y="514971"/>
                    <a:pt x="690984" y="549095"/>
                    <a:pt x="674928" y="576763"/>
                  </a:cubicBezTo>
                  <a:cubicBezTo>
                    <a:pt x="658871" y="604431"/>
                    <a:pt x="629300" y="621460"/>
                    <a:pt x="597311" y="621460"/>
                  </a:cubicBezTo>
                  <a:lnTo>
                    <a:pt x="93787" y="621460"/>
                  </a:lnTo>
                  <a:cubicBezTo>
                    <a:pt x="61798" y="621460"/>
                    <a:pt x="32227" y="604431"/>
                    <a:pt x="16170" y="576763"/>
                  </a:cubicBezTo>
                  <a:cubicBezTo>
                    <a:pt x="114" y="549095"/>
                    <a:pt x="0" y="514971"/>
                    <a:pt x="15871" y="487196"/>
                  </a:cubicBezTo>
                  <a:lnTo>
                    <a:pt x="268827" y="44524"/>
                  </a:lnTo>
                  <a:cubicBezTo>
                    <a:pt x="284560" y="16991"/>
                    <a:pt x="313839" y="0"/>
                    <a:pt x="345549" y="0"/>
                  </a:cubicBezTo>
                  <a:cubicBezTo>
                    <a:pt x="377259" y="0"/>
                    <a:pt x="406538" y="16991"/>
                    <a:pt x="422271" y="44524"/>
                  </a:cubicBezTo>
                  <a:close/>
                </a:path>
              </a:pathLst>
            </a:custGeom>
            <a:solidFill>
              <a:srgbClr val="293374">
                <a:alpha val="89804"/>
              </a:srgbClr>
            </a:solidFill>
          </p:spPr>
          <p:txBody>
            <a:bodyPr/>
            <a:lstStyle/>
            <a:p>
              <a:endParaRPr lang="ja"/>
            </a:p>
          </p:txBody>
        </p:sp>
        <p:sp>
          <p:nvSpPr>
            <p:cNvPr id="4" name="TextBox 4"/>
            <p:cNvSpPr txBox="1"/>
            <p:nvPr/>
          </p:nvSpPr>
          <p:spPr>
            <a:xfrm>
              <a:off x="127000" y="263525"/>
              <a:ext cx="558800" cy="396875"/>
            </a:xfrm>
            <a:prstGeom prst="rect">
              <a:avLst/>
            </a:prstGeom>
          </p:spPr>
          <p:txBody>
            <a:bodyPr lIns="50800" tIns="50800" rIns="50800" bIns="50800" rtlCol="0" anchor="ctr"/>
            <a:lstStyle/>
            <a:p>
              <a:pPr algn="ctr" rtl="0">
                <a:lnSpc>
                  <a:spcPts val="3750"/>
                </a:lnSpc>
              </a:pPr>
              <a:endParaRPr/>
            </a:p>
          </p:txBody>
        </p:sp>
      </p:grpSp>
      <p:grpSp>
        <p:nvGrpSpPr>
          <p:cNvPr id="5" name="Group 5"/>
          <p:cNvGrpSpPr/>
          <p:nvPr/>
        </p:nvGrpSpPr>
        <p:grpSpPr>
          <a:xfrm rot="5400000">
            <a:off x="6910187" y="3884783"/>
            <a:ext cx="425684" cy="382790"/>
            <a:chOff x="60851" y="89740"/>
            <a:chExt cx="691098" cy="621460"/>
          </a:xfrm>
        </p:grpSpPr>
        <p:sp>
          <p:nvSpPr>
            <p:cNvPr id="6" name="Freeform 6"/>
            <p:cNvSpPr/>
            <p:nvPr/>
          </p:nvSpPr>
          <p:spPr>
            <a:xfrm>
              <a:off x="60851" y="89740"/>
              <a:ext cx="691098" cy="621460"/>
            </a:xfrm>
            <a:custGeom>
              <a:avLst/>
              <a:gdLst/>
              <a:ahLst/>
              <a:cxnLst/>
              <a:rect l="l" t="t" r="r" b="b"/>
              <a:pathLst>
                <a:path w="691098" h="621460">
                  <a:moveTo>
                    <a:pt x="422271" y="44524"/>
                  </a:moveTo>
                  <a:lnTo>
                    <a:pt x="675227" y="487196"/>
                  </a:lnTo>
                  <a:cubicBezTo>
                    <a:pt x="691098" y="514971"/>
                    <a:pt x="690984" y="549095"/>
                    <a:pt x="674928" y="576763"/>
                  </a:cubicBezTo>
                  <a:cubicBezTo>
                    <a:pt x="658871" y="604431"/>
                    <a:pt x="629300" y="621460"/>
                    <a:pt x="597311" y="621460"/>
                  </a:cubicBezTo>
                  <a:lnTo>
                    <a:pt x="93787" y="621460"/>
                  </a:lnTo>
                  <a:cubicBezTo>
                    <a:pt x="61798" y="621460"/>
                    <a:pt x="32227" y="604431"/>
                    <a:pt x="16170" y="576763"/>
                  </a:cubicBezTo>
                  <a:cubicBezTo>
                    <a:pt x="114" y="549095"/>
                    <a:pt x="0" y="514971"/>
                    <a:pt x="15871" y="487196"/>
                  </a:cubicBezTo>
                  <a:lnTo>
                    <a:pt x="268827" y="44524"/>
                  </a:lnTo>
                  <a:cubicBezTo>
                    <a:pt x="284560" y="16991"/>
                    <a:pt x="313839" y="0"/>
                    <a:pt x="345549" y="0"/>
                  </a:cubicBezTo>
                  <a:cubicBezTo>
                    <a:pt x="377259" y="0"/>
                    <a:pt x="406538" y="16991"/>
                    <a:pt x="422271" y="44524"/>
                  </a:cubicBezTo>
                  <a:close/>
                </a:path>
              </a:pathLst>
            </a:custGeom>
            <a:solidFill>
              <a:srgbClr val="293374">
                <a:alpha val="89804"/>
              </a:srgbClr>
            </a:solidFill>
          </p:spPr>
          <p:txBody>
            <a:bodyPr/>
            <a:lstStyle/>
            <a:p>
              <a:endParaRPr lang="ja" sz="3200"/>
            </a:p>
          </p:txBody>
        </p:sp>
        <p:sp>
          <p:nvSpPr>
            <p:cNvPr id="7" name="TextBox 7"/>
            <p:cNvSpPr txBox="1"/>
            <p:nvPr/>
          </p:nvSpPr>
          <p:spPr>
            <a:xfrm>
              <a:off x="127000" y="263525"/>
              <a:ext cx="558800" cy="396875"/>
            </a:xfrm>
            <a:prstGeom prst="rect">
              <a:avLst/>
            </a:prstGeom>
          </p:spPr>
          <p:txBody>
            <a:bodyPr lIns="50800" tIns="50800" rIns="50800" bIns="50800" rtlCol="0" anchor="ctr"/>
            <a:lstStyle/>
            <a:p>
              <a:pPr algn="ctr" rtl="0">
                <a:lnSpc>
                  <a:spcPts val="3750"/>
                </a:lnSpc>
              </a:pPr>
              <a:endParaRPr sz="3200"/>
            </a:p>
          </p:txBody>
        </p:sp>
      </p:grpSp>
      <p:grpSp>
        <p:nvGrpSpPr>
          <p:cNvPr id="8" name="Group 8"/>
          <p:cNvGrpSpPr/>
          <p:nvPr/>
        </p:nvGrpSpPr>
        <p:grpSpPr>
          <a:xfrm>
            <a:off x="13299809" y="-742156"/>
            <a:ext cx="9483991" cy="12212363"/>
            <a:chOff x="0" y="0"/>
            <a:chExt cx="1207697" cy="1555130"/>
          </a:xfrm>
        </p:grpSpPr>
        <p:sp>
          <p:nvSpPr>
            <p:cNvPr id="9" name="Freeform 9"/>
            <p:cNvSpPr/>
            <p:nvPr/>
          </p:nvSpPr>
          <p:spPr>
            <a:xfrm>
              <a:off x="0" y="0"/>
              <a:ext cx="1207697" cy="1555130"/>
            </a:xfrm>
            <a:custGeom>
              <a:avLst/>
              <a:gdLst/>
              <a:ahLst/>
              <a:cxnLst/>
              <a:rect l="l" t="t" r="r" b="b"/>
              <a:pathLst>
                <a:path w="1207697" h="1555130">
                  <a:moveTo>
                    <a:pt x="603849" y="0"/>
                  </a:moveTo>
                  <a:cubicBezTo>
                    <a:pt x="270352" y="0"/>
                    <a:pt x="0" y="348128"/>
                    <a:pt x="0" y="777565"/>
                  </a:cubicBezTo>
                  <a:cubicBezTo>
                    <a:pt x="0" y="1207002"/>
                    <a:pt x="270352" y="1555130"/>
                    <a:pt x="603849" y="1555130"/>
                  </a:cubicBezTo>
                  <a:cubicBezTo>
                    <a:pt x="937345" y="1555130"/>
                    <a:pt x="1207697" y="1207002"/>
                    <a:pt x="1207697" y="777565"/>
                  </a:cubicBezTo>
                  <a:cubicBezTo>
                    <a:pt x="1207697" y="348128"/>
                    <a:pt x="937345" y="0"/>
                    <a:pt x="603849" y="0"/>
                  </a:cubicBezTo>
                  <a:close/>
                </a:path>
              </a:pathLst>
            </a:custGeom>
            <a:gradFill rotWithShape="1">
              <a:gsLst>
                <a:gs pos="0">
                  <a:srgbClr val="649CDC">
                    <a:alpha val="100000"/>
                  </a:srgbClr>
                </a:gs>
                <a:gs pos="100000">
                  <a:srgbClr val="19317D">
                    <a:alpha val="100000"/>
                  </a:srgbClr>
                </a:gs>
              </a:gsLst>
              <a:lin ang="0"/>
            </a:gradFill>
          </p:spPr>
          <p:txBody>
            <a:bodyPr/>
            <a:lstStyle/>
            <a:p>
              <a:endParaRPr lang="ja"/>
            </a:p>
          </p:txBody>
        </p:sp>
        <p:sp>
          <p:nvSpPr>
            <p:cNvPr id="10" name="TextBox 10"/>
            <p:cNvSpPr txBox="1"/>
            <p:nvPr/>
          </p:nvSpPr>
          <p:spPr>
            <a:xfrm>
              <a:off x="113222" y="79118"/>
              <a:ext cx="981254" cy="1330218"/>
            </a:xfrm>
            <a:prstGeom prst="rect">
              <a:avLst/>
            </a:prstGeom>
          </p:spPr>
          <p:txBody>
            <a:bodyPr lIns="50800" tIns="50800" rIns="50800" bIns="50800" rtlCol="0" anchor="ctr"/>
            <a:lstStyle/>
            <a:p>
              <a:pPr algn="ctr" rtl="0">
                <a:lnSpc>
                  <a:spcPts val="3750"/>
                </a:lnSpc>
              </a:pPr>
              <a:endParaRPr/>
            </a:p>
          </p:txBody>
        </p:sp>
      </p:grpSp>
      <p:sp>
        <p:nvSpPr>
          <p:cNvPr id="11" name="Freeform 11"/>
          <p:cNvSpPr/>
          <p:nvPr/>
        </p:nvSpPr>
        <p:spPr>
          <a:xfrm rot="1102074" flipH="1">
            <a:off x="-4826640" y="6091822"/>
            <a:ext cx="16114424" cy="12188364"/>
          </a:xfrm>
          <a:custGeom>
            <a:avLst/>
            <a:gdLst/>
            <a:ahLst/>
            <a:cxnLst/>
            <a:rect l="l" t="t" r="r" b="b"/>
            <a:pathLst>
              <a:path w="16114424" h="12188364">
                <a:moveTo>
                  <a:pt x="16114424" y="0"/>
                </a:moveTo>
                <a:lnTo>
                  <a:pt x="0" y="0"/>
                </a:lnTo>
                <a:lnTo>
                  <a:pt x="0" y="12188365"/>
                </a:lnTo>
                <a:lnTo>
                  <a:pt x="16114424" y="12188365"/>
                </a:lnTo>
                <a:lnTo>
                  <a:pt x="16114424" y="0"/>
                </a:lnTo>
                <a:close/>
              </a:path>
            </a:pathLst>
          </a:custGeom>
          <a:blipFill>
            <a:blip r:embed="rId3">
              <a:alphaModFix amt="3000"/>
              <a:extLst>
                <a:ext uri="{96DAC541-7B7A-43D3-8B79-37D633B846F1}">
                  <asvg:svgBlip xmlns:asvg="http://schemas.microsoft.com/office/drawing/2016/SVG/main" r:embed="rId4"/>
                </a:ext>
              </a:extLst>
            </a:blip>
            <a:stretch>
              <a:fillRect/>
            </a:stretch>
          </a:blipFill>
        </p:spPr>
        <p:txBody>
          <a:bodyPr/>
          <a:lstStyle/>
          <a:p>
            <a:endParaRPr lang="ja" sz="3200"/>
          </a:p>
        </p:txBody>
      </p:sp>
      <p:grpSp>
        <p:nvGrpSpPr>
          <p:cNvPr id="12" name="Group 12"/>
          <p:cNvGrpSpPr/>
          <p:nvPr/>
        </p:nvGrpSpPr>
        <p:grpSpPr>
          <a:xfrm rot="5400000">
            <a:off x="1369991" y="4816577"/>
            <a:ext cx="500647" cy="438066"/>
            <a:chOff x="0" y="0"/>
            <a:chExt cx="812800" cy="711200"/>
          </a:xfrm>
        </p:grpSpPr>
        <p:sp>
          <p:nvSpPr>
            <p:cNvPr id="13" name="Freeform 13"/>
            <p:cNvSpPr/>
            <p:nvPr/>
          </p:nvSpPr>
          <p:spPr>
            <a:xfrm>
              <a:off x="60851" y="89740"/>
              <a:ext cx="691098" cy="621460"/>
            </a:xfrm>
            <a:custGeom>
              <a:avLst/>
              <a:gdLst/>
              <a:ahLst/>
              <a:cxnLst/>
              <a:rect l="l" t="t" r="r" b="b"/>
              <a:pathLst>
                <a:path w="691098" h="621460">
                  <a:moveTo>
                    <a:pt x="422271" y="44524"/>
                  </a:moveTo>
                  <a:lnTo>
                    <a:pt x="675227" y="487196"/>
                  </a:lnTo>
                  <a:cubicBezTo>
                    <a:pt x="691098" y="514971"/>
                    <a:pt x="690984" y="549095"/>
                    <a:pt x="674928" y="576763"/>
                  </a:cubicBezTo>
                  <a:cubicBezTo>
                    <a:pt x="658871" y="604431"/>
                    <a:pt x="629300" y="621460"/>
                    <a:pt x="597311" y="621460"/>
                  </a:cubicBezTo>
                  <a:lnTo>
                    <a:pt x="93787" y="621460"/>
                  </a:lnTo>
                  <a:cubicBezTo>
                    <a:pt x="61798" y="621460"/>
                    <a:pt x="32227" y="604431"/>
                    <a:pt x="16170" y="576763"/>
                  </a:cubicBezTo>
                  <a:cubicBezTo>
                    <a:pt x="114" y="549095"/>
                    <a:pt x="0" y="514971"/>
                    <a:pt x="15871" y="487196"/>
                  </a:cubicBezTo>
                  <a:lnTo>
                    <a:pt x="268827" y="44524"/>
                  </a:lnTo>
                  <a:cubicBezTo>
                    <a:pt x="284560" y="16991"/>
                    <a:pt x="313839" y="0"/>
                    <a:pt x="345549" y="0"/>
                  </a:cubicBezTo>
                  <a:cubicBezTo>
                    <a:pt x="377259" y="0"/>
                    <a:pt x="406538" y="16991"/>
                    <a:pt x="422271" y="44524"/>
                  </a:cubicBezTo>
                  <a:close/>
                </a:path>
              </a:pathLst>
            </a:custGeom>
            <a:solidFill>
              <a:srgbClr val="518BC9">
                <a:alpha val="89804"/>
              </a:srgbClr>
            </a:solidFill>
          </p:spPr>
          <p:txBody>
            <a:bodyPr/>
            <a:lstStyle/>
            <a:p>
              <a:endParaRPr lang="ja"/>
            </a:p>
          </p:txBody>
        </p:sp>
        <p:sp>
          <p:nvSpPr>
            <p:cNvPr id="14" name="TextBox 14"/>
            <p:cNvSpPr txBox="1"/>
            <p:nvPr/>
          </p:nvSpPr>
          <p:spPr>
            <a:xfrm>
              <a:off x="127000" y="263525"/>
              <a:ext cx="558800" cy="396875"/>
            </a:xfrm>
            <a:prstGeom prst="rect">
              <a:avLst/>
            </a:prstGeom>
          </p:spPr>
          <p:txBody>
            <a:bodyPr lIns="50800" tIns="50800" rIns="50800" bIns="50800" rtlCol="0" anchor="ctr"/>
            <a:lstStyle/>
            <a:p>
              <a:pPr algn="ctr" rtl="0">
                <a:lnSpc>
                  <a:spcPts val="3750"/>
                </a:lnSpc>
              </a:pPr>
              <a:endParaRPr/>
            </a:p>
          </p:txBody>
        </p:sp>
      </p:grpSp>
      <p:grpSp>
        <p:nvGrpSpPr>
          <p:cNvPr id="15" name="Group 15"/>
          <p:cNvGrpSpPr/>
          <p:nvPr/>
        </p:nvGrpSpPr>
        <p:grpSpPr>
          <a:xfrm rot="5400000">
            <a:off x="6910187" y="4895651"/>
            <a:ext cx="425684" cy="382790"/>
            <a:chOff x="60851" y="89740"/>
            <a:chExt cx="691098" cy="621460"/>
          </a:xfrm>
        </p:grpSpPr>
        <p:sp>
          <p:nvSpPr>
            <p:cNvPr id="16" name="Freeform 16"/>
            <p:cNvSpPr/>
            <p:nvPr/>
          </p:nvSpPr>
          <p:spPr>
            <a:xfrm>
              <a:off x="60851" y="89740"/>
              <a:ext cx="691098" cy="621460"/>
            </a:xfrm>
            <a:custGeom>
              <a:avLst/>
              <a:gdLst/>
              <a:ahLst/>
              <a:cxnLst/>
              <a:rect l="l" t="t" r="r" b="b"/>
              <a:pathLst>
                <a:path w="691098" h="621460">
                  <a:moveTo>
                    <a:pt x="422271" y="44524"/>
                  </a:moveTo>
                  <a:lnTo>
                    <a:pt x="675227" y="487196"/>
                  </a:lnTo>
                  <a:cubicBezTo>
                    <a:pt x="691098" y="514971"/>
                    <a:pt x="690984" y="549095"/>
                    <a:pt x="674928" y="576763"/>
                  </a:cubicBezTo>
                  <a:cubicBezTo>
                    <a:pt x="658871" y="604431"/>
                    <a:pt x="629300" y="621460"/>
                    <a:pt x="597311" y="621460"/>
                  </a:cubicBezTo>
                  <a:lnTo>
                    <a:pt x="93787" y="621460"/>
                  </a:lnTo>
                  <a:cubicBezTo>
                    <a:pt x="61798" y="621460"/>
                    <a:pt x="32227" y="604431"/>
                    <a:pt x="16170" y="576763"/>
                  </a:cubicBezTo>
                  <a:cubicBezTo>
                    <a:pt x="114" y="549095"/>
                    <a:pt x="0" y="514971"/>
                    <a:pt x="15871" y="487196"/>
                  </a:cubicBezTo>
                  <a:lnTo>
                    <a:pt x="268827" y="44524"/>
                  </a:lnTo>
                  <a:cubicBezTo>
                    <a:pt x="284560" y="16991"/>
                    <a:pt x="313839" y="0"/>
                    <a:pt x="345549" y="0"/>
                  </a:cubicBezTo>
                  <a:cubicBezTo>
                    <a:pt x="377259" y="0"/>
                    <a:pt x="406538" y="16991"/>
                    <a:pt x="422271" y="44524"/>
                  </a:cubicBezTo>
                  <a:close/>
                </a:path>
              </a:pathLst>
            </a:custGeom>
            <a:solidFill>
              <a:srgbClr val="518BC9">
                <a:alpha val="89804"/>
              </a:srgbClr>
            </a:solidFill>
          </p:spPr>
          <p:txBody>
            <a:bodyPr/>
            <a:lstStyle/>
            <a:p>
              <a:endParaRPr lang="ja" sz="3200"/>
            </a:p>
          </p:txBody>
        </p:sp>
        <p:sp>
          <p:nvSpPr>
            <p:cNvPr id="17" name="TextBox 17"/>
            <p:cNvSpPr txBox="1"/>
            <p:nvPr/>
          </p:nvSpPr>
          <p:spPr>
            <a:xfrm>
              <a:off x="127000" y="263525"/>
              <a:ext cx="558800" cy="396875"/>
            </a:xfrm>
            <a:prstGeom prst="rect">
              <a:avLst/>
            </a:prstGeom>
          </p:spPr>
          <p:txBody>
            <a:bodyPr lIns="50800" tIns="50800" rIns="50800" bIns="50800" rtlCol="0" anchor="ctr"/>
            <a:lstStyle/>
            <a:p>
              <a:pPr algn="ctr" rtl="0">
                <a:lnSpc>
                  <a:spcPts val="3750"/>
                </a:lnSpc>
              </a:pPr>
              <a:endParaRPr sz="3200"/>
            </a:p>
          </p:txBody>
        </p:sp>
      </p:grpSp>
      <p:grpSp>
        <p:nvGrpSpPr>
          <p:cNvPr id="18" name="Group 18"/>
          <p:cNvGrpSpPr/>
          <p:nvPr/>
        </p:nvGrpSpPr>
        <p:grpSpPr>
          <a:xfrm rot="5400000">
            <a:off x="1369991" y="5933296"/>
            <a:ext cx="500647" cy="438066"/>
            <a:chOff x="0" y="0"/>
            <a:chExt cx="812800" cy="711200"/>
          </a:xfrm>
        </p:grpSpPr>
        <p:sp>
          <p:nvSpPr>
            <p:cNvPr id="19" name="Freeform 19"/>
            <p:cNvSpPr/>
            <p:nvPr/>
          </p:nvSpPr>
          <p:spPr>
            <a:xfrm>
              <a:off x="60851" y="89740"/>
              <a:ext cx="691098" cy="621460"/>
            </a:xfrm>
            <a:custGeom>
              <a:avLst/>
              <a:gdLst/>
              <a:ahLst/>
              <a:cxnLst/>
              <a:rect l="l" t="t" r="r" b="b"/>
              <a:pathLst>
                <a:path w="691098" h="621460">
                  <a:moveTo>
                    <a:pt x="422271" y="44524"/>
                  </a:moveTo>
                  <a:lnTo>
                    <a:pt x="675227" y="487196"/>
                  </a:lnTo>
                  <a:cubicBezTo>
                    <a:pt x="691098" y="514971"/>
                    <a:pt x="690984" y="549095"/>
                    <a:pt x="674928" y="576763"/>
                  </a:cubicBezTo>
                  <a:cubicBezTo>
                    <a:pt x="658871" y="604431"/>
                    <a:pt x="629300" y="621460"/>
                    <a:pt x="597311" y="621460"/>
                  </a:cubicBezTo>
                  <a:lnTo>
                    <a:pt x="93787" y="621460"/>
                  </a:lnTo>
                  <a:cubicBezTo>
                    <a:pt x="61798" y="621460"/>
                    <a:pt x="32227" y="604431"/>
                    <a:pt x="16170" y="576763"/>
                  </a:cubicBezTo>
                  <a:cubicBezTo>
                    <a:pt x="114" y="549095"/>
                    <a:pt x="0" y="514971"/>
                    <a:pt x="15871" y="487196"/>
                  </a:cubicBezTo>
                  <a:lnTo>
                    <a:pt x="268827" y="44524"/>
                  </a:lnTo>
                  <a:cubicBezTo>
                    <a:pt x="284560" y="16991"/>
                    <a:pt x="313839" y="0"/>
                    <a:pt x="345549" y="0"/>
                  </a:cubicBezTo>
                  <a:cubicBezTo>
                    <a:pt x="377259" y="0"/>
                    <a:pt x="406538" y="16991"/>
                    <a:pt x="422271" y="44524"/>
                  </a:cubicBezTo>
                  <a:close/>
                </a:path>
              </a:pathLst>
            </a:custGeom>
            <a:solidFill>
              <a:srgbClr val="BB4075">
                <a:alpha val="89804"/>
              </a:srgbClr>
            </a:solidFill>
          </p:spPr>
          <p:txBody>
            <a:bodyPr/>
            <a:lstStyle/>
            <a:p>
              <a:endParaRPr lang="ja"/>
            </a:p>
          </p:txBody>
        </p:sp>
        <p:sp>
          <p:nvSpPr>
            <p:cNvPr id="20" name="TextBox 20"/>
            <p:cNvSpPr txBox="1"/>
            <p:nvPr/>
          </p:nvSpPr>
          <p:spPr>
            <a:xfrm>
              <a:off x="127000" y="263525"/>
              <a:ext cx="558800" cy="396875"/>
            </a:xfrm>
            <a:prstGeom prst="rect">
              <a:avLst/>
            </a:prstGeom>
          </p:spPr>
          <p:txBody>
            <a:bodyPr lIns="50800" tIns="50800" rIns="50800" bIns="50800" rtlCol="0" anchor="ctr"/>
            <a:lstStyle/>
            <a:p>
              <a:pPr algn="ctr" rtl="0">
                <a:lnSpc>
                  <a:spcPts val="3750"/>
                </a:lnSpc>
              </a:pPr>
              <a:endParaRPr/>
            </a:p>
          </p:txBody>
        </p:sp>
      </p:grpSp>
      <p:grpSp>
        <p:nvGrpSpPr>
          <p:cNvPr id="21" name="Group 21"/>
          <p:cNvGrpSpPr/>
          <p:nvPr/>
        </p:nvGrpSpPr>
        <p:grpSpPr>
          <a:xfrm rot="5400000">
            <a:off x="1369991" y="7033064"/>
            <a:ext cx="500647" cy="438066"/>
            <a:chOff x="0" y="0"/>
            <a:chExt cx="812800" cy="711200"/>
          </a:xfrm>
        </p:grpSpPr>
        <p:sp>
          <p:nvSpPr>
            <p:cNvPr id="22" name="Freeform 22"/>
            <p:cNvSpPr/>
            <p:nvPr/>
          </p:nvSpPr>
          <p:spPr>
            <a:xfrm>
              <a:off x="60851" y="89740"/>
              <a:ext cx="691098" cy="621460"/>
            </a:xfrm>
            <a:custGeom>
              <a:avLst/>
              <a:gdLst/>
              <a:ahLst/>
              <a:cxnLst/>
              <a:rect l="l" t="t" r="r" b="b"/>
              <a:pathLst>
                <a:path w="691098" h="621460">
                  <a:moveTo>
                    <a:pt x="422271" y="44524"/>
                  </a:moveTo>
                  <a:lnTo>
                    <a:pt x="675227" y="487196"/>
                  </a:lnTo>
                  <a:cubicBezTo>
                    <a:pt x="691098" y="514971"/>
                    <a:pt x="690984" y="549095"/>
                    <a:pt x="674928" y="576763"/>
                  </a:cubicBezTo>
                  <a:cubicBezTo>
                    <a:pt x="658871" y="604431"/>
                    <a:pt x="629300" y="621460"/>
                    <a:pt x="597311" y="621460"/>
                  </a:cubicBezTo>
                  <a:lnTo>
                    <a:pt x="93787" y="621460"/>
                  </a:lnTo>
                  <a:cubicBezTo>
                    <a:pt x="61798" y="621460"/>
                    <a:pt x="32227" y="604431"/>
                    <a:pt x="16170" y="576763"/>
                  </a:cubicBezTo>
                  <a:cubicBezTo>
                    <a:pt x="114" y="549095"/>
                    <a:pt x="0" y="514971"/>
                    <a:pt x="15871" y="487196"/>
                  </a:cubicBezTo>
                  <a:lnTo>
                    <a:pt x="268827" y="44524"/>
                  </a:lnTo>
                  <a:cubicBezTo>
                    <a:pt x="284560" y="16991"/>
                    <a:pt x="313839" y="0"/>
                    <a:pt x="345549" y="0"/>
                  </a:cubicBezTo>
                  <a:cubicBezTo>
                    <a:pt x="377259" y="0"/>
                    <a:pt x="406538" y="16991"/>
                    <a:pt x="422271" y="44524"/>
                  </a:cubicBezTo>
                  <a:close/>
                </a:path>
              </a:pathLst>
            </a:custGeom>
            <a:solidFill>
              <a:srgbClr val="590E52">
                <a:alpha val="89804"/>
              </a:srgbClr>
            </a:solidFill>
          </p:spPr>
          <p:txBody>
            <a:bodyPr/>
            <a:lstStyle/>
            <a:p>
              <a:endParaRPr lang="ja"/>
            </a:p>
          </p:txBody>
        </p:sp>
        <p:sp>
          <p:nvSpPr>
            <p:cNvPr id="23" name="TextBox 23"/>
            <p:cNvSpPr txBox="1"/>
            <p:nvPr/>
          </p:nvSpPr>
          <p:spPr>
            <a:xfrm>
              <a:off x="127000" y="263525"/>
              <a:ext cx="558800" cy="396875"/>
            </a:xfrm>
            <a:prstGeom prst="rect">
              <a:avLst/>
            </a:prstGeom>
          </p:spPr>
          <p:txBody>
            <a:bodyPr lIns="50800" tIns="50800" rIns="50800" bIns="50800" rtlCol="0" anchor="ctr"/>
            <a:lstStyle/>
            <a:p>
              <a:pPr algn="ctr" rtl="0">
                <a:lnSpc>
                  <a:spcPts val="3750"/>
                </a:lnSpc>
              </a:pPr>
              <a:endParaRPr/>
            </a:p>
          </p:txBody>
        </p:sp>
      </p:grpSp>
      <p:grpSp>
        <p:nvGrpSpPr>
          <p:cNvPr id="25" name="Group 25"/>
          <p:cNvGrpSpPr/>
          <p:nvPr/>
        </p:nvGrpSpPr>
        <p:grpSpPr>
          <a:xfrm rot="5400000">
            <a:off x="6910187" y="7112137"/>
            <a:ext cx="425684" cy="382790"/>
            <a:chOff x="60851" y="89740"/>
            <a:chExt cx="691098" cy="621460"/>
          </a:xfrm>
        </p:grpSpPr>
        <p:sp>
          <p:nvSpPr>
            <p:cNvPr id="26" name="Freeform 26"/>
            <p:cNvSpPr/>
            <p:nvPr/>
          </p:nvSpPr>
          <p:spPr>
            <a:xfrm>
              <a:off x="60851" y="89740"/>
              <a:ext cx="691098" cy="621460"/>
            </a:xfrm>
            <a:custGeom>
              <a:avLst/>
              <a:gdLst/>
              <a:ahLst/>
              <a:cxnLst/>
              <a:rect l="l" t="t" r="r" b="b"/>
              <a:pathLst>
                <a:path w="691098" h="621460">
                  <a:moveTo>
                    <a:pt x="422271" y="44524"/>
                  </a:moveTo>
                  <a:lnTo>
                    <a:pt x="675227" y="487196"/>
                  </a:lnTo>
                  <a:cubicBezTo>
                    <a:pt x="691098" y="514971"/>
                    <a:pt x="690984" y="549095"/>
                    <a:pt x="674928" y="576763"/>
                  </a:cubicBezTo>
                  <a:cubicBezTo>
                    <a:pt x="658871" y="604431"/>
                    <a:pt x="629300" y="621460"/>
                    <a:pt x="597311" y="621460"/>
                  </a:cubicBezTo>
                  <a:lnTo>
                    <a:pt x="93787" y="621460"/>
                  </a:lnTo>
                  <a:cubicBezTo>
                    <a:pt x="61798" y="621460"/>
                    <a:pt x="32227" y="604431"/>
                    <a:pt x="16170" y="576763"/>
                  </a:cubicBezTo>
                  <a:cubicBezTo>
                    <a:pt x="114" y="549095"/>
                    <a:pt x="0" y="514971"/>
                    <a:pt x="15871" y="487196"/>
                  </a:cubicBezTo>
                  <a:lnTo>
                    <a:pt x="268827" y="44524"/>
                  </a:lnTo>
                  <a:cubicBezTo>
                    <a:pt x="284560" y="16991"/>
                    <a:pt x="313839" y="0"/>
                    <a:pt x="345549" y="0"/>
                  </a:cubicBezTo>
                  <a:cubicBezTo>
                    <a:pt x="377259" y="0"/>
                    <a:pt x="406538" y="16991"/>
                    <a:pt x="422271" y="44524"/>
                  </a:cubicBezTo>
                  <a:close/>
                </a:path>
              </a:pathLst>
            </a:custGeom>
            <a:solidFill>
              <a:srgbClr val="590E52">
                <a:alpha val="89804"/>
              </a:srgbClr>
            </a:solidFill>
          </p:spPr>
          <p:txBody>
            <a:bodyPr/>
            <a:lstStyle/>
            <a:p>
              <a:endParaRPr lang="ja" sz="3200"/>
            </a:p>
          </p:txBody>
        </p:sp>
        <p:sp>
          <p:nvSpPr>
            <p:cNvPr id="27" name="TextBox 27"/>
            <p:cNvSpPr txBox="1"/>
            <p:nvPr/>
          </p:nvSpPr>
          <p:spPr>
            <a:xfrm>
              <a:off x="127000" y="263525"/>
              <a:ext cx="558800" cy="396875"/>
            </a:xfrm>
            <a:prstGeom prst="rect">
              <a:avLst/>
            </a:prstGeom>
          </p:spPr>
          <p:txBody>
            <a:bodyPr lIns="50800" tIns="50800" rIns="50800" bIns="50800" rtlCol="0" anchor="ctr"/>
            <a:lstStyle/>
            <a:p>
              <a:pPr algn="ctr" rtl="0">
                <a:lnSpc>
                  <a:spcPts val="3750"/>
                </a:lnSpc>
              </a:pPr>
              <a:endParaRPr sz="3200"/>
            </a:p>
          </p:txBody>
        </p:sp>
      </p:grpSp>
      <p:grpSp>
        <p:nvGrpSpPr>
          <p:cNvPr id="28" name="Group 28"/>
          <p:cNvGrpSpPr/>
          <p:nvPr/>
        </p:nvGrpSpPr>
        <p:grpSpPr>
          <a:xfrm rot="5400000">
            <a:off x="6910187" y="5984308"/>
            <a:ext cx="425684" cy="382790"/>
            <a:chOff x="60851" y="89740"/>
            <a:chExt cx="691098" cy="621460"/>
          </a:xfrm>
        </p:grpSpPr>
        <p:sp>
          <p:nvSpPr>
            <p:cNvPr id="29" name="Freeform 29"/>
            <p:cNvSpPr/>
            <p:nvPr/>
          </p:nvSpPr>
          <p:spPr>
            <a:xfrm>
              <a:off x="60851" y="89740"/>
              <a:ext cx="691098" cy="621460"/>
            </a:xfrm>
            <a:custGeom>
              <a:avLst/>
              <a:gdLst/>
              <a:ahLst/>
              <a:cxnLst/>
              <a:rect l="l" t="t" r="r" b="b"/>
              <a:pathLst>
                <a:path w="691098" h="621460">
                  <a:moveTo>
                    <a:pt x="422271" y="44524"/>
                  </a:moveTo>
                  <a:lnTo>
                    <a:pt x="675227" y="487196"/>
                  </a:lnTo>
                  <a:cubicBezTo>
                    <a:pt x="691098" y="514971"/>
                    <a:pt x="690984" y="549095"/>
                    <a:pt x="674928" y="576763"/>
                  </a:cubicBezTo>
                  <a:cubicBezTo>
                    <a:pt x="658871" y="604431"/>
                    <a:pt x="629300" y="621460"/>
                    <a:pt x="597311" y="621460"/>
                  </a:cubicBezTo>
                  <a:lnTo>
                    <a:pt x="93787" y="621460"/>
                  </a:lnTo>
                  <a:cubicBezTo>
                    <a:pt x="61798" y="621460"/>
                    <a:pt x="32227" y="604431"/>
                    <a:pt x="16170" y="576763"/>
                  </a:cubicBezTo>
                  <a:cubicBezTo>
                    <a:pt x="114" y="549095"/>
                    <a:pt x="0" y="514971"/>
                    <a:pt x="15871" y="487196"/>
                  </a:cubicBezTo>
                  <a:lnTo>
                    <a:pt x="268827" y="44524"/>
                  </a:lnTo>
                  <a:cubicBezTo>
                    <a:pt x="284560" y="16991"/>
                    <a:pt x="313839" y="0"/>
                    <a:pt x="345549" y="0"/>
                  </a:cubicBezTo>
                  <a:cubicBezTo>
                    <a:pt x="377259" y="0"/>
                    <a:pt x="406538" y="16991"/>
                    <a:pt x="422271" y="44524"/>
                  </a:cubicBezTo>
                  <a:close/>
                </a:path>
              </a:pathLst>
            </a:custGeom>
            <a:solidFill>
              <a:srgbClr val="BB4075">
                <a:alpha val="89804"/>
              </a:srgbClr>
            </a:solidFill>
          </p:spPr>
          <p:txBody>
            <a:bodyPr/>
            <a:lstStyle/>
            <a:p>
              <a:endParaRPr lang="ja" sz="3200"/>
            </a:p>
          </p:txBody>
        </p:sp>
        <p:sp>
          <p:nvSpPr>
            <p:cNvPr id="30" name="TextBox 30"/>
            <p:cNvSpPr txBox="1"/>
            <p:nvPr/>
          </p:nvSpPr>
          <p:spPr>
            <a:xfrm>
              <a:off x="127000" y="263525"/>
              <a:ext cx="558800" cy="396875"/>
            </a:xfrm>
            <a:prstGeom prst="rect">
              <a:avLst/>
            </a:prstGeom>
          </p:spPr>
          <p:txBody>
            <a:bodyPr lIns="50800" tIns="50800" rIns="50800" bIns="50800" rtlCol="0" anchor="ctr"/>
            <a:lstStyle/>
            <a:p>
              <a:pPr algn="ctr" rtl="0">
                <a:lnSpc>
                  <a:spcPts val="3750"/>
                </a:lnSpc>
              </a:pPr>
              <a:endParaRPr sz="3200"/>
            </a:p>
          </p:txBody>
        </p:sp>
      </p:grpSp>
      <p:sp>
        <p:nvSpPr>
          <p:cNvPr id="31" name="Freeform 31"/>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5"/>
            <a:stretch>
              <a:fillRect t="-74" b="-74"/>
            </a:stretch>
          </a:blipFill>
        </p:spPr>
        <p:txBody>
          <a:bodyPr/>
          <a:lstStyle/>
          <a:p>
            <a:endParaRPr lang="ja"/>
          </a:p>
        </p:txBody>
      </p:sp>
      <p:sp>
        <p:nvSpPr>
          <p:cNvPr id="32" name="TextBox 32"/>
          <p:cNvSpPr txBox="1"/>
          <p:nvPr/>
        </p:nvSpPr>
        <p:spPr>
          <a:xfrm>
            <a:off x="2232952" y="3559155"/>
            <a:ext cx="4816156" cy="577787"/>
          </a:xfrm>
          <a:prstGeom prst="rect">
            <a:avLst/>
          </a:prstGeom>
        </p:spPr>
        <p:txBody>
          <a:bodyPr lIns="0" tIns="0" rIns="0" bIns="0" rtlCol="0" anchor="t">
            <a:spAutoFit/>
          </a:bodyPr>
          <a:lstStyle/>
          <a:p>
            <a:pPr algn="l" rtl="0">
              <a:lnSpc>
                <a:spcPts val="5400"/>
              </a:lnSpc>
            </a:pPr>
            <a:r>
              <a:rPr lang="ja" sz="2700" b="0" i="0" u="none" baseline="0" dirty="0">
                <a:solidFill>
                  <a:srgbClr val="000000"/>
                </a:solidFill>
                <a:latin typeface="+mn-ea"/>
                <a:cs typeface="Calibri (MS)"/>
                <a:sym typeface="Calibri (MS)"/>
              </a:rPr>
              <a:t>はじめに</a:t>
            </a:r>
          </a:p>
        </p:txBody>
      </p:sp>
      <p:sp>
        <p:nvSpPr>
          <p:cNvPr id="33" name="TextBox 33"/>
          <p:cNvSpPr txBox="1"/>
          <p:nvPr/>
        </p:nvSpPr>
        <p:spPr>
          <a:xfrm>
            <a:off x="7763305" y="3678275"/>
            <a:ext cx="5442389" cy="577787"/>
          </a:xfrm>
          <a:prstGeom prst="rect">
            <a:avLst/>
          </a:prstGeom>
        </p:spPr>
        <p:txBody>
          <a:bodyPr wrap="square" lIns="0" tIns="0" rIns="0" bIns="0" rtlCol="0" anchor="t">
            <a:spAutoFit/>
          </a:bodyPr>
          <a:lstStyle/>
          <a:p>
            <a:pPr algn="l" rtl="0">
              <a:lnSpc>
                <a:spcPts val="5400"/>
              </a:lnSpc>
            </a:pPr>
            <a:r>
              <a:rPr lang="ja" sz="2700" b="0" i="0" u="none" spc="300" baseline="0" dirty="0">
                <a:solidFill>
                  <a:srgbClr val="000000"/>
                </a:solidFill>
                <a:latin typeface="+mn-ea"/>
                <a:cs typeface="Calibri (MS)"/>
                <a:sym typeface="Calibri (MS)"/>
              </a:rPr>
              <a:t>ピアツーピア・ファンドレイジング</a:t>
            </a:r>
            <a:endParaRPr lang="ja" sz="2700" spc="300" dirty="0">
              <a:solidFill>
                <a:srgbClr val="000000"/>
              </a:solidFill>
              <a:latin typeface="+mn-ea"/>
              <a:cs typeface="Calibri (MS)"/>
            </a:endParaRPr>
          </a:p>
        </p:txBody>
      </p:sp>
      <p:sp>
        <p:nvSpPr>
          <p:cNvPr id="34" name="TextBox 34"/>
          <p:cNvSpPr txBox="1"/>
          <p:nvPr/>
        </p:nvSpPr>
        <p:spPr>
          <a:xfrm>
            <a:off x="2232952" y="4570022"/>
            <a:ext cx="4816156" cy="861774"/>
          </a:xfrm>
          <a:prstGeom prst="rect">
            <a:avLst/>
          </a:prstGeom>
        </p:spPr>
        <p:txBody>
          <a:bodyPr lIns="0" tIns="0" rIns="0" bIns="0" rtlCol="0" anchor="t">
            <a:spAutoFit/>
          </a:bodyPr>
          <a:lstStyle/>
          <a:p>
            <a:pPr algn="l" rtl="0"/>
            <a:r>
              <a:rPr lang="ja" sz="2800" b="0" i="0" u="none" baseline="0" dirty="0">
                <a:solidFill>
                  <a:srgbClr val="000000"/>
                </a:solidFill>
                <a:latin typeface="+mn-ea"/>
                <a:cs typeface="Calibri (MS)"/>
                <a:sym typeface="Calibri (MS)"/>
              </a:rPr>
              <a:t>資金調達における</a:t>
            </a:r>
            <a:br>
              <a:rPr lang="en-US" altLang="ja" sz="2800" b="0" i="0" u="none" baseline="0" dirty="0">
                <a:solidFill>
                  <a:srgbClr val="000000"/>
                </a:solidFill>
                <a:latin typeface="+mn-ea"/>
                <a:cs typeface="Calibri (MS)"/>
                <a:sym typeface="Calibri (MS)"/>
              </a:rPr>
            </a:br>
            <a:r>
              <a:rPr lang="ja" sz="2800" b="0" i="0" u="none" baseline="0" dirty="0">
                <a:solidFill>
                  <a:srgbClr val="000000"/>
                </a:solidFill>
                <a:latin typeface="+mn-ea"/>
                <a:cs typeface="Calibri (MS)"/>
                <a:sym typeface="Calibri (MS)"/>
              </a:rPr>
              <a:t>テクノロジーの役割</a:t>
            </a:r>
          </a:p>
        </p:txBody>
      </p:sp>
      <p:sp>
        <p:nvSpPr>
          <p:cNvPr id="35" name="TextBox 35"/>
          <p:cNvSpPr txBox="1"/>
          <p:nvPr/>
        </p:nvSpPr>
        <p:spPr>
          <a:xfrm>
            <a:off x="7763305" y="4621458"/>
            <a:ext cx="6211570" cy="830997"/>
          </a:xfrm>
          <a:prstGeom prst="rect">
            <a:avLst/>
          </a:prstGeom>
        </p:spPr>
        <p:txBody>
          <a:bodyPr wrap="square" lIns="0" tIns="0" rIns="0" bIns="0" rtlCol="0" anchor="t">
            <a:spAutoFit/>
          </a:bodyPr>
          <a:lstStyle/>
          <a:p>
            <a:pPr algn="l" rtl="0"/>
            <a:r>
              <a:rPr lang="ja" sz="2700" b="0" i="0" u="none" spc="300" baseline="0" dirty="0">
                <a:solidFill>
                  <a:srgbClr val="000000"/>
                </a:solidFill>
                <a:latin typeface="+mn-ea"/>
                <a:cs typeface="Calibri (MS)"/>
                <a:sym typeface="Calibri (MS)"/>
              </a:rPr>
              <a:t>ターゲットを絞った</a:t>
            </a:r>
            <a:br>
              <a:rPr lang="en-US" altLang="ja" sz="2700" b="0" i="0" u="none" spc="300" baseline="0" dirty="0">
                <a:solidFill>
                  <a:srgbClr val="000000"/>
                </a:solidFill>
                <a:latin typeface="+mn-ea"/>
                <a:cs typeface="Calibri (MS)"/>
                <a:sym typeface="Calibri (MS)"/>
              </a:rPr>
            </a:br>
            <a:r>
              <a:rPr lang="ja" sz="2700" b="0" i="0" u="none" spc="300" baseline="0" dirty="0">
                <a:solidFill>
                  <a:srgbClr val="000000"/>
                </a:solidFill>
                <a:latin typeface="+mn-ea"/>
                <a:cs typeface="Calibri (MS)"/>
                <a:sym typeface="Calibri (MS)"/>
              </a:rPr>
              <a:t>コミュニケーション</a:t>
            </a:r>
          </a:p>
        </p:txBody>
      </p:sp>
      <p:sp>
        <p:nvSpPr>
          <p:cNvPr id="36" name="TextBox 36"/>
          <p:cNvSpPr txBox="1"/>
          <p:nvPr/>
        </p:nvSpPr>
        <p:spPr>
          <a:xfrm>
            <a:off x="2232952" y="5734558"/>
            <a:ext cx="4816156" cy="577787"/>
          </a:xfrm>
          <a:prstGeom prst="rect">
            <a:avLst/>
          </a:prstGeom>
        </p:spPr>
        <p:txBody>
          <a:bodyPr lIns="0" tIns="0" rIns="0" bIns="0" rtlCol="0" anchor="t">
            <a:spAutoFit/>
          </a:bodyPr>
          <a:lstStyle/>
          <a:p>
            <a:pPr algn="l" rtl="0">
              <a:lnSpc>
                <a:spcPts val="5400"/>
              </a:lnSpc>
            </a:pPr>
            <a:r>
              <a:rPr lang="ja" sz="2700" b="0" i="0" u="none" baseline="0" dirty="0">
                <a:solidFill>
                  <a:srgbClr val="000000"/>
                </a:solidFill>
                <a:latin typeface="+mn-ea"/>
                <a:cs typeface="Calibri (MS)"/>
                <a:sym typeface="Calibri (MS)"/>
              </a:rPr>
              <a:t>寄付用モバイルアプリ</a:t>
            </a:r>
          </a:p>
        </p:txBody>
      </p:sp>
      <p:sp>
        <p:nvSpPr>
          <p:cNvPr id="37" name="TextBox 37"/>
          <p:cNvSpPr txBox="1"/>
          <p:nvPr/>
        </p:nvSpPr>
        <p:spPr>
          <a:xfrm>
            <a:off x="2232952" y="6786509"/>
            <a:ext cx="4816156" cy="830997"/>
          </a:xfrm>
          <a:prstGeom prst="rect">
            <a:avLst/>
          </a:prstGeom>
        </p:spPr>
        <p:txBody>
          <a:bodyPr lIns="0" tIns="0" rIns="0" bIns="0" rtlCol="0" anchor="t">
            <a:spAutoFit/>
          </a:bodyPr>
          <a:lstStyle/>
          <a:p>
            <a:pPr algn="l" rtl="0"/>
            <a:r>
              <a:rPr lang="ja" sz="2700" b="0" i="0" u="none" baseline="0" dirty="0">
                <a:solidFill>
                  <a:srgbClr val="000000"/>
                </a:solidFill>
                <a:latin typeface="+mn-ea"/>
                <a:cs typeface="Calibri (MS)"/>
                <a:sym typeface="Calibri (MS)"/>
              </a:rPr>
              <a:t>ソーシャルメディアを通じた</a:t>
            </a:r>
            <a:br>
              <a:rPr lang="en-US" altLang="ja" sz="2700" b="0" i="0" u="none" baseline="0" dirty="0">
                <a:solidFill>
                  <a:srgbClr val="000000"/>
                </a:solidFill>
                <a:latin typeface="+mn-ea"/>
                <a:cs typeface="Calibri (MS)"/>
                <a:sym typeface="Calibri (MS)"/>
              </a:rPr>
            </a:br>
            <a:r>
              <a:rPr lang="ja" sz="2700" b="0" i="0" u="none" baseline="0" dirty="0">
                <a:solidFill>
                  <a:srgbClr val="000000"/>
                </a:solidFill>
                <a:latin typeface="+mn-ea"/>
                <a:cs typeface="Calibri (MS)"/>
                <a:sym typeface="Calibri (MS)"/>
              </a:rPr>
              <a:t>募金活動</a:t>
            </a:r>
          </a:p>
        </p:txBody>
      </p:sp>
      <p:sp>
        <p:nvSpPr>
          <p:cNvPr id="38" name="TextBox 38"/>
          <p:cNvSpPr txBox="1"/>
          <p:nvPr/>
        </p:nvSpPr>
        <p:spPr>
          <a:xfrm>
            <a:off x="7763305" y="6939544"/>
            <a:ext cx="4816156" cy="577787"/>
          </a:xfrm>
          <a:prstGeom prst="rect">
            <a:avLst/>
          </a:prstGeom>
        </p:spPr>
        <p:txBody>
          <a:bodyPr lIns="0" tIns="0" rIns="0" bIns="0" rtlCol="0" anchor="t">
            <a:spAutoFit/>
          </a:bodyPr>
          <a:lstStyle/>
          <a:p>
            <a:pPr algn="l" rtl="0">
              <a:lnSpc>
                <a:spcPts val="5400"/>
              </a:lnSpc>
            </a:pPr>
            <a:r>
              <a:rPr lang="ja" sz="2700" b="0" i="0" u="none" baseline="0" dirty="0">
                <a:solidFill>
                  <a:srgbClr val="000000"/>
                </a:solidFill>
                <a:latin typeface="+mn-ea"/>
                <a:cs typeface="Calibri (MS)"/>
                <a:sym typeface="Calibri (MS)"/>
              </a:rPr>
              <a:t>各種資料</a:t>
            </a:r>
          </a:p>
        </p:txBody>
      </p:sp>
      <p:sp>
        <p:nvSpPr>
          <p:cNvPr id="39" name="TextBox 39"/>
          <p:cNvSpPr txBox="1"/>
          <p:nvPr/>
        </p:nvSpPr>
        <p:spPr>
          <a:xfrm>
            <a:off x="7763305" y="5760204"/>
            <a:ext cx="4903239" cy="830997"/>
          </a:xfrm>
          <a:prstGeom prst="rect">
            <a:avLst/>
          </a:prstGeom>
        </p:spPr>
        <p:txBody>
          <a:bodyPr lIns="0" tIns="0" rIns="0" bIns="0" rtlCol="0" anchor="t">
            <a:spAutoFit/>
          </a:bodyPr>
          <a:lstStyle/>
          <a:p>
            <a:pPr algn="l" rtl="0"/>
            <a:r>
              <a:rPr lang="ja" sz="2700" b="0" i="0" u="none" baseline="0" dirty="0">
                <a:solidFill>
                  <a:srgbClr val="000000"/>
                </a:solidFill>
                <a:latin typeface="+mn-ea"/>
                <a:cs typeface="Calibri (MS)"/>
                <a:sym typeface="Calibri (MS)"/>
              </a:rPr>
              <a:t>寄付者のエンゲージメント向上と継続的支援の促進</a:t>
            </a:r>
          </a:p>
        </p:txBody>
      </p:sp>
      <p:sp>
        <p:nvSpPr>
          <p:cNvPr id="40" name="TextBox 40"/>
          <p:cNvSpPr txBox="1"/>
          <p:nvPr/>
        </p:nvSpPr>
        <p:spPr>
          <a:xfrm>
            <a:off x="1401281" y="1895623"/>
            <a:ext cx="5131034" cy="955675"/>
          </a:xfrm>
          <a:prstGeom prst="rect">
            <a:avLst/>
          </a:prstGeom>
        </p:spPr>
        <p:txBody>
          <a:bodyPr lIns="0" tIns="0" rIns="0" bIns="0" rtlCol="0" anchor="t">
            <a:spAutoFit/>
          </a:bodyPr>
          <a:lstStyle/>
          <a:p>
            <a:pPr algn="l" rtl="0">
              <a:lnSpc>
                <a:spcPts val="7475"/>
              </a:lnSpc>
            </a:pPr>
            <a:r>
              <a:rPr lang="ja" sz="6500" b="1" i="0" u="none" baseline="0" dirty="0">
                <a:solidFill>
                  <a:srgbClr val="293374"/>
                </a:solidFill>
                <a:latin typeface="+mj-ea"/>
                <a:ea typeface="+mj-ea"/>
                <a:cs typeface="Effra"/>
                <a:sym typeface="Effra"/>
              </a:rPr>
              <a:t>議題</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8412844" y="4510136"/>
            <a:ext cx="1462312" cy="1266728"/>
          </a:xfrm>
          <a:custGeom>
            <a:avLst/>
            <a:gdLst/>
            <a:ahLst/>
            <a:cxnLst/>
            <a:rect l="l" t="t" r="r" b="b"/>
            <a:pathLst>
              <a:path w="1462312" h="1266728">
                <a:moveTo>
                  <a:pt x="0" y="0"/>
                </a:moveTo>
                <a:lnTo>
                  <a:pt x="1462312" y="0"/>
                </a:lnTo>
                <a:lnTo>
                  <a:pt x="1462312" y="1266728"/>
                </a:lnTo>
                <a:lnTo>
                  <a:pt x="0" y="1266728"/>
                </a:lnTo>
                <a:lnTo>
                  <a:pt x="0" y="0"/>
                </a:lnTo>
                <a:close/>
              </a:path>
            </a:pathLst>
          </a:custGeom>
          <a:blipFill>
            <a:blip r:embed="rId4">
              <a:extLst>
                <a:ext uri="{96DAC541-7B7A-43D3-8B79-37D633B846F1}">
                  <asvg:svgBlip xmlns:asvg="http://schemas.microsoft.com/office/drawing/2016/SVG/main" r:embed="rId5"/>
                </a:ext>
              </a:extLst>
            </a:blip>
            <a:stretch>
              <a:fillRect l="-151" r="-151"/>
            </a:stretch>
          </a:blipFill>
        </p:spPr>
        <p:txBody>
          <a:bodyPr/>
          <a:lstStyle/>
          <a:p>
            <a:endParaRPr lang="ja"/>
          </a:p>
        </p:txBody>
      </p:sp>
      <p:sp>
        <p:nvSpPr>
          <p:cNvPr id="3" name="Freeform 3"/>
          <p:cNvSpPr/>
          <p:nvPr/>
        </p:nvSpPr>
        <p:spPr>
          <a:xfrm rot="-6203709" flipH="1">
            <a:off x="8477269" y="69379"/>
            <a:ext cx="13417146" cy="10148242"/>
          </a:xfrm>
          <a:custGeom>
            <a:avLst/>
            <a:gdLst/>
            <a:ahLst/>
            <a:cxnLst/>
            <a:rect l="l" t="t" r="r" b="b"/>
            <a:pathLst>
              <a:path w="13417146" h="10148242">
                <a:moveTo>
                  <a:pt x="13417146" y="0"/>
                </a:moveTo>
                <a:lnTo>
                  <a:pt x="0" y="0"/>
                </a:lnTo>
                <a:lnTo>
                  <a:pt x="0" y="10148242"/>
                </a:lnTo>
                <a:lnTo>
                  <a:pt x="13417146" y="10148242"/>
                </a:lnTo>
                <a:lnTo>
                  <a:pt x="13417146"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ja"/>
          </a:p>
        </p:txBody>
      </p:sp>
      <p:grpSp>
        <p:nvGrpSpPr>
          <p:cNvPr id="4" name="Group 4"/>
          <p:cNvGrpSpPr/>
          <p:nvPr/>
        </p:nvGrpSpPr>
        <p:grpSpPr>
          <a:xfrm>
            <a:off x="10439988" y="1562751"/>
            <a:ext cx="6819312" cy="6819312"/>
            <a:chOff x="0" y="0"/>
            <a:chExt cx="812800" cy="812800"/>
          </a:xfrm>
        </p:grpSpPr>
        <p:sp>
          <p:nvSpPr>
            <p:cNvPr id="5" name="Freeform 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8"/>
              <a:stretch>
                <a:fillRect l="-25046" r="-25046"/>
              </a:stretch>
            </a:blipFill>
          </p:spPr>
          <p:txBody>
            <a:bodyPr/>
            <a:lstStyle/>
            <a:p>
              <a:endParaRPr lang="ja"/>
            </a:p>
          </p:txBody>
        </p:sp>
      </p:grpSp>
      <p:sp>
        <p:nvSpPr>
          <p:cNvPr id="6" name="TextBox 6"/>
          <p:cNvSpPr txBox="1"/>
          <p:nvPr/>
        </p:nvSpPr>
        <p:spPr>
          <a:xfrm>
            <a:off x="1028700" y="4187333"/>
            <a:ext cx="8153208" cy="4752070"/>
          </a:xfrm>
          <a:prstGeom prst="rect">
            <a:avLst/>
          </a:prstGeom>
        </p:spPr>
        <p:txBody>
          <a:bodyPr lIns="0" tIns="0" rIns="0" bIns="0" rtlCol="0" anchor="t">
            <a:spAutoFit/>
          </a:bodyPr>
          <a:lstStyle/>
          <a:p>
            <a:pPr marL="422275" indent="-422275" algn="l" rtl="0">
              <a:lnSpc>
                <a:spcPct val="200000"/>
              </a:lnSpc>
              <a:buFont typeface="Arial" panose="020B0604020202020204" pitchFamily="34" charset="0"/>
              <a:buChar char="•"/>
            </a:pPr>
            <a:r>
              <a:rPr lang="ja" sz="4000" b="0" i="0" u="none" baseline="0" dirty="0">
                <a:solidFill>
                  <a:srgbClr val="000000"/>
                </a:solidFill>
                <a:latin typeface="+mn-ea"/>
                <a:cs typeface="Calibri (MS)"/>
                <a:sym typeface="Calibri (MS)"/>
              </a:rPr>
              <a:t>資金調達イベントの企画</a:t>
            </a:r>
            <a:endParaRPr lang="ja" sz="4000" dirty="0">
              <a:solidFill>
                <a:srgbClr val="000000"/>
              </a:solidFill>
              <a:latin typeface="+mn-ea"/>
              <a:cs typeface="Calibri (MS)"/>
            </a:endParaRPr>
          </a:p>
          <a:p>
            <a:pPr marL="457200" indent="-457200" algn="l" rtl="0">
              <a:lnSpc>
                <a:spcPct val="200000"/>
              </a:lnSpc>
              <a:buFont typeface="Arial" panose="020B0604020202020204" pitchFamily="34" charset="0"/>
              <a:buChar char="•"/>
            </a:pPr>
            <a:r>
              <a:rPr lang="ja" sz="4000" b="0" i="0" u="none" baseline="0" dirty="0">
                <a:solidFill>
                  <a:srgbClr val="000000"/>
                </a:solidFill>
                <a:latin typeface="+mn-ea"/>
                <a:cs typeface="Calibri (MS)"/>
                <a:sym typeface="Calibri (MS)"/>
              </a:rPr>
              <a:t>コンテンツ作成</a:t>
            </a:r>
            <a:endParaRPr lang="ja" sz="4000" dirty="0">
              <a:solidFill>
                <a:srgbClr val="000000"/>
              </a:solidFill>
              <a:latin typeface="+mn-ea"/>
              <a:cs typeface="Calibri (MS)"/>
            </a:endParaRPr>
          </a:p>
          <a:p>
            <a:pPr marL="457200" indent="-457200" algn="l" rtl="0">
              <a:lnSpc>
                <a:spcPct val="200000"/>
              </a:lnSpc>
              <a:buFont typeface="Arial" panose="020B0604020202020204" pitchFamily="34" charset="0"/>
              <a:buChar char="•"/>
            </a:pPr>
            <a:r>
              <a:rPr lang="ja" sz="4000" b="0" i="0" u="none" baseline="0" dirty="0">
                <a:solidFill>
                  <a:srgbClr val="000000"/>
                </a:solidFill>
                <a:latin typeface="+mn-ea"/>
                <a:cs typeface="Calibri (MS)"/>
                <a:sym typeface="Calibri (MS)"/>
              </a:rPr>
              <a:t>目標設定</a:t>
            </a:r>
          </a:p>
          <a:p>
            <a:pPr marL="457200" indent="-457200" algn="l" rtl="0">
              <a:lnSpc>
                <a:spcPct val="200000"/>
              </a:lnSpc>
              <a:buFont typeface="Arial" panose="020B0604020202020204" pitchFamily="34" charset="0"/>
              <a:buChar char="•"/>
            </a:pPr>
            <a:r>
              <a:rPr lang="ja" sz="4000" b="0" i="0" u="none" baseline="0" dirty="0">
                <a:solidFill>
                  <a:srgbClr val="000000"/>
                </a:solidFill>
                <a:latin typeface="+mn-ea"/>
                <a:cs typeface="Calibri (MS)"/>
                <a:sym typeface="Calibri (MS)"/>
              </a:rPr>
              <a:t>ターゲットを絞ったメッセージ</a:t>
            </a:r>
            <a:endParaRPr lang="ja" sz="4000" dirty="0">
              <a:solidFill>
                <a:srgbClr val="000000"/>
              </a:solidFill>
              <a:latin typeface="+mn-ea"/>
              <a:cs typeface="Calibri (MS)"/>
            </a:endParaRPr>
          </a:p>
        </p:txBody>
      </p:sp>
      <p:sp>
        <p:nvSpPr>
          <p:cNvPr id="8" name="TextBox 8"/>
          <p:cNvSpPr txBox="1"/>
          <p:nvPr/>
        </p:nvSpPr>
        <p:spPr>
          <a:xfrm>
            <a:off x="971458" y="1919153"/>
            <a:ext cx="9449196" cy="2000548"/>
          </a:xfrm>
          <a:prstGeom prst="rect">
            <a:avLst/>
          </a:prstGeom>
        </p:spPr>
        <p:txBody>
          <a:bodyPr wrap="square" lIns="0" tIns="0" rIns="0" bIns="0" rtlCol="0" anchor="t">
            <a:spAutoFit/>
          </a:bodyPr>
          <a:lstStyle/>
          <a:p>
            <a:pPr rtl="0"/>
            <a:r>
              <a:rPr lang="ja" sz="6500" b="1" i="0" u="none" baseline="0" dirty="0">
                <a:solidFill>
                  <a:srgbClr val="293374"/>
                </a:solidFill>
                <a:latin typeface="+mj-ea"/>
                <a:ea typeface="+mj-ea"/>
                <a:cs typeface="Effra"/>
                <a:sym typeface="Effra"/>
              </a:rPr>
              <a:t>資金調達における</a:t>
            </a:r>
            <a:br>
              <a:rPr lang="en-US" altLang="ja" sz="6500" b="1" i="0" u="none" baseline="0" dirty="0">
                <a:solidFill>
                  <a:srgbClr val="293374"/>
                </a:solidFill>
                <a:latin typeface="+mj-ea"/>
                <a:ea typeface="+mj-ea"/>
                <a:cs typeface="Effra"/>
                <a:sym typeface="Effra"/>
              </a:rPr>
            </a:br>
            <a:r>
              <a:rPr lang="ja" sz="6500" b="1" i="0" u="none" baseline="0" dirty="0">
                <a:solidFill>
                  <a:srgbClr val="293374"/>
                </a:solidFill>
                <a:latin typeface="+mj-ea"/>
                <a:ea typeface="+mj-ea"/>
                <a:cs typeface="Effra"/>
                <a:sym typeface="Effra"/>
              </a:rPr>
              <a:t>テクノロジーの役割</a:t>
            </a:r>
          </a:p>
        </p:txBody>
      </p:sp>
      <p:sp>
        <p:nvSpPr>
          <p:cNvPr id="9" name="Freeform 9"/>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9"/>
            <a:stretch>
              <a:fillRect t="-74" b="-74"/>
            </a:stretch>
          </a:blipFill>
        </p:spPr>
        <p:txBody>
          <a:bodyPr/>
          <a:lstStyle/>
          <a:p>
            <a:endParaRPr lang="ja"/>
          </a:p>
        </p:txBody>
      </p:sp>
    </p:spTree>
  </p:cSld>
  <p:clrMapOvr>
    <a:masterClrMapping/>
  </p:clrMapOvr>
  <p:extLst>
    <p:ext uri="{6950BFC3-D8DA-4A85-94F7-54DA5524770B}">
      <p188:commentRel xmlns:p188="http://schemas.microsoft.com/office/powerpoint/2018/8/main" r:id="rId3"/>
    </p:ext>
  </p:extLs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8412844" y="4510136"/>
            <a:ext cx="1462312" cy="1266728"/>
          </a:xfrm>
          <a:custGeom>
            <a:avLst/>
            <a:gdLst/>
            <a:ahLst/>
            <a:cxnLst/>
            <a:rect l="l" t="t" r="r" b="b"/>
            <a:pathLst>
              <a:path w="1462312" h="1266728">
                <a:moveTo>
                  <a:pt x="0" y="0"/>
                </a:moveTo>
                <a:lnTo>
                  <a:pt x="1462312" y="0"/>
                </a:lnTo>
                <a:lnTo>
                  <a:pt x="1462312" y="1266728"/>
                </a:lnTo>
                <a:lnTo>
                  <a:pt x="0" y="1266728"/>
                </a:lnTo>
                <a:lnTo>
                  <a:pt x="0" y="0"/>
                </a:lnTo>
                <a:close/>
              </a:path>
            </a:pathLst>
          </a:custGeom>
          <a:blipFill>
            <a:blip r:embed="rId3">
              <a:extLst>
                <a:ext uri="{96DAC541-7B7A-43D3-8B79-37D633B846F1}">
                  <asvg:svgBlip xmlns:asvg="http://schemas.microsoft.com/office/drawing/2016/SVG/main" r:embed="rId4"/>
                </a:ext>
              </a:extLst>
            </a:blip>
            <a:stretch>
              <a:fillRect l="-151" r="-151"/>
            </a:stretch>
          </a:blipFill>
        </p:spPr>
        <p:txBody>
          <a:bodyPr/>
          <a:lstStyle/>
          <a:p>
            <a:endParaRPr lang="ja"/>
          </a:p>
        </p:txBody>
      </p:sp>
      <p:sp>
        <p:nvSpPr>
          <p:cNvPr id="3" name="Freeform 3"/>
          <p:cNvSpPr/>
          <p:nvPr/>
        </p:nvSpPr>
        <p:spPr>
          <a:xfrm rot="15396291" flipH="1">
            <a:off x="8477269" y="69379"/>
            <a:ext cx="13417146" cy="10148242"/>
          </a:xfrm>
          <a:custGeom>
            <a:avLst/>
            <a:gdLst/>
            <a:ahLst/>
            <a:cxnLst/>
            <a:rect l="l" t="t" r="r" b="b"/>
            <a:pathLst>
              <a:path w="13417146" h="10148242">
                <a:moveTo>
                  <a:pt x="13417146" y="0"/>
                </a:moveTo>
                <a:lnTo>
                  <a:pt x="0" y="0"/>
                </a:lnTo>
                <a:lnTo>
                  <a:pt x="0" y="10148242"/>
                </a:lnTo>
                <a:lnTo>
                  <a:pt x="13417146" y="10148242"/>
                </a:lnTo>
                <a:lnTo>
                  <a:pt x="13417146"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ja"/>
          </a:p>
        </p:txBody>
      </p:sp>
      <p:sp>
        <p:nvSpPr>
          <p:cNvPr id="4" name="TextBox 4"/>
          <p:cNvSpPr txBox="1"/>
          <p:nvPr/>
        </p:nvSpPr>
        <p:spPr>
          <a:xfrm>
            <a:off x="904529" y="1789305"/>
            <a:ext cx="8417272" cy="7971413"/>
          </a:xfrm>
          <a:prstGeom prst="rect">
            <a:avLst/>
          </a:prstGeom>
        </p:spPr>
        <p:txBody>
          <a:bodyPr wrap="square" lIns="0" tIns="0" rIns="0" bIns="0" rtlCol="0" anchor="t">
            <a:spAutoFit/>
          </a:bodyPr>
          <a:lstStyle/>
          <a:p>
            <a:pPr marL="457200" indent="-457200" algn="l" rtl="0">
              <a:buFont typeface="Arial" panose="020B0604020202020204" pitchFamily="34" charset="0"/>
              <a:buChar char="•"/>
            </a:pPr>
            <a:r>
              <a:rPr lang="ja" sz="3700" b="1" i="0" u="none" baseline="0" dirty="0">
                <a:solidFill>
                  <a:srgbClr val="000000"/>
                </a:solidFill>
                <a:latin typeface="+mn-ea"/>
                <a:cs typeface="Calibri (MS)"/>
                <a:sym typeface="Calibri (MS)"/>
              </a:rPr>
              <a:t>GiveLify</a:t>
            </a:r>
            <a:r>
              <a:rPr lang="ja" sz="3700" b="0" i="0" u="none" baseline="0" dirty="0">
                <a:solidFill>
                  <a:srgbClr val="000000"/>
                </a:solidFill>
                <a:latin typeface="+mn-ea"/>
                <a:cs typeface="Calibri (MS)"/>
                <a:sym typeface="Calibri (MS)"/>
              </a:rPr>
              <a:t> – シンプルなインターフェースで簡単に寄付ができます。</a:t>
            </a:r>
            <a:endParaRPr lang="ja" sz="3700" dirty="0">
              <a:solidFill>
                <a:srgbClr val="000000"/>
              </a:solidFill>
              <a:latin typeface="+mn-ea"/>
              <a:cs typeface="Calibri (MS)"/>
            </a:endParaRPr>
          </a:p>
          <a:p>
            <a:pPr marL="457200" indent="-457200" algn="l" rtl="0">
              <a:buFont typeface="Arial" panose="020B0604020202020204" pitchFamily="34" charset="0"/>
              <a:buChar char="•"/>
            </a:pPr>
            <a:endParaRPr lang="ja" sz="3700" dirty="0">
              <a:solidFill>
                <a:srgbClr val="000000"/>
              </a:solidFill>
              <a:latin typeface="+mn-ea"/>
              <a:cs typeface="Calibri (MS)"/>
              <a:sym typeface="Calibri (MS)"/>
            </a:endParaRPr>
          </a:p>
          <a:p>
            <a:pPr marL="457200" indent="-457200" algn="l" rtl="0">
              <a:buFont typeface="Arial" panose="020B0604020202020204" pitchFamily="34" charset="0"/>
              <a:buChar char="•"/>
            </a:pPr>
            <a:r>
              <a:rPr lang="ja" sz="3700" b="1" i="0" u="none" baseline="0" dirty="0">
                <a:solidFill>
                  <a:srgbClr val="000000"/>
                </a:solidFill>
                <a:latin typeface="+mn-ea"/>
                <a:cs typeface="Calibri (MS)"/>
                <a:sym typeface="Calibri (MS)"/>
              </a:rPr>
              <a:t>PayPal Giving</a:t>
            </a:r>
            <a:r>
              <a:rPr lang="ja" sz="3700" b="0" i="0" u="none" baseline="0" dirty="0">
                <a:solidFill>
                  <a:srgbClr val="000000"/>
                </a:solidFill>
                <a:latin typeface="+mn-ea"/>
                <a:cs typeface="Calibri (MS)"/>
                <a:sym typeface="Calibri (MS)"/>
              </a:rPr>
              <a:t> – PayPal経由で簡単に</a:t>
            </a:r>
            <a:br>
              <a:rPr lang="en-GB" altLang="ja" sz="3700" b="0" i="0" u="none" baseline="0" dirty="0">
                <a:solidFill>
                  <a:srgbClr val="000000"/>
                </a:solidFill>
                <a:latin typeface="+mn-ea"/>
                <a:cs typeface="Calibri (MS)"/>
                <a:sym typeface="Calibri (MS)"/>
              </a:rPr>
            </a:br>
            <a:r>
              <a:rPr lang="ja" sz="3700" b="0" i="0" u="none" baseline="0" dirty="0">
                <a:solidFill>
                  <a:srgbClr val="000000"/>
                </a:solidFill>
                <a:latin typeface="+mn-ea"/>
                <a:cs typeface="Calibri (MS)"/>
                <a:sym typeface="Calibri (MS)"/>
              </a:rPr>
              <a:t>寄付を行うことができます。</a:t>
            </a:r>
            <a:endParaRPr lang="ja" sz="3700" dirty="0">
              <a:solidFill>
                <a:srgbClr val="000000"/>
              </a:solidFill>
              <a:latin typeface="+mn-ea"/>
              <a:cs typeface="Calibri (MS)"/>
            </a:endParaRPr>
          </a:p>
          <a:p>
            <a:pPr marL="457200" indent="-457200" algn="l" rtl="0">
              <a:buFont typeface="Arial" panose="020B0604020202020204" pitchFamily="34" charset="0"/>
              <a:buChar char="•"/>
            </a:pPr>
            <a:endParaRPr lang="ja" sz="3700" dirty="0">
              <a:solidFill>
                <a:srgbClr val="000000"/>
              </a:solidFill>
              <a:latin typeface="+mn-ea"/>
              <a:cs typeface="Calibri (MS)"/>
              <a:sym typeface="Calibri (MS)"/>
            </a:endParaRPr>
          </a:p>
          <a:p>
            <a:pPr marL="457200" indent="-457200" algn="l" rtl="0">
              <a:buFont typeface="Arial" panose="020B0604020202020204" pitchFamily="34" charset="0"/>
              <a:buChar char="•"/>
            </a:pPr>
            <a:r>
              <a:rPr lang="ja" sz="3700" b="1" i="0" u="none" baseline="0" dirty="0">
                <a:solidFill>
                  <a:srgbClr val="000000"/>
                </a:solidFill>
                <a:latin typeface="+mn-ea"/>
                <a:cs typeface="Calibri (MS)"/>
                <a:sym typeface="Calibri (MS)"/>
              </a:rPr>
              <a:t>Donorbox</a:t>
            </a:r>
            <a:r>
              <a:rPr lang="ja" sz="3700" b="0" i="0" u="none" baseline="0" dirty="0">
                <a:solidFill>
                  <a:srgbClr val="000000"/>
                </a:solidFill>
                <a:latin typeface="+mn-ea"/>
                <a:cs typeface="Calibri (MS)"/>
                <a:sym typeface="Calibri (MS)"/>
              </a:rPr>
              <a:t> – 定期寄付のオプションを</a:t>
            </a:r>
            <a:br>
              <a:rPr lang="en-GB" altLang="ja" sz="3700" b="0" i="0" u="none" baseline="0" dirty="0">
                <a:solidFill>
                  <a:srgbClr val="000000"/>
                </a:solidFill>
                <a:latin typeface="+mn-ea"/>
                <a:cs typeface="Calibri (MS)"/>
                <a:sym typeface="Calibri (MS)"/>
              </a:rPr>
            </a:br>
            <a:r>
              <a:rPr lang="ja" sz="3700" b="0" i="0" u="none" baseline="0" dirty="0">
                <a:solidFill>
                  <a:srgbClr val="000000"/>
                </a:solidFill>
                <a:latin typeface="+mn-ea"/>
                <a:cs typeface="Calibri (MS)"/>
                <a:sym typeface="Calibri (MS)"/>
              </a:rPr>
              <a:t>備えたユーザーフレンドリーなモバイル寄付ページです。</a:t>
            </a:r>
            <a:endParaRPr lang="ja" sz="3700" dirty="0">
              <a:solidFill>
                <a:srgbClr val="000000"/>
              </a:solidFill>
              <a:latin typeface="+mn-ea"/>
              <a:cs typeface="Calibri (MS)"/>
            </a:endParaRPr>
          </a:p>
          <a:p>
            <a:pPr marL="457200" indent="-457200" algn="l" rtl="0">
              <a:buFont typeface="Arial" panose="020B0604020202020204" pitchFamily="34" charset="0"/>
              <a:buChar char="•"/>
            </a:pPr>
            <a:endParaRPr lang="ja" sz="3700" dirty="0">
              <a:solidFill>
                <a:srgbClr val="000000"/>
              </a:solidFill>
              <a:latin typeface="+mn-ea"/>
              <a:cs typeface="Calibri (MS)"/>
              <a:sym typeface="Calibri (MS)"/>
            </a:endParaRPr>
          </a:p>
          <a:p>
            <a:pPr marL="457200" indent="-457200" algn="l" rtl="0">
              <a:buFont typeface="Arial" panose="020B0604020202020204" pitchFamily="34" charset="0"/>
              <a:buChar char="•"/>
            </a:pPr>
            <a:r>
              <a:rPr lang="ja" sz="3700" b="1" i="0" u="none" baseline="0" dirty="0">
                <a:solidFill>
                  <a:srgbClr val="000000"/>
                </a:solidFill>
                <a:latin typeface="+mn-ea"/>
                <a:cs typeface="Calibri (MS)"/>
                <a:sym typeface="Calibri (MS)"/>
              </a:rPr>
              <a:t>OneCause</a:t>
            </a:r>
            <a:r>
              <a:rPr lang="ja" sz="3700" b="0" i="0" u="none" baseline="0" dirty="0">
                <a:solidFill>
                  <a:srgbClr val="000000"/>
                </a:solidFill>
                <a:latin typeface="+mn-ea"/>
                <a:cs typeface="Calibri (MS)"/>
                <a:sym typeface="Calibri (MS)"/>
              </a:rPr>
              <a:t> – ライブ・オークション、ラッフル、入札式競売、リアルタイム寄付など、イベント型の募金活動にフォーカスしたアプリです。 </a:t>
            </a:r>
            <a:endParaRPr lang="ja" sz="3700" dirty="0">
              <a:solidFill>
                <a:srgbClr val="000000"/>
              </a:solidFill>
              <a:latin typeface="+mn-ea"/>
              <a:cs typeface="Calibri (MS)"/>
            </a:endParaRPr>
          </a:p>
        </p:txBody>
      </p:sp>
      <p:sp>
        <p:nvSpPr>
          <p:cNvPr id="6" name="TextBox 6"/>
          <p:cNvSpPr txBox="1"/>
          <p:nvPr/>
        </p:nvSpPr>
        <p:spPr>
          <a:xfrm>
            <a:off x="990792" y="819496"/>
            <a:ext cx="10210608" cy="888705"/>
          </a:xfrm>
          <a:prstGeom prst="rect">
            <a:avLst/>
          </a:prstGeom>
        </p:spPr>
        <p:txBody>
          <a:bodyPr wrap="square" lIns="0" tIns="0" rIns="0" bIns="0" rtlCol="0" anchor="t">
            <a:spAutoFit/>
          </a:bodyPr>
          <a:lstStyle/>
          <a:p>
            <a:pPr algn="just" rtl="0">
              <a:lnSpc>
                <a:spcPts val="7799"/>
              </a:lnSpc>
            </a:pPr>
            <a:r>
              <a:rPr lang="ja" sz="6400" b="1" i="0" u="none" baseline="0" dirty="0">
                <a:solidFill>
                  <a:srgbClr val="293374"/>
                </a:solidFill>
                <a:latin typeface="+mj-ea"/>
                <a:ea typeface="+mj-ea"/>
                <a:cs typeface="Effra"/>
                <a:sym typeface="Effra"/>
              </a:rPr>
              <a:t>人気の寄付用モバイルアプリ</a:t>
            </a:r>
          </a:p>
        </p:txBody>
      </p:sp>
      <p:grpSp>
        <p:nvGrpSpPr>
          <p:cNvPr id="7" name="Group 7"/>
          <p:cNvGrpSpPr/>
          <p:nvPr/>
        </p:nvGrpSpPr>
        <p:grpSpPr>
          <a:xfrm>
            <a:off x="9901677" y="3574217"/>
            <a:ext cx="5486521" cy="5486521"/>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7"/>
              <a:stretch>
                <a:fillRect l="-25329" r="-25329"/>
              </a:stretch>
            </a:blipFill>
          </p:spPr>
          <p:txBody>
            <a:bodyPr/>
            <a:lstStyle/>
            <a:p>
              <a:endParaRPr lang="ja"/>
            </a:p>
          </p:txBody>
        </p:sp>
      </p:grpSp>
      <p:grpSp>
        <p:nvGrpSpPr>
          <p:cNvPr id="9" name="Group 9"/>
          <p:cNvGrpSpPr/>
          <p:nvPr/>
        </p:nvGrpSpPr>
        <p:grpSpPr>
          <a:xfrm>
            <a:off x="12866723" y="811983"/>
            <a:ext cx="4214677" cy="4214677"/>
            <a:chOff x="0" y="0"/>
            <a:chExt cx="812800" cy="812800"/>
          </a:xfrm>
        </p:grpSpPr>
        <p:sp>
          <p:nvSpPr>
            <p:cNvPr id="10" name="Freeform 1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8"/>
              <a:stretch>
                <a:fillRect l="-32345" r="-987"/>
              </a:stretch>
            </a:blipFill>
          </p:spPr>
          <p:txBody>
            <a:bodyPr/>
            <a:lstStyle/>
            <a:p>
              <a:endParaRPr lang="ja"/>
            </a:p>
          </p:txBody>
        </p:sp>
      </p:grpSp>
      <p:sp>
        <p:nvSpPr>
          <p:cNvPr id="11" name="Freeform 11"/>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9"/>
            <a:stretch>
              <a:fillRect t="-74" b="-74"/>
            </a:stretch>
          </a:blipFill>
        </p:spPr>
        <p:txBody>
          <a:bodyPr/>
          <a:lstStyle/>
          <a:p>
            <a:endParaRPr lang="ja"/>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V="1">
            <a:off x="0" y="0"/>
            <a:ext cx="18288000" cy="10287000"/>
          </a:xfrm>
          <a:custGeom>
            <a:avLst/>
            <a:gdLst/>
            <a:ahLst/>
            <a:cxnLst/>
            <a:rect l="l" t="t" r="r" b="b"/>
            <a:pathLst>
              <a:path w="18288000" h="10287000">
                <a:moveTo>
                  <a:pt x="0" y="10287000"/>
                </a:moveTo>
                <a:lnTo>
                  <a:pt x="18288000" y="10287000"/>
                </a:lnTo>
                <a:lnTo>
                  <a:pt x="18288000" y="0"/>
                </a:lnTo>
                <a:lnTo>
                  <a:pt x="0" y="0"/>
                </a:lnTo>
                <a:lnTo>
                  <a:pt x="0" y="10287000"/>
                </a:lnTo>
                <a:close/>
              </a:path>
            </a:pathLst>
          </a:custGeom>
          <a:blipFill>
            <a:blip r:embed="rId3"/>
            <a:stretch>
              <a:fillRect t="-30739" r="-17743" b="-8808"/>
            </a:stretch>
          </a:blipFill>
        </p:spPr>
        <p:txBody>
          <a:bodyPr/>
          <a:lstStyle/>
          <a:p>
            <a:endParaRPr lang="ja"/>
          </a:p>
        </p:txBody>
      </p:sp>
      <p:sp>
        <p:nvSpPr>
          <p:cNvPr id="6" name="TextBox 6"/>
          <p:cNvSpPr txBox="1"/>
          <p:nvPr/>
        </p:nvSpPr>
        <p:spPr>
          <a:xfrm>
            <a:off x="948070" y="3453382"/>
            <a:ext cx="10106488" cy="2462213"/>
          </a:xfrm>
          <a:prstGeom prst="rect">
            <a:avLst/>
          </a:prstGeom>
        </p:spPr>
        <p:txBody>
          <a:bodyPr lIns="0" tIns="0" rIns="0" bIns="0" rtlCol="0" anchor="t">
            <a:spAutoFit/>
          </a:bodyPr>
          <a:lstStyle/>
          <a:p>
            <a:pPr marL="625475" lvl="1" indent="-312420" algn="l" rtl="0">
              <a:buFont typeface="Arial"/>
              <a:buChar char="•"/>
            </a:pPr>
            <a:r>
              <a:rPr lang="ja" sz="4000" b="0" i="0" u="none" baseline="0" dirty="0">
                <a:solidFill>
                  <a:srgbClr val="E8E4ED"/>
                </a:solidFill>
                <a:latin typeface="+mn-ea"/>
                <a:cs typeface="Calibri (MS)"/>
                <a:sym typeface="Calibri (MS)"/>
              </a:rPr>
              <a:t>ストーリーテリングの力</a:t>
            </a:r>
            <a:endParaRPr lang="ja" sz="4000" dirty="0">
              <a:solidFill>
                <a:srgbClr val="E8E4ED"/>
              </a:solidFill>
              <a:latin typeface="+mn-ea"/>
              <a:cs typeface="Calibri (MS)"/>
            </a:endParaRPr>
          </a:p>
          <a:p>
            <a:pPr marL="625475" lvl="1" indent="-312420" algn="l" rtl="0">
              <a:buFont typeface="Arial"/>
              <a:buChar char="•"/>
            </a:pPr>
            <a:r>
              <a:rPr lang="ja" sz="4000" b="0" i="0" u="none" baseline="0" dirty="0">
                <a:solidFill>
                  <a:srgbClr val="E8E4ED"/>
                </a:solidFill>
                <a:latin typeface="+mn-ea"/>
                <a:cs typeface="Calibri (MS)"/>
                <a:sym typeface="Calibri (MS)"/>
              </a:rPr>
              <a:t>オーディエンスの関心を引き付ける</a:t>
            </a:r>
            <a:endParaRPr lang="ja" sz="4000" dirty="0">
              <a:solidFill>
                <a:srgbClr val="E8E4ED"/>
              </a:solidFill>
              <a:latin typeface="+mn-ea"/>
              <a:cs typeface="Calibri (MS)"/>
            </a:endParaRPr>
          </a:p>
          <a:p>
            <a:pPr marL="625475" lvl="1" indent="-312420" algn="l" rtl="0">
              <a:buFont typeface="Arial"/>
              <a:buChar char="•"/>
            </a:pPr>
            <a:r>
              <a:rPr lang="ja" sz="4000" b="0" i="0" u="none" baseline="0" dirty="0">
                <a:solidFill>
                  <a:srgbClr val="E8E4ED"/>
                </a:solidFill>
                <a:latin typeface="+mn-ea"/>
                <a:cs typeface="Calibri (MS)"/>
                <a:sym typeface="Calibri (MS)"/>
              </a:rPr>
              <a:t>今後の会議や資金調達イベントを宣伝する</a:t>
            </a:r>
            <a:endParaRPr lang="ja" sz="4000" dirty="0">
              <a:solidFill>
                <a:srgbClr val="E8E4ED"/>
              </a:solidFill>
              <a:latin typeface="+mn-ea"/>
              <a:cs typeface="Calibri (MS)"/>
            </a:endParaRPr>
          </a:p>
          <a:p>
            <a:pPr marL="625475" lvl="1" indent="-312420" algn="l" rtl="0">
              <a:buFont typeface="Arial"/>
              <a:buChar char="•"/>
            </a:pPr>
            <a:r>
              <a:rPr lang="ja" sz="4000" b="0" i="0" u="none" baseline="0" dirty="0">
                <a:solidFill>
                  <a:srgbClr val="E8E4ED"/>
                </a:solidFill>
                <a:latin typeface="+mn-ea"/>
                <a:cs typeface="Calibri (MS)"/>
                <a:sym typeface="Calibri (MS)"/>
              </a:rPr>
              <a:t>スポンサー候補へのアピール</a:t>
            </a:r>
            <a:endParaRPr lang="ja" sz="4000" dirty="0">
              <a:solidFill>
                <a:srgbClr val="E8E4ED"/>
              </a:solidFill>
              <a:latin typeface="+mn-ea"/>
              <a:cs typeface="Calibri (MS)"/>
            </a:endParaRPr>
          </a:p>
        </p:txBody>
      </p:sp>
      <p:sp>
        <p:nvSpPr>
          <p:cNvPr id="7" name="TextBox 7"/>
          <p:cNvSpPr txBox="1"/>
          <p:nvPr/>
        </p:nvSpPr>
        <p:spPr>
          <a:xfrm>
            <a:off x="1028700" y="1202317"/>
            <a:ext cx="14947900" cy="2000548"/>
          </a:xfrm>
          <a:prstGeom prst="rect">
            <a:avLst/>
          </a:prstGeom>
        </p:spPr>
        <p:txBody>
          <a:bodyPr wrap="square" lIns="0" tIns="0" rIns="0" bIns="0" rtlCol="0" anchor="t">
            <a:spAutoFit/>
          </a:bodyPr>
          <a:lstStyle/>
          <a:p>
            <a:pPr rtl="0">
              <a:lnSpc>
                <a:spcPts val="7799"/>
              </a:lnSpc>
            </a:pPr>
            <a:r>
              <a:rPr lang="ja" sz="6500" b="1" i="0" u="none" baseline="0" dirty="0">
                <a:solidFill>
                  <a:srgbClr val="FFFFFF"/>
                </a:solidFill>
                <a:latin typeface="+mj-ea"/>
                <a:ea typeface="+mj-ea"/>
                <a:cs typeface="Effra"/>
                <a:sym typeface="Effra"/>
              </a:rPr>
              <a:t>ソーシャルメディアを通じた</a:t>
            </a:r>
            <a:br>
              <a:rPr lang="en-GB" altLang="ja" sz="6500" b="1" i="0" u="none" baseline="0" dirty="0">
                <a:solidFill>
                  <a:srgbClr val="FFFFFF"/>
                </a:solidFill>
                <a:latin typeface="+mj-ea"/>
                <a:ea typeface="+mj-ea"/>
                <a:cs typeface="Effra"/>
                <a:sym typeface="Effra"/>
              </a:rPr>
            </a:br>
            <a:r>
              <a:rPr lang="ja" sz="6500" b="1" i="0" u="none" baseline="0" dirty="0">
                <a:solidFill>
                  <a:srgbClr val="FFFFFF"/>
                </a:solidFill>
                <a:latin typeface="+mj-ea"/>
                <a:ea typeface="+mj-ea"/>
                <a:cs typeface="Effra"/>
                <a:sym typeface="Effra"/>
              </a:rPr>
              <a:t>募金活動</a:t>
            </a:r>
          </a:p>
        </p:txBody>
      </p:sp>
      <p:sp>
        <p:nvSpPr>
          <p:cNvPr id="8" name="Freeform 8"/>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4"/>
            <a:stretch>
              <a:fillRect t="-74" b="-74"/>
            </a:stretch>
          </a:blipFill>
        </p:spPr>
        <p:txBody>
          <a:bodyPr/>
          <a:lstStyle/>
          <a:p>
            <a:endParaRPr lang="ja"/>
          </a:p>
        </p:txBody>
      </p:sp>
      <p:sp>
        <p:nvSpPr>
          <p:cNvPr id="10" name="TextBox 7">
            <a:extLst>
              <a:ext uri="{FF2B5EF4-FFF2-40B4-BE49-F238E27FC236}">
                <a16:creationId xmlns:a16="http://schemas.microsoft.com/office/drawing/2014/main" id="{C8D95D01-C8F3-603B-D007-4723E21CDBC3}"/>
              </a:ext>
            </a:extLst>
          </p:cNvPr>
          <p:cNvSpPr txBox="1"/>
          <p:nvPr/>
        </p:nvSpPr>
        <p:spPr>
          <a:xfrm>
            <a:off x="1028700" y="6479950"/>
            <a:ext cx="10106488" cy="1000274"/>
          </a:xfrm>
          <a:prstGeom prst="rect">
            <a:avLst/>
          </a:prstGeom>
        </p:spPr>
        <p:txBody>
          <a:bodyPr wrap="square" lIns="0" tIns="0" rIns="0" bIns="0" rtlCol="0" anchor="t">
            <a:spAutoFit/>
          </a:bodyPr>
          <a:lstStyle/>
          <a:p>
            <a:pPr algn="just" rtl="0">
              <a:lnSpc>
                <a:spcPts val="7799"/>
              </a:lnSpc>
            </a:pPr>
            <a:r>
              <a:rPr lang="ja" sz="6500" b="1" i="0" u="none" baseline="0" dirty="0">
                <a:solidFill>
                  <a:srgbClr val="FFFFFF"/>
                </a:solidFill>
                <a:latin typeface="+mj-ea"/>
                <a:ea typeface="+mj-ea"/>
                <a:cs typeface="Effra"/>
                <a:sym typeface="Effra"/>
              </a:rPr>
              <a:t>主要プラットフォーム：</a:t>
            </a:r>
          </a:p>
        </p:txBody>
      </p:sp>
      <p:sp>
        <p:nvSpPr>
          <p:cNvPr id="11" name="TextBox 6">
            <a:extLst>
              <a:ext uri="{FF2B5EF4-FFF2-40B4-BE49-F238E27FC236}">
                <a16:creationId xmlns:a16="http://schemas.microsoft.com/office/drawing/2014/main" id="{32202A2D-223C-6F04-B08F-9F33DE34C429}"/>
              </a:ext>
            </a:extLst>
          </p:cNvPr>
          <p:cNvSpPr txBox="1"/>
          <p:nvPr/>
        </p:nvSpPr>
        <p:spPr>
          <a:xfrm>
            <a:off x="991202" y="7750589"/>
            <a:ext cx="4390243" cy="1846659"/>
          </a:xfrm>
          <a:prstGeom prst="rect">
            <a:avLst/>
          </a:prstGeom>
        </p:spPr>
        <p:txBody>
          <a:bodyPr wrap="square" lIns="0" tIns="0" rIns="0" bIns="0" rtlCol="0" anchor="t">
            <a:spAutoFit/>
          </a:bodyPr>
          <a:lstStyle/>
          <a:p>
            <a:pPr marL="626109" lvl="1" indent="-313054" algn="l" rtl="0">
              <a:buFont typeface="Arial"/>
              <a:buChar char="•"/>
            </a:pPr>
            <a:r>
              <a:rPr lang="ja" sz="4000" b="0" i="0" u="none" baseline="0" dirty="0">
                <a:solidFill>
                  <a:srgbClr val="E8E4ED"/>
                </a:solidFill>
                <a:latin typeface="+mn-ea"/>
                <a:cs typeface="Calibri (MS)"/>
                <a:sym typeface="Calibri (MS)"/>
              </a:rPr>
              <a:t>Facebook</a:t>
            </a:r>
          </a:p>
          <a:p>
            <a:pPr marL="626109" lvl="1" indent="-313054" algn="l" rtl="0">
              <a:buFont typeface="Arial"/>
              <a:buChar char="•"/>
            </a:pPr>
            <a:r>
              <a:rPr lang="ja" sz="4000" b="0" i="0" u="none" baseline="0" dirty="0">
                <a:solidFill>
                  <a:srgbClr val="E8E4ED"/>
                </a:solidFill>
                <a:latin typeface="+mn-ea"/>
                <a:cs typeface="Calibri (MS)"/>
                <a:sym typeface="Calibri (MS)"/>
              </a:rPr>
              <a:t>Instagram</a:t>
            </a:r>
          </a:p>
          <a:p>
            <a:pPr marL="626109" lvl="1" indent="-313054" algn="l" rtl="0">
              <a:buFont typeface="Arial"/>
              <a:buChar char="•"/>
            </a:pPr>
            <a:r>
              <a:rPr lang="ja" sz="4000" b="0" i="0" u="none" baseline="0" dirty="0">
                <a:solidFill>
                  <a:srgbClr val="E8E4ED"/>
                </a:solidFill>
                <a:latin typeface="+mn-ea"/>
                <a:cs typeface="Calibri (MS)"/>
                <a:sym typeface="Calibri (MS)"/>
              </a:rPr>
              <a:t>LinkedIn</a:t>
            </a:r>
          </a:p>
        </p:txBody>
      </p:sp>
      <p:pic>
        <p:nvPicPr>
          <p:cNvPr id="15" name="Picture 14">
            <a:extLst>
              <a:ext uri="{FF2B5EF4-FFF2-40B4-BE49-F238E27FC236}">
                <a16:creationId xmlns:a16="http://schemas.microsoft.com/office/drawing/2014/main" id="{D4B91E49-E491-4782-7201-F8C9C7C8714C}"/>
              </a:ext>
            </a:extLst>
          </p:cNvPr>
          <p:cNvPicPr>
            <a:picLocks noChangeAspect="1"/>
          </p:cNvPicPr>
          <p:nvPr/>
        </p:nvPicPr>
        <p:blipFill>
          <a:blip r:embed="rId5"/>
          <a:srcRect l="11644" t="9193" r="12290" b="10931"/>
          <a:stretch>
            <a:fillRect/>
          </a:stretch>
        </p:blipFill>
        <p:spPr>
          <a:xfrm>
            <a:off x="10959860" y="2921915"/>
            <a:ext cx="7233188" cy="4378471"/>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p:cNvSpPr txBox="1"/>
          <p:nvPr/>
        </p:nvSpPr>
        <p:spPr>
          <a:xfrm>
            <a:off x="762000" y="3583251"/>
            <a:ext cx="10106488" cy="5847755"/>
          </a:xfrm>
          <a:prstGeom prst="rect">
            <a:avLst/>
          </a:prstGeom>
        </p:spPr>
        <p:txBody>
          <a:bodyPr lIns="0" tIns="0" rIns="0" bIns="0" rtlCol="0" anchor="t">
            <a:spAutoFit/>
          </a:bodyPr>
          <a:lstStyle/>
          <a:p>
            <a:pPr marL="313055" lvl="1" algn="l" rtl="0"/>
            <a:r>
              <a:rPr lang="ja" sz="3800" b="0" i="0" u="none" baseline="0" dirty="0">
                <a:solidFill>
                  <a:srgbClr val="293374"/>
                </a:solidFill>
                <a:latin typeface="+mn-ea"/>
                <a:cs typeface="Calibri (MS)"/>
                <a:sym typeface="Calibri (MS)"/>
              </a:rPr>
              <a:t>ピアツーピア・ファンドレイジングでは、</a:t>
            </a:r>
            <a:br>
              <a:rPr lang="en-GB" altLang="ja" sz="3800" b="0" i="0" u="none" baseline="0" dirty="0">
                <a:solidFill>
                  <a:srgbClr val="293374"/>
                </a:solidFill>
                <a:latin typeface="+mn-ea"/>
                <a:cs typeface="Calibri (MS)"/>
                <a:sym typeface="Calibri (MS)"/>
              </a:rPr>
            </a:br>
            <a:r>
              <a:rPr lang="ja" sz="3800" b="0" i="0" u="none" baseline="0" dirty="0">
                <a:solidFill>
                  <a:srgbClr val="293374"/>
                </a:solidFill>
                <a:latin typeface="+mn-ea"/>
                <a:cs typeface="Calibri (MS)"/>
                <a:sym typeface="Calibri (MS)"/>
              </a:rPr>
              <a:t>支援者が個人的なネットワークを活用し、</a:t>
            </a:r>
            <a:br>
              <a:rPr lang="en-GB" altLang="ja" sz="3800" b="0" i="0" u="none" baseline="0" dirty="0">
                <a:solidFill>
                  <a:srgbClr val="293374"/>
                </a:solidFill>
                <a:latin typeface="+mn-ea"/>
                <a:cs typeface="Calibri (MS)"/>
                <a:sym typeface="Calibri (MS)"/>
              </a:rPr>
            </a:br>
            <a:r>
              <a:rPr lang="ja" sz="3800" b="0" i="0" u="none" baseline="0" dirty="0">
                <a:solidFill>
                  <a:srgbClr val="293374"/>
                </a:solidFill>
                <a:latin typeface="+mn-ea"/>
                <a:cs typeface="Calibri (MS)"/>
                <a:sym typeface="Calibri (MS)"/>
              </a:rPr>
              <a:t>クラブに代わって募金活動を行うことができます。</a:t>
            </a:r>
            <a:br>
              <a:rPr lang="en-GB" altLang="ja" sz="3800" b="0" i="0" u="none" baseline="0" dirty="0">
                <a:solidFill>
                  <a:srgbClr val="293374"/>
                </a:solidFill>
                <a:latin typeface="+mn-ea"/>
                <a:cs typeface="Calibri (MS)"/>
                <a:sym typeface="Calibri (MS)"/>
              </a:rPr>
            </a:br>
            <a:r>
              <a:rPr lang="ja" sz="3800" b="0" i="0" u="none" baseline="0" dirty="0">
                <a:solidFill>
                  <a:srgbClr val="293374"/>
                </a:solidFill>
                <a:latin typeface="+mn-ea"/>
                <a:cs typeface="Calibri (MS)"/>
                <a:sym typeface="Calibri (MS)"/>
              </a:rPr>
              <a:t>ピアツーピア・ファンドレイジングの</a:t>
            </a:r>
            <a:br>
              <a:rPr lang="en-GB" altLang="ja" sz="3800" b="0" i="0" u="none" baseline="0" dirty="0">
                <a:solidFill>
                  <a:srgbClr val="293374"/>
                </a:solidFill>
                <a:latin typeface="+mn-ea"/>
                <a:cs typeface="Calibri (MS)"/>
                <a:sym typeface="Calibri (MS)"/>
              </a:rPr>
            </a:br>
            <a:r>
              <a:rPr lang="ja" sz="3800" b="0" i="0" u="none" baseline="0" dirty="0">
                <a:solidFill>
                  <a:srgbClr val="293374"/>
                </a:solidFill>
                <a:latin typeface="+mn-ea"/>
                <a:cs typeface="Calibri (MS)"/>
                <a:sym typeface="Calibri (MS)"/>
              </a:rPr>
              <a:t>主なメリットは次のとおりです。</a:t>
            </a:r>
            <a:endParaRPr lang="ja" sz="3800" dirty="0">
              <a:solidFill>
                <a:srgbClr val="293374"/>
              </a:solidFill>
              <a:latin typeface="+mn-ea"/>
              <a:cs typeface="Calibri (MS)"/>
            </a:endParaRPr>
          </a:p>
          <a:p>
            <a:pPr marL="313055" lvl="1" algn="l" rtl="0"/>
            <a:endParaRPr lang="ja" sz="3800" dirty="0">
              <a:solidFill>
                <a:srgbClr val="293374"/>
              </a:solidFill>
              <a:latin typeface="+mn-ea"/>
              <a:cs typeface="Calibri (MS)"/>
            </a:endParaRPr>
          </a:p>
          <a:p>
            <a:pPr marL="770255" lvl="1" indent="-457200" algn="l" rtl="0">
              <a:buFont typeface="Arial" panose="020B0604020202020204" pitchFamily="34" charset="0"/>
              <a:buChar char="•"/>
            </a:pPr>
            <a:r>
              <a:rPr lang="ja" sz="3800" b="0" i="0" u="none" baseline="0" dirty="0">
                <a:solidFill>
                  <a:srgbClr val="293374"/>
                </a:solidFill>
                <a:latin typeface="+mn-ea"/>
                <a:cs typeface="Calibri (MS)"/>
                <a:sym typeface="Calibri (MS)"/>
              </a:rPr>
              <a:t>リーチを拡大する</a:t>
            </a:r>
            <a:endParaRPr lang="ja" sz="3800" dirty="0">
              <a:solidFill>
                <a:srgbClr val="293374"/>
              </a:solidFill>
              <a:latin typeface="+mn-ea"/>
              <a:cs typeface="Calibri (MS)"/>
            </a:endParaRPr>
          </a:p>
          <a:p>
            <a:pPr marL="770255" lvl="1" indent="-457200" algn="l" rtl="0">
              <a:buFont typeface="Arial" panose="020B0604020202020204" pitchFamily="34" charset="0"/>
              <a:buChar char="•"/>
            </a:pPr>
            <a:r>
              <a:rPr lang="ja" sz="3800" b="0" i="0" u="none" baseline="0" dirty="0">
                <a:solidFill>
                  <a:srgbClr val="293374"/>
                </a:solidFill>
                <a:latin typeface="+mn-ea"/>
                <a:cs typeface="Calibri (MS)"/>
                <a:sym typeface="Calibri (MS)"/>
              </a:rPr>
              <a:t>コミュニティを築く</a:t>
            </a:r>
            <a:endParaRPr lang="ja" sz="3800" dirty="0">
              <a:solidFill>
                <a:srgbClr val="293374"/>
              </a:solidFill>
              <a:latin typeface="+mn-ea"/>
              <a:cs typeface="Calibri (MS)"/>
            </a:endParaRPr>
          </a:p>
          <a:p>
            <a:pPr marL="770255" lvl="1" indent="-457200" algn="l" rtl="0">
              <a:buFont typeface="Arial" panose="020B0604020202020204" pitchFamily="34" charset="0"/>
              <a:buChar char="•"/>
            </a:pPr>
            <a:r>
              <a:rPr lang="ja" sz="3800" b="0" i="0" u="none" baseline="0" dirty="0">
                <a:solidFill>
                  <a:srgbClr val="293374"/>
                </a:solidFill>
                <a:latin typeface="+mn-ea"/>
                <a:cs typeface="Calibri (MS)"/>
                <a:sym typeface="Calibri (MS)"/>
              </a:rPr>
              <a:t>エンゲージメントを促進する</a:t>
            </a:r>
            <a:endParaRPr lang="ja" sz="3800" dirty="0">
              <a:solidFill>
                <a:srgbClr val="293374"/>
              </a:solidFill>
              <a:latin typeface="+mn-ea"/>
              <a:cs typeface="Calibri (MS)"/>
            </a:endParaRPr>
          </a:p>
          <a:p>
            <a:pPr marL="770255" lvl="1" indent="-457200" algn="l" rtl="0">
              <a:buFont typeface="Arial" panose="020B0604020202020204" pitchFamily="34" charset="0"/>
              <a:buChar char="•"/>
            </a:pPr>
            <a:r>
              <a:rPr lang="ja" sz="3800" b="0" i="0" u="none" baseline="0" dirty="0">
                <a:solidFill>
                  <a:srgbClr val="293374"/>
                </a:solidFill>
                <a:latin typeface="+mn-ea"/>
                <a:cs typeface="Calibri (MS)"/>
                <a:sym typeface="Calibri (MS)"/>
              </a:rPr>
              <a:t>費用対効果が高い</a:t>
            </a:r>
            <a:endParaRPr lang="ja" sz="3800" dirty="0">
              <a:solidFill>
                <a:srgbClr val="293374"/>
              </a:solidFill>
              <a:latin typeface="+mn-ea"/>
              <a:cs typeface="Calibri (MS)"/>
            </a:endParaRPr>
          </a:p>
        </p:txBody>
      </p:sp>
      <p:sp>
        <p:nvSpPr>
          <p:cNvPr id="6" name="TextBox 6"/>
          <p:cNvSpPr txBox="1"/>
          <p:nvPr/>
        </p:nvSpPr>
        <p:spPr>
          <a:xfrm>
            <a:off x="1028700" y="1202317"/>
            <a:ext cx="10106488" cy="2000548"/>
          </a:xfrm>
          <a:prstGeom prst="rect">
            <a:avLst/>
          </a:prstGeom>
        </p:spPr>
        <p:txBody>
          <a:bodyPr wrap="square" lIns="0" tIns="0" rIns="0" bIns="0" rtlCol="0" anchor="t">
            <a:spAutoFit/>
          </a:bodyPr>
          <a:lstStyle/>
          <a:p>
            <a:pPr rtl="0">
              <a:lnSpc>
                <a:spcPts val="7799"/>
              </a:lnSpc>
            </a:pPr>
            <a:r>
              <a:rPr lang="ja" sz="6500" b="1" i="0" u="none" baseline="0" dirty="0">
                <a:solidFill>
                  <a:srgbClr val="293374"/>
                </a:solidFill>
                <a:latin typeface="+mj-ea"/>
                <a:ea typeface="+mj-ea"/>
                <a:cs typeface="Effra"/>
                <a:sym typeface="Effra"/>
              </a:rPr>
              <a:t>ピアツーピア・</a:t>
            </a:r>
            <a:br>
              <a:rPr lang="en-GB" altLang="ja" sz="6500" b="1" i="0" u="none" baseline="0" dirty="0">
                <a:solidFill>
                  <a:srgbClr val="293374"/>
                </a:solidFill>
                <a:latin typeface="+mj-ea"/>
                <a:ea typeface="+mj-ea"/>
                <a:cs typeface="Effra"/>
                <a:sym typeface="Effra"/>
              </a:rPr>
            </a:br>
            <a:r>
              <a:rPr lang="ja" sz="6500" b="1" i="0" u="none" baseline="0" dirty="0">
                <a:solidFill>
                  <a:srgbClr val="293374"/>
                </a:solidFill>
                <a:latin typeface="+mj-ea"/>
                <a:ea typeface="+mj-ea"/>
                <a:cs typeface="Effra"/>
                <a:sym typeface="Effra"/>
              </a:rPr>
              <a:t>ファンドレイジング</a:t>
            </a:r>
          </a:p>
        </p:txBody>
      </p:sp>
      <p:pic>
        <p:nvPicPr>
          <p:cNvPr id="2050" name="Picture 2" descr="ピアツーピア・ファンドレイジング：非営利団体にとっての5つのメリット">
            <a:extLst>
              <a:ext uri="{FF2B5EF4-FFF2-40B4-BE49-F238E27FC236}">
                <a16:creationId xmlns:a16="http://schemas.microsoft.com/office/drawing/2014/main" id="{CA0FB219-2A29-34D6-2BE4-91C2928F84F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9719376" y="1718376"/>
            <a:ext cx="10287000" cy="6850248"/>
          </a:xfrm>
          <a:prstGeom prst="rect">
            <a:avLst/>
          </a:prstGeom>
          <a:noFill/>
          <a:extLst>
            <a:ext uri="{909E8E84-426E-40DD-AFC4-6F175D3DCCD1}">
              <a14:hiddenFill xmlns:a14="http://schemas.microsoft.com/office/drawing/2010/main">
                <a:solidFill>
                  <a:srgbClr val="FFFFFF"/>
                </a:solidFill>
              </a14:hiddenFill>
            </a:ext>
          </a:extLst>
        </p:spPr>
      </p:pic>
      <p:sp>
        <p:nvSpPr>
          <p:cNvPr id="7" name="Freeform 7"/>
          <p:cNvSpPr/>
          <p:nvPr/>
        </p:nvSpPr>
        <p:spPr>
          <a:xfrm>
            <a:off x="15316200" y="9105900"/>
            <a:ext cx="2718046" cy="7066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4"/>
            <a:stretch>
              <a:fillRect t="-74" b="-74"/>
            </a:stretch>
          </a:blipFill>
        </p:spPr>
        <p:txBody>
          <a:bodyPr/>
          <a:lstStyle/>
          <a:p>
            <a:endParaRPr lang="ja"/>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V="1">
            <a:off x="0" y="0"/>
            <a:ext cx="18288000" cy="10287000"/>
          </a:xfrm>
          <a:custGeom>
            <a:avLst/>
            <a:gdLst/>
            <a:ahLst/>
            <a:cxnLst/>
            <a:rect l="l" t="t" r="r" b="b"/>
            <a:pathLst>
              <a:path w="18288000" h="10287000">
                <a:moveTo>
                  <a:pt x="0" y="10287000"/>
                </a:moveTo>
                <a:lnTo>
                  <a:pt x="18288000" y="10287000"/>
                </a:lnTo>
                <a:lnTo>
                  <a:pt x="18288000" y="0"/>
                </a:lnTo>
                <a:lnTo>
                  <a:pt x="0" y="0"/>
                </a:lnTo>
                <a:lnTo>
                  <a:pt x="0" y="10287000"/>
                </a:lnTo>
                <a:close/>
              </a:path>
            </a:pathLst>
          </a:custGeom>
          <a:blipFill>
            <a:blip r:embed="rId4"/>
            <a:stretch>
              <a:fillRect t="-30739" r="-17743" b="-8808"/>
            </a:stretch>
          </a:blipFill>
        </p:spPr>
        <p:txBody>
          <a:bodyPr/>
          <a:lstStyle/>
          <a:p>
            <a:endParaRPr lang="ja"/>
          </a:p>
        </p:txBody>
      </p:sp>
      <p:sp>
        <p:nvSpPr>
          <p:cNvPr id="3" name="Freeform 3"/>
          <p:cNvSpPr/>
          <p:nvPr/>
        </p:nvSpPr>
        <p:spPr>
          <a:xfrm>
            <a:off x="2739888" y="2451662"/>
            <a:ext cx="6225290" cy="3100604"/>
          </a:xfrm>
          <a:custGeom>
            <a:avLst/>
            <a:gdLst/>
            <a:ahLst/>
            <a:cxnLst/>
            <a:rect l="l" t="t" r="r" b="b"/>
            <a:pathLst>
              <a:path w="6225290" h="3100604">
                <a:moveTo>
                  <a:pt x="0" y="0"/>
                </a:moveTo>
                <a:lnTo>
                  <a:pt x="6225290" y="0"/>
                </a:lnTo>
                <a:lnTo>
                  <a:pt x="6225290" y="3100605"/>
                </a:lnTo>
                <a:lnTo>
                  <a:pt x="0" y="310060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ja"/>
          </a:p>
        </p:txBody>
      </p:sp>
      <p:sp>
        <p:nvSpPr>
          <p:cNvPr id="4" name="Freeform 4"/>
          <p:cNvSpPr/>
          <p:nvPr/>
        </p:nvSpPr>
        <p:spPr>
          <a:xfrm>
            <a:off x="9322822" y="2451662"/>
            <a:ext cx="6225290" cy="3100604"/>
          </a:xfrm>
          <a:custGeom>
            <a:avLst/>
            <a:gdLst/>
            <a:ahLst/>
            <a:cxnLst/>
            <a:rect l="l" t="t" r="r" b="b"/>
            <a:pathLst>
              <a:path w="6225290" h="3100604">
                <a:moveTo>
                  <a:pt x="0" y="0"/>
                </a:moveTo>
                <a:lnTo>
                  <a:pt x="6225290" y="0"/>
                </a:lnTo>
                <a:lnTo>
                  <a:pt x="6225290" y="3100605"/>
                </a:lnTo>
                <a:lnTo>
                  <a:pt x="0" y="310060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ja"/>
          </a:p>
        </p:txBody>
      </p:sp>
      <p:sp>
        <p:nvSpPr>
          <p:cNvPr id="5" name="Freeform 5"/>
          <p:cNvSpPr/>
          <p:nvPr/>
        </p:nvSpPr>
        <p:spPr>
          <a:xfrm>
            <a:off x="9283229" y="5616810"/>
            <a:ext cx="6225290" cy="3100604"/>
          </a:xfrm>
          <a:custGeom>
            <a:avLst/>
            <a:gdLst/>
            <a:ahLst/>
            <a:cxnLst/>
            <a:rect l="l" t="t" r="r" b="b"/>
            <a:pathLst>
              <a:path w="6225290" h="3100604">
                <a:moveTo>
                  <a:pt x="0" y="0"/>
                </a:moveTo>
                <a:lnTo>
                  <a:pt x="6225290" y="0"/>
                </a:lnTo>
                <a:lnTo>
                  <a:pt x="6225290" y="3100605"/>
                </a:lnTo>
                <a:lnTo>
                  <a:pt x="0" y="310060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ja"/>
          </a:p>
        </p:txBody>
      </p:sp>
      <p:sp>
        <p:nvSpPr>
          <p:cNvPr id="6" name="Freeform 6"/>
          <p:cNvSpPr/>
          <p:nvPr/>
        </p:nvSpPr>
        <p:spPr>
          <a:xfrm>
            <a:off x="2739888" y="5616810"/>
            <a:ext cx="6225290" cy="3100604"/>
          </a:xfrm>
          <a:custGeom>
            <a:avLst/>
            <a:gdLst/>
            <a:ahLst/>
            <a:cxnLst/>
            <a:rect l="l" t="t" r="r" b="b"/>
            <a:pathLst>
              <a:path w="6225290" h="3100604">
                <a:moveTo>
                  <a:pt x="0" y="0"/>
                </a:moveTo>
                <a:lnTo>
                  <a:pt x="6225290" y="0"/>
                </a:lnTo>
                <a:lnTo>
                  <a:pt x="6225290" y="3100605"/>
                </a:lnTo>
                <a:lnTo>
                  <a:pt x="0" y="310060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ja"/>
          </a:p>
        </p:txBody>
      </p:sp>
      <p:sp>
        <p:nvSpPr>
          <p:cNvPr id="7" name="TextBox 7"/>
          <p:cNvSpPr txBox="1"/>
          <p:nvPr/>
        </p:nvSpPr>
        <p:spPr>
          <a:xfrm>
            <a:off x="0" y="859662"/>
            <a:ext cx="18288000" cy="1015919"/>
          </a:xfrm>
          <a:prstGeom prst="rect">
            <a:avLst/>
          </a:prstGeom>
        </p:spPr>
        <p:txBody>
          <a:bodyPr wrap="square" lIns="0" tIns="0" rIns="0" bIns="0" rtlCol="0" anchor="t">
            <a:spAutoFit/>
          </a:bodyPr>
          <a:lstStyle/>
          <a:p>
            <a:pPr algn="ctr" rtl="0">
              <a:lnSpc>
                <a:spcPts val="9100"/>
              </a:lnSpc>
            </a:pPr>
            <a:r>
              <a:rPr lang="ja" sz="6500" b="1" i="0" u="none" spc="-194" baseline="0" dirty="0">
                <a:solidFill>
                  <a:srgbClr val="FFFFFF"/>
                </a:solidFill>
                <a:latin typeface="+mj-ea"/>
                <a:ea typeface="+mj-ea"/>
                <a:cs typeface="Effra"/>
                <a:sym typeface="Effra"/>
              </a:rPr>
              <a:t>ターゲットを絞ったコミュニケーション</a:t>
            </a:r>
          </a:p>
        </p:txBody>
      </p:sp>
      <p:sp>
        <p:nvSpPr>
          <p:cNvPr id="8" name="TextBox 8"/>
          <p:cNvSpPr txBox="1"/>
          <p:nvPr/>
        </p:nvSpPr>
        <p:spPr>
          <a:xfrm>
            <a:off x="4412404" y="3112175"/>
            <a:ext cx="3632666" cy="2031325"/>
          </a:xfrm>
          <a:prstGeom prst="rect">
            <a:avLst/>
          </a:prstGeom>
        </p:spPr>
        <p:txBody>
          <a:bodyPr lIns="0" tIns="0" rIns="0" bIns="0" rtlCol="0" anchor="t">
            <a:spAutoFit/>
          </a:bodyPr>
          <a:lstStyle/>
          <a:p>
            <a:pPr algn="l" rtl="0"/>
            <a:r>
              <a:rPr lang="ja" sz="4400" b="1" i="0" u="none" spc="-95" baseline="0" dirty="0">
                <a:solidFill>
                  <a:srgbClr val="FFFFFF"/>
                </a:solidFill>
                <a:latin typeface="+mj-ea"/>
                <a:ea typeface="+mj-ea"/>
                <a:cs typeface="Calibri (MS) Bold"/>
                <a:sym typeface="Calibri (MS) Bold"/>
              </a:rPr>
              <a:t>ソーシャル</a:t>
            </a:r>
            <a:br>
              <a:rPr lang="en-GB" altLang="ja" sz="4400" b="1" i="0" u="none" spc="-95" baseline="0" dirty="0">
                <a:solidFill>
                  <a:srgbClr val="FFFFFF"/>
                </a:solidFill>
                <a:latin typeface="+mj-ea"/>
                <a:ea typeface="+mj-ea"/>
                <a:cs typeface="Calibri (MS) Bold"/>
                <a:sym typeface="Calibri (MS) Bold"/>
              </a:rPr>
            </a:br>
            <a:r>
              <a:rPr lang="ja" sz="4400" b="1" i="0" u="none" spc="-95" baseline="0" dirty="0">
                <a:solidFill>
                  <a:srgbClr val="FFFFFF"/>
                </a:solidFill>
                <a:latin typeface="+mj-ea"/>
                <a:ea typeface="+mj-ea"/>
                <a:cs typeface="Calibri (MS) Bold"/>
                <a:sym typeface="Calibri (MS) Bold"/>
              </a:rPr>
              <a:t>メディアでの</a:t>
            </a:r>
            <a:br>
              <a:rPr lang="en-GB" altLang="ja" sz="4400" b="1" i="0" u="none" spc="-95" baseline="0" dirty="0">
                <a:solidFill>
                  <a:srgbClr val="FFFFFF"/>
                </a:solidFill>
                <a:latin typeface="+mj-ea"/>
                <a:ea typeface="+mj-ea"/>
                <a:cs typeface="Calibri (MS) Bold"/>
                <a:sym typeface="Calibri (MS) Bold"/>
              </a:rPr>
            </a:br>
            <a:r>
              <a:rPr lang="ja" sz="4400" b="1" i="0" u="none" spc="-95" baseline="0" dirty="0">
                <a:solidFill>
                  <a:srgbClr val="FFFFFF"/>
                </a:solidFill>
                <a:latin typeface="+mj-ea"/>
                <a:ea typeface="+mj-ea"/>
                <a:cs typeface="Calibri (MS) Bold"/>
                <a:sym typeface="Calibri (MS) Bold"/>
              </a:rPr>
              <a:t>呼びかけ</a:t>
            </a:r>
            <a:endParaRPr lang="ja" sz="4400" b="1" spc="-95" dirty="0">
              <a:solidFill>
                <a:srgbClr val="FFFFFF"/>
              </a:solidFill>
              <a:latin typeface="+mj-ea"/>
              <a:ea typeface="+mj-ea"/>
              <a:cs typeface="Calibri (MS) Bold"/>
            </a:endParaRPr>
          </a:p>
        </p:txBody>
      </p:sp>
      <p:sp>
        <p:nvSpPr>
          <p:cNvPr id="10" name="TextBox 10"/>
          <p:cNvSpPr txBox="1"/>
          <p:nvPr/>
        </p:nvSpPr>
        <p:spPr>
          <a:xfrm>
            <a:off x="4412404" y="6509036"/>
            <a:ext cx="4198195" cy="1354217"/>
          </a:xfrm>
          <a:prstGeom prst="rect">
            <a:avLst/>
          </a:prstGeom>
        </p:spPr>
        <p:txBody>
          <a:bodyPr wrap="square" lIns="0" tIns="0" rIns="0" bIns="0" rtlCol="0" anchor="t">
            <a:spAutoFit/>
          </a:bodyPr>
          <a:lstStyle/>
          <a:p>
            <a:pPr algn="l" rtl="0"/>
            <a:r>
              <a:rPr lang="ja" sz="4400" b="1" i="0" u="none" spc="-95" baseline="0" dirty="0">
                <a:solidFill>
                  <a:srgbClr val="FFFFFF"/>
                </a:solidFill>
                <a:latin typeface="+mj-ea"/>
                <a:ea typeface="+mj-ea"/>
                <a:cs typeface="Calibri (MS) Bold"/>
                <a:sym typeface="Calibri (MS) Bold"/>
              </a:rPr>
              <a:t>地域社会の</a:t>
            </a:r>
            <a:br>
              <a:rPr lang="en-GB" altLang="ja" sz="4400" b="1" i="0" u="none" spc="-95" baseline="0" dirty="0">
                <a:solidFill>
                  <a:srgbClr val="FFFFFF"/>
                </a:solidFill>
                <a:latin typeface="+mj-ea"/>
                <a:ea typeface="+mj-ea"/>
                <a:cs typeface="Calibri (MS) Bold"/>
                <a:sym typeface="Calibri (MS) Bold"/>
              </a:rPr>
            </a:br>
            <a:r>
              <a:rPr lang="ja" sz="4400" b="1" i="0" u="none" spc="-95" baseline="0" dirty="0">
                <a:solidFill>
                  <a:srgbClr val="FFFFFF"/>
                </a:solidFill>
                <a:latin typeface="+mj-ea"/>
                <a:ea typeface="+mj-ea"/>
                <a:cs typeface="Calibri (MS) Bold"/>
                <a:sym typeface="Calibri (MS) Bold"/>
              </a:rPr>
              <a:t>エンゲージメント</a:t>
            </a:r>
          </a:p>
        </p:txBody>
      </p:sp>
      <p:sp>
        <p:nvSpPr>
          <p:cNvPr id="11" name="TextBox 11"/>
          <p:cNvSpPr txBox="1"/>
          <p:nvPr/>
        </p:nvSpPr>
        <p:spPr>
          <a:xfrm>
            <a:off x="10733746" y="3497719"/>
            <a:ext cx="4543950" cy="1845249"/>
          </a:xfrm>
          <a:prstGeom prst="rect">
            <a:avLst/>
          </a:prstGeom>
        </p:spPr>
        <p:txBody>
          <a:bodyPr wrap="square" lIns="0" tIns="0" rIns="0" bIns="0" rtlCol="0" anchor="t">
            <a:spAutoFit/>
          </a:bodyPr>
          <a:lstStyle/>
          <a:p>
            <a:pPr algn="l" rtl="0"/>
            <a:r>
              <a:rPr lang="ja" sz="4400" b="1" i="0" u="none" spc="-95" baseline="0" dirty="0">
                <a:solidFill>
                  <a:srgbClr val="FFFFFF"/>
                </a:solidFill>
                <a:latin typeface="+mj-ea"/>
                <a:ea typeface="+mj-ea"/>
                <a:cs typeface="Calibri (MS) Bold"/>
                <a:sym typeface="Calibri (MS) Bold"/>
              </a:rPr>
              <a:t>パーソナライズ</a:t>
            </a:r>
            <a:br>
              <a:rPr lang="en-GB" altLang="ja" sz="4400" b="1" i="0" u="none" spc="-95" baseline="0" dirty="0">
                <a:solidFill>
                  <a:srgbClr val="FFFFFF"/>
                </a:solidFill>
                <a:latin typeface="+mj-ea"/>
                <a:ea typeface="+mj-ea"/>
                <a:cs typeface="Calibri (MS) Bold"/>
                <a:sym typeface="Calibri (MS) Bold"/>
              </a:rPr>
            </a:br>
            <a:r>
              <a:rPr lang="ja" sz="4400" b="1" i="0" u="none" spc="-95" baseline="0" dirty="0">
                <a:solidFill>
                  <a:srgbClr val="FFFFFF"/>
                </a:solidFill>
                <a:latin typeface="+mj-ea"/>
                <a:ea typeface="+mj-ea"/>
                <a:cs typeface="Calibri (MS) Bold"/>
                <a:sym typeface="Calibri (MS) Bold"/>
              </a:rPr>
              <a:t>されたメッセージ</a:t>
            </a:r>
          </a:p>
          <a:p>
            <a:pPr algn="l" rtl="0"/>
            <a:endParaRPr lang="ja" sz="3191" b="1" spc="-95" dirty="0">
              <a:solidFill>
                <a:srgbClr val="FFFFFF"/>
              </a:solidFill>
              <a:latin typeface="+mj-ea"/>
              <a:ea typeface="+mj-ea"/>
              <a:cs typeface="Calibri (MS) Bold"/>
              <a:sym typeface="Calibri (MS) Bold"/>
            </a:endParaRPr>
          </a:p>
        </p:txBody>
      </p:sp>
      <p:sp>
        <p:nvSpPr>
          <p:cNvPr id="12" name="TextBox 12"/>
          <p:cNvSpPr txBox="1"/>
          <p:nvPr/>
        </p:nvSpPr>
        <p:spPr>
          <a:xfrm>
            <a:off x="10767613" y="6565415"/>
            <a:ext cx="3632666" cy="1354217"/>
          </a:xfrm>
          <a:prstGeom prst="rect">
            <a:avLst/>
          </a:prstGeom>
        </p:spPr>
        <p:txBody>
          <a:bodyPr lIns="0" tIns="0" rIns="0" bIns="0" rtlCol="0" anchor="t">
            <a:spAutoFit/>
          </a:bodyPr>
          <a:lstStyle/>
          <a:p>
            <a:pPr algn="l" rtl="0"/>
            <a:r>
              <a:rPr lang="ja" sz="4400" b="1" i="0" u="none" spc="-95" baseline="0" dirty="0">
                <a:solidFill>
                  <a:srgbClr val="FFFFFF"/>
                </a:solidFill>
                <a:latin typeface="+mj-ea"/>
                <a:ea typeface="+mj-ea"/>
                <a:cs typeface="Calibri (MS) Bold"/>
                <a:sym typeface="Calibri (MS) Bold"/>
              </a:rPr>
              <a:t>イベントの</a:t>
            </a:r>
            <a:br>
              <a:rPr lang="en-GB" altLang="ja" sz="4400" b="1" i="0" u="none" spc="-95" baseline="0" dirty="0">
                <a:solidFill>
                  <a:srgbClr val="FFFFFF"/>
                </a:solidFill>
                <a:latin typeface="+mj-ea"/>
                <a:ea typeface="+mj-ea"/>
                <a:cs typeface="Calibri (MS) Bold"/>
                <a:sym typeface="Calibri (MS) Bold"/>
              </a:rPr>
            </a:br>
            <a:r>
              <a:rPr lang="ja" sz="4400" b="1" i="0" u="none" spc="-95" baseline="0" dirty="0">
                <a:solidFill>
                  <a:srgbClr val="FFFFFF"/>
                </a:solidFill>
                <a:latin typeface="+mj-ea"/>
                <a:ea typeface="+mj-ea"/>
                <a:cs typeface="Calibri (MS) Bold"/>
                <a:sym typeface="Calibri (MS) Bold"/>
              </a:rPr>
              <a:t>宣伝・広報</a:t>
            </a:r>
            <a:endParaRPr lang="ja" sz="4400" b="1" spc="-95" dirty="0">
              <a:solidFill>
                <a:srgbClr val="FFFFFF"/>
              </a:solidFill>
              <a:latin typeface="+mj-ea"/>
              <a:ea typeface="+mj-ea"/>
              <a:cs typeface="Calibri (MS) Bold"/>
            </a:endParaRPr>
          </a:p>
        </p:txBody>
      </p:sp>
      <p:sp>
        <p:nvSpPr>
          <p:cNvPr id="16" name="Freeform 16"/>
          <p:cNvSpPr/>
          <p:nvPr/>
        </p:nvSpPr>
        <p:spPr>
          <a:xfrm>
            <a:off x="7937377" y="9188709"/>
            <a:ext cx="2413246" cy="554217"/>
          </a:xfrm>
          <a:custGeom>
            <a:avLst/>
            <a:gdLst/>
            <a:ahLst/>
            <a:cxnLst/>
            <a:rect l="l" t="t" r="r" b="b"/>
            <a:pathLst>
              <a:path w="2413246" h="554217">
                <a:moveTo>
                  <a:pt x="0" y="0"/>
                </a:moveTo>
                <a:lnTo>
                  <a:pt x="2413246" y="0"/>
                </a:lnTo>
                <a:lnTo>
                  <a:pt x="2413246" y="554218"/>
                </a:lnTo>
                <a:lnTo>
                  <a:pt x="0" y="554218"/>
                </a:lnTo>
                <a:lnTo>
                  <a:pt x="0" y="0"/>
                </a:lnTo>
                <a:close/>
              </a:path>
            </a:pathLst>
          </a:custGeom>
          <a:blipFill>
            <a:blip r:embed="rId7"/>
            <a:stretch>
              <a:fillRect t="-74" b="-74"/>
            </a:stretch>
          </a:blipFill>
        </p:spPr>
        <p:txBody>
          <a:bodyPr/>
          <a:lstStyle/>
          <a:p>
            <a:endParaRPr lang="ja"/>
          </a:p>
        </p:txBody>
      </p:sp>
      <p:sp>
        <p:nvSpPr>
          <p:cNvPr id="22" name="Freeform 32">
            <a:extLst>
              <a:ext uri="{FF2B5EF4-FFF2-40B4-BE49-F238E27FC236}">
                <a16:creationId xmlns:a16="http://schemas.microsoft.com/office/drawing/2014/main" id="{D4621951-B426-F59A-E307-140B08C7EFFE}"/>
              </a:ext>
            </a:extLst>
          </p:cNvPr>
          <p:cNvSpPr/>
          <p:nvPr/>
        </p:nvSpPr>
        <p:spPr>
          <a:xfrm>
            <a:off x="3107703" y="6613252"/>
            <a:ext cx="964077" cy="978307"/>
          </a:xfrm>
          <a:custGeom>
            <a:avLst/>
            <a:gdLst/>
            <a:ahLst/>
            <a:cxnLst/>
            <a:rect l="l" t="t" r="r" b="b"/>
            <a:pathLst>
              <a:path w="964077" h="978307">
                <a:moveTo>
                  <a:pt x="0" y="0"/>
                </a:moveTo>
                <a:lnTo>
                  <a:pt x="964077" y="0"/>
                </a:lnTo>
                <a:lnTo>
                  <a:pt x="964077" y="978307"/>
                </a:lnTo>
                <a:lnTo>
                  <a:pt x="0" y="978307"/>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ja"/>
          </a:p>
        </p:txBody>
      </p:sp>
      <p:sp>
        <p:nvSpPr>
          <p:cNvPr id="23" name="Freeform 36">
            <a:extLst>
              <a:ext uri="{FF2B5EF4-FFF2-40B4-BE49-F238E27FC236}">
                <a16:creationId xmlns:a16="http://schemas.microsoft.com/office/drawing/2014/main" id="{590B8D27-5974-297F-00D7-5C206DBB698F}"/>
              </a:ext>
            </a:extLst>
          </p:cNvPr>
          <p:cNvSpPr/>
          <p:nvPr/>
        </p:nvSpPr>
        <p:spPr>
          <a:xfrm>
            <a:off x="9462872" y="6649931"/>
            <a:ext cx="893040" cy="1072428"/>
          </a:xfrm>
          <a:custGeom>
            <a:avLst/>
            <a:gdLst/>
            <a:ahLst/>
            <a:cxnLst/>
            <a:rect l="l" t="t" r="r" b="b"/>
            <a:pathLst>
              <a:path w="893040" h="1072428">
                <a:moveTo>
                  <a:pt x="0" y="0"/>
                </a:moveTo>
                <a:lnTo>
                  <a:pt x="893040" y="0"/>
                </a:lnTo>
                <a:lnTo>
                  <a:pt x="893040" y="1072428"/>
                </a:lnTo>
                <a:lnTo>
                  <a:pt x="0" y="1072428"/>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ja"/>
          </a:p>
        </p:txBody>
      </p:sp>
      <p:sp>
        <p:nvSpPr>
          <p:cNvPr id="24" name="Freeform 5">
            <a:extLst>
              <a:ext uri="{FF2B5EF4-FFF2-40B4-BE49-F238E27FC236}">
                <a16:creationId xmlns:a16="http://schemas.microsoft.com/office/drawing/2014/main" id="{41BBBB72-434A-29BF-8624-BA57DFDFC07F}"/>
              </a:ext>
            </a:extLst>
          </p:cNvPr>
          <p:cNvSpPr/>
          <p:nvPr/>
        </p:nvSpPr>
        <p:spPr>
          <a:xfrm>
            <a:off x="3111904" y="3846475"/>
            <a:ext cx="801428" cy="735857"/>
          </a:xfrm>
          <a:custGeom>
            <a:avLst/>
            <a:gdLst/>
            <a:ahLst/>
            <a:cxnLst/>
            <a:rect l="l" t="t" r="r" b="b"/>
            <a:pathLst>
              <a:path w="801428" h="735857">
                <a:moveTo>
                  <a:pt x="0" y="0"/>
                </a:moveTo>
                <a:lnTo>
                  <a:pt x="801428" y="0"/>
                </a:lnTo>
                <a:lnTo>
                  <a:pt x="801428" y="735857"/>
                </a:lnTo>
                <a:lnTo>
                  <a:pt x="0" y="735857"/>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ja"/>
          </a:p>
        </p:txBody>
      </p:sp>
      <p:sp>
        <p:nvSpPr>
          <p:cNvPr id="27" name="Freeform 27">
            <a:extLst>
              <a:ext uri="{FF2B5EF4-FFF2-40B4-BE49-F238E27FC236}">
                <a16:creationId xmlns:a16="http://schemas.microsoft.com/office/drawing/2014/main" id="{4ACAED4E-1F83-CA88-2D71-45AA3704C20E}"/>
              </a:ext>
            </a:extLst>
          </p:cNvPr>
          <p:cNvSpPr/>
          <p:nvPr/>
        </p:nvSpPr>
        <p:spPr>
          <a:xfrm>
            <a:off x="9504505" y="3847027"/>
            <a:ext cx="1055098" cy="833252"/>
          </a:xfrm>
          <a:custGeom>
            <a:avLst/>
            <a:gdLst/>
            <a:ahLst/>
            <a:cxnLst/>
            <a:rect l="l" t="t" r="r" b="b"/>
            <a:pathLst>
              <a:path w="1148191" h="989531">
                <a:moveTo>
                  <a:pt x="0" y="0"/>
                </a:moveTo>
                <a:lnTo>
                  <a:pt x="1148190" y="0"/>
                </a:lnTo>
                <a:lnTo>
                  <a:pt x="1148190" y="989532"/>
                </a:lnTo>
                <a:lnTo>
                  <a:pt x="0" y="989532"/>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txBody>
          <a:bodyPr/>
          <a:lstStyle/>
          <a:p>
            <a:endParaRPr lang="ja"/>
          </a:p>
        </p:txBody>
      </p:sp>
    </p:spTree>
  </p:cSld>
  <p:clrMapOvr>
    <a:masterClrMapping/>
  </p:clrMapOvr>
  <p:extLst>
    <p:ext uri="{6950BFC3-D8DA-4A85-94F7-54DA5524770B}">
      <p188:commentRel xmlns:p188="http://schemas.microsoft.com/office/powerpoint/2018/8/main" r:id="rId3"/>
    </p:ext>
  </p:extLs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563178" y="7349120"/>
            <a:ext cx="11161644" cy="5190164"/>
          </a:xfrm>
          <a:custGeom>
            <a:avLst/>
            <a:gdLst/>
            <a:ahLst/>
            <a:cxnLst/>
            <a:rect l="l" t="t" r="r" b="b"/>
            <a:pathLst>
              <a:path w="11161644" h="5190164">
                <a:moveTo>
                  <a:pt x="0" y="0"/>
                </a:moveTo>
                <a:lnTo>
                  <a:pt x="11161644" y="0"/>
                </a:lnTo>
                <a:lnTo>
                  <a:pt x="11161644" y="5190164"/>
                </a:lnTo>
                <a:lnTo>
                  <a:pt x="0" y="519016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ja"/>
          </a:p>
        </p:txBody>
      </p:sp>
      <p:sp>
        <p:nvSpPr>
          <p:cNvPr id="3" name="Freeform 3"/>
          <p:cNvSpPr/>
          <p:nvPr/>
        </p:nvSpPr>
        <p:spPr>
          <a:xfrm>
            <a:off x="8412844" y="4510136"/>
            <a:ext cx="1462312" cy="1266728"/>
          </a:xfrm>
          <a:custGeom>
            <a:avLst/>
            <a:gdLst/>
            <a:ahLst/>
            <a:cxnLst/>
            <a:rect l="l" t="t" r="r" b="b"/>
            <a:pathLst>
              <a:path w="1462312" h="1266728">
                <a:moveTo>
                  <a:pt x="0" y="0"/>
                </a:moveTo>
                <a:lnTo>
                  <a:pt x="1462312" y="0"/>
                </a:lnTo>
                <a:lnTo>
                  <a:pt x="1462312" y="1266728"/>
                </a:lnTo>
                <a:lnTo>
                  <a:pt x="0" y="1266728"/>
                </a:lnTo>
                <a:lnTo>
                  <a:pt x="0" y="0"/>
                </a:lnTo>
                <a:close/>
              </a:path>
            </a:pathLst>
          </a:custGeom>
          <a:blipFill>
            <a:blip r:embed="rId6">
              <a:extLst>
                <a:ext uri="{96DAC541-7B7A-43D3-8B79-37D633B846F1}">
                  <asvg:svgBlip xmlns:asvg="http://schemas.microsoft.com/office/drawing/2016/SVG/main" r:embed="rId7"/>
                </a:ext>
              </a:extLst>
            </a:blip>
            <a:stretch>
              <a:fillRect l="-151" r="-151"/>
            </a:stretch>
          </a:blipFill>
        </p:spPr>
        <p:txBody>
          <a:bodyPr/>
          <a:lstStyle/>
          <a:p>
            <a:endParaRPr lang="ja"/>
          </a:p>
        </p:txBody>
      </p:sp>
      <p:sp>
        <p:nvSpPr>
          <p:cNvPr id="4" name="TextBox 4"/>
          <p:cNvSpPr txBox="1"/>
          <p:nvPr/>
        </p:nvSpPr>
        <p:spPr>
          <a:xfrm>
            <a:off x="2461569" y="3496413"/>
            <a:ext cx="13364862" cy="3385542"/>
          </a:xfrm>
          <a:prstGeom prst="rect">
            <a:avLst/>
          </a:prstGeom>
        </p:spPr>
        <p:txBody>
          <a:bodyPr wrap="square" lIns="0" tIns="0" rIns="0" bIns="0" rtlCol="0" anchor="t">
            <a:spAutoFit/>
          </a:bodyPr>
          <a:lstStyle/>
          <a:p>
            <a:pPr algn="ctr" rtl="0"/>
            <a:r>
              <a:rPr lang="ja" sz="4400" b="0" i="0" u="none" baseline="0" dirty="0">
                <a:solidFill>
                  <a:srgbClr val="000000"/>
                </a:solidFill>
                <a:latin typeface="+mn-ea"/>
                <a:cs typeface="Calibri (MS)"/>
                <a:sym typeface="Calibri (MS)"/>
              </a:rPr>
              <a:t>寄付者との確かな関係を築くことは、</a:t>
            </a:r>
            <a:br>
              <a:rPr lang="en-GB" altLang="ja" sz="4400" b="0" i="0" u="none" baseline="0" dirty="0">
                <a:solidFill>
                  <a:srgbClr val="000000"/>
                </a:solidFill>
                <a:latin typeface="+mn-ea"/>
                <a:cs typeface="Calibri (MS)"/>
                <a:sym typeface="Calibri (MS)"/>
              </a:rPr>
            </a:br>
            <a:r>
              <a:rPr lang="ja" sz="4400" b="0" i="0" u="none" baseline="0" dirty="0">
                <a:solidFill>
                  <a:srgbClr val="000000"/>
                </a:solidFill>
                <a:latin typeface="+mn-ea"/>
                <a:cs typeface="Calibri (MS)"/>
                <a:sym typeface="Calibri (MS)"/>
              </a:rPr>
              <a:t>資金調達の長期的な成功において非常に重要です。 </a:t>
            </a:r>
          </a:p>
          <a:p>
            <a:pPr algn="ctr" rtl="0"/>
            <a:endParaRPr lang="ja" sz="4400" dirty="0">
              <a:solidFill>
                <a:srgbClr val="000000"/>
              </a:solidFill>
              <a:latin typeface="+mn-ea"/>
              <a:cs typeface="Calibri (MS)"/>
              <a:sym typeface="Calibri (MS)"/>
            </a:endParaRPr>
          </a:p>
          <a:p>
            <a:pPr algn="ctr" rtl="0"/>
            <a:r>
              <a:rPr lang="ja" sz="4400" b="0" i="0" u="none" baseline="0" dirty="0">
                <a:solidFill>
                  <a:srgbClr val="000000"/>
                </a:solidFill>
                <a:latin typeface="+mn-ea"/>
                <a:cs typeface="Calibri (MS)"/>
                <a:sym typeface="Calibri (MS)"/>
              </a:rPr>
              <a:t>寄付者を引きつけて維持することが、</a:t>
            </a:r>
            <a:br>
              <a:rPr lang="en-GB" altLang="ja" sz="4400" b="0" i="0" u="none" baseline="0" dirty="0">
                <a:solidFill>
                  <a:srgbClr val="000000"/>
                </a:solidFill>
                <a:latin typeface="+mn-ea"/>
                <a:cs typeface="Calibri (MS)"/>
                <a:sym typeface="Calibri (MS)"/>
              </a:rPr>
            </a:br>
            <a:r>
              <a:rPr lang="ja" sz="4400" b="0" i="0" u="none" baseline="0" dirty="0">
                <a:solidFill>
                  <a:srgbClr val="000000"/>
                </a:solidFill>
                <a:latin typeface="+mn-ea"/>
                <a:cs typeface="Calibri (MS)"/>
                <a:sym typeface="Calibri (MS)"/>
              </a:rPr>
              <a:t>クラブへの持続的な支援の獲得につながります。</a:t>
            </a:r>
            <a:endParaRPr lang="ja" sz="4400" dirty="0">
              <a:solidFill>
                <a:srgbClr val="000000"/>
              </a:solidFill>
              <a:latin typeface="+mn-ea"/>
              <a:cs typeface="Calibri (MS)"/>
            </a:endParaRPr>
          </a:p>
        </p:txBody>
      </p:sp>
      <p:sp>
        <p:nvSpPr>
          <p:cNvPr id="6" name="TextBox 6"/>
          <p:cNvSpPr txBox="1"/>
          <p:nvPr/>
        </p:nvSpPr>
        <p:spPr>
          <a:xfrm>
            <a:off x="0" y="1028700"/>
            <a:ext cx="18288000" cy="2000548"/>
          </a:xfrm>
          <a:prstGeom prst="rect">
            <a:avLst/>
          </a:prstGeom>
        </p:spPr>
        <p:txBody>
          <a:bodyPr wrap="square" lIns="0" tIns="0" rIns="0" bIns="0" rtlCol="0" anchor="t">
            <a:spAutoFit/>
          </a:bodyPr>
          <a:lstStyle/>
          <a:p>
            <a:pPr algn="ctr" rtl="0">
              <a:lnSpc>
                <a:spcPts val="7799"/>
              </a:lnSpc>
            </a:pPr>
            <a:r>
              <a:rPr lang="ja" sz="6500" b="1" i="0" u="none" baseline="0" dirty="0">
                <a:solidFill>
                  <a:srgbClr val="293374"/>
                </a:solidFill>
                <a:latin typeface="+mj-ea"/>
                <a:ea typeface="+mj-ea"/>
                <a:cs typeface="Effra"/>
                <a:sym typeface="Effra"/>
              </a:rPr>
              <a:t>寄付者のエンゲージメント向上と</a:t>
            </a:r>
            <a:br>
              <a:rPr lang="en-GB" altLang="ja" sz="6500" b="1" i="0" u="none" baseline="0" dirty="0">
                <a:solidFill>
                  <a:srgbClr val="293374"/>
                </a:solidFill>
                <a:latin typeface="+mj-ea"/>
                <a:ea typeface="+mj-ea"/>
                <a:cs typeface="Effra"/>
                <a:sym typeface="Effra"/>
              </a:rPr>
            </a:br>
            <a:r>
              <a:rPr lang="ja" sz="6500" b="1" i="0" u="none" baseline="0" dirty="0">
                <a:solidFill>
                  <a:srgbClr val="293374"/>
                </a:solidFill>
                <a:latin typeface="+mj-ea"/>
                <a:ea typeface="+mj-ea"/>
                <a:cs typeface="Effra"/>
                <a:sym typeface="Effra"/>
              </a:rPr>
              <a:t>継続的支援の促進</a:t>
            </a:r>
          </a:p>
        </p:txBody>
      </p:sp>
      <p:sp>
        <p:nvSpPr>
          <p:cNvPr id="7" name="Freeform 7"/>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8"/>
            <a:stretch>
              <a:fillRect l="-198" r="-198"/>
            </a:stretch>
          </a:blipFill>
        </p:spPr>
        <p:txBody>
          <a:bodyPr/>
          <a:lstStyle/>
          <a:p>
            <a:endParaRPr lang="ja"/>
          </a:p>
        </p:txBody>
      </p:sp>
    </p:spTree>
  </p:cSld>
  <p:clrMapOvr>
    <a:masterClrMapping/>
  </p:clrMapOvr>
  <p:extLst>
    <p:ext uri="{6950BFC3-D8DA-4A85-94F7-54DA5524770B}">
      <p188:commentRel xmlns:p188="http://schemas.microsoft.com/office/powerpoint/2018/8/main" r:id="rId3"/>
    </p:ext>
  </p:extLs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55BAFF-9686-236E-FFB9-E4A9C2E0B30D}"/>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65394258-8049-1319-E081-D60BB4CE56CF}"/>
              </a:ext>
            </a:extLst>
          </p:cNvPr>
          <p:cNvGrpSpPr/>
          <p:nvPr/>
        </p:nvGrpSpPr>
        <p:grpSpPr>
          <a:xfrm rot="5400000">
            <a:off x="1369991" y="3805710"/>
            <a:ext cx="500647" cy="438066"/>
            <a:chOff x="0" y="0"/>
            <a:chExt cx="812800" cy="711200"/>
          </a:xfrm>
        </p:grpSpPr>
        <p:sp>
          <p:nvSpPr>
            <p:cNvPr id="3" name="Freeform 3">
              <a:extLst>
                <a:ext uri="{FF2B5EF4-FFF2-40B4-BE49-F238E27FC236}">
                  <a16:creationId xmlns:a16="http://schemas.microsoft.com/office/drawing/2014/main" id="{074C9E48-8A61-BF95-EF95-16EFC2771900}"/>
                </a:ext>
              </a:extLst>
            </p:cNvPr>
            <p:cNvSpPr/>
            <p:nvPr/>
          </p:nvSpPr>
          <p:spPr>
            <a:xfrm>
              <a:off x="60851" y="89740"/>
              <a:ext cx="691098" cy="621460"/>
            </a:xfrm>
            <a:custGeom>
              <a:avLst/>
              <a:gdLst/>
              <a:ahLst/>
              <a:cxnLst/>
              <a:rect l="l" t="t" r="r" b="b"/>
              <a:pathLst>
                <a:path w="691098" h="621460">
                  <a:moveTo>
                    <a:pt x="422271" y="44524"/>
                  </a:moveTo>
                  <a:lnTo>
                    <a:pt x="675227" y="487196"/>
                  </a:lnTo>
                  <a:cubicBezTo>
                    <a:pt x="691098" y="514971"/>
                    <a:pt x="690984" y="549095"/>
                    <a:pt x="674928" y="576763"/>
                  </a:cubicBezTo>
                  <a:cubicBezTo>
                    <a:pt x="658871" y="604431"/>
                    <a:pt x="629300" y="621460"/>
                    <a:pt x="597311" y="621460"/>
                  </a:cubicBezTo>
                  <a:lnTo>
                    <a:pt x="93787" y="621460"/>
                  </a:lnTo>
                  <a:cubicBezTo>
                    <a:pt x="61798" y="621460"/>
                    <a:pt x="32227" y="604431"/>
                    <a:pt x="16170" y="576763"/>
                  </a:cubicBezTo>
                  <a:cubicBezTo>
                    <a:pt x="114" y="549095"/>
                    <a:pt x="0" y="514971"/>
                    <a:pt x="15871" y="487196"/>
                  </a:cubicBezTo>
                  <a:lnTo>
                    <a:pt x="268827" y="44524"/>
                  </a:lnTo>
                  <a:cubicBezTo>
                    <a:pt x="284560" y="16991"/>
                    <a:pt x="313839" y="0"/>
                    <a:pt x="345549" y="0"/>
                  </a:cubicBezTo>
                  <a:cubicBezTo>
                    <a:pt x="377259" y="0"/>
                    <a:pt x="406538" y="16991"/>
                    <a:pt x="422271" y="44524"/>
                  </a:cubicBezTo>
                  <a:close/>
                </a:path>
              </a:pathLst>
            </a:custGeom>
            <a:solidFill>
              <a:srgbClr val="293374">
                <a:alpha val="89804"/>
              </a:srgbClr>
            </a:solidFill>
          </p:spPr>
          <p:txBody>
            <a:bodyPr/>
            <a:lstStyle/>
            <a:p>
              <a:endParaRPr lang="ja"/>
            </a:p>
          </p:txBody>
        </p:sp>
        <p:sp>
          <p:nvSpPr>
            <p:cNvPr id="4" name="TextBox 4">
              <a:extLst>
                <a:ext uri="{FF2B5EF4-FFF2-40B4-BE49-F238E27FC236}">
                  <a16:creationId xmlns:a16="http://schemas.microsoft.com/office/drawing/2014/main" id="{240FA44D-1DCC-E47F-42EC-3CA845FCEACE}"/>
                </a:ext>
              </a:extLst>
            </p:cNvPr>
            <p:cNvSpPr txBox="1"/>
            <p:nvPr/>
          </p:nvSpPr>
          <p:spPr>
            <a:xfrm>
              <a:off x="127000" y="263525"/>
              <a:ext cx="558800" cy="396875"/>
            </a:xfrm>
            <a:prstGeom prst="rect">
              <a:avLst/>
            </a:prstGeom>
          </p:spPr>
          <p:txBody>
            <a:bodyPr lIns="50800" tIns="50800" rIns="50800" bIns="50800" rtlCol="0" anchor="ctr"/>
            <a:lstStyle/>
            <a:p>
              <a:pPr algn="ctr" rtl="0">
                <a:lnSpc>
                  <a:spcPts val="3750"/>
                </a:lnSpc>
              </a:pPr>
              <a:endParaRPr/>
            </a:p>
          </p:txBody>
        </p:sp>
      </p:grpSp>
      <p:grpSp>
        <p:nvGrpSpPr>
          <p:cNvPr id="5" name="Group 5">
            <a:extLst>
              <a:ext uri="{FF2B5EF4-FFF2-40B4-BE49-F238E27FC236}">
                <a16:creationId xmlns:a16="http://schemas.microsoft.com/office/drawing/2014/main" id="{FAD7A7D3-A67C-03D0-4F06-A55B4F41F0AC}"/>
              </a:ext>
            </a:extLst>
          </p:cNvPr>
          <p:cNvGrpSpPr/>
          <p:nvPr/>
        </p:nvGrpSpPr>
        <p:grpSpPr>
          <a:xfrm rot="5400000">
            <a:off x="1401281" y="7641847"/>
            <a:ext cx="500647" cy="438066"/>
            <a:chOff x="0" y="0"/>
            <a:chExt cx="812800" cy="711200"/>
          </a:xfrm>
        </p:grpSpPr>
        <p:sp>
          <p:nvSpPr>
            <p:cNvPr id="6" name="Freeform 6">
              <a:extLst>
                <a:ext uri="{FF2B5EF4-FFF2-40B4-BE49-F238E27FC236}">
                  <a16:creationId xmlns:a16="http://schemas.microsoft.com/office/drawing/2014/main" id="{4A726A8C-D966-D389-BCBA-0A896EB07315}"/>
                </a:ext>
              </a:extLst>
            </p:cNvPr>
            <p:cNvSpPr/>
            <p:nvPr/>
          </p:nvSpPr>
          <p:spPr>
            <a:xfrm>
              <a:off x="60851" y="89740"/>
              <a:ext cx="691098" cy="621460"/>
            </a:xfrm>
            <a:custGeom>
              <a:avLst/>
              <a:gdLst/>
              <a:ahLst/>
              <a:cxnLst/>
              <a:rect l="l" t="t" r="r" b="b"/>
              <a:pathLst>
                <a:path w="691098" h="621460">
                  <a:moveTo>
                    <a:pt x="422271" y="44524"/>
                  </a:moveTo>
                  <a:lnTo>
                    <a:pt x="675227" y="487196"/>
                  </a:lnTo>
                  <a:cubicBezTo>
                    <a:pt x="691098" y="514971"/>
                    <a:pt x="690984" y="549095"/>
                    <a:pt x="674928" y="576763"/>
                  </a:cubicBezTo>
                  <a:cubicBezTo>
                    <a:pt x="658871" y="604431"/>
                    <a:pt x="629300" y="621460"/>
                    <a:pt x="597311" y="621460"/>
                  </a:cubicBezTo>
                  <a:lnTo>
                    <a:pt x="93787" y="621460"/>
                  </a:lnTo>
                  <a:cubicBezTo>
                    <a:pt x="61798" y="621460"/>
                    <a:pt x="32227" y="604431"/>
                    <a:pt x="16170" y="576763"/>
                  </a:cubicBezTo>
                  <a:cubicBezTo>
                    <a:pt x="114" y="549095"/>
                    <a:pt x="0" y="514971"/>
                    <a:pt x="15871" y="487196"/>
                  </a:cubicBezTo>
                  <a:lnTo>
                    <a:pt x="268827" y="44524"/>
                  </a:lnTo>
                  <a:cubicBezTo>
                    <a:pt x="284560" y="16991"/>
                    <a:pt x="313839" y="0"/>
                    <a:pt x="345549" y="0"/>
                  </a:cubicBezTo>
                  <a:cubicBezTo>
                    <a:pt x="377259" y="0"/>
                    <a:pt x="406538" y="16991"/>
                    <a:pt x="422271" y="44524"/>
                  </a:cubicBezTo>
                  <a:close/>
                </a:path>
              </a:pathLst>
            </a:custGeom>
            <a:solidFill>
              <a:srgbClr val="293374">
                <a:alpha val="89804"/>
              </a:srgbClr>
            </a:solidFill>
          </p:spPr>
          <p:txBody>
            <a:bodyPr/>
            <a:lstStyle/>
            <a:p>
              <a:endParaRPr lang="ja"/>
            </a:p>
          </p:txBody>
        </p:sp>
        <p:sp>
          <p:nvSpPr>
            <p:cNvPr id="7" name="TextBox 7">
              <a:extLst>
                <a:ext uri="{FF2B5EF4-FFF2-40B4-BE49-F238E27FC236}">
                  <a16:creationId xmlns:a16="http://schemas.microsoft.com/office/drawing/2014/main" id="{374AEA2F-E01D-A8DE-34CC-B98907B3962F}"/>
                </a:ext>
              </a:extLst>
            </p:cNvPr>
            <p:cNvSpPr txBox="1"/>
            <p:nvPr/>
          </p:nvSpPr>
          <p:spPr>
            <a:xfrm>
              <a:off x="127000" y="263525"/>
              <a:ext cx="558800" cy="396875"/>
            </a:xfrm>
            <a:prstGeom prst="rect">
              <a:avLst/>
            </a:prstGeom>
          </p:spPr>
          <p:txBody>
            <a:bodyPr lIns="50800" tIns="50800" rIns="50800" bIns="50800" rtlCol="0" anchor="ctr"/>
            <a:lstStyle/>
            <a:p>
              <a:pPr algn="ctr" rtl="0">
                <a:lnSpc>
                  <a:spcPts val="3750"/>
                </a:lnSpc>
              </a:pPr>
              <a:endParaRPr/>
            </a:p>
          </p:txBody>
        </p:sp>
      </p:grpSp>
      <p:grpSp>
        <p:nvGrpSpPr>
          <p:cNvPr id="8" name="Group 8">
            <a:extLst>
              <a:ext uri="{FF2B5EF4-FFF2-40B4-BE49-F238E27FC236}">
                <a16:creationId xmlns:a16="http://schemas.microsoft.com/office/drawing/2014/main" id="{25964F42-4335-57FD-7C8F-6E8C5DB9B9B0}"/>
              </a:ext>
            </a:extLst>
          </p:cNvPr>
          <p:cNvGrpSpPr/>
          <p:nvPr/>
        </p:nvGrpSpPr>
        <p:grpSpPr>
          <a:xfrm>
            <a:off x="14295323" y="-210514"/>
            <a:ext cx="9483991" cy="12212363"/>
            <a:chOff x="0" y="0"/>
            <a:chExt cx="1207697" cy="1555130"/>
          </a:xfrm>
        </p:grpSpPr>
        <p:sp>
          <p:nvSpPr>
            <p:cNvPr id="9" name="Freeform 9">
              <a:extLst>
                <a:ext uri="{FF2B5EF4-FFF2-40B4-BE49-F238E27FC236}">
                  <a16:creationId xmlns:a16="http://schemas.microsoft.com/office/drawing/2014/main" id="{FA171B54-9821-8B1B-44E6-B7F04B09A3BF}"/>
                </a:ext>
              </a:extLst>
            </p:cNvPr>
            <p:cNvSpPr/>
            <p:nvPr/>
          </p:nvSpPr>
          <p:spPr>
            <a:xfrm>
              <a:off x="0" y="0"/>
              <a:ext cx="1207697" cy="1555130"/>
            </a:xfrm>
            <a:custGeom>
              <a:avLst/>
              <a:gdLst/>
              <a:ahLst/>
              <a:cxnLst/>
              <a:rect l="l" t="t" r="r" b="b"/>
              <a:pathLst>
                <a:path w="1207697" h="1555130">
                  <a:moveTo>
                    <a:pt x="603849" y="0"/>
                  </a:moveTo>
                  <a:cubicBezTo>
                    <a:pt x="270352" y="0"/>
                    <a:pt x="0" y="348128"/>
                    <a:pt x="0" y="777565"/>
                  </a:cubicBezTo>
                  <a:cubicBezTo>
                    <a:pt x="0" y="1207002"/>
                    <a:pt x="270352" y="1555130"/>
                    <a:pt x="603849" y="1555130"/>
                  </a:cubicBezTo>
                  <a:cubicBezTo>
                    <a:pt x="937345" y="1555130"/>
                    <a:pt x="1207697" y="1207002"/>
                    <a:pt x="1207697" y="777565"/>
                  </a:cubicBezTo>
                  <a:cubicBezTo>
                    <a:pt x="1207697" y="348128"/>
                    <a:pt x="937345" y="0"/>
                    <a:pt x="603849" y="0"/>
                  </a:cubicBezTo>
                  <a:close/>
                </a:path>
              </a:pathLst>
            </a:custGeom>
            <a:gradFill rotWithShape="1">
              <a:gsLst>
                <a:gs pos="0">
                  <a:srgbClr val="649CDC">
                    <a:alpha val="100000"/>
                  </a:srgbClr>
                </a:gs>
                <a:gs pos="100000">
                  <a:srgbClr val="19317D">
                    <a:alpha val="100000"/>
                  </a:srgbClr>
                </a:gs>
              </a:gsLst>
              <a:lin ang="0"/>
            </a:gradFill>
          </p:spPr>
          <p:txBody>
            <a:bodyPr/>
            <a:lstStyle/>
            <a:p>
              <a:endParaRPr lang="ja"/>
            </a:p>
          </p:txBody>
        </p:sp>
        <p:sp>
          <p:nvSpPr>
            <p:cNvPr id="10" name="TextBox 10">
              <a:extLst>
                <a:ext uri="{FF2B5EF4-FFF2-40B4-BE49-F238E27FC236}">
                  <a16:creationId xmlns:a16="http://schemas.microsoft.com/office/drawing/2014/main" id="{736C2E36-0A07-5ED8-BBCD-452106E40EB0}"/>
                </a:ext>
              </a:extLst>
            </p:cNvPr>
            <p:cNvSpPr txBox="1"/>
            <p:nvPr/>
          </p:nvSpPr>
          <p:spPr>
            <a:xfrm>
              <a:off x="113222" y="79118"/>
              <a:ext cx="981254" cy="1330218"/>
            </a:xfrm>
            <a:prstGeom prst="rect">
              <a:avLst/>
            </a:prstGeom>
          </p:spPr>
          <p:txBody>
            <a:bodyPr lIns="50800" tIns="50800" rIns="50800" bIns="50800" rtlCol="0" anchor="ctr"/>
            <a:lstStyle/>
            <a:p>
              <a:pPr algn="ctr" rtl="0">
                <a:lnSpc>
                  <a:spcPts val="3750"/>
                </a:lnSpc>
              </a:pPr>
              <a:endParaRPr/>
            </a:p>
          </p:txBody>
        </p:sp>
      </p:grpSp>
      <p:sp>
        <p:nvSpPr>
          <p:cNvPr id="11" name="Freeform 11">
            <a:extLst>
              <a:ext uri="{FF2B5EF4-FFF2-40B4-BE49-F238E27FC236}">
                <a16:creationId xmlns:a16="http://schemas.microsoft.com/office/drawing/2014/main" id="{88F50701-4781-3C5A-D901-DB6600D2F5AF}"/>
              </a:ext>
            </a:extLst>
          </p:cNvPr>
          <p:cNvSpPr/>
          <p:nvPr/>
        </p:nvSpPr>
        <p:spPr>
          <a:xfrm rot="1102074" flipH="1">
            <a:off x="-5048077" y="6018994"/>
            <a:ext cx="16114424" cy="12188364"/>
          </a:xfrm>
          <a:custGeom>
            <a:avLst/>
            <a:gdLst/>
            <a:ahLst/>
            <a:cxnLst/>
            <a:rect l="l" t="t" r="r" b="b"/>
            <a:pathLst>
              <a:path w="16114424" h="12188364">
                <a:moveTo>
                  <a:pt x="16114424" y="0"/>
                </a:moveTo>
                <a:lnTo>
                  <a:pt x="0" y="0"/>
                </a:lnTo>
                <a:lnTo>
                  <a:pt x="0" y="12188365"/>
                </a:lnTo>
                <a:lnTo>
                  <a:pt x="16114424" y="12188365"/>
                </a:lnTo>
                <a:lnTo>
                  <a:pt x="16114424" y="0"/>
                </a:lnTo>
                <a:close/>
              </a:path>
            </a:pathLst>
          </a:custGeom>
          <a:blipFill>
            <a:blip r:embed="rId3">
              <a:alphaModFix amt="3000"/>
              <a:extLst>
                <a:ext uri="{96DAC541-7B7A-43D3-8B79-37D633B846F1}">
                  <asvg:svgBlip xmlns:asvg="http://schemas.microsoft.com/office/drawing/2016/SVG/main" r:embed="rId4"/>
                </a:ext>
              </a:extLst>
            </a:blip>
            <a:stretch>
              <a:fillRect/>
            </a:stretch>
          </a:blipFill>
        </p:spPr>
        <p:txBody>
          <a:bodyPr/>
          <a:lstStyle/>
          <a:p>
            <a:endParaRPr lang="ja"/>
          </a:p>
        </p:txBody>
      </p:sp>
      <p:grpSp>
        <p:nvGrpSpPr>
          <p:cNvPr id="12" name="Group 12">
            <a:extLst>
              <a:ext uri="{FF2B5EF4-FFF2-40B4-BE49-F238E27FC236}">
                <a16:creationId xmlns:a16="http://schemas.microsoft.com/office/drawing/2014/main" id="{C73045AA-CE1A-BBBB-E0BA-CFA6D12D04AA}"/>
              </a:ext>
            </a:extLst>
          </p:cNvPr>
          <p:cNvGrpSpPr/>
          <p:nvPr/>
        </p:nvGrpSpPr>
        <p:grpSpPr>
          <a:xfrm rot="5400000">
            <a:off x="1369991" y="4714977"/>
            <a:ext cx="500647" cy="438066"/>
            <a:chOff x="0" y="0"/>
            <a:chExt cx="812800" cy="711200"/>
          </a:xfrm>
        </p:grpSpPr>
        <p:sp>
          <p:nvSpPr>
            <p:cNvPr id="13" name="Freeform 13">
              <a:extLst>
                <a:ext uri="{FF2B5EF4-FFF2-40B4-BE49-F238E27FC236}">
                  <a16:creationId xmlns:a16="http://schemas.microsoft.com/office/drawing/2014/main" id="{A756E27C-B800-88D9-680C-92B54DAAE52E}"/>
                </a:ext>
              </a:extLst>
            </p:cNvPr>
            <p:cNvSpPr/>
            <p:nvPr/>
          </p:nvSpPr>
          <p:spPr>
            <a:xfrm>
              <a:off x="60851" y="89740"/>
              <a:ext cx="691098" cy="621460"/>
            </a:xfrm>
            <a:custGeom>
              <a:avLst/>
              <a:gdLst/>
              <a:ahLst/>
              <a:cxnLst/>
              <a:rect l="l" t="t" r="r" b="b"/>
              <a:pathLst>
                <a:path w="691098" h="621460">
                  <a:moveTo>
                    <a:pt x="422271" y="44524"/>
                  </a:moveTo>
                  <a:lnTo>
                    <a:pt x="675227" y="487196"/>
                  </a:lnTo>
                  <a:cubicBezTo>
                    <a:pt x="691098" y="514971"/>
                    <a:pt x="690984" y="549095"/>
                    <a:pt x="674928" y="576763"/>
                  </a:cubicBezTo>
                  <a:cubicBezTo>
                    <a:pt x="658871" y="604431"/>
                    <a:pt x="629300" y="621460"/>
                    <a:pt x="597311" y="621460"/>
                  </a:cubicBezTo>
                  <a:lnTo>
                    <a:pt x="93787" y="621460"/>
                  </a:lnTo>
                  <a:cubicBezTo>
                    <a:pt x="61798" y="621460"/>
                    <a:pt x="32227" y="604431"/>
                    <a:pt x="16170" y="576763"/>
                  </a:cubicBezTo>
                  <a:cubicBezTo>
                    <a:pt x="114" y="549095"/>
                    <a:pt x="0" y="514971"/>
                    <a:pt x="15871" y="487196"/>
                  </a:cubicBezTo>
                  <a:lnTo>
                    <a:pt x="268827" y="44524"/>
                  </a:lnTo>
                  <a:cubicBezTo>
                    <a:pt x="284560" y="16991"/>
                    <a:pt x="313839" y="0"/>
                    <a:pt x="345549" y="0"/>
                  </a:cubicBezTo>
                  <a:cubicBezTo>
                    <a:pt x="377259" y="0"/>
                    <a:pt x="406538" y="16991"/>
                    <a:pt x="422271" y="44524"/>
                  </a:cubicBezTo>
                  <a:close/>
                </a:path>
              </a:pathLst>
            </a:custGeom>
            <a:solidFill>
              <a:srgbClr val="518BC9">
                <a:alpha val="89804"/>
              </a:srgbClr>
            </a:solidFill>
          </p:spPr>
          <p:txBody>
            <a:bodyPr/>
            <a:lstStyle/>
            <a:p>
              <a:endParaRPr lang="ja"/>
            </a:p>
          </p:txBody>
        </p:sp>
        <p:sp>
          <p:nvSpPr>
            <p:cNvPr id="14" name="TextBox 14">
              <a:extLst>
                <a:ext uri="{FF2B5EF4-FFF2-40B4-BE49-F238E27FC236}">
                  <a16:creationId xmlns:a16="http://schemas.microsoft.com/office/drawing/2014/main" id="{5773C1D7-01D8-2F62-33D7-BFDCBEF5A5B9}"/>
                </a:ext>
              </a:extLst>
            </p:cNvPr>
            <p:cNvSpPr txBox="1"/>
            <p:nvPr/>
          </p:nvSpPr>
          <p:spPr>
            <a:xfrm>
              <a:off x="127000" y="263525"/>
              <a:ext cx="558800" cy="396875"/>
            </a:xfrm>
            <a:prstGeom prst="rect">
              <a:avLst/>
            </a:prstGeom>
          </p:spPr>
          <p:txBody>
            <a:bodyPr lIns="50800" tIns="50800" rIns="50800" bIns="50800" rtlCol="0" anchor="ctr"/>
            <a:lstStyle/>
            <a:p>
              <a:pPr algn="ctr" rtl="0">
                <a:lnSpc>
                  <a:spcPts val="3750"/>
                </a:lnSpc>
              </a:pPr>
              <a:endParaRPr/>
            </a:p>
          </p:txBody>
        </p:sp>
      </p:grpSp>
      <p:grpSp>
        <p:nvGrpSpPr>
          <p:cNvPr id="18" name="Group 18">
            <a:extLst>
              <a:ext uri="{FF2B5EF4-FFF2-40B4-BE49-F238E27FC236}">
                <a16:creationId xmlns:a16="http://schemas.microsoft.com/office/drawing/2014/main" id="{BFD9050D-AC86-7BDC-75FD-9AC17EE1305D}"/>
              </a:ext>
            </a:extLst>
          </p:cNvPr>
          <p:cNvGrpSpPr/>
          <p:nvPr/>
        </p:nvGrpSpPr>
        <p:grpSpPr>
          <a:xfrm rot="5400000">
            <a:off x="1369991" y="5676635"/>
            <a:ext cx="500647" cy="438066"/>
            <a:chOff x="0" y="0"/>
            <a:chExt cx="812800" cy="711200"/>
          </a:xfrm>
        </p:grpSpPr>
        <p:sp>
          <p:nvSpPr>
            <p:cNvPr id="19" name="Freeform 19">
              <a:extLst>
                <a:ext uri="{FF2B5EF4-FFF2-40B4-BE49-F238E27FC236}">
                  <a16:creationId xmlns:a16="http://schemas.microsoft.com/office/drawing/2014/main" id="{706135CA-BFE2-9B90-BCE8-B3DD0EFF3969}"/>
                </a:ext>
              </a:extLst>
            </p:cNvPr>
            <p:cNvSpPr/>
            <p:nvPr/>
          </p:nvSpPr>
          <p:spPr>
            <a:xfrm>
              <a:off x="60851" y="89740"/>
              <a:ext cx="691098" cy="621460"/>
            </a:xfrm>
            <a:custGeom>
              <a:avLst/>
              <a:gdLst/>
              <a:ahLst/>
              <a:cxnLst/>
              <a:rect l="l" t="t" r="r" b="b"/>
              <a:pathLst>
                <a:path w="691098" h="621460">
                  <a:moveTo>
                    <a:pt x="422271" y="44524"/>
                  </a:moveTo>
                  <a:lnTo>
                    <a:pt x="675227" y="487196"/>
                  </a:lnTo>
                  <a:cubicBezTo>
                    <a:pt x="691098" y="514971"/>
                    <a:pt x="690984" y="549095"/>
                    <a:pt x="674928" y="576763"/>
                  </a:cubicBezTo>
                  <a:cubicBezTo>
                    <a:pt x="658871" y="604431"/>
                    <a:pt x="629300" y="621460"/>
                    <a:pt x="597311" y="621460"/>
                  </a:cubicBezTo>
                  <a:lnTo>
                    <a:pt x="93787" y="621460"/>
                  </a:lnTo>
                  <a:cubicBezTo>
                    <a:pt x="61798" y="621460"/>
                    <a:pt x="32227" y="604431"/>
                    <a:pt x="16170" y="576763"/>
                  </a:cubicBezTo>
                  <a:cubicBezTo>
                    <a:pt x="114" y="549095"/>
                    <a:pt x="0" y="514971"/>
                    <a:pt x="15871" y="487196"/>
                  </a:cubicBezTo>
                  <a:lnTo>
                    <a:pt x="268827" y="44524"/>
                  </a:lnTo>
                  <a:cubicBezTo>
                    <a:pt x="284560" y="16991"/>
                    <a:pt x="313839" y="0"/>
                    <a:pt x="345549" y="0"/>
                  </a:cubicBezTo>
                  <a:cubicBezTo>
                    <a:pt x="377259" y="0"/>
                    <a:pt x="406538" y="16991"/>
                    <a:pt x="422271" y="44524"/>
                  </a:cubicBezTo>
                  <a:close/>
                </a:path>
              </a:pathLst>
            </a:custGeom>
            <a:solidFill>
              <a:srgbClr val="BB4075">
                <a:alpha val="89804"/>
              </a:srgbClr>
            </a:solidFill>
          </p:spPr>
          <p:txBody>
            <a:bodyPr/>
            <a:lstStyle/>
            <a:p>
              <a:endParaRPr lang="ja"/>
            </a:p>
          </p:txBody>
        </p:sp>
        <p:sp>
          <p:nvSpPr>
            <p:cNvPr id="20" name="TextBox 20">
              <a:extLst>
                <a:ext uri="{FF2B5EF4-FFF2-40B4-BE49-F238E27FC236}">
                  <a16:creationId xmlns:a16="http://schemas.microsoft.com/office/drawing/2014/main" id="{F778FA11-1A27-60DA-FF59-5BF715A977D3}"/>
                </a:ext>
              </a:extLst>
            </p:cNvPr>
            <p:cNvSpPr txBox="1"/>
            <p:nvPr/>
          </p:nvSpPr>
          <p:spPr>
            <a:xfrm>
              <a:off x="127000" y="263525"/>
              <a:ext cx="558800" cy="396875"/>
            </a:xfrm>
            <a:prstGeom prst="rect">
              <a:avLst/>
            </a:prstGeom>
          </p:spPr>
          <p:txBody>
            <a:bodyPr lIns="50800" tIns="50800" rIns="50800" bIns="50800" rtlCol="0" anchor="ctr"/>
            <a:lstStyle/>
            <a:p>
              <a:pPr algn="ctr" rtl="0">
                <a:lnSpc>
                  <a:spcPts val="3750"/>
                </a:lnSpc>
              </a:pPr>
              <a:endParaRPr/>
            </a:p>
          </p:txBody>
        </p:sp>
      </p:grpSp>
      <p:grpSp>
        <p:nvGrpSpPr>
          <p:cNvPr id="21" name="Group 21">
            <a:extLst>
              <a:ext uri="{FF2B5EF4-FFF2-40B4-BE49-F238E27FC236}">
                <a16:creationId xmlns:a16="http://schemas.microsoft.com/office/drawing/2014/main" id="{855B5541-BE46-E322-1F70-94F073C2907E}"/>
              </a:ext>
            </a:extLst>
          </p:cNvPr>
          <p:cNvGrpSpPr/>
          <p:nvPr/>
        </p:nvGrpSpPr>
        <p:grpSpPr>
          <a:xfrm rot="5400000">
            <a:off x="1369991" y="6676392"/>
            <a:ext cx="500647" cy="438066"/>
            <a:chOff x="0" y="0"/>
            <a:chExt cx="812800" cy="711200"/>
          </a:xfrm>
        </p:grpSpPr>
        <p:sp>
          <p:nvSpPr>
            <p:cNvPr id="22" name="Freeform 22">
              <a:extLst>
                <a:ext uri="{FF2B5EF4-FFF2-40B4-BE49-F238E27FC236}">
                  <a16:creationId xmlns:a16="http://schemas.microsoft.com/office/drawing/2014/main" id="{B8EEC997-89AB-49CF-0706-022B14382661}"/>
                </a:ext>
              </a:extLst>
            </p:cNvPr>
            <p:cNvSpPr/>
            <p:nvPr/>
          </p:nvSpPr>
          <p:spPr>
            <a:xfrm>
              <a:off x="60851" y="89740"/>
              <a:ext cx="691098" cy="621460"/>
            </a:xfrm>
            <a:custGeom>
              <a:avLst/>
              <a:gdLst/>
              <a:ahLst/>
              <a:cxnLst/>
              <a:rect l="l" t="t" r="r" b="b"/>
              <a:pathLst>
                <a:path w="691098" h="621460">
                  <a:moveTo>
                    <a:pt x="422271" y="44524"/>
                  </a:moveTo>
                  <a:lnTo>
                    <a:pt x="675227" y="487196"/>
                  </a:lnTo>
                  <a:cubicBezTo>
                    <a:pt x="691098" y="514971"/>
                    <a:pt x="690984" y="549095"/>
                    <a:pt x="674928" y="576763"/>
                  </a:cubicBezTo>
                  <a:cubicBezTo>
                    <a:pt x="658871" y="604431"/>
                    <a:pt x="629300" y="621460"/>
                    <a:pt x="597311" y="621460"/>
                  </a:cubicBezTo>
                  <a:lnTo>
                    <a:pt x="93787" y="621460"/>
                  </a:lnTo>
                  <a:cubicBezTo>
                    <a:pt x="61798" y="621460"/>
                    <a:pt x="32227" y="604431"/>
                    <a:pt x="16170" y="576763"/>
                  </a:cubicBezTo>
                  <a:cubicBezTo>
                    <a:pt x="114" y="549095"/>
                    <a:pt x="0" y="514971"/>
                    <a:pt x="15871" y="487196"/>
                  </a:cubicBezTo>
                  <a:lnTo>
                    <a:pt x="268827" y="44524"/>
                  </a:lnTo>
                  <a:cubicBezTo>
                    <a:pt x="284560" y="16991"/>
                    <a:pt x="313839" y="0"/>
                    <a:pt x="345549" y="0"/>
                  </a:cubicBezTo>
                  <a:cubicBezTo>
                    <a:pt x="377259" y="0"/>
                    <a:pt x="406538" y="16991"/>
                    <a:pt x="422271" y="44524"/>
                  </a:cubicBezTo>
                  <a:close/>
                </a:path>
              </a:pathLst>
            </a:custGeom>
            <a:solidFill>
              <a:srgbClr val="590E52">
                <a:alpha val="89804"/>
              </a:srgbClr>
            </a:solidFill>
          </p:spPr>
          <p:txBody>
            <a:bodyPr/>
            <a:lstStyle/>
            <a:p>
              <a:endParaRPr lang="ja"/>
            </a:p>
          </p:txBody>
        </p:sp>
        <p:sp>
          <p:nvSpPr>
            <p:cNvPr id="23" name="TextBox 23">
              <a:extLst>
                <a:ext uri="{FF2B5EF4-FFF2-40B4-BE49-F238E27FC236}">
                  <a16:creationId xmlns:a16="http://schemas.microsoft.com/office/drawing/2014/main" id="{5948FCE3-B4CD-891F-8FC6-62DAD36EE4A2}"/>
                </a:ext>
              </a:extLst>
            </p:cNvPr>
            <p:cNvSpPr txBox="1"/>
            <p:nvPr/>
          </p:nvSpPr>
          <p:spPr>
            <a:xfrm>
              <a:off x="127000" y="263525"/>
              <a:ext cx="558800" cy="396875"/>
            </a:xfrm>
            <a:prstGeom prst="rect">
              <a:avLst/>
            </a:prstGeom>
          </p:spPr>
          <p:txBody>
            <a:bodyPr lIns="50800" tIns="50800" rIns="50800" bIns="50800" rtlCol="0" anchor="ctr"/>
            <a:lstStyle/>
            <a:p>
              <a:pPr algn="ctr" rtl="0">
                <a:lnSpc>
                  <a:spcPts val="3750"/>
                </a:lnSpc>
              </a:pPr>
              <a:endParaRPr/>
            </a:p>
          </p:txBody>
        </p:sp>
      </p:grpSp>
      <p:sp>
        <p:nvSpPr>
          <p:cNvPr id="24" name="Freeform 24">
            <a:extLst>
              <a:ext uri="{FF2B5EF4-FFF2-40B4-BE49-F238E27FC236}">
                <a16:creationId xmlns:a16="http://schemas.microsoft.com/office/drawing/2014/main" id="{D0FDFDEE-A3FE-5789-776E-3BB80B757C84}"/>
              </a:ext>
            </a:extLst>
          </p:cNvPr>
          <p:cNvSpPr/>
          <p:nvPr/>
        </p:nvSpPr>
        <p:spPr>
          <a:xfrm rot="1102074" flipH="1">
            <a:off x="-4443685" y="4114818"/>
            <a:ext cx="18545990" cy="14027512"/>
          </a:xfrm>
          <a:custGeom>
            <a:avLst/>
            <a:gdLst/>
            <a:ahLst/>
            <a:cxnLst/>
            <a:rect l="l" t="t" r="r" b="b"/>
            <a:pathLst>
              <a:path w="18545990" h="14027512">
                <a:moveTo>
                  <a:pt x="18545990" y="0"/>
                </a:moveTo>
                <a:lnTo>
                  <a:pt x="0" y="0"/>
                </a:lnTo>
                <a:lnTo>
                  <a:pt x="0" y="14027513"/>
                </a:lnTo>
                <a:lnTo>
                  <a:pt x="18545990" y="14027513"/>
                </a:lnTo>
                <a:lnTo>
                  <a:pt x="18545990" y="0"/>
                </a:lnTo>
                <a:close/>
              </a:path>
            </a:pathLst>
          </a:custGeom>
          <a:blipFill>
            <a:blip r:embed="rId3">
              <a:alphaModFix amt="3000"/>
              <a:extLst>
                <a:ext uri="{96DAC541-7B7A-43D3-8B79-37D633B846F1}">
                  <asvg:svgBlip xmlns:asvg="http://schemas.microsoft.com/office/drawing/2016/SVG/main" r:embed="rId4"/>
                </a:ext>
              </a:extLst>
            </a:blip>
            <a:stretch>
              <a:fillRect/>
            </a:stretch>
          </a:blipFill>
        </p:spPr>
        <p:txBody>
          <a:bodyPr/>
          <a:lstStyle/>
          <a:p>
            <a:endParaRPr lang="ja"/>
          </a:p>
        </p:txBody>
      </p:sp>
      <p:sp>
        <p:nvSpPr>
          <p:cNvPr id="31" name="Freeform 31">
            <a:extLst>
              <a:ext uri="{FF2B5EF4-FFF2-40B4-BE49-F238E27FC236}">
                <a16:creationId xmlns:a16="http://schemas.microsoft.com/office/drawing/2014/main" id="{DF82D718-923E-93CD-1410-E0A21B3966BC}"/>
              </a:ext>
            </a:extLst>
          </p:cNvPr>
          <p:cNvSpPr/>
          <p:nvPr/>
        </p:nvSpPr>
        <p:spPr>
          <a:xfrm>
            <a:off x="15265154" y="8724900"/>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5"/>
            <a:stretch>
              <a:fillRect t="-74" b="-74"/>
            </a:stretch>
          </a:blipFill>
        </p:spPr>
        <p:txBody>
          <a:bodyPr/>
          <a:lstStyle/>
          <a:p>
            <a:endParaRPr lang="ja"/>
          </a:p>
        </p:txBody>
      </p:sp>
      <p:sp>
        <p:nvSpPr>
          <p:cNvPr id="32" name="TextBox 32">
            <a:hlinkClick r:id="rId6"/>
            <a:extLst>
              <a:ext uri="{FF2B5EF4-FFF2-40B4-BE49-F238E27FC236}">
                <a16:creationId xmlns:a16="http://schemas.microsoft.com/office/drawing/2014/main" id="{DA2807AA-6DEA-12A5-5F4C-7C94A6580B26}"/>
              </a:ext>
            </a:extLst>
          </p:cNvPr>
          <p:cNvSpPr txBox="1"/>
          <p:nvPr/>
        </p:nvSpPr>
        <p:spPr>
          <a:xfrm>
            <a:off x="2232952" y="3559155"/>
            <a:ext cx="5453100" cy="577787"/>
          </a:xfrm>
          <a:prstGeom prst="rect">
            <a:avLst/>
          </a:prstGeom>
        </p:spPr>
        <p:txBody>
          <a:bodyPr wrap="square" lIns="0" tIns="0" rIns="0" bIns="0" rtlCol="0" anchor="t">
            <a:spAutoFit/>
          </a:bodyPr>
          <a:lstStyle/>
          <a:p>
            <a:pPr algn="l" rtl="0">
              <a:lnSpc>
                <a:spcPts val="5400"/>
              </a:lnSpc>
            </a:pPr>
            <a:r>
              <a:rPr lang="ja" sz="2700" b="0" i="0" u="none" baseline="0" dirty="0">
                <a:solidFill>
                  <a:srgbClr val="000000"/>
                </a:solidFill>
                <a:latin typeface="+mn-ea"/>
                <a:cs typeface="Calibri (MS)"/>
                <a:sym typeface="Calibri (MS)"/>
                <a:hlinkClick r:id="rId6"/>
              </a:rPr>
              <a:t>AIおよび資金調達に関するガイド</a:t>
            </a:r>
            <a:endParaRPr lang="ja" sz="2700" dirty="0">
              <a:solidFill>
                <a:srgbClr val="000000"/>
              </a:solidFill>
              <a:latin typeface="+mn-ea"/>
              <a:cs typeface="Calibri (MS)"/>
            </a:endParaRPr>
          </a:p>
        </p:txBody>
      </p:sp>
      <p:sp>
        <p:nvSpPr>
          <p:cNvPr id="33" name="TextBox 33">
            <a:extLst>
              <a:ext uri="{FF2B5EF4-FFF2-40B4-BE49-F238E27FC236}">
                <a16:creationId xmlns:a16="http://schemas.microsoft.com/office/drawing/2014/main" id="{6B42A4B4-0A02-8EE6-B517-0D47B1AD538A}"/>
              </a:ext>
            </a:extLst>
          </p:cNvPr>
          <p:cNvSpPr txBox="1"/>
          <p:nvPr/>
        </p:nvSpPr>
        <p:spPr>
          <a:xfrm>
            <a:off x="2232952" y="7462977"/>
            <a:ext cx="5551700" cy="577787"/>
          </a:xfrm>
          <a:prstGeom prst="rect">
            <a:avLst/>
          </a:prstGeom>
        </p:spPr>
        <p:txBody>
          <a:bodyPr wrap="square" lIns="0" tIns="0" rIns="0" bIns="0" rtlCol="0" anchor="t">
            <a:spAutoFit/>
          </a:bodyPr>
          <a:lstStyle/>
          <a:p>
            <a:pPr algn="l" rtl="0">
              <a:lnSpc>
                <a:spcPts val="5400"/>
              </a:lnSpc>
            </a:pPr>
            <a:r>
              <a:rPr lang="ja" sz="2700" b="0" i="0" u="none" baseline="0" dirty="0">
                <a:solidFill>
                  <a:srgbClr val="000000"/>
                </a:solidFill>
                <a:latin typeface="+mn-ea"/>
                <a:cs typeface="Calibri (MS)"/>
                <a:sym typeface="Calibri (MS)"/>
                <a:hlinkClick r:id="rId7"/>
              </a:rPr>
              <a:t>ピアツーピア・ファンドレイジング</a:t>
            </a:r>
            <a:endParaRPr lang="ja" sz="2700" dirty="0">
              <a:solidFill>
                <a:srgbClr val="000000"/>
              </a:solidFill>
              <a:latin typeface="+mn-ea"/>
              <a:cs typeface="Calibri (MS)"/>
              <a:sym typeface="Calibri (MS)"/>
            </a:endParaRPr>
          </a:p>
        </p:txBody>
      </p:sp>
      <p:sp>
        <p:nvSpPr>
          <p:cNvPr id="34" name="TextBox 34">
            <a:extLst>
              <a:ext uri="{FF2B5EF4-FFF2-40B4-BE49-F238E27FC236}">
                <a16:creationId xmlns:a16="http://schemas.microsoft.com/office/drawing/2014/main" id="{2497D72F-2EF2-5252-1912-5E346A727B09}"/>
              </a:ext>
            </a:extLst>
          </p:cNvPr>
          <p:cNvSpPr txBox="1"/>
          <p:nvPr/>
        </p:nvSpPr>
        <p:spPr>
          <a:xfrm>
            <a:off x="2232952" y="4503498"/>
            <a:ext cx="5453100" cy="861774"/>
          </a:xfrm>
          <a:prstGeom prst="rect">
            <a:avLst/>
          </a:prstGeom>
        </p:spPr>
        <p:txBody>
          <a:bodyPr wrap="square" lIns="0" tIns="0" rIns="0" bIns="0" rtlCol="0" anchor="t">
            <a:spAutoFit/>
          </a:bodyPr>
          <a:lstStyle/>
          <a:p>
            <a:pPr algn="l" rtl="0"/>
            <a:r>
              <a:rPr lang="ja" sz="2800" b="0" i="0" u="none" baseline="0" dirty="0">
                <a:solidFill>
                  <a:srgbClr val="000000"/>
                </a:solidFill>
                <a:latin typeface="+mn-ea"/>
                <a:cs typeface="Calibri (MS)"/>
                <a:sym typeface="Calibri (MS)"/>
                <a:hlinkClick r:id="rId8"/>
              </a:rPr>
              <a:t>非営利団体の資金調達活動に</a:t>
            </a:r>
            <a:br>
              <a:rPr lang="en-GB" altLang="ja" sz="2800" b="0" i="0" u="none" baseline="0" dirty="0">
                <a:solidFill>
                  <a:srgbClr val="000000"/>
                </a:solidFill>
                <a:latin typeface="+mn-ea"/>
                <a:cs typeface="Calibri (MS)"/>
                <a:sym typeface="Calibri (MS)"/>
                <a:hlinkClick r:id="rId8"/>
              </a:rPr>
            </a:br>
            <a:r>
              <a:rPr lang="ja" sz="2800" b="0" i="0" u="none" baseline="0" dirty="0">
                <a:solidFill>
                  <a:srgbClr val="000000"/>
                </a:solidFill>
                <a:latin typeface="+mn-ea"/>
                <a:cs typeface="Calibri (MS)"/>
                <a:sym typeface="Calibri (MS)"/>
                <a:hlinkClick r:id="rId8"/>
              </a:rPr>
              <a:t>おけるトレンド</a:t>
            </a:r>
            <a:endParaRPr lang="ja" sz="2800" dirty="0">
              <a:solidFill>
                <a:srgbClr val="000000"/>
              </a:solidFill>
              <a:latin typeface="+mn-ea"/>
              <a:cs typeface="Calibri (MS)"/>
              <a:sym typeface="Calibri (MS)"/>
            </a:endParaRPr>
          </a:p>
        </p:txBody>
      </p:sp>
      <p:sp>
        <p:nvSpPr>
          <p:cNvPr id="36" name="TextBox 36">
            <a:extLst>
              <a:ext uri="{FF2B5EF4-FFF2-40B4-BE49-F238E27FC236}">
                <a16:creationId xmlns:a16="http://schemas.microsoft.com/office/drawing/2014/main" id="{B396FC75-05C1-F82D-CB98-2001D98CB3BD}"/>
              </a:ext>
            </a:extLst>
          </p:cNvPr>
          <p:cNvSpPr txBox="1"/>
          <p:nvPr/>
        </p:nvSpPr>
        <p:spPr>
          <a:xfrm>
            <a:off x="2232952" y="5530901"/>
            <a:ext cx="5453100" cy="577787"/>
          </a:xfrm>
          <a:prstGeom prst="rect">
            <a:avLst/>
          </a:prstGeom>
        </p:spPr>
        <p:txBody>
          <a:bodyPr wrap="square" lIns="0" tIns="0" rIns="0" bIns="0" rtlCol="0" anchor="t">
            <a:spAutoFit/>
          </a:bodyPr>
          <a:lstStyle/>
          <a:p>
            <a:pPr algn="l" rtl="0">
              <a:lnSpc>
                <a:spcPts val="5400"/>
              </a:lnSpc>
            </a:pPr>
            <a:r>
              <a:rPr lang="ja" sz="2700" b="0" i="0" u="none" baseline="0" dirty="0">
                <a:solidFill>
                  <a:srgbClr val="000000"/>
                </a:solidFill>
                <a:latin typeface="+mn-ea"/>
                <a:cs typeface="Calibri (MS)"/>
                <a:sym typeface="Calibri (MS)"/>
                <a:hlinkClick r:id="rId9"/>
              </a:rPr>
              <a:t>ソーシャルメディアを通じた募金活動</a:t>
            </a:r>
            <a:endParaRPr lang="ja" sz="2700" dirty="0">
              <a:solidFill>
                <a:srgbClr val="000000"/>
              </a:solidFill>
              <a:latin typeface="+mn-ea"/>
              <a:cs typeface="Calibri (MS)"/>
              <a:sym typeface="Calibri (MS)"/>
            </a:endParaRPr>
          </a:p>
        </p:txBody>
      </p:sp>
      <p:sp>
        <p:nvSpPr>
          <p:cNvPr id="37" name="TextBox 37">
            <a:extLst>
              <a:ext uri="{FF2B5EF4-FFF2-40B4-BE49-F238E27FC236}">
                <a16:creationId xmlns:a16="http://schemas.microsoft.com/office/drawing/2014/main" id="{C802B47B-E098-9E7F-37D5-20F5AA4102EF}"/>
              </a:ext>
            </a:extLst>
          </p:cNvPr>
          <p:cNvSpPr txBox="1"/>
          <p:nvPr/>
        </p:nvSpPr>
        <p:spPr>
          <a:xfrm>
            <a:off x="2232952" y="6505177"/>
            <a:ext cx="5453100" cy="577787"/>
          </a:xfrm>
          <a:prstGeom prst="rect">
            <a:avLst/>
          </a:prstGeom>
        </p:spPr>
        <p:txBody>
          <a:bodyPr wrap="square" lIns="0" tIns="0" rIns="0" bIns="0" rtlCol="0" anchor="t">
            <a:spAutoFit/>
          </a:bodyPr>
          <a:lstStyle/>
          <a:p>
            <a:pPr algn="l" rtl="0">
              <a:lnSpc>
                <a:spcPts val="5400"/>
              </a:lnSpc>
            </a:pPr>
            <a:r>
              <a:rPr lang="ja" sz="2700" b="0" i="0" u="none" baseline="0" dirty="0">
                <a:solidFill>
                  <a:srgbClr val="000000"/>
                </a:solidFill>
                <a:latin typeface="+mn-ea"/>
                <a:cs typeface="Calibri (MS)"/>
                <a:sym typeface="Calibri (MS)"/>
                <a:hlinkClick r:id="rId10"/>
              </a:rPr>
              <a:t>寄付用モバイルアプリ</a:t>
            </a:r>
            <a:endParaRPr lang="ja" sz="2700" dirty="0">
              <a:solidFill>
                <a:srgbClr val="000000"/>
              </a:solidFill>
              <a:latin typeface="+mn-ea"/>
              <a:cs typeface="Calibri (MS)"/>
              <a:sym typeface="Calibri (MS)"/>
            </a:endParaRPr>
          </a:p>
        </p:txBody>
      </p:sp>
      <p:sp>
        <p:nvSpPr>
          <p:cNvPr id="40" name="TextBox 40">
            <a:extLst>
              <a:ext uri="{FF2B5EF4-FFF2-40B4-BE49-F238E27FC236}">
                <a16:creationId xmlns:a16="http://schemas.microsoft.com/office/drawing/2014/main" id="{67E00103-F985-31C7-31BB-8CDE102E70A3}"/>
              </a:ext>
            </a:extLst>
          </p:cNvPr>
          <p:cNvSpPr txBox="1"/>
          <p:nvPr/>
        </p:nvSpPr>
        <p:spPr>
          <a:xfrm>
            <a:off x="1401281" y="1895623"/>
            <a:ext cx="5131034" cy="955675"/>
          </a:xfrm>
          <a:prstGeom prst="rect">
            <a:avLst/>
          </a:prstGeom>
        </p:spPr>
        <p:txBody>
          <a:bodyPr lIns="0" tIns="0" rIns="0" bIns="0" rtlCol="0" anchor="t">
            <a:spAutoFit/>
          </a:bodyPr>
          <a:lstStyle/>
          <a:p>
            <a:pPr algn="l" rtl="0">
              <a:lnSpc>
                <a:spcPts val="7475"/>
              </a:lnSpc>
            </a:pPr>
            <a:r>
              <a:rPr lang="ja" sz="6500" b="1" i="0" u="none" baseline="0" dirty="0">
                <a:solidFill>
                  <a:srgbClr val="293374"/>
                </a:solidFill>
                <a:latin typeface="+mj-ea"/>
                <a:ea typeface="+mj-ea"/>
                <a:cs typeface="Effra"/>
                <a:sym typeface="Effra"/>
              </a:rPr>
              <a:t>各種資料</a:t>
            </a:r>
          </a:p>
        </p:txBody>
      </p:sp>
      <p:sp>
        <p:nvSpPr>
          <p:cNvPr id="41" name="TextBox 40">
            <a:extLst>
              <a:ext uri="{FF2B5EF4-FFF2-40B4-BE49-F238E27FC236}">
                <a16:creationId xmlns:a16="http://schemas.microsoft.com/office/drawing/2014/main" id="{F74843C4-172C-92C7-22F0-FDC1FCD4E04A}"/>
              </a:ext>
            </a:extLst>
          </p:cNvPr>
          <p:cNvSpPr txBox="1"/>
          <p:nvPr/>
        </p:nvSpPr>
        <p:spPr>
          <a:xfrm>
            <a:off x="8079334" y="6852104"/>
            <a:ext cx="5266744" cy="1661993"/>
          </a:xfrm>
          <a:prstGeom prst="rect">
            <a:avLst/>
          </a:prstGeom>
        </p:spPr>
        <p:txBody>
          <a:bodyPr wrap="square" lIns="0" tIns="0" rIns="0" bIns="0" rtlCol="0" anchor="t">
            <a:spAutoFit/>
          </a:bodyPr>
          <a:lstStyle/>
          <a:p>
            <a:pPr algn="l" rtl="0"/>
            <a:r>
              <a:rPr lang="ja" sz="3600" b="1" i="0" u="none" baseline="0" dirty="0">
                <a:solidFill>
                  <a:srgbClr val="293374"/>
                </a:solidFill>
                <a:latin typeface="+mj-ea"/>
                <a:ea typeface="+mj-ea"/>
                <a:cs typeface="Effra"/>
                <a:sym typeface="Effra"/>
              </a:rPr>
              <a:t>SIAの資金開発チームとの</a:t>
            </a:r>
          </a:p>
          <a:p>
            <a:pPr algn="ctr" rtl="0"/>
            <a:r>
              <a:rPr lang="ja" sz="3600" b="1" i="0" u="none" baseline="0" dirty="0">
                <a:solidFill>
                  <a:srgbClr val="293374"/>
                </a:solidFill>
                <a:latin typeface="+mj-ea"/>
                <a:ea typeface="+mj-ea"/>
                <a:cs typeface="Effra"/>
                <a:sym typeface="Effra"/>
              </a:rPr>
              <a:t> 30分の通話を</a:t>
            </a:r>
            <a:br>
              <a:rPr lang="en-GB" altLang="ja" sz="3600" b="1" i="0" u="none" baseline="0" dirty="0">
                <a:solidFill>
                  <a:srgbClr val="293374"/>
                </a:solidFill>
                <a:latin typeface="+mj-ea"/>
                <a:ea typeface="+mj-ea"/>
                <a:cs typeface="Effra"/>
                <a:sym typeface="Effra"/>
              </a:rPr>
            </a:br>
            <a:r>
              <a:rPr lang="ja" sz="3600" b="1" i="0" u="none" baseline="0" dirty="0">
                <a:solidFill>
                  <a:srgbClr val="293374"/>
                </a:solidFill>
                <a:latin typeface="+mj-ea"/>
                <a:ea typeface="+mj-ea"/>
                <a:cs typeface="Effra"/>
                <a:sym typeface="Effra"/>
              </a:rPr>
              <a:t>ご予約ください！</a:t>
            </a:r>
          </a:p>
        </p:txBody>
      </p:sp>
      <p:pic>
        <p:nvPicPr>
          <p:cNvPr id="43" name="Picture 42" descr="白い背景のQRコード&#10;&#10;AI によって生成されたコンテンツは不正確である可能性があります。">
            <a:extLst>
              <a:ext uri="{FF2B5EF4-FFF2-40B4-BE49-F238E27FC236}">
                <a16:creationId xmlns:a16="http://schemas.microsoft.com/office/drawing/2014/main" id="{61FB1AFE-5582-AAE8-434D-CBBA974EF2AD}"/>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8768194" y="2923430"/>
            <a:ext cx="3770662" cy="3770662"/>
          </a:xfrm>
          <a:prstGeom prst="rect">
            <a:avLst/>
          </a:prstGeom>
        </p:spPr>
      </p:pic>
    </p:spTree>
    <p:extLst>
      <p:ext uri="{BB962C8B-B14F-4D97-AF65-F5344CB8AC3E}">
        <p14:creationId xmlns:p14="http://schemas.microsoft.com/office/powerpoint/2010/main" val="10788290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descr="ピンクの花のクローズアップ&#10;&#10;AI によって生成されたコンテンツは不正確である可能性があります。">
            <a:extLst>
              <a:ext uri="{FF2B5EF4-FFF2-40B4-BE49-F238E27FC236}">
                <a16:creationId xmlns:a16="http://schemas.microsoft.com/office/drawing/2014/main" id="{CA953289-33C0-34AA-986F-91C421392537}"/>
              </a:ext>
            </a:extLst>
          </p:cNvPr>
          <p:cNvPicPr>
            <a:picLocks noChangeAspect="1"/>
          </p:cNvPicPr>
          <p:nvPr/>
        </p:nvPicPr>
        <p:blipFill>
          <a:blip r:embed="rId3"/>
          <a:stretch>
            <a:fillRect/>
          </a:stretch>
        </p:blipFill>
        <p:spPr>
          <a:xfrm>
            <a:off x="-239854" y="0"/>
            <a:ext cx="18979038" cy="10651608"/>
          </a:xfrm>
          <a:prstGeom prst="rect">
            <a:avLst/>
          </a:prstGeom>
        </p:spPr>
      </p:pic>
      <p:grpSp>
        <p:nvGrpSpPr>
          <p:cNvPr id="8" name="Group 8"/>
          <p:cNvGrpSpPr/>
          <p:nvPr/>
        </p:nvGrpSpPr>
        <p:grpSpPr>
          <a:xfrm>
            <a:off x="-239854" y="5164667"/>
            <a:ext cx="11963400" cy="6155118"/>
            <a:chOff x="0" y="0"/>
            <a:chExt cx="1329258" cy="1621101"/>
          </a:xfrm>
        </p:grpSpPr>
        <p:sp>
          <p:nvSpPr>
            <p:cNvPr id="9" name="Freeform 9"/>
            <p:cNvSpPr/>
            <p:nvPr/>
          </p:nvSpPr>
          <p:spPr>
            <a:xfrm>
              <a:off x="0" y="0"/>
              <a:ext cx="1329258" cy="1621101"/>
            </a:xfrm>
            <a:custGeom>
              <a:avLst/>
              <a:gdLst/>
              <a:ahLst/>
              <a:cxnLst/>
              <a:rect l="l" t="t" r="r" b="b"/>
              <a:pathLst>
                <a:path w="1329258" h="1621101">
                  <a:moveTo>
                    <a:pt x="33747" y="0"/>
                  </a:moveTo>
                  <a:lnTo>
                    <a:pt x="1295511" y="0"/>
                  </a:lnTo>
                  <a:cubicBezTo>
                    <a:pt x="1304461" y="0"/>
                    <a:pt x="1313045" y="3555"/>
                    <a:pt x="1319373" y="9884"/>
                  </a:cubicBezTo>
                  <a:cubicBezTo>
                    <a:pt x="1325702" y="16213"/>
                    <a:pt x="1329258" y="24797"/>
                    <a:pt x="1329258" y="33747"/>
                  </a:cubicBezTo>
                  <a:lnTo>
                    <a:pt x="1329258" y="1587354"/>
                  </a:lnTo>
                  <a:cubicBezTo>
                    <a:pt x="1329258" y="1605992"/>
                    <a:pt x="1314149" y="1621101"/>
                    <a:pt x="1295511" y="1621101"/>
                  </a:cubicBezTo>
                  <a:lnTo>
                    <a:pt x="33747" y="1621101"/>
                  </a:lnTo>
                  <a:cubicBezTo>
                    <a:pt x="24797" y="1621101"/>
                    <a:pt x="16213" y="1617546"/>
                    <a:pt x="9884" y="1611217"/>
                  </a:cubicBezTo>
                  <a:cubicBezTo>
                    <a:pt x="3555" y="1604888"/>
                    <a:pt x="0" y="1596304"/>
                    <a:pt x="0" y="1587354"/>
                  </a:cubicBezTo>
                  <a:lnTo>
                    <a:pt x="0" y="33747"/>
                  </a:lnTo>
                  <a:cubicBezTo>
                    <a:pt x="0" y="15109"/>
                    <a:pt x="15109" y="0"/>
                    <a:pt x="33747" y="0"/>
                  </a:cubicBezTo>
                  <a:close/>
                </a:path>
              </a:pathLst>
            </a:custGeom>
            <a:solidFill>
              <a:srgbClr val="EEC0E9">
                <a:alpha val="46000"/>
              </a:srgbClr>
            </a:solidFill>
            <a:ln cap="rnd">
              <a:noFill/>
              <a:prstDash val="solid"/>
              <a:round/>
            </a:ln>
          </p:spPr>
          <p:txBody>
            <a:bodyPr/>
            <a:lstStyle/>
            <a:p>
              <a:endParaRPr lang="ja"/>
            </a:p>
          </p:txBody>
        </p:sp>
        <p:sp>
          <p:nvSpPr>
            <p:cNvPr id="10" name="TextBox 10"/>
            <p:cNvSpPr txBox="1"/>
            <p:nvPr/>
          </p:nvSpPr>
          <p:spPr>
            <a:xfrm>
              <a:off x="0" y="-66675"/>
              <a:ext cx="1329258" cy="1687776"/>
            </a:xfrm>
            <a:prstGeom prst="rect">
              <a:avLst/>
            </a:prstGeom>
          </p:spPr>
          <p:txBody>
            <a:bodyPr lIns="50800" tIns="50800" rIns="50800" bIns="50800" rtlCol="0" anchor="ctr"/>
            <a:lstStyle/>
            <a:p>
              <a:pPr algn="ctr" rtl="0">
                <a:lnSpc>
                  <a:spcPts val="3750"/>
                </a:lnSpc>
              </a:pPr>
              <a:endParaRPr/>
            </a:p>
          </p:txBody>
        </p:sp>
      </p:grpSp>
      <p:sp>
        <p:nvSpPr>
          <p:cNvPr id="18" name="TextBox 18"/>
          <p:cNvSpPr txBox="1"/>
          <p:nvPr/>
        </p:nvSpPr>
        <p:spPr>
          <a:xfrm>
            <a:off x="9265" y="5229639"/>
            <a:ext cx="12723962" cy="5124480"/>
          </a:xfrm>
          <a:prstGeom prst="rect">
            <a:avLst/>
          </a:prstGeom>
        </p:spPr>
        <p:txBody>
          <a:bodyPr wrap="square" lIns="0" tIns="0" rIns="0" bIns="0" rtlCol="0" anchor="t">
            <a:spAutoFit/>
          </a:bodyPr>
          <a:lstStyle/>
          <a:p>
            <a:pPr algn="l" rtl="0"/>
            <a:r>
              <a:rPr lang="ja" sz="3700" b="1" i="0" u="none" baseline="0" dirty="0">
                <a:latin typeface="+mn-ea"/>
              </a:rPr>
              <a:t>「ムーンライト・アンド・マグノリア」ローレル・ソサエティ・イベント</a:t>
            </a:r>
            <a:endParaRPr lang="ja" sz="3700" b="1" dirty="0">
              <a:latin typeface="+mn-ea"/>
              <a:cs typeface="Calibri"/>
            </a:endParaRPr>
          </a:p>
          <a:p>
            <a:pPr algn="l" rtl="0"/>
            <a:r>
              <a:rPr lang="ja" sz="3700" b="0" i="0" u="none" baseline="0" dirty="0">
                <a:latin typeface="+mn-ea"/>
              </a:rPr>
              <a:t>2026年7月23日（木） • 18:30～20:00（韓国標準時） • </a:t>
            </a:r>
            <a:br>
              <a:rPr lang="en-GB" altLang="ja" sz="3700" b="0" i="0" u="none" baseline="0" dirty="0">
                <a:latin typeface="+mn-ea"/>
              </a:rPr>
            </a:br>
            <a:r>
              <a:rPr lang="ja" sz="3700" b="0" i="0" u="none" baseline="0" dirty="0">
                <a:latin typeface="+mn-ea"/>
              </a:rPr>
              <a:t>インスパイア・エンターテイメント・リゾート</a:t>
            </a:r>
            <a:endParaRPr lang="ja" sz="3700" dirty="0">
              <a:latin typeface="+mn-ea"/>
              <a:cs typeface="Calibri"/>
            </a:endParaRPr>
          </a:p>
          <a:p>
            <a:endParaRPr lang="ja" sz="3700" dirty="0">
              <a:latin typeface="+mn-ea"/>
              <a:cs typeface="Calibri"/>
            </a:endParaRPr>
          </a:p>
          <a:p>
            <a:pPr algn="l" rtl="0"/>
            <a:r>
              <a:rPr lang="ja" sz="3700" b="0" i="0" u="none" baseline="0" dirty="0">
                <a:latin typeface="+mn-ea"/>
              </a:rPr>
              <a:t>この招待制イベントには、現2年期（2024-2026年）に500ドル以上の金額をご寄付くださった（または同年期にアタッシェ・レベルのステータスを獲得された）連盟ローレル・ソサエティのアクチブ</a:t>
            </a:r>
            <a:br>
              <a:rPr lang="en-GB" altLang="ja" sz="3700" b="0" i="0" u="none" baseline="0">
                <a:latin typeface="+mn-ea"/>
              </a:rPr>
            </a:br>
            <a:r>
              <a:rPr lang="ja" sz="3700" b="0" i="0" u="none" baseline="0">
                <a:latin typeface="+mn-ea"/>
              </a:rPr>
              <a:t>会員</a:t>
            </a:r>
            <a:r>
              <a:rPr lang="ja" sz="3700" b="0" i="0" u="none" baseline="0" dirty="0">
                <a:latin typeface="+mn-ea"/>
              </a:rPr>
              <a:t>の方のみがご参加いただけます。</a:t>
            </a:r>
            <a:endParaRPr lang="ja" sz="3700" i="1" dirty="0">
              <a:latin typeface="+mn-ea"/>
              <a:cs typeface="Calibri"/>
            </a:endParaRPr>
          </a:p>
          <a:p>
            <a:endParaRPr lang="ja" sz="3700" i="1" dirty="0">
              <a:latin typeface="+mn-ea"/>
              <a:cs typeface="Calibri"/>
            </a:endParaRPr>
          </a:p>
        </p:txBody>
      </p:sp>
      <p:pic>
        <p:nvPicPr>
          <p:cNvPr id="21" name="Picture 20" descr="標識のクローズアップ&#10;&#10;AI によって生成されたコンテンツは不正確である可能性があります。">
            <a:extLst>
              <a:ext uri="{FF2B5EF4-FFF2-40B4-BE49-F238E27FC236}">
                <a16:creationId xmlns:a16="http://schemas.microsoft.com/office/drawing/2014/main" id="{CF3B23B9-F30A-9944-09A4-43E8FF3D442F}"/>
              </a:ext>
            </a:extLst>
          </p:cNvPr>
          <p:cNvPicPr>
            <a:picLocks noChangeAspect="1"/>
          </p:cNvPicPr>
          <p:nvPr/>
        </p:nvPicPr>
        <p:blipFill>
          <a:blip r:embed="rId4"/>
          <a:stretch>
            <a:fillRect/>
          </a:stretch>
        </p:blipFill>
        <p:spPr>
          <a:xfrm>
            <a:off x="5616150" y="316335"/>
            <a:ext cx="7055700" cy="4521710"/>
          </a:xfrm>
          <a:prstGeom prst="rect">
            <a:avLst/>
          </a:prstGeom>
        </p:spPr>
      </p:pic>
      <p:pic>
        <p:nvPicPr>
          <p:cNvPr id="27" name="Picture 26" descr="青い文字が書かれた白い長方形の看板&#10;&#10;AI によって生成されたコンテンツは不正確である可能性があります。">
            <a:extLst>
              <a:ext uri="{FF2B5EF4-FFF2-40B4-BE49-F238E27FC236}">
                <a16:creationId xmlns:a16="http://schemas.microsoft.com/office/drawing/2014/main" id="{83B1D871-874F-EE4A-7BE1-6C7B4E0E3C2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2702681" y="8420334"/>
            <a:ext cx="5791199" cy="1887833"/>
          </a:xfrm>
          <a:prstGeom prst="rect">
            <a:avLst/>
          </a:prstGeom>
        </p:spPr>
      </p:pic>
      <p:sp>
        <p:nvSpPr>
          <p:cNvPr id="2" name="TextBox 1">
            <a:extLst>
              <a:ext uri="{FF2B5EF4-FFF2-40B4-BE49-F238E27FC236}">
                <a16:creationId xmlns:a16="http://schemas.microsoft.com/office/drawing/2014/main" id="{FBC10854-E4D8-8AA6-5D9E-0965A9FDDC83}"/>
              </a:ext>
            </a:extLst>
          </p:cNvPr>
          <p:cNvSpPr txBox="1"/>
          <p:nvPr/>
        </p:nvSpPr>
        <p:spPr>
          <a:xfrm>
            <a:off x="12616133" y="1391010"/>
            <a:ext cx="5995358" cy="270843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rtl="0"/>
            <a:r>
              <a:rPr lang="ja" sz="3400" b="0" i="0" u="none" strike="noStrike" baseline="0" dirty="0">
                <a:solidFill>
                  <a:srgbClr val="000000"/>
                </a:solidFill>
                <a:latin typeface="+mn-ea"/>
                <a:cs typeface="Segoe UI"/>
              </a:rPr>
              <a:t>ご質問のある方は、</a:t>
            </a:r>
            <a:br>
              <a:rPr lang="en-GB" altLang="ja" sz="3400" b="0" i="0" u="none" strike="noStrike" baseline="0" dirty="0">
                <a:solidFill>
                  <a:srgbClr val="000000"/>
                </a:solidFill>
                <a:latin typeface="+mn-ea"/>
                <a:cs typeface="Segoe UI"/>
              </a:rPr>
            </a:br>
            <a:r>
              <a:rPr lang="ja" sz="3400" b="0" i="0" u="none" strike="noStrike" baseline="0" dirty="0">
                <a:solidFill>
                  <a:srgbClr val="000000"/>
                </a:solidFill>
                <a:latin typeface="+mn-ea"/>
                <a:cs typeface="Segoe UI"/>
              </a:rPr>
              <a:t>資金開発チーム（Development@soroptimist.org）にお問い合わせください。</a:t>
            </a:r>
            <a:endParaRPr lang="ja" sz="3400" dirty="0">
              <a:latin typeface="+mn-ea"/>
              <a:cs typeface="Calibri"/>
            </a:endParaRPr>
          </a:p>
          <a:p>
            <a:pPr algn="ctr" rtl="0"/>
            <a:endParaRPr lang="ja" sz="3400" dirty="0">
              <a:latin typeface="+mn-ea"/>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28</TotalTime>
  <Words>5551</Words>
  <Application>Microsoft Office PowerPoint</Application>
  <PresentationFormat>Custom</PresentationFormat>
  <Paragraphs>151</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Aptos</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SIA PPT Template</dc:title>
  <dc:creator>Michael Kang</dc:creator>
  <cp:lastModifiedBy>Mike Kang</cp:lastModifiedBy>
  <cp:revision>10</cp:revision>
  <dcterms:created xsi:type="dcterms:W3CDTF">2006-08-16T00:00:00Z</dcterms:created>
  <dcterms:modified xsi:type="dcterms:W3CDTF">2026-02-05T16:00:00Z</dcterms:modified>
  <dc:identifier>DAG2D4GzFFA</dc:identifier>
</cp:coreProperties>
</file>