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omments/modernComment_103_0.xml" ContentType="application/vnd.ms-powerpoint.comments+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omments/modernComment_10B_0.xml" ContentType="application/vnd.ms-powerpoint.comments+xml"/>
  <Override PartName="/ppt/notesSlides/notesSlide8.xml" ContentType="application/vnd.openxmlformats-officedocument.presentationml.notesSlide+xml"/>
  <Override PartName="/ppt/comments/modernComment_108_0.xml" ContentType="application/vnd.ms-powerpoint.comments+xml"/>
  <Override PartName="/ppt/notesSlides/notesSlide9.xml" ContentType="application/vnd.openxmlformats-officedocument.presentationml.notesSlide+xml"/>
  <Override PartName="/ppt/notesSlides/notesSlide10.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12"/>
  </p:notesMasterIdLst>
  <p:sldIdLst>
    <p:sldId id="257" r:id="rId2"/>
    <p:sldId id="258" r:id="rId3"/>
    <p:sldId id="259" r:id="rId4"/>
    <p:sldId id="260" r:id="rId5"/>
    <p:sldId id="261" r:id="rId6"/>
    <p:sldId id="262" r:id="rId7"/>
    <p:sldId id="267" r:id="rId8"/>
    <p:sldId id="264" r:id="rId9"/>
    <p:sldId id="273" r:id="rId10"/>
    <p:sldId id="265" r:id="rId11"/>
  </p:sldIdLst>
  <p:sldSz cx="18288000" cy="10287000"/>
  <p:notesSz cx="6858000" cy="9144000"/>
  <p:embeddedFontLst>
    <p:embeddedFont>
      <p:font typeface="맑은 고딕" panose="020B0503020000020004" pitchFamily="50" charset="-127"/>
      <p:regular r:id="rId13"/>
      <p:bold r:id="rId1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FC296F5D-1EA8-59BF-C075-70AF8AE1D0D6}" name="Erica Cheslock" initials="EC" userId="S::erica@soroptimist.org::41ba2fca-9f4e-4ffe-8786-9a39c858394d" providerId="AD"/>
  <p188:author id="{8EEA8B6C-0E68-4271-0CE3-F2E79B6BF0AE}" name="Ilana Hirsch" initials="IH" userId="S::ilana@soroptimist.org::1a4b2c8a-d082-4888-88ce-9cc339e91866" providerId="AD"/>
  <p188:author id="{A96AA6F3-60F2-CF29-F18E-D1BBE6382E49}" name="Mike Kang" initials="MK" userId="0fad21e4d816c62d" providerId="Windows Liv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99CC"/>
    <a:srgbClr val="EEC0E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A1C7E35-0100-0E56-9E45-1A39510AAF47}" v="2" dt="2026-01-20T15:38:01.29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6340" autoAdjust="0"/>
  </p:normalViewPr>
  <p:slideViewPr>
    <p:cSldViewPr snapToGrid="0">
      <p:cViewPr varScale="1">
        <p:scale>
          <a:sx n="37" d="100"/>
          <a:sy n="37" d="100"/>
        </p:scale>
        <p:origin x="1714" y="21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1.fntdata"/><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20" Type="http://schemas.microsoft.com/office/2018/10/relationships/authors" Targe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19"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2.fntdata"/></Relationships>
</file>

<file path=ppt/comments/modernComment_10B_0.xml><?xml version="1.0" encoding="utf-8"?>
<p188:cmLst xmlns:a="http://schemas.openxmlformats.org/drawingml/2006/main" xmlns:r="http://schemas.openxmlformats.org/officeDocument/2006/relationships" xmlns:p188="http://schemas.microsoft.com/office/powerpoint/2018/8/main">
  <p188:cm id="{7A87BE8F-5013-45C1-8152-38476B7FC003}" authorId="{FC296F5D-1EA8-59BF-C075-70AF8AE1D0D6}" status="resolved" created="2026-01-06T21:38:24.203" complete="100000">
    <pc:sldMkLst xmlns:pc="http://schemas.microsoft.com/office/powerpoint/2013/main/command">
      <pc:docMk/>
      <pc:sldMk cId="0" sldId="267"/>
    </pc:sldMkLst>
    <p188:txBody>
      <a:bodyPr/>
      <a:lstStyle/>
      <a:p>
        <a:r>
          <a:rPr lang="en-US"/>
          <a:t>took the small words out as I don't think the translations will fit in the boxes</a:t>
        </a:r>
      </a:p>
    </p188:txBody>
  </p188:cm>
  <p188:cm id="{2FFAB949-0620-4031-890C-53DBECCEC7AF}" authorId="{FC296F5D-1EA8-59BF-C075-70AF8AE1D0D6}" status="resolved" created="2026-01-08T17:46:47.355" complete="100000">
    <pc:sldMkLst xmlns:pc="http://schemas.microsoft.com/office/powerpoint/2013/main/command">
      <pc:docMk/>
      <pc:sldMk cId="0" sldId="267"/>
    </pc:sldMkLst>
    <p188:txBody>
      <a:bodyPr/>
      <a:lstStyle/>
      <a:p>
        <a:r>
          <a:rPr lang="en-US"/>
          <a:t>Similar to that previous slide, how can we make this more relatable for clubs? Most of them aren't working with big donor lists or appeals. Perhaps we can use this slide to talk about communications within their communities and what they can be doing, like community bulletin boards and facebook groups?</a:t>
        </a:r>
      </a:p>
    </p188:txBody>
  </p188:cm>
</p188:cmLst>
</file>

<file path=ppt/comments/modernComment_103_0.xml><?xml version="1.0" encoding="utf-8"?>
<p188:cmLst xmlns:a="http://schemas.openxmlformats.org/drawingml/2006/main" xmlns:r="http://schemas.openxmlformats.org/officeDocument/2006/relationships" xmlns:p188="http://schemas.microsoft.com/office/powerpoint/2018/8/main">
  <p188:cm id="{F9ACF74F-037D-41D9-8201-52ACDAF0EDEB}" authorId="{FC296F5D-1EA8-59BF-C075-70AF8AE1D0D6}" status="resolved" created="2026-01-06T21:36:16.341" complete="100000">
    <ac:deMkLst xmlns:ac="http://schemas.microsoft.com/office/drawing/2013/main/command">
      <pc:docMk xmlns:pc="http://schemas.microsoft.com/office/powerpoint/2013/main/command"/>
      <pc:sldMk xmlns:pc="http://schemas.microsoft.com/office/powerpoint/2013/main/command" cId="0" sldId="259"/>
      <ac:spMk id="8" creationId="{00000000-0000-0000-0000-000000000000}"/>
    </ac:deMkLst>
    <p188:txBody>
      <a:bodyPr/>
      <a:lstStyle/>
      <a:p>
        <a:r>
          <a:rPr lang="en-US"/>
          <a:t>I'm thinking about how we can make these topics more relatable for clubs, i.e. since they don't necessarily do fundraising campaigns or engagement tracking (like we do at SIA) how can we speak to technology needs that we think clubs need. Instead of campaign optimization, perhaps using AI to help them write corporate sponsor letters etc?</a:t>
        </a:r>
      </a:p>
    </p188:txBody>
    <p188:extLst>
      <p:ext xmlns:p="http://schemas.openxmlformats.org/presentationml/2006/main" uri="{57CB4572-C831-44C2-8A1C-0ADB6CCDFE69}">
        <p223:reactions xmlns:p223="http://schemas.microsoft.com/office/powerpoint/2022/03/main">
          <p223:rxn type="👍">
            <p223:instance time="2026-01-12T16:35:44.622" authorId="{8EEA8B6C-0E68-4271-0CE3-F2E79B6BF0AE}"/>
          </p223:rxn>
        </p223:reactions>
      </p:ext>
    </p188:extLst>
  </p188:cm>
</p188:cmLst>
</file>

<file path=ppt/comments/modernComment_108_0.xml><?xml version="1.0" encoding="utf-8"?>
<p188:cmLst xmlns:a="http://schemas.openxmlformats.org/drawingml/2006/main" xmlns:r="http://schemas.openxmlformats.org/officeDocument/2006/relationships" xmlns:p188="http://schemas.microsoft.com/office/powerpoint/2018/8/main">
  <p188:cm id="{552C66C4-48A9-48E5-9AED-9C4458CA8888}" authorId="{FC296F5D-1EA8-59BF-C075-70AF8AE1D0D6}" status="resolved" created="2026-01-06T21:37:34.530" complete="100000">
    <pc:sldMkLst xmlns:pc="http://schemas.microsoft.com/office/powerpoint/2013/main/command">
      <pc:docMk/>
      <pc:sldMk cId="0" sldId="264"/>
    </pc:sldMkLst>
    <p188:txBody>
      <a:bodyPr/>
      <a:lstStyle/>
      <a:p>
        <a:r>
          <a:rPr lang="en-US"/>
          <a:t>Can we reduce the words on this slide?</a:t>
        </a:r>
      </a:p>
    </p188:txBody>
  </p188:cm>
</p188: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맑은 고딕" panose="020B0503020000020004" pitchFamily="50" charset="-127"/>
              </a:defRPr>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맑은 고딕" panose="020B0503020000020004" pitchFamily="50" charset="-127"/>
              </a:defRPr>
            </a:lvl1pPr>
          </a:lstStyle>
          <a:p>
            <a:fld id="{346B997D-6075-4A4F-B36B-5B925039BA51}" type="datetimeFigureOut">
              <a:rPr lang="en-US" smtClean="0"/>
              <a:pPr/>
              <a:t>2/5/2026</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맑은 고딕" panose="020B0503020000020004" pitchFamily="50" charset="-127"/>
              </a:defRPr>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맑은 고딕" panose="020B0503020000020004" pitchFamily="50" charset="-127"/>
              </a:defRPr>
            </a:lvl1pPr>
          </a:lstStyle>
          <a:p>
            <a:fld id="{774549FC-565B-44B7-A52A-8F954BD3755A}" type="slidenum">
              <a:rPr lang="en-US" smtClean="0"/>
              <a:pPr/>
              <a:t>‹#›</a:t>
            </a:fld>
            <a:endParaRPr lang="en-US" dirty="0"/>
          </a:p>
        </p:txBody>
      </p:sp>
    </p:spTree>
    <p:extLst>
      <p:ext uri="{BB962C8B-B14F-4D97-AF65-F5344CB8AC3E}">
        <p14:creationId xmlns:p14="http://schemas.microsoft.com/office/powerpoint/2010/main" val="187281250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맑은 고딕" panose="020B0503020000020004" pitchFamily="50" charset="-127"/>
        <a:ea typeface="+mn-ea"/>
        <a:cs typeface="+mn-cs"/>
      </a:defRPr>
    </a:lvl1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r>
              <a:rPr lang="ko-KR" b="0" i="0" u="none" baseline="0" dirty="0"/>
              <a:t>여러분, 안녕하세요! 제 이름은 [본인 이름]입니다. 오늘 이 자리에 함께하게 되어 매우 기쁩니다. 저는 우리의 성공에 매우 중요한 주제인 모금 활동의 진화하는 트렌드와 새로운 전략을 활용하는 방법에 관해 이야기하려고 합니다. 모금 환경이 끊임없이 변화하는 가운데, 혁신적인 접근 방식을 수용하면 후원자들과 의미 있게 소통할 수 있습니다. 지금부터 이러한 트렌드를 활용하여 프로그램을 통해 여성과 소녀의 역량을 강화하기 위한 노력을 어떻게 확대해 나갈 수 있을지 알아보겠습니다.</a:t>
            </a:r>
          </a:p>
        </p:txBody>
      </p:sp>
      <p:sp>
        <p:nvSpPr>
          <p:cNvPr id="4" name="Slide Number Placeholder 3"/>
          <p:cNvSpPr>
            <a:spLocks noGrp="1"/>
          </p:cNvSpPr>
          <p:nvPr>
            <p:ph type="sldNum" sz="quarter" idx="5"/>
          </p:nvPr>
        </p:nvSpPr>
        <p:spPr/>
        <p:txBody>
          <a:bodyPr/>
          <a:lstStyle/>
          <a:p>
            <a:pPr algn="l" rtl="0"/>
            <a:fld id="{774549FC-565B-44B7-A52A-8F954BD3755A}" type="slidenum">
              <a:rPr/>
              <a:t>1</a:t>
            </a:fld>
            <a:endParaRPr lang="ko-KR"/>
          </a:p>
        </p:txBody>
      </p:sp>
    </p:spTree>
    <p:extLst>
      <p:ext uri="{BB962C8B-B14F-4D97-AF65-F5344CB8AC3E}">
        <p14:creationId xmlns:p14="http://schemas.microsoft.com/office/powerpoint/2010/main" val="114513373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r>
              <a:rPr lang="ko-KR" b="0" i="0" u="none" baseline="0"/>
              <a:t>오늘 목표는 여러분의 모금 활동을 강화할 수 있는 혁신적인 전략을 소개하는 것입니다. 그래서 다음과 같은 핵심 주제를 다룰 예정입니다:</a:t>
            </a:r>
          </a:p>
          <a:p>
            <a:endParaRPr lang="ko-KR" b="0"/>
          </a:p>
          <a:p>
            <a:pPr marL="171450" indent="-171450" algn="l" rtl="0">
              <a:buFont typeface="Arial" panose="020B0604020202020204" pitchFamily="34" charset="0"/>
              <a:buChar char="•"/>
            </a:pPr>
            <a:r>
              <a:rPr lang="ko-KR" b="0" i="0" u="none" baseline="0"/>
              <a:t>기술의 역할: 기술 발전이 기부자 참여 방식을 어떻게 변화시키고 있는지 알아봅니다.</a:t>
            </a:r>
          </a:p>
          <a:p>
            <a:pPr marL="171450" indent="-171450" algn="l" rtl="0">
              <a:buFont typeface="Arial" panose="020B0604020202020204" pitchFamily="34" charset="0"/>
              <a:buChar char="•"/>
            </a:pPr>
            <a:r>
              <a:rPr lang="ko-KR" b="0" i="0" u="none" baseline="0"/>
              <a:t>모바일 기부 앱: 모바일 플랫폼을 활용하면 기부가 편리해집니다.</a:t>
            </a:r>
          </a:p>
          <a:p>
            <a:pPr marL="171450" indent="-171450" algn="l" rtl="0">
              <a:buFont typeface="Arial" panose="020B0604020202020204" pitchFamily="34" charset="0"/>
              <a:buChar char="•"/>
            </a:pPr>
            <a:r>
              <a:rPr lang="ko-KR" b="0" i="0" u="none" baseline="0"/>
              <a:t>소셜 미디어 모금 활동: 소셜 미디어를 활용하면 더 넓은 고객층에 도달할 수 있습니다.</a:t>
            </a:r>
          </a:p>
          <a:p>
            <a:pPr marL="171450" indent="-171450" algn="l" rtl="0">
              <a:buFont typeface="Arial" panose="020B0604020202020204" pitchFamily="34" charset="0"/>
              <a:buChar char="•"/>
            </a:pPr>
            <a:r>
              <a:rPr lang="ko-KR" b="0" i="0" u="none" baseline="0"/>
              <a:t>P2P 모금: 후원자들이 클럽을 대신하여 모금에 참여할 수 있도록 지원할 수 있습니다.</a:t>
            </a:r>
          </a:p>
          <a:p>
            <a:pPr marL="171450" indent="-171450" algn="l" rtl="0">
              <a:buFont typeface="Arial" panose="020B0604020202020204" pitchFamily="34" charset="0"/>
              <a:buChar char="•"/>
            </a:pPr>
            <a:r>
              <a:rPr lang="ko-KR" b="0" i="0" u="none" baseline="0"/>
              <a:t>맞춤형 소통: 기부자 관계를 강화하기 위해 개인화된 맞춤형 메시지 작성합니다.</a:t>
            </a:r>
          </a:p>
          <a:p>
            <a:pPr marL="171450" indent="-171450" algn="l" rtl="0">
              <a:buFont typeface="Arial" panose="020B0604020202020204" pitchFamily="34" charset="0"/>
              <a:buChar char="•"/>
            </a:pPr>
            <a:r>
              <a:rPr lang="ko-KR" b="0" i="0" u="none" baseline="0"/>
              <a:t>기부자 참여 및 유지율 향상: 기부자들과 지속적인 관계를 구축하는 기법을 알아봅니다.</a:t>
            </a:r>
          </a:p>
          <a:p>
            <a:pPr marL="171450" indent="-171450" algn="l" rtl="0">
              <a:buFont typeface="Arial" panose="020B0604020202020204" pitchFamily="34" charset="0"/>
              <a:buChar char="•"/>
            </a:pPr>
            <a:r>
              <a:rPr lang="ko-KR" b="0" i="0" u="none" baseline="0"/>
              <a:t>마지막으로, 이러한 새로운 전략을 활용하는 데 도움이 될 자료를 소개합니다.</a:t>
            </a:r>
          </a:p>
          <a:p>
            <a:endParaRPr lang="ko-KR"/>
          </a:p>
        </p:txBody>
      </p:sp>
      <p:sp>
        <p:nvSpPr>
          <p:cNvPr id="4" name="Slide Number Placeholder 3"/>
          <p:cNvSpPr>
            <a:spLocks noGrp="1"/>
          </p:cNvSpPr>
          <p:nvPr>
            <p:ph type="sldNum" sz="quarter" idx="5"/>
          </p:nvPr>
        </p:nvSpPr>
        <p:spPr/>
        <p:txBody>
          <a:bodyPr/>
          <a:lstStyle/>
          <a:p>
            <a:pPr algn="l" rtl="0"/>
            <a:fld id="{774549FC-565B-44B7-A52A-8F954BD3755A}" type="slidenum">
              <a:rPr/>
              <a:t>2</a:t>
            </a:fld>
            <a:endParaRPr lang="ko-KR"/>
          </a:p>
        </p:txBody>
      </p:sp>
    </p:spTree>
    <p:extLst>
      <p:ext uri="{BB962C8B-B14F-4D97-AF65-F5344CB8AC3E}">
        <p14:creationId xmlns:p14="http://schemas.microsoft.com/office/powerpoint/2010/main" val="31832497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r>
              <a:rPr lang="ko-KR" b="0" i="0" u="none" baseline="0"/>
              <a:t>기술이 모금 활동에 어떻게 도움이 될 수 있는지 살펴보면서, 인공지능(AI)이 우리 클럽에 어떤 실질적인 변화를 가져올 수 있는지 이야기해 보겠습니다.</a:t>
            </a:r>
          </a:p>
          <a:p>
            <a:endParaRPr lang="ko-KR"/>
          </a:p>
          <a:p>
            <a:pPr algn="l" rtl="0"/>
            <a:r>
              <a:rPr lang="ko-KR" b="0" i="0" u="none" baseline="0"/>
              <a:t>AI는 행사 기획 및 후원자들과 소통할 때 유용한 도구입니다. 이를 통해 우리는 계획에 가장 적합한 날짜와 형식을 파악하고 최대한 많은 사람들이 참여할 수 있도록 할 수 있습니다. AI는 과거 모금 행사 또는 유사한 지역 모금 행사를 기반으로 현실적인 모금 목표를 설정하는 데 도움이 되는 팁을 제공할 수 있습니다. 또한 후원자에게 보낼 서신이나 감사 편지를 작성할 때도 매우 유용하며, 오래도록 기억에 남는 효과를 줍니다.</a:t>
            </a:r>
          </a:p>
          <a:p>
            <a:endParaRPr lang="ko-KR"/>
          </a:p>
          <a:p>
            <a:pPr algn="l" rtl="0"/>
            <a:r>
              <a:rPr lang="ko-KR" b="0" i="0" u="none" baseline="0"/>
              <a:t>콘텐츠 제작에 있어 AI는 이메일에 효과적인 메시지를 생성할 수 있습니다. 기부 요청이든 소셜 미디어 게시물이든, 소통은 명확하고 설득력이 있어야 합니다. 잠재적 기부자나 새로운 회원과 연결되는 것이 가장 중요합니다!</a:t>
            </a:r>
          </a:p>
          <a:p>
            <a:endParaRPr lang="ko-KR"/>
          </a:p>
          <a:p>
            <a:endParaRPr lang="ko-KR"/>
          </a:p>
          <a:p>
            <a:endParaRPr lang="ko-KR"/>
          </a:p>
        </p:txBody>
      </p:sp>
      <p:sp>
        <p:nvSpPr>
          <p:cNvPr id="4" name="Slide Number Placeholder 3"/>
          <p:cNvSpPr>
            <a:spLocks noGrp="1"/>
          </p:cNvSpPr>
          <p:nvPr>
            <p:ph type="sldNum" sz="quarter" idx="5"/>
          </p:nvPr>
        </p:nvSpPr>
        <p:spPr/>
        <p:txBody>
          <a:bodyPr/>
          <a:lstStyle/>
          <a:p>
            <a:pPr algn="l" rtl="0"/>
            <a:fld id="{774549FC-565B-44B7-A52A-8F954BD3755A}" type="slidenum">
              <a:rPr/>
              <a:t>3</a:t>
            </a:fld>
            <a:endParaRPr lang="ko-KR"/>
          </a:p>
        </p:txBody>
      </p:sp>
    </p:spTree>
    <p:extLst>
      <p:ext uri="{BB962C8B-B14F-4D97-AF65-F5344CB8AC3E}">
        <p14:creationId xmlns:p14="http://schemas.microsoft.com/office/powerpoint/2010/main" val="335671340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r>
              <a:rPr lang="ko-KR" b="0" i="0" u="none" baseline="0"/>
              <a:t>그럼 지금부터는 모금 활동에 큰 도움이 되는 인기 모바일 기부 앱들을 자세히 살펴보겠습니다. </a:t>
            </a:r>
          </a:p>
          <a:p>
            <a:endParaRPr lang="ko-KR"/>
          </a:p>
          <a:p>
            <a:pPr marL="0" marR="0" lvl="0" indent="0" algn="l" defTabSz="914400" rtl="0" eaLnBrk="1" fontAlgn="auto" latinLnBrk="0" hangingPunct="1">
              <a:lnSpc>
                <a:spcPct val="100000"/>
              </a:lnSpc>
              <a:spcBef>
                <a:spcPts val="0"/>
              </a:spcBef>
              <a:spcAft>
                <a:spcPts val="0"/>
              </a:spcAft>
              <a:buClrTx/>
              <a:buSzTx/>
              <a:buFontTx/>
              <a:buNone/>
              <a:tabLst/>
              <a:defRPr/>
            </a:pPr>
            <a:r>
              <a:rPr lang="ko-KR" b="0" i="0" u="none" baseline="0"/>
              <a:t>모바일 기부를 이용하면 기부가 쉬워집니다. 많은 사람들이 일상생활에 스마트폰을 사용하는 만큼, 그러한 생활 방식에 맞는 기부 플랫폼은 더욱 자발적인 기부를 장려합니다. 행사 중이든 소파에 앉아 있든, 후원자들은 편리한 시간에 기부할 수 있습니다.</a:t>
            </a:r>
          </a:p>
          <a:p>
            <a:endParaRPr lang="ko-KR"/>
          </a:p>
          <a:p>
            <a:pPr algn="l" rtl="0"/>
            <a:r>
              <a:rPr lang="ko-KR" b="0" i="0" u="none" baseline="0"/>
              <a:t>이러한 앱은 기부자 참여도를 크게 높일 수 있습니다. 기부가 빠르고 간편할수록 후원자들이 참여할 가능성이 높아집니다. 앱에는 기부자들이 기부 사실을 널리 알릴 수 있도록 소셜 미디어 공유 옵션이 포함되어 있는 경우가 많으며, 이는 새로운 후원자를 유치하는 데 도움이 됩니다.</a:t>
            </a:r>
          </a:p>
          <a:p>
            <a:endParaRPr lang="ko-KR"/>
          </a:p>
          <a:p>
            <a:pPr algn="l" rtl="0"/>
            <a:r>
              <a:rPr lang="ko-KR" b="0" i="0" u="none" baseline="0"/>
              <a:t>그러한 앱의 예로</a:t>
            </a:r>
            <a:r>
              <a:rPr lang="ko-KR" b="1" i="0" u="none" baseline="0"/>
              <a:t> GiveLify</a:t>
            </a:r>
            <a:r>
              <a:rPr lang="ko-KR" b="0" i="0" u="none" baseline="0"/>
              <a:t>, </a:t>
            </a:r>
            <a:r>
              <a:rPr lang="ko-KR" b="1" i="0" u="none" baseline="0"/>
              <a:t>PayPal Giving Fund</a:t>
            </a:r>
            <a:r>
              <a:rPr lang="ko-KR" b="0" i="0" u="none" baseline="0"/>
              <a:t>, </a:t>
            </a:r>
            <a:r>
              <a:rPr lang="ko-KR" b="1" i="0" u="none" baseline="0"/>
              <a:t>Donorbox</a:t>
            </a:r>
            <a:r>
              <a:rPr lang="ko-KR" b="0" i="0" u="none" baseline="0"/>
              <a:t>, </a:t>
            </a:r>
            <a:r>
              <a:rPr lang="ko-KR" b="1" i="0" u="none" baseline="0"/>
              <a:t>OneCause </a:t>
            </a:r>
            <a:r>
              <a:rPr lang="ko-KR" b="0" i="0" u="none" baseline="0"/>
              <a:t>등이 있습니다. 이러한 도구는 기부 절차를 간소화하고, 기부자 참여도를 높이며, 궁극적으로 모금 활동의 성공률을 향상시키는 데 도움이 됩니다.</a:t>
            </a:r>
          </a:p>
        </p:txBody>
      </p:sp>
      <p:sp>
        <p:nvSpPr>
          <p:cNvPr id="4" name="Slide Number Placeholder 3"/>
          <p:cNvSpPr>
            <a:spLocks noGrp="1"/>
          </p:cNvSpPr>
          <p:nvPr>
            <p:ph type="sldNum" sz="quarter" idx="5"/>
          </p:nvPr>
        </p:nvSpPr>
        <p:spPr/>
        <p:txBody>
          <a:bodyPr/>
          <a:lstStyle/>
          <a:p>
            <a:pPr algn="l" rtl="0"/>
            <a:fld id="{774549FC-565B-44B7-A52A-8F954BD3755A}" type="slidenum">
              <a:rPr/>
              <a:t>4</a:t>
            </a:fld>
            <a:endParaRPr lang="ko-KR"/>
          </a:p>
        </p:txBody>
      </p:sp>
    </p:spTree>
    <p:extLst>
      <p:ext uri="{BB962C8B-B14F-4D97-AF65-F5344CB8AC3E}">
        <p14:creationId xmlns:p14="http://schemas.microsoft.com/office/powerpoint/2010/main" val="127021862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r>
              <a:rPr lang="ko-KR" b="0" i="0" u="none" baseline="0"/>
              <a:t>모금 활동을 위해 소셜 미디어를 활용하는 방법을 살펴봅시다. 소셜 미디어는 회원 참여를 유도하고, 우리의 이야기를 전달하고, 후원자를 유치하는 데 꼭 필요합니다.</a:t>
            </a:r>
          </a:p>
          <a:p>
            <a:endParaRPr lang="ko-KR" dirty="0"/>
          </a:p>
          <a:p>
            <a:pPr algn="l" rtl="0"/>
            <a:r>
              <a:rPr lang="ko-KR" b="1" i="0" u="none" baseline="0"/>
              <a:t>스토리텔링이 핵심입니다.</a:t>
            </a:r>
            <a:r>
              <a:rPr lang="ko-KR" b="0" i="0" u="none" baseline="0"/>
              <a:t> '리브 유어 드림 상'이나 '드림 잇, 비 잇' 워크숍과 같은 프로그램에 관한 흥미로운 이야기를 공유함으로써 팔로워들과 정서적인 유대감을 형성합니다. 개인적인 이야기는 공감을 불러일으키고, 좋아요, 공유, 기부를 통해 참여를 유도하여 우리의 사명에 대한 인식을 높이고 기금을 마련하는 데 도움이 됩니다.</a:t>
            </a:r>
          </a:p>
          <a:p>
            <a:endParaRPr lang="ko-KR" dirty="0"/>
          </a:p>
          <a:p>
            <a:pPr algn="l" rtl="0"/>
            <a:r>
              <a:rPr lang="ko-KR" b="0" i="0" u="none" baseline="0"/>
              <a:t>또한 팔로워들에게 SIA와 관련된 각자의 경험을 공유해 달라고 요청하는 것이 중요합니다. 이는 공동체 의식을 형성하고 소셜 미디어를 통해 더욱 긴밀하게 연결된 기분이 들게 해줍니다.</a:t>
            </a:r>
          </a:p>
          <a:p>
            <a:endParaRPr lang="ko-KR" dirty="0"/>
          </a:p>
          <a:p>
            <a:pPr algn="l" rtl="0"/>
            <a:r>
              <a:rPr lang="ko-KR" b="0" i="0" u="none" baseline="0"/>
              <a:t>또한 페이스북이나 인스타그램 같은 플랫폼의 이벤트 기능을 활용하여 다가오는 모임 및 모금 행사를 홍보하고, 팔로워들에게 정보를 제공하여 기대감을 높일 수 있습니다. </a:t>
            </a:r>
          </a:p>
          <a:p>
            <a:endParaRPr lang="ko-KR" dirty="0"/>
          </a:p>
          <a:p>
            <a:pPr algn="l" rtl="0"/>
            <a:r>
              <a:rPr lang="ko-KR" b="0" i="0" u="none" baseline="0"/>
              <a:t>마지막으로, 소셜 미디어는 잠재적 후원자에게 프로그램을 알릴 매우 좋은 방법이며, 후원자에게 가시성을 제공하는 동시에 우리의 사명을 지원할 기회가 됩니다. 클럽을 후원하는 협력사를 태그하는 것을 잊지 마세요!</a:t>
            </a:r>
          </a:p>
          <a:p>
            <a:endParaRPr lang="ko-KR" dirty="0"/>
          </a:p>
          <a:p>
            <a:endParaRPr lang="ko-KR" dirty="0"/>
          </a:p>
        </p:txBody>
      </p:sp>
      <p:sp>
        <p:nvSpPr>
          <p:cNvPr id="4" name="Slide Number Placeholder 3"/>
          <p:cNvSpPr>
            <a:spLocks noGrp="1"/>
          </p:cNvSpPr>
          <p:nvPr>
            <p:ph type="sldNum" sz="quarter" idx="5"/>
          </p:nvPr>
        </p:nvSpPr>
        <p:spPr/>
        <p:txBody>
          <a:bodyPr/>
          <a:lstStyle/>
          <a:p>
            <a:pPr algn="l" rtl="0"/>
            <a:fld id="{774549FC-565B-44B7-A52A-8F954BD3755A}" type="slidenum">
              <a:rPr/>
              <a:t>5</a:t>
            </a:fld>
            <a:endParaRPr lang="ko-KR"/>
          </a:p>
        </p:txBody>
      </p:sp>
    </p:spTree>
    <p:extLst>
      <p:ext uri="{BB962C8B-B14F-4D97-AF65-F5344CB8AC3E}">
        <p14:creationId xmlns:p14="http://schemas.microsoft.com/office/powerpoint/2010/main" val="122617371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r>
              <a:rPr lang="ko-KR" b="0" i="0" u="none" baseline="0"/>
              <a:t>자, 이제 P2P 모금 활동과 그것이 클럽에 가져다 줄 놀라운 이점에 대해 이야기해 보겠습니다.</a:t>
            </a:r>
          </a:p>
          <a:p>
            <a:endParaRPr lang="ko-KR"/>
          </a:p>
          <a:p>
            <a:pPr algn="l" rtl="0"/>
            <a:r>
              <a:rPr lang="ko-KR" b="0" i="0" u="none" baseline="0"/>
              <a:t>P2P 모금은 후원자들이 클럽을 대신하여 후원금을 모금할 수 있도록 함으로써 우리의 영향력을 크게 확대합니다. 이들의 네트워크를 활용하면 우리가 다른 방법으로는 접촉할 수 없었던 잠재적 기부자들과 연결될 수 있습니다.</a:t>
            </a:r>
          </a:p>
          <a:p>
            <a:endParaRPr lang="ko-KR"/>
          </a:p>
          <a:p>
            <a:pPr algn="l" rtl="0"/>
            <a:r>
              <a:rPr lang="ko-KR" b="0" i="0" u="none" baseline="0"/>
              <a:t>이러한 접근 방식은 공동체 의식을 함양합니다. 사람들이 자신이 관심을 갖는 대의를 위해 모금 활동을 할 때, 몰입감과 함께 열정을 공유하려는 동기를 갖게 되어 열정의 파급 효과를 만들어냅니다. 모금 활동가는 잠재적 기부자들의 공감을 불러일으키는 개인적인 이야기를 공유하여 기부를 독려합니다.</a:t>
            </a:r>
          </a:p>
          <a:p>
            <a:endParaRPr lang="ko-KR"/>
          </a:p>
          <a:p>
            <a:pPr algn="l" rtl="0"/>
            <a:r>
              <a:rPr lang="ko-KR" b="0" i="0" u="none" baseline="0"/>
              <a:t>이 방법은 비용 효율적이기도 합니다. 후원자들이 홍보의 대부분을 담당해 주기 때문에 우리는 더 많은 자원을 사명 실현에 직접 투입할 수 있습니다.</a:t>
            </a:r>
          </a:p>
          <a:p>
            <a:endParaRPr lang="ko-KR"/>
          </a:p>
          <a:p>
            <a:pPr algn="l" rtl="0"/>
            <a:r>
              <a:rPr lang="ko-KR" b="0" i="0" u="none" baseline="0"/>
              <a:t>페이스북 모금 기능은 이러한 목적에 아주 적합한 도구입니다. 후원자들은 자신의 생일을 맞아 모금 행사를 열거나 친구들에게 선물 대신 기부를 권유하는 등, 우리 단체의 사명과 연계된 개인 모금 페이지를 만들 수 있습니다. 이는 의미가 있을 뿐만 아니라 더 폭넓은 대중에게 다가가는 데에도 도움이 됩니다.</a:t>
            </a:r>
          </a:p>
          <a:p>
            <a:endParaRPr lang="ko-KR"/>
          </a:p>
        </p:txBody>
      </p:sp>
      <p:sp>
        <p:nvSpPr>
          <p:cNvPr id="4" name="Slide Number Placeholder 3"/>
          <p:cNvSpPr>
            <a:spLocks noGrp="1"/>
          </p:cNvSpPr>
          <p:nvPr>
            <p:ph type="sldNum" sz="quarter" idx="5"/>
          </p:nvPr>
        </p:nvSpPr>
        <p:spPr/>
        <p:txBody>
          <a:bodyPr/>
          <a:lstStyle/>
          <a:p>
            <a:pPr algn="l" rtl="0"/>
            <a:fld id="{774549FC-565B-44B7-A52A-8F954BD3755A}" type="slidenum">
              <a:rPr/>
              <a:t>6</a:t>
            </a:fld>
            <a:endParaRPr lang="ko-KR"/>
          </a:p>
        </p:txBody>
      </p:sp>
    </p:spTree>
    <p:extLst>
      <p:ext uri="{BB962C8B-B14F-4D97-AF65-F5344CB8AC3E}">
        <p14:creationId xmlns:p14="http://schemas.microsoft.com/office/powerpoint/2010/main" val="428982831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ko-KR" b="0" i="0" u="none" baseline="0"/>
              <a:t>모금 활동에서 목표 대상에게 효과적으로 접근하는 소통의 중요성을 살펴보겠습니다.</a:t>
            </a:r>
          </a:p>
          <a:p>
            <a:pPr marL="0" marR="0" lvl="0" indent="0" algn="l" defTabSz="914400" rtl="0" eaLnBrk="1" fontAlgn="auto" latinLnBrk="0" hangingPunct="1">
              <a:lnSpc>
                <a:spcPct val="100000"/>
              </a:lnSpc>
              <a:spcBef>
                <a:spcPts val="0"/>
              </a:spcBef>
              <a:spcAft>
                <a:spcPts val="0"/>
              </a:spcAft>
              <a:buClrTx/>
              <a:buSzTx/>
              <a:buFontTx/>
              <a:buNone/>
              <a:tabLst/>
              <a:defRPr/>
            </a:pPr>
            <a:endParaRPr lang="ko-KR"/>
          </a:p>
          <a:p>
            <a:pPr algn="l" rtl="0"/>
            <a:r>
              <a:rPr lang="ko-KR" b="0" i="0" u="none" baseline="0"/>
              <a:t>첫째, 지역 사회와 소통하세요. 지역 게시판, 페이스북 그룹, 지역 행사 등을 활용하여 홍보 활동을 전개하고, 여러분의 계획을 알리고 지원을 요청할 수 있습니다.</a:t>
            </a:r>
          </a:p>
          <a:p>
            <a:endParaRPr lang="ko-KR"/>
          </a:p>
          <a:p>
            <a:pPr algn="l" rtl="0"/>
            <a:r>
              <a:rPr lang="ko-KR" b="0" i="0" u="none" baseline="0"/>
              <a:t>다음으로, 개인 맞춤형 메시지 전송을 우선 순위에 두세요. 감사 편지든 행사 안내든, 관계를 강화하는 데 도움이 되고 공감을 불러일으키는 메시지를 작성해 볼 수 있습니다.</a:t>
            </a:r>
          </a:p>
          <a:p>
            <a:endParaRPr lang="ko-KR"/>
          </a:p>
          <a:p>
            <a:pPr algn="l" rtl="0"/>
            <a:r>
              <a:rPr lang="ko-KR" b="0" i="0" u="none" baseline="0"/>
              <a:t>또한 유사한 행사, 피드백 및 참여를 관찰하여 지역 사회의 관심사에 대한 통찰을 얻고 홍보 활동을 개선하는 것도 좋습니다.</a:t>
            </a:r>
          </a:p>
          <a:p>
            <a:endParaRPr lang="ko-KR"/>
          </a:p>
          <a:p>
            <a:pPr algn="l" rtl="0"/>
            <a:r>
              <a:rPr lang="ko-KR" b="0" i="0" u="none" baseline="0"/>
              <a:t>이메일, 소셜 미디어, 전화 통화, 문자 메시지 등 다양한 채널을 활용하되, 지지자들에게 부담을 주지 않도록 메시지 빈도를 조절하세요.</a:t>
            </a:r>
          </a:p>
          <a:p>
            <a:endParaRPr lang="ko-KR"/>
          </a:p>
          <a:p>
            <a:pPr algn="l" rtl="0"/>
            <a:r>
              <a:rPr lang="ko-KR" b="0" i="0" u="none" baseline="0"/>
              <a:t>이러한 전략을 적용함으로써 홍보 효과를 높이고 우리의 계획에 대한 강력한 지역 사회의 지지를 확보할 수 있습니다. </a:t>
            </a:r>
          </a:p>
          <a:p>
            <a:endParaRPr lang="ko-KR"/>
          </a:p>
        </p:txBody>
      </p:sp>
      <p:sp>
        <p:nvSpPr>
          <p:cNvPr id="4" name="Slide Number Placeholder 3"/>
          <p:cNvSpPr>
            <a:spLocks noGrp="1"/>
          </p:cNvSpPr>
          <p:nvPr>
            <p:ph type="sldNum" sz="quarter" idx="5"/>
          </p:nvPr>
        </p:nvSpPr>
        <p:spPr/>
        <p:txBody>
          <a:bodyPr/>
          <a:lstStyle/>
          <a:p>
            <a:pPr algn="l" rtl="0"/>
            <a:fld id="{774549FC-565B-44B7-A52A-8F954BD3755A}" type="slidenum">
              <a:rPr/>
              <a:t>7</a:t>
            </a:fld>
            <a:endParaRPr lang="ko-KR"/>
          </a:p>
        </p:txBody>
      </p:sp>
    </p:spTree>
    <p:extLst>
      <p:ext uri="{BB962C8B-B14F-4D97-AF65-F5344CB8AC3E}">
        <p14:creationId xmlns:p14="http://schemas.microsoft.com/office/powerpoint/2010/main" val="358025843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r>
              <a:rPr lang="ko-KR" b="0" i="0" u="none" baseline="0"/>
              <a:t>이러한 전략들은 모두 어떻게 연결될까요? 이러한 전략들은 기부자 참여 및 유지율을 높이는 데 있어 균형 있게 작용합니다.</a:t>
            </a:r>
          </a:p>
          <a:p>
            <a:endParaRPr lang="ko-KR" b="0"/>
          </a:p>
          <a:p>
            <a:pPr algn="l" rtl="0"/>
            <a:r>
              <a:rPr lang="ko-KR" b="0" i="0" u="none" baseline="0"/>
              <a:t>앞에서 우리는 목표 고객층을 세분화하고 기부의 의미를 지속적으로 유지하기 위해 메시지를 개인화하는 것을 포함하는 맞춤형 소통의 중요성에 대해 이야기했습니다. 소셜 미디어를 활용한 모금은 스토리텔링과 P2P를 통해 후원자들을 연결하고, 공동체 의식을 함양하며, 우리의 영향력을 확대합니다. P2P 모금은 개인이 직접 캠페인을 진행하는 과정에서 서로의 관계를 더욱 긴밀하게 해줍니다.</a:t>
            </a:r>
          </a:p>
          <a:p>
            <a:endParaRPr lang="ko-KR" b="0"/>
          </a:p>
          <a:p>
            <a:pPr algn="l" rtl="0"/>
            <a:r>
              <a:rPr lang="ko-KR" b="0" i="0" u="none" baseline="0"/>
              <a:t>또한 모바일 기부 앱은 기부를 간편하게 만들어 기부액을 증가시킵니다. 참여 행사는 SIA 사명과의 연결을 강화하는 개인적인 상호 작용에 도움이 되며, 기부자에 대한 감사를 표현하면 기부자의 충성도가 높아집니다. </a:t>
            </a:r>
          </a:p>
          <a:p>
            <a:endParaRPr lang="ko-KR" b="0"/>
          </a:p>
          <a:p>
            <a:pPr algn="l" rtl="0"/>
            <a:r>
              <a:rPr lang="ko-KR" b="0" i="0" u="none" baseline="0"/>
              <a:t>마지막으로, AI를 활용하면 기부자 행동을 분석하고 개인화된 소통을 제공함으로써 기부자 유치 활동을 강화할 수 있습니다.</a:t>
            </a:r>
          </a:p>
          <a:p>
            <a:endParaRPr lang="ko-KR" b="0"/>
          </a:p>
          <a:p>
            <a:pPr algn="l" rtl="0"/>
            <a:r>
              <a:rPr lang="ko-KR" b="0" i="0" u="none" baseline="0"/>
              <a:t>이러한 전략들을 통합함으로써 우리는 더욱 강력한 관계를 구축하고, 기부자 유지율을 높이며, 우리의 사명을 위한 지속 가능한 성장을 보장할 수 있습니다.</a:t>
            </a:r>
          </a:p>
          <a:p>
            <a:endParaRPr lang="ko-KR"/>
          </a:p>
        </p:txBody>
      </p:sp>
      <p:sp>
        <p:nvSpPr>
          <p:cNvPr id="4" name="Slide Number Placeholder 3"/>
          <p:cNvSpPr>
            <a:spLocks noGrp="1"/>
          </p:cNvSpPr>
          <p:nvPr>
            <p:ph type="sldNum" sz="quarter" idx="5"/>
          </p:nvPr>
        </p:nvSpPr>
        <p:spPr/>
        <p:txBody>
          <a:bodyPr/>
          <a:lstStyle/>
          <a:p>
            <a:pPr algn="l" rtl="0"/>
            <a:fld id="{774549FC-565B-44B7-A52A-8F954BD3755A}" type="slidenum">
              <a:rPr/>
              <a:t>8</a:t>
            </a:fld>
            <a:endParaRPr lang="ko-KR"/>
          </a:p>
        </p:txBody>
      </p:sp>
    </p:spTree>
    <p:extLst>
      <p:ext uri="{BB962C8B-B14F-4D97-AF65-F5344CB8AC3E}">
        <p14:creationId xmlns:p14="http://schemas.microsoft.com/office/powerpoint/2010/main" val="80571088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1772E6-9183-1C43-E907-39B580BCF88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E98C1E7-7F38-E1AB-8800-0FF1C2CF110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103E0D8-89A4-6CE2-7B1C-8373FB65C9EA}"/>
              </a:ext>
            </a:extLst>
          </p:cNvPr>
          <p:cNvSpPr>
            <a:spLocks noGrp="1"/>
          </p:cNvSpPr>
          <p:nvPr>
            <p:ph type="body" idx="1"/>
          </p:nvPr>
        </p:nvSpPr>
        <p:spPr/>
        <p:txBody>
          <a:bodyPr/>
          <a:lstStyle/>
          <a:p>
            <a:pPr algn="l" rtl="0"/>
            <a:r>
              <a:rPr lang="ko-KR" b="0" i="0" u="none" baseline="0"/>
              <a:t>새로운 모금 전략을 효과적으로 활용하는 데 도움이 되는 다양한 자료들이 있습니다. SIA 자료부터 동료들의 조언까지, 모금 분야의 변화하는 트렌드에 적응하고 성공하는 데 필요한 모든 것을 살펴볼 수 있습니다.</a:t>
            </a:r>
          </a:p>
          <a:p>
            <a:endParaRPr lang="ko-KR"/>
          </a:p>
          <a:p>
            <a:pPr algn="l" rtl="0"/>
            <a:r>
              <a:rPr lang="ko-KR" b="0" i="0" u="none" baseline="0"/>
              <a:t>아이디어를 얻고 작업에 필요한 도구를 제공하는 데 도움이 될 만한 몇 가지 자료를 추천합니다.</a:t>
            </a:r>
          </a:p>
          <a:p>
            <a:endParaRPr lang="ko-KR"/>
          </a:p>
          <a:p>
            <a:pPr algn="l" rtl="0"/>
            <a:r>
              <a:rPr lang="ko-KR" b="0" i="0" u="none" baseline="0"/>
              <a:t>QR 코드를 사용하여 모금 개발팀 직원과의 30분 통화 예약이 가능합니다. 모든 단계에서 안내하고 도와드리겠습니다.</a:t>
            </a:r>
          </a:p>
          <a:p>
            <a:endParaRPr lang="ko-KR"/>
          </a:p>
          <a:p>
            <a:pPr algn="l" rtl="0"/>
            <a:r>
              <a:rPr lang="ko-KR" b="0" i="0" u="none" baseline="0"/>
              <a:t>소롭티미스트의 사명에 헌신해 주셔서 감사합니다!</a:t>
            </a:r>
          </a:p>
          <a:p>
            <a:endParaRPr lang="ko-KR"/>
          </a:p>
          <a:p>
            <a:pPr algn="l" rtl="0"/>
            <a:r>
              <a:rPr lang="ko-KR" b="0" i="0" u="none" baseline="0"/>
              <a:t>{시간이 된다면 그룹에 다음과 같이 질문하세요: '새로운 모금 전략을 성공적으로 실행한 경험이나 성공 사례를 공유해 주실 분 계십니까?'}</a:t>
            </a:r>
          </a:p>
          <a:p>
            <a:endParaRPr lang="ko-KR"/>
          </a:p>
          <a:p>
            <a:endParaRPr lang="ko-KR"/>
          </a:p>
        </p:txBody>
      </p:sp>
      <p:sp>
        <p:nvSpPr>
          <p:cNvPr id="4" name="Slide Number Placeholder 3">
            <a:extLst>
              <a:ext uri="{FF2B5EF4-FFF2-40B4-BE49-F238E27FC236}">
                <a16:creationId xmlns:a16="http://schemas.microsoft.com/office/drawing/2014/main" id="{36F097BA-4FE4-B7E6-FC58-01121C945CFE}"/>
              </a:ext>
            </a:extLst>
          </p:cNvPr>
          <p:cNvSpPr>
            <a:spLocks noGrp="1"/>
          </p:cNvSpPr>
          <p:nvPr>
            <p:ph type="sldNum" sz="quarter" idx="5"/>
          </p:nvPr>
        </p:nvSpPr>
        <p:spPr/>
        <p:txBody>
          <a:bodyPr/>
          <a:lstStyle/>
          <a:p>
            <a:pPr algn="l" rtl="0"/>
            <a:fld id="{774549FC-565B-44B7-A52A-8F954BD3755A}" type="slidenum">
              <a:rPr/>
              <a:t>9</a:t>
            </a:fld>
            <a:endParaRPr lang="ko-KR"/>
          </a:p>
        </p:txBody>
      </p:sp>
    </p:spTree>
    <p:extLst>
      <p:ext uri="{BB962C8B-B14F-4D97-AF65-F5344CB8AC3E}">
        <p14:creationId xmlns:p14="http://schemas.microsoft.com/office/powerpoint/2010/main" val="40186085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r>
              <a:rPr lang="ko-KR" b="0" i="0" u="none" baseline="0" dirty="0"/>
              <a:t>7월 22일부터 25일까지 대한민국 인천에서 개최되는 제49회 2년 주기 총회에 참석할 계획이십니까? </a:t>
            </a:r>
          </a:p>
          <a:p>
            <a:endParaRPr lang="ko-KR" dirty="0"/>
          </a:p>
          <a:p>
            <a:pPr algn="l" rtl="0"/>
            <a:r>
              <a:rPr lang="ko-KR" b="0" i="0" u="none" baseline="0" dirty="0"/>
              <a:t>문라이트 앤드 매그놀리아 로럴 소사이어티 행사를 절대 놓치지 마세요! 연맹 로럴 소사이어티 회원과 그들의 사명에 대한 헌신을 기념하는 이 행사에는 초대받은 회원만 참석할 수 있습니다. </a:t>
            </a:r>
          </a:p>
          <a:p>
            <a:endParaRPr lang="ko-KR" dirty="0"/>
          </a:p>
          <a:p>
            <a:pPr algn="l" rtl="0"/>
            <a:r>
              <a:rPr lang="ko-KR" b="0" i="0" u="none" baseline="0" dirty="0"/>
              <a:t>여기에 표시된 QR 코드를 스캔하여 참석 여부를 알려주세요. 이 행사는 현재 2년 동안 500달러 이상을 기부한 활동 중인 연맹 로럴 소사이어티 회원에게만 공개됩니다. </a:t>
            </a:r>
          </a:p>
          <a:p>
            <a:endParaRPr lang="ko-KR" dirty="0"/>
          </a:p>
          <a:p>
            <a:pPr algn="l" rtl="0"/>
            <a:r>
              <a:rPr lang="ko-KR" b="0" i="0" u="none" baseline="0" dirty="0"/>
              <a:t>더 자세한 정보는 모금 개발팀 이메일: development@soroptimist.org로 문의해 주세요.</a:t>
            </a:r>
          </a:p>
        </p:txBody>
      </p:sp>
      <p:sp>
        <p:nvSpPr>
          <p:cNvPr id="4" name="Slide Number Placeholder 3"/>
          <p:cNvSpPr>
            <a:spLocks noGrp="1"/>
          </p:cNvSpPr>
          <p:nvPr>
            <p:ph type="sldNum" sz="quarter" idx="5"/>
          </p:nvPr>
        </p:nvSpPr>
        <p:spPr/>
        <p:txBody>
          <a:bodyPr/>
          <a:lstStyle/>
          <a:p>
            <a:pPr algn="l" rtl="0"/>
            <a:fld id="{774549FC-565B-44B7-A52A-8F954BD3755A}" type="slidenum">
              <a:rPr/>
              <a:t>10</a:t>
            </a:fld>
            <a:endParaRPr lang="ko-KR"/>
          </a:p>
        </p:txBody>
      </p:sp>
    </p:spTree>
    <p:extLst>
      <p:ext uri="{BB962C8B-B14F-4D97-AF65-F5344CB8AC3E}">
        <p14:creationId xmlns:p14="http://schemas.microsoft.com/office/powerpoint/2010/main" val="259415691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2/5/2026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2/5/2026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2/5/2026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2/5/2026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2/5/2026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sv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sv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7.xml"/><Relationship Id="rId5" Type="http://schemas.openxmlformats.org/officeDocument/2006/relationships/image" Target="../media/image6.png"/><Relationship Id="rId4" Type="http://schemas.openxmlformats.org/officeDocument/2006/relationships/image" Target="../media/image2.svg"/></Relationships>
</file>

<file path=ppt/slides/_rels/slide3.xml.rels><?xml version="1.0" encoding="UTF-8" standalone="yes"?>
<Relationships xmlns="http://schemas.openxmlformats.org/package/2006/relationships"><Relationship Id="rId8" Type="http://schemas.openxmlformats.org/officeDocument/2006/relationships/image" Target="../media/image9.jpeg"/><Relationship Id="rId3" Type="http://schemas.microsoft.com/office/2018/10/relationships/comments" Target="../comments/modernComment_103_0.xml"/><Relationship Id="rId7" Type="http://schemas.openxmlformats.org/officeDocument/2006/relationships/image" Target="../media/image2.sv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1.png"/><Relationship Id="rId5" Type="http://schemas.openxmlformats.org/officeDocument/2006/relationships/image" Target="../media/image8.svg"/><Relationship Id="rId4" Type="http://schemas.openxmlformats.org/officeDocument/2006/relationships/image" Target="../media/image7.png"/><Relationship Id="rId9" Type="http://schemas.openxmlformats.org/officeDocument/2006/relationships/image" Target="../media/image6.png"/></Relationships>
</file>

<file path=ppt/slides/_rels/slide4.xml.rels><?xml version="1.0" encoding="UTF-8" standalone="yes"?>
<Relationships xmlns="http://schemas.openxmlformats.org/package/2006/relationships"><Relationship Id="rId8" Type="http://schemas.openxmlformats.org/officeDocument/2006/relationships/image" Target="../media/image11.jpeg"/><Relationship Id="rId3" Type="http://schemas.openxmlformats.org/officeDocument/2006/relationships/image" Target="../media/image7.png"/><Relationship Id="rId7" Type="http://schemas.openxmlformats.org/officeDocument/2006/relationships/image" Target="../media/image10.jpe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2.svg"/><Relationship Id="rId5" Type="http://schemas.openxmlformats.org/officeDocument/2006/relationships/image" Target="../media/image1.png"/><Relationship Id="rId4" Type="http://schemas.openxmlformats.org/officeDocument/2006/relationships/image" Target="../media/image8.svg"/><Relationship Id="rId9"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5.xml"/><Relationship Id="rId1" Type="http://schemas.openxmlformats.org/officeDocument/2006/relationships/slideLayout" Target="../slideLayouts/slideLayout7.xml"/><Relationship Id="rId5" Type="http://schemas.openxmlformats.org/officeDocument/2006/relationships/image" Target="../media/image13.png"/><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8" Type="http://schemas.openxmlformats.org/officeDocument/2006/relationships/image" Target="../media/image17.png"/><Relationship Id="rId13" Type="http://schemas.openxmlformats.org/officeDocument/2006/relationships/image" Target="../media/image22.svg"/><Relationship Id="rId3" Type="http://schemas.microsoft.com/office/2018/10/relationships/comments" Target="../comments/modernComment_10B_0.xml"/><Relationship Id="rId7" Type="http://schemas.openxmlformats.org/officeDocument/2006/relationships/image" Target="../media/image6.png"/><Relationship Id="rId12" Type="http://schemas.openxmlformats.org/officeDocument/2006/relationships/image" Target="../media/image21.pn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16.svg"/><Relationship Id="rId11" Type="http://schemas.openxmlformats.org/officeDocument/2006/relationships/image" Target="../media/image20.svg"/><Relationship Id="rId5" Type="http://schemas.openxmlformats.org/officeDocument/2006/relationships/image" Target="../media/image15.png"/><Relationship Id="rId15" Type="http://schemas.openxmlformats.org/officeDocument/2006/relationships/image" Target="../media/image24.svg"/><Relationship Id="rId10" Type="http://schemas.openxmlformats.org/officeDocument/2006/relationships/image" Target="../media/image19.png"/><Relationship Id="rId4" Type="http://schemas.openxmlformats.org/officeDocument/2006/relationships/image" Target="../media/image12.jpeg"/><Relationship Id="rId9" Type="http://schemas.openxmlformats.org/officeDocument/2006/relationships/image" Target="../media/image18.svg"/><Relationship Id="rId14" Type="http://schemas.openxmlformats.org/officeDocument/2006/relationships/image" Target="../media/image23.png"/></Relationships>
</file>

<file path=ppt/slides/_rels/slide8.xml.rels><?xml version="1.0" encoding="UTF-8" standalone="yes"?>
<Relationships xmlns="http://schemas.openxmlformats.org/package/2006/relationships"><Relationship Id="rId8" Type="http://schemas.openxmlformats.org/officeDocument/2006/relationships/image" Target="../media/image27.png"/><Relationship Id="rId3" Type="http://schemas.microsoft.com/office/2018/10/relationships/comments" Target="../comments/modernComment_108_0.xml"/><Relationship Id="rId7" Type="http://schemas.openxmlformats.org/officeDocument/2006/relationships/image" Target="../media/image8.sv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7.png"/><Relationship Id="rId5" Type="http://schemas.openxmlformats.org/officeDocument/2006/relationships/image" Target="../media/image26.svg"/><Relationship Id="rId4" Type="http://schemas.openxmlformats.org/officeDocument/2006/relationships/image" Target="../media/image25.png"/></Relationships>
</file>

<file path=ppt/slides/_rels/slide9.xml.rels><?xml version="1.0" encoding="UTF-8" standalone="yes"?>
<Relationships xmlns="http://schemas.openxmlformats.org/package/2006/relationships"><Relationship Id="rId8" Type="http://schemas.openxmlformats.org/officeDocument/2006/relationships/hyperlink" Target="https://www.businessinitiative.org/statistics/non-profit/fundraising-trends-2025/" TargetMode="External"/><Relationship Id="rId3" Type="http://schemas.openxmlformats.org/officeDocument/2006/relationships/image" Target="../media/image1.png"/><Relationship Id="rId7" Type="http://schemas.openxmlformats.org/officeDocument/2006/relationships/hyperlink" Target="https://blog.mightycause.com/peer-to-peer-fundraising-guide-and-best-practices/" TargetMode="External"/><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hyperlink" Target="https://www.givemomentum.com/blog/ai-fundraising" TargetMode="External"/><Relationship Id="rId11" Type="http://schemas.openxmlformats.org/officeDocument/2006/relationships/image" Target="../media/image28.png"/><Relationship Id="rId5" Type="http://schemas.openxmlformats.org/officeDocument/2006/relationships/image" Target="../media/image6.png"/><Relationship Id="rId10" Type="http://schemas.openxmlformats.org/officeDocument/2006/relationships/hyperlink" Target="https://donorbox.org/nonprofit-blog/donation-apps" TargetMode="External"/><Relationship Id="rId4" Type="http://schemas.openxmlformats.org/officeDocument/2006/relationships/image" Target="../media/image2.svg"/><Relationship Id="rId9" Type="http://schemas.openxmlformats.org/officeDocument/2006/relationships/hyperlink" Target="https://www.funraise.org/resources/the-social-media-fundraising-guide"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0.xml"/><Relationship Id="rId1" Type="http://schemas.openxmlformats.org/officeDocument/2006/relationships/slideLayout" Target="../slideLayouts/slideLayout7.xml"/><Relationship Id="rId5" Type="http://schemas.openxmlformats.org/officeDocument/2006/relationships/image" Target="../media/image31.png"/><Relationship Id="rId4" Type="http://schemas.openxmlformats.org/officeDocument/2006/relationships/image" Target="../media/image3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1102074" flipH="1">
            <a:off x="-3770915" y="2690215"/>
            <a:ext cx="18545990" cy="14027512"/>
          </a:xfrm>
          <a:custGeom>
            <a:avLst/>
            <a:gdLst/>
            <a:ahLst/>
            <a:cxnLst/>
            <a:rect l="l" t="t" r="r" b="b"/>
            <a:pathLst>
              <a:path w="18545990" h="14027512">
                <a:moveTo>
                  <a:pt x="18545990" y="0"/>
                </a:moveTo>
                <a:lnTo>
                  <a:pt x="0" y="0"/>
                </a:lnTo>
                <a:lnTo>
                  <a:pt x="0" y="14027512"/>
                </a:lnTo>
                <a:lnTo>
                  <a:pt x="18545990" y="14027512"/>
                </a:lnTo>
                <a:lnTo>
                  <a:pt x="18545990" y="0"/>
                </a:lnTo>
                <a:close/>
              </a:path>
            </a:pathLst>
          </a:custGeom>
          <a:blipFill>
            <a:blip r:embed="rId3">
              <a:alphaModFix amt="3000"/>
              <a:extLst>
                <a:ext uri="{96DAC541-7B7A-43D3-8B79-37D633B846F1}">
                  <asvg:svgBlip xmlns:asvg="http://schemas.microsoft.com/office/drawing/2016/SVG/main" r:embed="rId4"/>
                </a:ext>
              </a:extLst>
            </a:blip>
            <a:stretch>
              <a:fillRect/>
            </a:stretch>
          </a:blipFill>
        </p:spPr>
        <p:txBody>
          <a:bodyPr/>
          <a:lstStyle/>
          <a:p>
            <a:endParaRPr lang="ko-KR"/>
          </a:p>
        </p:txBody>
      </p:sp>
      <p:sp>
        <p:nvSpPr>
          <p:cNvPr id="3" name="Freeform 3"/>
          <p:cNvSpPr/>
          <p:nvPr/>
        </p:nvSpPr>
        <p:spPr>
          <a:xfrm rot="1102074" flipH="1">
            <a:off x="-4375306" y="4594391"/>
            <a:ext cx="16114424" cy="12188364"/>
          </a:xfrm>
          <a:custGeom>
            <a:avLst/>
            <a:gdLst/>
            <a:ahLst/>
            <a:cxnLst/>
            <a:rect l="l" t="t" r="r" b="b"/>
            <a:pathLst>
              <a:path w="16114424" h="12188364">
                <a:moveTo>
                  <a:pt x="16114424" y="0"/>
                </a:moveTo>
                <a:lnTo>
                  <a:pt x="0" y="0"/>
                </a:lnTo>
                <a:lnTo>
                  <a:pt x="0" y="12188364"/>
                </a:lnTo>
                <a:lnTo>
                  <a:pt x="16114424" y="12188364"/>
                </a:lnTo>
                <a:lnTo>
                  <a:pt x="16114424" y="0"/>
                </a:lnTo>
                <a:close/>
              </a:path>
            </a:pathLst>
          </a:custGeom>
          <a:blipFill>
            <a:blip r:embed="rId3">
              <a:alphaModFix amt="3000"/>
              <a:extLst>
                <a:ext uri="{96DAC541-7B7A-43D3-8B79-37D633B846F1}">
                  <asvg:svgBlip xmlns:asvg="http://schemas.microsoft.com/office/drawing/2016/SVG/main" r:embed="rId4"/>
                </a:ext>
              </a:extLst>
            </a:blip>
            <a:stretch>
              <a:fillRect/>
            </a:stretch>
          </a:blipFill>
        </p:spPr>
        <p:txBody>
          <a:bodyPr/>
          <a:lstStyle/>
          <a:p>
            <a:endParaRPr lang="ko-KR"/>
          </a:p>
        </p:txBody>
      </p:sp>
      <p:sp>
        <p:nvSpPr>
          <p:cNvPr id="4" name="TextBox 4"/>
          <p:cNvSpPr txBox="1"/>
          <p:nvPr/>
        </p:nvSpPr>
        <p:spPr>
          <a:xfrm>
            <a:off x="1028700" y="3051963"/>
            <a:ext cx="11391900" cy="2031325"/>
          </a:xfrm>
          <a:prstGeom prst="rect">
            <a:avLst/>
          </a:prstGeom>
        </p:spPr>
        <p:txBody>
          <a:bodyPr wrap="square" lIns="0" tIns="0" rIns="0" bIns="0" rtlCol="0" anchor="t">
            <a:spAutoFit/>
          </a:bodyPr>
          <a:lstStyle/>
          <a:p>
            <a:pPr algn="l" rtl="0"/>
            <a:r>
              <a:rPr lang="ko-KR" sz="6600" b="0" i="0" u="none" baseline="0" dirty="0">
                <a:solidFill>
                  <a:srgbClr val="293374"/>
                </a:solidFill>
                <a:latin typeface="맑은 고딕" panose="020B0503020000020004" pitchFamily="50" charset="-127"/>
                <a:ea typeface="맑은 고딕" panose="020B0503020000020004" pitchFamily="50" charset="-127"/>
                <a:cs typeface="Effra"/>
                <a:sym typeface="Effra"/>
              </a:rPr>
              <a:t>진화하는 트렌드: 새로운 모금 전략 활용법</a:t>
            </a:r>
          </a:p>
        </p:txBody>
      </p:sp>
      <p:sp>
        <p:nvSpPr>
          <p:cNvPr id="5" name="Freeform 5"/>
          <p:cNvSpPr/>
          <p:nvPr/>
        </p:nvSpPr>
        <p:spPr>
          <a:xfrm rot="-10181517" flipH="1">
            <a:off x="9830672" y="-3985155"/>
            <a:ext cx="11520966" cy="8714040"/>
          </a:xfrm>
          <a:custGeom>
            <a:avLst/>
            <a:gdLst/>
            <a:ahLst/>
            <a:cxnLst/>
            <a:rect l="l" t="t" r="r" b="b"/>
            <a:pathLst>
              <a:path w="11520966" h="8714040">
                <a:moveTo>
                  <a:pt x="11520966" y="0"/>
                </a:moveTo>
                <a:lnTo>
                  <a:pt x="0" y="0"/>
                </a:lnTo>
                <a:lnTo>
                  <a:pt x="0" y="8714040"/>
                </a:lnTo>
                <a:lnTo>
                  <a:pt x="11520966" y="8714040"/>
                </a:lnTo>
                <a:lnTo>
                  <a:pt x="11520966"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ko-KR"/>
          </a:p>
        </p:txBody>
      </p:sp>
      <p:sp>
        <p:nvSpPr>
          <p:cNvPr id="6" name="Freeform 6"/>
          <p:cNvSpPr/>
          <p:nvPr/>
        </p:nvSpPr>
        <p:spPr>
          <a:xfrm>
            <a:off x="13398698" y="1213427"/>
            <a:ext cx="2378128" cy="3562836"/>
          </a:xfrm>
          <a:custGeom>
            <a:avLst/>
            <a:gdLst/>
            <a:ahLst/>
            <a:cxnLst/>
            <a:rect l="l" t="t" r="r" b="b"/>
            <a:pathLst>
              <a:path w="2378128" h="3562836">
                <a:moveTo>
                  <a:pt x="0" y="0"/>
                </a:moveTo>
                <a:lnTo>
                  <a:pt x="2378127" y="0"/>
                </a:lnTo>
                <a:lnTo>
                  <a:pt x="2378127" y="3562836"/>
                </a:lnTo>
                <a:lnTo>
                  <a:pt x="0" y="3562836"/>
                </a:lnTo>
                <a:lnTo>
                  <a:pt x="0" y="0"/>
                </a:lnTo>
                <a:close/>
              </a:path>
            </a:pathLst>
          </a:custGeom>
          <a:blipFill>
            <a:blip r:embed="rId5"/>
            <a:stretch>
              <a:fillRect/>
            </a:stretch>
          </a:blipFill>
        </p:spPr>
        <p:txBody>
          <a:bodyPr/>
          <a:lstStyle/>
          <a:p>
            <a:endParaRPr lang="ko-KR"/>
          </a:p>
        </p:txBody>
      </p:sp>
      <p:sp>
        <p:nvSpPr>
          <p:cNvPr id="7" name="TextBox 7"/>
          <p:cNvSpPr txBox="1"/>
          <p:nvPr/>
        </p:nvSpPr>
        <p:spPr>
          <a:xfrm>
            <a:off x="1102587" y="5882551"/>
            <a:ext cx="10706455" cy="851452"/>
          </a:xfrm>
          <a:prstGeom prst="rect">
            <a:avLst/>
          </a:prstGeom>
        </p:spPr>
        <p:txBody>
          <a:bodyPr wrap="square" lIns="0" tIns="0" rIns="0" bIns="0" rtlCol="0" anchor="t">
            <a:spAutoFit/>
          </a:bodyPr>
          <a:lstStyle/>
          <a:p>
            <a:pPr algn="l" rtl="0">
              <a:lnSpc>
                <a:spcPts val="7250"/>
              </a:lnSpc>
            </a:pPr>
            <a:r>
              <a:rPr lang="ko-KR" sz="4800" b="0" i="0" u="none" baseline="0" dirty="0">
                <a:solidFill>
                  <a:srgbClr val="518BC9"/>
                </a:solidFill>
                <a:latin typeface="맑은 고딕" panose="020B0503020000020004" pitchFamily="50" charset="-127"/>
                <a:ea typeface="맑은 고딕" panose="020B0503020000020004" pitchFamily="50" charset="-127"/>
                <a:cs typeface="Effra"/>
                <a:sym typeface="Effra"/>
              </a:rPr>
              <a:t>2026 (리전명) 리전 총회</a:t>
            </a:r>
          </a:p>
        </p:txBody>
      </p:sp>
      <p:sp>
        <p:nvSpPr>
          <p:cNvPr id="9" name="Freeform 9"/>
          <p:cNvSpPr/>
          <p:nvPr/>
        </p:nvSpPr>
        <p:spPr>
          <a:xfrm>
            <a:off x="7887390" y="9360400"/>
            <a:ext cx="176421" cy="176421"/>
          </a:xfrm>
          <a:custGeom>
            <a:avLst/>
            <a:gdLst/>
            <a:ahLst/>
            <a:cxnLst/>
            <a:rect l="l" t="t" r="r" b="b"/>
            <a:pathLst>
              <a:path w="176421" h="176421">
                <a:moveTo>
                  <a:pt x="0" y="0"/>
                </a:moveTo>
                <a:lnTo>
                  <a:pt x="176421" y="0"/>
                </a:lnTo>
                <a:lnTo>
                  <a:pt x="176421" y="176421"/>
                </a:lnTo>
                <a:lnTo>
                  <a:pt x="0" y="176421"/>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ko-KR"/>
          </a:p>
        </p:txBody>
      </p:sp>
      <p:sp>
        <p:nvSpPr>
          <p:cNvPr id="10" name="TextBox 10"/>
          <p:cNvSpPr txBox="1"/>
          <p:nvPr/>
        </p:nvSpPr>
        <p:spPr>
          <a:xfrm>
            <a:off x="806858" y="9331572"/>
            <a:ext cx="7092543" cy="641201"/>
          </a:xfrm>
          <a:prstGeom prst="rect">
            <a:avLst/>
          </a:prstGeom>
        </p:spPr>
        <p:txBody>
          <a:bodyPr lIns="0" tIns="0" rIns="0" bIns="0" rtlCol="0" anchor="t">
            <a:spAutoFit/>
          </a:bodyPr>
          <a:lstStyle/>
          <a:p>
            <a:pPr algn="l" rtl="0">
              <a:lnSpc>
                <a:spcPts val="2541"/>
              </a:lnSpc>
            </a:pPr>
            <a:r>
              <a:rPr lang="ko-KR" sz="2229" b="1" i="0" u="none" spc="109" baseline="0" dirty="0">
                <a:solidFill>
                  <a:srgbClr val="293374"/>
                </a:solidFill>
                <a:latin typeface="맑은 고딕" panose="020B0503020000020004" pitchFamily="50" charset="-127"/>
                <a:ea typeface="맑은 고딕" panose="020B0503020000020004" pitchFamily="50" charset="-127"/>
                <a:cs typeface="Calibri (MS) Bold"/>
                <a:sym typeface="Calibri (MS) Bold"/>
              </a:rPr>
              <a:t>SOROPTIMIST INTERNATIONAL OF THE AMERICAS, INC</a:t>
            </a:r>
          </a:p>
        </p:txBody>
      </p:sp>
      <p:sp>
        <p:nvSpPr>
          <p:cNvPr id="11" name="TextBox 7">
            <a:extLst>
              <a:ext uri="{FF2B5EF4-FFF2-40B4-BE49-F238E27FC236}">
                <a16:creationId xmlns:a16="http://schemas.microsoft.com/office/drawing/2014/main" id="{1ABB3715-CFBA-B22E-5A8B-EBCEA34C0368}"/>
              </a:ext>
            </a:extLst>
          </p:cNvPr>
          <p:cNvSpPr txBox="1"/>
          <p:nvPr/>
        </p:nvSpPr>
        <p:spPr>
          <a:xfrm>
            <a:off x="1125730" y="6835948"/>
            <a:ext cx="10706455" cy="814069"/>
          </a:xfrm>
          <a:prstGeom prst="rect">
            <a:avLst/>
          </a:prstGeom>
        </p:spPr>
        <p:txBody>
          <a:bodyPr wrap="square" lIns="0" tIns="0" rIns="0" bIns="0" rtlCol="0" anchor="t">
            <a:spAutoFit/>
          </a:bodyPr>
          <a:lstStyle/>
          <a:p>
            <a:pPr algn="l" rtl="0">
              <a:lnSpc>
                <a:spcPts val="7250"/>
              </a:lnSpc>
            </a:pPr>
            <a:r>
              <a:rPr lang="ko-KR" sz="3600" b="0" i="0" u="none" baseline="0" dirty="0">
                <a:solidFill>
                  <a:srgbClr val="518BC9"/>
                </a:solidFill>
                <a:latin typeface="맑은 고딕" panose="020B0503020000020004" pitchFamily="50" charset="-127"/>
                <a:ea typeface="맑은 고딕" panose="020B0503020000020004" pitchFamily="50" charset="-127"/>
                <a:cs typeface="Effra"/>
                <a:sym typeface="Effra"/>
              </a:rPr>
              <a:t>발표자 이름, 리전 모금 위원장</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5400000">
            <a:off x="1369991" y="3805710"/>
            <a:ext cx="500647" cy="438066"/>
            <a:chOff x="0" y="0"/>
            <a:chExt cx="812800" cy="711200"/>
          </a:xfrm>
        </p:grpSpPr>
        <p:sp>
          <p:nvSpPr>
            <p:cNvPr id="3" name="Freeform 3"/>
            <p:cNvSpPr/>
            <p:nvPr/>
          </p:nvSpPr>
          <p:spPr>
            <a:xfrm>
              <a:off x="60851" y="89740"/>
              <a:ext cx="691098" cy="621460"/>
            </a:xfrm>
            <a:custGeom>
              <a:avLst/>
              <a:gdLst/>
              <a:ahLst/>
              <a:cxnLst/>
              <a:rect l="l" t="t" r="r" b="b"/>
              <a:pathLst>
                <a:path w="691098" h="621460">
                  <a:moveTo>
                    <a:pt x="422271" y="44524"/>
                  </a:moveTo>
                  <a:lnTo>
                    <a:pt x="675227" y="487196"/>
                  </a:lnTo>
                  <a:cubicBezTo>
                    <a:pt x="691098" y="514971"/>
                    <a:pt x="690984" y="549095"/>
                    <a:pt x="674928" y="576763"/>
                  </a:cubicBezTo>
                  <a:cubicBezTo>
                    <a:pt x="658871" y="604431"/>
                    <a:pt x="629300" y="621460"/>
                    <a:pt x="597311" y="621460"/>
                  </a:cubicBezTo>
                  <a:lnTo>
                    <a:pt x="93787" y="621460"/>
                  </a:lnTo>
                  <a:cubicBezTo>
                    <a:pt x="61798" y="621460"/>
                    <a:pt x="32227" y="604431"/>
                    <a:pt x="16170" y="576763"/>
                  </a:cubicBezTo>
                  <a:cubicBezTo>
                    <a:pt x="114" y="549095"/>
                    <a:pt x="0" y="514971"/>
                    <a:pt x="15871" y="487196"/>
                  </a:cubicBezTo>
                  <a:lnTo>
                    <a:pt x="268827" y="44524"/>
                  </a:lnTo>
                  <a:cubicBezTo>
                    <a:pt x="284560" y="16991"/>
                    <a:pt x="313839" y="0"/>
                    <a:pt x="345549" y="0"/>
                  </a:cubicBezTo>
                  <a:cubicBezTo>
                    <a:pt x="377259" y="0"/>
                    <a:pt x="406538" y="16991"/>
                    <a:pt x="422271" y="44524"/>
                  </a:cubicBezTo>
                  <a:close/>
                </a:path>
              </a:pathLst>
            </a:custGeom>
            <a:solidFill>
              <a:srgbClr val="293374">
                <a:alpha val="89804"/>
              </a:srgbClr>
            </a:solidFill>
          </p:spPr>
          <p:txBody>
            <a:bodyPr/>
            <a:lstStyle/>
            <a:p>
              <a:endParaRPr lang="ko-KR"/>
            </a:p>
          </p:txBody>
        </p:sp>
        <p:sp>
          <p:nvSpPr>
            <p:cNvPr id="4" name="TextBox 4"/>
            <p:cNvSpPr txBox="1"/>
            <p:nvPr/>
          </p:nvSpPr>
          <p:spPr>
            <a:xfrm>
              <a:off x="127000" y="263525"/>
              <a:ext cx="558800" cy="396875"/>
            </a:xfrm>
            <a:prstGeom prst="rect">
              <a:avLst/>
            </a:prstGeom>
          </p:spPr>
          <p:txBody>
            <a:bodyPr lIns="50800" tIns="50800" rIns="50800" bIns="50800" rtlCol="0" anchor="ctr"/>
            <a:lstStyle/>
            <a:p>
              <a:pPr algn="ctr" rtl="0">
                <a:lnSpc>
                  <a:spcPts val="3750"/>
                </a:lnSpc>
              </a:pPr>
              <a:endParaRPr/>
            </a:p>
          </p:txBody>
        </p:sp>
      </p:grpSp>
      <p:grpSp>
        <p:nvGrpSpPr>
          <p:cNvPr id="5" name="Group 5"/>
          <p:cNvGrpSpPr/>
          <p:nvPr/>
        </p:nvGrpSpPr>
        <p:grpSpPr>
          <a:xfrm rot="5400000">
            <a:off x="7418187" y="3884783"/>
            <a:ext cx="425684" cy="382790"/>
            <a:chOff x="60851" y="89740"/>
            <a:chExt cx="691098" cy="621460"/>
          </a:xfrm>
        </p:grpSpPr>
        <p:sp>
          <p:nvSpPr>
            <p:cNvPr id="6" name="Freeform 6"/>
            <p:cNvSpPr/>
            <p:nvPr/>
          </p:nvSpPr>
          <p:spPr>
            <a:xfrm>
              <a:off x="60851" y="89740"/>
              <a:ext cx="691098" cy="621460"/>
            </a:xfrm>
            <a:custGeom>
              <a:avLst/>
              <a:gdLst/>
              <a:ahLst/>
              <a:cxnLst/>
              <a:rect l="l" t="t" r="r" b="b"/>
              <a:pathLst>
                <a:path w="691098" h="621460">
                  <a:moveTo>
                    <a:pt x="422271" y="44524"/>
                  </a:moveTo>
                  <a:lnTo>
                    <a:pt x="675227" y="487196"/>
                  </a:lnTo>
                  <a:cubicBezTo>
                    <a:pt x="691098" y="514971"/>
                    <a:pt x="690984" y="549095"/>
                    <a:pt x="674928" y="576763"/>
                  </a:cubicBezTo>
                  <a:cubicBezTo>
                    <a:pt x="658871" y="604431"/>
                    <a:pt x="629300" y="621460"/>
                    <a:pt x="597311" y="621460"/>
                  </a:cubicBezTo>
                  <a:lnTo>
                    <a:pt x="93787" y="621460"/>
                  </a:lnTo>
                  <a:cubicBezTo>
                    <a:pt x="61798" y="621460"/>
                    <a:pt x="32227" y="604431"/>
                    <a:pt x="16170" y="576763"/>
                  </a:cubicBezTo>
                  <a:cubicBezTo>
                    <a:pt x="114" y="549095"/>
                    <a:pt x="0" y="514971"/>
                    <a:pt x="15871" y="487196"/>
                  </a:cubicBezTo>
                  <a:lnTo>
                    <a:pt x="268827" y="44524"/>
                  </a:lnTo>
                  <a:cubicBezTo>
                    <a:pt x="284560" y="16991"/>
                    <a:pt x="313839" y="0"/>
                    <a:pt x="345549" y="0"/>
                  </a:cubicBezTo>
                  <a:cubicBezTo>
                    <a:pt x="377259" y="0"/>
                    <a:pt x="406538" y="16991"/>
                    <a:pt x="422271" y="44524"/>
                  </a:cubicBezTo>
                  <a:close/>
                </a:path>
              </a:pathLst>
            </a:custGeom>
            <a:solidFill>
              <a:srgbClr val="293374">
                <a:alpha val="89804"/>
              </a:srgbClr>
            </a:solidFill>
          </p:spPr>
          <p:txBody>
            <a:bodyPr/>
            <a:lstStyle/>
            <a:p>
              <a:endParaRPr lang="ko-KR" sz="3200"/>
            </a:p>
          </p:txBody>
        </p:sp>
        <p:sp>
          <p:nvSpPr>
            <p:cNvPr id="7" name="TextBox 7"/>
            <p:cNvSpPr txBox="1"/>
            <p:nvPr/>
          </p:nvSpPr>
          <p:spPr>
            <a:xfrm>
              <a:off x="127000" y="263525"/>
              <a:ext cx="558800" cy="396875"/>
            </a:xfrm>
            <a:prstGeom prst="rect">
              <a:avLst/>
            </a:prstGeom>
          </p:spPr>
          <p:txBody>
            <a:bodyPr lIns="50800" tIns="50800" rIns="50800" bIns="50800" rtlCol="0" anchor="ctr"/>
            <a:lstStyle/>
            <a:p>
              <a:pPr algn="ctr" rtl="0">
                <a:lnSpc>
                  <a:spcPts val="3750"/>
                </a:lnSpc>
              </a:pPr>
              <a:endParaRPr sz="3200"/>
            </a:p>
          </p:txBody>
        </p:sp>
      </p:grpSp>
      <p:grpSp>
        <p:nvGrpSpPr>
          <p:cNvPr id="8" name="Group 8"/>
          <p:cNvGrpSpPr/>
          <p:nvPr/>
        </p:nvGrpSpPr>
        <p:grpSpPr>
          <a:xfrm>
            <a:off x="13299809" y="-742156"/>
            <a:ext cx="9483991" cy="12212363"/>
            <a:chOff x="0" y="0"/>
            <a:chExt cx="1207697" cy="1555130"/>
          </a:xfrm>
        </p:grpSpPr>
        <p:sp>
          <p:nvSpPr>
            <p:cNvPr id="9" name="Freeform 9"/>
            <p:cNvSpPr/>
            <p:nvPr/>
          </p:nvSpPr>
          <p:spPr>
            <a:xfrm>
              <a:off x="0" y="0"/>
              <a:ext cx="1207697" cy="1555130"/>
            </a:xfrm>
            <a:custGeom>
              <a:avLst/>
              <a:gdLst/>
              <a:ahLst/>
              <a:cxnLst/>
              <a:rect l="l" t="t" r="r" b="b"/>
              <a:pathLst>
                <a:path w="1207697" h="1555130">
                  <a:moveTo>
                    <a:pt x="603849" y="0"/>
                  </a:moveTo>
                  <a:cubicBezTo>
                    <a:pt x="270352" y="0"/>
                    <a:pt x="0" y="348128"/>
                    <a:pt x="0" y="777565"/>
                  </a:cubicBezTo>
                  <a:cubicBezTo>
                    <a:pt x="0" y="1207002"/>
                    <a:pt x="270352" y="1555130"/>
                    <a:pt x="603849" y="1555130"/>
                  </a:cubicBezTo>
                  <a:cubicBezTo>
                    <a:pt x="937345" y="1555130"/>
                    <a:pt x="1207697" y="1207002"/>
                    <a:pt x="1207697" y="777565"/>
                  </a:cubicBezTo>
                  <a:cubicBezTo>
                    <a:pt x="1207697" y="348128"/>
                    <a:pt x="937345" y="0"/>
                    <a:pt x="603849" y="0"/>
                  </a:cubicBezTo>
                  <a:close/>
                </a:path>
              </a:pathLst>
            </a:custGeom>
            <a:gradFill rotWithShape="1">
              <a:gsLst>
                <a:gs pos="0">
                  <a:srgbClr val="649CDC">
                    <a:alpha val="100000"/>
                  </a:srgbClr>
                </a:gs>
                <a:gs pos="100000">
                  <a:srgbClr val="19317D">
                    <a:alpha val="100000"/>
                  </a:srgbClr>
                </a:gs>
              </a:gsLst>
              <a:lin ang="0"/>
            </a:gradFill>
          </p:spPr>
          <p:txBody>
            <a:bodyPr/>
            <a:lstStyle/>
            <a:p>
              <a:endParaRPr lang="ko-KR"/>
            </a:p>
          </p:txBody>
        </p:sp>
        <p:sp>
          <p:nvSpPr>
            <p:cNvPr id="10" name="TextBox 10"/>
            <p:cNvSpPr txBox="1"/>
            <p:nvPr/>
          </p:nvSpPr>
          <p:spPr>
            <a:xfrm>
              <a:off x="113222" y="79118"/>
              <a:ext cx="981254" cy="1330218"/>
            </a:xfrm>
            <a:prstGeom prst="rect">
              <a:avLst/>
            </a:prstGeom>
          </p:spPr>
          <p:txBody>
            <a:bodyPr lIns="50800" tIns="50800" rIns="50800" bIns="50800" rtlCol="0" anchor="ctr"/>
            <a:lstStyle/>
            <a:p>
              <a:pPr algn="ctr" rtl="0">
                <a:lnSpc>
                  <a:spcPts val="3750"/>
                </a:lnSpc>
              </a:pPr>
              <a:endParaRPr/>
            </a:p>
          </p:txBody>
        </p:sp>
      </p:grpSp>
      <p:sp>
        <p:nvSpPr>
          <p:cNvPr id="11" name="Freeform 11"/>
          <p:cNvSpPr/>
          <p:nvPr/>
        </p:nvSpPr>
        <p:spPr>
          <a:xfrm rot="1102074" flipH="1">
            <a:off x="-5048077" y="6018994"/>
            <a:ext cx="16114424" cy="12188364"/>
          </a:xfrm>
          <a:custGeom>
            <a:avLst/>
            <a:gdLst/>
            <a:ahLst/>
            <a:cxnLst/>
            <a:rect l="l" t="t" r="r" b="b"/>
            <a:pathLst>
              <a:path w="16114424" h="12188364">
                <a:moveTo>
                  <a:pt x="16114424" y="0"/>
                </a:moveTo>
                <a:lnTo>
                  <a:pt x="0" y="0"/>
                </a:lnTo>
                <a:lnTo>
                  <a:pt x="0" y="12188365"/>
                </a:lnTo>
                <a:lnTo>
                  <a:pt x="16114424" y="12188365"/>
                </a:lnTo>
                <a:lnTo>
                  <a:pt x="16114424" y="0"/>
                </a:lnTo>
                <a:close/>
              </a:path>
            </a:pathLst>
          </a:custGeom>
          <a:blipFill>
            <a:blip r:embed="rId3">
              <a:alphaModFix amt="3000"/>
              <a:extLst>
                <a:ext uri="{96DAC541-7B7A-43D3-8B79-37D633B846F1}">
                  <asvg:svgBlip xmlns:asvg="http://schemas.microsoft.com/office/drawing/2016/SVG/main" r:embed="rId4"/>
                </a:ext>
              </a:extLst>
            </a:blip>
            <a:stretch>
              <a:fillRect/>
            </a:stretch>
          </a:blipFill>
        </p:spPr>
        <p:txBody>
          <a:bodyPr/>
          <a:lstStyle/>
          <a:p>
            <a:endParaRPr lang="ko-KR" sz="3200"/>
          </a:p>
        </p:txBody>
      </p:sp>
      <p:grpSp>
        <p:nvGrpSpPr>
          <p:cNvPr id="12" name="Group 12"/>
          <p:cNvGrpSpPr/>
          <p:nvPr/>
        </p:nvGrpSpPr>
        <p:grpSpPr>
          <a:xfrm rot="5400000">
            <a:off x="1369991" y="4714977"/>
            <a:ext cx="500647" cy="438066"/>
            <a:chOff x="0" y="0"/>
            <a:chExt cx="812800" cy="711200"/>
          </a:xfrm>
        </p:grpSpPr>
        <p:sp>
          <p:nvSpPr>
            <p:cNvPr id="13" name="Freeform 13"/>
            <p:cNvSpPr/>
            <p:nvPr/>
          </p:nvSpPr>
          <p:spPr>
            <a:xfrm>
              <a:off x="60851" y="89740"/>
              <a:ext cx="691098" cy="621460"/>
            </a:xfrm>
            <a:custGeom>
              <a:avLst/>
              <a:gdLst/>
              <a:ahLst/>
              <a:cxnLst/>
              <a:rect l="l" t="t" r="r" b="b"/>
              <a:pathLst>
                <a:path w="691098" h="621460">
                  <a:moveTo>
                    <a:pt x="422271" y="44524"/>
                  </a:moveTo>
                  <a:lnTo>
                    <a:pt x="675227" y="487196"/>
                  </a:lnTo>
                  <a:cubicBezTo>
                    <a:pt x="691098" y="514971"/>
                    <a:pt x="690984" y="549095"/>
                    <a:pt x="674928" y="576763"/>
                  </a:cubicBezTo>
                  <a:cubicBezTo>
                    <a:pt x="658871" y="604431"/>
                    <a:pt x="629300" y="621460"/>
                    <a:pt x="597311" y="621460"/>
                  </a:cubicBezTo>
                  <a:lnTo>
                    <a:pt x="93787" y="621460"/>
                  </a:lnTo>
                  <a:cubicBezTo>
                    <a:pt x="61798" y="621460"/>
                    <a:pt x="32227" y="604431"/>
                    <a:pt x="16170" y="576763"/>
                  </a:cubicBezTo>
                  <a:cubicBezTo>
                    <a:pt x="114" y="549095"/>
                    <a:pt x="0" y="514971"/>
                    <a:pt x="15871" y="487196"/>
                  </a:cubicBezTo>
                  <a:lnTo>
                    <a:pt x="268827" y="44524"/>
                  </a:lnTo>
                  <a:cubicBezTo>
                    <a:pt x="284560" y="16991"/>
                    <a:pt x="313839" y="0"/>
                    <a:pt x="345549" y="0"/>
                  </a:cubicBezTo>
                  <a:cubicBezTo>
                    <a:pt x="377259" y="0"/>
                    <a:pt x="406538" y="16991"/>
                    <a:pt x="422271" y="44524"/>
                  </a:cubicBezTo>
                  <a:close/>
                </a:path>
              </a:pathLst>
            </a:custGeom>
            <a:solidFill>
              <a:srgbClr val="518BC9">
                <a:alpha val="89804"/>
              </a:srgbClr>
            </a:solidFill>
          </p:spPr>
          <p:txBody>
            <a:bodyPr/>
            <a:lstStyle/>
            <a:p>
              <a:endParaRPr lang="ko-KR"/>
            </a:p>
          </p:txBody>
        </p:sp>
        <p:sp>
          <p:nvSpPr>
            <p:cNvPr id="14" name="TextBox 14"/>
            <p:cNvSpPr txBox="1"/>
            <p:nvPr/>
          </p:nvSpPr>
          <p:spPr>
            <a:xfrm>
              <a:off x="127000" y="263525"/>
              <a:ext cx="558800" cy="396875"/>
            </a:xfrm>
            <a:prstGeom prst="rect">
              <a:avLst/>
            </a:prstGeom>
          </p:spPr>
          <p:txBody>
            <a:bodyPr lIns="50800" tIns="50800" rIns="50800" bIns="50800" rtlCol="0" anchor="ctr"/>
            <a:lstStyle/>
            <a:p>
              <a:pPr algn="ctr" rtl="0">
                <a:lnSpc>
                  <a:spcPts val="3750"/>
                </a:lnSpc>
              </a:pPr>
              <a:endParaRPr/>
            </a:p>
          </p:txBody>
        </p:sp>
      </p:grpSp>
      <p:grpSp>
        <p:nvGrpSpPr>
          <p:cNvPr id="15" name="Group 15"/>
          <p:cNvGrpSpPr/>
          <p:nvPr/>
        </p:nvGrpSpPr>
        <p:grpSpPr>
          <a:xfrm rot="5400000">
            <a:off x="7418187" y="4794051"/>
            <a:ext cx="425684" cy="382790"/>
            <a:chOff x="60851" y="89740"/>
            <a:chExt cx="691098" cy="621460"/>
          </a:xfrm>
        </p:grpSpPr>
        <p:sp>
          <p:nvSpPr>
            <p:cNvPr id="16" name="Freeform 16"/>
            <p:cNvSpPr/>
            <p:nvPr/>
          </p:nvSpPr>
          <p:spPr>
            <a:xfrm>
              <a:off x="60851" y="89740"/>
              <a:ext cx="691098" cy="621460"/>
            </a:xfrm>
            <a:custGeom>
              <a:avLst/>
              <a:gdLst/>
              <a:ahLst/>
              <a:cxnLst/>
              <a:rect l="l" t="t" r="r" b="b"/>
              <a:pathLst>
                <a:path w="691098" h="621460">
                  <a:moveTo>
                    <a:pt x="422271" y="44524"/>
                  </a:moveTo>
                  <a:lnTo>
                    <a:pt x="675227" y="487196"/>
                  </a:lnTo>
                  <a:cubicBezTo>
                    <a:pt x="691098" y="514971"/>
                    <a:pt x="690984" y="549095"/>
                    <a:pt x="674928" y="576763"/>
                  </a:cubicBezTo>
                  <a:cubicBezTo>
                    <a:pt x="658871" y="604431"/>
                    <a:pt x="629300" y="621460"/>
                    <a:pt x="597311" y="621460"/>
                  </a:cubicBezTo>
                  <a:lnTo>
                    <a:pt x="93787" y="621460"/>
                  </a:lnTo>
                  <a:cubicBezTo>
                    <a:pt x="61798" y="621460"/>
                    <a:pt x="32227" y="604431"/>
                    <a:pt x="16170" y="576763"/>
                  </a:cubicBezTo>
                  <a:cubicBezTo>
                    <a:pt x="114" y="549095"/>
                    <a:pt x="0" y="514971"/>
                    <a:pt x="15871" y="487196"/>
                  </a:cubicBezTo>
                  <a:lnTo>
                    <a:pt x="268827" y="44524"/>
                  </a:lnTo>
                  <a:cubicBezTo>
                    <a:pt x="284560" y="16991"/>
                    <a:pt x="313839" y="0"/>
                    <a:pt x="345549" y="0"/>
                  </a:cubicBezTo>
                  <a:cubicBezTo>
                    <a:pt x="377259" y="0"/>
                    <a:pt x="406538" y="16991"/>
                    <a:pt x="422271" y="44524"/>
                  </a:cubicBezTo>
                  <a:close/>
                </a:path>
              </a:pathLst>
            </a:custGeom>
            <a:solidFill>
              <a:srgbClr val="518BC9">
                <a:alpha val="89804"/>
              </a:srgbClr>
            </a:solidFill>
          </p:spPr>
          <p:txBody>
            <a:bodyPr/>
            <a:lstStyle/>
            <a:p>
              <a:endParaRPr lang="ko-KR" sz="3200"/>
            </a:p>
          </p:txBody>
        </p:sp>
        <p:sp>
          <p:nvSpPr>
            <p:cNvPr id="17" name="TextBox 17"/>
            <p:cNvSpPr txBox="1"/>
            <p:nvPr/>
          </p:nvSpPr>
          <p:spPr>
            <a:xfrm>
              <a:off x="127000" y="263525"/>
              <a:ext cx="558800" cy="396875"/>
            </a:xfrm>
            <a:prstGeom prst="rect">
              <a:avLst/>
            </a:prstGeom>
          </p:spPr>
          <p:txBody>
            <a:bodyPr lIns="50800" tIns="50800" rIns="50800" bIns="50800" rtlCol="0" anchor="ctr"/>
            <a:lstStyle/>
            <a:p>
              <a:pPr algn="ctr" rtl="0">
                <a:lnSpc>
                  <a:spcPts val="3750"/>
                </a:lnSpc>
              </a:pPr>
              <a:endParaRPr sz="3200"/>
            </a:p>
          </p:txBody>
        </p:sp>
      </p:grpSp>
      <p:grpSp>
        <p:nvGrpSpPr>
          <p:cNvPr id="18" name="Group 18"/>
          <p:cNvGrpSpPr/>
          <p:nvPr/>
        </p:nvGrpSpPr>
        <p:grpSpPr>
          <a:xfrm rot="5400000">
            <a:off x="1369991" y="5676635"/>
            <a:ext cx="500647" cy="438066"/>
            <a:chOff x="0" y="0"/>
            <a:chExt cx="812800" cy="711200"/>
          </a:xfrm>
        </p:grpSpPr>
        <p:sp>
          <p:nvSpPr>
            <p:cNvPr id="19" name="Freeform 19"/>
            <p:cNvSpPr/>
            <p:nvPr/>
          </p:nvSpPr>
          <p:spPr>
            <a:xfrm>
              <a:off x="60851" y="89740"/>
              <a:ext cx="691098" cy="621460"/>
            </a:xfrm>
            <a:custGeom>
              <a:avLst/>
              <a:gdLst/>
              <a:ahLst/>
              <a:cxnLst/>
              <a:rect l="l" t="t" r="r" b="b"/>
              <a:pathLst>
                <a:path w="691098" h="621460">
                  <a:moveTo>
                    <a:pt x="422271" y="44524"/>
                  </a:moveTo>
                  <a:lnTo>
                    <a:pt x="675227" y="487196"/>
                  </a:lnTo>
                  <a:cubicBezTo>
                    <a:pt x="691098" y="514971"/>
                    <a:pt x="690984" y="549095"/>
                    <a:pt x="674928" y="576763"/>
                  </a:cubicBezTo>
                  <a:cubicBezTo>
                    <a:pt x="658871" y="604431"/>
                    <a:pt x="629300" y="621460"/>
                    <a:pt x="597311" y="621460"/>
                  </a:cubicBezTo>
                  <a:lnTo>
                    <a:pt x="93787" y="621460"/>
                  </a:lnTo>
                  <a:cubicBezTo>
                    <a:pt x="61798" y="621460"/>
                    <a:pt x="32227" y="604431"/>
                    <a:pt x="16170" y="576763"/>
                  </a:cubicBezTo>
                  <a:cubicBezTo>
                    <a:pt x="114" y="549095"/>
                    <a:pt x="0" y="514971"/>
                    <a:pt x="15871" y="487196"/>
                  </a:cubicBezTo>
                  <a:lnTo>
                    <a:pt x="268827" y="44524"/>
                  </a:lnTo>
                  <a:cubicBezTo>
                    <a:pt x="284560" y="16991"/>
                    <a:pt x="313839" y="0"/>
                    <a:pt x="345549" y="0"/>
                  </a:cubicBezTo>
                  <a:cubicBezTo>
                    <a:pt x="377259" y="0"/>
                    <a:pt x="406538" y="16991"/>
                    <a:pt x="422271" y="44524"/>
                  </a:cubicBezTo>
                  <a:close/>
                </a:path>
              </a:pathLst>
            </a:custGeom>
            <a:solidFill>
              <a:srgbClr val="BB4075">
                <a:alpha val="89804"/>
              </a:srgbClr>
            </a:solidFill>
          </p:spPr>
          <p:txBody>
            <a:bodyPr/>
            <a:lstStyle/>
            <a:p>
              <a:endParaRPr lang="ko-KR"/>
            </a:p>
          </p:txBody>
        </p:sp>
        <p:sp>
          <p:nvSpPr>
            <p:cNvPr id="20" name="TextBox 20"/>
            <p:cNvSpPr txBox="1"/>
            <p:nvPr/>
          </p:nvSpPr>
          <p:spPr>
            <a:xfrm>
              <a:off x="127000" y="263525"/>
              <a:ext cx="558800" cy="396875"/>
            </a:xfrm>
            <a:prstGeom prst="rect">
              <a:avLst/>
            </a:prstGeom>
          </p:spPr>
          <p:txBody>
            <a:bodyPr lIns="50800" tIns="50800" rIns="50800" bIns="50800" rtlCol="0" anchor="ctr"/>
            <a:lstStyle/>
            <a:p>
              <a:pPr algn="ctr" rtl="0">
                <a:lnSpc>
                  <a:spcPts val="3750"/>
                </a:lnSpc>
              </a:pPr>
              <a:endParaRPr/>
            </a:p>
          </p:txBody>
        </p:sp>
      </p:grpSp>
      <p:grpSp>
        <p:nvGrpSpPr>
          <p:cNvPr id="21" name="Group 21"/>
          <p:cNvGrpSpPr/>
          <p:nvPr/>
        </p:nvGrpSpPr>
        <p:grpSpPr>
          <a:xfrm rot="5400000">
            <a:off x="1369991" y="6676392"/>
            <a:ext cx="500647" cy="438066"/>
            <a:chOff x="0" y="0"/>
            <a:chExt cx="812800" cy="711200"/>
          </a:xfrm>
        </p:grpSpPr>
        <p:sp>
          <p:nvSpPr>
            <p:cNvPr id="22" name="Freeform 22"/>
            <p:cNvSpPr/>
            <p:nvPr/>
          </p:nvSpPr>
          <p:spPr>
            <a:xfrm>
              <a:off x="60851" y="89740"/>
              <a:ext cx="691098" cy="621460"/>
            </a:xfrm>
            <a:custGeom>
              <a:avLst/>
              <a:gdLst/>
              <a:ahLst/>
              <a:cxnLst/>
              <a:rect l="l" t="t" r="r" b="b"/>
              <a:pathLst>
                <a:path w="691098" h="621460">
                  <a:moveTo>
                    <a:pt x="422271" y="44524"/>
                  </a:moveTo>
                  <a:lnTo>
                    <a:pt x="675227" y="487196"/>
                  </a:lnTo>
                  <a:cubicBezTo>
                    <a:pt x="691098" y="514971"/>
                    <a:pt x="690984" y="549095"/>
                    <a:pt x="674928" y="576763"/>
                  </a:cubicBezTo>
                  <a:cubicBezTo>
                    <a:pt x="658871" y="604431"/>
                    <a:pt x="629300" y="621460"/>
                    <a:pt x="597311" y="621460"/>
                  </a:cubicBezTo>
                  <a:lnTo>
                    <a:pt x="93787" y="621460"/>
                  </a:lnTo>
                  <a:cubicBezTo>
                    <a:pt x="61798" y="621460"/>
                    <a:pt x="32227" y="604431"/>
                    <a:pt x="16170" y="576763"/>
                  </a:cubicBezTo>
                  <a:cubicBezTo>
                    <a:pt x="114" y="549095"/>
                    <a:pt x="0" y="514971"/>
                    <a:pt x="15871" y="487196"/>
                  </a:cubicBezTo>
                  <a:lnTo>
                    <a:pt x="268827" y="44524"/>
                  </a:lnTo>
                  <a:cubicBezTo>
                    <a:pt x="284560" y="16991"/>
                    <a:pt x="313839" y="0"/>
                    <a:pt x="345549" y="0"/>
                  </a:cubicBezTo>
                  <a:cubicBezTo>
                    <a:pt x="377259" y="0"/>
                    <a:pt x="406538" y="16991"/>
                    <a:pt x="422271" y="44524"/>
                  </a:cubicBezTo>
                  <a:close/>
                </a:path>
              </a:pathLst>
            </a:custGeom>
            <a:solidFill>
              <a:srgbClr val="590E52">
                <a:alpha val="89804"/>
              </a:srgbClr>
            </a:solidFill>
          </p:spPr>
          <p:txBody>
            <a:bodyPr/>
            <a:lstStyle/>
            <a:p>
              <a:endParaRPr lang="ko-KR"/>
            </a:p>
          </p:txBody>
        </p:sp>
        <p:sp>
          <p:nvSpPr>
            <p:cNvPr id="23" name="TextBox 23"/>
            <p:cNvSpPr txBox="1"/>
            <p:nvPr/>
          </p:nvSpPr>
          <p:spPr>
            <a:xfrm>
              <a:off x="127000" y="263525"/>
              <a:ext cx="558800" cy="396875"/>
            </a:xfrm>
            <a:prstGeom prst="rect">
              <a:avLst/>
            </a:prstGeom>
          </p:spPr>
          <p:txBody>
            <a:bodyPr lIns="50800" tIns="50800" rIns="50800" bIns="50800" rtlCol="0" anchor="ctr"/>
            <a:lstStyle/>
            <a:p>
              <a:pPr algn="ctr" rtl="0">
                <a:lnSpc>
                  <a:spcPts val="3750"/>
                </a:lnSpc>
              </a:pPr>
              <a:endParaRPr/>
            </a:p>
          </p:txBody>
        </p:sp>
      </p:grpSp>
      <p:sp>
        <p:nvSpPr>
          <p:cNvPr id="24" name="Freeform 24"/>
          <p:cNvSpPr/>
          <p:nvPr/>
        </p:nvSpPr>
        <p:spPr>
          <a:xfrm rot="1102074" flipH="1">
            <a:off x="128315" y="4177163"/>
            <a:ext cx="18545990" cy="14027512"/>
          </a:xfrm>
          <a:custGeom>
            <a:avLst/>
            <a:gdLst/>
            <a:ahLst/>
            <a:cxnLst/>
            <a:rect l="l" t="t" r="r" b="b"/>
            <a:pathLst>
              <a:path w="18545990" h="14027512">
                <a:moveTo>
                  <a:pt x="18545990" y="0"/>
                </a:moveTo>
                <a:lnTo>
                  <a:pt x="0" y="0"/>
                </a:lnTo>
                <a:lnTo>
                  <a:pt x="0" y="14027513"/>
                </a:lnTo>
                <a:lnTo>
                  <a:pt x="18545990" y="14027513"/>
                </a:lnTo>
                <a:lnTo>
                  <a:pt x="18545990" y="0"/>
                </a:lnTo>
                <a:close/>
              </a:path>
            </a:pathLst>
          </a:custGeom>
          <a:blipFill>
            <a:blip r:embed="rId3">
              <a:alphaModFix amt="3000"/>
              <a:extLst>
                <a:ext uri="{96DAC541-7B7A-43D3-8B79-37D633B846F1}">
                  <asvg:svgBlip xmlns:asvg="http://schemas.microsoft.com/office/drawing/2016/SVG/main" r:embed="rId4"/>
                </a:ext>
              </a:extLst>
            </a:blip>
            <a:stretch>
              <a:fillRect/>
            </a:stretch>
          </a:blipFill>
        </p:spPr>
        <p:txBody>
          <a:bodyPr/>
          <a:lstStyle/>
          <a:p>
            <a:endParaRPr lang="ko-KR" sz="3200"/>
          </a:p>
        </p:txBody>
      </p:sp>
      <p:grpSp>
        <p:nvGrpSpPr>
          <p:cNvPr id="25" name="Group 25"/>
          <p:cNvGrpSpPr/>
          <p:nvPr/>
        </p:nvGrpSpPr>
        <p:grpSpPr>
          <a:xfrm rot="5400000">
            <a:off x="7418187" y="6755465"/>
            <a:ext cx="425684" cy="382790"/>
            <a:chOff x="60851" y="89740"/>
            <a:chExt cx="691098" cy="621460"/>
          </a:xfrm>
        </p:grpSpPr>
        <p:sp>
          <p:nvSpPr>
            <p:cNvPr id="26" name="Freeform 26"/>
            <p:cNvSpPr/>
            <p:nvPr/>
          </p:nvSpPr>
          <p:spPr>
            <a:xfrm>
              <a:off x="60851" y="89740"/>
              <a:ext cx="691098" cy="621460"/>
            </a:xfrm>
            <a:custGeom>
              <a:avLst/>
              <a:gdLst/>
              <a:ahLst/>
              <a:cxnLst/>
              <a:rect l="l" t="t" r="r" b="b"/>
              <a:pathLst>
                <a:path w="691098" h="621460">
                  <a:moveTo>
                    <a:pt x="422271" y="44524"/>
                  </a:moveTo>
                  <a:lnTo>
                    <a:pt x="675227" y="487196"/>
                  </a:lnTo>
                  <a:cubicBezTo>
                    <a:pt x="691098" y="514971"/>
                    <a:pt x="690984" y="549095"/>
                    <a:pt x="674928" y="576763"/>
                  </a:cubicBezTo>
                  <a:cubicBezTo>
                    <a:pt x="658871" y="604431"/>
                    <a:pt x="629300" y="621460"/>
                    <a:pt x="597311" y="621460"/>
                  </a:cubicBezTo>
                  <a:lnTo>
                    <a:pt x="93787" y="621460"/>
                  </a:lnTo>
                  <a:cubicBezTo>
                    <a:pt x="61798" y="621460"/>
                    <a:pt x="32227" y="604431"/>
                    <a:pt x="16170" y="576763"/>
                  </a:cubicBezTo>
                  <a:cubicBezTo>
                    <a:pt x="114" y="549095"/>
                    <a:pt x="0" y="514971"/>
                    <a:pt x="15871" y="487196"/>
                  </a:cubicBezTo>
                  <a:lnTo>
                    <a:pt x="268827" y="44524"/>
                  </a:lnTo>
                  <a:cubicBezTo>
                    <a:pt x="284560" y="16991"/>
                    <a:pt x="313839" y="0"/>
                    <a:pt x="345549" y="0"/>
                  </a:cubicBezTo>
                  <a:cubicBezTo>
                    <a:pt x="377259" y="0"/>
                    <a:pt x="406538" y="16991"/>
                    <a:pt x="422271" y="44524"/>
                  </a:cubicBezTo>
                  <a:close/>
                </a:path>
              </a:pathLst>
            </a:custGeom>
            <a:solidFill>
              <a:srgbClr val="590E52">
                <a:alpha val="89804"/>
              </a:srgbClr>
            </a:solidFill>
          </p:spPr>
          <p:txBody>
            <a:bodyPr/>
            <a:lstStyle/>
            <a:p>
              <a:endParaRPr lang="ko-KR" sz="3200"/>
            </a:p>
          </p:txBody>
        </p:sp>
        <p:sp>
          <p:nvSpPr>
            <p:cNvPr id="27" name="TextBox 27"/>
            <p:cNvSpPr txBox="1"/>
            <p:nvPr/>
          </p:nvSpPr>
          <p:spPr>
            <a:xfrm>
              <a:off x="127000" y="263525"/>
              <a:ext cx="558800" cy="396875"/>
            </a:xfrm>
            <a:prstGeom prst="rect">
              <a:avLst/>
            </a:prstGeom>
          </p:spPr>
          <p:txBody>
            <a:bodyPr lIns="50800" tIns="50800" rIns="50800" bIns="50800" rtlCol="0" anchor="ctr"/>
            <a:lstStyle/>
            <a:p>
              <a:pPr algn="ctr" rtl="0">
                <a:lnSpc>
                  <a:spcPts val="3750"/>
                </a:lnSpc>
              </a:pPr>
              <a:endParaRPr sz="3200"/>
            </a:p>
          </p:txBody>
        </p:sp>
      </p:grpSp>
      <p:grpSp>
        <p:nvGrpSpPr>
          <p:cNvPr id="28" name="Group 28"/>
          <p:cNvGrpSpPr/>
          <p:nvPr/>
        </p:nvGrpSpPr>
        <p:grpSpPr>
          <a:xfrm rot="5400000">
            <a:off x="7418187" y="5755708"/>
            <a:ext cx="425684" cy="382790"/>
            <a:chOff x="60851" y="89740"/>
            <a:chExt cx="691098" cy="621460"/>
          </a:xfrm>
        </p:grpSpPr>
        <p:sp>
          <p:nvSpPr>
            <p:cNvPr id="29" name="Freeform 29"/>
            <p:cNvSpPr/>
            <p:nvPr/>
          </p:nvSpPr>
          <p:spPr>
            <a:xfrm>
              <a:off x="60851" y="89740"/>
              <a:ext cx="691098" cy="621460"/>
            </a:xfrm>
            <a:custGeom>
              <a:avLst/>
              <a:gdLst/>
              <a:ahLst/>
              <a:cxnLst/>
              <a:rect l="l" t="t" r="r" b="b"/>
              <a:pathLst>
                <a:path w="691098" h="621460">
                  <a:moveTo>
                    <a:pt x="422271" y="44524"/>
                  </a:moveTo>
                  <a:lnTo>
                    <a:pt x="675227" y="487196"/>
                  </a:lnTo>
                  <a:cubicBezTo>
                    <a:pt x="691098" y="514971"/>
                    <a:pt x="690984" y="549095"/>
                    <a:pt x="674928" y="576763"/>
                  </a:cubicBezTo>
                  <a:cubicBezTo>
                    <a:pt x="658871" y="604431"/>
                    <a:pt x="629300" y="621460"/>
                    <a:pt x="597311" y="621460"/>
                  </a:cubicBezTo>
                  <a:lnTo>
                    <a:pt x="93787" y="621460"/>
                  </a:lnTo>
                  <a:cubicBezTo>
                    <a:pt x="61798" y="621460"/>
                    <a:pt x="32227" y="604431"/>
                    <a:pt x="16170" y="576763"/>
                  </a:cubicBezTo>
                  <a:cubicBezTo>
                    <a:pt x="114" y="549095"/>
                    <a:pt x="0" y="514971"/>
                    <a:pt x="15871" y="487196"/>
                  </a:cubicBezTo>
                  <a:lnTo>
                    <a:pt x="268827" y="44524"/>
                  </a:lnTo>
                  <a:cubicBezTo>
                    <a:pt x="284560" y="16991"/>
                    <a:pt x="313839" y="0"/>
                    <a:pt x="345549" y="0"/>
                  </a:cubicBezTo>
                  <a:cubicBezTo>
                    <a:pt x="377259" y="0"/>
                    <a:pt x="406538" y="16991"/>
                    <a:pt x="422271" y="44524"/>
                  </a:cubicBezTo>
                  <a:close/>
                </a:path>
              </a:pathLst>
            </a:custGeom>
            <a:solidFill>
              <a:srgbClr val="BB4075">
                <a:alpha val="89804"/>
              </a:srgbClr>
            </a:solidFill>
          </p:spPr>
          <p:txBody>
            <a:bodyPr/>
            <a:lstStyle/>
            <a:p>
              <a:endParaRPr lang="ko-KR" sz="3200"/>
            </a:p>
          </p:txBody>
        </p:sp>
        <p:sp>
          <p:nvSpPr>
            <p:cNvPr id="30" name="TextBox 30"/>
            <p:cNvSpPr txBox="1"/>
            <p:nvPr/>
          </p:nvSpPr>
          <p:spPr>
            <a:xfrm>
              <a:off x="127000" y="263525"/>
              <a:ext cx="558800" cy="396875"/>
            </a:xfrm>
            <a:prstGeom prst="rect">
              <a:avLst/>
            </a:prstGeom>
          </p:spPr>
          <p:txBody>
            <a:bodyPr lIns="50800" tIns="50800" rIns="50800" bIns="50800" rtlCol="0" anchor="ctr"/>
            <a:lstStyle/>
            <a:p>
              <a:pPr algn="ctr" rtl="0">
                <a:lnSpc>
                  <a:spcPts val="3750"/>
                </a:lnSpc>
              </a:pPr>
              <a:endParaRPr sz="3200"/>
            </a:p>
          </p:txBody>
        </p:sp>
      </p:grpSp>
      <p:sp>
        <p:nvSpPr>
          <p:cNvPr id="31" name="Freeform 31"/>
          <p:cNvSpPr/>
          <p:nvPr/>
        </p:nvSpPr>
        <p:spPr>
          <a:xfrm>
            <a:off x="15193206" y="9043031"/>
            <a:ext cx="2413246" cy="554217"/>
          </a:xfrm>
          <a:custGeom>
            <a:avLst/>
            <a:gdLst/>
            <a:ahLst/>
            <a:cxnLst/>
            <a:rect l="l" t="t" r="r" b="b"/>
            <a:pathLst>
              <a:path w="2413246" h="554217">
                <a:moveTo>
                  <a:pt x="0" y="0"/>
                </a:moveTo>
                <a:lnTo>
                  <a:pt x="2413246" y="0"/>
                </a:lnTo>
                <a:lnTo>
                  <a:pt x="2413246" y="554217"/>
                </a:lnTo>
                <a:lnTo>
                  <a:pt x="0" y="554217"/>
                </a:lnTo>
                <a:lnTo>
                  <a:pt x="0" y="0"/>
                </a:lnTo>
                <a:close/>
              </a:path>
            </a:pathLst>
          </a:custGeom>
          <a:blipFill>
            <a:blip r:embed="rId5"/>
            <a:stretch>
              <a:fillRect t="-74" b="-74"/>
            </a:stretch>
          </a:blipFill>
        </p:spPr>
        <p:txBody>
          <a:bodyPr/>
          <a:lstStyle/>
          <a:p>
            <a:endParaRPr lang="ko-KR"/>
          </a:p>
        </p:txBody>
      </p:sp>
      <p:sp>
        <p:nvSpPr>
          <p:cNvPr id="32" name="TextBox 32"/>
          <p:cNvSpPr txBox="1"/>
          <p:nvPr/>
        </p:nvSpPr>
        <p:spPr>
          <a:xfrm>
            <a:off x="2259314" y="3639887"/>
            <a:ext cx="4816156" cy="594843"/>
          </a:xfrm>
          <a:prstGeom prst="rect">
            <a:avLst/>
          </a:prstGeom>
        </p:spPr>
        <p:txBody>
          <a:bodyPr lIns="0" tIns="0" rIns="0" bIns="0" rtlCol="0" anchor="t">
            <a:spAutoFit/>
          </a:bodyPr>
          <a:lstStyle/>
          <a:p>
            <a:pPr algn="l" rtl="0">
              <a:lnSpc>
                <a:spcPts val="5400"/>
              </a:lnSpc>
            </a:pPr>
            <a:r>
              <a:rPr lang="ko-KR" sz="2700" b="0" i="0" u="none" baseline="0" dirty="0">
                <a:solidFill>
                  <a:srgbClr val="000000"/>
                </a:solidFill>
                <a:latin typeface="맑은 고딕" panose="020B0503020000020004" pitchFamily="50" charset="-127"/>
                <a:ea typeface="맑은 고딕" panose="020B0503020000020004" pitchFamily="50" charset="-127"/>
                <a:cs typeface="Calibri (MS)"/>
                <a:sym typeface="Calibri (MS)"/>
              </a:rPr>
              <a:t>소개</a:t>
            </a:r>
          </a:p>
        </p:txBody>
      </p:sp>
      <p:sp>
        <p:nvSpPr>
          <p:cNvPr id="33" name="TextBox 33"/>
          <p:cNvSpPr txBox="1"/>
          <p:nvPr/>
        </p:nvSpPr>
        <p:spPr>
          <a:xfrm>
            <a:off x="8271305" y="3678275"/>
            <a:ext cx="5442389" cy="610745"/>
          </a:xfrm>
          <a:prstGeom prst="rect">
            <a:avLst/>
          </a:prstGeom>
        </p:spPr>
        <p:txBody>
          <a:bodyPr wrap="square" lIns="0" tIns="0" rIns="0" bIns="0" rtlCol="0" anchor="t">
            <a:spAutoFit/>
          </a:bodyPr>
          <a:lstStyle/>
          <a:p>
            <a:pPr algn="l" rtl="0">
              <a:lnSpc>
                <a:spcPts val="5400"/>
              </a:lnSpc>
            </a:pPr>
            <a:r>
              <a:rPr lang="ko-KR" sz="2700" b="0" i="0" u="none" baseline="0" dirty="0">
                <a:solidFill>
                  <a:srgbClr val="000000"/>
                </a:solidFill>
                <a:latin typeface="맑은 고딕" panose="020B0503020000020004" pitchFamily="50" charset="-127"/>
                <a:ea typeface="맑은 고딕" panose="020B0503020000020004" pitchFamily="50" charset="-127"/>
                <a:cs typeface="Calibri (MS)"/>
                <a:sym typeface="Calibri (MS)"/>
              </a:rPr>
              <a:t>P2P 모금</a:t>
            </a:r>
            <a:endParaRPr lang="ko-KR" sz="2700" dirty="0">
              <a:solidFill>
                <a:srgbClr val="000000"/>
              </a:solidFill>
              <a:latin typeface="맑은 고딕" panose="020B0503020000020004" pitchFamily="50" charset="-127"/>
              <a:ea typeface="맑은 고딕" panose="020B0503020000020004" pitchFamily="50" charset="-127"/>
              <a:cs typeface="Calibri (MS)"/>
            </a:endParaRPr>
          </a:p>
        </p:txBody>
      </p:sp>
      <p:sp>
        <p:nvSpPr>
          <p:cNvPr id="34" name="TextBox 34"/>
          <p:cNvSpPr txBox="1"/>
          <p:nvPr/>
        </p:nvSpPr>
        <p:spPr>
          <a:xfrm>
            <a:off x="2232952" y="4726657"/>
            <a:ext cx="4816156" cy="430887"/>
          </a:xfrm>
          <a:prstGeom prst="rect">
            <a:avLst/>
          </a:prstGeom>
        </p:spPr>
        <p:txBody>
          <a:bodyPr lIns="0" tIns="0" rIns="0" bIns="0" rtlCol="0" anchor="t">
            <a:spAutoFit/>
          </a:bodyPr>
          <a:lstStyle/>
          <a:p>
            <a:pPr algn="l" rtl="0"/>
            <a:r>
              <a:rPr lang="ko-KR" sz="2800" b="0" i="0" u="none" baseline="0" dirty="0">
                <a:solidFill>
                  <a:srgbClr val="000000"/>
                </a:solidFill>
                <a:latin typeface="맑은 고딕" panose="020B0503020000020004" pitchFamily="50" charset="-127"/>
                <a:ea typeface="맑은 고딕" panose="020B0503020000020004" pitchFamily="50" charset="-127"/>
                <a:cs typeface="Calibri (MS)"/>
                <a:sym typeface="Calibri (MS)"/>
              </a:rPr>
              <a:t>모금 활동에서 기술의 역할</a:t>
            </a:r>
          </a:p>
        </p:txBody>
      </p:sp>
      <p:sp>
        <p:nvSpPr>
          <p:cNvPr id="35" name="TextBox 35"/>
          <p:cNvSpPr txBox="1"/>
          <p:nvPr/>
        </p:nvSpPr>
        <p:spPr>
          <a:xfrm>
            <a:off x="8271305" y="4603445"/>
            <a:ext cx="4903239" cy="594843"/>
          </a:xfrm>
          <a:prstGeom prst="rect">
            <a:avLst/>
          </a:prstGeom>
        </p:spPr>
        <p:txBody>
          <a:bodyPr lIns="0" tIns="0" rIns="0" bIns="0" rtlCol="0" anchor="t">
            <a:spAutoFit/>
          </a:bodyPr>
          <a:lstStyle/>
          <a:p>
            <a:pPr algn="l" rtl="0">
              <a:lnSpc>
                <a:spcPts val="5400"/>
              </a:lnSpc>
            </a:pPr>
            <a:r>
              <a:rPr lang="ko-KR" sz="2700" b="0" i="0" u="none" baseline="0" dirty="0">
                <a:solidFill>
                  <a:srgbClr val="000000"/>
                </a:solidFill>
                <a:latin typeface="맑은 고딕" panose="020B0503020000020004" pitchFamily="50" charset="-127"/>
                <a:ea typeface="맑은 고딕" panose="020B0503020000020004" pitchFamily="50" charset="-127"/>
                <a:cs typeface="Calibri (MS)"/>
                <a:sym typeface="Calibri (MS)"/>
              </a:rPr>
              <a:t>맞춤형 소통</a:t>
            </a:r>
          </a:p>
        </p:txBody>
      </p:sp>
      <p:sp>
        <p:nvSpPr>
          <p:cNvPr id="36" name="TextBox 36"/>
          <p:cNvSpPr txBox="1"/>
          <p:nvPr/>
        </p:nvSpPr>
        <p:spPr>
          <a:xfrm>
            <a:off x="2259314" y="5489990"/>
            <a:ext cx="4816156" cy="610745"/>
          </a:xfrm>
          <a:prstGeom prst="rect">
            <a:avLst/>
          </a:prstGeom>
        </p:spPr>
        <p:txBody>
          <a:bodyPr lIns="0" tIns="0" rIns="0" bIns="0" rtlCol="0" anchor="t">
            <a:spAutoFit/>
          </a:bodyPr>
          <a:lstStyle/>
          <a:p>
            <a:pPr algn="l" rtl="0">
              <a:lnSpc>
                <a:spcPts val="5400"/>
              </a:lnSpc>
            </a:pPr>
            <a:r>
              <a:rPr lang="ko-KR" sz="2700" b="0" i="0" u="none" baseline="0" dirty="0">
                <a:solidFill>
                  <a:srgbClr val="000000"/>
                </a:solidFill>
                <a:latin typeface="맑은 고딕" panose="020B0503020000020004" pitchFamily="50" charset="-127"/>
                <a:ea typeface="맑은 고딕" panose="020B0503020000020004" pitchFamily="50" charset="-127"/>
                <a:cs typeface="Calibri (MS)"/>
                <a:sym typeface="Calibri (MS)"/>
              </a:rPr>
              <a:t>모바일 기부 앱</a:t>
            </a:r>
          </a:p>
        </p:txBody>
      </p:sp>
      <p:sp>
        <p:nvSpPr>
          <p:cNvPr id="37" name="TextBox 37"/>
          <p:cNvSpPr txBox="1"/>
          <p:nvPr/>
        </p:nvSpPr>
        <p:spPr>
          <a:xfrm>
            <a:off x="2232952" y="6534860"/>
            <a:ext cx="4816156" cy="610745"/>
          </a:xfrm>
          <a:prstGeom prst="rect">
            <a:avLst/>
          </a:prstGeom>
        </p:spPr>
        <p:txBody>
          <a:bodyPr lIns="0" tIns="0" rIns="0" bIns="0" rtlCol="0" anchor="t">
            <a:spAutoFit/>
          </a:bodyPr>
          <a:lstStyle/>
          <a:p>
            <a:pPr algn="l" rtl="0">
              <a:lnSpc>
                <a:spcPts val="5400"/>
              </a:lnSpc>
            </a:pPr>
            <a:r>
              <a:rPr lang="ko-KR" sz="2700" b="0" i="0" u="none" baseline="0" dirty="0">
                <a:solidFill>
                  <a:srgbClr val="000000"/>
                </a:solidFill>
                <a:latin typeface="맑은 고딕" panose="020B0503020000020004" pitchFamily="50" charset="-127"/>
                <a:ea typeface="맑은 고딕" panose="020B0503020000020004" pitchFamily="50" charset="-127"/>
                <a:cs typeface="Calibri (MS)"/>
                <a:sym typeface="Calibri (MS)"/>
              </a:rPr>
              <a:t>소셜 미디어 모금</a:t>
            </a:r>
          </a:p>
        </p:txBody>
      </p:sp>
      <p:sp>
        <p:nvSpPr>
          <p:cNvPr id="38" name="TextBox 38"/>
          <p:cNvSpPr txBox="1"/>
          <p:nvPr/>
        </p:nvSpPr>
        <p:spPr>
          <a:xfrm>
            <a:off x="8235323" y="6610800"/>
            <a:ext cx="4816156" cy="610745"/>
          </a:xfrm>
          <a:prstGeom prst="rect">
            <a:avLst/>
          </a:prstGeom>
        </p:spPr>
        <p:txBody>
          <a:bodyPr lIns="0" tIns="0" rIns="0" bIns="0" rtlCol="0" anchor="t">
            <a:spAutoFit/>
          </a:bodyPr>
          <a:lstStyle/>
          <a:p>
            <a:pPr algn="l" rtl="0">
              <a:lnSpc>
                <a:spcPts val="5400"/>
              </a:lnSpc>
            </a:pPr>
            <a:r>
              <a:rPr lang="ko-KR" sz="2700" b="0" i="0" u="none" baseline="0" dirty="0">
                <a:solidFill>
                  <a:srgbClr val="000000"/>
                </a:solidFill>
                <a:latin typeface="맑은 고딕" panose="020B0503020000020004" pitchFamily="50" charset="-127"/>
                <a:ea typeface="맑은 고딕" panose="020B0503020000020004" pitchFamily="50" charset="-127"/>
                <a:cs typeface="Calibri (MS)"/>
                <a:sym typeface="Calibri (MS)"/>
              </a:rPr>
              <a:t>자료</a:t>
            </a:r>
          </a:p>
        </p:txBody>
      </p:sp>
      <p:sp>
        <p:nvSpPr>
          <p:cNvPr id="39" name="TextBox 39"/>
          <p:cNvSpPr txBox="1"/>
          <p:nvPr/>
        </p:nvSpPr>
        <p:spPr>
          <a:xfrm>
            <a:off x="8237670" y="5734261"/>
            <a:ext cx="4903239" cy="415498"/>
          </a:xfrm>
          <a:prstGeom prst="rect">
            <a:avLst/>
          </a:prstGeom>
        </p:spPr>
        <p:txBody>
          <a:bodyPr lIns="0" tIns="0" rIns="0" bIns="0" rtlCol="0" anchor="t">
            <a:spAutoFit/>
          </a:bodyPr>
          <a:lstStyle/>
          <a:p>
            <a:pPr algn="l" rtl="0"/>
            <a:r>
              <a:rPr lang="ko-KR" sz="2700" b="0" i="0" u="none" baseline="0" dirty="0">
                <a:solidFill>
                  <a:srgbClr val="000000"/>
                </a:solidFill>
                <a:latin typeface="맑은 고딕" panose="020B0503020000020004" pitchFamily="50" charset="-127"/>
                <a:ea typeface="맑은 고딕" panose="020B0503020000020004" pitchFamily="50" charset="-127"/>
                <a:cs typeface="Calibri (MS)"/>
                <a:sym typeface="Calibri (MS)"/>
              </a:rPr>
              <a:t>기부자 참여 및 유지율 향상</a:t>
            </a:r>
          </a:p>
        </p:txBody>
      </p:sp>
      <p:sp>
        <p:nvSpPr>
          <p:cNvPr id="40" name="TextBox 40"/>
          <p:cNvSpPr txBox="1"/>
          <p:nvPr/>
        </p:nvSpPr>
        <p:spPr>
          <a:xfrm>
            <a:off x="1401281" y="1895623"/>
            <a:ext cx="5131034" cy="955675"/>
          </a:xfrm>
          <a:prstGeom prst="rect">
            <a:avLst/>
          </a:prstGeom>
        </p:spPr>
        <p:txBody>
          <a:bodyPr lIns="0" tIns="0" rIns="0" bIns="0" rtlCol="0" anchor="t">
            <a:spAutoFit/>
          </a:bodyPr>
          <a:lstStyle/>
          <a:p>
            <a:pPr algn="l" rtl="0">
              <a:lnSpc>
                <a:spcPts val="7475"/>
              </a:lnSpc>
            </a:pPr>
            <a:r>
              <a:rPr lang="ko-KR" sz="6500" b="0" i="0" u="none" baseline="0" dirty="0">
                <a:solidFill>
                  <a:srgbClr val="293374"/>
                </a:solidFill>
                <a:latin typeface="맑은 고딕" panose="020B0503020000020004" pitchFamily="50" charset="-127"/>
                <a:ea typeface="맑은 고딕" panose="020B0503020000020004" pitchFamily="50" charset="-127"/>
                <a:cs typeface="Effra"/>
                <a:sym typeface="Effra"/>
              </a:rPr>
              <a:t>목차</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8412844" y="4510136"/>
            <a:ext cx="1462312" cy="1266728"/>
          </a:xfrm>
          <a:custGeom>
            <a:avLst/>
            <a:gdLst/>
            <a:ahLst/>
            <a:cxnLst/>
            <a:rect l="l" t="t" r="r" b="b"/>
            <a:pathLst>
              <a:path w="1462312" h="1266728">
                <a:moveTo>
                  <a:pt x="0" y="0"/>
                </a:moveTo>
                <a:lnTo>
                  <a:pt x="1462312" y="0"/>
                </a:lnTo>
                <a:lnTo>
                  <a:pt x="1462312" y="1266728"/>
                </a:lnTo>
                <a:lnTo>
                  <a:pt x="0" y="1266728"/>
                </a:lnTo>
                <a:lnTo>
                  <a:pt x="0" y="0"/>
                </a:lnTo>
                <a:close/>
              </a:path>
            </a:pathLst>
          </a:custGeom>
          <a:blipFill>
            <a:blip r:embed="rId4">
              <a:extLst>
                <a:ext uri="{96DAC541-7B7A-43D3-8B79-37D633B846F1}">
                  <asvg:svgBlip xmlns:asvg="http://schemas.microsoft.com/office/drawing/2016/SVG/main" r:embed="rId5"/>
                </a:ext>
              </a:extLst>
            </a:blip>
            <a:stretch>
              <a:fillRect l="-151" r="-151"/>
            </a:stretch>
          </a:blipFill>
        </p:spPr>
        <p:txBody>
          <a:bodyPr/>
          <a:lstStyle/>
          <a:p>
            <a:endParaRPr lang="ko-KR"/>
          </a:p>
        </p:txBody>
      </p:sp>
      <p:sp>
        <p:nvSpPr>
          <p:cNvPr id="3" name="Freeform 3"/>
          <p:cNvSpPr/>
          <p:nvPr/>
        </p:nvSpPr>
        <p:spPr>
          <a:xfrm rot="-6203709" flipH="1">
            <a:off x="8477269" y="69379"/>
            <a:ext cx="13417146" cy="10148242"/>
          </a:xfrm>
          <a:custGeom>
            <a:avLst/>
            <a:gdLst/>
            <a:ahLst/>
            <a:cxnLst/>
            <a:rect l="l" t="t" r="r" b="b"/>
            <a:pathLst>
              <a:path w="13417146" h="10148242">
                <a:moveTo>
                  <a:pt x="13417146" y="0"/>
                </a:moveTo>
                <a:lnTo>
                  <a:pt x="0" y="0"/>
                </a:lnTo>
                <a:lnTo>
                  <a:pt x="0" y="10148242"/>
                </a:lnTo>
                <a:lnTo>
                  <a:pt x="13417146" y="10148242"/>
                </a:lnTo>
                <a:lnTo>
                  <a:pt x="13417146"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ko-KR"/>
          </a:p>
        </p:txBody>
      </p:sp>
      <p:grpSp>
        <p:nvGrpSpPr>
          <p:cNvPr id="4" name="Group 4"/>
          <p:cNvGrpSpPr/>
          <p:nvPr/>
        </p:nvGrpSpPr>
        <p:grpSpPr>
          <a:xfrm>
            <a:off x="10439988" y="1562751"/>
            <a:ext cx="6819312" cy="6819312"/>
            <a:chOff x="0" y="0"/>
            <a:chExt cx="812800" cy="812800"/>
          </a:xfrm>
        </p:grpSpPr>
        <p:sp>
          <p:nvSpPr>
            <p:cNvPr id="5" name="Freeform 5"/>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8"/>
              <a:stretch>
                <a:fillRect l="-25046" r="-25046"/>
              </a:stretch>
            </a:blipFill>
          </p:spPr>
          <p:txBody>
            <a:bodyPr/>
            <a:lstStyle/>
            <a:p>
              <a:endParaRPr lang="ko-KR"/>
            </a:p>
          </p:txBody>
        </p:sp>
      </p:grpSp>
      <p:sp>
        <p:nvSpPr>
          <p:cNvPr id="6" name="TextBox 6"/>
          <p:cNvSpPr txBox="1"/>
          <p:nvPr/>
        </p:nvSpPr>
        <p:spPr>
          <a:xfrm>
            <a:off x="1028700" y="4187333"/>
            <a:ext cx="8153208" cy="4752070"/>
          </a:xfrm>
          <a:prstGeom prst="rect">
            <a:avLst/>
          </a:prstGeom>
        </p:spPr>
        <p:txBody>
          <a:bodyPr lIns="0" tIns="0" rIns="0" bIns="0" rtlCol="0" anchor="t">
            <a:spAutoFit/>
          </a:bodyPr>
          <a:lstStyle/>
          <a:p>
            <a:pPr marL="571500" indent="-571500" algn="l" rtl="0">
              <a:lnSpc>
                <a:spcPct val="200000"/>
              </a:lnSpc>
              <a:buFont typeface="Arial" panose="020B0604020202020204" pitchFamily="34" charset="0"/>
              <a:buChar char="•"/>
            </a:pPr>
            <a:r>
              <a:rPr lang="ko-KR" sz="4000" b="0" i="0" u="none" baseline="0" dirty="0">
                <a:solidFill>
                  <a:srgbClr val="000000"/>
                </a:solidFill>
                <a:latin typeface="맑은 고딕" panose="020B0503020000020004" pitchFamily="50" charset="-127"/>
                <a:ea typeface="맑은 고딕" panose="020B0503020000020004" pitchFamily="50" charset="-127"/>
                <a:cs typeface="Calibri (MS)"/>
                <a:sym typeface="Calibri (MS)"/>
              </a:rPr>
              <a:t>모금 행사 기획</a:t>
            </a:r>
            <a:endParaRPr lang="ko-KR" sz="4000" dirty="0">
              <a:solidFill>
                <a:srgbClr val="000000"/>
              </a:solidFill>
              <a:latin typeface="맑은 고딕" panose="020B0503020000020004" pitchFamily="50" charset="-127"/>
              <a:ea typeface="맑은 고딕" panose="020B0503020000020004" pitchFamily="50" charset="-127"/>
              <a:cs typeface="Calibri (MS)"/>
            </a:endParaRPr>
          </a:p>
          <a:p>
            <a:pPr marL="457200" indent="-457200" algn="l" rtl="0">
              <a:lnSpc>
                <a:spcPct val="200000"/>
              </a:lnSpc>
              <a:buFont typeface="Arial" panose="020B0604020202020204" pitchFamily="34" charset="0"/>
              <a:buChar char="•"/>
            </a:pPr>
            <a:r>
              <a:rPr lang="ko-KR" sz="4000" b="0" i="0" u="none" baseline="0" dirty="0">
                <a:solidFill>
                  <a:srgbClr val="000000"/>
                </a:solidFill>
                <a:latin typeface="맑은 고딕" panose="020B0503020000020004" pitchFamily="50" charset="-127"/>
                <a:ea typeface="맑은 고딕" panose="020B0503020000020004" pitchFamily="50" charset="-127"/>
                <a:cs typeface="Calibri (MS)"/>
                <a:sym typeface="Calibri (MS)"/>
              </a:rPr>
              <a:t>콘텐츠 제작</a:t>
            </a:r>
            <a:endParaRPr lang="ko-KR" sz="4000" dirty="0">
              <a:solidFill>
                <a:srgbClr val="000000"/>
              </a:solidFill>
              <a:latin typeface="맑은 고딕" panose="020B0503020000020004" pitchFamily="50" charset="-127"/>
              <a:ea typeface="맑은 고딕" panose="020B0503020000020004" pitchFamily="50" charset="-127"/>
              <a:cs typeface="Calibri (MS)"/>
            </a:endParaRPr>
          </a:p>
          <a:p>
            <a:pPr marL="457200" indent="-457200" algn="l" rtl="0">
              <a:lnSpc>
                <a:spcPct val="200000"/>
              </a:lnSpc>
              <a:buFont typeface="Arial" panose="020B0604020202020204" pitchFamily="34" charset="0"/>
              <a:buChar char="•"/>
            </a:pPr>
            <a:r>
              <a:rPr lang="ko-KR" sz="4000" b="0" i="0" u="none" baseline="0" dirty="0">
                <a:solidFill>
                  <a:srgbClr val="000000"/>
                </a:solidFill>
                <a:latin typeface="맑은 고딕" panose="020B0503020000020004" pitchFamily="50" charset="-127"/>
                <a:ea typeface="맑은 고딕" panose="020B0503020000020004" pitchFamily="50" charset="-127"/>
                <a:cs typeface="Calibri (MS)"/>
                <a:sym typeface="Calibri (MS)"/>
              </a:rPr>
              <a:t>목표 설정</a:t>
            </a:r>
          </a:p>
          <a:p>
            <a:pPr marL="457200" indent="-457200" algn="l" rtl="0">
              <a:lnSpc>
                <a:spcPct val="200000"/>
              </a:lnSpc>
              <a:buFont typeface="Arial" panose="020B0604020202020204" pitchFamily="34" charset="0"/>
              <a:buChar char="•"/>
            </a:pPr>
            <a:r>
              <a:rPr lang="ko-KR" sz="4000" b="0" i="0" u="none" baseline="0" dirty="0">
                <a:solidFill>
                  <a:srgbClr val="000000"/>
                </a:solidFill>
                <a:latin typeface="맑은 고딕" panose="020B0503020000020004" pitchFamily="50" charset="-127"/>
                <a:ea typeface="맑은 고딕" panose="020B0503020000020004" pitchFamily="50" charset="-127"/>
                <a:cs typeface="Calibri (MS)"/>
                <a:sym typeface="Calibri (MS)"/>
              </a:rPr>
              <a:t>맞춤형 메시지</a:t>
            </a:r>
            <a:endParaRPr lang="ko-KR" sz="4000" dirty="0">
              <a:solidFill>
                <a:srgbClr val="000000"/>
              </a:solidFill>
              <a:latin typeface="맑은 고딕" panose="020B0503020000020004" pitchFamily="50" charset="-127"/>
              <a:ea typeface="맑은 고딕" panose="020B0503020000020004" pitchFamily="50" charset="-127"/>
              <a:cs typeface="Calibri (MS)"/>
            </a:endParaRPr>
          </a:p>
        </p:txBody>
      </p:sp>
      <p:sp>
        <p:nvSpPr>
          <p:cNvPr id="8" name="TextBox 8"/>
          <p:cNvSpPr txBox="1"/>
          <p:nvPr/>
        </p:nvSpPr>
        <p:spPr>
          <a:xfrm>
            <a:off x="971458" y="1919153"/>
            <a:ext cx="9449196" cy="2000548"/>
          </a:xfrm>
          <a:prstGeom prst="rect">
            <a:avLst/>
          </a:prstGeom>
        </p:spPr>
        <p:txBody>
          <a:bodyPr wrap="square" lIns="0" tIns="0" rIns="0" bIns="0" rtlCol="0" anchor="t">
            <a:spAutoFit/>
          </a:bodyPr>
          <a:lstStyle/>
          <a:p>
            <a:pPr algn="just" rtl="0"/>
            <a:r>
              <a:rPr lang="ko-KR" sz="6500" b="0" i="0" u="none" baseline="0" dirty="0">
                <a:solidFill>
                  <a:srgbClr val="293374"/>
                </a:solidFill>
                <a:latin typeface="맑은 고딕" panose="020B0503020000020004" pitchFamily="50" charset="-127"/>
                <a:ea typeface="맑은 고딕" panose="020B0503020000020004" pitchFamily="50" charset="-127"/>
                <a:cs typeface="Effra"/>
                <a:sym typeface="Effra"/>
              </a:rPr>
              <a:t>모금 활동에서 기술의 역할</a:t>
            </a:r>
          </a:p>
        </p:txBody>
      </p:sp>
      <p:sp>
        <p:nvSpPr>
          <p:cNvPr id="9" name="Freeform 9"/>
          <p:cNvSpPr/>
          <p:nvPr/>
        </p:nvSpPr>
        <p:spPr>
          <a:xfrm>
            <a:off x="15193206" y="9043031"/>
            <a:ext cx="2413246" cy="554217"/>
          </a:xfrm>
          <a:custGeom>
            <a:avLst/>
            <a:gdLst/>
            <a:ahLst/>
            <a:cxnLst/>
            <a:rect l="l" t="t" r="r" b="b"/>
            <a:pathLst>
              <a:path w="2413246" h="554217">
                <a:moveTo>
                  <a:pt x="0" y="0"/>
                </a:moveTo>
                <a:lnTo>
                  <a:pt x="2413246" y="0"/>
                </a:lnTo>
                <a:lnTo>
                  <a:pt x="2413246" y="554217"/>
                </a:lnTo>
                <a:lnTo>
                  <a:pt x="0" y="554217"/>
                </a:lnTo>
                <a:lnTo>
                  <a:pt x="0" y="0"/>
                </a:lnTo>
                <a:close/>
              </a:path>
            </a:pathLst>
          </a:custGeom>
          <a:blipFill>
            <a:blip r:embed="rId9"/>
            <a:stretch>
              <a:fillRect t="-74" b="-74"/>
            </a:stretch>
          </a:blipFill>
        </p:spPr>
        <p:txBody>
          <a:bodyPr/>
          <a:lstStyle/>
          <a:p>
            <a:endParaRPr lang="ko-KR"/>
          </a:p>
        </p:txBody>
      </p:sp>
    </p:spTree>
  </p:cSld>
  <p:clrMapOvr>
    <a:masterClrMapping/>
  </p:clrMapOvr>
  <p:extLst>
    <p:ext uri="{6950BFC3-D8DA-4A85-94F7-54DA5524770B}">
      <p188:commentRel xmlns:p188="http://schemas.microsoft.com/office/powerpoint/2018/8/main" r:id="rId3"/>
    </p:ext>
  </p:extLs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8412844" y="4510136"/>
            <a:ext cx="1462312" cy="1266728"/>
          </a:xfrm>
          <a:custGeom>
            <a:avLst/>
            <a:gdLst/>
            <a:ahLst/>
            <a:cxnLst/>
            <a:rect l="l" t="t" r="r" b="b"/>
            <a:pathLst>
              <a:path w="1462312" h="1266728">
                <a:moveTo>
                  <a:pt x="0" y="0"/>
                </a:moveTo>
                <a:lnTo>
                  <a:pt x="1462312" y="0"/>
                </a:lnTo>
                <a:lnTo>
                  <a:pt x="1462312" y="1266728"/>
                </a:lnTo>
                <a:lnTo>
                  <a:pt x="0" y="1266728"/>
                </a:lnTo>
                <a:lnTo>
                  <a:pt x="0" y="0"/>
                </a:lnTo>
                <a:close/>
              </a:path>
            </a:pathLst>
          </a:custGeom>
          <a:blipFill>
            <a:blip r:embed="rId3">
              <a:extLst>
                <a:ext uri="{96DAC541-7B7A-43D3-8B79-37D633B846F1}">
                  <asvg:svgBlip xmlns:asvg="http://schemas.microsoft.com/office/drawing/2016/SVG/main" r:embed="rId4"/>
                </a:ext>
              </a:extLst>
            </a:blip>
            <a:stretch>
              <a:fillRect l="-151" r="-151"/>
            </a:stretch>
          </a:blipFill>
        </p:spPr>
        <p:txBody>
          <a:bodyPr/>
          <a:lstStyle/>
          <a:p>
            <a:endParaRPr lang="ko-KR"/>
          </a:p>
        </p:txBody>
      </p:sp>
      <p:sp>
        <p:nvSpPr>
          <p:cNvPr id="3" name="Freeform 3"/>
          <p:cNvSpPr/>
          <p:nvPr/>
        </p:nvSpPr>
        <p:spPr>
          <a:xfrm rot="15396291" flipH="1">
            <a:off x="8477269" y="69379"/>
            <a:ext cx="13417146" cy="10148242"/>
          </a:xfrm>
          <a:custGeom>
            <a:avLst/>
            <a:gdLst/>
            <a:ahLst/>
            <a:cxnLst/>
            <a:rect l="l" t="t" r="r" b="b"/>
            <a:pathLst>
              <a:path w="13417146" h="10148242">
                <a:moveTo>
                  <a:pt x="13417146" y="0"/>
                </a:moveTo>
                <a:lnTo>
                  <a:pt x="0" y="0"/>
                </a:lnTo>
                <a:lnTo>
                  <a:pt x="0" y="10148242"/>
                </a:lnTo>
                <a:lnTo>
                  <a:pt x="13417146" y="10148242"/>
                </a:lnTo>
                <a:lnTo>
                  <a:pt x="13417146"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ko-KR"/>
          </a:p>
        </p:txBody>
      </p:sp>
      <p:sp>
        <p:nvSpPr>
          <p:cNvPr id="4" name="TextBox 4"/>
          <p:cNvSpPr txBox="1"/>
          <p:nvPr/>
        </p:nvSpPr>
        <p:spPr>
          <a:xfrm>
            <a:off x="880873" y="1226262"/>
            <a:ext cx="8994283" cy="8617744"/>
          </a:xfrm>
          <a:prstGeom prst="rect">
            <a:avLst/>
          </a:prstGeom>
        </p:spPr>
        <p:txBody>
          <a:bodyPr wrap="square" lIns="0" tIns="0" rIns="0" bIns="0" rtlCol="0" anchor="t">
            <a:spAutoFit/>
          </a:bodyPr>
          <a:lstStyle/>
          <a:p>
            <a:pPr marL="457200" indent="-457200" algn="l" rtl="0">
              <a:buFont typeface="Arial" panose="020B0604020202020204" pitchFamily="34" charset="0"/>
              <a:buChar char="•"/>
            </a:pPr>
            <a:r>
              <a:rPr lang="ko-KR" sz="4000" b="1" i="0" u="none" baseline="0" dirty="0">
                <a:solidFill>
                  <a:srgbClr val="000000"/>
                </a:solidFill>
                <a:latin typeface="맑은 고딕" panose="020B0503020000020004" pitchFamily="50" charset="-127"/>
                <a:ea typeface="맑은 고딕" panose="020B0503020000020004" pitchFamily="50" charset="-127"/>
                <a:cs typeface="Calibri (MS)"/>
                <a:sym typeface="Calibri (MS)"/>
              </a:rPr>
              <a:t>GiveLify</a:t>
            </a:r>
            <a:r>
              <a:rPr lang="ko-KR" sz="4000" b="0" i="0" u="none" baseline="0" dirty="0">
                <a:solidFill>
                  <a:srgbClr val="000000"/>
                </a:solidFill>
                <a:latin typeface="맑은 고딕" panose="020B0503020000020004" pitchFamily="50" charset="-127"/>
                <a:ea typeface="맑은 고딕" panose="020B0503020000020004" pitchFamily="50" charset="-127"/>
                <a:cs typeface="Calibri (MS)"/>
                <a:sym typeface="Calibri (MS)"/>
              </a:rPr>
              <a:t> – 간편한 인터페이스를 통해 신속하게 기부할 수 있습니다.</a:t>
            </a:r>
            <a:endParaRPr lang="ko-KR" sz="4000" dirty="0">
              <a:solidFill>
                <a:srgbClr val="000000"/>
              </a:solidFill>
              <a:latin typeface="맑은 고딕" panose="020B0503020000020004" pitchFamily="50" charset="-127"/>
              <a:ea typeface="맑은 고딕" panose="020B0503020000020004" pitchFamily="50" charset="-127"/>
              <a:cs typeface="Calibri (MS)"/>
            </a:endParaRPr>
          </a:p>
          <a:p>
            <a:pPr marL="457200" indent="-457200" algn="l" rtl="0">
              <a:buFont typeface="Arial" panose="020B0604020202020204" pitchFamily="34" charset="0"/>
              <a:buChar char="•"/>
            </a:pPr>
            <a:endParaRPr lang="ko-KR" sz="4000" dirty="0">
              <a:solidFill>
                <a:srgbClr val="000000"/>
              </a:solidFill>
              <a:latin typeface="맑은 고딕" panose="020B0503020000020004" pitchFamily="50" charset="-127"/>
              <a:ea typeface="맑은 고딕" panose="020B0503020000020004" pitchFamily="50" charset="-127"/>
              <a:cs typeface="Calibri (MS)"/>
              <a:sym typeface="Calibri (MS)"/>
            </a:endParaRPr>
          </a:p>
          <a:p>
            <a:pPr marL="457200" indent="-457200" algn="l" rtl="0">
              <a:buFont typeface="Arial" panose="020B0604020202020204" pitchFamily="34" charset="0"/>
              <a:buChar char="•"/>
            </a:pPr>
            <a:r>
              <a:rPr lang="ko-KR" sz="4000" b="1" i="0" u="none" baseline="0" dirty="0">
                <a:solidFill>
                  <a:srgbClr val="000000"/>
                </a:solidFill>
                <a:latin typeface="맑은 고딕" panose="020B0503020000020004" pitchFamily="50" charset="-127"/>
                <a:ea typeface="맑은 고딕" panose="020B0503020000020004" pitchFamily="50" charset="-127"/>
                <a:cs typeface="Calibri (MS)"/>
                <a:sym typeface="Calibri (MS)"/>
              </a:rPr>
              <a:t>PayPal Giving</a:t>
            </a:r>
            <a:r>
              <a:rPr lang="ko-KR" sz="4000" b="0" i="0" u="none" baseline="0" dirty="0">
                <a:solidFill>
                  <a:srgbClr val="000000"/>
                </a:solidFill>
                <a:latin typeface="맑은 고딕" panose="020B0503020000020004" pitchFamily="50" charset="-127"/>
                <a:ea typeface="맑은 고딕" panose="020B0503020000020004" pitchFamily="50" charset="-127"/>
                <a:cs typeface="Calibri (MS)"/>
                <a:sym typeface="Calibri (MS)"/>
              </a:rPr>
              <a:t> – 페이팔을 통해 간편하게 기부할 수 있도록 지원합니다.</a:t>
            </a:r>
            <a:endParaRPr lang="ko-KR" sz="4000" dirty="0">
              <a:solidFill>
                <a:srgbClr val="000000"/>
              </a:solidFill>
              <a:latin typeface="맑은 고딕" panose="020B0503020000020004" pitchFamily="50" charset="-127"/>
              <a:ea typeface="맑은 고딕" panose="020B0503020000020004" pitchFamily="50" charset="-127"/>
              <a:cs typeface="Calibri (MS)"/>
            </a:endParaRPr>
          </a:p>
          <a:p>
            <a:pPr marL="457200" indent="-457200" algn="l" rtl="0">
              <a:buFont typeface="Arial" panose="020B0604020202020204" pitchFamily="34" charset="0"/>
              <a:buChar char="•"/>
            </a:pPr>
            <a:endParaRPr lang="ko-KR" sz="4000" dirty="0">
              <a:solidFill>
                <a:srgbClr val="000000"/>
              </a:solidFill>
              <a:latin typeface="맑은 고딕" panose="020B0503020000020004" pitchFamily="50" charset="-127"/>
              <a:ea typeface="맑은 고딕" panose="020B0503020000020004" pitchFamily="50" charset="-127"/>
              <a:cs typeface="Calibri (MS)"/>
              <a:sym typeface="Calibri (MS)"/>
            </a:endParaRPr>
          </a:p>
          <a:p>
            <a:pPr marL="457200" indent="-457200" algn="l" rtl="0">
              <a:buFont typeface="Arial" panose="020B0604020202020204" pitchFamily="34" charset="0"/>
              <a:buChar char="•"/>
            </a:pPr>
            <a:r>
              <a:rPr lang="ko-KR" sz="4000" b="1" i="0" u="none" baseline="0" dirty="0">
                <a:solidFill>
                  <a:srgbClr val="000000"/>
                </a:solidFill>
                <a:latin typeface="맑은 고딕" panose="020B0503020000020004" pitchFamily="50" charset="-127"/>
                <a:ea typeface="맑은 고딕" panose="020B0503020000020004" pitchFamily="50" charset="-127"/>
                <a:cs typeface="Calibri (MS)"/>
                <a:sym typeface="Calibri (MS)"/>
              </a:rPr>
              <a:t>Donorbox</a:t>
            </a:r>
            <a:r>
              <a:rPr lang="ko-KR" sz="4000" b="0" i="0" u="none" baseline="0" dirty="0">
                <a:solidFill>
                  <a:srgbClr val="000000"/>
                </a:solidFill>
                <a:latin typeface="맑은 고딕" panose="020B0503020000020004" pitchFamily="50" charset="-127"/>
                <a:ea typeface="맑은 고딕" panose="020B0503020000020004" pitchFamily="50" charset="-127"/>
                <a:cs typeface="Calibri (MS)"/>
                <a:sym typeface="Calibri (MS)"/>
              </a:rPr>
              <a:t> – 정기 기부 옵션을 제공하는 사용자 친화적인 모바일 기부 페이지입니다.</a:t>
            </a:r>
            <a:endParaRPr lang="ko-KR" sz="4000" dirty="0">
              <a:solidFill>
                <a:srgbClr val="000000"/>
              </a:solidFill>
              <a:latin typeface="맑은 고딕" panose="020B0503020000020004" pitchFamily="50" charset="-127"/>
              <a:ea typeface="맑은 고딕" panose="020B0503020000020004" pitchFamily="50" charset="-127"/>
              <a:cs typeface="Calibri (MS)"/>
            </a:endParaRPr>
          </a:p>
          <a:p>
            <a:pPr marL="457200" indent="-457200" algn="l" rtl="0">
              <a:buFont typeface="Arial" panose="020B0604020202020204" pitchFamily="34" charset="0"/>
              <a:buChar char="•"/>
            </a:pPr>
            <a:endParaRPr lang="ko-KR" sz="4000" dirty="0">
              <a:solidFill>
                <a:srgbClr val="000000"/>
              </a:solidFill>
              <a:latin typeface="맑은 고딕" panose="020B0503020000020004" pitchFamily="50" charset="-127"/>
              <a:ea typeface="맑은 고딕" panose="020B0503020000020004" pitchFamily="50" charset="-127"/>
              <a:cs typeface="Calibri (MS)"/>
              <a:sym typeface="Calibri (MS)"/>
            </a:endParaRPr>
          </a:p>
          <a:p>
            <a:pPr marL="457200" indent="-457200" algn="l" rtl="0">
              <a:buFont typeface="Arial" panose="020B0604020202020204" pitchFamily="34" charset="0"/>
              <a:buChar char="•"/>
            </a:pPr>
            <a:r>
              <a:rPr lang="ko-KR" sz="4000" b="1" i="0" u="none" baseline="0" dirty="0">
                <a:solidFill>
                  <a:srgbClr val="000000"/>
                </a:solidFill>
                <a:latin typeface="맑은 고딕" panose="020B0503020000020004" pitchFamily="50" charset="-127"/>
                <a:ea typeface="맑은 고딕" panose="020B0503020000020004" pitchFamily="50" charset="-127"/>
                <a:cs typeface="Calibri (MS)"/>
                <a:sym typeface="Calibri (MS)"/>
              </a:rPr>
              <a:t>OneCause</a:t>
            </a:r>
            <a:r>
              <a:rPr lang="ko-KR" sz="4000" b="0" i="0" u="none" baseline="0" dirty="0">
                <a:solidFill>
                  <a:srgbClr val="000000"/>
                </a:solidFill>
                <a:latin typeface="맑은 고딕" panose="020B0503020000020004" pitchFamily="50" charset="-127"/>
                <a:ea typeface="맑은 고딕" panose="020B0503020000020004" pitchFamily="50" charset="-127"/>
                <a:cs typeface="Calibri (MS)"/>
                <a:sym typeface="Calibri (MS)"/>
              </a:rPr>
              <a:t> - 라이브 경매, 추첨, 입찰식 경매, 실시간 기부 등과 같은 행사 기반 모금 활동에 중점을 둡니다. </a:t>
            </a:r>
            <a:endParaRPr lang="ko-KR" sz="4000" dirty="0">
              <a:solidFill>
                <a:srgbClr val="000000"/>
              </a:solidFill>
              <a:latin typeface="맑은 고딕" panose="020B0503020000020004" pitchFamily="50" charset="-127"/>
              <a:ea typeface="맑은 고딕" panose="020B0503020000020004" pitchFamily="50" charset="-127"/>
              <a:cs typeface="Calibri (MS)"/>
            </a:endParaRPr>
          </a:p>
        </p:txBody>
      </p:sp>
      <p:sp>
        <p:nvSpPr>
          <p:cNvPr id="6" name="TextBox 6"/>
          <p:cNvSpPr txBox="1"/>
          <p:nvPr/>
        </p:nvSpPr>
        <p:spPr>
          <a:xfrm>
            <a:off x="904528" y="225988"/>
            <a:ext cx="10210608" cy="1000274"/>
          </a:xfrm>
          <a:prstGeom prst="rect">
            <a:avLst/>
          </a:prstGeom>
        </p:spPr>
        <p:txBody>
          <a:bodyPr wrap="square" lIns="0" tIns="0" rIns="0" bIns="0" rtlCol="0" anchor="t">
            <a:spAutoFit/>
          </a:bodyPr>
          <a:lstStyle/>
          <a:p>
            <a:pPr algn="just" rtl="0">
              <a:lnSpc>
                <a:spcPts val="7799"/>
              </a:lnSpc>
            </a:pPr>
            <a:r>
              <a:rPr lang="ko-KR" sz="6500" b="0" i="0" u="none" baseline="0" dirty="0">
                <a:solidFill>
                  <a:srgbClr val="293374"/>
                </a:solidFill>
                <a:latin typeface="맑은 고딕" panose="020B0503020000020004" pitchFamily="50" charset="-127"/>
                <a:ea typeface="맑은 고딕" panose="020B0503020000020004" pitchFamily="50" charset="-127"/>
                <a:cs typeface="Effra"/>
                <a:sym typeface="Effra"/>
              </a:rPr>
              <a:t>인기 모바일 기부 앱</a:t>
            </a:r>
          </a:p>
        </p:txBody>
      </p:sp>
      <p:grpSp>
        <p:nvGrpSpPr>
          <p:cNvPr id="7" name="Group 7"/>
          <p:cNvGrpSpPr/>
          <p:nvPr/>
        </p:nvGrpSpPr>
        <p:grpSpPr>
          <a:xfrm>
            <a:off x="9901677" y="3574217"/>
            <a:ext cx="5486521" cy="5486521"/>
            <a:chOff x="0" y="0"/>
            <a:chExt cx="812800" cy="812800"/>
          </a:xfrm>
        </p:grpSpPr>
        <p:sp>
          <p:nvSpPr>
            <p:cNvPr id="8" name="Freeform 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7"/>
              <a:stretch>
                <a:fillRect l="-25329" r="-25329"/>
              </a:stretch>
            </a:blipFill>
          </p:spPr>
          <p:txBody>
            <a:bodyPr/>
            <a:lstStyle/>
            <a:p>
              <a:endParaRPr lang="ko-KR"/>
            </a:p>
          </p:txBody>
        </p:sp>
      </p:grpSp>
      <p:grpSp>
        <p:nvGrpSpPr>
          <p:cNvPr id="9" name="Group 9"/>
          <p:cNvGrpSpPr/>
          <p:nvPr/>
        </p:nvGrpSpPr>
        <p:grpSpPr>
          <a:xfrm>
            <a:off x="12866723" y="811983"/>
            <a:ext cx="4214677" cy="4214677"/>
            <a:chOff x="0" y="0"/>
            <a:chExt cx="812800" cy="812800"/>
          </a:xfrm>
        </p:grpSpPr>
        <p:sp>
          <p:nvSpPr>
            <p:cNvPr id="10" name="Freeform 10"/>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8"/>
              <a:stretch>
                <a:fillRect l="-32345" r="-987"/>
              </a:stretch>
            </a:blipFill>
          </p:spPr>
          <p:txBody>
            <a:bodyPr/>
            <a:lstStyle/>
            <a:p>
              <a:endParaRPr lang="ko-KR"/>
            </a:p>
          </p:txBody>
        </p:sp>
      </p:grpSp>
      <p:sp>
        <p:nvSpPr>
          <p:cNvPr id="11" name="Freeform 11"/>
          <p:cNvSpPr/>
          <p:nvPr/>
        </p:nvSpPr>
        <p:spPr>
          <a:xfrm>
            <a:off x="15193206" y="9043031"/>
            <a:ext cx="2413246" cy="554217"/>
          </a:xfrm>
          <a:custGeom>
            <a:avLst/>
            <a:gdLst/>
            <a:ahLst/>
            <a:cxnLst/>
            <a:rect l="l" t="t" r="r" b="b"/>
            <a:pathLst>
              <a:path w="2413246" h="554217">
                <a:moveTo>
                  <a:pt x="0" y="0"/>
                </a:moveTo>
                <a:lnTo>
                  <a:pt x="2413246" y="0"/>
                </a:lnTo>
                <a:lnTo>
                  <a:pt x="2413246" y="554217"/>
                </a:lnTo>
                <a:lnTo>
                  <a:pt x="0" y="554217"/>
                </a:lnTo>
                <a:lnTo>
                  <a:pt x="0" y="0"/>
                </a:lnTo>
                <a:close/>
              </a:path>
            </a:pathLst>
          </a:custGeom>
          <a:blipFill>
            <a:blip r:embed="rId9"/>
            <a:stretch>
              <a:fillRect t="-74" b="-74"/>
            </a:stretch>
          </a:blipFill>
        </p:spPr>
        <p:txBody>
          <a:bodyPr/>
          <a:lstStyle/>
          <a:p>
            <a:endParaRPr lang="ko-K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flipV="1">
            <a:off x="0" y="0"/>
            <a:ext cx="18288000" cy="10287000"/>
          </a:xfrm>
          <a:custGeom>
            <a:avLst/>
            <a:gdLst/>
            <a:ahLst/>
            <a:cxnLst/>
            <a:rect l="l" t="t" r="r" b="b"/>
            <a:pathLst>
              <a:path w="18288000" h="10287000">
                <a:moveTo>
                  <a:pt x="0" y="10287000"/>
                </a:moveTo>
                <a:lnTo>
                  <a:pt x="18288000" y="10287000"/>
                </a:lnTo>
                <a:lnTo>
                  <a:pt x="18288000" y="0"/>
                </a:lnTo>
                <a:lnTo>
                  <a:pt x="0" y="0"/>
                </a:lnTo>
                <a:lnTo>
                  <a:pt x="0" y="10287000"/>
                </a:lnTo>
                <a:close/>
              </a:path>
            </a:pathLst>
          </a:custGeom>
          <a:blipFill>
            <a:blip r:embed="rId3"/>
            <a:stretch>
              <a:fillRect t="-30739" r="-17743" b="-8808"/>
            </a:stretch>
          </a:blipFill>
        </p:spPr>
        <p:txBody>
          <a:bodyPr/>
          <a:lstStyle/>
          <a:p>
            <a:endParaRPr lang="ko-KR"/>
          </a:p>
        </p:txBody>
      </p:sp>
      <p:sp>
        <p:nvSpPr>
          <p:cNvPr id="6" name="TextBox 6"/>
          <p:cNvSpPr txBox="1"/>
          <p:nvPr/>
        </p:nvSpPr>
        <p:spPr>
          <a:xfrm>
            <a:off x="948070" y="2526642"/>
            <a:ext cx="10106488" cy="2462213"/>
          </a:xfrm>
          <a:prstGeom prst="rect">
            <a:avLst/>
          </a:prstGeom>
        </p:spPr>
        <p:txBody>
          <a:bodyPr lIns="0" tIns="0" rIns="0" bIns="0" rtlCol="0" anchor="t">
            <a:spAutoFit/>
          </a:bodyPr>
          <a:lstStyle/>
          <a:p>
            <a:pPr marL="625475" lvl="1" indent="-312420" algn="l" rtl="0">
              <a:buFont typeface="Arial"/>
              <a:buChar char="•"/>
            </a:pPr>
            <a:r>
              <a:rPr lang="ko-KR" sz="4000" b="0" i="0" u="none" baseline="0" dirty="0">
                <a:solidFill>
                  <a:srgbClr val="E8E4ED"/>
                </a:solidFill>
                <a:latin typeface="맑은 고딕" panose="020B0503020000020004" pitchFamily="50" charset="-127"/>
                <a:ea typeface="맑은 고딕" panose="020B0503020000020004" pitchFamily="50" charset="-127"/>
                <a:cs typeface="Calibri (MS)"/>
                <a:sym typeface="Calibri (MS)"/>
              </a:rPr>
              <a:t>스토리텔링의 힘</a:t>
            </a:r>
            <a:endParaRPr lang="ko-KR" sz="4000" dirty="0">
              <a:solidFill>
                <a:srgbClr val="E8E4ED"/>
              </a:solidFill>
              <a:latin typeface="맑은 고딕" panose="020B0503020000020004" pitchFamily="50" charset="-127"/>
              <a:ea typeface="맑은 고딕" panose="020B0503020000020004" pitchFamily="50" charset="-127"/>
              <a:cs typeface="Calibri (MS)"/>
            </a:endParaRPr>
          </a:p>
          <a:p>
            <a:pPr marL="625475" lvl="1" indent="-312420" algn="l" rtl="0">
              <a:buFont typeface="Arial"/>
              <a:buChar char="•"/>
            </a:pPr>
            <a:r>
              <a:rPr lang="ko-KR" sz="4000" b="0" i="0" u="none" baseline="0" dirty="0">
                <a:solidFill>
                  <a:srgbClr val="E8E4ED"/>
                </a:solidFill>
                <a:latin typeface="맑은 고딕" panose="020B0503020000020004" pitchFamily="50" charset="-127"/>
                <a:ea typeface="맑은 고딕" panose="020B0503020000020004" pitchFamily="50" charset="-127"/>
                <a:cs typeface="Calibri (MS)"/>
                <a:sym typeface="Calibri (MS)"/>
              </a:rPr>
              <a:t>잠재 기부자와의 소통 강화</a:t>
            </a:r>
            <a:endParaRPr lang="ko-KR" sz="4000" dirty="0">
              <a:solidFill>
                <a:srgbClr val="E8E4ED"/>
              </a:solidFill>
              <a:latin typeface="맑은 고딕" panose="020B0503020000020004" pitchFamily="50" charset="-127"/>
              <a:ea typeface="맑은 고딕" panose="020B0503020000020004" pitchFamily="50" charset="-127"/>
              <a:cs typeface="Calibri (MS)"/>
            </a:endParaRPr>
          </a:p>
          <a:p>
            <a:pPr marL="625475" lvl="1" indent="-312420" algn="l" rtl="0">
              <a:buFont typeface="Arial"/>
              <a:buChar char="•"/>
            </a:pPr>
            <a:r>
              <a:rPr lang="ko-KR" sz="4000" b="0" i="0" u="none" baseline="0" dirty="0">
                <a:solidFill>
                  <a:srgbClr val="E8E4ED"/>
                </a:solidFill>
                <a:latin typeface="맑은 고딕" panose="020B0503020000020004" pitchFamily="50" charset="-127"/>
                <a:ea typeface="맑은 고딕" panose="020B0503020000020004" pitchFamily="50" charset="-127"/>
                <a:cs typeface="Calibri (MS)"/>
                <a:sym typeface="Calibri (MS)"/>
              </a:rPr>
              <a:t>다가오는 모임 및 모금 행사 홍보</a:t>
            </a:r>
            <a:endParaRPr lang="ko-KR" sz="4000" dirty="0">
              <a:solidFill>
                <a:srgbClr val="E8E4ED"/>
              </a:solidFill>
              <a:latin typeface="맑은 고딕" panose="020B0503020000020004" pitchFamily="50" charset="-127"/>
              <a:ea typeface="맑은 고딕" panose="020B0503020000020004" pitchFamily="50" charset="-127"/>
              <a:cs typeface="Calibri (MS)"/>
            </a:endParaRPr>
          </a:p>
          <a:p>
            <a:pPr marL="625475" lvl="1" indent="-312420" algn="l" rtl="0">
              <a:buFont typeface="Arial"/>
              <a:buChar char="•"/>
            </a:pPr>
            <a:r>
              <a:rPr lang="ko-KR" sz="4000" b="0" i="0" u="none" baseline="0" dirty="0">
                <a:solidFill>
                  <a:srgbClr val="E8E4ED"/>
                </a:solidFill>
                <a:latin typeface="맑은 고딕" panose="020B0503020000020004" pitchFamily="50" charset="-127"/>
                <a:ea typeface="맑은 고딕" panose="020B0503020000020004" pitchFamily="50" charset="-127"/>
                <a:cs typeface="Calibri (MS)"/>
                <a:sym typeface="Calibri (MS)"/>
              </a:rPr>
              <a:t>잠재 기부자에게 참여 호소</a:t>
            </a:r>
            <a:endParaRPr lang="ko-KR" sz="4000" dirty="0">
              <a:solidFill>
                <a:srgbClr val="E8E4ED"/>
              </a:solidFill>
              <a:latin typeface="맑은 고딕" panose="020B0503020000020004" pitchFamily="50" charset="-127"/>
              <a:ea typeface="맑은 고딕" panose="020B0503020000020004" pitchFamily="50" charset="-127"/>
              <a:cs typeface="Calibri (MS)"/>
            </a:endParaRPr>
          </a:p>
        </p:txBody>
      </p:sp>
      <p:sp>
        <p:nvSpPr>
          <p:cNvPr id="7" name="TextBox 7"/>
          <p:cNvSpPr txBox="1"/>
          <p:nvPr/>
        </p:nvSpPr>
        <p:spPr>
          <a:xfrm>
            <a:off x="1028700" y="1202317"/>
            <a:ext cx="10106488" cy="1000274"/>
          </a:xfrm>
          <a:prstGeom prst="rect">
            <a:avLst/>
          </a:prstGeom>
        </p:spPr>
        <p:txBody>
          <a:bodyPr wrap="square" lIns="0" tIns="0" rIns="0" bIns="0" rtlCol="0" anchor="t">
            <a:spAutoFit/>
          </a:bodyPr>
          <a:lstStyle/>
          <a:p>
            <a:pPr algn="just" rtl="0">
              <a:lnSpc>
                <a:spcPts val="7799"/>
              </a:lnSpc>
            </a:pPr>
            <a:r>
              <a:rPr lang="ko-KR" sz="6500" b="0" i="0" u="none" baseline="0" dirty="0">
                <a:solidFill>
                  <a:srgbClr val="FFFFFF"/>
                </a:solidFill>
                <a:latin typeface="맑은 고딕" panose="020B0503020000020004" pitchFamily="50" charset="-127"/>
                <a:ea typeface="맑은 고딕" panose="020B0503020000020004" pitchFamily="50" charset="-127"/>
                <a:cs typeface="Effra"/>
                <a:sym typeface="Effra"/>
              </a:rPr>
              <a:t>소셜 미디어 모금</a:t>
            </a:r>
          </a:p>
        </p:txBody>
      </p:sp>
      <p:sp>
        <p:nvSpPr>
          <p:cNvPr id="8" name="Freeform 8"/>
          <p:cNvSpPr/>
          <p:nvPr/>
        </p:nvSpPr>
        <p:spPr>
          <a:xfrm>
            <a:off x="15193206" y="9043031"/>
            <a:ext cx="2413246" cy="554217"/>
          </a:xfrm>
          <a:custGeom>
            <a:avLst/>
            <a:gdLst/>
            <a:ahLst/>
            <a:cxnLst/>
            <a:rect l="l" t="t" r="r" b="b"/>
            <a:pathLst>
              <a:path w="2413246" h="554217">
                <a:moveTo>
                  <a:pt x="0" y="0"/>
                </a:moveTo>
                <a:lnTo>
                  <a:pt x="2413246" y="0"/>
                </a:lnTo>
                <a:lnTo>
                  <a:pt x="2413246" y="554217"/>
                </a:lnTo>
                <a:lnTo>
                  <a:pt x="0" y="554217"/>
                </a:lnTo>
                <a:lnTo>
                  <a:pt x="0" y="0"/>
                </a:lnTo>
                <a:close/>
              </a:path>
            </a:pathLst>
          </a:custGeom>
          <a:blipFill>
            <a:blip r:embed="rId4"/>
            <a:stretch>
              <a:fillRect t="-74" b="-74"/>
            </a:stretch>
          </a:blipFill>
        </p:spPr>
        <p:txBody>
          <a:bodyPr/>
          <a:lstStyle/>
          <a:p>
            <a:endParaRPr lang="ko-KR"/>
          </a:p>
        </p:txBody>
      </p:sp>
      <p:sp>
        <p:nvSpPr>
          <p:cNvPr id="10" name="TextBox 7">
            <a:extLst>
              <a:ext uri="{FF2B5EF4-FFF2-40B4-BE49-F238E27FC236}">
                <a16:creationId xmlns:a16="http://schemas.microsoft.com/office/drawing/2014/main" id="{C8D95D01-C8F3-603B-D007-4723E21CDBC3}"/>
              </a:ext>
            </a:extLst>
          </p:cNvPr>
          <p:cNvSpPr txBox="1"/>
          <p:nvPr/>
        </p:nvSpPr>
        <p:spPr>
          <a:xfrm>
            <a:off x="1028700" y="6294969"/>
            <a:ext cx="10106488" cy="1000274"/>
          </a:xfrm>
          <a:prstGeom prst="rect">
            <a:avLst/>
          </a:prstGeom>
        </p:spPr>
        <p:txBody>
          <a:bodyPr wrap="square" lIns="0" tIns="0" rIns="0" bIns="0" rtlCol="0" anchor="t">
            <a:spAutoFit/>
          </a:bodyPr>
          <a:lstStyle/>
          <a:p>
            <a:pPr algn="just" rtl="0">
              <a:lnSpc>
                <a:spcPts val="7799"/>
              </a:lnSpc>
            </a:pPr>
            <a:r>
              <a:rPr lang="ko-KR" sz="6500" b="0" i="0" u="none" baseline="0" dirty="0">
                <a:solidFill>
                  <a:srgbClr val="FFFFFF"/>
                </a:solidFill>
                <a:latin typeface="맑은 고딕" panose="020B0503020000020004" pitchFamily="50" charset="-127"/>
                <a:ea typeface="맑은 고딕" panose="020B0503020000020004" pitchFamily="50" charset="-127"/>
                <a:cs typeface="Effra"/>
                <a:sym typeface="Effra"/>
              </a:rPr>
              <a:t>주요 플랫폼:</a:t>
            </a:r>
          </a:p>
        </p:txBody>
      </p:sp>
      <p:sp>
        <p:nvSpPr>
          <p:cNvPr id="11" name="TextBox 6">
            <a:extLst>
              <a:ext uri="{FF2B5EF4-FFF2-40B4-BE49-F238E27FC236}">
                <a16:creationId xmlns:a16="http://schemas.microsoft.com/office/drawing/2014/main" id="{32202A2D-223C-6F04-B08F-9F33DE34C429}"/>
              </a:ext>
            </a:extLst>
          </p:cNvPr>
          <p:cNvSpPr txBox="1"/>
          <p:nvPr/>
        </p:nvSpPr>
        <p:spPr>
          <a:xfrm>
            <a:off x="991202" y="7278627"/>
            <a:ext cx="4390243" cy="2674578"/>
          </a:xfrm>
          <a:prstGeom prst="rect">
            <a:avLst/>
          </a:prstGeom>
        </p:spPr>
        <p:txBody>
          <a:bodyPr wrap="square" lIns="0" tIns="0" rIns="0" bIns="0" rtlCol="0" anchor="t">
            <a:spAutoFit/>
          </a:bodyPr>
          <a:lstStyle/>
          <a:p>
            <a:pPr marL="626109" lvl="1" indent="-313054" algn="l" rtl="0">
              <a:lnSpc>
                <a:spcPct val="150000"/>
              </a:lnSpc>
              <a:buFont typeface="Arial"/>
              <a:buChar char="•"/>
            </a:pPr>
            <a:r>
              <a:rPr lang="ko-KR" sz="4000" b="0" i="0" u="none" baseline="0" dirty="0">
                <a:solidFill>
                  <a:srgbClr val="E8E4ED"/>
                </a:solidFill>
                <a:latin typeface="맑은 고딕" panose="020B0503020000020004" pitchFamily="50" charset="-127"/>
                <a:ea typeface="맑은 고딕" panose="020B0503020000020004" pitchFamily="50" charset="-127"/>
                <a:cs typeface="Calibri (MS)"/>
                <a:sym typeface="Calibri (MS)"/>
              </a:rPr>
              <a:t>페이스북</a:t>
            </a:r>
          </a:p>
          <a:p>
            <a:pPr marL="626109" lvl="1" indent="-313054" algn="l" rtl="0">
              <a:lnSpc>
                <a:spcPct val="150000"/>
              </a:lnSpc>
              <a:buFont typeface="Arial"/>
              <a:buChar char="•"/>
            </a:pPr>
            <a:r>
              <a:rPr lang="ko-KR" sz="4000" b="0" i="0" u="none" baseline="0" dirty="0">
                <a:solidFill>
                  <a:srgbClr val="E8E4ED"/>
                </a:solidFill>
                <a:latin typeface="맑은 고딕" panose="020B0503020000020004" pitchFamily="50" charset="-127"/>
                <a:ea typeface="맑은 고딕" panose="020B0503020000020004" pitchFamily="50" charset="-127"/>
                <a:cs typeface="Calibri (MS)"/>
                <a:sym typeface="Calibri (MS)"/>
              </a:rPr>
              <a:t>인스타그램</a:t>
            </a:r>
          </a:p>
          <a:p>
            <a:pPr marL="626109" lvl="1" indent="-313054" algn="l" rtl="0">
              <a:lnSpc>
                <a:spcPct val="150000"/>
              </a:lnSpc>
              <a:buFont typeface="Arial"/>
              <a:buChar char="•"/>
            </a:pPr>
            <a:r>
              <a:rPr lang="ko-KR" sz="4000" b="0" i="0" u="none" baseline="0" dirty="0">
                <a:solidFill>
                  <a:srgbClr val="E8E4ED"/>
                </a:solidFill>
                <a:latin typeface="맑은 고딕" panose="020B0503020000020004" pitchFamily="50" charset="-127"/>
                <a:ea typeface="맑은 고딕" panose="020B0503020000020004" pitchFamily="50" charset="-127"/>
                <a:cs typeface="Calibri (MS)"/>
                <a:sym typeface="Calibri (MS)"/>
              </a:rPr>
              <a:t>링크트인</a:t>
            </a:r>
          </a:p>
        </p:txBody>
      </p:sp>
      <p:pic>
        <p:nvPicPr>
          <p:cNvPr id="15" name="Picture 14">
            <a:extLst>
              <a:ext uri="{FF2B5EF4-FFF2-40B4-BE49-F238E27FC236}">
                <a16:creationId xmlns:a16="http://schemas.microsoft.com/office/drawing/2014/main" id="{D4B91E49-E491-4782-7201-F8C9C7C8714C}"/>
              </a:ext>
            </a:extLst>
          </p:cNvPr>
          <p:cNvPicPr>
            <a:picLocks noChangeAspect="1"/>
          </p:cNvPicPr>
          <p:nvPr/>
        </p:nvPicPr>
        <p:blipFill>
          <a:blip r:embed="rId5"/>
          <a:srcRect l="11644" t="9193" r="12290" b="10931"/>
          <a:stretch>
            <a:fillRect/>
          </a:stretch>
        </p:blipFill>
        <p:spPr>
          <a:xfrm>
            <a:off x="10959860" y="2921915"/>
            <a:ext cx="7233188" cy="4378471"/>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5"/>
          <p:cNvSpPr txBox="1"/>
          <p:nvPr/>
        </p:nvSpPr>
        <p:spPr>
          <a:xfrm>
            <a:off x="762000" y="2781300"/>
            <a:ext cx="10106488" cy="7340536"/>
          </a:xfrm>
          <a:prstGeom prst="rect">
            <a:avLst/>
          </a:prstGeom>
        </p:spPr>
        <p:txBody>
          <a:bodyPr lIns="0" tIns="0" rIns="0" bIns="0" rtlCol="0" anchor="t">
            <a:spAutoFit/>
          </a:bodyPr>
          <a:lstStyle/>
          <a:p>
            <a:pPr marL="313055" lvl="1" algn="l" rtl="0">
              <a:lnSpc>
                <a:spcPts val="4059"/>
              </a:lnSpc>
            </a:pPr>
            <a:r>
              <a:rPr lang="ko-KR" sz="4000" b="0" i="0" u="none" baseline="0" dirty="0">
                <a:solidFill>
                  <a:srgbClr val="293374"/>
                </a:solidFill>
                <a:latin typeface="맑은 고딕" panose="020B0503020000020004" pitchFamily="50" charset="-127"/>
                <a:ea typeface="맑은 고딕" panose="020B0503020000020004" pitchFamily="50" charset="-127"/>
                <a:cs typeface="Calibri (MS)"/>
                <a:sym typeface="Calibri (MS)"/>
              </a:rPr>
              <a:t>P2P 모금은 후원자들이 자신의 개인적인 네트워크를 활용하여 클럽을 위해 기금을 모금할 수 있도록 지원합니다. P2P 모금의 즉각적인 이점은 다음과 같습니다:</a:t>
            </a:r>
            <a:endParaRPr lang="ko-KR" sz="4000" dirty="0">
              <a:solidFill>
                <a:srgbClr val="293374"/>
              </a:solidFill>
              <a:latin typeface="맑은 고딕" panose="020B0503020000020004" pitchFamily="50" charset="-127"/>
              <a:ea typeface="맑은 고딕" panose="020B0503020000020004" pitchFamily="50" charset="-127"/>
              <a:cs typeface="Calibri (MS)"/>
            </a:endParaRPr>
          </a:p>
          <a:p>
            <a:pPr marL="313055" lvl="1" algn="l" rtl="0">
              <a:lnSpc>
                <a:spcPts val="4059"/>
              </a:lnSpc>
            </a:pPr>
            <a:endParaRPr lang="ko-KR" sz="4000" dirty="0">
              <a:solidFill>
                <a:srgbClr val="293374"/>
              </a:solidFill>
              <a:latin typeface="맑은 고딕" panose="020B0503020000020004" pitchFamily="50" charset="-127"/>
              <a:ea typeface="맑은 고딕" panose="020B0503020000020004" pitchFamily="50" charset="-127"/>
              <a:cs typeface="Calibri (MS)"/>
            </a:endParaRPr>
          </a:p>
          <a:p>
            <a:pPr marL="770255" lvl="1" indent="-457200" algn="l" rtl="0">
              <a:lnSpc>
                <a:spcPct val="150000"/>
              </a:lnSpc>
              <a:buFont typeface="Arial" panose="020B0604020202020204" pitchFamily="34" charset="0"/>
              <a:buChar char="•"/>
            </a:pPr>
            <a:r>
              <a:rPr lang="ko-KR" sz="4000" b="0" i="0" u="none" baseline="0" dirty="0">
                <a:solidFill>
                  <a:srgbClr val="293374"/>
                </a:solidFill>
                <a:latin typeface="맑은 고딕" panose="020B0503020000020004" pitchFamily="50" charset="-127"/>
                <a:ea typeface="맑은 고딕" panose="020B0503020000020004" pitchFamily="50" charset="-127"/>
                <a:cs typeface="Calibri (MS)"/>
                <a:sym typeface="Calibri (MS)"/>
              </a:rPr>
              <a:t>영향력 확대</a:t>
            </a:r>
            <a:endParaRPr lang="ko-KR" sz="4000" dirty="0">
              <a:solidFill>
                <a:srgbClr val="293374"/>
              </a:solidFill>
              <a:latin typeface="맑은 고딕" panose="020B0503020000020004" pitchFamily="50" charset="-127"/>
              <a:ea typeface="맑은 고딕" panose="020B0503020000020004" pitchFamily="50" charset="-127"/>
              <a:cs typeface="Calibri (MS)"/>
            </a:endParaRPr>
          </a:p>
          <a:p>
            <a:pPr marL="770255" lvl="1" indent="-457200" algn="l" rtl="0">
              <a:lnSpc>
                <a:spcPct val="150000"/>
              </a:lnSpc>
              <a:buFont typeface="Arial" panose="020B0604020202020204" pitchFamily="34" charset="0"/>
              <a:buChar char="•"/>
            </a:pPr>
            <a:r>
              <a:rPr lang="ko-KR" sz="4000" b="0" i="0" u="none" baseline="0" dirty="0">
                <a:solidFill>
                  <a:srgbClr val="293374"/>
                </a:solidFill>
                <a:latin typeface="맑은 고딕" panose="020B0503020000020004" pitchFamily="50" charset="-127"/>
                <a:ea typeface="맑은 고딕" panose="020B0503020000020004" pitchFamily="50" charset="-127"/>
                <a:cs typeface="Calibri (MS)"/>
                <a:sym typeface="Calibri (MS)"/>
              </a:rPr>
              <a:t>커뮤니티 형성</a:t>
            </a:r>
            <a:endParaRPr lang="ko-KR" sz="4000" dirty="0">
              <a:solidFill>
                <a:srgbClr val="293374"/>
              </a:solidFill>
              <a:latin typeface="맑은 고딕" panose="020B0503020000020004" pitchFamily="50" charset="-127"/>
              <a:ea typeface="맑은 고딕" panose="020B0503020000020004" pitchFamily="50" charset="-127"/>
              <a:cs typeface="Calibri (MS)"/>
            </a:endParaRPr>
          </a:p>
          <a:p>
            <a:pPr marL="770255" lvl="1" indent="-457200" algn="l" rtl="0">
              <a:lnSpc>
                <a:spcPct val="150000"/>
              </a:lnSpc>
              <a:buFont typeface="Arial" panose="020B0604020202020204" pitchFamily="34" charset="0"/>
              <a:buChar char="•"/>
            </a:pPr>
            <a:r>
              <a:rPr lang="ko-KR" sz="4000" b="0" i="0" u="none" baseline="0" dirty="0">
                <a:solidFill>
                  <a:srgbClr val="293374"/>
                </a:solidFill>
                <a:latin typeface="맑은 고딕" panose="020B0503020000020004" pitchFamily="50" charset="-127"/>
                <a:ea typeface="맑은 고딕" panose="020B0503020000020004" pitchFamily="50" charset="-127"/>
                <a:cs typeface="Calibri (MS)"/>
                <a:sym typeface="Calibri (MS)"/>
              </a:rPr>
              <a:t>참여도 증진</a:t>
            </a:r>
            <a:endParaRPr lang="ko-KR" sz="4000" dirty="0">
              <a:solidFill>
                <a:srgbClr val="293374"/>
              </a:solidFill>
              <a:latin typeface="맑은 고딕" panose="020B0503020000020004" pitchFamily="50" charset="-127"/>
              <a:ea typeface="맑은 고딕" panose="020B0503020000020004" pitchFamily="50" charset="-127"/>
              <a:cs typeface="Calibri (MS)"/>
            </a:endParaRPr>
          </a:p>
          <a:p>
            <a:pPr marL="770255" lvl="1" indent="-457200" algn="l" rtl="0">
              <a:lnSpc>
                <a:spcPct val="150000"/>
              </a:lnSpc>
              <a:buFont typeface="Arial" panose="020B0604020202020204" pitchFamily="34" charset="0"/>
              <a:buChar char="•"/>
            </a:pPr>
            <a:r>
              <a:rPr lang="ko-KR" sz="4000" b="0" i="0" u="none" baseline="0" dirty="0">
                <a:solidFill>
                  <a:srgbClr val="293374"/>
                </a:solidFill>
                <a:latin typeface="맑은 고딕" panose="020B0503020000020004" pitchFamily="50" charset="-127"/>
                <a:ea typeface="맑은 고딕" panose="020B0503020000020004" pitchFamily="50" charset="-127"/>
                <a:cs typeface="Calibri (MS)"/>
                <a:sym typeface="Calibri (MS)"/>
              </a:rPr>
              <a:t>비용 효율적</a:t>
            </a:r>
            <a:endParaRPr lang="ko-KR" sz="4000" dirty="0">
              <a:solidFill>
                <a:srgbClr val="293374"/>
              </a:solidFill>
              <a:latin typeface="맑은 고딕" panose="020B0503020000020004" pitchFamily="50" charset="-127"/>
              <a:ea typeface="맑은 고딕" panose="020B0503020000020004" pitchFamily="50" charset="-127"/>
              <a:cs typeface="Calibri (MS)"/>
            </a:endParaRPr>
          </a:p>
          <a:p>
            <a:pPr marL="313055" lvl="1" algn="l" rtl="0">
              <a:lnSpc>
                <a:spcPts val="4059"/>
              </a:lnSpc>
            </a:pPr>
            <a:endParaRPr lang="ko-KR" sz="2899" dirty="0">
              <a:solidFill>
                <a:srgbClr val="293374"/>
              </a:solidFill>
              <a:latin typeface="맑은 고딕" panose="020B0503020000020004" pitchFamily="50" charset="-127"/>
              <a:ea typeface="맑은 고딕" panose="020B0503020000020004" pitchFamily="50" charset="-127"/>
              <a:cs typeface="Calibri (MS)"/>
              <a:sym typeface="Calibri (MS)"/>
            </a:endParaRPr>
          </a:p>
          <a:p>
            <a:pPr marL="313055" lvl="1" algn="l" rtl="0">
              <a:lnSpc>
                <a:spcPts val="4059"/>
              </a:lnSpc>
            </a:pPr>
            <a:endParaRPr lang="ko-KR" sz="2899" dirty="0">
              <a:solidFill>
                <a:srgbClr val="293374"/>
              </a:solidFill>
              <a:latin typeface="맑은 고딕" panose="020B0503020000020004" pitchFamily="50" charset="-127"/>
              <a:ea typeface="맑은 고딕" panose="020B0503020000020004" pitchFamily="50" charset="-127"/>
              <a:cs typeface="Calibri (MS)"/>
              <a:sym typeface="Calibri (MS)"/>
            </a:endParaRPr>
          </a:p>
        </p:txBody>
      </p:sp>
      <p:sp>
        <p:nvSpPr>
          <p:cNvPr id="6" name="TextBox 6"/>
          <p:cNvSpPr txBox="1"/>
          <p:nvPr/>
        </p:nvSpPr>
        <p:spPr>
          <a:xfrm>
            <a:off x="1028700" y="1202317"/>
            <a:ext cx="10106488" cy="1000274"/>
          </a:xfrm>
          <a:prstGeom prst="rect">
            <a:avLst/>
          </a:prstGeom>
        </p:spPr>
        <p:txBody>
          <a:bodyPr wrap="square" lIns="0" tIns="0" rIns="0" bIns="0" rtlCol="0" anchor="t">
            <a:spAutoFit/>
          </a:bodyPr>
          <a:lstStyle/>
          <a:p>
            <a:pPr algn="just" rtl="0">
              <a:lnSpc>
                <a:spcPts val="7799"/>
              </a:lnSpc>
            </a:pPr>
            <a:r>
              <a:rPr lang="ko-KR" sz="6500" b="0" i="0" u="none" baseline="0" dirty="0">
                <a:solidFill>
                  <a:srgbClr val="293374"/>
                </a:solidFill>
                <a:latin typeface="맑은 고딕" panose="020B0503020000020004" pitchFamily="50" charset="-127"/>
                <a:ea typeface="맑은 고딕" panose="020B0503020000020004" pitchFamily="50" charset="-127"/>
                <a:cs typeface="Effra"/>
                <a:sym typeface="Effra"/>
              </a:rPr>
              <a:t>P2P 모금</a:t>
            </a:r>
          </a:p>
        </p:txBody>
      </p:sp>
      <p:pic>
        <p:nvPicPr>
          <p:cNvPr id="2050" name="Picture 2" descr="P2P 모금: 비영리 단체의 경우 5가지 이점">
            <a:extLst>
              <a:ext uri="{FF2B5EF4-FFF2-40B4-BE49-F238E27FC236}">
                <a16:creationId xmlns:a16="http://schemas.microsoft.com/office/drawing/2014/main" id="{CA0FB219-2A29-34D6-2BE4-91C2928F84F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5400000">
            <a:off x="9719376" y="1718376"/>
            <a:ext cx="10287000" cy="6850248"/>
          </a:xfrm>
          <a:prstGeom prst="rect">
            <a:avLst/>
          </a:prstGeom>
          <a:noFill/>
          <a:extLst>
            <a:ext uri="{909E8E84-426E-40DD-AFC4-6F175D3DCCD1}">
              <a14:hiddenFill xmlns:a14="http://schemas.microsoft.com/office/drawing/2010/main">
                <a:solidFill>
                  <a:srgbClr val="FFFFFF"/>
                </a:solidFill>
              </a14:hiddenFill>
            </a:ext>
          </a:extLst>
        </p:spPr>
      </p:pic>
      <p:sp>
        <p:nvSpPr>
          <p:cNvPr id="7" name="Freeform 7"/>
          <p:cNvSpPr/>
          <p:nvPr/>
        </p:nvSpPr>
        <p:spPr>
          <a:xfrm>
            <a:off x="15316200" y="9105900"/>
            <a:ext cx="2718046" cy="706617"/>
          </a:xfrm>
          <a:custGeom>
            <a:avLst/>
            <a:gdLst/>
            <a:ahLst/>
            <a:cxnLst/>
            <a:rect l="l" t="t" r="r" b="b"/>
            <a:pathLst>
              <a:path w="2413246" h="554217">
                <a:moveTo>
                  <a:pt x="0" y="0"/>
                </a:moveTo>
                <a:lnTo>
                  <a:pt x="2413246" y="0"/>
                </a:lnTo>
                <a:lnTo>
                  <a:pt x="2413246" y="554217"/>
                </a:lnTo>
                <a:lnTo>
                  <a:pt x="0" y="554217"/>
                </a:lnTo>
                <a:lnTo>
                  <a:pt x="0" y="0"/>
                </a:lnTo>
                <a:close/>
              </a:path>
            </a:pathLst>
          </a:custGeom>
          <a:blipFill>
            <a:blip r:embed="rId4"/>
            <a:stretch>
              <a:fillRect t="-74" b="-74"/>
            </a:stretch>
          </a:blipFill>
        </p:spPr>
        <p:txBody>
          <a:bodyPr/>
          <a:lstStyle/>
          <a:p>
            <a:endParaRPr lang="ko-K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flipV="1">
            <a:off x="0" y="0"/>
            <a:ext cx="18288000" cy="10287000"/>
          </a:xfrm>
          <a:custGeom>
            <a:avLst/>
            <a:gdLst/>
            <a:ahLst/>
            <a:cxnLst/>
            <a:rect l="l" t="t" r="r" b="b"/>
            <a:pathLst>
              <a:path w="18288000" h="10287000">
                <a:moveTo>
                  <a:pt x="0" y="10287000"/>
                </a:moveTo>
                <a:lnTo>
                  <a:pt x="18288000" y="10287000"/>
                </a:lnTo>
                <a:lnTo>
                  <a:pt x="18288000" y="0"/>
                </a:lnTo>
                <a:lnTo>
                  <a:pt x="0" y="0"/>
                </a:lnTo>
                <a:lnTo>
                  <a:pt x="0" y="10287000"/>
                </a:lnTo>
                <a:close/>
              </a:path>
            </a:pathLst>
          </a:custGeom>
          <a:blipFill>
            <a:blip r:embed="rId4"/>
            <a:stretch>
              <a:fillRect t="-30739" r="-17743" b="-8808"/>
            </a:stretch>
          </a:blipFill>
        </p:spPr>
        <p:txBody>
          <a:bodyPr/>
          <a:lstStyle/>
          <a:p>
            <a:endParaRPr lang="ko-KR"/>
          </a:p>
        </p:txBody>
      </p:sp>
      <p:sp>
        <p:nvSpPr>
          <p:cNvPr id="3" name="Freeform 3"/>
          <p:cNvSpPr/>
          <p:nvPr/>
        </p:nvSpPr>
        <p:spPr>
          <a:xfrm>
            <a:off x="2739888" y="2451662"/>
            <a:ext cx="6225290" cy="3100604"/>
          </a:xfrm>
          <a:custGeom>
            <a:avLst/>
            <a:gdLst/>
            <a:ahLst/>
            <a:cxnLst/>
            <a:rect l="l" t="t" r="r" b="b"/>
            <a:pathLst>
              <a:path w="6225290" h="3100604">
                <a:moveTo>
                  <a:pt x="0" y="0"/>
                </a:moveTo>
                <a:lnTo>
                  <a:pt x="6225290" y="0"/>
                </a:lnTo>
                <a:lnTo>
                  <a:pt x="6225290" y="3100605"/>
                </a:lnTo>
                <a:lnTo>
                  <a:pt x="0" y="3100605"/>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ko-KR"/>
          </a:p>
        </p:txBody>
      </p:sp>
      <p:sp>
        <p:nvSpPr>
          <p:cNvPr id="4" name="Freeform 4"/>
          <p:cNvSpPr/>
          <p:nvPr/>
        </p:nvSpPr>
        <p:spPr>
          <a:xfrm>
            <a:off x="9322822" y="2451662"/>
            <a:ext cx="6225290" cy="3100604"/>
          </a:xfrm>
          <a:custGeom>
            <a:avLst/>
            <a:gdLst/>
            <a:ahLst/>
            <a:cxnLst/>
            <a:rect l="l" t="t" r="r" b="b"/>
            <a:pathLst>
              <a:path w="6225290" h="3100604">
                <a:moveTo>
                  <a:pt x="0" y="0"/>
                </a:moveTo>
                <a:lnTo>
                  <a:pt x="6225290" y="0"/>
                </a:lnTo>
                <a:lnTo>
                  <a:pt x="6225290" y="3100605"/>
                </a:lnTo>
                <a:lnTo>
                  <a:pt x="0" y="3100605"/>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ko-KR"/>
          </a:p>
        </p:txBody>
      </p:sp>
      <p:sp>
        <p:nvSpPr>
          <p:cNvPr id="5" name="Freeform 5"/>
          <p:cNvSpPr/>
          <p:nvPr/>
        </p:nvSpPr>
        <p:spPr>
          <a:xfrm>
            <a:off x="9283229" y="5616810"/>
            <a:ext cx="6225290" cy="3100604"/>
          </a:xfrm>
          <a:custGeom>
            <a:avLst/>
            <a:gdLst/>
            <a:ahLst/>
            <a:cxnLst/>
            <a:rect l="l" t="t" r="r" b="b"/>
            <a:pathLst>
              <a:path w="6225290" h="3100604">
                <a:moveTo>
                  <a:pt x="0" y="0"/>
                </a:moveTo>
                <a:lnTo>
                  <a:pt x="6225290" y="0"/>
                </a:lnTo>
                <a:lnTo>
                  <a:pt x="6225290" y="3100605"/>
                </a:lnTo>
                <a:lnTo>
                  <a:pt x="0" y="3100605"/>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ko-KR"/>
          </a:p>
        </p:txBody>
      </p:sp>
      <p:sp>
        <p:nvSpPr>
          <p:cNvPr id="6" name="Freeform 6"/>
          <p:cNvSpPr/>
          <p:nvPr/>
        </p:nvSpPr>
        <p:spPr>
          <a:xfrm>
            <a:off x="2739888" y="5616810"/>
            <a:ext cx="6225290" cy="3100604"/>
          </a:xfrm>
          <a:custGeom>
            <a:avLst/>
            <a:gdLst/>
            <a:ahLst/>
            <a:cxnLst/>
            <a:rect l="l" t="t" r="r" b="b"/>
            <a:pathLst>
              <a:path w="6225290" h="3100604">
                <a:moveTo>
                  <a:pt x="0" y="0"/>
                </a:moveTo>
                <a:lnTo>
                  <a:pt x="6225290" y="0"/>
                </a:lnTo>
                <a:lnTo>
                  <a:pt x="6225290" y="3100605"/>
                </a:lnTo>
                <a:lnTo>
                  <a:pt x="0" y="3100605"/>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ko-KR"/>
          </a:p>
        </p:txBody>
      </p:sp>
      <p:sp>
        <p:nvSpPr>
          <p:cNvPr id="7" name="TextBox 7"/>
          <p:cNvSpPr txBox="1"/>
          <p:nvPr/>
        </p:nvSpPr>
        <p:spPr>
          <a:xfrm>
            <a:off x="4797620" y="859662"/>
            <a:ext cx="9756579" cy="1077474"/>
          </a:xfrm>
          <a:prstGeom prst="rect">
            <a:avLst/>
          </a:prstGeom>
        </p:spPr>
        <p:txBody>
          <a:bodyPr wrap="square" lIns="0" tIns="0" rIns="0" bIns="0" rtlCol="0" anchor="t">
            <a:spAutoFit/>
          </a:bodyPr>
          <a:lstStyle/>
          <a:p>
            <a:pPr algn="ctr" rtl="0">
              <a:lnSpc>
                <a:spcPts val="9100"/>
              </a:lnSpc>
            </a:pPr>
            <a:r>
              <a:rPr lang="ko-KR" sz="6500" b="0" i="0" u="none" spc="-194" baseline="0" dirty="0">
                <a:solidFill>
                  <a:srgbClr val="FFFFFF"/>
                </a:solidFill>
                <a:latin typeface="맑은 고딕" panose="020B0503020000020004" pitchFamily="50" charset="-127"/>
                <a:ea typeface="맑은 고딕" panose="020B0503020000020004" pitchFamily="50" charset="-127"/>
                <a:cs typeface="Effra"/>
                <a:sym typeface="Effra"/>
              </a:rPr>
              <a:t>맞춤형 소통</a:t>
            </a:r>
          </a:p>
        </p:txBody>
      </p:sp>
      <p:sp>
        <p:nvSpPr>
          <p:cNvPr id="8" name="TextBox 8"/>
          <p:cNvSpPr txBox="1"/>
          <p:nvPr/>
        </p:nvSpPr>
        <p:spPr>
          <a:xfrm>
            <a:off x="4310805" y="3790089"/>
            <a:ext cx="3632666" cy="1286827"/>
          </a:xfrm>
          <a:prstGeom prst="rect">
            <a:avLst/>
          </a:prstGeom>
        </p:spPr>
        <p:txBody>
          <a:bodyPr lIns="0" tIns="0" rIns="0" bIns="0" rtlCol="0" anchor="t">
            <a:spAutoFit/>
          </a:bodyPr>
          <a:lstStyle/>
          <a:p>
            <a:pPr algn="l" rtl="0">
              <a:lnSpc>
                <a:spcPts val="3319"/>
              </a:lnSpc>
            </a:pPr>
            <a:r>
              <a:rPr lang="ko-KR" sz="4400" b="1" i="0" u="none" spc="-95" baseline="0" dirty="0">
                <a:solidFill>
                  <a:srgbClr val="FFFFFF"/>
                </a:solidFill>
                <a:latin typeface="맑은 고딕" panose="020B0503020000020004" pitchFamily="50" charset="-127"/>
                <a:ea typeface="맑은 고딕" panose="020B0503020000020004" pitchFamily="50" charset="-127"/>
                <a:cs typeface="Calibri (MS) Bold"/>
                <a:sym typeface="Calibri (MS) Bold"/>
              </a:rPr>
              <a:t>소셜 미디어 </a:t>
            </a:r>
            <a:endParaRPr lang="en-US" altLang="ko-KR" sz="4400" b="1" i="0" u="none" spc="-95" baseline="0" dirty="0">
              <a:solidFill>
                <a:srgbClr val="FFFFFF"/>
              </a:solidFill>
              <a:latin typeface="맑은 고딕" panose="020B0503020000020004" pitchFamily="50" charset="-127"/>
              <a:ea typeface="맑은 고딕" panose="020B0503020000020004" pitchFamily="50" charset="-127"/>
              <a:cs typeface="Calibri (MS) Bold"/>
              <a:sym typeface="Calibri (MS) Bold"/>
            </a:endParaRPr>
          </a:p>
          <a:p>
            <a:pPr algn="l" rtl="0">
              <a:lnSpc>
                <a:spcPts val="3319"/>
              </a:lnSpc>
            </a:pPr>
            <a:endParaRPr lang="en-US" altLang="ko-KR" sz="4400" b="1" spc="-95" dirty="0">
              <a:solidFill>
                <a:srgbClr val="FFFFFF"/>
              </a:solidFill>
              <a:latin typeface="맑은 고딕" panose="020B0503020000020004" pitchFamily="50" charset="-127"/>
              <a:ea typeface="맑은 고딕" panose="020B0503020000020004" pitchFamily="50" charset="-127"/>
              <a:cs typeface="Calibri (MS) Bold"/>
              <a:sym typeface="Calibri (MS) Bold"/>
            </a:endParaRPr>
          </a:p>
          <a:p>
            <a:pPr algn="l" rtl="0">
              <a:lnSpc>
                <a:spcPts val="3319"/>
              </a:lnSpc>
            </a:pPr>
            <a:r>
              <a:rPr lang="ko-KR" sz="4400" b="1" i="0" u="none" spc="-95" baseline="0" dirty="0">
                <a:solidFill>
                  <a:srgbClr val="FFFFFF"/>
                </a:solidFill>
                <a:latin typeface="맑은 고딕" panose="020B0503020000020004" pitchFamily="50" charset="-127"/>
                <a:ea typeface="맑은 고딕" panose="020B0503020000020004" pitchFamily="50" charset="-127"/>
                <a:cs typeface="Calibri (MS) Bold"/>
                <a:sym typeface="Calibri (MS) Bold"/>
              </a:rPr>
              <a:t>홍보</a:t>
            </a:r>
            <a:endParaRPr lang="ko-KR" sz="4400" b="1" spc="-95" dirty="0">
              <a:solidFill>
                <a:srgbClr val="FFFFFF"/>
              </a:solidFill>
              <a:latin typeface="맑은 고딕" panose="020B0503020000020004" pitchFamily="50" charset="-127"/>
              <a:ea typeface="맑은 고딕" panose="020B0503020000020004" pitchFamily="50" charset="-127"/>
              <a:cs typeface="Calibri (MS) Bold"/>
            </a:endParaRPr>
          </a:p>
        </p:txBody>
      </p:sp>
      <p:sp>
        <p:nvSpPr>
          <p:cNvPr id="10" name="TextBox 10"/>
          <p:cNvSpPr txBox="1"/>
          <p:nvPr/>
        </p:nvSpPr>
        <p:spPr>
          <a:xfrm>
            <a:off x="4310805" y="6744598"/>
            <a:ext cx="3632666" cy="1286827"/>
          </a:xfrm>
          <a:prstGeom prst="rect">
            <a:avLst/>
          </a:prstGeom>
        </p:spPr>
        <p:txBody>
          <a:bodyPr lIns="0" tIns="0" rIns="0" bIns="0" rtlCol="0" anchor="t">
            <a:spAutoFit/>
          </a:bodyPr>
          <a:lstStyle/>
          <a:p>
            <a:pPr algn="l" rtl="0">
              <a:lnSpc>
                <a:spcPts val="3319"/>
              </a:lnSpc>
            </a:pPr>
            <a:r>
              <a:rPr lang="ko-KR" sz="4400" b="1" i="0" u="none" spc="-95" baseline="0" dirty="0">
                <a:solidFill>
                  <a:srgbClr val="FFFFFF"/>
                </a:solidFill>
                <a:latin typeface="맑은 고딕" panose="020B0503020000020004" pitchFamily="50" charset="-127"/>
                <a:ea typeface="맑은 고딕" panose="020B0503020000020004" pitchFamily="50" charset="-127"/>
                <a:cs typeface="Calibri (MS) Bold"/>
                <a:sym typeface="Calibri (MS) Bold"/>
              </a:rPr>
              <a:t>지역사회 참여 </a:t>
            </a:r>
            <a:endParaRPr lang="en-US" altLang="ko-KR" sz="4400" b="1" i="0" u="none" spc="-95" baseline="0" dirty="0">
              <a:solidFill>
                <a:srgbClr val="FFFFFF"/>
              </a:solidFill>
              <a:latin typeface="맑은 고딕" panose="020B0503020000020004" pitchFamily="50" charset="-127"/>
              <a:ea typeface="맑은 고딕" panose="020B0503020000020004" pitchFamily="50" charset="-127"/>
              <a:cs typeface="Calibri (MS) Bold"/>
              <a:sym typeface="Calibri (MS) Bold"/>
            </a:endParaRPr>
          </a:p>
          <a:p>
            <a:pPr algn="l" rtl="0">
              <a:lnSpc>
                <a:spcPts val="3319"/>
              </a:lnSpc>
            </a:pPr>
            <a:endParaRPr lang="en-US" altLang="ko-KR" sz="4400" b="1" spc="-95" dirty="0">
              <a:solidFill>
                <a:srgbClr val="FFFFFF"/>
              </a:solidFill>
              <a:latin typeface="맑은 고딕" panose="020B0503020000020004" pitchFamily="50" charset="-127"/>
              <a:ea typeface="맑은 고딕" panose="020B0503020000020004" pitchFamily="50" charset="-127"/>
              <a:cs typeface="Calibri (MS) Bold"/>
              <a:sym typeface="Calibri (MS) Bold"/>
            </a:endParaRPr>
          </a:p>
          <a:p>
            <a:pPr algn="l" rtl="0">
              <a:lnSpc>
                <a:spcPts val="3319"/>
              </a:lnSpc>
            </a:pPr>
            <a:r>
              <a:rPr lang="ko-KR" sz="4400" b="1" i="0" u="none" spc="-95" baseline="0" dirty="0">
                <a:solidFill>
                  <a:srgbClr val="FFFFFF"/>
                </a:solidFill>
                <a:latin typeface="맑은 고딕" panose="020B0503020000020004" pitchFamily="50" charset="-127"/>
                <a:ea typeface="맑은 고딕" panose="020B0503020000020004" pitchFamily="50" charset="-127"/>
                <a:cs typeface="Calibri (MS) Bold"/>
                <a:sym typeface="Calibri (MS) Bold"/>
              </a:rPr>
              <a:t>증진</a:t>
            </a:r>
          </a:p>
        </p:txBody>
      </p:sp>
      <p:sp>
        <p:nvSpPr>
          <p:cNvPr id="11" name="TextBox 11"/>
          <p:cNvSpPr txBox="1"/>
          <p:nvPr/>
        </p:nvSpPr>
        <p:spPr>
          <a:xfrm>
            <a:off x="10632146" y="3796078"/>
            <a:ext cx="3632666" cy="1692771"/>
          </a:xfrm>
          <a:prstGeom prst="rect">
            <a:avLst/>
          </a:prstGeom>
        </p:spPr>
        <p:txBody>
          <a:bodyPr lIns="0" tIns="0" rIns="0" bIns="0" rtlCol="0" anchor="t">
            <a:spAutoFit/>
          </a:bodyPr>
          <a:lstStyle/>
          <a:p>
            <a:pPr algn="l" rtl="0">
              <a:lnSpc>
                <a:spcPts val="3319"/>
              </a:lnSpc>
            </a:pPr>
            <a:r>
              <a:rPr lang="ko-KR" sz="4400" b="1" i="0" u="none" spc="-95" baseline="0" dirty="0">
                <a:solidFill>
                  <a:srgbClr val="FFFFFF"/>
                </a:solidFill>
                <a:latin typeface="맑은 고딕" panose="020B0503020000020004" pitchFamily="50" charset="-127"/>
                <a:ea typeface="맑은 고딕" panose="020B0503020000020004" pitchFamily="50" charset="-127"/>
                <a:cs typeface="Calibri (MS) Bold"/>
                <a:sym typeface="Calibri (MS) Bold"/>
              </a:rPr>
              <a:t>개인 맞춤형 </a:t>
            </a:r>
            <a:endParaRPr lang="en-US" altLang="ko-KR" sz="4400" b="1" i="0" u="none" spc="-95" baseline="0" dirty="0">
              <a:solidFill>
                <a:srgbClr val="FFFFFF"/>
              </a:solidFill>
              <a:latin typeface="맑은 고딕" panose="020B0503020000020004" pitchFamily="50" charset="-127"/>
              <a:ea typeface="맑은 고딕" panose="020B0503020000020004" pitchFamily="50" charset="-127"/>
              <a:cs typeface="Calibri (MS) Bold"/>
              <a:sym typeface="Calibri (MS) Bold"/>
            </a:endParaRPr>
          </a:p>
          <a:p>
            <a:pPr algn="l" rtl="0">
              <a:lnSpc>
                <a:spcPts val="3319"/>
              </a:lnSpc>
            </a:pPr>
            <a:endParaRPr lang="en-US" altLang="ko-KR" sz="4400" b="1" spc="-95" dirty="0">
              <a:solidFill>
                <a:srgbClr val="FFFFFF"/>
              </a:solidFill>
              <a:latin typeface="맑은 고딕" panose="020B0503020000020004" pitchFamily="50" charset="-127"/>
              <a:ea typeface="맑은 고딕" panose="020B0503020000020004" pitchFamily="50" charset="-127"/>
              <a:cs typeface="Calibri (MS) Bold"/>
              <a:sym typeface="Calibri (MS) Bold"/>
            </a:endParaRPr>
          </a:p>
          <a:p>
            <a:pPr algn="l" rtl="0">
              <a:lnSpc>
                <a:spcPts val="3319"/>
              </a:lnSpc>
            </a:pPr>
            <a:r>
              <a:rPr lang="ko-KR" sz="4400" b="1" i="0" u="none" spc="-95" baseline="0" dirty="0">
                <a:solidFill>
                  <a:srgbClr val="FFFFFF"/>
                </a:solidFill>
                <a:latin typeface="맑은 고딕" panose="020B0503020000020004" pitchFamily="50" charset="-127"/>
                <a:ea typeface="맑은 고딕" panose="020B0503020000020004" pitchFamily="50" charset="-127"/>
                <a:cs typeface="Calibri (MS) Bold"/>
                <a:sym typeface="Calibri (MS) Bold"/>
              </a:rPr>
              <a:t>메시지</a:t>
            </a:r>
          </a:p>
          <a:p>
            <a:pPr algn="l" rtl="0">
              <a:lnSpc>
                <a:spcPts val="3319"/>
              </a:lnSpc>
            </a:pPr>
            <a:endParaRPr lang="ko-KR" sz="3191" b="1" spc="-95" dirty="0">
              <a:solidFill>
                <a:srgbClr val="FFFFFF"/>
              </a:solidFill>
              <a:latin typeface="맑은 고딕" panose="020B0503020000020004" pitchFamily="50" charset="-127"/>
              <a:ea typeface="맑은 고딕" panose="020B0503020000020004" pitchFamily="50" charset="-127"/>
              <a:cs typeface="Calibri (MS) Bold"/>
              <a:sym typeface="Calibri (MS) Bold"/>
            </a:endParaRPr>
          </a:p>
        </p:txBody>
      </p:sp>
      <p:sp>
        <p:nvSpPr>
          <p:cNvPr id="12" name="TextBox 12"/>
          <p:cNvSpPr txBox="1"/>
          <p:nvPr/>
        </p:nvSpPr>
        <p:spPr>
          <a:xfrm>
            <a:off x="10666013" y="6914374"/>
            <a:ext cx="3632666" cy="440442"/>
          </a:xfrm>
          <a:prstGeom prst="rect">
            <a:avLst/>
          </a:prstGeom>
        </p:spPr>
        <p:txBody>
          <a:bodyPr lIns="0" tIns="0" rIns="0" bIns="0" rtlCol="0" anchor="t">
            <a:spAutoFit/>
          </a:bodyPr>
          <a:lstStyle/>
          <a:p>
            <a:pPr algn="l" rtl="0">
              <a:lnSpc>
                <a:spcPts val="3319"/>
              </a:lnSpc>
            </a:pPr>
            <a:r>
              <a:rPr lang="ko-KR" sz="4400" b="1" i="0" u="none" spc="-95" baseline="0" dirty="0">
                <a:solidFill>
                  <a:srgbClr val="FFFFFF"/>
                </a:solidFill>
                <a:latin typeface="맑은 고딕" panose="020B0503020000020004" pitchFamily="50" charset="-127"/>
                <a:ea typeface="맑은 고딕" panose="020B0503020000020004" pitchFamily="50" charset="-127"/>
                <a:cs typeface="Calibri (MS) Bold"/>
                <a:sym typeface="Calibri (MS) Bold"/>
              </a:rPr>
              <a:t>이벤트 홍보</a:t>
            </a:r>
            <a:endParaRPr lang="ko-KR" sz="4400" b="1" spc="-95" dirty="0">
              <a:solidFill>
                <a:srgbClr val="FFFFFF"/>
              </a:solidFill>
              <a:latin typeface="맑은 고딕" panose="020B0503020000020004" pitchFamily="50" charset="-127"/>
              <a:ea typeface="맑은 고딕" panose="020B0503020000020004" pitchFamily="50" charset="-127"/>
              <a:cs typeface="Calibri (MS) Bold"/>
            </a:endParaRPr>
          </a:p>
        </p:txBody>
      </p:sp>
      <p:sp>
        <p:nvSpPr>
          <p:cNvPr id="16" name="Freeform 16"/>
          <p:cNvSpPr/>
          <p:nvPr/>
        </p:nvSpPr>
        <p:spPr>
          <a:xfrm>
            <a:off x="7937377" y="9188709"/>
            <a:ext cx="2413246" cy="554217"/>
          </a:xfrm>
          <a:custGeom>
            <a:avLst/>
            <a:gdLst/>
            <a:ahLst/>
            <a:cxnLst/>
            <a:rect l="l" t="t" r="r" b="b"/>
            <a:pathLst>
              <a:path w="2413246" h="554217">
                <a:moveTo>
                  <a:pt x="0" y="0"/>
                </a:moveTo>
                <a:lnTo>
                  <a:pt x="2413246" y="0"/>
                </a:lnTo>
                <a:lnTo>
                  <a:pt x="2413246" y="554218"/>
                </a:lnTo>
                <a:lnTo>
                  <a:pt x="0" y="554218"/>
                </a:lnTo>
                <a:lnTo>
                  <a:pt x="0" y="0"/>
                </a:lnTo>
                <a:close/>
              </a:path>
            </a:pathLst>
          </a:custGeom>
          <a:blipFill>
            <a:blip r:embed="rId7"/>
            <a:stretch>
              <a:fillRect t="-74" b="-74"/>
            </a:stretch>
          </a:blipFill>
        </p:spPr>
        <p:txBody>
          <a:bodyPr/>
          <a:lstStyle/>
          <a:p>
            <a:endParaRPr lang="ko-KR"/>
          </a:p>
        </p:txBody>
      </p:sp>
      <p:sp>
        <p:nvSpPr>
          <p:cNvPr id="22" name="Freeform 32">
            <a:extLst>
              <a:ext uri="{FF2B5EF4-FFF2-40B4-BE49-F238E27FC236}">
                <a16:creationId xmlns:a16="http://schemas.microsoft.com/office/drawing/2014/main" id="{D4621951-B426-F59A-E307-140B08C7EFFE}"/>
              </a:ext>
            </a:extLst>
          </p:cNvPr>
          <p:cNvSpPr/>
          <p:nvPr/>
        </p:nvSpPr>
        <p:spPr>
          <a:xfrm>
            <a:off x="3107703" y="6613252"/>
            <a:ext cx="964077" cy="978307"/>
          </a:xfrm>
          <a:custGeom>
            <a:avLst/>
            <a:gdLst/>
            <a:ahLst/>
            <a:cxnLst/>
            <a:rect l="l" t="t" r="r" b="b"/>
            <a:pathLst>
              <a:path w="964077" h="978307">
                <a:moveTo>
                  <a:pt x="0" y="0"/>
                </a:moveTo>
                <a:lnTo>
                  <a:pt x="964077" y="0"/>
                </a:lnTo>
                <a:lnTo>
                  <a:pt x="964077" y="978307"/>
                </a:lnTo>
                <a:lnTo>
                  <a:pt x="0" y="978307"/>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ko-KR"/>
          </a:p>
        </p:txBody>
      </p:sp>
      <p:sp>
        <p:nvSpPr>
          <p:cNvPr id="23" name="Freeform 36">
            <a:extLst>
              <a:ext uri="{FF2B5EF4-FFF2-40B4-BE49-F238E27FC236}">
                <a16:creationId xmlns:a16="http://schemas.microsoft.com/office/drawing/2014/main" id="{590B8D27-5974-297F-00D7-5C206DBB698F}"/>
              </a:ext>
            </a:extLst>
          </p:cNvPr>
          <p:cNvSpPr/>
          <p:nvPr/>
        </p:nvSpPr>
        <p:spPr>
          <a:xfrm>
            <a:off x="9462872" y="6649931"/>
            <a:ext cx="893040" cy="1072428"/>
          </a:xfrm>
          <a:custGeom>
            <a:avLst/>
            <a:gdLst/>
            <a:ahLst/>
            <a:cxnLst/>
            <a:rect l="l" t="t" r="r" b="b"/>
            <a:pathLst>
              <a:path w="893040" h="1072428">
                <a:moveTo>
                  <a:pt x="0" y="0"/>
                </a:moveTo>
                <a:lnTo>
                  <a:pt x="893040" y="0"/>
                </a:lnTo>
                <a:lnTo>
                  <a:pt x="893040" y="1072428"/>
                </a:lnTo>
                <a:lnTo>
                  <a:pt x="0" y="1072428"/>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ko-KR"/>
          </a:p>
        </p:txBody>
      </p:sp>
      <p:sp>
        <p:nvSpPr>
          <p:cNvPr id="24" name="Freeform 5">
            <a:extLst>
              <a:ext uri="{FF2B5EF4-FFF2-40B4-BE49-F238E27FC236}">
                <a16:creationId xmlns:a16="http://schemas.microsoft.com/office/drawing/2014/main" id="{41BBBB72-434A-29BF-8624-BA57DFDFC07F}"/>
              </a:ext>
            </a:extLst>
          </p:cNvPr>
          <p:cNvSpPr/>
          <p:nvPr/>
        </p:nvSpPr>
        <p:spPr>
          <a:xfrm>
            <a:off x="3111904" y="3846475"/>
            <a:ext cx="801428" cy="735857"/>
          </a:xfrm>
          <a:custGeom>
            <a:avLst/>
            <a:gdLst/>
            <a:ahLst/>
            <a:cxnLst/>
            <a:rect l="l" t="t" r="r" b="b"/>
            <a:pathLst>
              <a:path w="801428" h="735857">
                <a:moveTo>
                  <a:pt x="0" y="0"/>
                </a:moveTo>
                <a:lnTo>
                  <a:pt x="801428" y="0"/>
                </a:lnTo>
                <a:lnTo>
                  <a:pt x="801428" y="735857"/>
                </a:lnTo>
                <a:lnTo>
                  <a:pt x="0" y="735857"/>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txBody>
          <a:bodyPr/>
          <a:lstStyle/>
          <a:p>
            <a:endParaRPr lang="ko-KR"/>
          </a:p>
        </p:txBody>
      </p:sp>
      <p:sp>
        <p:nvSpPr>
          <p:cNvPr id="27" name="Freeform 27">
            <a:extLst>
              <a:ext uri="{FF2B5EF4-FFF2-40B4-BE49-F238E27FC236}">
                <a16:creationId xmlns:a16="http://schemas.microsoft.com/office/drawing/2014/main" id="{4ACAED4E-1F83-CA88-2D71-45AA3704C20E}"/>
              </a:ext>
            </a:extLst>
          </p:cNvPr>
          <p:cNvSpPr/>
          <p:nvPr/>
        </p:nvSpPr>
        <p:spPr>
          <a:xfrm>
            <a:off x="9504505" y="3847027"/>
            <a:ext cx="1055098" cy="833252"/>
          </a:xfrm>
          <a:custGeom>
            <a:avLst/>
            <a:gdLst/>
            <a:ahLst/>
            <a:cxnLst/>
            <a:rect l="l" t="t" r="r" b="b"/>
            <a:pathLst>
              <a:path w="1148191" h="989531">
                <a:moveTo>
                  <a:pt x="0" y="0"/>
                </a:moveTo>
                <a:lnTo>
                  <a:pt x="1148190" y="0"/>
                </a:lnTo>
                <a:lnTo>
                  <a:pt x="1148190" y="989532"/>
                </a:lnTo>
                <a:lnTo>
                  <a:pt x="0" y="989532"/>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txBody>
          <a:bodyPr/>
          <a:lstStyle/>
          <a:p>
            <a:endParaRPr lang="ko-KR"/>
          </a:p>
        </p:txBody>
      </p:sp>
    </p:spTree>
  </p:cSld>
  <p:clrMapOvr>
    <a:masterClrMapping/>
  </p:clrMapOvr>
  <p:extLst>
    <p:ext uri="{6950BFC3-D8DA-4A85-94F7-54DA5524770B}">
      <p188:commentRel xmlns:p188="http://schemas.microsoft.com/office/powerpoint/2018/8/main" r:id="rId3"/>
    </p:ext>
  </p:extLs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3563178" y="7349120"/>
            <a:ext cx="11161644" cy="5190164"/>
          </a:xfrm>
          <a:custGeom>
            <a:avLst/>
            <a:gdLst/>
            <a:ahLst/>
            <a:cxnLst/>
            <a:rect l="l" t="t" r="r" b="b"/>
            <a:pathLst>
              <a:path w="11161644" h="5190164">
                <a:moveTo>
                  <a:pt x="0" y="0"/>
                </a:moveTo>
                <a:lnTo>
                  <a:pt x="11161644" y="0"/>
                </a:lnTo>
                <a:lnTo>
                  <a:pt x="11161644" y="5190164"/>
                </a:lnTo>
                <a:lnTo>
                  <a:pt x="0" y="5190164"/>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ko-KR"/>
          </a:p>
        </p:txBody>
      </p:sp>
      <p:sp>
        <p:nvSpPr>
          <p:cNvPr id="3" name="Freeform 3"/>
          <p:cNvSpPr/>
          <p:nvPr/>
        </p:nvSpPr>
        <p:spPr>
          <a:xfrm>
            <a:off x="8412844" y="4510136"/>
            <a:ext cx="1462312" cy="1266728"/>
          </a:xfrm>
          <a:custGeom>
            <a:avLst/>
            <a:gdLst/>
            <a:ahLst/>
            <a:cxnLst/>
            <a:rect l="l" t="t" r="r" b="b"/>
            <a:pathLst>
              <a:path w="1462312" h="1266728">
                <a:moveTo>
                  <a:pt x="0" y="0"/>
                </a:moveTo>
                <a:lnTo>
                  <a:pt x="1462312" y="0"/>
                </a:lnTo>
                <a:lnTo>
                  <a:pt x="1462312" y="1266728"/>
                </a:lnTo>
                <a:lnTo>
                  <a:pt x="0" y="1266728"/>
                </a:lnTo>
                <a:lnTo>
                  <a:pt x="0" y="0"/>
                </a:lnTo>
                <a:close/>
              </a:path>
            </a:pathLst>
          </a:custGeom>
          <a:blipFill>
            <a:blip r:embed="rId6">
              <a:extLst>
                <a:ext uri="{96DAC541-7B7A-43D3-8B79-37D633B846F1}">
                  <asvg:svgBlip xmlns:asvg="http://schemas.microsoft.com/office/drawing/2016/SVG/main" r:embed="rId7"/>
                </a:ext>
              </a:extLst>
            </a:blip>
            <a:stretch>
              <a:fillRect l="-151" r="-151"/>
            </a:stretch>
          </a:blipFill>
        </p:spPr>
        <p:txBody>
          <a:bodyPr/>
          <a:lstStyle/>
          <a:p>
            <a:endParaRPr lang="ko-KR"/>
          </a:p>
        </p:txBody>
      </p:sp>
      <p:sp>
        <p:nvSpPr>
          <p:cNvPr id="4" name="TextBox 4"/>
          <p:cNvSpPr txBox="1"/>
          <p:nvPr/>
        </p:nvSpPr>
        <p:spPr>
          <a:xfrm>
            <a:off x="2461569" y="3156464"/>
            <a:ext cx="13364862" cy="3770263"/>
          </a:xfrm>
          <a:prstGeom prst="rect">
            <a:avLst/>
          </a:prstGeom>
        </p:spPr>
        <p:txBody>
          <a:bodyPr wrap="square" lIns="0" tIns="0" rIns="0" bIns="0" rtlCol="0" anchor="t">
            <a:spAutoFit/>
          </a:bodyPr>
          <a:lstStyle/>
          <a:p>
            <a:pPr algn="ctr" rtl="0">
              <a:lnSpc>
                <a:spcPts val="4199"/>
              </a:lnSpc>
            </a:pPr>
            <a:r>
              <a:rPr lang="ko-KR" sz="4400" b="0" i="0" u="none" baseline="0" dirty="0">
                <a:solidFill>
                  <a:srgbClr val="000000"/>
                </a:solidFill>
                <a:latin typeface="맑은 고딕" panose="020B0503020000020004" pitchFamily="50" charset="-127"/>
                <a:ea typeface="맑은 고딕" panose="020B0503020000020004" pitchFamily="50" charset="-127"/>
                <a:cs typeface="Calibri (MS)"/>
                <a:sym typeface="Calibri (MS)"/>
              </a:rPr>
              <a:t>기부자들과 탄탄한 관계를 구축하는 것은 모금 </a:t>
            </a:r>
            <a:endParaRPr lang="en-US" altLang="ko-KR" sz="4400" b="0" i="0" u="none" baseline="0" dirty="0">
              <a:solidFill>
                <a:srgbClr val="000000"/>
              </a:solidFill>
              <a:latin typeface="맑은 고딕" panose="020B0503020000020004" pitchFamily="50" charset="-127"/>
              <a:ea typeface="맑은 고딕" panose="020B0503020000020004" pitchFamily="50" charset="-127"/>
              <a:cs typeface="Calibri (MS)"/>
              <a:sym typeface="Calibri (MS)"/>
            </a:endParaRPr>
          </a:p>
          <a:p>
            <a:pPr algn="ctr" rtl="0">
              <a:lnSpc>
                <a:spcPts val="4199"/>
              </a:lnSpc>
            </a:pPr>
            <a:endParaRPr lang="en-US" altLang="ko-KR" sz="4400" dirty="0">
              <a:solidFill>
                <a:srgbClr val="000000"/>
              </a:solidFill>
              <a:latin typeface="맑은 고딕" panose="020B0503020000020004" pitchFamily="50" charset="-127"/>
              <a:ea typeface="맑은 고딕" panose="020B0503020000020004" pitchFamily="50" charset="-127"/>
              <a:cs typeface="Calibri (MS)"/>
              <a:sym typeface="Calibri (MS)"/>
            </a:endParaRPr>
          </a:p>
          <a:p>
            <a:pPr algn="ctr" rtl="0">
              <a:lnSpc>
                <a:spcPts val="4199"/>
              </a:lnSpc>
            </a:pPr>
            <a:r>
              <a:rPr lang="ko-KR" sz="4400" b="0" i="0" u="none" baseline="0" dirty="0">
                <a:solidFill>
                  <a:srgbClr val="000000"/>
                </a:solidFill>
                <a:latin typeface="맑은 고딕" panose="020B0503020000020004" pitchFamily="50" charset="-127"/>
                <a:ea typeface="맑은 고딕" panose="020B0503020000020004" pitchFamily="50" charset="-127"/>
                <a:cs typeface="Calibri (MS)"/>
                <a:sym typeface="Calibri (MS)"/>
              </a:rPr>
              <a:t>활동의 장기적인 성공에 매우 중요합니다. </a:t>
            </a:r>
          </a:p>
          <a:p>
            <a:pPr algn="ctr" rtl="0">
              <a:lnSpc>
                <a:spcPts val="4199"/>
              </a:lnSpc>
            </a:pPr>
            <a:endParaRPr lang="ko-KR" sz="4400" dirty="0">
              <a:solidFill>
                <a:srgbClr val="000000"/>
              </a:solidFill>
              <a:latin typeface="맑은 고딕" panose="020B0503020000020004" pitchFamily="50" charset="-127"/>
              <a:ea typeface="맑은 고딕" panose="020B0503020000020004" pitchFamily="50" charset="-127"/>
              <a:cs typeface="Calibri (MS)"/>
              <a:sym typeface="Calibri (MS)"/>
            </a:endParaRPr>
          </a:p>
          <a:p>
            <a:pPr algn="ctr" rtl="0">
              <a:lnSpc>
                <a:spcPts val="4199"/>
              </a:lnSpc>
            </a:pPr>
            <a:r>
              <a:rPr lang="ko-KR" sz="4400" b="0" i="0" u="none" baseline="0" dirty="0">
                <a:solidFill>
                  <a:srgbClr val="000000"/>
                </a:solidFill>
                <a:latin typeface="맑은 고딕" panose="020B0503020000020004" pitchFamily="50" charset="-127"/>
                <a:ea typeface="맑은 고딕" panose="020B0503020000020004" pitchFamily="50" charset="-127"/>
                <a:cs typeface="Calibri (MS)"/>
                <a:sym typeface="Calibri (MS)"/>
              </a:rPr>
              <a:t>기부자들을 참여시키고 유지하면 클럽에 지속 가능한 </a:t>
            </a:r>
            <a:endParaRPr lang="en-US" altLang="ko-KR" sz="4400" b="0" i="0" u="none" baseline="0" dirty="0">
              <a:solidFill>
                <a:srgbClr val="000000"/>
              </a:solidFill>
              <a:latin typeface="맑은 고딕" panose="020B0503020000020004" pitchFamily="50" charset="-127"/>
              <a:ea typeface="맑은 고딕" panose="020B0503020000020004" pitchFamily="50" charset="-127"/>
              <a:cs typeface="Calibri (MS)"/>
              <a:sym typeface="Calibri (MS)"/>
            </a:endParaRPr>
          </a:p>
          <a:p>
            <a:pPr algn="ctr" rtl="0">
              <a:lnSpc>
                <a:spcPts val="4199"/>
              </a:lnSpc>
            </a:pPr>
            <a:endParaRPr lang="en-US" altLang="ko-KR" sz="4400" dirty="0">
              <a:solidFill>
                <a:srgbClr val="000000"/>
              </a:solidFill>
              <a:latin typeface="맑은 고딕" panose="020B0503020000020004" pitchFamily="50" charset="-127"/>
              <a:ea typeface="맑은 고딕" panose="020B0503020000020004" pitchFamily="50" charset="-127"/>
              <a:cs typeface="Calibri (MS)"/>
              <a:sym typeface="Calibri (MS)"/>
            </a:endParaRPr>
          </a:p>
          <a:p>
            <a:pPr algn="ctr" rtl="0">
              <a:lnSpc>
                <a:spcPts val="4199"/>
              </a:lnSpc>
            </a:pPr>
            <a:r>
              <a:rPr lang="ko-KR" sz="4400" b="0" i="0" u="none" baseline="0" dirty="0">
                <a:solidFill>
                  <a:srgbClr val="000000"/>
                </a:solidFill>
                <a:latin typeface="맑은 고딕" panose="020B0503020000020004" pitchFamily="50" charset="-127"/>
                <a:ea typeface="맑은 고딕" panose="020B0503020000020004" pitchFamily="50" charset="-127"/>
                <a:cs typeface="Calibri (MS)"/>
                <a:sym typeface="Calibri (MS)"/>
              </a:rPr>
              <a:t>도움이 됩니다!</a:t>
            </a:r>
            <a:endParaRPr lang="ko-KR" sz="4400" dirty="0">
              <a:solidFill>
                <a:srgbClr val="000000"/>
              </a:solidFill>
              <a:latin typeface="맑은 고딕" panose="020B0503020000020004" pitchFamily="50" charset="-127"/>
              <a:ea typeface="맑은 고딕" panose="020B0503020000020004" pitchFamily="50" charset="-127"/>
              <a:cs typeface="Calibri (MS)"/>
            </a:endParaRPr>
          </a:p>
        </p:txBody>
      </p:sp>
      <p:sp>
        <p:nvSpPr>
          <p:cNvPr id="6" name="TextBox 6"/>
          <p:cNvSpPr txBox="1"/>
          <p:nvPr/>
        </p:nvSpPr>
        <p:spPr>
          <a:xfrm>
            <a:off x="0" y="1028700"/>
            <a:ext cx="18288000" cy="1000274"/>
          </a:xfrm>
          <a:prstGeom prst="rect">
            <a:avLst/>
          </a:prstGeom>
        </p:spPr>
        <p:txBody>
          <a:bodyPr wrap="square" lIns="0" tIns="0" rIns="0" bIns="0" rtlCol="0" anchor="t">
            <a:spAutoFit/>
          </a:bodyPr>
          <a:lstStyle/>
          <a:p>
            <a:pPr algn="ctr" rtl="0">
              <a:lnSpc>
                <a:spcPts val="7799"/>
              </a:lnSpc>
            </a:pPr>
            <a:r>
              <a:rPr lang="ko-KR" sz="6500" b="0" i="0" u="none" baseline="0" dirty="0">
                <a:solidFill>
                  <a:srgbClr val="293374"/>
                </a:solidFill>
                <a:latin typeface="맑은 고딕" panose="020B0503020000020004" pitchFamily="50" charset="-127"/>
                <a:ea typeface="맑은 고딕" panose="020B0503020000020004" pitchFamily="50" charset="-127"/>
                <a:cs typeface="Effra"/>
                <a:sym typeface="Effra"/>
              </a:rPr>
              <a:t>기부자 참여 및 유지율 향상</a:t>
            </a:r>
          </a:p>
        </p:txBody>
      </p:sp>
      <p:sp>
        <p:nvSpPr>
          <p:cNvPr id="7" name="Freeform 7"/>
          <p:cNvSpPr/>
          <p:nvPr/>
        </p:nvSpPr>
        <p:spPr>
          <a:xfrm>
            <a:off x="15193206" y="9043031"/>
            <a:ext cx="2413246" cy="554217"/>
          </a:xfrm>
          <a:custGeom>
            <a:avLst/>
            <a:gdLst/>
            <a:ahLst/>
            <a:cxnLst/>
            <a:rect l="l" t="t" r="r" b="b"/>
            <a:pathLst>
              <a:path w="2413246" h="554217">
                <a:moveTo>
                  <a:pt x="0" y="0"/>
                </a:moveTo>
                <a:lnTo>
                  <a:pt x="2413246" y="0"/>
                </a:lnTo>
                <a:lnTo>
                  <a:pt x="2413246" y="554217"/>
                </a:lnTo>
                <a:lnTo>
                  <a:pt x="0" y="554217"/>
                </a:lnTo>
                <a:lnTo>
                  <a:pt x="0" y="0"/>
                </a:lnTo>
                <a:close/>
              </a:path>
            </a:pathLst>
          </a:custGeom>
          <a:blipFill>
            <a:blip r:embed="rId8"/>
            <a:stretch>
              <a:fillRect l="-198" r="-198"/>
            </a:stretch>
          </a:blipFill>
        </p:spPr>
        <p:txBody>
          <a:bodyPr/>
          <a:lstStyle/>
          <a:p>
            <a:endParaRPr lang="ko-KR"/>
          </a:p>
        </p:txBody>
      </p:sp>
    </p:spTree>
  </p:cSld>
  <p:clrMapOvr>
    <a:masterClrMapping/>
  </p:clrMapOvr>
  <p:extLst>
    <p:ext uri="{6950BFC3-D8DA-4A85-94F7-54DA5524770B}">
      <p188:commentRel xmlns:p188="http://schemas.microsoft.com/office/powerpoint/2018/8/main" r:id="rId3"/>
    </p:ext>
  </p:extLs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55BAFF-9686-236E-FFB9-E4A9C2E0B30D}"/>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65394258-8049-1319-E081-D60BB4CE56CF}"/>
              </a:ext>
            </a:extLst>
          </p:cNvPr>
          <p:cNvGrpSpPr/>
          <p:nvPr/>
        </p:nvGrpSpPr>
        <p:grpSpPr>
          <a:xfrm rot="5400000">
            <a:off x="1369991" y="3805710"/>
            <a:ext cx="500647" cy="438066"/>
            <a:chOff x="0" y="0"/>
            <a:chExt cx="812800" cy="711200"/>
          </a:xfrm>
        </p:grpSpPr>
        <p:sp>
          <p:nvSpPr>
            <p:cNvPr id="3" name="Freeform 3">
              <a:extLst>
                <a:ext uri="{FF2B5EF4-FFF2-40B4-BE49-F238E27FC236}">
                  <a16:creationId xmlns:a16="http://schemas.microsoft.com/office/drawing/2014/main" id="{074C9E48-8A61-BF95-EF95-16EFC2771900}"/>
                </a:ext>
              </a:extLst>
            </p:cNvPr>
            <p:cNvSpPr/>
            <p:nvPr/>
          </p:nvSpPr>
          <p:spPr>
            <a:xfrm>
              <a:off x="60851" y="89740"/>
              <a:ext cx="691098" cy="621460"/>
            </a:xfrm>
            <a:custGeom>
              <a:avLst/>
              <a:gdLst/>
              <a:ahLst/>
              <a:cxnLst/>
              <a:rect l="l" t="t" r="r" b="b"/>
              <a:pathLst>
                <a:path w="691098" h="621460">
                  <a:moveTo>
                    <a:pt x="422271" y="44524"/>
                  </a:moveTo>
                  <a:lnTo>
                    <a:pt x="675227" y="487196"/>
                  </a:lnTo>
                  <a:cubicBezTo>
                    <a:pt x="691098" y="514971"/>
                    <a:pt x="690984" y="549095"/>
                    <a:pt x="674928" y="576763"/>
                  </a:cubicBezTo>
                  <a:cubicBezTo>
                    <a:pt x="658871" y="604431"/>
                    <a:pt x="629300" y="621460"/>
                    <a:pt x="597311" y="621460"/>
                  </a:cubicBezTo>
                  <a:lnTo>
                    <a:pt x="93787" y="621460"/>
                  </a:lnTo>
                  <a:cubicBezTo>
                    <a:pt x="61798" y="621460"/>
                    <a:pt x="32227" y="604431"/>
                    <a:pt x="16170" y="576763"/>
                  </a:cubicBezTo>
                  <a:cubicBezTo>
                    <a:pt x="114" y="549095"/>
                    <a:pt x="0" y="514971"/>
                    <a:pt x="15871" y="487196"/>
                  </a:cubicBezTo>
                  <a:lnTo>
                    <a:pt x="268827" y="44524"/>
                  </a:lnTo>
                  <a:cubicBezTo>
                    <a:pt x="284560" y="16991"/>
                    <a:pt x="313839" y="0"/>
                    <a:pt x="345549" y="0"/>
                  </a:cubicBezTo>
                  <a:cubicBezTo>
                    <a:pt x="377259" y="0"/>
                    <a:pt x="406538" y="16991"/>
                    <a:pt x="422271" y="44524"/>
                  </a:cubicBezTo>
                  <a:close/>
                </a:path>
              </a:pathLst>
            </a:custGeom>
            <a:solidFill>
              <a:srgbClr val="293374">
                <a:alpha val="89804"/>
              </a:srgbClr>
            </a:solidFill>
          </p:spPr>
          <p:txBody>
            <a:bodyPr/>
            <a:lstStyle/>
            <a:p>
              <a:endParaRPr lang="ko-KR"/>
            </a:p>
          </p:txBody>
        </p:sp>
        <p:sp>
          <p:nvSpPr>
            <p:cNvPr id="4" name="TextBox 4">
              <a:extLst>
                <a:ext uri="{FF2B5EF4-FFF2-40B4-BE49-F238E27FC236}">
                  <a16:creationId xmlns:a16="http://schemas.microsoft.com/office/drawing/2014/main" id="{240FA44D-1DCC-E47F-42EC-3CA845FCEACE}"/>
                </a:ext>
              </a:extLst>
            </p:cNvPr>
            <p:cNvSpPr txBox="1"/>
            <p:nvPr/>
          </p:nvSpPr>
          <p:spPr>
            <a:xfrm>
              <a:off x="127000" y="263525"/>
              <a:ext cx="558800" cy="396875"/>
            </a:xfrm>
            <a:prstGeom prst="rect">
              <a:avLst/>
            </a:prstGeom>
          </p:spPr>
          <p:txBody>
            <a:bodyPr lIns="50800" tIns="50800" rIns="50800" bIns="50800" rtlCol="0" anchor="ctr"/>
            <a:lstStyle/>
            <a:p>
              <a:pPr algn="ctr" rtl="0">
                <a:lnSpc>
                  <a:spcPts val="3750"/>
                </a:lnSpc>
              </a:pPr>
              <a:endParaRPr/>
            </a:p>
          </p:txBody>
        </p:sp>
      </p:grpSp>
      <p:grpSp>
        <p:nvGrpSpPr>
          <p:cNvPr id="5" name="Group 5">
            <a:extLst>
              <a:ext uri="{FF2B5EF4-FFF2-40B4-BE49-F238E27FC236}">
                <a16:creationId xmlns:a16="http://schemas.microsoft.com/office/drawing/2014/main" id="{FAD7A7D3-A67C-03D0-4F06-A55B4F41F0AC}"/>
              </a:ext>
            </a:extLst>
          </p:cNvPr>
          <p:cNvGrpSpPr/>
          <p:nvPr/>
        </p:nvGrpSpPr>
        <p:grpSpPr>
          <a:xfrm rot="5400000">
            <a:off x="1401281" y="7641847"/>
            <a:ext cx="500647" cy="438066"/>
            <a:chOff x="0" y="0"/>
            <a:chExt cx="812800" cy="711200"/>
          </a:xfrm>
        </p:grpSpPr>
        <p:sp>
          <p:nvSpPr>
            <p:cNvPr id="6" name="Freeform 6">
              <a:extLst>
                <a:ext uri="{FF2B5EF4-FFF2-40B4-BE49-F238E27FC236}">
                  <a16:creationId xmlns:a16="http://schemas.microsoft.com/office/drawing/2014/main" id="{4A726A8C-D966-D389-BCBA-0A896EB07315}"/>
                </a:ext>
              </a:extLst>
            </p:cNvPr>
            <p:cNvSpPr/>
            <p:nvPr/>
          </p:nvSpPr>
          <p:spPr>
            <a:xfrm>
              <a:off x="60851" y="89740"/>
              <a:ext cx="691098" cy="621460"/>
            </a:xfrm>
            <a:custGeom>
              <a:avLst/>
              <a:gdLst/>
              <a:ahLst/>
              <a:cxnLst/>
              <a:rect l="l" t="t" r="r" b="b"/>
              <a:pathLst>
                <a:path w="691098" h="621460">
                  <a:moveTo>
                    <a:pt x="422271" y="44524"/>
                  </a:moveTo>
                  <a:lnTo>
                    <a:pt x="675227" y="487196"/>
                  </a:lnTo>
                  <a:cubicBezTo>
                    <a:pt x="691098" y="514971"/>
                    <a:pt x="690984" y="549095"/>
                    <a:pt x="674928" y="576763"/>
                  </a:cubicBezTo>
                  <a:cubicBezTo>
                    <a:pt x="658871" y="604431"/>
                    <a:pt x="629300" y="621460"/>
                    <a:pt x="597311" y="621460"/>
                  </a:cubicBezTo>
                  <a:lnTo>
                    <a:pt x="93787" y="621460"/>
                  </a:lnTo>
                  <a:cubicBezTo>
                    <a:pt x="61798" y="621460"/>
                    <a:pt x="32227" y="604431"/>
                    <a:pt x="16170" y="576763"/>
                  </a:cubicBezTo>
                  <a:cubicBezTo>
                    <a:pt x="114" y="549095"/>
                    <a:pt x="0" y="514971"/>
                    <a:pt x="15871" y="487196"/>
                  </a:cubicBezTo>
                  <a:lnTo>
                    <a:pt x="268827" y="44524"/>
                  </a:lnTo>
                  <a:cubicBezTo>
                    <a:pt x="284560" y="16991"/>
                    <a:pt x="313839" y="0"/>
                    <a:pt x="345549" y="0"/>
                  </a:cubicBezTo>
                  <a:cubicBezTo>
                    <a:pt x="377259" y="0"/>
                    <a:pt x="406538" y="16991"/>
                    <a:pt x="422271" y="44524"/>
                  </a:cubicBezTo>
                  <a:close/>
                </a:path>
              </a:pathLst>
            </a:custGeom>
            <a:solidFill>
              <a:srgbClr val="293374">
                <a:alpha val="89804"/>
              </a:srgbClr>
            </a:solidFill>
          </p:spPr>
          <p:txBody>
            <a:bodyPr/>
            <a:lstStyle/>
            <a:p>
              <a:endParaRPr lang="ko-KR"/>
            </a:p>
          </p:txBody>
        </p:sp>
        <p:sp>
          <p:nvSpPr>
            <p:cNvPr id="7" name="TextBox 7">
              <a:extLst>
                <a:ext uri="{FF2B5EF4-FFF2-40B4-BE49-F238E27FC236}">
                  <a16:creationId xmlns:a16="http://schemas.microsoft.com/office/drawing/2014/main" id="{374AEA2F-E01D-A8DE-34CC-B98907B3962F}"/>
                </a:ext>
              </a:extLst>
            </p:cNvPr>
            <p:cNvSpPr txBox="1"/>
            <p:nvPr/>
          </p:nvSpPr>
          <p:spPr>
            <a:xfrm>
              <a:off x="127000" y="263525"/>
              <a:ext cx="558800" cy="396875"/>
            </a:xfrm>
            <a:prstGeom prst="rect">
              <a:avLst/>
            </a:prstGeom>
          </p:spPr>
          <p:txBody>
            <a:bodyPr lIns="50800" tIns="50800" rIns="50800" bIns="50800" rtlCol="0" anchor="ctr"/>
            <a:lstStyle/>
            <a:p>
              <a:pPr algn="ctr" rtl="0">
                <a:lnSpc>
                  <a:spcPts val="3750"/>
                </a:lnSpc>
              </a:pPr>
              <a:endParaRPr/>
            </a:p>
          </p:txBody>
        </p:sp>
      </p:grpSp>
      <p:grpSp>
        <p:nvGrpSpPr>
          <p:cNvPr id="8" name="Group 8">
            <a:extLst>
              <a:ext uri="{FF2B5EF4-FFF2-40B4-BE49-F238E27FC236}">
                <a16:creationId xmlns:a16="http://schemas.microsoft.com/office/drawing/2014/main" id="{25964F42-4335-57FD-7C8F-6E8C5DB9B9B0}"/>
              </a:ext>
            </a:extLst>
          </p:cNvPr>
          <p:cNvGrpSpPr/>
          <p:nvPr/>
        </p:nvGrpSpPr>
        <p:grpSpPr>
          <a:xfrm>
            <a:off x="14295323" y="-210514"/>
            <a:ext cx="9483991" cy="12212363"/>
            <a:chOff x="0" y="0"/>
            <a:chExt cx="1207697" cy="1555130"/>
          </a:xfrm>
        </p:grpSpPr>
        <p:sp>
          <p:nvSpPr>
            <p:cNvPr id="9" name="Freeform 9">
              <a:extLst>
                <a:ext uri="{FF2B5EF4-FFF2-40B4-BE49-F238E27FC236}">
                  <a16:creationId xmlns:a16="http://schemas.microsoft.com/office/drawing/2014/main" id="{FA171B54-9821-8B1B-44E6-B7F04B09A3BF}"/>
                </a:ext>
              </a:extLst>
            </p:cNvPr>
            <p:cNvSpPr/>
            <p:nvPr/>
          </p:nvSpPr>
          <p:spPr>
            <a:xfrm>
              <a:off x="0" y="0"/>
              <a:ext cx="1207697" cy="1555130"/>
            </a:xfrm>
            <a:custGeom>
              <a:avLst/>
              <a:gdLst/>
              <a:ahLst/>
              <a:cxnLst/>
              <a:rect l="l" t="t" r="r" b="b"/>
              <a:pathLst>
                <a:path w="1207697" h="1555130">
                  <a:moveTo>
                    <a:pt x="603849" y="0"/>
                  </a:moveTo>
                  <a:cubicBezTo>
                    <a:pt x="270352" y="0"/>
                    <a:pt x="0" y="348128"/>
                    <a:pt x="0" y="777565"/>
                  </a:cubicBezTo>
                  <a:cubicBezTo>
                    <a:pt x="0" y="1207002"/>
                    <a:pt x="270352" y="1555130"/>
                    <a:pt x="603849" y="1555130"/>
                  </a:cubicBezTo>
                  <a:cubicBezTo>
                    <a:pt x="937345" y="1555130"/>
                    <a:pt x="1207697" y="1207002"/>
                    <a:pt x="1207697" y="777565"/>
                  </a:cubicBezTo>
                  <a:cubicBezTo>
                    <a:pt x="1207697" y="348128"/>
                    <a:pt x="937345" y="0"/>
                    <a:pt x="603849" y="0"/>
                  </a:cubicBezTo>
                  <a:close/>
                </a:path>
              </a:pathLst>
            </a:custGeom>
            <a:gradFill rotWithShape="1">
              <a:gsLst>
                <a:gs pos="0">
                  <a:srgbClr val="649CDC">
                    <a:alpha val="100000"/>
                  </a:srgbClr>
                </a:gs>
                <a:gs pos="100000">
                  <a:srgbClr val="19317D">
                    <a:alpha val="100000"/>
                  </a:srgbClr>
                </a:gs>
              </a:gsLst>
              <a:lin ang="0"/>
            </a:gradFill>
          </p:spPr>
          <p:txBody>
            <a:bodyPr/>
            <a:lstStyle/>
            <a:p>
              <a:endParaRPr lang="ko-KR"/>
            </a:p>
          </p:txBody>
        </p:sp>
        <p:sp>
          <p:nvSpPr>
            <p:cNvPr id="10" name="TextBox 10">
              <a:extLst>
                <a:ext uri="{FF2B5EF4-FFF2-40B4-BE49-F238E27FC236}">
                  <a16:creationId xmlns:a16="http://schemas.microsoft.com/office/drawing/2014/main" id="{736C2E36-0A07-5ED8-BBCD-452106E40EB0}"/>
                </a:ext>
              </a:extLst>
            </p:cNvPr>
            <p:cNvSpPr txBox="1"/>
            <p:nvPr/>
          </p:nvSpPr>
          <p:spPr>
            <a:xfrm>
              <a:off x="113222" y="79118"/>
              <a:ext cx="981254" cy="1330218"/>
            </a:xfrm>
            <a:prstGeom prst="rect">
              <a:avLst/>
            </a:prstGeom>
          </p:spPr>
          <p:txBody>
            <a:bodyPr lIns="50800" tIns="50800" rIns="50800" bIns="50800" rtlCol="0" anchor="ctr"/>
            <a:lstStyle/>
            <a:p>
              <a:pPr algn="ctr" rtl="0">
                <a:lnSpc>
                  <a:spcPts val="3750"/>
                </a:lnSpc>
              </a:pPr>
              <a:endParaRPr/>
            </a:p>
          </p:txBody>
        </p:sp>
      </p:grpSp>
      <p:sp>
        <p:nvSpPr>
          <p:cNvPr id="11" name="Freeform 11">
            <a:extLst>
              <a:ext uri="{FF2B5EF4-FFF2-40B4-BE49-F238E27FC236}">
                <a16:creationId xmlns:a16="http://schemas.microsoft.com/office/drawing/2014/main" id="{88F50701-4781-3C5A-D901-DB6600D2F5AF}"/>
              </a:ext>
            </a:extLst>
          </p:cNvPr>
          <p:cNvSpPr/>
          <p:nvPr/>
        </p:nvSpPr>
        <p:spPr>
          <a:xfrm rot="1102074" flipH="1">
            <a:off x="-5048077" y="6018994"/>
            <a:ext cx="16114424" cy="12188364"/>
          </a:xfrm>
          <a:custGeom>
            <a:avLst/>
            <a:gdLst/>
            <a:ahLst/>
            <a:cxnLst/>
            <a:rect l="l" t="t" r="r" b="b"/>
            <a:pathLst>
              <a:path w="16114424" h="12188364">
                <a:moveTo>
                  <a:pt x="16114424" y="0"/>
                </a:moveTo>
                <a:lnTo>
                  <a:pt x="0" y="0"/>
                </a:lnTo>
                <a:lnTo>
                  <a:pt x="0" y="12188365"/>
                </a:lnTo>
                <a:lnTo>
                  <a:pt x="16114424" y="12188365"/>
                </a:lnTo>
                <a:lnTo>
                  <a:pt x="16114424" y="0"/>
                </a:lnTo>
                <a:close/>
              </a:path>
            </a:pathLst>
          </a:custGeom>
          <a:blipFill>
            <a:blip r:embed="rId3">
              <a:alphaModFix amt="3000"/>
              <a:extLst>
                <a:ext uri="{96DAC541-7B7A-43D3-8B79-37D633B846F1}">
                  <asvg:svgBlip xmlns:asvg="http://schemas.microsoft.com/office/drawing/2016/SVG/main" r:embed="rId4"/>
                </a:ext>
              </a:extLst>
            </a:blip>
            <a:stretch>
              <a:fillRect/>
            </a:stretch>
          </a:blipFill>
        </p:spPr>
        <p:txBody>
          <a:bodyPr/>
          <a:lstStyle/>
          <a:p>
            <a:endParaRPr lang="ko-KR"/>
          </a:p>
        </p:txBody>
      </p:sp>
      <p:grpSp>
        <p:nvGrpSpPr>
          <p:cNvPr id="12" name="Group 12">
            <a:extLst>
              <a:ext uri="{FF2B5EF4-FFF2-40B4-BE49-F238E27FC236}">
                <a16:creationId xmlns:a16="http://schemas.microsoft.com/office/drawing/2014/main" id="{C73045AA-CE1A-BBBB-E0BA-CFA6D12D04AA}"/>
              </a:ext>
            </a:extLst>
          </p:cNvPr>
          <p:cNvGrpSpPr/>
          <p:nvPr/>
        </p:nvGrpSpPr>
        <p:grpSpPr>
          <a:xfrm rot="5400000">
            <a:off x="1369991" y="4714977"/>
            <a:ext cx="500647" cy="438066"/>
            <a:chOff x="0" y="0"/>
            <a:chExt cx="812800" cy="711200"/>
          </a:xfrm>
        </p:grpSpPr>
        <p:sp>
          <p:nvSpPr>
            <p:cNvPr id="13" name="Freeform 13">
              <a:extLst>
                <a:ext uri="{FF2B5EF4-FFF2-40B4-BE49-F238E27FC236}">
                  <a16:creationId xmlns:a16="http://schemas.microsoft.com/office/drawing/2014/main" id="{A756E27C-B800-88D9-680C-92B54DAAE52E}"/>
                </a:ext>
              </a:extLst>
            </p:cNvPr>
            <p:cNvSpPr/>
            <p:nvPr/>
          </p:nvSpPr>
          <p:spPr>
            <a:xfrm>
              <a:off x="60851" y="89740"/>
              <a:ext cx="691098" cy="621460"/>
            </a:xfrm>
            <a:custGeom>
              <a:avLst/>
              <a:gdLst/>
              <a:ahLst/>
              <a:cxnLst/>
              <a:rect l="l" t="t" r="r" b="b"/>
              <a:pathLst>
                <a:path w="691098" h="621460">
                  <a:moveTo>
                    <a:pt x="422271" y="44524"/>
                  </a:moveTo>
                  <a:lnTo>
                    <a:pt x="675227" y="487196"/>
                  </a:lnTo>
                  <a:cubicBezTo>
                    <a:pt x="691098" y="514971"/>
                    <a:pt x="690984" y="549095"/>
                    <a:pt x="674928" y="576763"/>
                  </a:cubicBezTo>
                  <a:cubicBezTo>
                    <a:pt x="658871" y="604431"/>
                    <a:pt x="629300" y="621460"/>
                    <a:pt x="597311" y="621460"/>
                  </a:cubicBezTo>
                  <a:lnTo>
                    <a:pt x="93787" y="621460"/>
                  </a:lnTo>
                  <a:cubicBezTo>
                    <a:pt x="61798" y="621460"/>
                    <a:pt x="32227" y="604431"/>
                    <a:pt x="16170" y="576763"/>
                  </a:cubicBezTo>
                  <a:cubicBezTo>
                    <a:pt x="114" y="549095"/>
                    <a:pt x="0" y="514971"/>
                    <a:pt x="15871" y="487196"/>
                  </a:cubicBezTo>
                  <a:lnTo>
                    <a:pt x="268827" y="44524"/>
                  </a:lnTo>
                  <a:cubicBezTo>
                    <a:pt x="284560" y="16991"/>
                    <a:pt x="313839" y="0"/>
                    <a:pt x="345549" y="0"/>
                  </a:cubicBezTo>
                  <a:cubicBezTo>
                    <a:pt x="377259" y="0"/>
                    <a:pt x="406538" y="16991"/>
                    <a:pt x="422271" y="44524"/>
                  </a:cubicBezTo>
                  <a:close/>
                </a:path>
              </a:pathLst>
            </a:custGeom>
            <a:solidFill>
              <a:srgbClr val="518BC9">
                <a:alpha val="89804"/>
              </a:srgbClr>
            </a:solidFill>
          </p:spPr>
          <p:txBody>
            <a:bodyPr/>
            <a:lstStyle/>
            <a:p>
              <a:endParaRPr lang="ko-KR"/>
            </a:p>
          </p:txBody>
        </p:sp>
        <p:sp>
          <p:nvSpPr>
            <p:cNvPr id="14" name="TextBox 14">
              <a:extLst>
                <a:ext uri="{FF2B5EF4-FFF2-40B4-BE49-F238E27FC236}">
                  <a16:creationId xmlns:a16="http://schemas.microsoft.com/office/drawing/2014/main" id="{5773C1D7-01D8-2F62-33D7-BFDCBEF5A5B9}"/>
                </a:ext>
              </a:extLst>
            </p:cNvPr>
            <p:cNvSpPr txBox="1"/>
            <p:nvPr/>
          </p:nvSpPr>
          <p:spPr>
            <a:xfrm>
              <a:off x="127000" y="263525"/>
              <a:ext cx="558800" cy="396875"/>
            </a:xfrm>
            <a:prstGeom prst="rect">
              <a:avLst/>
            </a:prstGeom>
          </p:spPr>
          <p:txBody>
            <a:bodyPr lIns="50800" tIns="50800" rIns="50800" bIns="50800" rtlCol="0" anchor="ctr"/>
            <a:lstStyle/>
            <a:p>
              <a:pPr algn="ctr" rtl="0">
                <a:lnSpc>
                  <a:spcPts val="3750"/>
                </a:lnSpc>
              </a:pPr>
              <a:endParaRPr/>
            </a:p>
          </p:txBody>
        </p:sp>
      </p:grpSp>
      <p:grpSp>
        <p:nvGrpSpPr>
          <p:cNvPr id="18" name="Group 18">
            <a:extLst>
              <a:ext uri="{FF2B5EF4-FFF2-40B4-BE49-F238E27FC236}">
                <a16:creationId xmlns:a16="http://schemas.microsoft.com/office/drawing/2014/main" id="{BFD9050D-AC86-7BDC-75FD-9AC17EE1305D}"/>
              </a:ext>
            </a:extLst>
          </p:cNvPr>
          <p:cNvGrpSpPr/>
          <p:nvPr/>
        </p:nvGrpSpPr>
        <p:grpSpPr>
          <a:xfrm rot="5400000">
            <a:off x="1369991" y="5676635"/>
            <a:ext cx="500647" cy="438066"/>
            <a:chOff x="0" y="0"/>
            <a:chExt cx="812800" cy="711200"/>
          </a:xfrm>
        </p:grpSpPr>
        <p:sp>
          <p:nvSpPr>
            <p:cNvPr id="19" name="Freeform 19">
              <a:extLst>
                <a:ext uri="{FF2B5EF4-FFF2-40B4-BE49-F238E27FC236}">
                  <a16:creationId xmlns:a16="http://schemas.microsoft.com/office/drawing/2014/main" id="{706135CA-BFE2-9B90-BCE8-B3DD0EFF3969}"/>
                </a:ext>
              </a:extLst>
            </p:cNvPr>
            <p:cNvSpPr/>
            <p:nvPr/>
          </p:nvSpPr>
          <p:spPr>
            <a:xfrm>
              <a:off x="60851" y="89740"/>
              <a:ext cx="691098" cy="621460"/>
            </a:xfrm>
            <a:custGeom>
              <a:avLst/>
              <a:gdLst/>
              <a:ahLst/>
              <a:cxnLst/>
              <a:rect l="l" t="t" r="r" b="b"/>
              <a:pathLst>
                <a:path w="691098" h="621460">
                  <a:moveTo>
                    <a:pt x="422271" y="44524"/>
                  </a:moveTo>
                  <a:lnTo>
                    <a:pt x="675227" y="487196"/>
                  </a:lnTo>
                  <a:cubicBezTo>
                    <a:pt x="691098" y="514971"/>
                    <a:pt x="690984" y="549095"/>
                    <a:pt x="674928" y="576763"/>
                  </a:cubicBezTo>
                  <a:cubicBezTo>
                    <a:pt x="658871" y="604431"/>
                    <a:pt x="629300" y="621460"/>
                    <a:pt x="597311" y="621460"/>
                  </a:cubicBezTo>
                  <a:lnTo>
                    <a:pt x="93787" y="621460"/>
                  </a:lnTo>
                  <a:cubicBezTo>
                    <a:pt x="61798" y="621460"/>
                    <a:pt x="32227" y="604431"/>
                    <a:pt x="16170" y="576763"/>
                  </a:cubicBezTo>
                  <a:cubicBezTo>
                    <a:pt x="114" y="549095"/>
                    <a:pt x="0" y="514971"/>
                    <a:pt x="15871" y="487196"/>
                  </a:cubicBezTo>
                  <a:lnTo>
                    <a:pt x="268827" y="44524"/>
                  </a:lnTo>
                  <a:cubicBezTo>
                    <a:pt x="284560" y="16991"/>
                    <a:pt x="313839" y="0"/>
                    <a:pt x="345549" y="0"/>
                  </a:cubicBezTo>
                  <a:cubicBezTo>
                    <a:pt x="377259" y="0"/>
                    <a:pt x="406538" y="16991"/>
                    <a:pt x="422271" y="44524"/>
                  </a:cubicBezTo>
                  <a:close/>
                </a:path>
              </a:pathLst>
            </a:custGeom>
            <a:solidFill>
              <a:srgbClr val="BB4075">
                <a:alpha val="89804"/>
              </a:srgbClr>
            </a:solidFill>
          </p:spPr>
          <p:txBody>
            <a:bodyPr/>
            <a:lstStyle/>
            <a:p>
              <a:endParaRPr lang="ko-KR"/>
            </a:p>
          </p:txBody>
        </p:sp>
        <p:sp>
          <p:nvSpPr>
            <p:cNvPr id="20" name="TextBox 20">
              <a:extLst>
                <a:ext uri="{FF2B5EF4-FFF2-40B4-BE49-F238E27FC236}">
                  <a16:creationId xmlns:a16="http://schemas.microsoft.com/office/drawing/2014/main" id="{F778FA11-1A27-60DA-FF59-5BF715A977D3}"/>
                </a:ext>
              </a:extLst>
            </p:cNvPr>
            <p:cNvSpPr txBox="1"/>
            <p:nvPr/>
          </p:nvSpPr>
          <p:spPr>
            <a:xfrm>
              <a:off x="127000" y="263525"/>
              <a:ext cx="558800" cy="396875"/>
            </a:xfrm>
            <a:prstGeom prst="rect">
              <a:avLst/>
            </a:prstGeom>
          </p:spPr>
          <p:txBody>
            <a:bodyPr lIns="50800" tIns="50800" rIns="50800" bIns="50800" rtlCol="0" anchor="ctr"/>
            <a:lstStyle/>
            <a:p>
              <a:pPr algn="ctr" rtl="0">
                <a:lnSpc>
                  <a:spcPts val="3750"/>
                </a:lnSpc>
              </a:pPr>
              <a:endParaRPr/>
            </a:p>
          </p:txBody>
        </p:sp>
      </p:grpSp>
      <p:grpSp>
        <p:nvGrpSpPr>
          <p:cNvPr id="21" name="Group 21">
            <a:extLst>
              <a:ext uri="{FF2B5EF4-FFF2-40B4-BE49-F238E27FC236}">
                <a16:creationId xmlns:a16="http://schemas.microsoft.com/office/drawing/2014/main" id="{855B5541-BE46-E322-1F70-94F073C2907E}"/>
              </a:ext>
            </a:extLst>
          </p:cNvPr>
          <p:cNvGrpSpPr/>
          <p:nvPr/>
        </p:nvGrpSpPr>
        <p:grpSpPr>
          <a:xfrm rot="5400000">
            <a:off x="1369991" y="6676392"/>
            <a:ext cx="500647" cy="438066"/>
            <a:chOff x="0" y="0"/>
            <a:chExt cx="812800" cy="711200"/>
          </a:xfrm>
        </p:grpSpPr>
        <p:sp>
          <p:nvSpPr>
            <p:cNvPr id="22" name="Freeform 22">
              <a:extLst>
                <a:ext uri="{FF2B5EF4-FFF2-40B4-BE49-F238E27FC236}">
                  <a16:creationId xmlns:a16="http://schemas.microsoft.com/office/drawing/2014/main" id="{B8EEC997-89AB-49CF-0706-022B14382661}"/>
                </a:ext>
              </a:extLst>
            </p:cNvPr>
            <p:cNvSpPr/>
            <p:nvPr/>
          </p:nvSpPr>
          <p:spPr>
            <a:xfrm>
              <a:off x="60851" y="89740"/>
              <a:ext cx="691098" cy="621460"/>
            </a:xfrm>
            <a:custGeom>
              <a:avLst/>
              <a:gdLst/>
              <a:ahLst/>
              <a:cxnLst/>
              <a:rect l="l" t="t" r="r" b="b"/>
              <a:pathLst>
                <a:path w="691098" h="621460">
                  <a:moveTo>
                    <a:pt x="422271" y="44524"/>
                  </a:moveTo>
                  <a:lnTo>
                    <a:pt x="675227" y="487196"/>
                  </a:lnTo>
                  <a:cubicBezTo>
                    <a:pt x="691098" y="514971"/>
                    <a:pt x="690984" y="549095"/>
                    <a:pt x="674928" y="576763"/>
                  </a:cubicBezTo>
                  <a:cubicBezTo>
                    <a:pt x="658871" y="604431"/>
                    <a:pt x="629300" y="621460"/>
                    <a:pt x="597311" y="621460"/>
                  </a:cubicBezTo>
                  <a:lnTo>
                    <a:pt x="93787" y="621460"/>
                  </a:lnTo>
                  <a:cubicBezTo>
                    <a:pt x="61798" y="621460"/>
                    <a:pt x="32227" y="604431"/>
                    <a:pt x="16170" y="576763"/>
                  </a:cubicBezTo>
                  <a:cubicBezTo>
                    <a:pt x="114" y="549095"/>
                    <a:pt x="0" y="514971"/>
                    <a:pt x="15871" y="487196"/>
                  </a:cubicBezTo>
                  <a:lnTo>
                    <a:pt x="268827" y="44524"/>
                  </a:lnTo>
                  <a:cubicBezTo>
                    <a:pt x="284560" y="16991"/>
                    <a:pt x="313839" y="0"/>
                    <a:pt x="345549" y="0"/>
                  </a:cubicBezTo>
                  <a:cubicBezTo>
                    <a:pt x="377259" y="0"/>
                    <a:pt x="406538" y="16991"/>
                    <a:pt x="422271" y="44524"/>
                  </a:cubicBezTo>
                  <a:close/>
                </a:path>
              </a:pathLst>
            </a:custGeom>
            <a:solidFill>
              <a:srgbClr val="590E52">
                <a:alpha val="89804"/>
              </a:srgbClr>
            </a:solidFill>
          </p:spPr>
          <p:txBody>
            <a:bodyPr/>
            <a:lstStyle/>
            <a:p>
              <a:endParaRPr lang="ko-KR"/>
            </a:p>
          </p:txBody>
        </p:sp>
        <p:sp>
          <p:nvSpPr>
            <p:cNvPr id="23" name="TextBox 23">
              <a:extLst>
                <a:ext uri="{FF2B5EF4-FFF2-40B4-BE49-F238E27FC236}">
                  <a16:creationId xmlns:a16="http://schemas.microsoft.com/office/drawing/2014/main" id="{5948FCE3-B4CD-891F-8FC6-62DAD36EE4A2}"/>
                </a:ext>
              </a:extLst>
            </p:cNvPr>
            <p:cNvSpPr txBox="1"/>
            <p:nvPr/>
          </p:nvSpPr>
          <p:spPr>
            <a:xfrm>
              <a:off x="127000" y="263525"/>
              <a:ext cx="558800" cy="396875"/>
            </a:xfrm>
            <a:prstGeom prst="rect">
              <a:avLst/>
            </a:prstGeom>
          </p:spPr>
          <p:txBody>
            <a:bodyPr lIns="50800" tIns="50800" rIns="50800" bIns="50800" rtlCol="0" anchor="ctr"/>
            <a:lstStyle/>
            <a:p>
              <a:pPr algn="ctr" rtl="0">
                <a:lnSpc>
                  <a:spcPts val="3750"/>
                </a:lnSpc>
              </a:pPr>
              <a:endParaRPr/>
            </a:p>
          </p:txBody>
        </p:sp>
      </p:grpSp>
      <p:sp>
        <p:nvSpPr>
          <p:cNvPr id="24" name="Freeform 24">
            <a:extLst>
              <a:ext uri="{FF2B5EF4-FFF2-40B4-BE49-F238E27FC236}">
                <a16:creationId xmlns:a16="http://schemas.microsoft.com/office/drawing/2014/main" id="{D0FDFDEE-A3FE-5789-776E-3BB80B757C84}"/>
              </a:ext>
            </a:extLst>
          </p:cNvPr>
          <p:cNvSpPr/>
          <p:nvPr/>
        </p:nvSpPr>
        <p:spPr>
          <a:xfrm rot="1102074" flipH="1">
            <a:off x="-4443685" y="4114818"/>
            <a:ext cx="18545990" cy="14027512"/>
          </a:xfrm>
          <a:custGeom>
            <a:avLst/>
            <a:gdLst/>
            <a:ahLst/>
            <a:cxnLst/>
            <a:rect l="l" t="t" r="r" b="b"/>
            <a:pathLst>
              <a:path w="18545990" h="14027512">
                <a:moveTo>
                  <a:pt x="18545990" y="0"/>
                </a:moveTo>
                <a:lnTo>
                  <a:pt x="0" y="0"/>
                </a:lnTo>
                <a:lnTo>
                  <a:pt x="0" y="14027513"/>
                </a:lnTo>
                <a:lnTo>
                  <a:pt x="18545990" y="14027513"/>
                </a:lnTo>
                <a:lnTo>
                  <a:pt x="18545990" y="0"/>
                </a:lnTo>
                <a:close/>
              </a:path>
            </a:pathLst>
          </a:custGeom>
          <a:blipFill>
            <a:blip r:embed="rId3">
              <a:alphaModFix amt="3000"/>
              <a:extLst>
                <a:ext uri="{96DAC541-7B7A-43D3-8B79-37D633B846F1}">
                  <asvg:svgBlip xmlns:asvg="http://schemas.microsoft.com/office/drawing/2016/SVG/main" r:embed="rId4"/>
                </a:ext>
              </a:extLst>
            </a:blip>
            <a:stretch>
              <a:fillRect/>
            </a:stretch>
          </a:blipFill>
        </p:spPr>
        <p:txBody>
          <a:bodyPr/>
          <a:lstStyle/>
          <a:p>
            <a:endParaRPr lang="ko-KR"/>
          </a:p>
        </p:txBody>
      </p:sp>
      <p:sp>
        <p:nvSpPr>
          <p:cNvPr id="31" name="Freeform 31">
            <a:extLst>
              <a:ext uri="{FF2B5EF4-FFF2-40B4-BE49-F238E27FC236}">
                <a16:creationId xmlns:a16="http://schemas.microsoft.com/office/drawing/2014/main" id="{DF82D718-923E-93CD-1410-E0A21B3966BC}"/>
              </a:ext>
            </a:extLst>
          </p:cNvPr>
          <p:cNvSpPr/>
          <p:nvPr/>
        </p:nvSpPr>
        <p:spPr>
          <a:xfrm>
            <a:off x="15265154" y="8724900"/>
            <a:ext cx="2413246" cy="554217"/>
          </a:xfrm>
          <a:custGeom>
            <a:avLst/>
            <a:gdLst/>
            <a:ahLst/>
            <a:cxnLst/>
            <a:rect l="l" t="t" r="r" b="b"/>
            <a:pathLst>
              <a:path w="2413246" h="554217">
                <a:moveTo>
                  <a:pt x="0" y="0"/>
                </a:moveTo>
                <a:lnTo>
                  <a:pt x="2413246" y="0"/>
                </a:lnTo>
                <a:lnTo>
                  <a:pt x="2413246" y="554217"/>
                </a:lnTo>
                <a:lnTo>
                  <a:pt x="0" y="554217"/>
                </a:lnTo>
                <a:lnTo>
                  <a:pt x="0" y="0"/>
                </a:lnTo>
                <a:close/>
              </a:path>
            </a:pathLst>
          </a:custGeom>
          <a:blipFill>
            <a:blip r:embed="rId5"/>
            <a:stretch>
              <a:fillRect t="-74" b="-74"/>
            </a:stretch>
          </a:blipFill>
        </p:spPr>
        <p:txBody>
          <a:bodyPr/>
          <a:lstStyle/>
          <a:p>
            <a:endParaRPr lang="ko-KR"/>
          </a:p>
        </p:txBody>
      </p:sp>
      <p:sp>
        <p:nvSpPr>
          <p:cNvPr id="32" name="TextBox 32">
            <a:hlinkClick r:id="rId6"/>
            <a:extLst>
              <a:ext uri="{FF2B5EF4-FFF2-40B4-BE49-F238E27FC236}">
                <a16:creationId xmlns:a16="http://schemas.microsoft.com/office/drawing/2014/main" id="{DA2807AA-6DEA-12A5-5F4C-7C94A6580B26}"/>
              </a:ext>
            </a:extLst>
          </p:cNvPr>
          <p:cNvSpPr txBox="1"/>
          <p:nvPr/>
        </p:nvSpPr>
        <p:spPr>
          <a:xfrm>
            <a:off x="2232952" y="3559155"/>
            <a:ext cx="4816156" cy="610745"/>
          </a:xfrm>
          <a:prstGeom prst="rect">
            <a:avLst/>
          </a:prstGeom>
        </p:spPr>
        <p:txBody>
          <a:bodyPr lIns="0" tIns="0" rIns="0" bIns="0" rtlCol="0" anchor="t">
            <a:spAutoFit/>
          </a:bodyPr>
          <a:lstStyle/>
          <a:p>
            <a:pPr algn="l" rtl="0">
              <a:lnSpc>
                <a:spcPts val="5400"/>
              </a:lnSpc>
            </a:pPr>
            <a:r>
              <a:rPr lang="ko-KR" sz="2700" b="0" i="0" u="none" baseline="0" dirty="0">
                <a:solidFill>
                  <a:srgbClr val="000000"/>
                </a:solidFill>
                <a:latin typeface="맑은 고딕" panose="020B0503020000020004" pitchFamily="50" charset="-127"/>
                <a:ea typeface="맑은 고딕" panose="020B0503020000020004" pitchFamily="50" charset="-127"/>
                <a:cs typeface="Calibri (MS)"/>
                <a:sym typeface="Calibri (MS)"/>
                <a:hlinkClick r:id="rId6"/>
              </a:rPr>
              <a:t>인공지능 안내 및 모금 활동</a:t>
            </a:r>
            <a:endParaRPr lang="ko-KR" sz="2700" dirty="0">
              <a:solidFill>
                <a:srgbClr val="000000"/>
              </a:solidFill>
              <a:latin typeface="맑은 고딕" panose="020B0503020000020004" pitchFamily="50" charset="-127"/>
              <a:ea typeface="맑은 고딕" panose="020B0503020000020004" pitchFamily="50" charset="-127"/>
              <a:cs typeface="Calibri (MS)"/>
            </a:endParaRPr>
          </a:p>
        </p:txBody>
      </p:sp>
      <p:sp>
        <p:nvSpPr>
          <p:cNvPr id="33" name="TextBox 33">
            <a:extLst>
              <a:ext uri="{FF2B5EF4-FFF2-40B4-BE49-F238E27FC236}">
                <a16:creationId xmlns:a16="http://schemas.microsoft.com/office/drawing/2014/main" id="{6B42A4B4-0A02-8EE6-B517-0D47B1AD538A}"/>
              </a:ext>
            </a:extLst>
          </p:cNvPr>
          <p:cNvSpPr txBox="1"/>
          <p:nvPr/>
        </p:nvSpPr>
        <p:spPr>
          <a:xfrm>
            <a:off x="2232952" y="7462977"/>
            <a:ext cx="4903239" cy="610745"/>
          </a:xfrm>
          <a:prstGeom prst="rect">
            <a:avLst/>
          </a:prstGeom>
        </p:spPr>
        <p:txBody>
          <a:bodyPr lIns="0" tIns="0" rIns="0" bIns="0" rtlCol="0" anchor="t">
            <a:spAutoFit/>
          </a:bodyPr>
          <a:lstStyle/>
          <a:p>
            <a:pPr algn="l" rtl="0">
              <a:lnSpc>
                <a:spcPts val="5400"/>
              </a:lnSpc>
            </a:pPr>
            <a:r>
              <a:rPr lang="ko-KR" sz="2700" b="0" i="0" u="none" baseline="0" dirty="0">
                <a:solidFill>
                  <a:srgbClr val="000000"/>
                </a:solidFill>
                <a:latin typeface="맑은 고딕" panose="020B0503020000020004" pitchFamily="50" charset="-127"/>
                <a:ea typeface="맑은 고딕" panose="020B0503020000020004" pitchFamily="50" charset="-127"/>
                <a:cs typeface="Calibri (MS)"/>
                <a:sym typeface="Calibri (MS)"/>
                <a:hlinkClick r:id="rId7"/>
              </a:rPr>
              <a:t>P2P 모금</a:t>
            </a:r>
            <a:endParaRPr lang="ko-KR" sz="2700" dirty="0">
              <a:solidFill>
                <a:srgbClr val="000000"/>
              </a:solidFill>
              <a:latin typeface="맑은 고딕" panose="020B0503020000020004" pitchFamily="50" charset="-127"/>
              <a:ea typeface="맑은 고딕" panose="020B0503020000020004" pitchFamily="50" charset="-127"/>
              <a:cs typeface="Calibri (MS)"/>
              <a:sym typeface="Calibri (MS)"/>
            </a:endParaRPr>
          </a:p>
        </p:txBody>
      </p:sp>
      <p:sp>
        <p:nvSpPr>
          <p:cNvPr id="34" name="TextBox 34">
            <a:extLst>
              <a:ext uri="{FF2B5EF4-FFF2-40B4-BE49-F238E27FC236}">
                <a16:creationId xmlns:a16="http://schemas.microsoft.com/office/drawing/2014/main" id="{2497D72F-2EF2-5252-1912-5E346A727B09}"/>
              </a:ext>
            </a:extLst>
          </p:cNvPr>
          <p:cNvSpPr txBox="1"/>
          <p:nvPr/>
        </p:nvSpPr>
        <p:spPr>
          <a:xfrm>
            <a:off x="2232952" y="4658517"/>
            <a:ext cx="4816156" cy="430887"/>
          </a:xfrm>
          <a:prstGeom prst="rect">
            <a:avLst/>
          </a:prstGeom>
        </p:spPr>
        <p:txBody>
          <a:bodyPr lIns="0" tIns="0" rIns="0" bIns="0" rtlCol="0" anchor="t">
            <a:spAutoFit/>
          </a:bodyPr>
          <a:lstStyle/>
          <a:p>
            <a:pPr algn="l" rtl="0"/>
            <a:r>
              <a:rPr lang="ko-KR" sz="2800" b="0" i="0" u="none" baseline="0" dirty="0">
                <a:solidFill>
                  <a:srgbClr val="000000"/>
                </a:solidFill>
                <a:latin typeface="맑은 고딕" panose="020B0503020000020004" pitchFamily="50" charset="-127"/>
                <a:ea typeface="맑은 고딕" panose="020B0503020000020004" pitchFamily="50" charset="-127"/>
                <a:cs typeface="Calibri (MS)"/>
                <a:sym typeface="Calibri (MS)"/>
                <a:hlinkClick r:id="rId8"/>
              </a:rPr>
              <a:t>비영리단체 모금 트렌드</a:t>
            </a:r>
            <a:endParaRPr lang="ko-KR" sz="2800" dirty="0">
              <a:solidFill>
                <a:srgbClr val="000000"/>
              </a:solidFill>
              <a:latin typeface="맑은 고딕" panose="020B0503020000020004" pitchFamily="50" charset="-127"/>
              <a:ea typeface="맑은 고딕" panose="020B0503020000020004" pitchFamily="50" charset="-127"/>
              <a:cs typeface="Calibri (MS)"/>
              <a:sym typeface="Calibri (MS)"/>
            </a:endParaRPr>
          </a:p>
        </p:txBody>
      </p:sp>
      <p:sp>
        <p:nvSpPr>
          <p:cNvPr id="36" name="TextBox 36">
            <a:extLst>
              <a:ext uri="{FF2B5EF4-FFF2-40B4-BE49-F238E27FC236}">
                <a16:creationId xmlns:a16="http://schemas.microsoft.com/office/drawing/2014/main" id="{B396FC75-05C1-F82D-CB98-2001D98CB3BD}"/>
              </a:ext>
            </a:extLst>
          </p:cNvPr>
          <p:cNvSpPr txBox="1"/>
          <p:nvPr/>
        </p:nvSpPr>
        <p:spPr>
          <a:xfrm>
            <a:off x="2232952" y="5430080"/>
            <a:ext cx="4816156" cy="610745"/>
          </a:xfrm>
          <a:prstGeom prst="rect">
            <a:avLst/>
          </a:prstGeom>
        </p:spPr>
        <p:txBody>
          <a:bodyPr lIns="0" tIns="0" rIns="0" bIns="0" rtlCol="0" anchor="t">
            <a:spAutoFit/>
          </a:bodyPr>
          <a:lstStyle/>
          <a:p>
            <a:pPr algn="l" rtl="0">
              <a:lnSpc>
                <a:spcPts val="5400"/>
              </a:lnSpc>
            </a:pPr>
            <a:r>
              <a:rPr lang="ko-KR" sz="2700" b="0" i="0" u="none" baseline="0" dirty="0">
                <a:solidFill>
                  <a:srgbClr val="000000"/>
                </a:solidFill>
                <a:latin typeface="맑은 고딕" panose="020B0503020000020004" pitchFamily="50" charset="-127"/>
                <a:ea typeface="맑은 고딕" panose="020B0503020000020004" pitchFamily="50" charset="-127"/>
                <a:cs typeface="Calibri (MS)"/>
                <a:sym typeface="Calibri (MS)"/>
                <a:hlinkClick r:id="rId9"/>
              </a:rPr>
              <a:t>소셜 미디어 모금</a:t>
            </a:r>
            <a:endParaRPr lang="ko-KR" sz="2700" dirty="0">
              <a:solidFill>
                <a:srgbClr val="000000"/>
              </a:solidFill>
              <a:latin typeface="맑은 고딕" panose="020B0503020000020004" pitchFamily="50" charset="-127"/>
              <a:ea typeface="맑은 고딕" panose="020B0503020000020004" pitchFamily="50" charset="-127"/>
              <a:cs typeface="Calibri (MS)"/>
              <a:sym typeface="Calibri (MS)"/>
            </a:endParaRPr>
          </a:p>
        </p:txBody>
      </p:sp>
      <p:sp>
        <p:nvSpPr>
          <p:cNvPr id="37" name="TextBox 37">
            <a:extLst>
              <a:ext uri="{FF2B5EF4-FFF2-40B4-BE49-F238E27FC236}">
                <a16:creationId xmlns:a16="http://schemas.microsoft.com/office/drawing/2014/main" id="{C802B47B-E098-9E7F-37D5-20F5AA4102EF}"/>
              </a:ext>
            </a:extLst>
          </p:cNvPr>
          <p:cNvSpPr txBox="1"/>
          <p:nvPr/>
        </p:nvSpPr>
        <p:spPr>
          <a:xfrm>
            <a:off x="2232952" y="6429837"/>
            <a:ext cx="4816156" cy="610745"/>
          </a:xfrm>
          <a:prstGeom prst="rect">
            <a:avLst/>
          </a:prstGeom>
        </p:spPr>
        <p:txBody>
          <a:bodyPr lIns="0" tIns="0" rIns="0" bIns="0" rtlCol="0" anchor="t">
            <a:spAutoFit/>
          </a:bodyPr>
          <a:lstStyle/>
          <a:p>
            <a:pPr algn="l" rtl="0">
              <a:lnSpc>
                <a:spcPts val="5400"/>
              </a:lnSpc>
            </a:pPr>
            <a:r>
              <a:rPr lang="ko-KR" sz="2700" b="0" i="0" u="none" baseline="0" dirty="0">
                <a:solidFill>
                  <a:srgbClr val="000000"/>
                </a:solidFill>
                <a:latin typeface="맑은 고딕" panose="020B0503020000020004" pitchFamily="50" charset="-127"/>
                <a:ea typeface="맑은 고딕" panose="020B0503020000020004" pitchFamily="50" charset="-127"/>
                <a:cs typeface="Calibri (MS)"/>
                <a:sym typeface="Calibri (MS)"/>
                <a:hlinkClick r:id="rId10"/>
              </a:rPr>
              <a:t>모바일 기부 앱</a:t>
            </a:r>
            <a:endParaRPr lang="ko-KR" sz="2700" dirty="0">
              <a:solidFill>
                <a:srgbClr val="000000"/>
              </a:solidFill>
              <a:latin typeface="맑은 고딕" panose="020B0503020000020004" pitchFamily="50" charset="-127"/>
              <a:ea typeface="맑은 고딕" panose="020B0503020000020004" pitchFamily="50" charset="-127"/>
              <a:cs typeface="Calibri (MS)"/>
              <a:sym typeface="Calibri (MS)"/>
            </a:endParaRPr>
          </a:p>
        </p:txBody>
      </p:sp>
      <p:sp>
        <p:nvSpPr>
          <p:cNvPr id="40" name="TextBox 40">
            <a:extLst>
              <a:ext uri="{FF2B5EF4-FFF2-40B4-BE49-F238E27FC236}">
                <a16:creationId xmlns:a16="http://schemas.microsoft.com/office/drawing/2014/main" id="{67E00103-F985-31C7-31BB-8CDE102E70A3}"/>
              </a:ext>
            </a:extLst>
          </p:cNvPr>
          <p:cNvSpPr txBox="1"/>
          <p:nvPr/>
        </p:nvSpPr>
        <p:spPr>
          <a:xfrm>
            <a:off x="1401281" y="1895623"/>
            <a:ext cx="5131034" cy="955675"/>
          </a:xfrm>
          <a:prstGeom prst="rect">
            <a:avLst/>
          </a:prstGeom>
        </p:spPr>
        <p:txBody>
          <a:bodyPr lIns="0" tIns="0" rIns="0" bIns="0" rtlCol="0" anchor="t">
            <a:spAutoFit/>
          </a:bodyPr>
          <a:lstStyle/>
          <a:p>
            <a:pPr algn="l" rtl="0">
              <a:lnSpc>
                <a:spcPts val="7475"/>
              </a:lnSpc>
            </a:pPr>
            <a:r>
              <a:rPr lang="ko-KR" sz="6500" b="0" i="0" u="none" baseline="0" dirty="0">
                <a:solidFill>
                  <a:srgbClr val="293374"/>
                </a:solidFill>
                <a:latin typeface="맑은 고딕" panose="020B0503020000020004" pitchFamily="50" charset="-127"/>
                <a:ea typeface="맑은 고딕" panose="020B0503020000020004" pitchFamily="50" charset="-127"/>
                <a:cs typeface="Effra"/>
                <a:sym typeface="Effra"/>
              </a:rPr>
              <a:t>자료</a:t>
            </a:r>
          </a:p>
        </p:txBody>
      </p:sp>
      <p:sp>
        <p:nvSpPr>
          <p:cNvPr id="41" name="TextBox 40">
            <a:extLst>
              <a:ext uri="{FF2B5EF4-FFF2-40B4-BE49-F238E27FC236}">
                <a16:creationId xmlns:a16="http://schemas.microsoft.com/office/drawing/2014/main" id="{F74843C4-172C-92C7-22F0-FDC1FCD4E04A}"/>
              </a:ext>
            </a:extLst>
          </p:cNvPr>
          <p:cNvSpPr txBox="1"/>
          <p:nvPr/>
        </p:nvSpPr>
        <p:spPr>
          <a:xfrm>
            <a:off x="7785347" y="6867448"/>
            <a:ext cx="8914224" cy="1231106"/>
          </a:xfrm>
          <a:prstGeom prst="rect">
            <a:avLst/>
          </a:prstGeom>
        </p:spPr>
        <p:txBody>
          <a:bodyPr wrap="square" lIns="0" tIns="0" rIns="0" bIns="0" rtlCol="0" anchor="t">
            <a:spAutoFit/>
          </a:bodyPr>
          <a:lstStyle/>
          <a:p>
            <a:pPr algn="l" rtl="0"/>
            <a:r>
              <a:rPr lang="ko-KR" sz="4000" b="0" i="0" u="none" baseline="0" dirty="0">
                <a:solidFill>
                  <a:srgbClr val="293374"/>
                </a:solidFill>
                <a:latin typeface="맑은 고딕" panose="020B0503020000020004" pitchFamily="50" charset="-127"/>
                <a:ea typeface="맑은 고딕" panose="020B0503020000020004" pitchFamily="50" charset="-127"/>
                <a:cs typeface="Effra"/>
                <a:sym typeface="Effra"/>
              </a:rPr>
              <a:t>SIA 모금 개발팀과의</a:t>
            </a:r>
          </a:p>
          <a:p>
            <a:pPr algn="l" rtl="0"/>
            <a:r>
              <a:rPr lang="ko-KR" sz="4000" b="0" i="0" u="none" baseline="0" dirty="0">
                <a:solidFill>
                  <a:srgbClr val="293374"/>
                </a:solidFill>
                <a:latin typeface="맑은 고딕" panose="020B0503020000020004" pitchFamily="50" charset="-127"/>
                <a:ea typeface="맑은 고딕" panose="020B0503020000020004" pitchFamily="50" charset="-127"/>
                <a:cs typeface="Effra"/>
                <a:sym typeface="Effra"/>
              </a:rPr>
              <a:t> 30분 통화를 예약하세요!</a:t>
            </a:r>
          </a:p>
        </p:txBody>
      </p:sp>
      <p:pic>
        <p:nvPicPr>
          <p:cNvPr id="43" name="Picture 42" descr="흰색 배경의 QR 코드&#10;&#10;AI가 생성한 콘텐츠는 정확하지 않을 수 있습니다.">
            <a:extLst>
              <a:ext uri="{FF2B5EF4-FFF2-40B4-BE49-F238E27FC236}">
                <a16:creationId xmlns:a16="http://schemas.microsoft.com/office/drawing/2014/main" id="{61FB1AFE-5582-AAE8-434D-CBBA974EF2AD}"/>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8768194" y="2923430"/>
            <a:ext cx="3770662" cy="3770662"/>
          </a:xfrm>
          <a:prstGeom prst="rect">
            <a:avLst/>
          </a:prstGeom>
        </p:spPr>
      </p:pic>
    </p:spTree>
    <p:extLst>
      <p:ext uri="{BB962C8B-B14F-4D97-AF65-F5344CB8AC3E}">
        <p14:creationId xmlns:p14="http://schemas.microsoft.com/office/powerpoint/2010/main" val="10788290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Picture 22" descr="분홍색 꽃을 가까이에서 찍은 사진&#10;&#10;AI가 생성한 콘텐츠는 정확하지 않을 수 있습니다.">
            <a:extLst>
              <a:ext uri="{FF2B5EF4-FFF2-40B4-BE49-F238E27FC236}">
                <a16:creationId xmlns:a16="http://schemas.microsoft.com/office/drawing/2014/main" id="{CA953289-33C0-34AA-986F-91C421392537}"/>
              </a:ext>
            </a:extLst>
          </p:cNvPr>
          <p:cNvPicPr>
            <a:picLocks noChangeAspect="1"/>
          </p:cNvPicPr>
          <p:nvPr/>
        </p:nvPicPr>
        <p:blipFill>
          <a:blip r:embed="rId3"/>
          <a:stretch>
            <a:fillRect/>
          </a:stretch>
        </p:blipFill>
        <p:spPr>
          <a:xfrm>
            <a:off x="-239854" y="6531"/>
            <a:ext cx="18979038" cy="10651608"/>
          </a:xfrm>
          <a:prstGeom prst="rect">
            <a:avLst/>
          </a:prstGeom>
        </p:spPr>
      </p:pic>
      <p:grpSp>
        <p:nvGrpSpPr>
          <p:cNvPr id="8" name="Group 8"/>
          <p:cNvGrpSpPr/>
          <p:nvPr/>
        </p:nvGrpSpPr>
        <p:grpSpPr>
          <a:xfrm>
            <a:off x="-239854" y="5164667"/>
            <a:ext cx="11963400" cy="6155118"/>
            <a:chOff x="0" y="0"/>
            <a:chExt cx="1329258" cy="1621101"/>
          </a:xfrm>
        </p:grpSpPr>
        <p:sp>
          <p:nvSpPr>
            <p:cNvPr id="9" name="Freeform 9"/>
            <p:cNvSpPr/>
            <p:nvPr/>
          </p:nvSpPr>
          <p:spPr>
            <a:xfrm>
              <a:off x="0" y="0"/>
              <a:ext cx="1329258" cy="1621101"/>
            </a:xfrm>
            <a:custGeom>
              <a:avLst/>
              <a:gdLst/>
              <a:ahLst/>
              <a:cxnLst/>
              <a:rect l="l" t="t" r="r" b="b"/>
              <a:pathLst>
                <a:path w="1329258" h="1621101">
                  <a:moveTo>
                    <a:pt x="33747" y="0"/>
                  </a:moveTo>
                  <a:lnTo>
                    <a:pt x="1295511" y="0"/>
                  </a:lnTo>
                  <a:cubicBezTo>
                    <a:pt x="1304461" y="0"/>
                    <a:pt x="1313045" y="3555"/>
                    <a:pt x="1319373" y="9884"/>
                  </a:cubicBezTo>
                  <a:cubicBezTo>
                    <a:pt x="1325702" y="16213"/>
                    <a:pt x="1329258" y="24797"/>
                    <a:pt x="1329258" y="33747"/>
                  </a:cubicBezTo>
                  <a:lnTo>
                    <a:pt x="1329258" y="1587354"/>
                  </a:lnTo>
                  <a:cubicBezTo>
                    <a:pt x="1329258" y="1605992"/>
                    <a:pt x="1314149" y="1621101"/>
                    <a:pt x="1295511" y="1621101"/>
                  </a:cubicBezTo>
                  <a:lnTo>
                    <a:pt x="33747" y="1621101"/>
                  </a:lnTo>
                  <a:cubicBezTo>
                    <a:pt x="24797" y="1621101"/>
                    <a:pt x="16213" y="1617546"/>
                    <a:pt x="9884" y="1611217"/>
                  </a:cubicBezTo>
                  <a:cubicBezTo>
                    <a:pt x="3555" y="1604888"/>
                    <a:pt x="0" y="1596304"/>
                    <a:pt x="0" y="1587354"/>
                  </a:cubicBezTo>
                  <a:lnTo>
                    <a:pt x="0" y="33747"/>
                  </a:lnTo>
                  <a:cubicBezTo>
                    <a:pt x="0" y="15109"/>
                    <a:pt x="15109" y="0"/>
                    <a:pt x="33747" y="0"/>
                  </a:cubicBezTo>
                  <a:close/>
                </a:path>
              </a:pathLst>
            </a:custGeom>
            <a:solidFill>
              <a:srgbClr val="EEC0E9">
                <a:alpha val="46000"/>
              </a:srgbClr>
            </a:solidFill>
            <a:ln cap="rnd">
              <a:noFill/>
              <a:prstDash val="solid"/>
              <a:round/>
            </a:ln>
          </p:spPr>
          <p:txBody>
            <a:bodyPr/>
            <a:lstStyle/>
            <a:p>
              <a:endParaRPr lang="ko-KR"/>
            </a:p>
          </p:txBody>
        </p:sp>
        <p:sp>
          <p:nvSpPr>
            <p:cNvPr id="10" name="TextBox 10"/>
            <p:cNvSpPr txBox="1"/>
            <p:nvPr/>
          </p:nvSpPr>
          <p:spPr>
            <a:xfrm>
              <a:off x="0" y="-66675"/>
              <a:ext cx="1329258" cy="1687776"/>
            </a:xfrm>
            <a:prstGeom prst="rect">
              <a:avLst/>
            </a:prstGeom>
          </p:spPr>
          <p:txBody>
            <a:bodyPr lIns="50800" tIns="50800" rIns="50800" bIns="50800" rtlCol="0" anchor="ctr"/>
            <a:lstStyle/>
            <a:p>
              <a:pPr algn="ctr" rtl="0">
                <a:lnSpc>
                  <a:spcPts val="3750"/>
                </a:lnSpc>
              </a:pPr>
              <a:endParaRPr/>
            </a:p>
          </p:txBody>
        </p:sp>
      </p:grpSp>
      <p:sp>
        <p:nvSpPr>
          <p:cNvPr id="18" name="TextBox 18"/>
          <p:cNvSpPr txBox="1"/>
          <p:nvPr/>
        </p:nvSpPr>
        <p:spPr>
          <a:xfrm>
            <a:off x="9265" y="5229639"/>
            <a:ext cx="12723962" cy="6155531"/>
          </a:xfrm>
          <a:prstGeom prst="rect">
            <a:avLst/>
          </a:prstGeom>
        </p:spPr>
        <p:txBody>
          <a:bodyPr wrap="square" lIns="0" tIns="0" rIns="0" bIns="0" rtlCol="0" anchor="t">
            <a:spAutoFit/>
          </a:bodyPr>
          <a:lstStyle/>
          <a:p>
            <a:pPr algn="l" rtl="0"/>
            <a:r>
              <a:rPr lang="ko-KR" sz="4000" b="1" i="0" u="none" baseline="0" dirty="0"/>
              <a:t>'문라이트 앤드 매그놀리아</a:t>
            </a:r>
            <a:r>
              <a:rPr lang="en-US" altLang="ko-KR" sz="4000" b="1" i="0" u="none" baseline="0" dirty="0"/>
              <a:t> </a:t>
            </a:r>
            <a:r>
              <a:rPr lang="ko-KR" sz="4000" b="1" i="0" u="none" baseline="0" dirty="0"/>
              <a:t>(Moonlight and Magnolia)’ </a:t>
            </a:r>
            <a:r>
              <a:rPr lang="en-US" altLang="ko-KR" sz="4000" b="1" i="0" u="none" baseline="0" dirty="0"/>
              <a:t> </a:t>
            </a:r>
            <a:r>
              <a:rPr lang="ko-KR" sz="4000" b="1" i="0" u="none" baseline="0" dirty="0"/>
              <a:t>로럴 소사이어티 행사</a:t>
            </a:r>
            <a:endParaRPr lang="ko-KR" sz="4000" b="1" dirty="0">
              <a:ea typeface="Calibri"/>
              <a:cs typeface="Calibri"/>
            </a:endParaRPr>
          </a:p>
          <a:p>
            <a:pPr algn="l" rtl="0"/>
            <a:r>
              <a:rPr lang="ko-KR" sz="4000" b="0" i="0" u="none" baseline="0" dirty="0"/>
              <a:t>2026년 7월 23일 목요일 • 오후 6시 30분 - 8시 (한국시간) • 인스파이어 엔터테인먼트 리조트</a:t>
            </a:r>
            <a:endParaRPr lang="ko-KR" sz="4000" dirty="0">
              <a:ea typeface="Calibri"/>
              <a:cs typeface="Calibri"/>
            </a:endParaRPr>
          </a:p>
          <a:p>
            <a:endParaRPr lang="ko-KR" sz="4000" dirty="0">
              <a:ea typeface="Calibri"/>
              <a:cs typeface="Calibri"/>
            </a:endParaRPr>
          </a:p>
          <a:p>
            <a:pPr algn="l" rtl="0"/>
            <a:r>
              <a:rPr lang="ko-KR" sz="4000" b="0" i="1" u="none" baseline="0" dirty="0"/>
              <a:t>초대 회원만 참석하는 행사로, 현재 2년</a:t>
            </a:r>
            <a:r>
              <a:rPr lang="en-US" altLang="ko-KR" sz="4000" b="0" i="1" u="none" baseline="0" dirty="0"/>
              <a:t> </a:t>
            </a:r>
            <a:r>
              <a:rPr lang="ko-KR" sz="4000" b="0" i="1" u="none" baseline="0" dirty="0"/>
              <a:t>(2024-2026년) 동안 500달러 이상을 기부했거나 해당 기간 내에 아타셰</a:t>
            </a:r>
            <a:r>
              <a:rPr lang="en-US" altLang="ko-KR" sz="4000" b="0" i="1" u="none" baseline="0" dirty="0"/>
              <a:t> </a:t>
            </a:r>
            <a:r>
              <a:rPr lang="ko-KR" sz="4000" b="0" i="1" u="none" baseline="0" dirty="0"/>
              <a:t>(Attaché) 등급에 도달한 활동 중인 연맹 로럴 소사이어티 회원에게만 공개됩니다.</a:t>
            </a:r>
            <a:endParaRPr lang="ko-KR" sz="4000" i="1" dirty="0">
              <a:ea typeface="Calibri"/>
              <a:cs typeface="Calibri"/>
            </a:endParaRPr>
          </a:p>
          <a:p>
            <a:endParaRPr lang="ko-KR" sz="4000" i="1" dirty="0">
              <a:ea typeface="Calibri"/>
              <a:cs typeface="Calibri"/>
            </a:endParaRPr>
          </a:p>
        </p:txBody>
      </p:sp>
      <p:pic>
        <p:nvPicPr>
          <p:cNvPr id="21" name="Picture 20" descr="간판을 가까이에서 찍은 사진&#10;&#10;AI가 생성한 콘텐츠는 정확하지 않을 수 있습니다.">
            <a:extLst>
              <a:ext uri="{FF2B5EF4-FFF2-40B4-BE49-F238E27FC236}">
                <a16:creationId xmlns:a16="http://schemas.microsoft.com/office/drawing/2014/main" id="{CF3B23B9-F30A-9944-09A4-43E8FF3D442F}"/>
              </a:ext>
            </a:extLst>
          </p:cNvPr>
          <p:cNvPicPr>
            <a:picLocks noChangeAspect="1"/>
          </p:cNvPicPr>
          <p:nvPr/>
        </p:nvPicPr>
        <p:blipFill>
          <a:blip r:embed="rId4"/>
          <a:stretch>
            <a:fillRect/>
          </a:stretch>
        </p:blipFill>
        <p:spPr>
          <a:xfrm>
            <a:off x="5616150" y="316335"/>
            <a:ext cx="7055700" cy="4521710"/>
          </a:xfrm>
          <a:prstGeom prst="rect">
            <a:avLst/>
          </a:prstGeom>
        </p:spPr>
      </p:pic>
      <p:pic>
        <p:nvPicPr>
          <p:cNvPr id="27" name="Picture 26" descr="파란색 글씨가 있는 흰색 직사각형 표지판&#10;&#10;AI가 생성한 콘텐츠는 정확하지 않을 수 있습니다.">
            <a:extLst>
              <a:ext uri="{FF2B5EF4-FFF2-40B4-BE49-F238E27FC236}">
                <a16:creationId xmlns:a16="http://schemas.microsoft.com/office/drawing/2014/main" id="{83B1D871-874F-EE4A-7BE1-6C7B4E0E3C2D}"/>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2702681" y="8420334"/>
            <a:ext cx="5791199" cy="1887833"/>
          </a:xfrm>
          <a:prstGeom prst="rect">
            <a:avLst/>
          </a:prstGeom>
        </p:spPr>
      </p:pic>
      <p:sp>
        <p:nvSpPr>
          <p:cNvPr id="2" name="TextBox 1">
            <a:extLst>
              <a:ext uri="{FF2B5EF4-FFF2-40B4-BE49-F238E27FC236}">
                <a16:creationId xmlns:a16="http://schemas.microsoft.com/office/drawing/2014/main" id="{FBC10854-E4D8-8AA6-5D9E-0965A9FDDC83}"/>
              </a:ext>
            </a:extLst>
          </p:cNvPr>
          <p:cNvSpPr txBox="1"/>
          <p:nvPr/>
        </p:nvSpPr>
        <p:spPr>
          <a:xfrm>
            <a:off x="12616133" y="1391010"/>
            <a:ext cx="5995358" cy="233910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rtl="0"/>
            <a:r>
              <a:rPr lang="ko-KR" sz="3200" b="0" i="1" u="none" strike="noStrike" baseline="0" dirty="0">
                <a:solidFill>
                  <a:srgbClr val="000000"/>
                </a:solidFill>
                <a:latin typeface="+mj-ea"/>
                <a:ea typeface="+mj-ea"/>
                <a:cs typeface="Segoe UI"/>
              </a:rPr>
              <a:t>궁금한 점이 있으십니까? 모금 개발팀 담당자에게 Development@soroptimist.org로 연락해 주세요.</a:t>
            </a:r>
            <a:endParaRPr lang="ko-KR" sz="3200" dirty="0">
              <a:latin typeface="+mj-ea"/>
              <a:ea typeface="+mj-ea"/>
              <a:cs typeface="Calibri"/>
            </a:endParaRPr>
          </a:p>
          <a:p>
            <a:pPr algn="ctr" rtl="0"/>
            <a:endParaRPr lang="ko-KR"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8</TotalTime>
  <Words>1540</Words>
  <Application>Microsoft Office PowerPoint</Application>
  <PresentationFormat>Custom</PresentationFormat>
  <Paragraphs>161</Paragraphs>
  <Slides>10</Slides>
  <Notes>10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10</vt:i4>
      </vt:variant>
    </vt:vector>
  </HeadingPairs>
  <TitlesOfParts>
    <vt:vector size="14" baseType="lpstr">
      <vt:lpstr>Calibri</vt:lpstr>
      <vt:lpstr>맑은 고딕</vt:lpstr>
      <vt:lpstr>Arial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SIA PPT Template</dc:title>
  <dc:creator>Michael Kang</dc:creator>
  <cp:lastModifiedBy>Mike Kang</cp:lastModifiedBy>
  <cp:revision>3</cp:revision>
  <dcterms:created xsi:type="dcterms:W3CDTF">2006-08-16T00:00:00Z</dcterms:created>
  <dcterms:modified xsi:type="dcterms:W3CDTF">2026-02-05T18:46:21Z</dcterms:modified>
  <dc:identifier>DAG2D4GzFFA</dc:identifier>
</cp:coreProperties>
</file>