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3_0.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B_0.xml" ContentType="application/vnd.ms-powerpoint.comments+xml"/>
  <Override PartName="/ppt/notesSlides/notesSlide8.xml" ContentType="application/vnd.openxmlformats-officedocument.presentationml.notesSlide+xml"/>
  <Override PartName="/ppt/comments/modernComment_108_0.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7" r:id="rId2"/>
    <p:sldId id="258" r:id="rId3"/>
    <p:sldId id="259" r:id="rId4"/>
    <p:sldId id="260" r:id="rId5"/>
    <p:sldId id="261" r:id="rId6"/>
    <p:sldId id="262" r:id="rId7"/>
    <p:sldId id="267" r:id="rId8"/>
    <p:sldId id="264" r:id="rId9"/>
    <p:sldId id="273" r:id="rId10"/>
    <p:sldId id="265" r:id="rId11"/>
  </p:sldIdLst>
  <p:sldSz cx="18288000" cy="10287000"/>
  <p:notesSz cx="6858000" cy="9144000"/>
  <p:embeddedFontLst>
    <p:embeddedFont>
      <p:font typeface="Calibri (MS)" panose="020B0600000101010101" charset="0"/>
      <p:regular r:id="rId13"/>
    </p:embeddedFont>
    <p:embeddedFont>
      <p:font typeface="Calibri (MS) Bold" panose="020B0600000101010101" charset="0"/>
      <p:regular r:id="rId14"/>
    </p:embeddedFont>
    <p:embeddedFont>
      <p:font typeface="Effra" panose="020B0600000101010101"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D6573F-3707-CA5C-1FB7-F673BF44A3AF}" name="Danica Koishi" initials="DZK" userId="Danica Koishi" providerId="None"/>
  <p188:author id="{FC296F5D-1EA8-59BF-C075-70AF8AE1D0D6}" name="Erica Cheslock" initials="EC" userId="S::erica@soroptimist.org::41ba2fca-9f4e-4ffe-8786-9a39c858394d" providerId="AD"/>
  <p188:author id="{8EEA8B6C-0E68-4271-0CE3-F2E79B6BF0AE}" name="Ilana Hirsch" initials="IH" userId="S::ilana@soroptimist.org::1a4b2c8a-d082-4888-88ce-9cc339e91866" providerId="AD"/>
  <p188:author id="{A96AA6F3-60F2-CF29-F18E-D1BBE6382E49}" name="Mike Kang" initials="MK" userId="0fad21e4d816c62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EEC0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1C7E35-0100-0E56-9E45-1A39510AAF47}" v="2" dt="2026-01-20T15:38:01.2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340" autoAdjust="0"/>
  </p:normalViewPr>
  <p:slideViewPr>
    <p:cSldViewPr snapToGrid="0">
      <p:cViewPr varScale="1">
        <p:scale>
          <a:sx n="37" d="100"/>
          <a:sy n="37" d="100"/>
        </p:scale>
        <p:origin x="1714" y="216"/>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omments/modernComment_10B_0.xml><?xml version="1.0" encoding="utf-8"?>
<p188:cmLst xmlns:a="http://schemas.openxmlformats.org/drawingml/2006/main" xmlns:r="http://schemas.openxmlformats.org/officeDocument/2006/relationships" xmlns:p188="http://schemas.microsoft.com/office/powerpoint/2018/8/main">
  <p188:cm id="{7A87BE8F-5013-45C1-8152-38476B7FC003}" authorId="{FC296F5D-1EA8-59BF-C075-70AF8AE1D0D6}" status="resolved" created="2026-01-06T21:38:24.203" complete="100000">
    <pc:sldMkLst xmlns:pc="http://schemas.microsoft.com/office/powerpoint/2013/main/command">
      <pc:docMk/>
      <pc:sldMk cId="0" sldId="267"/>
    </pc:sldMkLst>
    <p188:txBody>
      <a:bodyPr/>
      <a:lstStyle/>
      <a:p>
        <a:r>
          <a:rPr lang="en-US"/>
          <a:t>took the small words out as I don't think the translations will fit in the boxes</a:t>
        </a:r>
      </a:p>
    </p188:txBody>
  </p188:cm>
  <p188:cm id="{2FFAB949-0620-4031-890C-53DBECCEC7AF}" authorId="{FC296F5D-1EA8-59BF-C075-70AF8AE1D0D6}" status="resolved" created="2026-01-08T17:46:47.355" complete="100000">
    <pc:sldMkLst xmlns:pc="http://schemas.microsoft.com/office/powerpoint/2013/main/command">
      <pc:docMk/>
      <pc:sldMk cId="0" sldId="267"/>
    </pc:sldMkLst>
    <p188:txBody>
      <a:bodyPr/>
      <a:lstStyle/>
      <a:p>
        <a:r>
          <a:rPr lang="en-US"/>
          <a:t>Similar to that previous slide, how can we make this more relatable for clubs? Most of them aren't working with big donor lists or appeals. Perhaps we can use this slide to talk about communications within their communities and what they can be doing, like community bulletin boards and facebook groups?</a:t>
        </a:r>
      </a:p>
    </p188:txBody>
  </p188:cm>
</p188:cmLst>
</file>

<file path=ppt/comments/modernComment_103_0.xml><?xml version="1.0" encoding="utf-8"?>
<p188:cmLst xmlns:a="http://schemas.openxmlformats.org/drawingml/2006/main" xmlns:r="http://schemas.openxmlformats.org/officeDocument/2006/relationships" xmlns:p188="http://schemas.microsoft.com/office/powerpoint/2018/8/main">
  <p188:cm id="{F9ACF74F-037D-41D9-8201-52ACDAF0EDEB}" authorId="{FC296F5D-1EA8-59BF-C075-70AF8AE1D0D6}" status="resolved" created="2026-01-06T21:36:16.341" complete="100000">
    <ac:deMkLst xmlns:ac="http://schemas.microsoft.com/office/drawing/2013/main/command">
      <pc:docMk xmlns:pc="http://schemas.microsoft.com/office/powerpoint/2013/main/command"/>
      <pc:sldMk xmlns:pc="http://schemas.microsoft.com/office/powerpoint/2013/main/command" cId="0" sldId="259"/>
      <ac:spMk id="8" creationId="{00000000-0000-0000-0000-000000000000}"/>
    </ac:deMkLst>
    <p188:txBody>
      <a:bodyPr/>
      <a:lstStyle/>
      <a:p>
        <a:r>
          <a:rPr lang="en-US"/>
          <a:t>I'm thinking about how we can make these topics more relatable for clubs, i.e. since they don't necessarily do fundraising campaigns or engagement tracking (like we do at SIA) how can we speak to technology needs that we think clubs need. Instead of campaign optimization, perhaps using AI to help them write corporate sponsor letters etc?</a:t>
        </a:r>
      </a:p>
    </p188:txBody>
    <p188:extLst>
      <p:ext xmlns:p="http://schemas.openxmlformats.org/presentationml/2006/main" uri="{57CB4572-C831-44C2-8A1C-0ADB6CCDFE69}">
        <p223:reactions xmlns:p223="http://schemas.microsoft.com/office/powerpoint/2022/03/main">
          <p223:rxn type="👍">
            <p223:instance time="2026-01-12T16:35:44.622" authorId="{8EEA8B6C-0E68-4271-0CE3-F2E79B6BF0AE}"/>
          </p223:rxn>
        </p223:reactions>
      </p:ext>
    </p188:extLst>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552C66C4-48A9-48E5-9AED-9C4458CA8888}" authorId="{FC296F5D-1EA8-59BF-C075-70AF8AE1D0D6}" status="resolved" created="2026-01-06T21:37:34.530" complete="100000">
    <pc:sldMkLst xmlns:pc="http://schemas.microsoft.com/office/powerpoint/2013/main/command">
      <pc:docMk/>
      <pc:sldMk cId="0" sldId="264"/>
    </pc:sldMkLst>
    <p188:txBody>
      <a:bodyPr/>
      <a:lstStyle/>
      <a:p>
        <a:r>
          <a:rPr lang="en-US"/>
          <a:t>Can we reduce the words on this slide?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6B997D-6075-4A4F-B36B-5B925039BA51}" type="datetimeFigureOut">
              <a:rPr lang="en-US" smtClean="0"/>
              <a:t>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4549FC-565B-44B7-A52A-8F954BD3755A}" type="slidenum">
              <a:rPr lang="en-US" smtClean="0"/>
              <a:t>‹#›</a:t>
            </a:fld>
            <a:endParaRPr lang="en-US"/>
          </a:p>
        </p:txBody>
      </p:sp>
    </p:spTree>
    <p:extLst>
      <p:ext uri="{BB962C8B-B14F-4D97-AF65-F5344CB8AC3E}">
        <p14:creationId xmlns:p14="http://schemas.microsoft.com/office/powerpoint/2010/main" val="1872812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b="0" i="0" u="none" baseline="0"/>
              <a:t>Olá, pessoal! Meu nome é [Seu nome] e estou muito feliz de estar aqui hoje para falar sobre um tema fundamental para o nosso sucesso: as tendências e a evolução da arrecadação de recursos, e como podemos aproveitar essas novas táticas. Em um cenário de arrecadação de recursos em constante transformação, adotar abordagens inovadoras nos ajuda a criar conexões mais significativas com nossos apoiadores e apoiadoras. Juntos e juntas, vamos descobrir como aproveitar essas tendências para potencializar nossos esforços no empoderamento de mulheres e meninas por meio de nossos programas.</a:t>
            </a:r>
          </a:p>
        </p:txBody>
      </p:sp>
      <p:sp>
        <p:nvSpPr>
          <p:cNvPr id="4" name="Slide Number Placeholder 3"/>
          <p:cNvSpPr>
            <a:spLocks noGrp="1"/>
          </p:cNvSpPr>
          <p:nvPr>
            <p:ph type="sldNum" sz="quarter" idx="5"/>
          </p:nvPr>
        </p:nvSpPr>
        <p:spPr/>
        <p:txBody>
          <a:bodyPr/>
          <a:lstStyle/>
          <a:p>
            <a:pPr algn="l" rtl="0"/>
            <a:fld id="{774549FC-565B-44B7-A52A-8F954BD3755A}" type="slidenum">
              <a:rPr/>
              <a:t>1</a:t>
            </a:fld>
            <a:endParaRPr lang="pt-br"/>
          </a:p>
        </p:txBody>
      </p:sp>
    </p:spTree>
    <p:extLst>
      <p:ext uri="{BB962C8B-B14F-4D97-AF65-F5344CB8AC3E}">
        <p14:creationId xmlns:p14="http://schemas.microsoft.com/office/powerpoint/2010/main" val="1145133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b="0" i="0" u="none" baseline="0"/>
              <a:t>Hoje, meu objetivo é compartilhar com vocês estratégias inovadoras para potencializar seus esforços de arrecadação de recursos. Vamos abordar os seguintes tópicos importantes:</a:t>
            </a:r>
          </a:p>
          <a:p>
            <a:endParaRPr lang="pt-br" b="0"/>
          </a:p>
          <a:p>
            <a:pPr marL="171450" indent="-171450" algn="l" rtl="0">
              <a:buFont typeface="Arial" panose="020B0604020202020204" pitchFamily="34" charset="0"/>
              <a:buChar char="•"/>
            </a:pPr>
            <a:r>
              <a:rPr lang="pt-br" b="0" i="0" u="none" baseline="0"/>
              <a:t>O papel da tecnologia: como os avanços tecnológicos estão mudando o engajamento de doadores e doadoras.</a:t>
            </a:r>
          </a:p>
          <a:p>
            <a:pPr marL="171450" indent="-171450" algn="l" rtl="0">
              <a:buFont typeface="Arial" panose="020B0604020202020204" pitchFamily="34" charset="0"/>
              <a:buChar char="•"/>
            </a:pPr>
            <a:r>
              <a:rPr lang="pt-br" b="0" i="0" u="none" baseline="0"/>
              <a:t>Aplicativos de doação via celular: a praticidade de fazer doações pelo celular.</a:t>
            </a:r>
          </a:p>
          <a:p>
            <a:pPr marL="171450" indent="-171450" algn="l" rtl="0">
              <a:buFont typeface="Arial" panose="020B0604020202020204" pitchFamily="34" charset="0"/>
              <a:buChar char="•"/>
            </a:pPr>
            <a:r>
              <a:rPr lang="pt-br" b="0" i="0" u="none" baseline="0"/>
              <a:t>Arrecadação de recursos nas redes sociais: como usar as redes sociais para alcançar um público mais amplo.</a:t>
            </a:r>
          </a:p>
          <a:p>
            <a:pPr marL="171450" indent="-171450" algn="l" rtl="0">
              <a:buFont typeface="Arial" panose="020B0604020202020204" pitchFamily="34" charset="0"/>
              <a:buChar char="•"/>
            </a:pPr>
            <a:r>
              <a:rPr lang="pt-br" b="0" i="0" u="none" baseline="0"/>
              <a:t>Arrecadação entre pares: como capacitar os apoiadores a arrecadar recursos em seu nome.</a:t>
            </a:r>
          </a:p>
          <a:p>
            <a:pPr marL="171450" indent="-171450" algn="l" rtl="0">
              <a:buFont typeface="Arial" panose="020B0604020202020204" pitchFamily="34" charset="0"/>
              <a:buChar char="•"/>
            </a:pPr>
            <a:r>
              <a:rPr lang="pt-br" b="0" i="0" u="none" baseline="0"/>
              <a:t>Comunicações direcionadas: como elaborar mensagens personalizadas para fortalecer o relacionamento com doadores.</a:t>
            </a:r>
          </a:p>
          <a:p>
            <a:pPr marL="171450" indent="-171450" algn="l" rtl="0">
              <a:buFont typeface="Arial" panose="020B0604020202020204" pitchFamily="34" charset="0"/>
              <a:buChar char="•"/>
            </a:pPr>
            <a:r>
              <a:rPr lang="pt-br" b="0" i="0" u="none" baseline="0"/>
              <a:t>Como aumentar o engajamento e a retenção de doadores: técnicas para criar laços duradouros com seus doadores.</a:t>
            </a:r>
          </a:p>
          <a:p>
            <a:pPr marL="171450" indent="-171450" algn="l" rtl="0">
              <a:buFont typeface="Arial" panose="020B0604020202020204" pitchFamily="34" charset="0"/>
              <a:buChar char="•"/>
            </a:pPr>
            <a:r>
              <a:rPr lang="pt-br" b="0" i="0" u="none" baseline="0"/>
              <a:t>E, por último, recursos que vão ajudar vocês a aproveitar essas novas táticas.</a:t>
            </a:r>
          </a:p>
          <a:p>
            <a:endParaRPr lang="pt-br"/>
          </a:p>
        </p:txBody>
      </p:sp>
      <p:sp>
        <p:nvSpPr>
          <p:cNvPr id="4" name="Slide Number Placeholder 3"/>
          <p:cNvSpPr>
            <a:spLocks noGrp="1"/>
          </p:cNvSpPr>
          <p:nvPr>
            <p:ph type="sldNum" sz="quarter" idx="5"/>
          </p:nvPr>
        </p:nvSpPr>
        <p:spPr/>
        <p:txBody>
          <a:bodyPr/>
          <a:lstStyle/>
          <a:p>
            <a:pPr algn="l" rtl="0"/>
            <a:fld id="{774549FC-565B-44B7-A52A-8F954BD3755A}" type="slidenum">
              <a:rPr/>
              <a:t>2</a:t>
            </a:fld>
            <a:endParaRPr lang="pt-br"/>
          </a:p>
        </p:txBody>
      </p:sp>
    </p:spTree>
    <p:extLst>
      <p:ext uri="{BB962C8B-B14F-4D97-AF65-F5344CB8AC3E}">
        <p14:creationId xmlns:p14="http://schemas.microsoft.com/office/powerpoint/2010/main" val="3183249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b="0" i="0" u="none" baseline="0"/>
              <a:t>Enquanto explorarmos como a tecnologia pode ajudar na arrecadação de recursos, vamos ver como a Inteligência Artificial (IA) pode realmente fazer a diferença para os nossos clubes.</a:t>
            </a:r>
          </a:p>
          <a:p>
            <a:endParaRPr lang="pt-br"/>
          </a:p>
          <a:p>
            <a:pPr algn="l" rtl="0"/>
            <a:r>
              <a:rPr lang="pt-br" b="0" i="0" u="none" baseline="0"/>
              <a:t>A IA é uma ferramenta valiosa para planejar eventos e se conectar com nossos apoiadores. Ela nos ajuda a definir as melhores datas e formatos para nossas iniciativas, garantindo a participação do maior número de pessoas possível. Ela pode oferecer dicas para estabelecer metas realistas de arrecadação de recursos, tomando como referência os eventos de arrecadação anteriores ou as iniciativas locais semelhantes. Além disso, ela é excelente para redigir mensagens de agradecimento que deixam uma impressão duradoura e fortalecem o relacionamento com patrocinadores.</a:t>
            </a:r>
          </a:p>
          <a:p>
            <a:endParaRPr lang="pt-br"/>
          </a:p>
          <a:p>
            <a:pPr algn="l" rtl="0"/>
            <a:r>
              <a:rPr lang="pt-br" b="0" i="0" u="none" baseline="0"/>
              <a:t>Na hora de criar conteúdo, a IA pode gerar mensagens impactantes para nossos e-mails. De pedidos de doação a publicações em redes sociais — é fundamental que nossas comunicações sejam claras e convincentes. O objetivo é criar laços com potenciais doadores e novas associadas!</a:t>
            </a:r>
          </a:p>
          <a:p>
            <a:endParaRPr lang="pt-br"/>
          </a:p>
          <a:p>
            <a:endParaRPr lang="pt-br"/>
          </a:p>
          <a:p>
            <a:endParaRPr lang="pt-br"/>
          </a:p>
        </p:txBody>
      </p:sp>
      <p:sp>
        <p:nvSpPr>
          <p:cNvPr id="4" name="Slide Number Placeholder 3"/>
          <p:cNvSpPr>
            <a:spLocks noGrp="1"/>
          </p:cNvSpPr>
          <p:nvPr>
            <p:ph type="sldNum" sz="quarter" idx="5"/>
          </p:nvPr>
        </p:nvSpPr>
        <p:spPr/>
        <p:txBody>
          <a:bodyPr/>
          <a:lstStyle/>
          <a:p>
            <a:pPr algn="l" rtl="0"/>
            <a:fld id="{774549FC-565B-44B7-A52A-8F954BD3755A}" type="slidenum">
              <a:rPr/>
              <a:t>3</a:t>
            </a:fld>
            <a:endParaRPr lang="pt-br"/>
          </a:p>
        </p:txBody>
      </p:sp>
    </p:spTree>
    <p:extLst>
      <p:ext uri="{BB962C8B-B14F-4D97-AF65-F5344CB8AC3E}">
        <p14:creationId xmlns:p14="http://schemas.microsoft.com/office/powerpoint/2010/main" val="3356713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b="0" i="0" u="none" baseline="0"/>
              <a:t>Agora, vamos falar de alguns aplicativos populares de doação via celular, que podem ajudar bastante em nossos esforços de arrecadação de recursos. </a:t>
            </a:r>
          </a:p>
          <a:p>
            <a:endParaRPr lang="pt-br"/>
          </a:p>
          <a:p>
            <a:pPr marL="0" marR="0" lvl="0" indent="0" algn="l" defTabSz="914400" rtl="0" eaLnBrk="1" fontAlgn="auto" latinLnBrk="0" hangingPunct="1">
              <a:lnSpc>
                <a:spcPct val="100000"/>
              </a:lnSpc>
              <a:spcBef>
                <a:spcPts val="0"/>
              </a:spcBef>
              <a:spcAft>
                <a:spcPts val="0"/>
              </a:spcAft>
              <a:buClrTx/>
              <a:buSzTx/>
              <a:buFontTx/>
              <a:buNone/>
              <a:tabLst/>
              <a:defRPr/>
            </a:pPr>
            <a:r>
              <a:rPr lang="pt-br" b="0" i="0" u="none" baseline="0"/>
              <a:t>A doação via celular tem como objetivo tornar o processo de doação mais fácil para as pessoas. Com tantas pessoas usando seus smartphones para tarefas cotidianas, ter uma plataforma de doações que se encaixe nesse estilo de vida incentiva contribuições mais espontâneas. Seja em um evento ou no conforto de sua casa, os apoiadores podem escolher o momento mais conveniente para fazer sua doação.</a:t>
            </a:r>
          </a:p>
          <a:p>
            <a:endParaRPr lang="pt-br"/>
          </a:p>
          <a:p>
            <a:pPr algn="l" rtl="0"/>
            <a:r>
              <a:rPr lang="pt-br" b="0" i="0" u="none" baseline="0"/>
              <a:t>Esses aplicativos podem aumentar significativamente o engajamento de doadores. Doações rápidas e fáceis aumentam a probabilidade de participação de doadores. Os aplicativos geralmente contam com opções de compartilhamento nas redes sociais, permitindo a divulgação das contribuições, o que ajuda a atrair novos apoiadores.</a:t>
            </a:r>
          </a:p>
          <a:p>
            <a:endParaRPr lang="pt-br"/>
          </a:p>
          <a:p>
            <a:pPr algn="l" rtl="0"/>
            <a:r>
              <a:rPr lang="pt-br" b="0" i="0" u="none" baseline="0"/>
              <a:t>Algumas das opções são os aplicativos como </a:t>
            </a:r>
            <a:r>
              <a:rPr lang="pt-br" b="1" i="0" u="none" baseline="0"/>
              <a:t>GiveLify</a:t>
            </a:r>
            <a:r>
              <a:rPr lang="pt-br" b="0" i="0" u="none" baseline="0"/>
              <a:t>, </a:t>
            </a:r>
            <a:r>
              <a:rPr lang="pt-br" b="1" i="0" u="none" baseline="0"/>
              <a:t>PayPal Giving Fund</a:t>
            </a:r>
            <a:r>
              <a:rPr lang="pt-br" b="0" i="0" u="none" baseline="0"/>
              <a:t>, </a:t>
            </a:r>
            <a:r>
              <a:rPr lang="pt-br" b="1" i="0" u="none" baseline="0"/>
              <a:t>Donorbox</a:t>
            </a:r>
            <a:r>
              <a:rPr lang="pt-br" b="0" i="0" u="none" baseline="0"/>
              <a:t> e </a:t>
            </a:r>
            <a:r>
              <a:rPr lang="pt-br" b="1" i="0" u="none" baseline="0"/>
              <a:t>OneCause</a:t>
            </a:r>
            <a:r>
              <a:rPr lang="pt-br" b="0" i="0" u="none" baseline="0"/>
              <a:t>. Eles ajudam a agilizar as doações, aumentar o engajamento de doadores e, por fim, ampliar o sucesso de nossos esforços de arrecadação de recursos.</a:t>
            </a:r>
          </a:p>
        </p:txBody>
      </p:sp>
      <p:sp>
        <p:nvSpPr>
          <p:cNvPr id="4" name="Slide Number Placeholder 3"/>
          <p:cNvSpPr>
            <a:spLocks noGrp="1"/>
          </p:cNvSpPr>
          <p:nvPr>
            <p:ph type="sldNum" sz="quarter" idx="5"/>
          </p:nvPr>
        </p:nvSpPr>
        <p:spPr/>
        <p:txBody>
          <a:bodyPr/>
          <a:lstStyle/>
          <a:p>
            <a:pPr algn="l" rtl="0"/>
            <a:fld id="{774549FC-565B-44B7-A52A-8F954BD3755A}" type="slidenum">
              <a:rPr/>
              <a:t>4</a:t>
            </a:fld>
            <a:endParaRPr lang="pt-br"/>
          </a:p>
        </p:txBody>
      </p:sp>
    </p:spTree>
    <p:extLst>
      <p:ext uri="{BB962C8B-B14F-4D97-AF65-F5344CB8AC3E}">
        <p14:creationId xmlns:p14="http://schemas.microsoft.com/office/powerpoint/2010/main" val="1270218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b="0" i="0" u="none" baseline="0"/>
              <a:t>Vamos analisar como podemos aproveitar as redes sociais para fortalecer nossos esforços de arrecadação de recursos. Isso é essencial para envolver as associadas, contar a nossa história e atrair patrocinadores.</a:t>
            </a:r>
          </a:p>
          <a:p>
            <a:endParaRPr lang="pt-br" dirty="0"/>
          </a:p>
          <a:p>
            <a:pPr algn="l" rtl="0"/>
            <a:r>
              <a:rPr lang="pt-br" b="1" i="0" u="none" baseline="0"/>
              <a:t>Contar histórias é fundamental.</a:t>
            </a:r>
            <a:r>
              <a:rPr lang="pt-br" b="0" i="0" u="none" baseline="0"/>
              <a:t> Ao compartilhar as histórias envolventes sobre nossos programas, como os Prêmios Viva o Seu Sonho e os workshops Sonhe, Realize, nos conectamos com o nosso público no nível emocional. Histórias pessoais tocam as pessoas e incentivam engajamento, curtidas, compartilhamentos e doações, ajudando a aumentar a conscientização e a arrecadar recursos para nossa missão.</a:t>
            </a:r>
          </a:p>
          <a:p>
            <a:endParaRPr lang="pt-br" dirty="0"/>
          </a:p>
          <a:p>
            <a:pPr algn="l" rtl="0"/>
            <a:r>
              <a:rPr lang="pt-br" b="0" i="0" u="none" baseline="0"/>
              <a:t>Além disso, devemos convidar nossos seguidores a compartilhar suas próprias experiências com a SIA. Isso fortalece a comunidade e faz nossas redes sociais parecerem mais conectadas.</a:t>
            </a:r>
          </a:p>
          <a:p>
            <a:endParaRPr lang="pt-br" dirty="0"/>
          </a:p>
          <a:p>
            <a:pPr algn="l" rtl="0"/>
            <a:r>
              <a:rPr lang="pt-br" b="0" i="0" u="none" baseline="0"/>
              <a:t>Além disso, podemos promover futuros encontros e eventos de arrecadação de recursos usando as ferramentas de evento oferecidas pelas plataformas como Facebook e Instagram, mantendo os seguidores informados e criando expectativa. </a:t>
            </a:r>
          </a:p>
          <a:p>
            <a:endParaRPr lang="pt-br" dirty="0"/>
          </a:p>
          <a:p>
            <a:pPr algn="l" rtl="0"/>
            <a:r>
              <a:rPr lang="pt-br" b="0" i="0" u="none" baseline="0"/>
              <a:t>Por fim, as redes sociais são uma excelente forma de atrair potenciais patrocinadores: eles aumentam sua visibilidade e, ao mesmo tempo, apoiam a nossa missão. Não se esqueça de marcar os parceiros e as parceiras que apoiam o seu clube!</a:t>
            </a:r>
          </a:p>
          <a:p>
            <a:endParaRPr lang="pt-br" dirty="0"/>
          </a:p>
          <a:p>
            <a:endParaRPr lang="pt-br" dirty="0"/>
          </a:p>
        </p:txBody>
      </p:sp>
      <p:sp>
        <p:nvSpPr>
          <p:cNvPr id="4" name="Slide Number Placeholder 3"/>
          <p:cNvSpPr>
            <a:spLocks noGrp="1"/>
          </p:cNvSpPr>
          <p:nvPr>
            <p:ph type="sldNum" sz="quarter" idx="5"/>
          </p:nvPr>
        </p:nvSpPr>
        <p:spPr/>
        <p:txBody>
          <a:bodyPr/>
          <a:lstStyle/>
          <a:p>
            <a:pPr algn="l" rtl="0"/>
            <a:fld id="{774549FC-565B-44B7-A52A-8F954BD3755A}" type="slidenum">
              <a:rPr/>
              <a:t>5</a:t>
            </a:fld>
            <a:endParaRPr lang="pt-br"/>
          </a:p>
        </p:txBody>
      </p:sp>
    </p:spTree>
    <p:extLst>
      <p:ext uri="{BB962C8B-B14F-4D97-AF65-F5344CB8AC3E}">
        <p14:creationId xmlns:p14="http://schemas.microsoft.com/office/powerpoint/2010/main" val="1226173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b="0" i="0" u="none" baseline="0"/>
              <a:t>Agora, vamos falar um pouco sobre a arrecadação entre pares e os incríveis benefícios que ela traz para o seu clube.</a:t>
            </a:r>
          </a:p>
          <a:p>
            <a:endParaRPr lang="pt-br"/>
          </a:p>
          <a:p>
            <a:pPr algn="l" rtl="0"/>
            <a:r>
              <a:rPr lang="pt-br" b="0" i="0" u="none" baseline="0"/>
              <a:t>A arrecadação entre pares amplia muito o nosso alcance, já que empodera os apoiadores e possibilita que arrecadem recursos em nosso nome. Isso nos dá acesso a suas redes de contatos e nos conecta com potenciais doadores que não conseguiríamos alcançar de outra forma.</a:t>
            </a:r>
          </a:p>
          <a:p>
            <a:endParaRPr lang="pt-br"/>
          </a:p>
          <a:p>
            <a:pPr algn="l" rtl="0"/>
            <a:r>
              <a:rPr lang="pt-br" b="0" i="0" u="none" baseline="0"/>
              <a:t>Essa abordagem promove o fortalecimento da comunidade. Quando as pessoas arrecadam recursos para uma causa com a qual se importam, elas se envolvem e se sentem motivadas a compartilhar sua paixão, criando um efeito cascata de entusiasmo. As pessoas responsáveis pela arrecadação de recursos costumam compartilhar histórias pessoais que tocam os potenciais doadores e os inspiram a contribuir.</a:t>
            </a:r>
          </a:p>
          <a:p>
            <a:endParaRPr lang="pt-br"/>
          </a:p>
          <a:p>
            <a:pPr algn="l" rtl="0"/>
            <a:r>
              <a:rPr lang="pt-br" b="0" i="0" u="none" baseline="0"/>
              <a:t>Além disso, oferece uma ótima relação custo-benefício. Nossos apoiadores cuidam de grande parte da promoção, o que nos permite alocar mais recursos diretamente para nossa missão.</a:t>
            </a:r>
          </a:p>
          <a:p>
            <a:endParaRPr lang="pt-br"/>
          </a:p>
          <a:p>
            <a:pPr algn="l" rtl="0"/>
            <a:r>
              <a:rPr lang="pt-br" b="0" i="0" u="none" baseline="0"/>
              <a:t>As campanhas de arrecadação de recursos do Facebook são uma ferramenta fantástica para isso. Os apoiadores podem criar páginas de arrecadação pessoais vinculadas à nossa missão, por exemplo, podem organizar uma campanha de arrecadação de recursos no seu aniversário ou incentivar os amigos a doar em vez de dar presentes. Isso não só agrega significado, como também nos ajuda a alcançar um público maior.</a:t>
            </a:r>
          </a:p>
          <a:p>
            <a:endParaRPr lang="pt-br"/>
          </a:p>
        </p:txBody>
      </p:sp>
      <p:sp>
        <p:nvSpPr>
          <p:cNvPr id="4" name="Slide Number Placeholder 3"/>
          <p:cNvSpPr>
            <a:spLocks noGrp="1"/>
          </p:cNvSpPr>
          <p:nvPr>
            <p:ph type="sldNum" sz="quarter" idx="5"/>
          </p:nvPr>
        </p:nvSpPr>
        <p:spPr/>
        <p:txBody>
          <a:bodyPr/>
          <a:lstStyle/>
          <a:p>
            <a:pPr algn="l" rtl="0"/>
            <a:fld id="{774549FC-565B-44B7-A52A-8F954BD3755A}" type="slidenum">
              <a:rPr/>
              <a:t>6</a:t>
            </a:fld>
            <a:endParaRPr lang="pt-br"/>
          </a:p>
        </p:txBody>
      </p:sp>
    </p:spTree>
    <p:extLst>
      <p:ext uri="{BB962C8B-B14F-4D97-AF65-F5344CB8AC3E}">
        <p14:creationId xmlns:p14="http://schemas.microsoft.com/office/powerpoint/2010/main" val="4289828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b="0" i="0" u="none" baseline="0"/>
              <a:t>Vamos discutir a importância da comunicação direcionada nos nossos esforços de arrecadação de recursos.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a:p>
          <a:p>
            <a:pPr algn="l" rtl="0"/>
            <a:r>
              <a:rPr lang="pt-br" b="0" i="0" u="none" baseline="0"/>
              <a:t>Primeiro, conecte-se com a comunidade local. Priorize divulgar suas iniciativas por meio de murais comunitários, grupos no Facebook e eventos locais, para atrair apoio.</a:t>
            </a:r>
          </a:p>
          <a:p>
            <a:endParaRPr lang="pt-br"/>
          </a:p>
          <a:p>
            <a:pPr algn="l" rtl="0"/>
            <a:r>
              <a:rPr lang="pt-br" b="0" i="0" u="none" baseline="0"/>
              <a:t>Segundo, priorize mensagens personalizadas. Elabore comunicações impactantes — seja um bilhete de agradecimento ou o anúncio de um evento — para fortalecer conexões.</a:t>
            </a:r>
          </a:p>
          <a:p>
            <a:endParaRPr lang="pt-br"/>
          </a:p>
          <a:p>
            <a:pPr algn="l" rtl="0"/>
            <a:r>
              <a:rPr lang="pt-br" b="0" i="0" u="none" baseline="0"/>
              <a:t>Você também pode entender melhor os interesses da comunidade observando eventos semelhantes, feedbacks e engajamento, o que ajuda a aprimorar suas estratégias de divulgação.</a:t>
            </a:r>
          </a:p>
          <a:p>
            <a:endParaRPr lang="pt-br"/>
          </a:p>
          <a:p>
            <a:pPr algn="l" rtl="0"/>
            <a:r>
              <a:rPr lang="pt-br" b="0" i="0" u="none" baseline="0"/>
              <a:t>Use canais variados, como e-mails, redes sociais, telefonemas e mensagens de texto, mas tenha cuidado com a frequência para não sobrecarregar seus apoiadores.</a:t>
            </a:r>
          </a:p>
          <a:p>
            <a:endParaRPr lang="pt-br"/>
          </a:p>
          <a:p>
            <a:pPr algn="l" rtl="0"/>
            <a:r>
              <a:rPr lang="pt-br" b="0" i="0" u="none" baseline="0"/>
              <a:t>Aplicando essas estratégias, podemos ampliar nosso alcance e fortalecer o apoio da comunidade às nossas iniciativas. </a:t>
            </a:r>
          </a:p>
          <a:p>
            <a:endParaRPr lang="pt-br"/>
          </a:p>
        </p:txBody>
      </p:sp>
      <p:sp>
        <p:nvSpPr>
          <p:cNvPr id="4" name="Slide Number Placeholder 3"/>
          <p:cNvSpPr>
            <a:spLocks noGrp="1"/>
          </p:cNvSpPr>
          <p:nvPr>
            <p:ph type="sldNum" sz="quarter" idx="5"/>
          </p:nvPr>
        </p:nvSpPr>
        <p:spPr/>
        <p:txBody>
          <a:bodyPr/>
          <a:lstStyle/>
          <a:p>
            <a:pPr algn="l" rtl="0"/>
            <a:fld id="{774549FC-565B-44B7-A52A-8F954BD3755A}" type="slidenum">
              <a:rPr/>
              <a:t>7</a:t>
            </a:fld>
            <a:endParaRPr lang="pt-br"/>
          </a:p>
        </p:txBody>
      </p:sp>
    </p:spTree>
    <p:extLst>
      <p:ext uri="{BB962C8B-B14F-4D97-AF65-F5344CB8AC3E}">
        <p14:creationId xmlns:p14="http://schemas.microsoft.com/office/powerpoint/2010/main" val="3580258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b="0" i="0" u="none" baseline="0"/>
              <a:t>Como todas essas estratégias se conectam e integram? Elas se harmonizam para melhorar o engajamento e a retenção de doadores.</a:t>
            </a:r>
          </a:p>
          <a:p>
            <a:endParaRPr lang="pt-br" b="0"/>
          </a:p>
          <a:p>
            <a:pPr algn="l" rtl="0"/>
            <a:r>
              <a:rPr lang="pt-br" b="0" i="0" u="none" baseline="0"/>
              <a:t>Já falamos sobre a importância da comunicação direcionada, que envolve segmentar nosso público e personalizar as mensagens para manter as doações sempre relevantes. A arrecadação de recursos pelas redes sociais conecta apoiadores por meio de histórias e iniciativas entre pares, fortalecendo a comunidade e ampliando o nosso alcance. A arrecadação entre pares permite que as pessoas criem suas próprias campanhas, aprofundando os relacionamentos.</a:t>
            </a:r>
          </a:p>
          <a:p>
            <a:endParaRPr lang="pt-br" b="0"/>
          </a:p>
          <a:p>
            <a:pPr algn="l" rtl="0"/>
            <a:r>
              <a:rPr lang="pt-br" b="0" i="0" u="none" baseline="0"/>
              <a:t>Além disso, os aplicativos de doação via celular facilitam muito as doações, o que incentiva mais contribuições. Eventos de engajamento proporcionam interação pessoal, fortalecendo os laços com a missão da SIA, enquanto expressar gratidão fortalece a lealdade de doadores. </a:t>
            </a:r>
          </a:p>
          <a:p>
            <a:endParaRPr lang="pt-br" b="0"/>
          </a:p>
          <a:p>
            <a:pPr algn="l" rtl="0"/>
            <a:r>
              <a:rPr lang="pt-br" b="0" i="0" u="none" baseline="0"/>
              <a:t>Por fim, a IA amplia nosso alcance, ao analisar o comportamento dos doadores e personalizar as comunicações.</a:t>
            </a:r>
          </a:p>
          <a:p>
            <a:endParaRPr lang="pt-br" b="0"/>
          </a:p>
          <a:p>
            <a:pPr algn="l" rtl="0"/>
            <a:r>
              <a:rPr lang="pt-br" b="0" i="0" u="none" baseline="0"/>
              <a:t>Ao integrar essas estratégias, podemos construir relacionamentos mais sólidos, aumentar a retenção de doadores e garantir o crescimento sustentável da nossa missão.</a:t>
            </a:r>
          </a:p>
          <a:p>
            <a:endParaRPr lang="pt-br"/>
          </a:p>
        </p:txBody>
      </p:sp>
      <p:sp>
        <p:nvSpPr>
          <p:cNvPr id="4" name="Slide Number Placeholder 3"/>
          <p:cNvSpPr>
            <a:spLocks noGrp="1"/>
          </p:cNvSpPr>
          <p:nvPr>
            <p:ph type="sldNum" sz="quarter" idx="5"/>
          </p:nvPr>
        </p:nvSpPr>
        <p:spPr/>
        <p:txBody>
          <a:bodyPr/>
          <a:lstStyle/>
          <a:p>
            <a:pPr algn="l" rtl="0"/>
            <a:fld id="{774549FC-565B-44B7-A52A-8F954BD3755A}" type="slidenum">
              <a:rPr/>
              <a:t>8</a:t>
            </a:fld>
            <a:endParaRPr lang="pt-br"/>
          </a:p>
        </p:txBody>
      </p:sp>
    </p:spTree>
    <p:extLst>
      <p:ext uri="{BB962C8B-B14F-4D97-AF65-F5344CB8AC3E}">
        <p14:creationId xmlns:p14="http://schemas.microsoft.com/office/powerpoint/2010/main" val="805710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772E6-9183-1C43-E907-39B580BCF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8C1E7-7F38-E1AB-8800-0FF1C2CF1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03E0D8-89A4-6CE2-7B1C-8373FB65C9EA}"/>
              </a:ext>
            </a:extLst>
          </p:cNvPr>
          <p:cNvSpPr>
            <a:spLocks noGrp="1"/>
          </p:cNvSpPr>
          <p:nvPr>
            <p:ph type="body" idx="1"/>
          </p:nvPr>
        </p:nvSpPr>
        <p:spPr/>
        <p:txBody>
          <a:bodyPr/>
          <a:lstStyle/>
          <a:p>
            <a:pPr algn="l" rtl="0"/>
            <a:r>
              <a:rPr lang="pt-br" b="0" i="0" u="none" baseline="0"/>
              <a:t>Existem muitos recursos disponíveis para ajudar vocês a explorar de forma eficaz novas táticas de arrecadação de recursos. De materiais da SIA a conselhos de colegas, você tem tudo o que precisa para se adaptar com sucesso às novas tendências de arrecadação de recursos.</a:t>
            </a:r>
          </a:p>
          <a:p>
            <a:endParaRPr lang="pt-br"/>
          </a:p>
          <a:p>
            <a:pPr algn="l" rtl="0"/>
            <a:r>
              <a:rPr lang="pt-br" b="0" i="0" u="none" baseline="0"/>
              <a:t>Aqui estão alguns recursos que podem inspirar ideias e fornecer as ferramentas certas para apoiar seus esforços.</a:t>
            </a:r>
          </a:p>
          <a:p>
            <a:endParaRPr lang="pt-br"/>
          </a:p>
          <a:p>
            <a:pPr algn="l" rtl="0"/>
            <a:r>
              <a:rPr lang="pt-br" b="0" i="0" u="none" baseline="0"/>
              <a:t>Você também pode usar o QR code para agendar uma reunião de 30 minutos com alguém da Equipe de Captação de Recursos. Elas estão aqui para orientar e apoiar você em cada passo dessa jornada.</a:t>
            </a:r>
          </a:p>
          <a:p>
            <a:endParaRPr lang="pt-br"/>
          </a:p>
          <a:p>
            <a:pPr algn="l" rtl="0"/>
            <a:r>
              <a:rPr lang="pt-br" b="0" i="0" u="none" baseline="0"/>
              <a:t>Obrigada pela sua dedicação à nossa missão!</a:t>
            </a:r>
          </a:p>
          <a:p>
            <a:endParaRPr lang="pt-br"/>
          </a:p>
          <a:p>
            <a:pPr algn="l" rtl="0"/>
            <a:r>
              <a:rPr lang="pt-br" b="0" i="0" u="none" baseline="0"/>
              <a:t>{Se o tempo permitir, pergunte ao grupo: Alguém gostaria de compartilhar uma história de sucesso ou uma estratégia bem-sucedida que tenha sido usada para implementar novas táticas de arrecadação de recursos?}</a:t>
            </a:r>
          </a:p>
          <a:p>
            <a:endParaRPr lang="pt-br"/>
          </a:p>
          <a:p>
            <a:endParaRPr lang="pt-br"/>
          </a:p>
        </p:txBody>
      </p:sp>
      <p:sp>
        <p:nvSpPr>
          <p:cNvPr id="4" name="Slide Number Placeholder 3">
            <a:extLst>
              <a:ext uri="{FF2B5EF4-FFF2-40B4-BE49-F238E27FC236}">
                <a16:creationId xmlns:a16="http://schemas.microsoft.com/office/drawing/2014/main" id="{36F097BA-4FE4-B7E6-FC58-01121C945CFE}"/>
              </a:ext>
            </a:extLst>
          </p:cNvPr>
          <p:cNvSpPr>
            <a:spLocks noGrp="1"/>
          </p:cNvSpPr>
          <p:nvPr>
            <p:ph type="sldNum" sz="quarter" idx="5"/>
          </p:nvPr>
        </p:nvSpPr>
        <p:spPr/>
        <p:txBody>
          <a:bodyPr/>
          <a:lstStyle/>
          <a:p>
            <a:pPr algn="l" rtl="0"/>
            <a:fld id="{774549FC-565B-44B7-A52A-8F954BD3755A}" type="slidenum">
              <a:rPr/>
              <a:t>9</a:t>
            </a:fld>
            <a:endParaRPr lang="pt-br"/>
          </a:p>
        </p:txBody>
      </p:sp>
    </p:spTree>
    <p:extLst>
      <p:ext uri="{BB962C8B-B14F-4D97-AF65-F5344CB8AC3E}">
        <p14:creationId xmlns:p14="http://schemas.microsoft.com/office/powerpoint/2010/main" val="401860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b="0" i="0" u="none" baseline="0"/>
              <a:t>Você vai participar da 49ª Convenção Bienal em Incheon, Coreia do Sul, de 22 a 25 de julho? </a:t>
            </a:r>
          </a:p>
          <a:p>
            <a:endParaRPr lang="pt-br"/>
          </a:p>
          <a:p>
            <a:pPr algn="l" rtl="0"/>
            <a:r>
              <a:rPr lang="pt-br" b="0" i="0" u="none" baseline="0"/>
              <a:t>Então, você não vai querer perder o evento Luar e Magnólia da Laurel Society! Este evento é somente por convite e celebra as associadas da nossa Laurel Society da Federação e o seu compromisso com a nossa missão. </a:t>
            </a:r>
          </a:p>
          <a:p>
            <a:endParaRPr lang="pt-br"/>
          </a:p>
          <a:p>
            <a:pPr algn="l" rtl="0"/>
            <a:r>
              <a:rPr lang="pt-br" b="0" i="0" u="none" baseline="0"/>
              <a:t>Para confirmar presença, basta escanear o QR code exibido aqui. Lembrete: este evento é exclusivo para associadas ativas da Laurel Society da Federação que contribuíram com US$ 500 ou mais durante o biênio atual. </a:t>
            </a:r>
          </a:p>
          <a:p>
            <a:endParaRPr lang="pt-br"/>
          </a:p>
          <a:p>
            <a:pPr algn="l" rtl="0"/>
            <a:r>
              <a:rPr lang="pt-br" b="0" i="0" u="none" baseline="0"/>
              <a:t>Para obter mais informações, entre em contato com a nossa Equipe de Captação de Recursos pelo e-mail: development@soroptimist.org</a:t>
            </a:r>
          </a:p>
        </p:txBody>
      </p:sp>
      <p:sp>
        <p:nvSpPr>
          <p:cNvPr id="4" name="Slide Number Placeholder 3"/>
          <p:cNvSpPr>
            <a:spLocks noGrp="1"/>
          </p:cNvSpPr>
          <p:nvPr>
            <p:ph type="sldNum" sz="quarter" idx="5"/>
          </p:nvPr>
        </p:nvSpPr>
        <p:spPr/>
        <p:txBody>
          <a:bodyPr/>
          <a:lstStyle/>
          <a:p>
            <a:pPr algn="l" rtl="0"/>
            <a:fld id="{774549FC-565B-44B7-A52A-8F954BD3755A}" type="slidenum">
              <a:rPr/>
              <a:t>10</a:t>
            </a:fld>
            <a:endParaRPr lang="pt-br"/>
          </a:p>
        </p:txBody>
      </p:sp>
    </p:spTree>
    <p:extLst>
      <p:ext uri="{BB962C8B-B14F-4D97-AF65-F5344CB8AC3E}">
        <p14:creationId xmlns:p14="http://schemas.microsoft.com/office/powerpoint/2010/main" val="2594156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microsoft.com/office/2018/10/relationships/comments" Target="../comments/modernComment_103_0.xml"/><Relationship Id="rId7" Type="http://schemas.openxmlformats.org/officeDocument/2006/relationships/image" Target="../media/image2.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8.sv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3" Type="http://schemas.microsoft.com/office/2018/10/relationships/comments" Target="../comments/modernComment_10B_0.xml"/><Relationship Id="rId7" Type="http://schemas.openxmlformats.org/officeDocument/2006/relationships/image" Target="../media/image6.png"/><Relationship Id="rId12"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0.svg"/><Relationship Id="rId5" Type="http://schemas.openxmlformats.org/officeDocument/2006/relationships/image" Target="../media/image15.png"/><Relationship Id="rId15" Type="http://schemas.openxmlformats.org/officeDocument/2006/relationships/image" Target="../media/image24.svg"/><Relationship Id="rId10" Type="http://schemas.openxmlformats.org/officeDocument/2006/relationships/image" Target="../media/image19.png"/><Relationship Id="rId4" Type="http://schemas.openxmlformats.org/officeDocument/2006/relationships/image" Target="../media/image12.jpeg"/><Relationship Id="rId9" Type="http://schemas.openxmlformats.org/officeDocument/2006/relationships/image" Target="../media/image18.svg"/><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18/10/relationships/comments" Target="../comments/modernComment_108_0.xml"/><Relationship Id="rId7" Type="http://schemas.openxmlformats.org/officeDocument/2006/relationships/image" Target="../media/image8.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6.sv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hyperlink" Target="https://www.businessinitiative.org/statistics/non-profit/fundraising-trends-2025/" TargetMode="External"/><Relationship Id="rId3" Type="http://schemas.openxmlformats.org/officeDocument/2006/relationships/image" Target="../media/image1.png"/><Relationship Id="rId7" Type="http://schemas.openxmlformats.org/officeDocument/2006/relationships/hyperlink" Target="https://blog.mightycause.com/peer-to-peer-fundraising-guide-and-best-practices/"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www.givemomentum.com/blog/ai-fundraising" TargetMode="External"/><Relationship Id="rId11" Type="http://schemas.openxmlformats.org/officeDocument/2006/relationships/image" Target="../media/image28.png"/><Relationship Id="rId5" Type="http://schemas.openxmlformats.org/officeDocument/2006/relationships/image" Target="../media/image6.png"/><Relationship Id="rId10" Type="http://schemas.openxmlformats.org/officeDocument/2006/relationships/hyperlink" Target="https://donorbox.org/nonprofit-blog/donation-apps" TargetMode="External"/><Relationship Id="rId4" Type="http://schemas.openxmlformats.org/officeDocument/2006/relationships/image" Target="../media/image2.svg"/><Relationship Id="rId9" Type="http://schemas.openxmlformats.org/officeDocument/2006/relationships/hyperlink" Target="https://www.funraise.org/resources/the-social-media-fundraising-guid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pt-br"/>
          </a:p>
        </p:txBody>
      </p:sp>
      <p:sp>
        <p:nvSpPr>
          <p:cNvPr id="3" name="Freeform 3"/>
          <p:cNvSpPr/>
          <p:nvPr/>
        </p:nvSpPr>
        <p:spPr>
          <a:xfrm rot="1102074" flipH="1">
            <a:off x="-4375306" y="4594391"/>
            <a:ext cx="16114424" cy="12188364"/>
          </a:xfrm>
          <a:custGeom>
            <a:avLst/>
            <a:gdLst/>
            <a:ahLst/>
            <a:cxnLst/>
            <a:rect l="l" t="t" r="r" b="b"/>
            <a:pathLst>
              <a:path w="16114424" h="12188364">
                <a:moveTo>
                  <a:pt x="16114424" y="0"/>
                </a:moveTo>
                <a:lnTo>
                  <a:pt x="0" y="0"/>
                </a:lnTo>
                <a:lnTo>
                  <a:pt x="0" y="12188364"/>
                </a:lnTo>
                <a:lnTo>
                  <a:pt x="16114424" y="12188364"/>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pt-br"/>
          </a:p>
        </p:txBody>
      </p:sp>
      <p:sp>
        <p:nvSpPr>
          <p:cNvPr id="4" name="TextBox 4"/>
          <p:cNvSpPr txBox="1"/>
          <p:nvPr/>
        </p:nvSpPr>
        <p:spPr>
          <a:xfrm>
            <a:off x="1125730" y="1979182"/>
            <a:ext cx="11391900" cy="2031325"/>
          </a:xfrm>
          <a:prstGeom prst="rect">
            <a:avLst/>
          </a:prstGeom>
        </p:spPr>
        <p:txBody>
          <a:bodyPr wrap="square" lIns="0" tIns="0" rIns="0" bIns="0" rtlCol="0" anchor="t">
            <a:spAutoFit/>
          </a:bodyPr>
          <a:lstStyle/>
          <a:p>
            <a:pPr algn="l" rtl="0"/>
            <a:r>
              <a:rPr lang="pt-br" sz="6600" b="0" i="0" u="none" baseline="0" dirty="0">
                <a:solidFill>
                  <a:srgbClr val="293374"/>
                </a:solidFill>
                <a:latin typeface="Effra"/>
                <a:ea typeface="Effra"/>
                <a:cs typeface="Effra"/>
                <a:sym typeface="Effra"/>
              </a:rPr>
              <a:t>Tendências em evolução: como aproveitar novas táticas de arrecadação de recursos</a:t>
            </a:r>
          </a:p>
        </p:txBody>
      </p:sp>
      <p:sp>
        <p:nvSpPr>
          <p:cNvPr id="5" name="Freeform 5"/>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br"/>
          </a:p>
        </p:txBody>
      </p:sp>
      <p:sp>
        <p:nvSpPr>
          <p:cNvPr id="6" name="Freeform 6"/>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5"/>
            <a:stretch>
              <a:fillRect/>
            </a:stretch>
          </a:blipFill>
        </p:spPr>
        <p:txBody>
          <a:bodyPr/>
          <a:lstStyle/>
          <a:p>
            <a:endParaRPr lang="pt-br"/>
          </a:p>
        </p:txBody>
      </p:sp>
      <p:sp>
        <p:nvSpPr>
          <p:cNvPr id="7" name="TextBox 7"/>
          <p:cNvSpPr txBox="1"/>
          <p:nvPr/>
        </p:nvSpPr>
        <p:spPr>
          <a:xfrm>
            <a:off x="1102587" y="5882551"/>
            <a:ext cx="12894312" cy="851452"/>
          </a:xfrm>
          <a:prstGeom prst="rect">
            <a:avLst/>
          </a:prstGeom>
        </p:spPr>
        <p:txBody>
          <a:bodyPr wrap="square" lIns="0" tIns="0" rIns="0" bIns="0" rtlCol="0" anchor="t">
            <a:spAutoFit/>
          </a:bodyPr>
          <a:lstStyle/>
          <a:p>
            <a:pPr algn="l" rtl="0">
              <a:lnSpc>
                <a:spcPts val="7250"/>
              </a:lnSpc>
            </a:pPr>
            <a:r>
              <a:rPr lang="pt-br" sz="4800" b="0" i="0" u="none" baseline="0" dirty="0">
                <a:solidFill>
                  <a:srgbClr val="518BC9"/>
                </a:solidFill>
                <a:latin typeface="Effra"/>
                <a:ea typeface="Effra"/>
                <a:cs typeface="Effra"/>
                <a:sym typeface="Effra"/>
              </a:rPr>
              <a:t>Conferência Regional de (nome da região) 2026</a:t>
            </a:r>
          </a:p>
        </p:txBody>
      </p:sp>
      <p:sp>
        <p:nvSpPr>
          <p:cNvPr id="9" name="Freeform 9"/>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t-br"/>
          </a:p>
        </p:txBody>
      </p:sp>
      <p:sp>
        <p:nvSpPr>
          <p:cNvPr id="10" name="TextBox 10"/>
          <p:cNvSpPr txBox="1"/>
          <p:nvPr/>
        </p:nvSpPr>
        <p:spPr>
          <a:xfrm>
            <a:off x="806858" y="9331572"/>
            <a:ext cx="7092543" cy="372399"/>
          </a:xfrm>
          <a:prstGeom prst="rect">
            <a:avLst/>
          </a:prstGeom>
        </p:spPr>
        <p:txBody>
          <a:bodyPr lIns="0" tIns="0" rIns="0" bIns="0" rtlCol="0" anchor="t">
            <a:spAutoFit/>
          </a:bodyPr>
          <a:lstStyle/>
          <a:p>
            <a:pPr algn="l" rtl="0">
              <a:lnSpc>
                <a:spcPts val="2541"/>
              </a:lnSpc>
            </a:pPr>
            <a:r>
              <a:rPr lang="pt-br" sz="2229" b="1" i="0" u="none" spc="109" baseline="0">
                <a:solidFill>
                  <a:srgbClr val="293374"/>
                </a:solidFill>
                <a:latin typeface="Calibri (MS) Bold"/>
                <a:ea typeface="Calibri (MS) Bold"/>
                <a:cs typeface="Calibri (MS) Bold"/>
                <a:sym typeface="Calibri (MS) Bold"/>
              </a:rPr>
              <a:t>SOROPTIMIST INTERNATIONAL OF THE AMERICAS, INC</a:t>
            </a:r>
          </a:p>
        </p:txBody>
      </p:sp>
      <p:sp>
        <p:nvSpPr>
          <p:cNvPr id="11" name="TextBox 7">
            <a:extLst>
              <a:ext uri="{FF2B5EF4-FFF2-40B4-BE49-F238E27FC236}">
                <a16:creationId xmlns:a16="http://schemas.microsoft.com/office/drawing/2014/main" id="{1ABB3715-CFBA-B22E-5A8B-EBCEA34C0368}"/>
              </a:ext>
            </a:extLst>
          </p:cNvPr>
          <p:cNvSpPr txBox="1"/>
          <p:nvPr/>
        </p:nvSpPr>
        <p:spPr>
          <a:xfrm>
            <a:off x="1125730" y="6835948"/>
            <a:ext cx="13733270" cy="1750223"/>
          </a:xfrm>
          <a:prstGeom prst="rect">
            <a:avLst/>
          </a:prstGeom>
        </p:spPr>
        <p:txBody>
          <a:bodyPr wrap="square" lIns="0" tIns="0" rIns="0" bIns="0" rtlCol="0" anchor="t">
            <a:spAutoFit/>
          </a:bodyPr>
          <a:lstStyle/>
          <a:p>
            <a:pPr algn="l" rtl="0">
              <a:lnSpc>
                <a:spcPts val="7250"/>
              </a:lnSpc>
            </a:pPr>
            <a:r>
              <a:rPr lang="pt-br" sz="3600" b="0" i="0" u="none" baseline="0" dirty="0">
                <a:solidFill>
                  <a:srgbClr val="518BC9"/>
                </a:solidFill>
                <a:latin typeface="Effra"/>
                <a:ea typeface="Effra"/>
                <a:cs typeface="Effra"/>
                <a:sym typeface="Effra"/>
              </a:rPr>
              <a:t>NOME DA APRESENTADORA, </a:t>
            </a:r>
            <a:br>
              <a:rPr lang="pt-br" sz="3600" b="0" i="0" u="none" baseline="0" dirty="0">
                <a:solidFill>
                  <a:srgbClr val="518BC9"/>
                </a:solidFill>
                <a:latin typeface="Effra"/>
                <a:ea typeface="Effra"/>
                <a:cs typeface="Effra"/>
                <a:sym typeface="Effra"/>
              </a:rPr>
            </a:br>
            <a:r>
              <a:rPr lang="pt-br" sz="3600" b="0" i="0" u="none" baseline="0" dirty="0">
                <a:solidFill>
                  <a:srgbClr val="518BC9"/>
                </a:solidFill>
                <a:latin typeface="Effra"/>
                <a:ea typeface="Effra"/>
                <a:cs typeface="Effra"/>
                <a:sym typeface="Effra"/>
              </a:rPr>
              <a:t>COORDENADORA REGIONAL DE ARRECADAÇÃO DE RECURSOS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69991" y="3805710"/>
            <a:ext cx="500647" cy="438066"/>
            <a:chOff x="0" y="0"/>
            <a:chExt cx="812800" cy="711200"/>
          </a:xfrm>
        </p:grpSpPr>
        <p:sp>
          <p:nvSpPr>
            <p:cNvPr id="3" name="Freeform 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pt-br"/>
            </a:p>
          </p:txBody>
        </p:sp>
        <p:sp>
          <p:nvSpPr>
            <p:cNvPr id="4" name="TextBox 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5" name="Group 5"/>
          <p:cNvGrpSpPr/>
          <p:nvPr/>
        </p:nvGrpSpPr>
        <p:grpSpPr>
          <a:xfrm rot="5400000">
            <a:off x="7418187" y="3884783"/>
            <a:ext cx="425684" cy="382790"/>
            <a:chOff x="60851" y="89740"/>
            <a:chExt cx="691098" cy="621460"/>
          </a:xfrm>
        </p:grpSpPr>
        <p:sp>
          <p:nvSpPr>
            <p:cNvPr id="6" name="Freeform 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pt-br" sz="3200"/>
            </a:p>
          </p:txBody>
        </p:sp>
        <p:sp>
          <p:nvSpPr>
            <p:cNvPr id="7" name="TextBox 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grpSp>
        <p:nvGrpSpPr>
          <p:cNvPr id="8" name="Group 8"/>
          <p:cNvGrpSpPr/>
          <p:nvPr/>
        </p:nvGrpSpPr>
        <p:grpSpPr>
          <a:xfrm>
            <a:off x="13299809" y="-742156"/>
            <a:ext cx="9483991" cy="12212363"/>
            <a:chOff x="0" y="0"/>
            <a:chExt cx="1207697" cy="1555130"/>
          </a:xfrm>
        </p:grpSpPr>
        <p:sp>
          <p:nvSpPr>
            <p:cNvPr id="9" name="Freeform 9"/>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pt-br"/>
            </a:p>
          </p:txBody>
        </p:sp>
        <p:sp>
          <p:nvSpPr>
            <p:cNvPr id="10" name="TextBox 10"/>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sp>
        <p:nvSpPr>
          <p:cNvPr id="11" name="Freeform 11"/>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pt-br" sz="3200"/>
          </a:p>
        </p:txBody>
      </p:sp>
      <p:grpSp>
        <p:nvGrpSpPr>
          <p:cNvPr id="12" name="Group 12"/>
          <p:cNvGrpSpPr/>
          <p:nvPr/>
        </p:nvGrpSpPr>
        <p:grpSpPr>
          <a:xfrm rot="5400000">
            <a:off x="1369991" y="4714977"/>
            <a:ext cx="500647" cy="438066"/>
            <a:chOff x="0" y="0"/>
            <a:chExt cx="812800" cy="711200"/>
          </a:xfrm>
        </p:grpSpPr>
        <p:sp>
          <p:nvSpPr>
            <p:cNvPr id="13" name="Freeform 1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pt-br"/>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5" name="Group 15"/>
          <p:cNvGrpSpPr/>
          <p:nvPr/>
        </p:nvGrpSpPr>
        <p:grpSpPr>
          <a:xfrm rot="5400000">
            <a:off x="7418187" y="4794051"/>
            <a:ext cx="425684" cy="382790"/>
            <a:chOff x="60851" y="89740"/>
            <a:chExt cx="691098" cy="621460"/>
          </a:xfrm>
        </p:grpSpPr>
        <p:sp>
          <p:nvSpPr>
            <p:cNvPr id="16" name="Freeform 1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pt-br" sz="3200"/>
            </a:p>
          </p:txBody>
        </p:sp>
        <p:sp>
          <p:nvSpPr>
            <p:cNvPr id="17" name="TextBox 1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grpSp>
        <p:nvGrpSpPr>
          <p:cNvPr id="18" name="Group 18"/>
          <p:cNvGrpSpPr/>
          <p:nvPr/>
        </p:nvGrpSpPr>
        <p:grpSpPr>
          <a:xfrm rot="5400000">
            <a:off x="1369991" y="5676635"/>
            <a:ext cx="500647" cy="438066"/>
            <a:chOff x="0" y="0"/>
            <a:chExt cx="812800" cy="711200"/>
          </a:xfrm>
        </p:grpSpPr>
        <p:sp>
          <p:nvSpPr>
            <p:cNvPr id="19" name="Freeform 19"/>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pt-br"/>
            </a:p>
          </p:txBody>
        </p:sp>
        <p:sp>
          <p:nvSpPr>
            <p:cNvPr id="20" name="TextBox 20"/>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1" name="Group 21"/>
          <p:cNvGrpSpPr/>
          <p:nvPr/>
        </p:nvGrpSpPr>
        <p:grpSpPr>
          <a:xfrm rot="5400000">
            <a:off x="1369991" y="6676392"/>
            <a:ext cx="500647" cy="438066"/>
            <a:chOff x="0" y="0"/>
            <a:chExt cx="812800" cy="711200"/>
          </a:xfrm>
        </p:grpSpPr>
        <p:sp>
          <p:nvSpPr>
            <p:cNvPr id="22" name="Freeform 22"/>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pt-br"/>
            </a:p>
          </p:txBody>
        </p:sp>
        <p:sp>
          <p:nvSpPr>
            <p:cNvPr id="23" name="TextBox 23"/>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24" name="Freeform 24"/>
          <p:cNvSpPr/>
          <p:nvPr/>
        </p:nvSpPr>
        <p:spPr>
          <a:xfrm rot="1102074" flipH="1">
            <a:off x="128315" y="4114818"/>
            <a:ext cx="18545990" cy="14027512"/>
          </a:xfrm>
          <a:custGeom>
            <a:avLst/>
            <a:gdLst/>
            <a:ahLst/>
            <a:cxnLst/>
            <a:rect l="l" t="t" r="r" b="b"/>
            <a:pathLst>
              <a:path w="18545990" h="14027512">
                <a:moveTo>
                  <a:pt x="18545990" y="0"/>
                </a:moveTo>
                <a:lnTo>
                  <a:pt x="0" y="0"/>
                </a:lnTo>
                <a:lnTo>
                  <a:pt x="0" y="14027513"/>
                </a:lnTo>
                <a:lnTo>
                  <a:pt x="18545990" y="14027513"/>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pt-br" sz="3200"/>
          </a:p>
        </p:txBody>
      </p:sp>
      <p:grpSp>
        <p:nvGrpSpPr>
          <p:cNvPr id="25" name="Group 25"/>
          <p:cNvGrpSpPr/>
          <p:nvPr/>
        </p:nvGrpSpPr>
        <p:grpSpPr>
          <a:xfrm rot="5400000">
            <a:off x="7418187" y="6755465"/>
            <a:ext cx="425684" cy="382790"/>
            <a:chOff x="60851" y="89740"/>
            <a:chExt cx="691098" cy="621460"/>
          </a:xfrm>
        </p:grpSpPr>
        <p:sp>
          <p:nvSpPr>
            <p:cNvPr id="26" name="Freeform 2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pt-br" sz="3200"/>
            </a:p>
          </p:txBody>
        </p:sp>
        <p:sp>
          <p:nvSpPr>
            <p:cNvPr id="27" name="TextBox 2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grpSp>
        <p:nvGrpSpPr>
          <p:cNvPr id="28" name="Group 28"/>
          <p:cNvGrpSpPr/>
          <p:nvPr/>
        </p:nvGrpSpPr>
        <p:grpSpPr>
          <a:xfrm rot="5400000">
            <a:off x="7418187" y="5755708"/>
            <a:ext cx="425684" cy="382790"/>
            <a:chOff x="60851" y="89740"/>
            <a:chExt cx="691098" cy="621460"/>
          </a:xfrm>
        </p:grpSpPr>
        <p:sp>
          <p:nvSpPr>
            <p:cNvPr id="29" name="Freeform 29"/>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pt-br" sz="3200"/>
            </a:p>
          </p:txBody>
        </p:sp>
        <p:sp>
          <p:nvSpPr>
            <p:cNvPr id="30" name="TextBox 30"/>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sp>
        <p:nvSpPr>
          <p:cNvPr id="31" name="Freeform 3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pt-br"/>
          </a:p>
        </p:txBody>
      </p:sp>
      <p:sp>
        <p:nvSpPr>
          <p:cNvPr id="32" name="TextBox 32"/>
          <p:cNvSpPr txBox="1"/>
          <p:nvPr/>
        </p:nvSpPr>
        <p:spPr>
          <a:xfrm>
            <a:off x="2232952" y="3635197"/>
            <a:ext cx="4816156" cy="678178"/>
          </a:xfrm>
          <a:prstGeom prst="rect">
            <a:avLst/>
          </a:prstGeom>
        </p:spPr>
        <p:txBody>
          <a:bodyPr lIns="0" tIns="0" rIns="0" bIns="0" rtlCol="0" anchor="t">
            <a:spAutoFit/>
          </a:bodyPr>
          <a:lstStyle/>
          <a:p>
            <a:pPr algn="l" rtl="0">
              <a:lnSpc>
                <a:spcPts val="5400"/>
              </a:lnSpc>
            </a:pPr>
            <a:r>
              <a:rPr lang="pt-br" sz="2700" b="0" i="0" u="none" baseline="0" dirty="0">
                <a:solidFill>
                  <a:srgbClr val="000000"/>
                </a:solidFill>
                <a:latin typeface="Calibri (MS)"/>
                <a:ea typeface="Calibri (MS)"/>
                <a:cs typeface="Calibri (MS)"/>
                <a:sym typeface="Calibri (MS)"/>
              </a:rPr>
              <a:t>Introdução</a:t>
            </a:r>
          </a:p>
        </p:txBody>
      </p:sp>
      <p:sp>
        <p:nvSpPr>
          <p:cNvPr id="33" name="TextBox 33"/>
          <p:cNvSpPr txBox="1"/>
          <p:nvPr/>
        </p:nvSpPr>
        <p:spPr>
          <a:xfrm>
            <a:off x="8244959" y="3740353"/>
            <a:ext cx="5442389" cy="610745"/>
          </a:xfrm>
          <a:prstGeom prst="rect">
            <a:avLst/>
          </a:prstGeom>
        </p:spPr>
        <p:txBody>
          <a:bodyPr wrap="square" lIns="0" tIns="0" rIns="0" bIns="0" rtlCol="0" anchor="t">
            <a:spAutoFit/>
          </a:bodyPr>
          <a:lstStyle/>
          <a:p>
            <a:pPr algn="l" rtl="0">
              <a:lnSpc>
                <a:spcPts val="5400"/>
              </a:lnSpc>
            </a:pPr>
            <a:r>
              <a:rPr lang="pt-br" sz="2700" b="0" i="0" u="none" baseline="0" dirty="0">
                <a:solidFill>
                  <a:srgbClr val="000000"/>
                </a:solidFill>
                <a:latin typeface="Calibri (MS)"/>
                <a:ea typeface="Calibri (MS)"/>
                <a:cs typeface="Calibri (MS)"/>
                <a:sym typeface="Calibri (MS)"/>
              </a:rPr>
              <a:t>Arrecadação entre pares</a:t>
            </a:r>
            <a:endParaRPr lang="pt-br" sz="2700" dirty="0">
              <a:solidFill>
                <a:srgbClr val="000000"/>
              </a:solidFill>
              <a:latin typeface="Calibri (MS)"/>
              <a:ea typeface="Calibri (MS)"/>
              <a:cs typeface="Calibri (MS)"/>
            </a:endParaRPr>
          </a:p>
        </p:txBody>
      </p:sp>
      <p:sp>
        <p:nvSpPr>
          <p:cNvPr id="34" name="TextBox 34"/>
          <p:cNvSpPr txBox="1"/>
          <p:nvPr/>
        </p:nvSpPr>
        <p:spPr>
          <a:xfrm>
            <a:off x="2232952" y="4526309"/>
            <a:ext cx="4816156" cy="861774"/>
          </a:xfrm>
          <a:prstGeom prst="rect">
            <a:avLst/>
          </a:prstGeom>
        </p:spPr>
        <p:txBody>
          <a:bodyPr lIns="0" tIns="0" rIns="0" bIns="0" rtlCol="0" anchor="t">
            <a:spAutoFit/>
          </a:bodyPr>
          <a:lstStyle/>
          <a:p>
            <a:pPr algn="l" rtl="0"/>
            <a:r>
              <a:rPr lang="pt-br" sz="2800" b="0" i="0" u="none" baseline="0" dirty="0">
                <a:solidFill>
                  <a:srgbClr val="000000"/>
                </a:solidFill>
                <a:latin typeface="Calibri (MS)"/>
                <a:ea typeface="Calibri (MS)"/>
                <a:cs typeface="Calibri (MS)"/>
                <a:sym typeface="Calibri (MS)"/>
              </a:rPr>
              <a:t>O papel da tecnologia na arrecadação de recursos</a:t>
            </a:r>
          </a:p>
        </p:txBody>
      </p:sp>
      <p:sp>
        <p:nvSpPr>
          <p:cNvPr id="35" name="TextBox 35"/>
          <p:cNvSpPr txBox="1"/>
          <p:nvPr/>
        </p:nvSpPr>
        <p:spPr>
          <a:xfrm>
            <a:off x="8271305" y="4579367"/>
            <a:ext cx="4903239" cy="627736"/>
          </a:xfrm>
          <a:prstGeom prst="rect">
            <a:avLst/>
          </a:prstGeom>
        </p:spPr>
        <p:txBody>
          <a:bodyPr lIns="0" tIns="0" rIns="0" bIns="0" rtlCol="0" anchor="t">
            <a:spAutoFit/>
          </a:bodyPr>
          <a:lstStyle/>
          <a:p>
            <a:pPr algn="l" rtl="0">
              <a:lnSpc>
                <a:spcPts val="5400"/>
              </a:lnSpc>
            </a:pPr>
            <a:r>
              <a:rPr lang="pt-br" sz="2700" b="0" i="0" u="none" baseline="0" dirty="0">
                <a:solidFill>
                  <a:srgbClr val="000000"/>
                </a:solidFill>
                <a:latin typeface="Calibri (MS)"/>
                <a:ea typeface="Calibri (MS)"/>
                <a:cs typeface="Calibri (MS)"/>
                <a:sym typeface="Calibri (MS)"/>
              </a:rPr>
              <a:t>Comunicações direcionadas</a:t>
            </a:r>
          </a:p>
        </p:txBody>
      </p:sp>
      <p:sp>
        <p:nvSpPr>
          <p:cNvPr id="36" name="TextBox 36"/>
          <p:cNvSpPr txBox="1"/>
          <p:nvPr/>
        </p:nvSpPr>
        <p:spPr>
          <a:xfrm>
            <a:off x="2174598" y="5508456"/>
            <a:ext cx="4816156" cy="610745"/>
          </a:xfrm>
          <a:prstGeom prst="rect">
            <a:avLst/>
          </a:prstGeom>
        </p:spPr>
        <p:txBody>
          <a:bodyPr lIns="0" tIns="0" rIns="0" bIns="0" rtlCol="0" anchor="t">
            <a:spAutoFit/>
          </a:bodyPr>
          <a:lstStyle/>
          <a:p>
            <a:pPr algn="l" rtl="0">
              <a:lnSpc>
                <a:spcPts val="5400"/>
              </a:lnSpc>
            </a:pPr>
            <a:r>
              <a:rPr lang="pt-br" sz="2700" b="0" i="0" u="none" baseline="0" dirty="0">
                <a:solidFill>
                  <a:srgbClr val="000000"/>
                </a:solidFill>
                <a:latin typeface="Calibri (MS)"/>
                <a:ea typeface="Calibri (MS)"/>
                <a:cs typeface="Calibri (MS)"/>
                <a:sym typeface="Calibri (MS)"/>
              </a:rPr>
              <a:t>Aplicativos de doação via celular</a:t>
            </a:r>
          </a:p>
        </p:txBody>
      </p:sp>
      <p:sp>
        <p:nvSpPr>
          <p:cNvPr id="37" name="TextBox 37"/>
          <p:cNvSpPr txBox="1"/>
          <p:nvPr/>
        </p:nvSpPr>
        <p:spPr>
          <a:xfrm>
            <a:off x="2232952" y="6508213"/>
            <a:ext cx="4816156" cy="830997"/>
          </a:xfrm>
          <a:prstGeom prst="rect">
            <a:avLst/>
          </a:prstGeom>
        </p:spPr>
        <p:txBody>
          <a:bodyPr lIns="0" tIns="0" rIns="0" bIns="0" rtlCol="0" anchor="t">
            <a:spAutoFit/>
          </a:bodyPr>
          <a:lstStyle/>
          <a:p>
            <a:pPr algn="l" rtl="0"/>
            <a:r>
              <a:rPr lang="pt-br" sz="2700" b="0" i="0" u="none" baseline="0" dirty="0">
                <a:solidFill>
                  <a:srgbClr val="000000"/>
                </a:solidFill>
                <a:latin typeface="Calibri (MS)"/>
                <a:ea typeface="Calibri (MS)"/>
                <a:cs typeface="Calibri (MS)"/>
                <a:sym typeface="Calibri (MS)"/>
              </a:rPr>
              <a:t>Arrecadação de recursos nas redes sociais</a:t>
            </a:r>
          </a:p>
        </p:txBody>
      </p:sp>
      <p:sp>
        <p:nvSpPr>
          <p:cNvPr id="38" name="TextBox 38"/>
          <p:cNvSpPr txBox="1"/>
          <p:nvPr/>
        </p:nvSpPr>
        <p:spPr>
          <a:xfrm>
            <a:off x="8271305" y="6560406"/>
            <a:ext cx="4816156" cy="610745"/>
          </a:xfrm>
          <a:prstGeom prst="rect">
            <a:avLst/>
          </a:prstGeom>
        </p:spPr>
        <p:txBody>
          <a:bodyPr lIns="0" tIns="0" rIns="0" bIns="0" rtlCol="0" anchor="t">
            <a:spAutoFit/>
          </a:bodyPr>
          <a:lstStyle/>
          <a:p>
            <a:pPr algn="l" rtl="0">
              <a:lnSpc>
                <a:spcPts val="5400"/>
              </a:lnSpc>
            </a:pPr>
            <a:r>
              <a:rPr lang="pt-br" sz="2700" b="0" i="0" u="none" baseline="0" dirty="0">
                <a:solidFill>
                  <a:srgbClr val="000000"/>
                </a:solidFill>
                <a:latin typeface="Calibri (MS)"/>
                <a:ea typeface="Calibri (MS)"/>
                <a:cs typeface="Calibri (MS)"/>
                <a:sym typeface="Calibri (MS)"/>
              </a:rPr>
              <a:t>Recursos</a:t>
            </a:r>
          </a:p>
        </p:txBody>
      </p:sp>
      <p:sp>
        <p:nvSpPr>
          <p:cNvPr id="39" name="TextBox 39"/>
          <p:cNvSpPr txBox="1"/>
          <p:nvPr/>
        </p:nvSpPr>
        <p:spPr>
          <a:xfrm>
            <a:off x="8271305" y="5508456"/>
            <a:ext cx="4903239" cy="830997"/>
          </a:xfrm>
          <a:prstGeom prst="rect">
            <a:avLst/>
          </a:prstGeom>
        </p:spPr>
        <p:txBody>
          <a:bodyPr lIns="0" tIns="0" rIns="0" bIns="0" rtlCol="0" anchor="t">
            <a:spAutoFit/>
          </a:bodyPr>
          <a:lstStyle/>
          <a:p>
            <a:pPr algn="l" rtl="0"/>
            <a:r>
              <a:rPr lang="pt-br" sz="2700" b="0" i="0" u="none" baseline="0" dirty="0">
                <a:solidFill>
                  <a:srgbClr val="000000"/>
                </a:solidFill>
                <a:latin typeface="Calibri (MS)"/>
                <a:ea typeface="Calibri (MS)"/>
                <a:cs typeface="Calibri (MS)"/>
                <a:sym typeface="Calibri (MS)"/>
              </a:rPr>
              <a:t>Como aumentar o engajamento e a retenção de doadores</a:t>
            </a:r>
          </a:p>
        </p:txBody>
      </p:sp>
      <p:sp>
        <p:nvSpPr>
          <p:cNvPr id="40" name="TextBox 40"/>
          <p:cNvSpPr txBox="1"/>
          <p:nvPr/>
        </p:nvSpPr>
        <p:spPr>
          <a:xfrm>
            <a:off x="1401282" y="1714703"/>
            <a:ext cx="5131034" cy="955675"/>
          </a:xfrm>
          <a:prstGeom prst="rect">
            <a:avLst/>
          </a:prstGeom>
        </p:spPr>
        <p:txBody>
          <a:bodyPr lIns="0" tIns="0" rIns="0" bIns="0" rtlCol="0" anchor="t">
            <a:spAutoFit/>
          </a:bodyPr>
          <a:lstStyle/>
          <a:p>
            <a:pPr algn="l" rtl="0">
              <a:lnSpc>
                <a:spcPts val="7475"/>
              </a:lnSpc>
            </a:pPr>
            <a:r>
              <a:rPr lang="pt-br" sz="6500" b="0" i="0" u="none" baseline="0" dirty="0">
                <a:solidFill>
                  <a:srgbClr val="293374"/>
                </a:solidFill>
                <a:latin typeface="Effra"/>
                <a:ea typeface="Effra"/>
                <a:cs typeface="Effra"/>
                <a:sym typeface="Effra"/>
              </a:rPr>
              <a:t>Programação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4">
              <a:extLst>
                <a:ext uri="{96DAC541-7B7A-43D3-8B79-37D633B846F1}">
                  <asvg:svgBlip xmlns:asvg="http://schemas.microsoft.com/office/drawing/2016/SVG/main" r:embed="rId5"/>
                </a:ext>
              </a:extLst>
            </a:blip>
            <a:stretch>
              <a:fillRect l="-151" r="-151"/>
            </a:stretch>
          </a:blipFill>
        </p:spPr>
        <p:txBody>
          <a:bodyPr/>
          <a:lstStyle/>
          <a:p>
            <a:endParaRPr lang="pt-b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t-br"/>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046" r="-25046"/>
              </a:stretch>
            </a:blipFill>
          </p:spPr>
          <p:txBody>
            <a:bodyPr/>
            <a:lstStyle/>
            <a:p>
              <a:endParaRPr lang="pt-br"/>
            </a:p>
          </p:txBody>
        </p:sp>
      </p:grpSp>
      <p:sp>
        <p:nvSpPr>
          <p:cNvPr id="6" name="TextBox 6"/>
          <p:cNvSpPr txBox="1"/>
          <p:nvPr/>
        </p:nvSpPr>
        <p:spPr>
          <a:xfrm>
            <a:off x="1028700" y="3972179"/>
            <a:ext cx="8153208" cy="4752070"/>
          </a:xfrm>
          <a:prstGeom prst="rect">
            <a:avLst/>
          </a:prstGeom>
        </p:spPr>
        <p:txBody>
          <a:bodyPr lIns="0" tIns="0" rIns="0" bIns="0" rtlCol="0" anchor="t">
            <a:spAutoFit/>
          </a:bodyPr>
          <a:lstStyle/>
          <a:p>
            <a:pPr marL="571500" indent="-571500" algn="l" rtl="0">
              <a:buFont typeface="Arial" panose="020B0604020202020204" pitchFamily="34" charset="0"/>
              <a:buChar char="•"/>
            </a:pPr>
            <a:r>
              <a:rPr lang="pt-br" sz="4000" b="0" i="0" u="none" baseline="0" dirty="0">
                <a:solidFill>
                  <a:srgbClr val="000000"/>
                </a:solidFill>
                <a:latin typeface="Calibri (MS)"/>
                <a:ea typeface="Calibri (MS)"/>
                <a:cs typeface="Calibri (MS)"/>
                <a:sym typeface="Calibri (MS)"/>
              </a:rPr>
              <a:t>Planejamento de eventos de arrecadação de recursos</a:t>
            </a:r>
            <a:endParaRPr lang="pt-br" sz="4000" dirty="0">
              <a:solidFill>
                <a:srgbClr val="000000"/>
              </a:solidFill>
              <a:latin typeface="Calibri (MS)"/>
              <a:ea typeface="Calibri (MS)"/>
              <a:cs typeface="Calibri (MS)"/>
            </a:endParaRPr>
          </a:p>
          <a:p>
            <a:pPr marL="457200" indent="-457200" algn="l" rtl="0">
              <a:lnSpc>
                <a:spcPct val="200000"/>
              </a:lnSpc>
              <a:buFont typeface="Arial" panose="020B0604020202020204" pitchFamily="34" charset="0"/>
              <a:buChar char="•"/>
            </a:pPr>
            <a:r>
              <a:rPr lang="pt-br" sz="4000" b="0" i="0" u="none" baseline="0" dirty="0">
                <a:solidFill>
                  <a:srgbClr val="000000"/>
                </a:solidFill>
                <a:latin typeface="Calibri (MS)"/>
                <a:ea typeface="Calibri (MS)"/>
                <a:cs typeface="Calibri (MS)"/>
                <a:sym typeface="Calibri (MS)"/>
              </a:rPr>
              <a:t>Criação de conteúdo</a:t>
            </a:r>
            <a:endParaRPr lang="pt-br" sz="4000" dirty="0">
              <a:solidFill>
                <a:srgbClr val="000000"/>
              </a:solidFill>
              <a:latin typeface="Calibri (MS)"/>
              <a:ea typeface="Calibri (MS)"/>
              <a:cs typeface="Calibri (MS)"/>
            </a:endParaRPr>
          </a:p>
          <a:p>
            <a:pPr marL="457200" indent="-457200" algn="l" rtl="0">
              <a:lnSpc>
                <a:spcPct val="200000"/>
              </a:lnSpc>
              <a:buFont typeface="Arial" panose="020B0604020202020204" pitchFamily="34" charset="0"/>
              <a:buChar char="•"/>
            </a:pPr>
            <a:r>
              <a:rPr lang="pt-br" sz="4000" b="0" i="0" u="none" baseline="0" dirty="0">
                <a:solidFill>
                  <a:srgbClr val="000000"/>
                </a:solidFill>
                <a:latin typeface="Calibri (MS)"/>
                <a:ea typeface="Calibri (MS)"/>
                <a:cs typeface="Calibri (MS)"/>
                <a:sym typeface="Calibri (MS)"/>
              </a:rPr>
              <a:t>Definição de metas</a:t>
            </a:r>
          </a:p>
          <a:p>
            <a:pPr marL="457200" indent="-457200" algn="l" rtl="0">
              <a:lnSpc>
                <a:spcPct val="200000"/>
              </a:lnSpc>
              <a:buFont typeface="Arial" panose="020B0604020202020204" pitchFamily="34" charset="0"/>
              <a:buChar char="•"/>
            </a:pPr>
            <a:r>
              <a:rPr lang="pt-br" sz="4000" b="0" i="0" u="none" baseline="0" dirty="0">
                <a:solidFill>
                  <a:srgbClr val="000000"/>
                </a:solidFill>
                <a:latin typeface="Calibri (MS)"/>
                <a:ea typeface="Calibri (MS)"/>
                <a:cs typeface="Calibri (MS)"/>
                <a:sym typeface="Calibri (MS)"/>
              </a:rPr>
              <a:t>Mensagens direcionadas</a:t>
            </a:r>
            <a:endParaRPr lang="pt-br" sz="4000" dirty="0">
              <a:solidFill>
                <a:srgbClr val="000000"/>
              </a:solidFill>
              <a:latin typeface="Calibri (MS)"/>
              <a:ea typeface="Calibri (MS)"/>
              <a:cs typeface="Calibri (MS)"/>
            </a:endParaRPr>
          </a:p>
        </p:txBody>
      </p:sp>
      <p:sp>
        <p:nvSpPr>
          <p:cNvPr id="8" name="TextBox 8"/>
          <p:cNvSpPr txBox="1"/>
          <p:nvPr/>
        </p:nvSpPr>
        <p:spPr>
          <a:xfrm>
            <a:off x="1028700" y="1562751"/>
            <a:ext cx="9449196" cy="2000548"/>
          </a:xfrm>
          <a:prstGeom prst="rect">
            <a:avLst/>
          </a:prstGeom>
        </p:spPr>
        <p:txBody>
          <a:bodyPr wrap="square" lIns="0" tIns="0" rIns="0" bIns="0" rtlCol="0" anchor="t">
            <a:spAutoFit/>
          </a:bodyPr>
          <a:lstStyle/>
          <a:p>
            <a:pPr algn="just" rtl="0"/>
            <a:r>
              <a:rPr lang="pt-br" sz="6500" b="0" i="0" u="none" baseline="0" dirty="0">
                <a:solidFill>
                  <a:srgbClr val="293374"/>
                </a:solidFill>
                <a:latin typeface="Effra"/>
                <a:ea typeface="Effra"/>
                <a:cs typeface="Effra"/>
                <a:sym typeface="Effra"/>
              </a:rPr>
              <a:t>O papel da tecnologia na arrecadação de recursos</a:t>
            </a:r>
          </a:p>
        </p:txBody>
      </p:sp>
      <p:sp>
        <p:nvSpPr>
          <p:cNvPr id="9" name="Freeform 9"/>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pt-br"/>
          </a:p>
        </p:txBody>
      </p:sp>
    </p:spTree>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pt-br"/>
          </a:p>
        </p:txBody>
      </p:sp>
      <p:sp>
        <p:nvSpPr>
          <p:cNvPr id="3" name="Freeform 3"/>
          <p:cNvSpPr/>
          <p:nvPr/>
        </p:nvSpPr>
        <p:spPr>
          <a:xfrm rot="15396291"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t-br"/>
          </a:p>
        </p:txBody>
      </p:sp>
      <p:sp>
        <p:nvSpPr>
          <p:cNvPr id="4" name="TextBox 4"/>
          <p:cNvSpPr txBox="1"/>
          <p:nvPr/>
        </p:nvSpPr>
        <p:spPr>
          <a:xfrm>
            <a:off x="990792" y="2919321"/>
            <a:ext cx="8994283" cy="6894195"/>
          </a:xfrm>
          <a:prstGeom prst="rect">
            <a:avLst/>
          </a:prstGeom>
        </p:spPr>
        <p:txBody>
          <a:bodyPr wrap="square" lIns="0" tIns="0" rIns="0" bIns="0" rtlCol="0" anchor="t">
            <a:spAutoFit/>
          </a:bodyPr>
          <a:lstStyle/>
          <a:p>
            <a:pPr marL="457200" indent="-457200" algn="l" rtl="0">
              <a:buFont typeface="Arial" panose="020B0604020202020204" pitchFamily="34" charset="0"/>
              <a:buChar char="•"/>
            </a:pPr>
            <a:r>
              <a:rPr lang="pt-br" sz="3600" b="1" i="0" u="none" baseline="0" dirty="0" err="1">
                <a:solidFill>
                  <a:srgbClr val="000000"/>
                </a:solidFill>
                <a:latin typeface="Calibri (MS)"/>
                <a:ea typeface="Calibri (MS)"/>
                <a:cs typeface="Calibri (MS)"/>
                <a:sym typeface="Calibri (MS)"/>
              </a:rPr>
              <a:t>GiveLify</a:t>
            </a:r>
            <a:r>
              <a:rPr lang="pt-br" sz="3600" b="0" i="0" u="none" baseline="0" dirty="0">
                <a:solidFill>
                  <a:srgbClr val="000000"/>
                </a:solidFill>
                <a:latin typeface="Calibri (MS)"/>
                <a:ea typeface="Calibri (MS)"/>
                <a:cs typeface="Calibri (MS)"/>
                <a:sym typeface="Calibri (MS)"/>
              </a:rPr>
              <a:t> – Oferece uma interface simples para fazer doações rápidas.</a:t>
            </a:r>
            <a:endParaRPr lang="pt-br" sz="3600" dirty="0">
              <a:solidFill>
                <a:srgbClr val="000000"/>
              </a:solidFill>
              <a:latin typeface="Calibri (MS)"/>
              <a:ea typeface="Calibri (MS)"/>
              <a:cs typeface="Calibri (MS)"/>
            </a:endParaRPr>
          </a:p>
          <a:p>
            <a:pPr marL="457200" indent="-457200" algn="l" rtl="0">
              <a:buFont typeface="Arial" panose="020B0604020202020204" pitchFamily="34" charset="0"/>
              <a:buChar char="•"/>
            </a:pPr>
            <a:endParaRPr lang="pt-br" sz="2800" dirty="0">
              <a:solidFill>
                <a:srgbClr val="000000"/>
              </a:solidFill>
              <a:latin typeface="Calibri (MS)"/>
              <a:ea typeface="Calibri (MS)"/>
              <a:cs typeface="Calibri (MS)"/>
              <a:sym typeface="Calibri (MS)"/>
            </a:endParaRPr>
          </a:p>
          <a:p>
            <a:pPr marL="457200" indent="-457200" algn="l" rtl="0">
              <a:buFont typeface="Arial" panose="020B0604020202020204" pitchFamily="34" charset="0"/>
              <a:buChar char="•"/>
            </a:pPr>
            <a:r>
              <a:rPr lang="pt-br" sz="3600" b="1" i="0" u="none" baseline="0" dirty="0">
                <a:solidFill>
                  <a:srgbClr val="000000"/>
                </a:solidFill>
                <a:latin typeface="Calibri (MS)"/>
                <a:ea typeface="Calibri (MS)"/>
                <a:cs typeface="Calibri (MS)"/>
                <a:sym typeface="Calibri (MS)"/>
              </a:rPr>
              <a:t>PayPal </a:t>
            </a:r>
            <a:r>
              <a:rPr lang="pt-br" sz="3600" b="1" i="0" u="none" baseline="0" dirty="0" err="1">
                <a:solidFill>
                  <a:srgbClr val="000000"/>
                </a:solidFill>
                <a:latin typeface="Calibri (MS)"/>
                <a:ea typeface="Calibri (MS)"/>
                <a:cs typeface="Calibri (MS)"/>
                <a:sym typeface="Calibri (MS)"/>
              </a:rPr>
              <a:t>Giving</a:t>
            </a:r>
            <a:r>
              <a:rPr lang="pt-br" sz="3600" b="0" i="0" u="none" baseline="0" dirty="0">
                <a:solidFill>
                  <a:srgbClr val="000000"/>
                </a:solidFill>
                <a:latin typeface="Calibri (MS)"/>
                <a:ea typeface="Calibri (MS)"/>
                <a:cs typeface="Calibri (MS)"/>
                <a:sym typeface="Calibri (MS)"/>
              </a:rPr>
              <a:t> – Facilita doações via PayPal.</a:t>
            </a:r>
            <a:endParaRPr lang="pt-br" sz="3600" dirty="0">
              <a:solidFill>
                <a:srgbClr val="000000"/>
              </a:solidFill>
              <a:latin typeface="Calibri (MS)"/>
              <a:ea typeface="Calibri (MS)"/>
              <a:cs typeface="Calibri (MS)"/>
            </a:endParaRPr>
          </a:p>
          <a:p>
            <a:pPr marL="457200" indent="-457200" algn="l" rtl="0">
              <a:buFont typeface="Arial" panose="020B0604020202020204" pitchFamily="34" charset="0"/>
              <a:buChar char="•"/>
            </a:pPr>
            <a:endParaRPr lang="pt-br" sz="2800" dirty="0">
              <a:solidFill>
                <a:srgbClr val="000000"/>
              </a:solidFill>
              <a:latin typeface="Calibri (MS)"/>
              <a:ea typeface="Calibri (MS)"/>
              <a:cs typeface="Calibri (MS)"/>
              <a:sym typeface="Calibri (MS)"/>
            </a:endParaRPr>
          </a:p>
          <a:p>
            <a:pPr marL="457200" indent="-457200" algn="l" rtl="0">
              <a:buFont typeface="Arial" panose="020B0604020202020204" pitchFamily="34" charset="0"/>
              <a:buChar char="•"/>
            </a:pPr>
            <a:r>
              <a:rPr lang="pt-br" sz="3600" b="1" i="0" u="none" baseline="0" dirty="0" err="1">
                <a:solidFill>
                  <a:srgbClr val="000000"/>
                </a:solidFill>
                <a:latin typeface="Calibri (MS)"/>
                <a:ea typeface="Calibri (MS)"/>
                <a:cs typeface="Calibri (MS)"/>
                <a:sym typeface="Calibri (MS)"/>
              </a:rPr>
              <a:t>Donorbox</a:t>
            </a:r>
            <a:r>
              <a:rPr lang="pt-br" sz="3600" b="0" i="0" u="none" baseline="0" dirty="0">
                <a:solidFill>
                  <a:srgbClr val="000000"/>
                </a:solidFill>
                <a:latin typeface="Calibri (MS)"/>
                <a:ea typeface="Calibri (MS)"/>
                <a:cs typeface="Calibri (MS)"/>
                <a:sym typeface="Calibri (MS)"/>
              </a:rPr>
              <a:t> – Páginas de doação simples de usar no celular, com opções para doações recorrentes.</a:t>
            </a:r>
            <a:endParaRPr lang="pt-br" sz="3600" dirty="0">
              <a:solidFill>
                <a:srgbClr val="000000"/>
              </a:solidFill>
              <a:latin typeface="Calibri (MS)"/>
              <a:ea typeface="Calibri (MS)"/>
              <a:cs typeface="Calibri (MS)"/>
            </a:endParaRPr>
          </a:p>
          <a:p>
            <a:pPr marL="457200" indent="-457200" algn="l" rtl="0">
              <a:buFont typeface="Arial" panose="020B0604020202020204" pitchFamily="34" charset="0"/>
              <a:buChar char="•"/>
            </a:pPr>
            <a:endParaRPr lang="pt-br" sz="2800" dirty="0">
              <a:solidFill>
                <a:srgbClr val="000000"/>
              </a:solidFill>
              <a:latin typeface="Calibri (MS)"/>
              <a:ea typeface="Calibri (MS)"/>
              <a:cs typeface="Calibri (MS)"/>
              <a:sym typeface="Calibri (MS)"/>
            </a:endParaRPr>
          </a:p>
          <a:p>
            <a:pPr marL="457200" indent="-457200" algn="l" rtl="0">
              <a:buFont typeface="Arial" panose="020B0604020202020204" pitchFamily="34" charset="0"/>
              <a:buChar char="•"/>
            </a:pPr>
            <a:r>
              <a:rPr lang="pt-br" sz="3600" b="1" i="0" u="none" baseline="0" dirty="0" err="1">
                <a:solidFill>
                  <a:srgbClr val="000000"/>
                </a:solidFill>
                <a:latin typeface="Calibri (MS)"/>
                <a:ea typeface="Calibri (MS)"/>
                <a:cs typeface="Calibri (MS)"/>
                <a:sym typeface="Calibri (MS)"/>
              </a:rPr>
              <a:t>OneCause</a:t>
            </a:r>
            <a:r>
              <a:rPr lang="pt-br" sz="3600" b="0" i="0" u="none" baseline="0" dirty="0">
                <a:solidFill>
                  <a:srgbClr val="000000"/>
                </a:solidFill>
                <a:latin typeface="Calibri (MS)"/>
                <a:ea typeface="Calibri (MS)"/>
                <a:cs typeface="Calibri (MS)"/>
                <a:sym typeface="Calibri (MS)"/>
              </a:rPr>
              <a:t> – Focada em arrecadação de recursos por meio de eventos, como leilões ao vivo, rifas, leilões silenciosos e doações em tempo real. </a:t>
            </a:r>
            <a:endParaRPr lang="pt-br" sz="3600" dirty="0">
              <a:solidFill>
                <a:srgbClr val="000000"/>
              </a:solidFill>
              <a:latin typeface="Calibri (MS)"/>
              <a:ea typeface="Calibri (MS)"/>
              <a:cs typeface="Calibri (MS)"/>
            </a:endParaRPr>
          </a:p>
        </p:txBody>
      </p:sp>
      <p:sp>
        <p:nvSpPr>
          <p:cNvPr id="6" name="TextBox 6"/>
          <p:cNvSpPr txBox="1"/>
          <p:nvPr/>
        </p:nvSpPr>
        <p:spPr>
          <a:xfrm>
            <a:off x="990792" y="713907"/>
            <a:ext cx="9181908" cy="2000548"/>
          </a:xfrm>
          <a:prstGeom prst="rect">
            <a:avLst/>
          </a:prstGeom>
        </p:spPr>
        <p:txBody>
          <a:bodyPr wrap="square" lIns="0" tIns="0" rIns="0" bIns="0" rtlCol="0" anchor="t">
            <a:spAutoFit/>
          </a:bodyPr>
          <a:lstStyle/>
          <a:p>
            <a:pPr algn="just" rtl="0">
              <a:lnSpc>
                <a:spcPts val="7799"/>
              </a:lnSpc>
            </a:pPr>
            <a:r>
              <a:rPr lang="pt-br" sz="6500" b="0" i="0" u="none" baseline="0" dirty="0">
                <a:solidFill>
                  <a:srgbClr val="293374"/>
                </a:solidFill>
                <a:latin typeface="Effra"/>
                <a:ea typeface="Effra"/>
                <a:cs typeface="Effra"/>
                <a:sym typeface="Effra"/>
              </a:rPr>
              <a:t>Aplicativos populares de doação via celular</a:t>
            </a:r>
          </a:p>
        </p:txBody>
      </p:sp>
      <p:grpSp>
        <p:nvGrpSpPr>
          <p:cNvPr id="7" name="Group 7"/>
          <p:cNvGrpSpPr/>
          <p:nvPr/>
        </p:nvGrpSpPr>
        <p:grpSpPr>
          <a:xfrm>
            <a:off x="9901677" y="3574217"/>
            <a:ext cx="5486521" cy="5486521"/>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329" r="-25329"/>
              </a:stretch>
            </a:blipFill>
          </p:spPr>
          <p:txBody>
            <a:bodyPr/>
            <a:lstStyle/>
            <a:p>
              <a:endParaRPr lang="pt-br"/>
            </a:p>
          </p:txBody>
        </p:sp>
      </p:grpSp>
      <p:grpSp>
        <p:nvGrpSpPr>
          <p:cNvPr id="9" name="Group 9"/>
          <p:cNvGrpSpPr/>
          <p:nvPr/>
        </p:nvGrpSpPr>
        <p:grpSpPr>
          <a:xfrm>
            <a:off x="12866723" y="811983"/>
            <a:ext cx="4214677" cy="421467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32345" r="-987"/>
              </a:stretch>
            </a:blipFill>
          </p:spPr>
          <p:txBody>
            <a:bodyPr/>
            <a:lstStyle/>
            <a:p>
              <a:endParaRPr lang="pt-br"/>
            </a:p>
          </p:txBody>
        </p:sp>
      </p:grpSp>
      <p:sp>
        <p:nvSpPr>
          <p:cNvPr id="11" name="Freeform 1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pt-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pt-br"/>
          </a:p>
        </p:txBody>
      </p:sp>
      <p:sp>
        <p:nvSpPr>
          <p:cNvPr id="6" name="TextBox 6"/>
          <p:cNvSpPr txBox="1"/>
          <p:nvPr/>
        </p:nvSpPr>
        <p:spPr>
          <a:xfrm>
            <a:off x="758420" y="2940109"/>
            <a:ext cx="10106488" cy="3077766"/>
          </a:xfrm>
          <a:prstGeom prst="rect">
            <a:avLst/>
          </a:prstGeom>
        </p:spPr>
        <p:txBody>
          <a:bodyPr lIns="0" tIns="0" rIns="0" bIns="0" rtlCol="0" anchor="t">
            <a:spAutoFit/>
          </a:bodyPr>
          <a:lstStyle/>
          <a:p>
            <a:pPr marL="625475" lvl="1" indent="-312420" algn="l" rtl="0">
              <a:buFont typeface="Arial"/>
              <a:buChar char="•"/>
            </a:pPr>
            <a:r>
              <a:rPr lang="pt-br" sz="4000" b="0" i="0" u="none" baseline="0" dirty="0">
                <a:solidFill>
                  <a:srgbClr val="E8E4ED"/>
                </a:solidFill>
                <a:latin typeface="Calibri (MS)"/>
                <a:ea typeface="Calibri (MS)"/>
                <a:cs typeface="Calibri (MS)"/>
                <a:sym typeface="Calibri (MS)"/>
              </a:rPr>
              <a:t>O poder das histórias</a:t>
            </a:r>
            <a:endParaRPr lang="pt-br" sz="4000" dirty="0">
              <a:solidFill>
                <a:srgbClr val="E8E4ED"/>
              </a:solidFill>
              <a:latin typeface="Calibri (MS)"/>
              <a:ea typeface="Calibri (MS)"/>
              <a:cs typeface="Calibri (MS)"/>
            </a:endParaRPr>
          </a:p>
          <a:p>
            <a:pPr marL="625475" lvl="1" indent="-312420" algn="l" rtl="0">
              <a:buFont typeface="Arial"/>
              <a:buChar char="•"/>
            </a:pPr>
            <a:r>
              <a:rPr lang="pt-br" sz="4000" b="0" i="0" u="none" baseline="0" dirty="0">
                <a:solidFill>
                  <a:srgbClr val="E8E4ED"/>
                </a:solidFill>
                <a:latin typeface="Calibri (MS)"/>
                <a:ea typeface="Calibri (MS)"/>
                <a:cs typeface="Calibri (MS)"/>
                <a:sym typeface="Calibri (MS)"/>
              </a:rPr>
              <a:t>Como engajar seu público</a:t>
            </a:r>
            <a:endParaRPr lang="pt-br" sz="4000" dirty="0">
              <a:solidFill>
                <a:srgbClr val="E8E4ED"/>
              </a:solidFill>
              <a:latin typeface="Calibri (MS)"/>
              <a:ea typeface="Calibri (MS)"/>
              <a:cs typeface="Calibri (MS)"/>
            </a:endParaRPr>
          </a:p>
          <a:p>
            <a:pPr marL="625475" lvl="1" indent="-312420" algn="l" rtl="0">
              <a:buFont typeface="Arial"/>
              <a:buChar char="•"/>
            </a:pPr>
            <a:r>
              <a:rPr lang="pt-br" sz="4000" b="0" i="0" u="none" baseline="0" dirty="0">
                <a:solidFill>
                  <a:srgbClr val="E8E4ED"/>
                </a:solidFill>
                <a:latin typeface="Calibri (MS)"/>
                <a:ea typeface="Calibri (MS)"/>
                <a:cs typeface="Calibri (MS)"/>
                <a:sym typeface="Calibri (MS)"/>
              </a:rPr>
              <a:t>Divulgação das próximas reuniões e eventos de arrecadação de recursos</a:t>
            </a:r>
            <a:endParaRPr lang="pt-br" sz="4000" dirty="0">
              <a:solidFill>
                <a:srgbClr val="E8E4ED"/>
              </a:solidFill>
              <a:latin typeface="Calibri (MS)"/>
              <a:ea typeface="Calibri (MS)"/>
              <a:cs typeface="Calibri (MS)"/>
            </a:endParaRPr>
          </a:p>
          <a:p>
            <a:pPr marL="625475" lvl="1" indent="-312420" algn="l" rtl="0">
              <a:buFont typeface="Arial"/>
              <a:buChar char="•"/>
            </a:pPr>
            <a:r>
              <a:rPr lang="pt-br" sz="4000" b="0" i="0" u="none" baseline="0" dirty="0">
                <a:solidFill>
                  <a:srgbClr val="E8E4ED"/>
                </a:solidFill>
                <a:latin typeface="Calibri (MS)"/>
                <a:ea typeface="Calibri (MS)"/>
                <a:cs typeface="Calibri (MS)"/>
                <a:sym typeface="Calibri (MS)"/>
              </a:rPr>
              <a:t>Como atrair potenciais patrocinadores</a:t>
            </a:r>
            <a:endParaRPr lang="pt-br" sz="4000" dirty="0">
              <a:solidFill>
                <a:srgbClr val="E8E4ED"/>
              </a:solidFill>
              <a:latin typeface="Calibri (MS)"/>
              <a:ea typeface="Calibri (MS)"/>
              <a:cs typeface="Calibri (MS)"/>
            </a:endParaRPr>
          </a:p>
        </p:txBody>
      </p:sp>
      <p:sp>
        <p:nvSpPr>
          <p:cNvPr id="7" name="TextBox 7"/>
          <p:cNvSpPr txBox="1"/>
          <p:nvPr/>
        </p:nvSpPr>
        <p:spPr>
          <a:xfrm>
            <a:off x="1028700" y="929675"/>
            <a:ext cx="10106488" cy="1000274"/>
          </a:xfrm>
          <a:prstGeom prst="rect">
            <a:avLst/>
          </a:prstGeom>
        </p:spPr>
        <p:txBody>
          <a:bodyPr wrap="square" lIns="0" tIns="0" rIns="0" bIns="0" rtlCol="0" anchor="t">
            <a:spAutoFit/>
          </a:bodyPr>
          <a:lstStyle/>
          <a:p>
            <a:pPr algn="just" rtl="0">
              <a:lnSpc>
                <a:spcPts val="7799"/>
              </a:lnSpc>
            </a:pPr>
            <a:r>
              <a:rPr lang="pt-br" sz="6500" b="0" i="0" u="none" baseline="0" dirty="0">
                <a:solidFill>
                  <a:srgbClr val="FFFFFF"/>
                </a:solidFill>
                <a:latin typeface="Effra"/>
                <a:ea typeface="Effra"/>
                <a:cs typeface="Effra"/>
                <a:sym typeface="Effra"/>
              </a:rPr>
              <a:t>Arrecadação de recursos nas redes sociais</a:t>
            </a:r>
          </a:p>
        </p:txBody>
      </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pt-br"/>
          </a:p>
        </p:txBody>
      </p:sp>
      <p:sp>
        <p:nvSpPr>
          <p:cNvPr id="10" name="TextBox 7">
            <a:extLst>
              <a:ext uri="{FF2B5EF4-FFF2-40B4-BE49-F238E27FC236}">
                <a16:creationId xmlns:a16="http://schemas.microsoft.com/office/drawing/2014/main" id="{C8D95D01-C8F3-603B-D007-4723E21CDBC3}"/>
              </a:ext>
            </a:extLst>
          </p:cNvPr>
          <p:cNvSpPr txBox="1"/>
          <p:nvPr/>
        </p:nvSpPr>
        <p:spPr>
          <a:xfrm>
            <a:off x="1028700" y="6220532"/>
            <a:ext cx="10106488" cy="1000274"/>
          </a:xfrm>
          <a:prstGeom prst="rect">
            <a:avLst/>
          </a:prstGeom>
        </p:spPr>
        <p:txBody>
          <a:bodyPr wrap="square" lIns="0" tIns="0" rIns="0" bIns="0" rtlCol="0" anchor="t">
            <a:spAutoFit/>
          </a:bodyPr>
          <a:lstStyle/>
          <a:p>
            <a:pPr algn="just" rtl="0">
              <a:lnSpc>
                <a:spcPts val="7799"/>
              </a:lnSpc>
            </a:pPr>
            <a:r>
              <a:rPr lang="pt-br" sz="6500" b="0" i="0" u="none" baseline="0" dirty="0">
                <a:solidFill>
                  <a:srgbClr val="FFFFFF"/>
                </a:solidFill>
                <a:latin typeface="Effra"/>
                <a:ea typeface="Effra"/>
                <a:cs typeface="Effra"/>
                <a:sym typeface="Effra"/>
              </a:rPr>
              <a:t>Principais plataformas:</a:t>
            </a:r>
          </a:p>
        </p:txBody>
      </p:sp>
      <p:sp>
        <p:nvSpPr>
          <p:cNvPr id="11" name="TextBox 6">
            <a:extLst>
              <a:ext uri="{FF2B5EF4-FFF2-40B4-BE49-F238E27FC236}">
                <a16:creationId xmlns:a16="http://schemas.microsoft.com/office/drawing/2014/main" id="{32202A2D-223C-6F04-B08F-9F33DE34C429}"/>
              </a:ext>
            </a:extLst>
          </p:cNvPr>
          <p:cNvSpPr txBox="1"/>
          <p:nvPr/>
        </p:nvSpPr>
        <p:spPr>
          <a:xfrm>
            <a:off x="758420" y="7220806"/>
            <a:ext cx="4390243" cy="2674578"/>
          </a:xfrm>
          <a:prstGeom prst="rect">
            <a:avLst/>
          </a:prstGeom>
        </p:spPr>
        <p:txBody>
          <a:bodyPr wrap="square" lIns="0" tIns="0" rIns="0" bIns="0" rtlCol="0" anchor="t">
            <a:spAutoFit/>
          </a:bodyPr>
          <a:lstStyle/>
          <a:p>
            <a:pPr marL="626109" lvl="1" indent="-313054" algn="l" rtl="0">
              <a:lnSpc>
                <a:spcPct val="150000"/>
              </a:lnSpc>
              <a:buFont typeface="Arial"/>
              <a:buChar char="•"/>
            </a:pPr>
            <a:r>
              <a:rPr lang="pt-br" sz="4000" b="0" i="0" u="none" baseline="0" dirty="0">
                <a:solidFill>
                  <a:srgbClr val="E8E4ED"/>
                </a:solidFill>
                <a:latin typeface="Calibri (MS)"/>
                <a:ea typeface="Calibri (MS)"/>
                <a:cs typeface="Calibri (MS)"/>
                <a:sym typeface="Calibri (MS)"/>
              </a:rPr>
              <a:t>Facebook</a:t>
            </a:r>
          </a:p>
          <a:p>
            <a:pPr marL="626109" lvl="1" indent="-313054" algn="l" rtl="0">
              <a:lnSpc>
                <a:spcPct val="150000"/>
              </a:lnSpc>
              <a:buFont typeface="Arial"/>
              <a:buChar char="•"/>
            </a:pPr>
            <a:r>
              <a:rPr lang="pt-br" sz="4000" b="0" i="0" u="none" baseline="0" dirty="0">
                <a:solidFill>
                  <a:srgbClr val="E8E4ED"/>
                </a:solidFill>
                <a:latin typeface="Calibri (MS)"/>
                <a:ea typeface="Calibri (MS)"/>
                <a:cs typeface="Calibri (MS)"/>
                <a:sym typeface="Calibri (MS)"/>
              </a:rPr>
              <a:t>Instagram</a:t>
            </a:r>
          </a:p>
          <a:p>
            <a:pPr marL="626109" lvl="1" indent="-313054" algn="l" rtl="0">
              <a:lnSpc>
                <a:spcPct val="150000"/>
              </a:lnSpc>
              <a:buFont typeface="Arial"/>
              <a:buChar char="•"/>
            </a:pPr>
            <a:r>
              <a:rPr lang="pt-br" sz="4000" b="0" i="0" u="none" baseline="0" dirty="0">
                <a:solidFill>
                  <a:srgbClr val="E8E4ED"/>
                </a:solidFill>
                <a:latin typeface="Calibri (MS)"/>
                <a:ea typeface="Calibri (MS)"/>
                <a:cs typeface="Calibri (MS)"/>
                <a:sym typeface="Calibri (MS)"/>
              </a:rPr>
              <a:t>LinkedIn</a:t>
            </a:r>
          </a:p>
        </p:txBody>
      </p:sp>
      <p:pic>
        <p:nvPicPr>
          <p:cNvPr id="15" name="Picture 14">
            <a:extLst>
              <a:ext uri="{FF2B5EF4-FFF2-40B4-BE49-F238E27FC236}">
                <a16:creationId xmlns:a16="http://schemas.microsoft.com/office/drawing/2014/main" id="{D4B91E49-E491-4782-7201-F8C9C7C8714C}"/>
              </a:ext>
            </a:extLst>
          </p:cNvPr>
          <p:cNvPicPr>
            <a:picLocks noChangeAspect="1"/>
          </p:cNvPicPr>
          <p:nvPr/>
        </p:nvPicPr>
        <p:blipFill>
          <a:blip r:embed="rId5"/>
          <a:srcRect l="11644" t="9193" r="12290" b="10931"/>
          <a:stretch>
            <a:fillRect/>
          </a:stretch>
        </p:blipFill>
        <p:spPr>
          <a:xfrm>
            <a:off x="10959860" y="2921915"/>
            <a:ext cx="7233188" cy="437847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762000" y="2781300"/>
            <a:ext cx="10106488" cy="7340536"/>
          </a:xfrm>
          <a:prstGeom prst="rect">
            <a:avLst/>
          </a:prstGeom>
        </p:spPr>
        <p:txBody>
          <a:bodyPr lIns="0" tIns="0" rIns="0" bIns="0" rtlCol="0" anchor="t">
            <a:spAutoFit/>
          </a:bodyPr>
          <a:lstStyle/>
          <a:p>
            <a:pPr marL="313055" lvl="1" algn="l" rtl="0">
              <a:lnSpc>
                <a:spcPts val="4059"/>
              </a:lnSpc>
            </a:pPr>
            <a:r>
              <a:rPr lang="pt-br" sz="4000" b="0" i="0" u="none" baseline="0" dirty="0">
                <a:solidFill>
                  <a:srgbClr val="293374"/>
                </a:solidFill>
                <a:latin typeface="Calibri (MS)"/>
                <a:ea typeface="Calibri (MS)"/>
                <a:cs typeface="Calibri (MS)"/>
                <a:sym typeface="Calibri (MS)"/>
              </a:rPr>
              <a:t>A arrecadação entre pares permite que os apoiadores usem suas redes pessoais para arrecadar recursos para o seu clube. Algumas das vantagens rápidas de arrecadação entre pares:</a:t>
            </a:r>
            <a:endParaRPr lang="pt-br" sz="4000" dirty="0">
              <a:solidFill>
                <a:srgbClr val="293374"/>
              </a:solidFill>
              <a:latin typeface="Calibri (MS)"/>
              <a:ea typeface="Calibri (MS)"/>
              <a:cs typeface="Calibri (MS)"/>
            </a:endParaRPr>
          </a:p>
          <a:p>
            <a:pPr marL="313055" lvl="1" algn="l" rtl="0">
              <a:lnSpc>
                <a:spcPts val="4059"/>
              </a:lnSpc>
            </a:pPr>
            <a:endParaRPr lang="pt-br" sz="4000" dirty="0">
              <a:solidFill>
                <a:srgbClr val="293374"/>
              </a:solidFill>
              <a:latin typeface="Calibri (MS)"/>
              <a:ea typeface="Calibri (MS)"/>
              <a:cs typeface="Calibri (MS)"/>
            </a:endParaRPr>
          </a:p>
          <a:p>
            <a:pPr marL="770255" lvl="1" indent="-457200" algn="l" rtl="0">
              <a:lnSpc>
                <a:spcPct val="150000"/>
              </a:lnSpc>
              <a:buFont typeface="Arial" panose="020B0604020202020204" pitchFamily="34" charset="0"/>
              <a:buChar char="•"/>
            </a:pPr>
            <a:r>
              <a:rPr lang="pt-br" sz="4000" b="0" i="0" u="none" baseline="0" dirty="0">
                <a:solidFill>
                  <a:srgbClr val="293374"/>
                </a:solidFill>
                <a:latin typeface="Calibri (MS)"/>
                <a:ea typeface="Calibri (MS)"/>
                <a:cs typeface="Calibri (MS)"/>
                <a:sym typeface="Calibri (MS)"/>
              </a:rPr>
              <a:t>Maior alcance</a:t>
            </a:r>
            <a:endParaRPr lang="pt-br" sz="4000" dirty="0">
              <a:solidFill>
                <a:srgbClr val="293374"/>
              </a:solidFill>
              <a:latin typeface="Calibri (MS)"/>
              <a:ea typeface="Calibri (MS)"/>
              <a:cs typeface="Calibri (MS)"/>
            </a:endParaRPr>
          </a:p>
          <a:p>
            <a:pPr marL="770255" lvl="1" indent="-457200" algn="l" rtl="0">
              <a:lnSpc>
                <a:spcPct val="150000"/>
              </a:lnSpc>
              <a:buFont typeface="Arial" panose="020B0604020202020204" pitchFamily="34" charset="0"/>
              <a:buChar char="•"/>
            </a:pPr>
            <a:r>
              <a:rPr lang="pt-br" sz="4000" b="0" i="0" u="none" baseline="0" dirty="0">
                <a:solidFill>
                  <a:srgbClr val="293374"/>
                </a:solidFill>
                <a:latin typeface="Calibri (MS)"/>
                <a:ea typeface="Calibri (MS)"/>
                <a:cs typeface="Calibri (MS)"/>
                <a:sym typeface="Calibri (MS)"/>
              </a:rPr>
              <a:t>Fortalecimento de comunidade</a:t>
            </a:r>
            <a:endParaRPr lang="pt-br" sz="4000" dirty="0">
              <a:solidFill>
                <a:srgbClr val="293374"/>
              </a:solidFill>
              <a:latin typeface="Calibri (MS)"/>
              <a:ea typeface="Calibri (MS)"/>
              <a:cs typeface="Calibri (MS)"/>
            </a:endParaRPr>
          </a:p>
          <a:p>
            <a:pPr marL="770255" lvl="1" indent="-457200" algn="l" rtl="0">
              <a:lnSpc>
                <a:spcPct val="150000"/>
              </a:lnSpc>
              <a:buFont typeface="Arial" panose="020B0604020202020204" pitchFamily="34" charset="0"/>
              <a:buChar char="•"/>
            </a:pPr>
            <a:r>
              <a:rPr lang="pt-br" sz="4000" b="0" i="0" u="none" baseline="0" dirty="0">
                <a:solidFill>
                  <a:srgbClr val="293374"/>
                </a:solidFill>
                <a:latin typeface="Calibri (MS)"/>
                <a:ea typeface="Calibri (MS)"/>
                <a:cs typeface="Calibri (MS)"/>
                <a:sym typeface="Calibri (MS)"/>
              </a:rPr>
              <a:t>Maior engajamento</a:t>
            </a:r>
            <a:endParaRPr lang="pt-br" sz="4000" dirty="0">
              <a:solidFill>
                <a:srgbClr val="293374"/>
              </a:solidFill>
              <a:latin typeface="Calibri (MS)"/>
              <a:ea typeface="Calibri (MS)"/>
              <a:cs typeface="Calibri (MS)"/>
            </a:endParaRPr>
          </a:p>
          <a:p>
            <a:pPr marL="770255" lvl="1" indent="-457200" algn="l" rtl="0">
              <a:lnSpc>
                <a:spcPct val="150000"/>
              </a:lnSpc>
              <a:buFont typeface="Arial" panose="020B0604020202020204" pitchFamily="34" charset="0"/>
              <a:buChar char="•"/>
            </a:pPr>
            <a:r>
              <a:rPr lang="pt-br" sz="4000" b="0" i="0" u="none" baseline="0" dirty="0">
                <a:solidFill>
                  <a:srgbClr val="293374"/>
                </a:solidFill>
                <a:latin typeface="Calibri (MS)"/>
                <a:ea typeface="Calibri (MS)"/>
                <a:cs typeface="Calibri (MS)"/>
                <a:sym typeface="Calibri (MS)"/>
              </a:rPr>
              <a:t>Bom custo-benefício</a:t>
            </a:r>
            <a:endParaRPr lang="pt-br" sz="4000" dirty="0">
              <a:solidFill>
                <a:srgbClr val="293374"/>
              </a:solidFill>
              <a:latin typeface="Calibri (MS)"/>
              <a:ea typeface="Calibri (MS)"/>
              <a:cs typeface="Calibri (MS)"/>
            </a:endParaRPr>
          </a:p>
          <a:p>
            <a:pPr marL="313055" lvl="1" algn="l" rtl="0">
              <a:lnSpc>
                <a:spcPts val="4059"/>
              </a:lnSpc>
            </a:pPr>
            <a:endParaRPr lang="pt-br" sz="2899" dirty="0">
              <a:solidFill>
                <a:srgbClr val="293374"/>
              </a:solidFill>
              <a:latin typeface="Calibri (MS)"/>
              <a:ea typeface="Calibri (MS)"/>
              <a:cs typeface="Calibri (MS)"/>
              <a:sym typeface="Calibri (MS)"/>
            </a:endParaRPr>
          </a:p>
          <a:p>
            <a:pPr marL="313055" lvl="1" algn="l" rtl="0">
              <a:lnSpc>
                <a:spcPts val="4059"/>
              </a:lnSpc>
            </a:pPr>
            <a:endParaRPr lang="pt-br" sz="2899" dirty="0">
              <a:solidFill>
                <a:srgbClr val="293374"/>
              </a:solidFill>
              <a:latin typeface="Calibri (MS)"/>
              <a:ea typeface="Calibri (MS)"/>
              <a:cs typeface="Calibri (MS)"/>
              <a:sym typeface="Calibri (MS)"/>
            </a:endParaRPr>
          </a:p>
        </p:txBody>
      </p:sp>
      <p:sp>
        <p:nvSpPr>
          <p:cNvPr id="6" name="TextBox 6"/>
          <p:cNvSpPr txBox="1"/>
          <p:nvPr/>
        </p:nvSpPr>
        <p:spPr>
          <a:xfrm>
            <a:off x="1028700" y="1202317"/>
            <a:ext cx="10106488" cy="1000274"/>
          </a:xfrm>
          <a:prstGeom prst="rect">
            <a:avLst/>
          </a:prstGeom>
        </p:spPr>
        <p:txBody>
          <a:bodyPr wrap="square" lIns="0" tIns="0" rIns="0" bIns="0" rtlCol="0" anchor="t">
            <a:spAutoFit/>
          </a:bodyPr>
          <a:lstStyle/>
          <a:p>
            <a:pPr algn="just" rtl="0">
              <a:lnSpc>
                <a:spcPts val="7799"/>
              </a:lnSpc>
            </a:pPr>
            <a:r>
              <a:rPr lang="pt-br" sz="6500" b="0" i="0" u="none" baseline="0" dirty="0">
                <a:solidFill>
                  <a:srgbClr val="293374"/>
                </a:solidFill>
                <a:latin typeface="Effra"/>
                <a:ea typeface="Effra"/>
                <a:cs typeface="Effra"/>
                <a:sym typeface="Effra"/>
              </a:rPr>
              <a:t>Arrecadação entre pares</a:t>
            </a:r>
          </a:p>
        </p:txBody>
      </p:sp>
      <p:pic>
        <p:nvPicPr>
          <p:cNvPr id="2050" name="Picture 2" descr="Arrecadação entre pares: 5 benefícios para organizações sem fins lucrativos">
            <a:extLst>
              <a:ext uri="{FF2B5EF4-FFF2-40B4-BE49-F238E27FC236}">
                <a16:creationId xmlns:a16="http://schemas.microsoft.com/office/drawing/2014/main" id="{CA0FB219-2A29-34D6-2BE4-91C2928F84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9719376" y="1718376"/>
            <a:ext cx="10287000" cy="6850248"/>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7"/>
          <p:cNvSpPr/>
          <p:nvPr/>
        </p:nvSpPr>
        <p:spPr>
          <a:xfrm>
            <a:off x="15316200" y="9105900"/>
            <a:ext cx="2718046" cy="7066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pt-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4"/>
            <a:stretch>
              <a:fillRect t="-30739" r="-17743" b="-8808"/>
            </a:stretch>
          </a:blipFill>
        </p:spPr>
        <p:txBody>
          <a:bodyPr/>
          <a:lstStyle/>
          <a:p>
            <a:endParaRPr lang="pt-br"/>
          </a:p>
        </p:txBody>
      </p:sp>
      <p:sp>
        <p:nvSpPr>
          <p:cNvPr id="3" name="Freeform 3"/>
          <p:cNvSpPr/>
          <p:nvPr/>
        </p:nvSpPr>
        <p:spPr>
          <a:xfrm>
            <a:off x="2739888"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t-br"/>
          </a:p>
        </p:txBody>
      </p:sp>
      <p:sp>
        <p:nvSpPr>
          <p:cNvPr id="4" name="Freeform 4"/>
          <p:cNvSpPr/>
          <p:nvPr/>
        </p:nvSpPr>
        <p:spPr>
          <a:xfrm>
            <a:off x="9322822"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t-br"/>
          </a:p>
        </p:txBody>
      </p:sp>
      <p:sp>
        <p:nvSpPr>
          <p:cNvPr id="5" name="Freeform 5"/>
          <p:cNvSpPr/>
          <p:nvPr/>
        </p:nvSpPr>
        <p:spPr>
          <a:xfrm>
            <a:off x="9283229"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t-br"/>
          </a:p>
        </p:txBody>
      </p:sp>
      <p:sp>
        <p:nvSpPr>
          <p:cNvPr id="6" name="Freeform 6"/>
          <p:cNvSpPr/>
          <p:nvPr/>
        </p:nvSpPr>
        <p:spPr>
          <a:xfrm>
            <a:off x="2739888"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t-br"/>
          </a:p>
        </p:txBody>
      </p:sp>
      <p:sp>
        <p:nvSpPr>
          <p:cNvPr id="7" name="TextBox 7"/>
          <p:cNvSpPr txBox="1"/>
          <p:nvPr/>
        </p:nvSpPr>
        <p:spPr>
          <a:xfrm>
            <a:off x="4797620" y="859662"/>
            <a:ext cx="9756579" cy="1077474"/>
          </a:xfrm>
          <a:prstGeom prst="rect">
            <a:avLst/>
          </a:prstGeom>
        </p:spPr>
        <p:txBody>
          <a:bodyPr wrap="square" lIns="0" tIns="0" rIns="0" bIns="0" rtlCol="0" anchor="t">
            <a:spAutoFit/>
          </a:bodyPr>
          <a:lstStyle/>
          <a:p>
            <a:pPr algn="ctr" rtl="0">
              <a:lnSpc>
                <a:spcPts val="9100"/>
              </a:lnSpc>
            </a:pPr>
            <a:r>
              <a:rPr lang="pt-br" sz="6500" b="0" i="0" u="none" spc="-194" baseline="0" dirty="0">
                <a:solidFill>
                  <a:srgbClr val="FFFFFF"/>
                </a:solidFill>
                <a:latin typeface="Effra"/>
                <a:ea typeface="Effra"/>
                <a:cs typeface="Effra"/>
                <a:sym typeface="Effra"/>
              </a:rPr>
              <a:t>Comunicações direcionadas</a:t>
            </a:r>
          </a:p>
        </p:txBody>
      </p:sp>
      <p:sp>
        <p:nvSpPr>
          <p:cNvPr id="8" name="TextBox 8"/>
          <p:cNvSpPr txBox="1"/>
          <p:nvPr/>
        </p:nvSpPr>
        <p:spPr>
          <a:xfrm>
            <a:off x="4310805" y="3790089"/>
            <a:ext cx="3632666" cy="889539"/>
          </a:xfrm>
          <a:prstGeom prst="rect">
            <a:avLst/>
          </a:prstGeom>
        </p:spPr>
        <p:txBody>
          <a:bodyPr lIns="0" tIns="0" rIns="0" bIns="0" rtlCol="0" anchor="t">
            <a:spAutoFit/>
          </a:bodyPr>
          <a:lstStyle/>
          <a:p>
            <a:pPr algn="l" rtl="0">
              <a:lnSpc>
                <a:spcPts val="3319"/>
              </a:lnSpc>
            </a:pPr>
            <a:r>
              <a:rPr lang="pt-br" sz="4400" b="1" i="0" u="none" spc="-95" baseline="0">
                <a:solidFill>
                  <a:srgbClr val="FFFFFF"/>
                </a:solidFill>
                <a:latin typeface="Calibri (MS) Bold"/>
                <a:ea typeface="Calibri (MS) Bold"/>
                <a:cs typeface="Calibri (MS) Bold"/>
                <a:sym typeface="Calibri (MS) Bold"/>
              </a:rPr>
              <a:t>Divulgação nas redes sociais</a:t>
            </a:r>
            <a:endParaRPr lang="pt-br" sz="4400" b="1" spc="-95">
              <a:solidFill>
                <a:srgbClr val="FFFFFF"/>
              </a:solidFill>
              <a:latin typeface="Calibri (MS) Bold"/>
              <a:ea typeface="Calibri (MS) Bold"/>
              <a:cs typeface="Calibri (MS) Bold"/>
            </a:endParaRPr>
          </a:p>
        </p:txBody>
      </p:sp>
      <p:sp>
        <p:nvSpPr>
          <p:cNvPr id="10" name="TextBox 10"/>
          <p:cNvSpPr txBox="1"/>
          <p:nvPr/>
        </p:nvSpPr>
        <p:spPr>
          <a:xfrm>
            <a:off x="4310805" y="6744598"/>
            <a:ext cx="3632666" cy="889539"/>
          </a:xfrm>
          <a:prstGeom prst="rect">
            <a:avLst/>
          </a:prstGeom>
        </p:spPr>
        <p:txBody>
          <a:bodyPr lIns="0" tIns="0" rIns="0" bIns="0" rtlCol="0" anchor="t">
            <a:spAutoFit/>
          </a:bodyPr>
          <a:lstStyle/>
          <a:p>
            <a:pPr algn="l" rtl="0">
              <a:lnSpc>
                <a:spcPts val="3319"/>
              </a:lnSpc>
            </a:pPr>
            <a:r>
              <a:rPr lang="pt-br" sz="4400" b="1" i="0" u="none" spc="-95" baseline="0" dirty="0">
                <a:solidFill>
                  <a:srgbClr val="FFFFFF"/>
                </a:solidFill>
                <a:latin typeface="Calibri (MS) Bold"/>
                <a:ea typeface="Calibri (MS) Bold"/>
                <a:cs typeface="Calibri (MS) Bold"/>
                <a:sym typeface="Calibri (MS) Bold"/>
              </a:rPr>
              <a:t>Engajamento da comunidade</a:t>
            </a:r>
          </a:p>
        </p:txBody>
      </p:sp>
      <p:sp>
        <p:nvSpPr>
          <p:cNvPr id="11" name="TextBox 11"/>
          <p:cNvSpPr txBox="1"/>
          <p:nvPr/>
        </p:nvSpPr>
        <p:spPr>
          <a:xfrm>
            <a:off x="10632146" y="3796078"/>
            <a:ext cx="3632666" cy="1271823"/>
          </a:xfrm>
          <a:prstGeom prst="rect">
            <a:avLst/>
          </a:prstGeom>
        </p:spPr>
        <p:txBody>
          <a:bodyPr lIns="0" tIns="0" rIns="0" bIns="0" rtlCol="0" anchor="t">
            <a:spAutoFit/>
          </a:bodyPr>
          <a:lstStyle/>
          <a:p>
            <a:pPr algn="l" rtl="0">
              <a:lnSpc>
                <a:spcPts val="3319"/>
              </a:lnSpc>
            </a:pPr>
            <a:r>
              <a:rPr lang="pt-br" sz="4400" b="1" i="0" u="none" spc="-95" baseline="0">
                <a:solidFill>
                  <a:srgbClr val="FFFFFF"/>
                </a:solidFill>
                <a:latin typeface="Calibri (MS) Bold"/>
                <a:ea typeface="Calibri (MS) Bold"/>
                <a:cs typeface="Calibri (MS) Bold"/>
                <a:sym typeface="Calibri (MS) Bold"/>
              </a:rPr>
              <a:t>Mensagens personalizadas</a:t>
            </a:r>
          </a:p>
          <a:p>
            <a:pPr algn="l" rtl="0">
              <a:lnSpc>
                <a:spcPts val="3319"/>
              </a:lnSpc>
            </a:pPr>
            <a:endParaRPr lang="pt-br" sz="3191" b="1" spc="-95">
              <a:solidFill>
                <a:srgbClr val="FFFFFF"/>
              </a:solidFill>
              <a:latin typeface="Calibri (MS) Bold"/>
              <a:ea typeface="Calibri (MS) Bold"/>
              <a:cs typeface="Calibri (MS) Bold"/>
              <a:sym typeface="Calibri (MS) Bold"/>
            </a:endParaRPr>
          </a:p>
        </p:txBody>
      </p:sp>
      <p:sp>
        <p:nvSpPr>
          <p:cNvPr id="12" name="TextBox 12"/>
          <p:cNvSpPr txBox="1"/>
          <p:nvPr/>
        </p:nvSpPr>
        <p:spPr>
          <a:xfrm>
            <a:off x="10666013" y="6914374"/>
            <a:ext cx="3632666" cy="889539"/>
          </a:xfrm>
          <a:prstGeom prst="rect">
            <a:avLst/>
          </a:prstGeom>
        </p:spPr>
        <p:txBody>
          <a:bodyPr lIns="0" tIns="0" rIns="0" bIns="0" rtlCol="0" anchor="t">
            <a:spAutoFit/>
          </a:bodyPr>
          <a:lstStyle/>
          <a:p>
            <a:pPr algn="l" rtl="0">
              <a:lnSpc>
                <a:spcPts val="3319"/>
              </a:lnSpc>
            </a:pPr>
            <a:r>
              <a:rPr lang="pt-br" sz="4400" b="1" i="0" u="none" spc="-95" baseline="0">
                <a:solidFill>
                  <a:srgbClr val="FFFFFF"/>
                </a:solidFill>
                <a:latin typeface="Calibri (MS) Bold"/>
                <a:ea typeface="Calibri (MS) Bold"/>
                <a:cs typeface="Calibri (MS) Bold"/>
                <a:sym typeface="Calibri (MS) Bold"/>
              </a:rPr>
              <a:t>Promoção de eventos</a:t>
            </a:r>
            <a:endParaRPr lang="pt-br" sz="4400" b="1" spc="-95">
              <a:solidFill>
                <a:srgbClr val="FFFFFF"/>
              </a:solidFill>
              <a:latin typeface="Calibri (MS) Bold"/>
              <a:ea typeface="Calibri (MS) Bold"/>
              <a:cs typeface="Calibri (MS) Bold"/>
            </a:endParaRPr>
          </a:p>
        </p:txBody>
      </p:sp>
      <p:sp>
        <p:nvSpPr>
          <p:cNvPr id="16" name="Freeform 16"/>
          <p:cNvSpPr/>
          <p:nvPr/>
        </p:nvSpPr>
        <p:spPr>
          <a:xfrm>
            <a:off x="7937377" y="918870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7"/>
            <a:stretch>
              <a:fillRect t="-74" b="-74"/>
            </a:stretch>
          </a:blipFill>
        </p:spPr>
        <p:txBody>
          <a:bodyPr/>
          <a:lstStyle/>
          <a:p>
            <a:endParaRPr lang="pt-br"/>
          </a:p>
        </p:txBody>
      </p:sp>
      <p:sp>
        <p:nvSpPr>
          <p:cNvPr id="22" name="Freeform 32">
            <a:extLst>
              <a:ext uri="{FF2B5EF4-FFF2-40B4-BE49-F238E27FC236}">
                <a16:creationId xmlns:a16="http://schemas.microsoft.com/office/drawing/2014/main" id="{D4621951-B426-F59A-E307-140B08C7EFFE}"/>
              </a:ext>
            </a:extLst>
          </p:cNvPr>
          <p:cNvSpPr/>
          <p:nvPr/>
        </p:nvSpPr>
        <p:spPr>
          <a:xfrm>
            <a:off x="3107703" y="6613252"/>
            <a:ext cx="964077" cy="978307"/>
          </a:xfrm>
          <a:custGeom>
            <a:avLst/>
            <a:gdLst/>
            <a:ahLst/>
            <a:cxnLst/>
            <a:rect l="l" t="t" r="r" b="b"/>
            <a:pathLst>
              <a:path w="964077" h="978307">
                <a:moveTo>
                  <a:pt x="0" y="0"/>
                </a:moveTo>
                <a:lnTo>
                  <a:pt x="964077" y="0"/>
                </a:lnTo>
                <a:lnTo>
                  <a:pt x="964077" y="978307"/>
                </a:lnTo>
                <a:lnTo>
                  <a:pt x="0" y="9783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pt-br"/>
          </a:p>
        </p:txBody>
      </p:sp>
      <p:sp>
        <p:nvSpPr>
          <p:cNvPr id="23" name="Freeform 36">
            <a:extLst>
              <a:ext uri="{FF2B5EF4-FFF2-40B4-BE49-F238E27FC236}">
                <a16:creationId xmlns:a16="http://schemas.microsoft.com/office/drawing/2014/main" id="{590B8D27-5974-297F-00D7-5C206DBB698F}"/>
              </a:ext>
            </a:extLst>
          </p:cNvPr>
          <p:cNvSpPr/>
          <p:nvPr/>
        </p:nvSpPr>
        <p:spPr>
          <a:xfrm>
            <a:off x="9462872" y="6649931"/>
            <a:ext cx="893040" cy="1072428"/>
          </a:xfrm>
          <a:custGeom>
            <a:avLst/>
            <a:gdLst/>
            <a:ahLst/>
            <a:cxnLst/>
            <a:rect l="l" t="t" r="r" b="b"/>
            <a:pathLst>
              <a:path w="893040" h="1072428">
                <a:moveTo>
                  <a:pt x="0" y="0"/>
                </a:moveTo>
                <a:lnTo>
                  <a:pt x="893040" y="0"/>
                </a:lnTo>
                <a:lnTo>
                  <a:pt x="893040" y="1072428"/>
                </a:lnTo>
                <a:lnTo>
                  <a:pt x="0" y="10724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pt-br"/>
          </a:p>
        </p:txBody>
      </p:sp>
      <p:sp>
        <p:nvSpPr>
          <p:cNvPr id="24" name="Freeform 5">
            <a:extLst>
              <a:ext uri="{FF2B5EF4-FFF2-40B4-BE49-F238E27FC236}">
                <a16:creationId xmlns:a16="http://schemas.microsoft.com/office/drawing/2014/main" id="{41BBBB72-434A-29BF-8624-BA57DFDFC07F}"/>
              </a:ext>
            </a:extLst>
          </p:cNvPr>
          <p:cNvSpPr/>
          <p:nvPr/>
        </p:nvSpPr>
        <p:spPr>
          <a:xfrm>
            <a:off x="3111904" y="3846475"/>
            <a:ext cx="801428" cy="735857"/>
          </a:xfrm>
          <a:custGeom>
            <a:avLst/>
            <a:gdLst/>
            <a:ahLst/>
            <a:cxnLst/>
            <a:rect l="l" t="t" r="r" b="b"/>
            <a:pathLst>
              <a:path w="801428" h="735857">
                <a:moveTo>
                  <a:pt x="0" y="0"/>
                </a:moveTo>
                <a:lnTo>
                  <a:pt x="801428" y="0"/>
                </a:lnTo>
                <a:lnTo>
                  <a:pt x="801428" y="735857"/>
                </a:lnTo>
                <a:lnTo>
                  <a:pt x="0" y="73585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pt-br"/>
          </a:p>
        </p:txBody>
      </p:sp>
      <p:sp>
        <p:nvSpPr>
          <p:cNvPr id="27" name="Freeform 27">
            <a:extLst>
              <a:ext uri="{FF2B5EF4-FFF2-40B4-BE49-F238E27FC236}">
                <a16:creationId xmlns:a16="http://schemas.microsoft.com/office/drawing/2014/main" id="{4ACAED4E-1F83-CA88-2D71-45AA3704C20E}"/>
              </a:ext>
            </a:extLst>
          </p:cNvPr>
          <p:cNvSpPr/>
          <p:nvPr/>
        </p:nvSpPr>
        <p:spPr>
          <a:xfrm>
            <a:off x="9504505" y="3847027"/>
            <a:ext cx="1055098" cy="833252"/>
          </a:xfrm>
          <a:custGeom>
            <a:avLst/>
            <a:gdLst/>
            <a:ahLst/>
            <a:cxnLst/>
            <a:rect l="l" t="t" r="r" b="b"/>
            <a:pathLst>
              <a:path w="1148191" h="989531">
                <a:moveTo>
                  <a:pt x="0" y="0"/>
                </a:moveTo>
                <a:lnTo>
                  <a:pt x="1148190" y="0"/>
                </a:lnTo>
                <a:lnTo>
                  <a:pt x="1148190" y="989532"/>
                </a:lnTo>
                <a:lnTo>
                  <a:pt x="0" y="98953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pt-br"/>
          </a:p>
        </p:txBody>
      </p:sp>
    </p:spTree>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349120"/>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sp>
        <p:nvSpPr>
          <p:cNvPr id="3" name="Freeform 3"/>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6">
              <a:extLst>
                <a:ext uri="{96DAC541-7B7A-43D3-8B79-37D633B846F1}">
                  <asvg:svgBlip xmlns:asvg="http://schemas.microsoft.com/office/drawing/2016/SVG/main" r:embed="rId7"/>
                </a:ext>
              </a:extLst>
            </a:blip>
            <a:stretch>
              <a:fillRect l="-151" r="-151"/>
            </a:stretch>
          </a:blipFill>
        </p:spPr>
        <p:txBody>
          <a:bodyPr/>
          <a:lstStyle/>
          <a:p>
            <a:endParaRPr lang="pt-br"/>
          </a:p>
        </p:txBody>
      </p:sp>
      <p:sp>
        <p:nvSpPr>
          <p:cNvPr id="4" name="TextBox 4"/>
          <p:cNvSpPr txBox="1"/>
          <p:nvPr/>
        </p:nvSpPr>
        <p:spPr>
          <a:xfrm>
            <a:off x="2461569" y="3480314"/>
            <a:ext cx="13364862" cy="2707344"/>
          </a:xfrm>
          <a:prstGeom prst="rect">
            <a:avLst/>
          </a:prstGeom>
        </p:spPr>
        <p:txBody>
          <a:bodyPr wrap="square" lIns="0" tIns="0" rIns="0" bIns="0" rtlCol="0" anchor="t">
            <a:spAutoFit/>
          </a:bodyPr>
          <a:lstStyle/>
          <a:p>
            <a:pPr algn="ctr" rtl="0">
              <a:lnSpc>
                <a:spcPts val="4199"/>
              </a:lnSpc>
            </a:pPr>
            <a:r>
              <a:rPr lang="pt-br" sz="4400" b="0" i="0" u="none" baseline="0" dirty="0">
                <a:solidFill>
                  <a:srgbClr val="000000"/>
                </a:solidFill>
                <a:latin typeface="Calibri (MS)"/>
                <a:ea typeface="Calibri (MS)"/>
                <a:cs typeface="Calibri (MS)"/>
                <a:sym typeface="Calibri (MS)"/>
              </a:rPr>
              <a:t>Construir relacionamentos sólidos com doadores é crucial para o sucesso a longo prazo na arrecadação de recursos. </a:t>
            </a:r>
          </a:p>
          <a:p>
            <a:pPr algn="ctr" rtl="0">
              <a:lnSpc>
                <a:spcPts val="4199"/>
              </a:lnSpc>
            </a:pPr>
            <a:endParaRPr lang="pt-br" sz="4400" dirty="0">
              <a:solidFill>
                <a:srgbClr val="000000"/>
              </a:solidFill>
              <a:latin typeface="Calibri (MS)"/>
              <a:ea typeface="Calibri (MS)"/>
              <a:cs typeface="Calibri (MS)"/>
              <a:sym typeface="Calibri (MS)"/>
            </a:endParaRPr>
          </a:p>
          <a:p>
            <a:pPr algn="ctr" rtl="0">
              <a:lnSpc>
                <a:spcPts val="4199"/>
              </a:lnSpc>
            </a:pPr>
            <a:r>
              <a:rPr lang="pt-br" sz="4400" b="0" i="0" u="none" baseline="0" dirty="0">
                <a:solidFill>
                  <a:srgbClr val="000000"/>
                </a:solidFill>
                <a:latin typeface="Calibri (MS)"/>
                <a:ea typeface="Calibri (MS)"/>
                <a:cs typeface="Calibri (MS)"/>
                <a:sym typeface="Calibri (MS)"/>
              </a:rPr>
              <a:t>Atrair e fidelizar doadores resulta em apoio sustentável para o seu clube!</a:t>
            </a:r>
            <a:endParaRPr lang="pt-br" sz="4400" dirty="0">
              <a:solidFill>
                <a:srgbClr val="000000"/>
              </a:solidFill>
              <a:latin typeface="Calibri (MS)"/>
              <a:ea typeface="Calibri (MS)"/>
              <a:cs typeface="Calibri (MS)"/>
            </a:endParaRPr>
          </a:p>
        </p:txBody>
      </p:sp>
      <p:sp>
        <p:nvSpPr>
          <p:cNvPr id="6" name="TextBox 6"/>
          <p:cNvSpPr txBox="1"/>
          <p:nvPr/>
        </p:nvSpPr>
        <p:spPr>
          <a:xfrm>
            <a:off x="0" y="1028700"/>
            <a:ext cx="18288000" cy="2000548"/>
          </a:xfrm>
          <a:prstGeom prst="rect">
            <a:avLst/>
          </a:prstGeom>
        </p:spPr>
        <p:txBody>
          <a:bodyPr wrap="square" lIns="0" tIns="0" rIns="0" bIns="0" rtlCol="0" anchor="t">
            <a:spAutoFit/>
          </a:bodyPr>
          <a:lstStyle/>
          <a:p>
            <a:pPr algn="ctr" rtl="0">
              <a:lnSpc>
                <a:spcPts val="7799"/>
              </a:lnSpc>
            </a:pPr>
            <a:r>
              <a:rPr lang="pt-br" sz="6500" b="0" i="0" u="none" baseline="0" dirty="0">
                <a:solidFill>
                  <a:srgbClr val="293374"/>
                </a:solidFill>
                <a:latin typeface="Effra"/>
                <a:ea typeface="Effra"/>
                <a:cs typeface="Effra"/>
                <a:sym typeface="Effra"/>
              </a:rPr>
              <a:t>Como aumentar o engajamento e </a:t>
            </a:r>
            <a:br>
              <a:rPr lang="pt-br" sz="6500" b="0" i="0" u="none" baseline="0" dirty="0">
                <a:solidFill>
                  <a:srgbClr val="293374"/>
                </a:solidFill>
                <a:latin typeface="Effra"/>
                <a:ea typeface="Effra"/>
                <a:cs typeface="Effra"/>
                <a:sym typeface="Effra"/>
              </a:rPr>
            </a:br>
            <a:r>
              <a:rPr lang="pt-br" sz="6500" b="0" i="0" u="none" baseline="0" dirty="0">
                <a:solidFill>
                  <a:srgbClr val="293374"/>
                </a:solidFill>
                <a:latin typeface="Effra"/>
                <a:ea typeface="Effra"/>
                <a:cs typeface="Effra"/>
                <a:sym typeface="Effra"/>
              </a:rPr>
              <a:t>a retenção de doadores</a:t>
            </a:r>
          </a:p>
        </p:txBody>
      </p:sp>
      <p:sp>
        <p:nvSpPr>
          <p:cNvPr id="7" name="Freeform 7"/>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l="-198" r="-198"/>
            </a:stretch>
          </a:blipFill>
        </p:spPr>
        <p:txBody>
          <a:bodyPr/>
          <a:lstStyle/>
          <a:p>
            <a:endParaRPr lang="pt-br"/>
          </a:p>
        </p:txBody>
      </p:sp>
    </p:spTree>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5BAFF-9686-236E-FFB9-E4A9C2E0B30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5394258-8049-1319-E081-D60BB4CE56CF}"/>
              </a:ext>
            </a:extLst>
          </p:cNvPr>
          <p:cNvGrpSpPr/>
          <p:nvPr/>
        </p:nvGrpSpPr>
        <p:grpSpPr>
          <a:xfrm rot="5400000">
            <a:off x="1369991" y="3805710"/>
            <a:ext cx="500647" cy="438066"/>
            <a:chOff x="0" y="0"/>
            <a:chExt cx="812800" cy="711200"/>
          </a:xfrm>
        </p:grpSpPr>
        <p:sp>
          <p:nvSpPr>
            <p:cNvPr id="3" name="Freeform 3">
              <a:extLst>
                <a:ext uri="{FF2B5EF4-FFF2-40B4-BE49-F238E27FC236}">
                  <a16:creationId xmlns:a16="http://schemas.microsoft.com/office/drawing/2014/main" id="{074C9E48-8A61-BF95-EF95-16EFC2771900}"/>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pt-br"/>
            </a:p>
          </p:txBody>
        </p:sp>
        <p:sp>
          <p:nvSpPr>
            <p:cNvPr id="4" name="TextBox 4">
              <a:extLst>
                <a:ext uri="{FF2B5EF4-FFF2-40B4-BE49-F238E27FC236}">
                  <a16:creationId xmlns:a16="http://schemas.microsoft.com/office/drawing/2014/main" id="{240FA44D-1DCC-E47F-42EC-3CA845FCEACE}"/>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5" name="Group 5">
            <a:extLst>
              <a:ext uri="{FF2B5EF4-FFF2-40B4-BE49-F238E27FC236}">
                <a16:creationId xmlns:a16="http://schemas.microsoft.com/office/drawing/2014/main" id="{FAD7A7D3-A67C-03D0-4F06-A55B4F41F0AC}"/>
              </a:ext>
            </a:extLst>
          </p:cNvPr>
          <p:cNvGrpSpPr/>
          <p:nvPr/>
        </p:nvGrpSpPr>
        <p:grpSpPr>
          <a:xfrm rot="5400000">
            <a:off x="1401281" y="7641847"/>
            <a:ext cx="500647" cy="438066"/>
            <a:chOff x="0" y="0"/>
            <a:chExt cx="812800" cy="711200"/>
          </a:xfrm>
        </p:grpSpPr>
        <p:sp>
          <p:nvSpPr>
            <p:cNvPr id="6" name="Freeform 6">
              <a:extLst>
                <a:ext uri="{FF2B5EF4-FFF2-40B4-BE49-F238E27FC236}">
                  <a16:creationId xmlns:a16="http://schemas.microsoft.com/office/drawing/2014/main" id="{4A726A8C-D966-D389-BCBA-0A896EB07315}"/>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pt-br"/>
            </a:p>
          </p:txBody>
        </p:sp>
        <p:sp>
          <p:nvSpPr>
            <p:cNvPr id="7" name="TextBox 7">
              <a:extLst>
                <a:ext uri="{FF2B5EF4-FFF2-40B4-BE49-F238E27FC236}">
                  <a16:creationId xmlns:a16="http://schemas.microsoft.com/office/drawing/2014/main" id="{374AEA2F-E01D-A8DE-34CC-B98907B3962F}"/>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8" name="Group 8">
            <a:extLst>
              <a:ext uri="{FF2B5EF4-FFF2-40B4-BE49-F238E27FC236}">
                <a16:creationId xmlns:a16="http://schemas.microsoft.com/office/drawing/2014/main" id="{25964F42-4335-57FD-7C8F-6E8C5DB9B9B0}"/>
              </a:ext>
            </a:extLst>
          </p:cNvPr>
          <p:cNvGrpSpPr/>
          <p:nvPr/>
        </p:nvGrpSpPr>
        <p:grpSpPr>
          <a:xfrm>
            <a:off x="14295323" y="-210514"/>
            <a:ext cx="9483991" cy="12212363"/>
            <a:chOff x="0" y="0"/>
            <a:chExt cx="1207697" cy="1555130"/>
          </a:xfrm>
        </p:grpSpPr>
        <p:sp>
          <p:nvSpPr>
            <p:cNvPr id="9" name="Freeform 9">
              <a:extLst>
                <a:ext uri="{FF2B5EF4-FFF2-40B4-BE49-F238E27FC236}">
                  <a16:creationId xmlns:a16="http://schemas.microsoft.com/office/drawing/2014/main" id="{FA171B54-9821-8B1B-44E6-B7F04B09A3BF}"/>
                </a:ext>
              </a:extLst>
            </p:cNvPr>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pt-br"/>
            </a:p>
          </p:txBody>
        </p:sp>
        <p:sp>
          <p:nvSpPr>
            <p:cNvPr id="10" name="TextBox 10">
              <a:extLst>
                <a:ext uri="{FF2B5EF4-FFF2-40B4-BE49-F238E27FC236}">
                  <a16:creationId xmlns:a16="http://schemas.microsoft.com/office/drawing/2014/main" id="{736C2E36-0A07-5ED8-BBCD-452106E40EB0}"/>
                </a:ext>
              </a:extLst>
            </p:cNvPr>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sp>
        <p:nvSpPr>
          <p:cNvPr id="11" name="Freeform 11">
            <a:extLst>
              <a:ext uri="{FF2B5EF4-FFF2-40B4-BE49-F238E27FC236}">
                <a16:creationId xmlns:a16="http://schemas.microsoft.com/office/drawing/2014/main" id="{88F50701-4781-3C5A-D901-DB6600D2F5AF}"/>
              </a:ext>
            </a:extLst>
          </p:cNvPr>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pt-br"/>
          </a:p>
        </p:txBody>
      </p:sp>
      <p:grpSp>
        <p:nvGrpSpPr>
          <p:cNvPr id="12" name="Group 12">
            <a:extLst>
              <a:ext uri="{FF2B5EF4-FFF2-40B4-BE49-F238E27FC236}">
                <a16:creationId xmlns:a16="http://schemas.microsoft.com/office/drawing/2014/main" id="{C73045AA-CE1A-BBBB-E0BA-CFA6D12D04AA}"/>
              </a:ext>
            </a:extLst>
          </p:cNvPr>
          <p:cNvGrpSpPr/>
          <p:nvPr/>
        </p:nvGrpSpPr>
        <p:grpSpPr>
          <a:xfrm rot="5400000">
            <a:off x="1369991" y="4714977"/>
            <a:ext cx="500647" cy="438066"/>
            <a:chOff x="0" y="0"/>
            <a:chExt cx="812800" cy="711200"/>
          </a:xfrm>
        </p:grpSpPr>
        <p:sp>
          <p:nvSpPr>
            <p:cNvPr id="13" name="Freeform 13">
              <a:extLst>
                <a:ext uri="{FF2B5EF4-FFF2-40B4-BE49-F238E27FC236}">
                  <a16:creationId xmlns:a16="http://schemas.microsoft.com/office/drawing/2014/main" id="{A756E27C-B800-88D9-680C-92B54DAAE52E}"/>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pt-br"/>
            </a:p>
          </p:txBody>
        </p:sp>
        <p:sp>
          <p:nvSpPr>
            <p:cNvPr id="14" name="TextBox 14">
              <a:extLst>
                <a:ext uri="{FF2B5EF4-FFF2-40B4-BE49-F238E27FC236}">
                  <a16:creationId xmlns:a16="http://schemas.microsoft.com/office/drawing/2014/main" id="{5773C1D7-01D8-2F62-33D7-BFDCBEF5A5B9}"/>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8" name="Group 18">
            <a:extLst>
              <a:ext uri="{FF2B5EF4-FFF2-40B4-BE49-F238E27FC236}">
                <a16:creationId xmlns:a16="http://schemas.microsoft.com/office/drawing/2014/main" id="{BFD9050D-AC86-7BDC-75FD-9AC17EE1305D}"/>
              </a:ext>
            </a:extLst>
          </p:cNvPr>
          <p:cNvGrpSpPr/>
          <p:nvPr/>
        </p:nvGrpSpPr>
        <p:grpSpPr>
          <a:xfrm rot="5400000">
            <a:off x="1369991" y="5676635"/>
            <a:ext cx="500647" cy="438066"/>
            <a:chOff x="0" y="0"/>
            <a:chExt cx="812800" cy="711200"/>
          </a:xfrm>
        </p:grpSpPr>
        <p:sp>
          <p:nvSpPr>
            <p:cNvPr id="19" name="Freeform 19">
              <a:extLst>
                <a:ext uri="{FF2B5EF4-FFF2-40B4-BE49-F238E27FC236}">
                  <a16:creationId xmlns:a16="http://schemas.microsoft.com/office/drawing/2014/main" id="{706135CA-BFE2-9B90-BCE8-B3DD0EFF3969}"/>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pt-br"/>
            </a:p>
          </p:txBody>
        </p:sp>
        <p:sp>
          <p:nvSpPr>
            <p:cNvPr id="20" name="TextBox 20">
              <a:extLst>
                <a:ext uri="{FF2B5EF4-FFF2-40B4-BE49-F238E27FC236}">
                  <a16:creationId xmlns:a16="http://schemas.microsoft.com/office/drawing/2014/main" id="{F778FA11-1A27-60DA-FF59-5BF715A977D3}"/>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1" name="Group 21">
            <a:extLst>
              <a:ext uri="{FF2B5EF4-FFF2-40B4-BE49-F238E27FC236}">
                <a16:creationId xmlns:a16="http://schemas.microsoft.com/office/drawing/2014/main" id="{855B5541-BE46-E322-1F70-94F073C2907E}"/>
              </a:ext>
            </a:extLst>
          </p:cNvPr>
          <p:cNvGrpSpPr/>
          <p:nvPr/>
        </p:nvGrpSpPr>
        <p:grpSpPr>
          <a:xfrm rot="5400000">
            <a:off x="1369991" y="6676392"/>
            <a:ext cx="500647" cy="438066"/>
            <a:chOff x="0" y="0"/>
            <a:chExt cx="812800" cy="711200"/>
          </a:xfrm>
        </p:grpSpPr>
        <p:sp>
          <p:nvSpPr>
            <p:cNvPr id="22" name="Freeform 22">
              <a:extLst>
                <a:ext uri="{FF2B5EF4-FFF2-40B4-BE49-F238E27FC236}">
                  <a16:creationId xmlns:a16="http://schemas.microsoft.com/office/drawing/2014/main" id="{B8EEC997-89AB-49CF-0706-022B14382661}"/>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pt-br"/>
            </a:p>
          </p:txBody>
        </p:sp>
        <p:sp>
          <p:nvSpPr>
            <p:cNvPr id="23" name="TextBox 23">
              <a:extLst>
                <a:ext uri="{FF2B5EF4-FFF2-40B4-BE49-F238E27FC236}">
                  <a16:creationId xmlns:a16="http://schemas.microsoft.com/office/drawing/2014/main" id="{5948FCE3-B4CD-891F-8FC6-62DAD36EE4A2}"/>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24" name="Freeform 24">
            <a:extLst>
              <a:ext uri="{FF2B5EF4-FFF2-40B4-BE49-F238E27FC236}">
                <a16:creationId xmlns:a16="http://schemas.microsoft.com/office/drawing/2014/main" id="{D0FDFDEE-A3FE-5789-776E-3BB80B757C84}"/>
              </a:ext>
            </a:extLst>
          </p:cNvPr>
          <p:cNvSpPr/>
          <p:nvPr/>
        </p:nvSpPr>
        <p:spPr>
          <a:xfrm rot="1102074" flipH="1">
            <a:off x="-4443685" y="4114818"/>
            <a:ext cx="18545990" cy="14027512"/>
          </a:xfrm>
          <a:custGeom>
            <a:avLst/>
            <a:gdLst/>
            <a:ahLst/>
            <a:cxnLst/>
            <a:rect l="l" t="t" r="r" b="b"/>
            <a:pathLst>
              <a:path w="18545990" h="14027512">
                <a:moveTo>
                  <a:pt x="18545990" y="0"/>
                </a:moveTo>
                <a:lnTo>
                  <a:pt x="0" y="0"/>
                </a:lnTo>
                <a:lnTo>
                  <a:pt x="0" y="14027513"/>
                </a:lnTo>
                <a:lnTo>
                  <a:pt x="18545990" y="14027513"/>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pt-br"/>
          </a:p>
        </p:txBody>
      </p:sp>
      <p:sp>
        <p:nvSpPr>
          <p:cNvPr id="31" name="Freeform 31">
            <a:extLst>
              <a:ext uri="{FF2B5EF4-FFF2-40B4-BE49-F238E27FC236}">
                <a16:creationId xmlns:a16="http://schemas.microsoft.com/office/drawing/2014/main" id="{DF82D718-923E-93CD-1410-E0A21B3966BC}"/>
              </a:ext>
            </a:extLst>
          </p:cNvPr>
          <p:cNvSpPr/>
          <p:nvPr/>
        </p:nvSpPr>
        <p:spPr>
          <a:xfrm>
            <a:off x="15265154" y="8724900"/>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pt-br"/>
          </a:p>
        </p:txBody>
      </p:sp>
      <p:sp>
        <p:nvSpPr>
          <p:cNvPr id="32" name="TextBox 32">
            <a:hlinkClick r:id="rId6"/>
            <a:extLst>
              <a:ext uri="{FF2B5EF4-FFF2-40B4-BE49-F238E27FC236}">
                <a16:creationId xmlns:a16="http://schemas.microsoft.com/office/drawing/2014/main" id="{DA2807AA-6DEA-12A5-5F4C-7C94A6580B26}"/>
              </a:ext>
            </a:extLst>
          </p:cNvPr>
          <p:cNvSpPr txBox="1"/>
          <p:nvPr/>
        </p:nvSpPr>
        <p:spPr>
          <a:xfrm>
            <a:off x="2232952" y="3625661"/>
            <a:ext cx="6072848" cy="610745"/>
          </a:xfrm>
          <a:prstGeom prst="rect">
            <a:avLst/>
          </a:prstGeom>
        </p:spPr>
        <p:txBody>
          <a:bodyPr wrap="square" lIns="0" tIns="0" rIns="0" bIns="0" rtlCol="0" anchor="t">
            <a:spAutoFit/>
          </a:bodyPr>
          <a:lstStyle/>
          <a:p>
            <a:pPr algn="l" rtl="0">
              <a:lnSpc>
                <a:spcPts val="5400"/>
              </a:lnSpc>
            </a:pPr>
            <a:r>
              <a:rPr lang="pt-br" sz="2700" b="0" i="0" u="none" baseline="0" dirty="0">
                <a:solidFill>
                  <a:srgbClr val="000000"/>
                </a:solidFill>
                <a:latin typeface="Calibri (MS)"/>
                <a:ea typeface="Calibri (MS)"/>
                <a:cs typeface="Calibri (MS)"/>
                <a:sym typeface="Calibri (MS)"/>
                <a:hlinkClick r:id="rId6"/>
              </a:rPr>
              <a:t>Seu guia para IA e arrecadação de recursos</a:t>
            </a:r>
            <a:endParaRPr lang="pt-br" sz="2700" dirty="0">
              <a:solidFill>
                <a:srgbClr val="000000"/>
              </a:solidFill>
              <a:latin typeface="Calibri (MS)"/>
              <a:ea typeface="Calibri (MS)"/>
              <a:cs typeface="Calibri (MS)"/>
            </a:endParaRPr>
          </a:p>
        </p:txBody>
      </p:sp>
      <p:sp>
        <p:nvSpPr>
          <p:cNvPr id="33" name="TextBox 33">
            <a:extLst>
              <a:ext uri="{FF2B5EF4-FFF2-40B4-BE49-F238E27FC236}">
                <a16:creationId xmlns:a16="http://schemas.microsoft.com/office/drawing/2014/main" id="{6B42A4B4-0A02-8EE6-B517-0D47B1AD538A}"/>
              </a:ext>
            </a:extLst>
          </p:cNvPr>
          <p:cNvSpPr txBox="1"/>
          <p:nvPr/>
        </p:nvSpPr>
        <p:spPr>
          <a:xfrm>
            <a:off x="2232952" y="7456683"/>
            <a:ext cx="4903239" cy="610745"/>
          </a:xfrm>
          <a:prstGeom prst="rect">
            <a:avLst/>
          </a:prstGeom>
        </p:spPr>
        <p:txBody>
          <a:bodyPr lIns="0" tIns="0" rIns="0" bIns="0" rtlCol="0" anchor="t">
            <a:spAutoFit/>
          </a:bodyPr>
          <a:lstStyle/>
          <a:p>
            <a:pPr algn="l" rtl="0">
              <a:lnSpc>
                <a:spcPts val="5400"/>
              </a:lnSpc>
            </a:pPr>
            <a:r>
              <a:rPr lang="pt-br" sz="2700" b="0" i="0" u="none" baseline="0" dirty="0">
                <a:solidFill>
                  <a:srgbClr val="000000"/>
                </a:solidFill>
                <a:latin typeface="Calibri (MS)"/>
                <a:ea typeface="Calibri (MS)"/>
                <a:cs typeface="Calibri (MS)"/>
                <a:sym typeface="Calibri (MS)"/>
                <a:hlinkClick r:id="rId7"/>
              </a:rPr>
              <a:t>Arrecadação entre pares</a:t>
            </a:r>
            <a:endParaRPr lang="pt-br" sz="2700" dirty="0">
              <a:solidFill>
                <a:srgbClr val="000000"/>
              </a:solidFill>
              <a:latin typeface="Calibri (MS)"/>
              <a:ea typeface="Calibri (MS)"/>
              <a:cs typeface="Calibri (MS)"/>
              <a:sym typeface="Calibri (MS)"/>
            </a:endParaRPr>
          </a:p>
        </p:txBody>
      </p:sp>
      <p:sp>
        <p:nvSpPr>
          <p:cNvPr id="34" name="TextBox 34">
            <a:extLst>
              <a:ext uri="{FF2B5EF4-FFF2-40B4-BE49-F238E27FC236}">
                <a16:creationId xmlns:a16="http://schemas.microsoft.com/office/drawing/2014/main" id="{2497D72F-2EF2-5252-1912-5E346A727B09}"/>
              </a:ext>
            </a:extLst>
          </p:cNvPr>
          <p:cNvSpPr txBox="1"/>
          <p:nvPr/>
        </p:nvSpPr>
        <p:spPr>
          <a:xfrm>
            <a:off x="2232952" y="4611880"/>
            <a:ext cx="6072848" cy="861774"/>
          </a:xfrm>
          <a:prstGeom prst="rect">
            <a:avLst/>
          </a:prstGeom>
        </p:spPr>
        <p:txBody>
          <a:bodyPr wrap="square" lIns="0" tIns="0" rIns="0" bIns="0" rtlCol="0" anchor="t">
            <a:spAutoFit/>
          </a:bodyPr>
          <a:lstStyle/>
          <a:p>
            <a:pPr algn="l" rtl="0"/>
            <a:r>
              <a:rPr lang="pt-br" sz="2800" b="0" i="0" u="none" baseline="0" dirty="0">
                <a:solidFill>
                  <a:srgbClr val="000000"/>
                </a:solidFill>
                <a:latin typeface="Calibri (MS)"/>
                <a:ea typeface="Calibri (MS)"/>
                <a:cs typeface="Calibri (MS)"/>
                <a:sym typeface="Calibri (MS)"/>
                <a:hlinkClick r:id="rId8"/>
              </a:rPr>
              <a:t>Tendências de arrecadação de recursos para organizações sem fins lucrativos</a:t>
            </a:r>
            <a:endParaRPr lang="pt-br" sz="2800" dirty="0">
              <a:solidFill>
                <a:srgbClr val="000000"/>
              </a:solidFill>
              <a:latin typeface="Calibri (MS)"/>
              <a:ea typeface="Calibri (MS)"/>
              <a:cs typeface="Calibri (MS)"/>
              <a:sym typeface="Calibri (MS)"/>
            </a:endParaRPr>
          </a:p>
        </p:txBody>
      </p:sp>
      <p:sp>
        <p:nvSpPr>
          <p:cNvPr id="36" name="TextBox 36">
            <a:extLst>
              <a:ext uri="{FF2B5EF4-FFF2-40B4-BE49-F238E27FC236}">
                <a16:creationId xmlns:a16="http://schemas.microsoft.com/office/drawing/2014/main" id="{B396FC75-05C1-F82D-CB98-2001D98CB3BD}"/>
              </a:ext>
            </a:extLst>
          </p:cNvPr>
          <p:cNvSpPr txBox="1"/>
          <p:nvPr/>
        </p:nvSpPr>
        <p:spPr>
          <a:xfrm>
            <a:off x="2232952" y="5488329"/>
            <a:ext cx="6072848" cy="610745"/>
          </a:xfrm>
          <a:prstGeom prst="rect">
            <a:avLst/>
          </a:prstGeom>
        </p:spPr>
        <p:txBody>
          <a:bodyPr wrap="square" lIns="0" tIns="0" rIns="0" bIns="0" rtlCol="0" anchor="t">
            <a:spAutoFit/>
          </a:bodyPr>
          <a:lstStyle/>
          <a:p>
            <a:pPr algn="l" rtl="0">
              <a:lnSpc>
                <a:spcPts val="5400"/>
              </a:lnSpc>
            </a:pPr>
            <a:r>
              <a:rPr lang="pt-br" sz="2700" b="0" i="0" u="none" baseline="0" dirty="0">
                <a:solidFill>
                  <a:srgbClr val="000000"/>
                </a:solidFill>
                <a:latin typeface="Calibri (MS)"/>
                <a:ea typeface="Calibri (MS)"/>
                <a:cs typeface="Calibri (MS)"/>
                <a:sym typeface="Calibri (MS)"/>
                <a:hlinkClick r:id="rId9"/>
              </a:rPr>
              <a:t>Arrecadação de recursos nas redes sociais</a:t>
            </a:r>
            <a:endParaRPr lang="pt-br" sz="2700" dirty="0">
              <a:solidFill>
                <a:srgbClr val="000000"/>
              </a:solidFill>
              <a:latin typeface="Calibri (MS)"/>
              <a:ea typeface="Calibri (MS)"/>
              <a:cs typeface="Calibri (MS)"/>
              <a:sym typeface="Calibri (MS)"/>
            </a:endParaRPr>
          </a:p>
        </p:txBody>
      </p:sp>
      <p:sp>
        <p:nvSpPr>
          <p:cNvPr id="37" name="TextBox 37">
            <a:extLst>
              <a:ext uri="{FF2B5EF4-FFF2-40B4-BE49-F238E27FC236}">
                <a16:creationId xmlns:a16="http://schemas.microsoft.com/office/drawing/2014/main" id="{C802B47B-E098-9E7F-37D5-20F5AA4102EF}"/>
              </a:ext>
            </a:extLst>
          </p:cNvPr>
          <p:cNvSpPr txBox="1"/>
          <p:nvPr/>
        </p:nvSpPr>
        <p:spPr>
          <a:xfrm>
            <a:off x="2232952" y="6501917"/>
            <a:ext cx="4816156" cy="610745"/>
          </a:xfrm>
          <a:prstGeom prst="rect">
            <a:avLst/>
          </a:prstGeom>
        </p:spPr>
        <p:txBody>
          <a:bodyPr lIns="0" tIns="0" rIns="0" bIns="0" rtlCol="0" anchor="t">
            <a:spAutoFit/>
          </a:bodyPr>
          <a:lstStyle/>
          <a:p>
            <a:pPr algn="l" rtl="0">
              <a:lnSpc>
                <a:spcPts val="5400"/>
              </a:lnSpc>
            </a:pPr>
            <a:r>
              <a:rPr lang="pt-br" sz="2700" b="0" i="0" u="none" baseline="0" dirty="0">
                <a:solidFill>
                  <a:srgbClr val="000000"/>
                </a:solidFill>
                <a:latin typeface="Calibri (MS)"/>
                <a:ea typeface="Calibri (MS)"/>
                <a:cs typeface="Calibri (MS)"/>
                <a:sym typeface="Calibri (MS)"/>
                <a:hlinkClick r:id="rId10"/>
              </a:rPr>
              <a:t>Aplicativos de doação via celular</a:t>
            </a:r>
            <a:endParaRPr lang="pt-br" sz="2700" dirty="0">
              <a:solidFill>
                <a:srgbClr val="000000"/>
              </a:solidFill>
              <a:latin typeface="Calibri (MS)"/>
              <a:ea typeface="Calibri (MS)"/>
              <a:cs typeface="Calibri (MS)"/>
              <a:sym typeface="Calibri (MS)"/>
            </a:endParaRPr>
          </a:p>
        </p:txBody>
      </p:sp>
      <p:sp>
        <p:nvSpPr>
          <p:cNvPr id="40" name="TextBox 40">
            <a:extLst>
              <a:ext uri="{FF2B5EF4-FFF2-40B4-BE49-F238E27FC236}">
                <a16:creationId xmlns:a16="http://schemas.microsoft.com/office/drawing/2014/main" id="{67E00103-F985-31C7-31BB-8CDE102E70A3}"/>
              </a:ext>
            </a:extLst>
          </p:cNvPr>
          <p:cNvSpPr txBox="1"/>
          <p:nvPr/>
        </p:nvSpPr>
        <p:spPr>
          <a:xfrm>
            <a:off x="1401281" y="1895623"/>
            <a:ext cx="5131034" cy="955675"/>
          </a:xfrm>
          <a:prstGeom prst="rect">
            <a:avLst/>
          </a:prstGeom>
        </p:spPr>
        <p:txBody>
          <a:bodyPr lIns="0" tIns="0" rIns="0" bIns="0" rtlCol="0" anchor="t">
            <a:spAutoFit/>
          </a:bodyPr>
          <a:lstStyle/>
          <a:p>
            <a:pPr algn="l" rtl="0">
              <a:lnSpc>
                <a:spcPts val="7475"/>
              </a:lnSpc>
            </a:pPr>
            <a:r>
              <a:rPr lang="pt-br" sz="6500" b="0" i="0" u="none" baseline="0">
                <a:solidFill>
                  <a:srgbClr val="293374"/>
                </a:solidFill>
                <a:latin typeface="Effra"/>
                <a:ea typeface="Effra"/>
                <a:cs typeface="Effra"/>
                <a:sym typeface="Effra"/>
              </a:rPr>
              <a:t>Recursos</a:t>
            </a:r>
          </a:p>
        </p:txBody>
      </p:sp>
      <p:sp>
        <p:nvSpPr>
          <p:cNvPr id="41" name="TextBox 40">
            <a:extLst>
              <a:ext uri="{FF2B5EF4-FFF2-40B4-BE49-F238E27FC236}">
                <a16:creationId xmlns:a16="http://schemas.microsoft.com/office/drawing/2014/main" id="{F74843C4-172C-92C7-22F0-FDC1FCD4E04A}"/>
              </a:ext>
            </a:extLst>
          </p:cNvPr>
          <p:cNvSpPr txBox="1"/>
          <p:nvPr/>
        </p:nvSpPr>
        <p:spPr>
          <a:xfrm>
            <a:off x="7136191" y="6946427"/>
            <a:ext cx="9483991" cy="984885"/>
          </a:xfrm>
          <a:prstGeom prst="rect">
            <a:avLst/>
          </a:prstGeom>
        </p:spPr>
        <p:txBody>
          <a:bodyPr wrap="square" lIns="0" tIns="0" rIns="0" bIns="0" rtlCol="0" anchor="t">
            <a:spAutoFit/>
          </a:bodyPr>
          <a:lstStyle/>
          <a:p>
            <a:pPr algn="l" rtl="0"/>
            <a:r>
              <a:rPr lang="pt-br" sz="3200" b="0" i="0" u="none" baseline="0" dirty="0">
                <a:solidFill>
                  <a:srgbClr val="293374"/>
                </a:solidFill>
                <a:latin typeface="Effra"/>
                <a:ea typeface="Effra"/>
                <a:cs typeface="Effra"/>
                <a:sym typeface="Effra"/>
              </a:rPr>
              <a:t>Agende uma chamada de 30 min com a </a:t>
            </a:r>
            <a:br>
              <a:rPr lang="pt-br" sz="3200" b="0" i="0" u="none" baseline="0" dirty="0">
                <a:solidFill>
                  <a:srgbClr val="293374"/>
                </a:solidFill>
                <a:latin typeface="Effra"/>
                <a:ea typeface="Effra"/>
                <a:cs typeface="Effra"/>
                <a:sym typeface="Effra"/>
              </a:rPr>
            </a:br>
            <a:r>
              <a:rPr lang="pt-br" sz="3200" b="0" i="0" u="none" baseline="0" dirty="0">
                <a:solidFill>
                  <a:srgbClr val="293374"/>
                </a:solidFill>
                <a:latin typeface="Effra"/>
                <a:ea typeface="Effra"/>
                <a:cs typeface="Effra"/>
                <a:sym typeface="Effra"/>
              </a:rPr>
              <a:t>Equipe de Captação de Recursos da SIA!</a:t>
            </a:r>
          </a:p>
        </p:txBody>
      </p:sp>
      <p:pic>
        <p:nvPicPr>
          <p:cNvPr id="43" name="Picture 42" descr="Um QR code em um fundo branco&#10;&#10;O conteúdo gerado por IA pode estar incorreto.">
            <a:extLst>
              <a:ext uri="{FF2B5EF4-FFF2-40B4-BE49-F238E27FC236}">
                <a16:creationId xmlns:a16="http://schemas.microsoft.com/office/drawing/2014/main" id="{61FB1AFE-5582-AAE8-434D-CBBA974EF2A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68194" y="2923430"/>
            <a:ext cx="3770662" cy="3770662"/>
          </a:xfrm>
          <a:prstGeom prst="rect">
            <a:avLst/>
          </a:prstGeom>
        </p:spPr>
      </p:pic>
    </p:spTree>
    <p:extLst>
      <p:ext uri="{BB962C8B-B14F-4D97-AF65-F5344CB8AC3E}">
        <p14:creationId xmlns:p14="http://schemas.microsoft.com/office/powerpoint/2010/main" val="1078829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Um close de flores cor-de-rosa&#10;&#10;O conteúdo gerado por IA pode estar incorreto.">
            <a:extLst>
              <a:ext uri="{FF2B5EF4-FFF2-40B4-BE49-F238E27FC236}">
                <a16:creationId xmlns:a16="http://schemas.microsoft.com/office/drawing/2014/main" id="{CA953289-33C0-34AA-986F-91C421392537}"/>
              </a:ext>
            </a:extLst>
          </p:cNvPr>
          <p:cNvPicPr>
            <a:picLocks noChangeAspect="1"/>
          </p:cNvPicPr>
          <p:nvPr/>
        </p:nvPicPr>
        <p:blipFill>
          <a:blip r:embed="rId3"/>
          <a:stretch>
            <a:fillRect/>
          </a:stretch>
        </p:blipFill>
        <p:spPr>
          <a:xfrm>
            <a:off x="-239854" y="6531"/>
            <a:ext cx="18979038" cy="10651608"/>
          </a:xfrm>
          <a:prstGeom prst="rect">
            <a:avLst/>
          </a:prstGeom>
        </p:spPr>
      </p:pic>
      <p:grpSp>
        <p:nvGrpSpPr>
          <p:cNvPr id="8" name="Group 8"/>
          <p:cNvGrpSpPr/>
          <p:nvPr/>
        </p:nvGrpSpPr>
        <p:grpSpPr>
          <a:xfrm>
            <a:off x="-239855" y="5164667"/>
            <a:ext cx="12723961" cy="6155118"/>
            <a:chOff x="0" y="0"/>
            <a:chExt cx="1329258" cy="1621101"/>
          </a:xfrm>
        </p:grpSpPr>
        <p:sp>
          <p:nvSpPr>
            <p:cNvPr id="9" name="Freeform 9"/>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solidFill>
              <a:srgbClr val="EEC0E9">
                <a:alpha val="46000"/>
              </a:srgbClr>
            </a:solidFill>
            <a:ln cap="rnd">
              <a:noFill/>
              <a:prstDash val="solid"/>
              <a:round/>
            </a:ln>
          </p:spPr>
          <p:txBody>
            <a:bodyPr/>
            <a:lstStyle/>
            <a:p>
              <a:endParaRPr lang="pt-br"/>
            </a:p>
          </p:txBody>
        </p:sp>
        <p:sp>
          <p:nvSpPr>
            <p:cNvPr id="10" name="TextBox 10"/>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18" name="TextBox 18"/>
          <p:cNvSpPr txBox="1"/>
          <p:nvPr/>
        </p:nvSpPr>
        <p:spPr>
          <a:xfrm>
            <a:off x="285750" y="5229639"/>
            <a:ext cx="12447476" cy="5401479"/>
          </a:xfrm>
          <a:prstGeom prst="rect">
            <a:avLst/>
          </a:prstGeom>
        </p:spPr>
        <p:txBody>
          <a:bodyPr wrap="square" lIns="0" tIns="0" rIns="0" bIns="0" rtlCol="0" anchor="t">
            <a:spAutoFit/>
          </a:bodyPr>
          <a:lstStyle/>
          <a:p>
            <a:pPr algn="l" rtl="0"/>
            <a:r>
              <a:rPr lang="pt-br" sz="3800" b="1" i="0" u="none" baseline="0" dirty="0"/>
              <a:t>Luar e Magnólia: um evento da Laurel Society</a:t>
            </a:r>
            <a:endParaRPr lang="pt-br" sz="3800" b="1" dirty="0">
              <a:ea typeface="Calibri"/>
              <a:cs typeface="Calibri"/>
            </a:endParaRPr>
          </a:p>
          <a:p>
            <a:pPr algn="l" rtl="0"/>
            <a:r>
              <a:rPr lang="pt-br" sz="3800" b="0" i="0" u="none" baseline="0" dirty="0"/>
              <a:t>quinta-feira, 23 de julho de 2026 • 18h30 – 20h00 </a:t>
            </a:r>
            <a:br>
              <a:rPr lang="pt-br" sz="3800" b="0" i="0" u="none" baseline="0" dirty="0"/>
            </a:br>
            <a:r>
              <a:rPr lang="pt-br" sz="3800" b="0" i="0" u="none" baseline="0" dirty="0"/>
              <a:t>(h</a:t>
            </a:r>
            <a:r>
              <a:rPr lang="pt-br" sz="3800" dirty="0"/>
              <a:t>orário</a:t>
            </a:r>
            <a:r>
              <a:rPr lang="pt-br" sz="3800" b="0" i="0" u="none" baseline="0" dirty="0"/>
              <a:t> da Coreia do Sul) • INSPIRE </a:t>
            </a:r>
            <a:r>
              <a:rPr lang="pt-br" sz="3800" b="0" i="0" u="none" baseline="0" dirty="0" err="1"/>
              <a:t>Entertainment</a:t>
            </a:r>
            <a:r>
              <a:rPr lang="pt-br" sz="3800" b="0" i="0" u="none" baseline="0" dirty="0"/>
              <a:t> Resort</a:t>
            </a:r>
            <a:endParaRPr lang="pt-br" sz="3800" dirty="0">
              <a:ea typeface="Calibri"/>
              <a:cs typeface="Calibri"/>
            </a:endParaRPr>
          </a:p>
          <a:p>
            <a:endParaRPr lang="pt-br" sz="3800" dirty="0">
              <a:ea typeface="Calibri"/>
              <a:cs typeface="Calibri"/>
            </a:endParaRPr>
          </a:p>
          <a:p>
            <a:pPr algn="l" rtl="0"/>
            <a:r>
              <a:rPr lang="pt-br" sz="3800" b="0" i="1" u="none" baseline="0" dirty="0"/>
              <a:t>Este evento é somente por convite, e destina-se às associadas ativas da Laurel Society da Federação que contribuíram com US$ 500 ou mais durante o biênio atual (2024–2026), ou que alcançaram o nível de Attaché nesse período.</a:t>
            </a:r>
            <a:endParaRPr lang="pt-br" sz="3800" i="1" dirty="0">
              <a:ea typeface="Calibri"/>
              <a:cs typeface="Calibri"/>
            </a:endParaRPr>
          </a:p>
          <a:p>
            <a:endParaRPr lang="pt-br" sz="3800" i="1" dirty="0">
              <a:ea typeface="Calibri"/>
              <a:cs typeface="Calibri"/>
            </a:endParaRPr>
          </a:p>
        </p:txBody>
      </p:sp>
      <p:pic>
        <p:nvPicPr>
          <p:cNvPr id="21" name="Picture 20" descr="Um close de uma placa&#10;&#10;O conteúdo gerado por IA pode estar incorreto.">
            <a:extLst>
              <a:ext uri="{FF2B5EF4-FFF2-40B4-BE49-F238E27FC236}">
                <a16:creationId xmlns:a16="http://schemas.microsoft.com/office/drawing/2014/main" id="{CF3B23B9-F30A-9944-09A4-43E8FF3D442F}"/>
              </a:ext>
            </a:extLst>
          </p:cNvPr>
          <p:cNvPicPr>
            <a:picLocks noChangeAspect="1"/>
          </p:cNvPicPr>
          <p:nvPr/>
        </p:nvPicPr>
        <p:blipFill>
          <a:blip r:embed="rId4"/>
          <a:stretch>
            <a:fillRect/>
          </a:stretch>
        </p:blipFill>
        <p:spPr>
          <a:xfrm>
            <a:off x="5616150" y="316335"/>
            <a:ext cx="7055700" cy="4521710"/>
          </a:xfrm>
          <a:prstGeom prst="rect">
            <a:avLst/>
          </a:prstGeom>
        </p:spPr>
      </p:pic>
      <p:pic>
        <p:nvPicPr>
          <p:cNvPr id="27" name="Picture 26" descr="Uma placa retangular branca com texto azul&#10;&#10;O conteúdo gerado por IA pode estar incorreto.">
            <a:extLst>
              <a:ext uri="{FF2B5EF4-FFF2-40B4-BE49-F238E27FC236}">
                <a16:creationId xmlns:a16="http://schemas.microsoft.com/office/drawing/2014/main" id="{83B1D871-874F-EE4A-7BE1-6C7B4E0E3C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02681" y="8420334"/>
            <a:ext cx="5791199" cy="1887833"/>
          </a:xfrm>
          <a:prstGeom prst="rect">
            <a:avLst/>
          </a:prstGeom>
        </p:spPr>
      </p:pic>
      <p:sp>
        <p:nvSpPr>
          <p:cNvPr id="2" name="TextBox 1">
            <a:extLst>
              <a:ext uri="{FF2B5EF4-FFF2-40B4-BE49-F238E27FC236}">
                <a16:creationId xmlns:a16="http://schemas.microsoft.com/office/drawing/2014/main" id="{FBC10854-E4D8-8AA6-5D9E-0965A9FDDC83}"/>
              </a:ext>
            </a:extLst>
          </p:cNvPr>
          <p:cNvSpPr txBox="1"/>
          <p:nvPr/>
        </p:nvSpPr>
        <p:spPr>
          <a:xfrm>
            <a:off x="12616133" y="1391010"/>
            <a:ext cx="5791199" cy="34470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pt-br" sz="4000" b="0" i="1" u="none" strike="noStrike" baseline="0" dirty="0">
                <a:solidFill>
                  <a:srgbClr val="000000"/>
                </a:solidFill>
                <a:latin typeface="Calibri"/>
                <a:ea typeface="Segoe UI"/>
                <a:cs typeface="Segoe UI"/>
              </a:rPr>
              <a:t>Dúvidas? Entre em contato com a Equipe de Captação de Recursos pelo e-mail: development@soroptimist.org</a:t>
            </a:r>
            <a:endParaRPr lang="pt-br" dirty="0">
              <a:ea typeface="Calibri"/>
              <a:cs typeface="Calibri"/>
            </a:endParaRPr>
          </a:p>
          <a:p>
            <a:pPr algn="ctr" rtl="0"/>
            <a:endParaRPr lang="pt-b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TotalTime>
  <Words>2084</Words>
  <Application>Microsoft Office PowerPoint</Application>
  <PresentationFormat>Custom</PresentationFormat>
  <Paragraphs>150</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Effra</vt:lpstr>
      <vt:lpstr>Calibri (MS)</vt:lpstr>
      <vt:lpstr>Calibri (MS) Bold</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SIA PPT Template</dc:title>
  <dc:creator>Michael Kang</dc:creator>
  <cp:lastModifiedBy>Mike Kang</cp:lastModifiedBy>
  <cp:revision>3</cp:revision>
  <dcterms:created xsi:type="dcterms:W3CDTF">2006-08-16T00:00:00Z</dcterms:created>
  <dcterms:modified xsi:type="dcterms:W3CDTF">2026-02-05T18:58:18Z</dcterms:modified>
  <dc:identifier>DAG2D4GzFFA</dc:identifier>
</cp:coreProperties>
</file>