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3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B_0.xml" ContentType="application/vnd.ms-powerpoint.comments+xml"/>
  <Override PartName="/ppt/notesSlides/notesSlide8.xml" ContentType="application/vnd.openxmlformats-officedocument.presentationml.notesSlide+xml"/>
  <Override PartName="/ppt/comments/modernComment_108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7" r:id="rId8"/>
    <p:sldId id="264" r:id="rId9"/>
    <p:sldId id="273" r:id="rId10"/>
    <p:sldId id="265" r:id="rId11"/>
  </p:sldIdLst>
  <p:sldSz cx="18288000" cy="10287000"/>
  <p:notesSz cx="6858000" cy="9144000"/>
  <p:embeddedFontLst>
    <p:embeddedFont>
      <p:font typeface="Calibri (MS)" panose="020B0600000101010101" charset="0"/>
      <p:regular r:id="rId13"/>
    </p:embeddedFont>
    <p:embeddedFont>
      <p:font typeface="Calibri (MS) Bold" panose="020B0600000101010101" charset="0"/>
      <p:regular r:id="rId14"/>
    </p:embeddedFont>
    <p:embeddedFont>
      <p:font typeface="Effra" panose="020B0600000101010101"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296F5D-1EA8-59BF-C075-70AF8AE1D0D6}" name="Erica Cheslock" initials="EC" userId="S::erica@soroptimist.org::41ba2fca-9f4e-4ffe-8786-9a39c858394d" providerId="AD"/>
  <p188:author id="{8EEA8B6C-0E68-4271-0CE3-F2E79B6BF0AE}" name="Ilana Hirsch" initials="IH" userId="S::ilana@soroptimist.org::1a4b2c8a-d082-4888-88ce-9cc339e91866" providerId="AD"/>
  <p188:author id="{6536459C-B918-4AD4-6226-6FAF7FA5A9BB}" name="Linguist" initials="Linguist" userId="Linguist" providerId="None"/>
  <p188:author id="{A96AA6F3-60F2-CF29-F18E-D1BBE6382E49}" name="Mike Kang" initials="MK" userId="0fad21e4d816c62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EC0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1C7E35-0100-0E56-9E45-1A39510AAF47}" v="2" dt="2026-01-20T15:38:01.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340" autoAdjust="0"/>
  </p:normalViewPr>
  <p:slideViewPr>
    <p:cSldViewPr snapToGrid="0">
      <p:cViewPr varScale="1">
        <p:scale>
          <a:sx n="37" d="100"/>
          <a:sy n="37" d="100"/>
        </p:scale>
        <p:origin x="171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omments/modernComment_10B_0.xml><?xml version="1.0" encoding="utf-8"?>
<p188:cmLst xmlns:a="http://schemas.openxmlformats.org/drawingml/2006/main" xmlns:r="http://schemas.openxmlformats.org/officeDocument/2006/relationships" xmlns:p188="http://schemas.microsoft.com/office/powerpoint/2018/8/main">
  <p188:cm id="{7A87BE8F-5013-45C1-8152-38476B7FC003}" authorId="{FC296F5D-1EA8-59BF-C075-70AF8AE1D0D6}" status="resolved" created="2026-01-06T21:38:24.203" complete="100000">
    <pc:sldMkLst xmlns:pc="http://schemas.microsoft.com/office/powerpoint/2013/main/command">
      <pc:docMk/>
      <pc:sldMk cId="0" sldId="267"/>
    </pc:sldMkLst>
    <p188:txBody>
      <a:bodyPr/>
      <a:lstStyle/>
      <a:p>
        <a:r>
          <a:rPr lang="en-US"/>
          <a:t>took the small words out as I don't think the translations will fit in the boxes</a:t>
        </a:r>
      </a:p>
    </p188:txBody>
  </p188:cm>
  <p188:cm id="{2FFAB949-0620-4031-890C-53DBECCEC7AF}" authorId="{FC296F5D-1EA8-59BF-C075-70AF8AE1D0D6}" status="resolved" created="2026-01-08T17:46:47.355" complete="100000">
    <pc:sldMkLst xmlns:pc="http://schemas.microsoft.com/office/powerpoint/2013/main/command">
      <pc:docMk/>
      <pc:sldMk cId="0" sldId="267"/>
    </pc:sldMkLst>
    <p188:txBody>
      <a:bodyPr/>
      <a:lstStyle/>
      <a:p>
        <a:r>
          <a:rPr lang="en-US"/>
          <a:t>Similar to that previous slide, how can we make this more relatable for clubs? Most of them aren't working with big donor lists or appeals. Perhaps we can use this slide to talk about communications within their communities and what they can be doing, like community bulletin boards and facebook groups?</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F9ACF74F-037D-41D9-8201-52ACDAF0EDEB}" authorId="{FC296F5D-1EA8-59BF-C075-70AF8AE1D0D6}" status="resolved" created="2026-01-06T21:36:16.341" complete="100000">
    <ac:deMkLst xmlns:ac="http://schemas.microsoft.com/office/drawing/2013/main/command">
      <pc:docMk xmlns:pc="http://schemas.microsoft.com/office/powerpoint/2013/main/command"/>
      <pc:sldMk xmlns:pc="http://schemas.microsoft.com/office/powerpoint/2013/main/command" cId="0" sldId="259"/>
      <ac:spMk id="8" creationId="{00000000-0000-0000-0000-000000000000}"/>
    </ac:deMkLst>
    <p188:txBody>
      <a:bodyPr/>
      <a:lstStyle/>
      <a:p>
        <a:r>
          <a:rPr lang="en-US"/>
          <a:t>I'm thinking about how we can make these topics more relatable for clubs, i.e. since they don't necessarily do fundraising campaigns or engagement tracking (like we do at SIA) how can we speak to technology needs that we think clubs need. Instead of campaign optimization, perhaps using AI to help them write corporate sponsor letters etc?</a:t>
        </a:r>
      </a:p>
    </p188:txBody>
    <p188:extLst>
      <p:ext xmlns:p="http://schemas.openxmlformats.org/presentationml/2006/main" uri="{57CB4572-C831-44C2-8A1C-0ADB6CCDFE69}">
        <p223:reactions xmlns:p223="http://schemas.microsoft.com/office/powerpoint/2022/03/main">
          <p223:rxn type="👍">
            <p223:instance time="2026-01-12T16:35:44.622" authorId="{8EEA8B6C-0E68-4271-0CE3-F2E79B6BF0AE}"/>
          </p223:rxn>
        </p223:reactions>
      </p:ext>
    </p188:extLst>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552C66C4-48A9-48E5-9AED-9C4458CA8888}" authorId="{FC296F5D-1EA8-59BF-C075-70AF8AE1D0D6}" status="resolved" created="2026-01-06T21:37:34.530" complete="100000">
    <pc:sldMkLst xmlns:pc="http://schemas.microsoft.com/office/powerpoint/2013/main/command">
      <pc:docMk/>
      <pc:sldMk cId="0" sldId="264"/>
    </pc:sldMkLst>
    <p188:txBody>
      <a:bodyPr/>
      <a:lstStyle/>
      <a:p>
        <a:r>
          <a:rPr lang="en-US"/>
          <a:t>Can we reduce the words on this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6B997D-6075-4A4F-B36B-5B925039BA51}" type="datetimeFigureOut">
              <a:rPr lang="en-US" smtClean="0"/>
              <a:t>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549FC-565B-44B7-A52A-8F954BD3755A}" type="slidenum">
              <a:rPr lang="en-US" smtClean="0"/>
              <a:t>‹#›</a:t>
            </a:fld>
            <a:endParaRPr lang="en-US"/>
          </a:p>
        </p:txBody>
      </p:sp>
    </p:spTree>
    <p:extLst>
      <p:ext uri="{BB962C8B-B14F-4D97-AF65-F5344CB8AC3E}">
        <p14:creationId xmlns:p14="http://schemas.microsoft.com/office/powerpoint/2010/main" val="187281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¡Hola a todas! Me llamo [tu nombre] y estoy entusiasmada de estar aquí hoy para explorar un tema que es vital para nuestro éxito: las tendencias en evolución en la recaudación de fondos y cómo podemos aprovechar nuevas tácticas. Con el cambio continuo del panorama de la recaudación de fondos, adoptar enfoques innovadores puede ayudarnos a conectarnos con nuestros colaboradores de maneras significativas. En conjunto, descubriremos cómo aprovechar estas tendencias para mejorar nuestros esfuerzos en el empoderamiento de mujeres y niñas a través de nuestros programas.</a:t>
            </a:r>
          </a:p>
        </p:txBody>
      </p:sp>
      <p:sp>
        <p:nvSpPr>
          <p:cNvPr id="4" name="Slide Number Placeholder 3"/>
          <p:cNvSpPr>
            <a:spLocks noGrp="1"/>
          </p:cNvSpPr>
          <p:nvPr>
            <p:ph type="sldNum" sz="quarter" idx="5"/>
          </p:nvPr>
        </p:nvSpPr>
        <p:spPr/>
        <p:txBody>
          <a:bodyPr/>
          <a:lstStyle/>
          <a:p>
            <a:pPr algn="l" rtl="0"/>
            <a:fld id="{774549FC-565B-44B7-A52A-8F954BD3755A}" type="slidenum">
              <a:rPr/>
              <a:t>1</a:t>
            </a:fld>
            <a:endParaRPr lang="x-es-XL"/>
          </a:p>
        </p:txBody>
      </p:sp>
    </p:spTree>
    <p:extLst>
      <p:ext uri="{BB962C8B-B14F-4D97-AF65-F5344CB8AC3E}">
        <p14:creationId xmlns:p14="http://schemas.microsoft.com/office/powerpoint/2010/main" val="1145133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Hoy, mi objetivo es brindarles estrategias innovadoras que mejoren sus esfuerzos de recaudación de fondos. Cubriremos temas clave como:</a:t>
            </a:r>
          </a:p>
          <a:p>
            <a:endParaRPr lang="x-es-XL" b="0" dirty="0"/>
          </a:p>
          <a:p>
            <a:pPr marL="171450" indent="-171450" algn="l" rtl="0">
              <a:buFont typeface="Arial" panose="020B0604020202020204" pitchFamily="34" charset="0"/>
              <a:buChar char="•"/>
            </a:pPr>
            <a:r>
              <a:rPr lang="x-es-XL" b="0" i="0" u="none" baseline="0" dirty="0"/>
              <a:t>El papel de la tecnología: cómo los avances están cambiando el compromiso de los donantes.</a:t>
            </a:r>
          </a:p>
          <a:p>
            <a:pPr marL="171450" indent="-171450" algn="l" rtl="0">
              <a:buFont typeface="Arial" panose="020B0604020202020204" pitchFamily="34" charset="0"/>
              <a:buChar char="•"/>
            </a:pPr>
            <a:r>
              <a:rPr lang="x-es-XL" b="0" i="0" u="none" baseline="0" dirty="0"/>
              <a:t>Aplicaciones móviles para donaciones: la comodidad de donar a través de plataformas móviles.</a:t>
            </a:r>
          </a:p>
          <a:p>
            <a:pPr marL="171450" indent="-171450" algn="l" rtl="0">
              <a:buFont typeface="Arial" panose="020B0604020202020204" pitchFamily="34" charset="0"/>
              <a:buChar char="•"/>
            </a:pPr>
            <a:r>
              <a:rPr lang="x-es-XL" b="0" i="0" u="none" baseline="0" dirty="0"/>
              <a:t>Recaudación de fondos en las redes sociales: aprovechar las redes sociales para llegar a un público más amplio.</a:t>
            </a:r>
          </a:p>
          <a:p>
            <a:pPr marL="171450" indent="-171450" algn="l" rtl="0">
              <a:buFont typeface="Arial" panose="020B0604020202020204" pitchFamily="34" charset="0"/>
              <a:buChar char="•"/>
            </a:pPr>
            <a:r>
              <a:rPr lang="x-es-XL" b="0" i="0" u="none" baseline="0" dirty="0"/>
              <a:t>Recaudación de fondos entre pares: capacitar a quienes nos apoyan para que recauden fondos en nombre de ustedes.</a:t>
            </a:r>
          </a:p>
          <a:p>
            <a:pPr marL="171450" indent="-171450" algn="l" rtl="0">
              <a:buFont typeface="Arial" panose="020B0604020202020204" pitchFamily="34" charset="0"/>
              <a:buChar char="•"/>
            </a:pPr>
            <a:r>
              <a:rPr lang="x-es-XL" b="0" i="0" u="none" baseline="0" dirty="0"/>
              <a:t>Comunicaciones dirigidas: elaboración de mensajes personalizados para fortalecer las relaciones con los donantes.</a:t>
            </a:r>
          </a:p>
          <a:p>
            <a:pPr marL="171450" indent="-171450" algn="l" rtl="0">
              <a:buFont typeface="Arial" panose="020B0604020202020204" pitchFamily="34" charset="0"/>
              <a:buChar char="•"/>
            </a:pPr>
            <a:r>
              <a:rPr lang="x-es-XL" b="0" i="0" u="none" baseline="0" dirty="0"/>
              <a:t>El aumento del compromiso y la retención de los donantes: técnicas para construir conexiones duraderas con sus donantes.</a:t>
            </a:r>
          </a:p>
          <a:p>
            <a:pPr marL="171450" indent="-171450" algn="l" rtl="0">
              <a:buFont typeface="Arial" panose="020B0604020202020204" pitchFamily="34" charset="0"/>
              <a:buChar char="•"/>
            </a:pPr>
            <a:r>
              <a:rPr lang="x-es-XL" b="0" i="0" u="none" baseline="0" dirty="0"/>
              <a:t>Y, por último, recursos que las ayudarán a aprovechar estas nuevas tácticas.</a:t>
            </a:r>
          </a:p>
          <a:p>
            <a:endParaRPr lang="x-es-XL" dirty="0"/>
          </a:p>
        </p:txBody>
      </p:sp>
      <p:sp>
        <p:nvSpPr>
          <p:cNvPr id="4" name="Slide Number Placeholder 3"/>
          <p:cNvSpPr>
            <a:spLocks noGrp="1"/>
          </p:cNvSpPr>
          <p:nvPr>
            <p:ph type="sldNum" sz="quarter" idx="5"/>
          </p:nvPr>
        </p:nvSpPr>
        <p:spPr/>
        <p:txBody>
          <a:bodyPr/>
          <a:lstStyle/>
          <a:p>
            <a:pPr algn="l" rtl="0"/>
            <a:fld id="{774549FC-565B-44B7-A52A-8F954BD3755A}" type="slidenum">
              <a:rPr/>
              <a:t>2</a:t>
            </a:fld>
            <a:endParaRPr lang="x-es-XL"/>
          </a:p>
        </p:txBody>
      </p:sp>
    </p:spTree>
    <p:extLst>
      <p:ext uri="{BB962C8B-B14F-4D97-AF65-F5344CB8AC3E}">
        <p14:creationId xmlns:p14="http://schemas.microsoft.com/office/powerpoint/2010/main" val="3183249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Mientras exploramos cómo la tecnología puede ayudar con la recaudación de fondos, hablemos sobre cómo la inteligencia artificial (IA) realmente puede marcar una diferencia para nuestros clubes.</a:t>
            </a:r>
          </a:p>
          <a:p>
            <a:endParaRPr lang="x-es-XL" dirty="0"/>
          </a:p>
          <a:p>
            <a:pPr algn="l" rtl="0"/>
            <a:r>
              <a:rPr lang="x-es-XL" b="0" i="0" u="none" baseline="0" dirty="0"/>
              <a:t>La IA es una herramienta útil a la hora de planificar eventos y conectarnos con nuestros colaboradores. Nos ayuda a determinar las mejores fechas y formatos para nuestras iniciativas, asegurándonos de involucrar a la mayor cantidad de personas. Puede ofrecer consejos para establecer objetivos de recaudación de fondos realistas basados en eventos de recaudación de fondos anteriores o eventos de recaudación de fondos locales similares. Además, es ideal para redactar cartas de agradecimiento y de contacto con patrocinadores que dejen una impresión duradera.</a:t>
            </a:r>
          </a:p>
          <a:p>
            <a:endParaRPr lang="x-es-XL" dirty="0"/>
          </a:p>
          <a:p>
            <a:pPr algn="l" rtl="0"/>
            <a:r>
              <a:rPr lang="x-es-XL" b="0" i="0" u="none" baseline="0" dirty="0"/>
              <a:t>Para crear contenido, la IA puede generar mensajes impactantes para nuestros correos electrónicos. Ya sean solicitudes de donaciones o publicaciones en las redes sociales, garantizamos que nuestras comunicaciones sean claras y convincentes. ¡Se trata de establecer conexiones con posibles donantes y miembros nuevas!</a:t>
            </a:r>
          </a:p>
          <a:p>
            <a:endParaRPr lang="x-es-XL" dirty="0"/>
          </a:p>
          <a:p>
            <a:endParaRPr lang="x-es-XL" dirty="0"/>
          </a:p>
          <a:p>
            <a:endParaRPr lang="x-es-XL" dirty="0"/>
          </a:p>
        </p:txBody>
      </p:sp>
      <p:sp>
        <p:nvSpPr>
          <p:cNvPr id="4" name="Slide Number Placeholder 3"/>
          <p:cNvSpPr>
            <a:spLocks noGrp="1"/>
          </p:cNvSpPr>
          <p:nvPr>
            <p:ph type="sldNum" sz="quarter" idx="5"/>
          </p:nvPr>
        </p:nvSpPr>
        <p:spPr/>
        <p:txBody>
          <a:bodyPr/>
          <a:lstStyle/>
          <a:p>
            <a:pPr algn="l" rtl="0"/>
            <a:fld id="{774549FC-565B-44B7-A52A-8F954BD3755A}" type="slidenum">
              <a:rPr/>
              <a:t>3</a:t>
            </a:fld>
            <a:endParaRPr lang="x-es-XL"/>
          </a:p>
        </p:txBody>
      </p:sp>
    </p:spTree>
    <p:extLst>
      <p:ext uri="{BB962C8B-B14F-4D97-AF65-F5344CB8AC3E}">
        <p14:creationId xmlns:p14="http://schemas.microsoft.com/office/powerpoint/2010/main" val="3356713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Ahora, profundicemos en las aplicaciones móviles populares para donaciones que pueden beneficiar enormemente nuestros esfuerzos de recaudación de fondos. </a:t>
            </a:r>
          </a:p>
          <a:p>
            <a:endParaRPr lang="x-es-XL" dirty="0"/>
          </a:p>
          <a:p>
            <a:pPr marL="0" marR="0" lvl="0" indent="0" algn="l" defTabSz="914400" rtl="0" eaLnBrk="1" fontAlgn="auto" latinLnBrk="0" hangingPunct="1">
              <a:lnSpc>
                <a:spcPct val="100000"/>
              </a:lnSpc>
              <a:spcBef>
                <a:spcPts val="0"/>
              </a:spcBef>
              <a:spcAft>
                <a:spcPts val="0"/>
              </a:spcAft>
              <a:buClrTx/>
              <a:buSzTx/>
              <a:buFontTx/>
              <a:buNone/>
              <a:tabLst/>
              <a:defRPr/>
            </a:pPr>
            <a:r>
              <a:rPr lang="x-es-XL" b="0" i="0" u="none" baseline="0" dirty="0"/>
              <a:t>La donación móvil consiste en facilitar que las personas puedan donar. Dado que muchas personas utilizan sus teléfonos inteligentes para las tareas cotidianas, tener una plataforma de donaciones que se adapte a ese estilo de vida fomenta más contribuciones espontáneas. Ya sea durante un evento o mientras están sentados en el sofá, los colaboradores pueden donar cuando les resulta conveniente.</a:t>
            </a:r>
          </a:p>
          <a:p>
            <a:endParaRPr lang="x-es-XL" dirty="0"/>
          </a:p>
          <a:p>
            <a:pPr algn="l" rtl="0"/>
            <a:r>
              <a:rPr lang="x-es-XL" b="0" i="0" u="none" baseline="0" dirty="0"/>
              <a:t>Estas aplicaciones pueden aumentar significativamente el compromiso de los donantes. Cuando la donación es rápida y sencilla, es más probable que quienes nos apoyan participen. Las aplicaciones a menudo incluyen opciones para compartir en redes sociales, lo que permite a los donantes difundir información sobre sus contribuciones y ayuda, en consecuencia, a atraer nuevos colaboradores.</a:t>
            </a:r>
          </a:p>
          <a:p>
            <a:endParaRPr lang="x-es-XL" dirty="0"/>
          </a:p>
          <a:p>
            <a:pPr algn="l" rtl="0"/>
            <a:r>
              <a:rPr lang="x-es-XL" b="0" i="0" u="none" baseline="0" dirty="0"/>
              <a:t>Aplicaciones como </a:t>
            </a:r>
            <a:r>
              <a:rPr lang="x-es-XL" b="1" i="0" u="none" baseline="0" dirty="0"/>
              <a:t>GiveLify</a:t>
            </a:r>
            <a:r>
              <a:rPr lang="x-es-XL" b="0" i="0" u="none" baseline="0" dirty="0"/>
              <a:t>, </a:t>
            </a:r>
            <a:r>
              <a:rPr lang="x-es-XL" b="1" i="0" u="none" baseline="0" dirty="0"/>
              <a:t>PayPal Giving Fund</a:t>
            </a:r>
            <a:r>
              <a:rPr lang="x-es-XL" b="0" i="0" u="none" baseline="0" dirty="0"/>
              <a:t>, </a:t>
            </a:r>
            <a:r>
              <a:rPr lang="x-es-XL" b="1" i="0" u="none" baseline="0" dirty="0"/>
              <a:t>Donorbox</a:t>
            </a:r>
            <a:r>
              <a:rPr lang="x-es-XL" b="0" i="0" u="none" baseline="0" dirty="0"/>
              <a:t> y </a:t>
            </a:r>
            <a:r>
              <a:rPr lang="x-es-XL" b="1" i="0" u="none" baseline="0" dirty="0"/>
              <a:t>OneCause</a:t>
            </a:r>
            <a:r>
              <a:rPr lang="x-es-XL" b="0" i="0" u="none" baseline="0" dirty="0"/>
              <a:t> son algunas opciones. Ayudan a agilizar las donaciones, aumentar el compromiso de los donantes y, en última instancia, impulsar un mayor éxito en nuestros esfuerzos de recaudación de fondos.</a:t>
            </a:r>
          </a:p>
        </p:txBody>
      </p:sp>
      <p:sp>
        <p:nvSpPr>
          <p:cNvPr id="4" name="Slide Number Placeholder 3"/>
          <p:cNvSpPr>
            <a:spLocks noGrp="1"/>
          </p:cNvSpPr>
          <p:nvPr>
            <p:ph type="sldNum" sz="quarter" idx="5"/>
          </p:nvPr>
        </p:nvSpPr>
        <p:spPr/>
        <p:txBody>
          <a:bodyPr/>
          <a:lstStyle/>
          <a:p>
            <a:pPr algn="l" rtl="0"/>
            <a:fld id="{774549FC-565B-44B7-A52A-8F954BD3755A}" type="slidenum">
              <a:rPr/>
              <a:t>4</a:t>
            </a:fld>
            <a:endParaRPr lang="x-es-XL"/>
          </a:p>
        </p:txBody>
      </p:sp>
    </p:spTree>
    <p:extLst>
      <p:ext uri="{BB962C8B-B14F-4D97-AF65-F5344CB8AC3E}">
        <p14:creationId xmlns:p14="http://schemas.microsoft.com/office/powerpoint/2010/main" val="1270218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Exploremos cómo aprovechar las redes sociales para nuestros esfuerzos de recaudación de fondos. Es esencial para involucrar a las miembros, contar nuestra historia y atraer patrocinadores.</a:t>
            </a:r>
          </a:p>
          <a:p>
            <a:endParaRPr lang="x-es-XL" dirty="0"/>
          </a:p>
          <a:p>
            <a:pPr algn="l" rtl="0"/>
            <a:r>
              <a:rPr lang="x-es-XL" b="1" i="0" u="none" baseline="0" dirty="0"/>
              <a:t>Contar historias es clave.</a:t>
            </a:r>
            <a:r>
              <a:rPr lang="x-es-XL" b="0" i="0" u="none" baseline="0" dirty="0"/>
              <a:t> Al compartir narrativas convincentes sobre nuestros programas, como los Premios Vive Tu Sueño y los talleres de Suéñalo, Puedes Lograrlo, creamos conexiones emocionales con nuestra audiencia. Las historias personales resuenan y fomentan el compromiso a través de “Me gusta”, “Compartir” y donaciones, que ayudan a generar conciencia y recaudar fondos para nuestra misión.</a:t>
            </a:r>
          </a:p>
          <a:p>
            <a:endParaRPr lang="x-es-XL" dirty="0"/>
          </a:p>
          <a:p>
            <a:pPr algn="l" rtl="0"/>
            <a:r>
              <a:rPr lang="x-es-XL" b="0" i="0" u="none" baseline="0" dirty="0"/>
              <a:t>También deberíamos invitar a los seguidores a compartir sus propias experiencias relacionadas con SIA. Esto crea una comunidad y hace que nuestras redes sociales se sientan más conectadas.</a:t>
            </a:r>
          </a:p>
          <a:p>
            <a:endParaRPr lang="x-es-XL" dirty="0"/>
          </a:p>
          <a:p>
            <a:pPr algn="l" rtl="0"/>
            <a:r>
              <a:rPr lang="x-es-XL" b="0" i="0" u="none" baseline="0" dirty="0"/>
              <a:t>Además, podemos promocionar próximas reuniones y eventos de recaudación de fondos utilizando funciones de eventos en plataformas como Facebook e Instagram, manteniendo a los seguidores informados y generando expectativa. </a:t>
            </a:r>
          </a:p>
          <a:p>
            <a:endParaRPr lang="x-es-XL" dirty="0"/>
          </a:p>
          <a:p>
            <a:pPr algn="l" rtl="0"/>
            <a:r>
              <a:rPr lang="x-es-XL" b="0" i="0" u="none" baseline="0" dirty="0"/>
              <a:t>Por último, las redes sociales son una excelente manera de atraer a posibles patrocinadores, dándoles visibilidad y apoyando nuestra misión. ¡Recuerden etiquetar a los socios que apoyan a su club!</a:t>
            </a:r>
          </a:p>
          <a:p>
            <a:endParaRPr lang="x-es-XL" dirty="0"/>
          </a:p>
          <a:p>
            <a:endParaRPr lang="x-es-XL" dirty="0"/>
          </a:p>
        </p:txBody>
      </p:sp>
      <p:sp>
        <p:nvSpPr>
          <p:cNvPr id="4" name="Slide Number Placeholder 3"/>
          <p:cNvSpPr>
            <a:spLocks noGrp="1"/>
          </p:cNvSpPr>
          <p:nvPr>
            <p:ph type="sldNum" sz="quarter" idx="5"/>
          </p:nvPr>
        </p:nvSpPr>
        <p:spPr/>
        <p:txBody>
          <a:bodyPr/>
          <a:lstStyle/>
          <a:p>
            <a:pPr algn="l" rtl="0"/>
            <a:fld id="{774549FC-565B-44B7-A52A-8F954BD3755A}" type="slidenum">
              <a:rPr/>
              <a:t>5</a:t>
            </a:fld>
            <a:endParaRPr lang="x-es-XL"/>
          </a:p>
        </p:txBody>
      </p:sp>
    </p:spTree>
    <p:extLst>
      <p:ext uri="{BB962C8B-B14F-4D97-AF65-F5344CB8AC3E}">
        <p14:creationId xmlns:p14="http://schemas.microsoft.com/office/powerpoint/2010/main" val="1226173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Ahora, analicemos la recaudación de fondos entre pares y sus increíbles beneficios para su club.</a:t>
            </a:r>
          </a:p>
          <a:p>
            <a:endParaRPr lang="x-es-XL" dirty="0"/>
          </a:p>
          <a:p>
            <a:pPr algn="l" rtl="0"/>
            <a:r>
              <a:rPr lang="x-es-XL" b="0" i="0" u="none" baseline="0" dirty="0"/>
              <a:t>La recaudación de fondos entre pares amplía enormemente nuestro alcance al permitir a los colaboradores recaudar fondos en nuestro nombre. Esto aprovecha sus redes y nos conecta con posibles donantes a los que de otra manera no podríamos llegar.</a:t>
            </a:r>
          </a:p>
          <a:p>
            <a:endParaRPr lang="x-es-XL" dirty="0"/>
          </a:p>
          <a:p>
            <a:pPr algn="l" rtl="0"/>
            <a:r>
              <a:rPr lang="x-es-XL" b="0" i="0" u="none" baseline="0" dirty="0"/>
              <a:t>Este enfoque fomenta la comunidad. Cuando las personas recaudan fondos para una causa que les importa, se involucran y se motivan a compartir su pasión, lo que crea un efecto dominó de entusiasmo. Los recaudadores de fondos a menudo comparten historias personales que resuenan entre los posibles donantes y los inspiran a contribuir.</a:t>
            </a:r>
          </a:p>
          <a:p>
            <a:endParaRPr lang="x-es-XL" dirty="0"/>
          </a:p>
          <a:p>
            <a:pPr algn="l" rtl="0"/>
            <a:r>
              <a:rPr lang="x-es-XL" b="0" i="0" u="none" baseline="0" dirty="0"/>
              <a:t>Además, es rentable. Nuestros colaboradores se encargan de gran parte de la promoción, lo que nos permite asignar más recursos directamente a nuestra misión.</a:t>
            </a:r>
          </a:p>
          <a:p>
            <a:endParaRPr lang="x-es-XL" dirty="0"/>
          </a:p>
          <a:p>
            <a:pPr algn="l" rtl="0"/>
            <a:r>
              <a:rPr lang="x-es-XL" b="0" i="0" u="none" baseline="0" dirty="0"/>
              <a:t>Las campañas de recaudación de fondos de Facebook son una herramienta fantástica para esto. Los colaboradores pueden crear páginas personales de recaudación de fondos vinculadas a nuestra misión, como organizar una recaudación de fondos para su cumpleaños o animar a sus amigos a hacer donaciones en lugar de regalos. Esto no solo agrega significado sino que también nos ayuda a llegar a un público más amplio.</a:t>
            </a:r>
          </a:p>
          <a:p>
            <a:endParaRPr lang="x-es-XL" dirty="0"/>
          </a:p>
        </p:txBody>
      </p:sp>
      <p:sp>
        <p:nvSpPr>
          <p:cNvPr id="4" name="Slide Number Placeholder 3"/>
          <p:cNvSpPr>
            <a:spLocks noGrp="1"/>
          </p:cNvSpPr>
          <p:nvPr>
            <p:ph type="sldNum" sz="quarter" idx="5"/>
          </p:nvPr>
        </p:nvSpPr>
        <p:spPr/>
        <p:txBody>
          <a:bodyPr/>
          <a:lstStyle/>
          <a:p>
            <a:pPr algn="l" rtl="0"/>
            <a:fld id="{774549FC-565B-44B7-A52A-8F954BD3755A}" type="slidenum">
              <a:rPr/>
              <a:t>6</a:t>
            </a:fld>
            <a:endParaRPr lang="x-es-XL"/>
          </a:p>
        </p:txBody>
      </p:sp>
    </p:spTree>
    <p:extLst>
      <p:ext uri="{BB962C8B-B14F-4D97-AF65-F5344CB8AC3E}">
        <p14:creationId xmlns:p14="http://schemas.microsoft.com/office/powerpoint/2010/main" val="4289828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es-XL" b="0" i="0" u="none" baseline="0" dirty="0"/>
              <a:t>Exploremos la importancia de las comunicaciones dirigidas en nuestros esfuerzos de recaudación de fondos.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x-es-XL" dirty="0"/>
          </a:p>
          <a:p>
            <a:pPr algn="l" rtl="0"/>
            <a:r>
              <a:rPr lang="x-es-XL" b="0" i="0" u="none" baseline="0" dirty="0"/>
              <a:t>Primero, conéctense con su comunidad local. Concéntrense en la difusión a través de foros comunitarios, grupos de Facebook y eventos locales para compartir sus iniciativas e invitar a apoyarlas.</a:t>
            </a:r>
          </a:p>
          <a:p>
            <a:endParaRPr lang="x-es-XL" dirty="0"/>
          </a:p>
          <a:p>
            <a:pPr algn="l" rtl="0"/>
            <a:r>
              <a:rPr lang="x-es-XL" b="0" i="0" u="none" baseline="0" dirty="0"/>
              <a:t>A continuación, prioricen la mensajería personalizada. Creen comunicaciones que resuenen, ya sea una nota de agradecimiento o un anuncio de evento, para ayudar a fortalecer las conexiones.</a:t>
            </a:r>
          </a:p>
          <a:p>
            <a:endParaRPr lang="x-es-XL" dirty="0"/>
          </a:p>
          <a:p>
            <a:pPr algn="l" rtl="0"/>
            <a:r>
              <a:rPr lang="x-es-XL" b="0" i="0" u="none" baseline="0" dirty="0"/>
              <a:t>También pueden obtener información sobre los intereses de la comunidad observando eventos, comentarios y compromiso similares, lo que las ayudará a refinar su alcance.</a:t>
            </a:r>
          </a:p>
          <a:p>
            <a:endParaRPr lang="x-es-XL" dirty="0"/>
          </a:p>
          <a:p>
            <a:pPr algn="l" rtl="0"/>
            <a:r>
              <a:rPr lang="x-es-XL" b="0" i="0" u="none" baseline="0" dirty="0"/>
              <a:t>Utilicen múltiples canales, incluidos correos electrónicos, redes sociales, llamadas telefónicas y mensajes de texto, teniendo en cuenta la frecuencia para evitar abrumar a sus colaboradores.</a:t>
            </a:r>
          </a:p>
          <a:p>
            <a:endParaRPr lang="x-es-XL" dirty="0"/>
          </a:p>
          <a:p>
            <a:pPr algn="l" rtl="0"/>
            <a:r>
              <a:rPr lang="x-es-XL" b="0" i="0" u="none" baseline="0" dirty="0"/>
              <a:t>Al aplicar estas estrategias, podemos mejorar el alcance y fomentar un fuerte apoyo comunitario para nuestras iniciativas. </a:t>
            </a:r>
          </a:p>
          <a:p>
            <a:endParaRPr lang="x-es-XL" dirty="0"/>
          </a:p>
        </p:txBody>
      </p:sp>
      <p:sp>
        <p:nvSpPr>
          <p:cNvPr id="4" name="Slide Number Placeholder 3"/>
          <p:cNvSpPr>
            <a:spLocks noGrp="1"/>
          </p:cNvSpPr>
          <p:nvPr>
            <p:ph type="sldNum" sz="quarter" idx="5"/>
          </p:nvPr>
        </p:nvSpPr>
        <p:spPr/>
        <p:txBody>
          <a:bodyPr/>
          <a:lstStyle/>
          <a:p>
            <a:pPr algn="l" rtl="0"/>
            <a:fld id="{774549FC-565B-44B7-A52A-8F954BD3755A}" type="slidenum">
              <a:rPr/>
              <a:t>7</a:t>
            </a:fld>
            <a:endParaRPr lang="x-es-XL"/>
          </a:p>
        </p:txBody>
      </p:sp>
    </p:spTree>
    <p:extLst>
      <p:ext uri="{BB962C8B-B14F-4D97-AF65-F5344CB8AC3E}">
        <p14:creationId xmlns:p14="http://schemas.microsoft.com/office/powerpoint/2010/main" val="358025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¿Cómo se relacionan todas estas estrategias? Funcionan en armonía para aumentar el compromiso y la retención de los donantes.</a:t>
            </a:r>
          </a:p>
          <a:p>
            <a:endParaRPr lang="x-es-XL" b="0" dirty="0"/>
          </a:p>
          <a:p>
            <a:pPr algn="l" rtl="0"/>
            <a:r>
              <a:rPr lang="x-es-XL" b="0" i="0" u="none" baseline="0" dirty="0"/>
              <a:t>Discutimos la importancia de las comunicaciones dirigidas, lo que implica segmentar nuestra audiencia y personalizar los mensajes para mantener la relevancia de las donaciones. La recaudación de fondos a través de las redes sociales conecta a los colaboradores a través de narraciones e iniciativas entre pares, fomentando la comunidad y ampliando nuestro alcance. La recaudación de fondos entre pares permite a las personas crear sus propias campañas y profundizar las relaciones.</a:t>
            </a:r>
          </a:p>
          <a:p>
            <a:endParaRPr lang="x-es-XL" b="0" dirty="0"/>
          </a:p>
          <a:p>
            <a:pPr algn="l" rtl="0"/>
            <a:r>
              <a:rPr lang="x-es-XL" b="0" i="0" u="none" baseline="0" dirty="0"/>
              <a:t>Además, las aplicaciones móviles de donaciones hacen que las donaciones sean sencillas, lo que aumenta las contribuciones. Los eventos de compromiso ofrecen interacción personal que fortalece las conexiones con la misión de SIA, mientras que expresar gratitud fomenta la lealtad entre los donantes. </a:t>
            </a:r>
          </a:p>
          <a:p>
            <a:endParaRPr lang="x-es-XL" b="0" dirty="0"/>
          </a:p>
          <a:p>
            <a:pPr algn="l" rtl="0"/>
            <a:r>
              <a:rPr lang="x-es-XL" b="0" i="0" u="none" baseline="0" dirty="0"/>
              <a:t>Por último, el uso de IA mejora nuestro alcance al analizar el comportamiento de los donantes y personalizar las comunicaciones.</a:t>
            </a:r>
          </a:p>
          <a:p>
            <a:endParaRPr lang="x-es-XL" b="0" dirty="0"/>
          </a:p>
          <a:p>
            <a:pPr algn="l" rtl="0"/>
            <a:r>
              <a:rPr lang="x-es-XL" b="0" i="0" u="none" baseline="0" dirty="0"/>
              <a:t>Al integrar estas estrategias, podemos construir relaciones más sólidas, aumentar la retención de donantes y garantizar un crecimiento sostenible para nuestra misión.</a:t>
            </a:r>
          </a:p>
          <a:p>
            <a:endParaRPr lang="x-es-XL" dirty="0"/>
          </a:p>
        </p:txBody>
      </p:sp>
      <p:sp>
        <p:nvSpPr>
          <p:cNvPr id="4" name="Slide Number Placeholder 3"/>
          <p:cNvSpPr>
            <a:spLocks noGrp="1"/>
          </p:cNvSpPr>
          <p:nvPr>
            <p:ph type="sldNum" sz="quarter" idx="5"/>
          </p:nvPr>
        </p:nvSpPr>
        <p:spPr/>
        <p:txBody>
          <a:bodyPr/>
          <a:lstStyle/>
          <a:p>
            <a:pPr algn="l" rtl="0"/>
            <a:fld id="{774549FC-565B-44B7-A52A-8F954BD3755A}" type="slidenum">
              <a:rPr/>
              <a:t>8</a:t>
            </a:fld>
            <a:endParaRPr lang="x-es-XL"/>
          </a:p>
        </p:txBody>
      </p:sp>
    </p:spTree>
    <p:extLst>
      <p:ext uri="{BB962C8B-B14F-4D97-AF65-F5344CB8AC3E}">
        <p14:creationId xmlns:p14="http://schemas.microsoft.com/office/powerpoint/2010/main" val="80571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772E6-9183-1C43-E907-39B580BCF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8C1E7-7F38-E1AB-8800-0FF1C2CF1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3E0D8-89A4-6CE2-7B1C-8373FB65C9EA}"/>
              </a:ext>
            </a:extLst>
          </p:cNvPr>
          <p:cNvSpPr>
            <a:spLocks noGrp="1"/>
          </p:cNvSpPr>
          <p:nvPr>
            <p:ph type="body" idx="1"/>
          </p:nvPr>
        </p:nvSpPr>
        <p:spPr/>
        <p:txBody>
          <a:bodyPr/>
          <a:lstStyle/>
          <a:p>
            <a:pPr algn="l" rtl="0"/>
            <a:r>
              <a:rPr lang="x-es-XL" b="0" i="0" u="none" baseline="0" dirty="0"/>
              <a:t>Hay numerosos recursos disponibles para ayudarlas a aprovechar eficazmente las nuevas tácticas de recaudación de fondos. Desde los materiales de SIA hasta los consejos de sus pares, tienen todo lo que necesitan para tener éxito en la adaptación a las tendencias en evolución en la recaudación de fondos.</a:t>
            </a:r>
          </a:p>
          <a:p>
            <a:endParaRPr lang="x-es-XL" dirty="0"/>
          </a:p>
          <a:p>
            <a:pPr algn="l" rtl="0"/>
            <a:r>
              <a:rPr lang="x-es-XL" b="0" i="0" u="none" baseline="0" dirty="0"/>
              <a:t>A continuación se sugieren algunos recursos para generar ideas y brindar herramientas para sus iniciativas.</a:t>
            </a:r>
          </a:p>
          <a:p>
            <a:endParaRPr lang="x-es-XL" dirty="0"/>
          </a:p>
          <a:p>
            <a:pPr algn="l" rtl="0"/>
            <a:r>
              <a:rPr lang="x-es-XL" b="0" i="0" u="none" baseline="0" dirty="0"/>
              <a:t>También pueden utilizar el código QR para programar una reunión de 30 minutos con una miembro del equipo de Desarrollo de Fondos. Están aquí para guiarlas y apoyarlas en cada paso del camino.</a:t>
            </a:r>
          </a:p>
          <a:p>
            <a:endParaRPr lang="x-es-XL" dirty="0"/>
          </a:p>
          <a:p>
            <a:pPr algn="l" rtl="0"/>
            <a:r>
              <a:rPr lang="x-es-XL" b="0" i="0" u="none" baseline="0" dirty="0"/>
              <a:t>¡Gracias por su dedicación a nuestra misión!</a:t>
            </a:r>
          </a:p>
          <a:p>
            <a:endParaRPr lang="x-es-XL" dirty="0"/>
          </a:p>
          <a:p>
            <a:pPr algn="l" rtl="0"/>
            <a:r>
              <a:rPr lang="x-es-XL" b="0" i="0" u="none" baseline="0" dirty="0"/>
              <a:t>(Si el tiempo lo permite, pregúntale al grupo: ¿Alguien quiere compartir una historia de éxito o una estrategia que haya utilizado para implementar con éxito nuevas tácticas de recaudación de fondos?).</a:t>
            </a:r>
          </a:p>
          <a:p>
            <a:endParaRPr lang="x-es-XL" dirty="0"/>
          </a:p>
          <a:p>
            <a:endParaRPr lang="x-es-XL" dirty="0"/>
          </a:p>
        </p:txBody>
      </p:sp>
      <p:sp>
        <p:nvSpPr>
          <p:cNvPr id="4" name="Slide Number Placeholder 3">
            <a:extLst>
              <a:ext uri="{FF2B5EF4-FFF2-40B4-BE49-F238E27FC236}">
                <a16:creationId xmlns:a16="http://schemas.microsoft.com/office/drawing/2014/main" id="{36F097BA-4FE4-B7E6-FC58-01121C945CFE}"/>
              </a:ext>
            </a:extLst>
          </p:cNvPr>
          <p:cNvSpPr>
            <a:spLocks noGrp="1"/>
          </p:cNvSpPr>
          <p:nvPr>
            <p:ph type="sldNum" sz="quarter" idx="5"/>
          </p:nvPr>
        </p:nvSpPr>
        <p:spPr/>
        <p:txBody>
          <a:bodyPr/>
          <a:lstStyle/>
          <a:p>
            <a:pPr algn="l" rtl="0"/>
            <a:fld id="{774549FC-565B-44B7-A52A-8F954BD3755A}" type="slidenum">
              <a:rPr/>
              <a:t>9</a:t>
            </a:fld>
            <a:endParaRPr lang="x-es-XL"/>
          </a:p>
        </p:txBody>
      </p:sp>
    </p:spTree>
    <p:extLst>
      <p:ext uri="{BB962C8B-B14F-4D97-AF65-F5344CB8AC3E}">
        <p14:creationId xmlns:p14="http://schemas.microsoft.com/office/powerpoint/2010/main" val="40186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dirty="0"/>
              <a:t>¿Están planeando asistir a la 49.ª Convención Bienal de SIA en Incheon, Corea del Sur, del 22 al 25 de julio? </a:t>
            </a:r>
          </a:p>
          <a:p>
            <a:endParaRPr lang="x-es-XL" dirty="0"/>
          </a:p>
          <a:p>
            <a:pPr algn="l" rtl="0"/>
            <a:r>
              <a:rPr lang="x-es-XL" b="0" i="0" u="none" baseline="0" dirty="0"/>
              <a:t>¡No querrán perderse el evento Moonlight and Magnolia de la Sociedad Laurel! Este evento, al que se accede solo por invitación, celebra a las miembros de nuestra Sociedad Laurel de la federación y su compromiso con nuestra misión. </a:t>
            </a:r>
          </a:p>
          <a:p>
            <a:endParaRPr lang="x-es-XL" dirty="0"/>
          </a:p>
          <a:p>
            <a:pPr algn="l" rtl="0"/>
            <a:r>
              <a:rPr lang="x-es-XL" b="0" i="0" u="none" baseline="0" dirty="0"/>
              <a:t>Para confirmar asistencia, simplemente escaneen el código QR que se muestra aquí. Recuerden que este evento es exclusivo para las miembros activas de la Sociedad Laurel de la federación que hayan contribuido con $500 o más durante el bienio actual. </a:t>
            </a:r>
          </a:p>
          <a:p>
            <a:endParaRPr lang="x-es-XL" dirty="0"/>
          </a:p>
          <a:p>
            <a:pPr algn="l" rtl="0"/>
            <a:r>
              <a:rPr lang="x-es-XL" b="0" i="0" u="none" baseline="0" dirty="0"/>
              <a:t>Para obtener más información, no duden en comunicarse con nuestro Equipo de Desarrollo de Fondos escribiendo a development@soroptimist.org</a:t>
            </a:r>
          </a:p>
        </p:txBody>
      </p:sp>
      <p:sp>
        <p:nvSpPr>
          <p:cNvPr id="4" name="Slide Number Placeholder 3"/>
          <p:cNvSpPr>
            <a:spLocks noGrp="1"/>
          </p:cNvSpPr>
          <p:nvPr>
            <p:ph type="sldNum" sz="quarter" idx="5"/>
          </p:nvPr>
        </p:nvSpPr>
        <p:spPr/>
        <p:txBody>
          <a:bodyPr/>
          <a:lstStyle/>
          <a:p>
            <a:pPr algn="l" rtl="0"/>
            <a:fld id="{774549FC-565B-44B7-A52A-8F954BD3755A}" type="slidenum">
              <a:rPr/>
              <a:t>10</a:t>
            </a:fld>
            <a:endParaRPr lang="x-es-XL"/>
          </a:p>
        </p:txBody>
      </p:sp>
    </p:spTree>
    <p:extLst>
      <p:ext uri="{BB962C8B-B14F-4D97-AF65-F5344CB8AC3E}">
        <p14:creationId xmlns:p14="http://schemas.microsoft.com/office/powerpoint/2010/main" val="259415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microsoft.com/office/2018/10/relationships/comments" Target="../comments/modernComment_103_0.xml"/><Relationship Id="rId7"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8.sv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microsoft.com/office/2018/10/relationships/comments" Target="../comments/modernComment_10B_0.xml"/><Relationship Id="rId7" Type="http://schemas.openxmlformats.org/officeDocument/2006/relationships/image" Target="../media/image6.pn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0.svg"/><Relationship Id="rId5" Type="http://schemas.openxmlformats.org/officeDocument/2006/relationships/image" Target="../media/image15.png"/><Relationship Id="rId15" Type="http://schemas.openxmlformats.org/officeDocument/2006/relationships/image" Target="../media/image24.svg"/><Relationship Id="rId10" Type="http://schemas.openxmlformats.org/officeDocument/2006/relationships/image" Target="../media/image19.png"/><Relationship Id="rId4" Type="http://schemas.openxmlformats.org/officeDocument/2006/relationships/image" Target="../media/image12.jpeg"/><Relationship Id="rId9" Type="http://schemas.openxmlformats.org/officeDocument/2006/relationships/image" Target="../media/image18.sv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18/10/relationships/comments" Target="../comments/modernComment_108_0.xml"/><Relationship Id="rId7"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hyperlink" Target="https://www.businessinitiative.org/statistics/non-profit/fundraising-trends-2025/" TargetMode="External"/><Relationship Id="rId3" Type="http://schemas.openxmlformats.org/officeDocument/2006/relationships/image" Target="../media/image1.png"/><Relationship Id="rId7" Type="http://schemas.openxmlformats.org/officeDocument/2006/relationships/hyperlink" Target="https://blog.mightycause.com/peer-to-peer-fundraising-guide-and-best-practices/"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givemomentum.com/blog/ai-fundraising" TargetMode="External"/><Relationship Id="rId11" Type="http://schemas.openxmlformats.org/officeDocument/2006/relationships/image" Target="../media/image28.png"/><Relationship Id="rId5" Type="http://schemas.openxmlformats.org/officeDocument/2006/relationships/image" Target="../media/image6.png"/><Relationship Id="rId10" Type="http://schemas.openxmlformats.org/officeDocument/2006/relationships/hyperlink" Target="https://donorbox.org/nonprofit-blog/donation-apps" TargetMode="External"/><Relationship Id="rId4" Type="http://schemas.openxmlformats.org/officeDocument/2006/relationships/image" Target="../media/image2.svg"/><Relationship Id="rId9" Type="http://schemas.openxmlformats.org/officeDocument/2006/relationships/hyperlink" Target="https://www.funraise.org/resources/the-social-media-fundraising-guid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3" name="Freeform 3"/>
          <p:cNvSpPr/>
          <p:nvPr/>
        </p:nvSpPr>
        <p:spPr>
          <a:xfrm rot="1102074" flipH="1">
            <a:off x="-4225617" y="4666244"/>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dirty="0"/>
          </a:p>
        </p:txBody>
      </p:sp>
      <p:sp>
        <p:nvSpPr>
          <p:cNvPr id="4" name="TextBox 4"/>
          <p:cNvSpPr txBox="1"/>
          <p:nvPr/>
        </p:nvSpPr>
        <p:spPr>
          <a:xfrm>
            <a:off x="1125730" y="2778725"/>
            <a:ext cx="11881610" cy="3046988"/>
          </a:xfrm>
          <a:prstGeom prst="rect">
            <a:avLst/>
          </a:prstGeom>
        </p:spPr>
        <p:txBody>
          <a:bodyPr wrap="square" lIns="0" tIns="0" rIns="0" bIns="0" rtlCol="0" anchor="t">
            <a:spAutoFit/>
          </a:bodyPr>
          <a:lstStyle/>
          <a:p>
            <a:pPr algn="l" rtl="0"/>
            <a:r>
              <a:rPr lang="x-es-XL" sz="6600" b="0" i="0" u="none" baseline="0" dirty="0">
                <a:solidFill>
                  <a:srgbClr val="293374"/>
                </a:solidFill>
                <a:latin typeface="Effra"/>
                <a:ea typeface="Effra"/>
                <a:cs typeface="Effra"/>
                <a:sym typeface="Effra"/>
              </a:rPr>
              <a:t>Tendencias en evolución: cómo aprovechar nuevas tácticas de recaudación de fondos</a:t>
            </a:r>
          </a:p>
        </p:txBody>
      </p:sp>
      <p:sp>
        <p:nvSpPr>
          <p:cNvPr id="5" name="Freeform 5"/>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6" name="Freeform 6"/>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5"/>
            <a:stretch>
              <a:fillRect/>
            </a:stretch>
          </a:blipFill>
        </p:spPr>
        <p:txBody>
          <a:bodyPr/>
          <a:lstStyle/>
          <a:p>
            <a:endParaRPr lang="x-es-XL"/>
          </a:p>
        </p:txBody>
      </p:sp>
      <p:sp>
        <p:nvSpPr>
          <p:cNvPr id="7" name="TextBox 7"/>
          <p:cNvSpPr txBox="1"/>
          <p:nvPr/>
        </p:nvSpPr>
        <p:spPr>
          <a:xfrm>
            <a:off x="1125730" y="6327365"/>
            <a:ext cx="13618970" cy="677108"/>
          </a:xfrm>
          <a:prstGeom prst="rect">
            <a:avLst/>
          </a:prstGeom>
        </p:spPr>
        <p:txBody>
          <a:bodyPr wrap="square" lIns="0" tIns="0" rIns="0" bIns="0" rtlCol="0" anchor="t">
            <a:spAutoFit/>
          </a:bodyPr>
          <a:lstStyle/>
          <a:p>
            <a:pPr algn="l" rtl="0"/>
            <a:r>
              <a:rPr lang="x-es-XL" sz="4400" b="0" i="0" u="none" baseline="0" dirty="0">
                <a:solidFill>
                  <a:srgbClr val="518BC9"/>
                </a:solidFill>
                <a:latin typeface="Effra"/>
                <a:ea typeface="Effra"/>
                <a:cs typeface="Effra"/>
                <a:sym typeface="Effra"/>
              </a:rPr>
              <a:t>Conferencia Regional de (nombre de la región) de 2026</a:t>
            </a:r>
          </a:p>
        </p:txBody>
      </p:sp>
      <p:sp>
        <p:nvSpPr>
          <p:cNvPr id="9" name="Freeform 9"/>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a:p>
        </p:txBody>
      </p:sp>
      <p:sp>
        <p:nvSpPr>
          <p:cNvPr id="10" name="TextBox 10"/>
          <p:cNvSpPr txBox="1"/>
          <p:nvPr/>
        </p:nvSpPr>
        <p:spPr>
          <a:xfrm>
            <a:off x="806858" y="9360400"/>
            <a:ext cx="7256953" cy="320601"/>
          </a:xfrm>
          <a:prstGeom prst="rect">
            <a:avLst/>
          </a:prstGeom>
        </p:spPr>
        <p:txBody>
          <a:bodyPr wrap="square" lIns="0" tIns="0" rIns="0" bIns="0" rtlCol="0" anchor="t">
            <a:spAutoFit/>
          </a:bodyPr>
          <a:lstStyle/>
          <a:p>
            <a:pPr algn="l" rtl="0">
              <a:lnSpc>
                <a:spcPts val="2541"/>
              </a:lnSpc>
            </a:pPr>
            <a:r>
              <a:rPr lang="x-es-XL" sz="2229" b="1" i="0" u="none" spc="109" baseline="0" dirty="0">
                <a:solidFill>
                  <a:srgbClr val="293374"/>
                </a:solidFill>
                <a:latin typeface="Calibri (MS) Bold"/>
                <a:ea typeface="Calibri (MS) Bold"/>
                <a:cs typeface="Calibri (MS) Bold"/>
                <a:sym typeface="Calibri (MS) Bold"/>
              </a:rPr>
              <a:t>SOROPTIMIST INTERNATIONAL OF THE AMERICAS, INC.</a:t>
            </a:r>
          </a:p>
        </p:txBody>
      </p:sp>
      <p:sp>
        <p:nvSpPr>
          <p:cNvPr id="11" name="TextBox 7">
            <a:extLst>
              <a:ext uri="{FF2B5EF4-FFF2-40B4-BE49-F238E27FC236}">
                <a16:creationId xmlns:a16="http://schemas.microsoft.com/office/drawing/2014/main" id="{1ABB3715-CFBA-B22E-5A8B-EBCEA34C0368}"/>
              </a:ext>
            </a:extLst>
          </p:cNvPr>
          <p:cNvSpPr txBox="1"/>
          <p:nvPr/>
        </p:nvSpPr>
        <p:spPr>
          <a:xfrm>
            <a:off x="1125730" y="7338868"/>
            <a:ext cx="15387068" cy="430887"/>
          </a:xfrm>
          <a:prstGeom prst="rect">
            <a:avLst/>
          </a:prstGeom>
        </p:spPr>
        <p:txBody>
          <a:bodyPr wrap="square" lIns="0" tIns="0" rIns="0" bIns="0" rtlCol="0" anchor="t">
            <a:spAutoFit/>
          </a:bodyPr>
          <a:lstStyle/>
          <a:p>
            <a:pPr algn="l" rtl="0"/>
            <a:r>
              <a:rPr lang="x-es-XL" sz="2800" b="0" i="0" u="none" baseline="0" dirty="0">
                <a:solidFill>
                  <a:srgbClr val="518BC9"/>
                </a:solidFill>
                <a:latin typeface="Effra"/>
                <a:ea typeface="Effra"/>
                <a:cs typeface="Effra"/>
                <a:sym typeface="Effra"/>
              </a:rPr>
              <a:t>NOMBRE DE LA PRESENTADORA, COORDINADORA REGIONAL DE RECAUDACIÓN DE FONDOS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9991" y="3805710"/>
            <a:ext cx="500647" cy="438066"/>
            <a:chOff x="0" y="0"/>
            <a:chExt cx="812800" cy="711200"/>
          </a:xfrm>
        </p:grpSpPr>
        <p:sp>
          <p:nvSpPr>
            <p:cNvPr id="3" name="Freeform 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x-es-XL"/>
            </a:p>
          </p:txBody>
        </p:sp>
        <p:sp>
          <p:nvSpPr>
            <p:cNvPr id="4" name="TextBox 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p:cNvGrpSpPr/>
          <p:nvPr/>
        </p:nvGrpSpPr>
        <p:grpSpPr>
          <a:xfrm rot="5400000">
            <a:off x="7418187" y="3884783"/>
            <a:ext cx="425684" cy="382790"/>
            <a:chOff x="60851" y="89740"/>
            <a:chExt cx="691098" cy="621460"/>
          </a:xfrm>
        </p:grpSpPr>
        <p:sp>
          <p:nvSpPr>
            <p:cNvPr id="6" name="Freeform 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x-es-XL" sz="3200"/>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8" name="Group 8"/>
          <p:cNvGrpSpPr/>
          <p:nvPr/>
        </p:nvGrpSpPr>
        <p:grpSpPr>
          <a:xfrm>
            <a:off x="13299809" y="-742156"/>
            <a:ext cx="9483991" cy="12212363"/>
            <a:chOff x="0" y="0"/>
            <a:chExt cx="1207697" cy="1555130"/>
          </a:xfrm>
        </p:grpSpPr>
        <p:sp>
          <p:nvSpPr>
            <p:cNvPr id="9" name="Freeform 9"/>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10" name="TextBox 10"/>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sz="3200"/>
          </a:p>
        </p:txBody>
      </p:sp>
      <p:grpSp>
        <p:nvGrpSpPr>
          <p:cNvPr id="12" name="Group 12"/>
          <p:cNvGrpSpPr/>
          <p:nvPr/>
        </p:nvGrpSpPr>
        <p:grpSpPr>
          <a:xfrm rot="5400000">
            <a:off x="1369991" y="4714977"/>
            <a:ext cx="500647" cy="438066"/>
            <a:chOff x="0" y="0"/>
            <a:chExt cx="812800" cy="711200"/>
          </a:xfrm>
        </p:grpSpPr>
        <p:sp>
          <p:nvSpPr>
            <p:cNvPr id="13" name="Freeform 13"/>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x-es-XL"/>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5" name="Group 15"/>
          <p:cNvGrpSpPr/>
          <p:nvPr/>
        </p:nvGrpSpPr>
        <p:grpSpPr>
          <a:xfrm rot="5400000">
            <a:off x="7418187" y="4794051"/>
            <a:ext cx="425684" cy="382790"/>
            <a:chOff x="60851" y="89740"/>
            <a:chExt cx="691098" cy="621460"/>
          </a:xfrm>
        </p:grpSpPr>
        <p:sp>
          <p:nvSpPr>
            <p:cNvPr id="16" name="Freeform 1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x-es-XL" sz="3200"/>
            </a:p>
          </p:txBody>
        </p:sp>
        <p:sp>
          <p:nvSpPr>
            <p:cNvPr id="17" name="TextBox 1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18" name="Group 18"/>
          <p:cNvGrpSpPr/>
          <p:nvPr/>
        </p:nvGrpSpPr>
        <p:grpSpPr>
          <a:xfrm rot="5400000">
            <a:off x="1369991" y="5676635"/>
            <a:ext cx="500647" cy="438066"/>
            <a:chOff x="0" y="0"/>
            <a:chExt cx="812800" cy="711200"/>
          </a:xfrm>
        </p:grpSpPr>
        <p:sp>
          <p:nvSpPr>
            <p:cNvPr id="19" name="Freeform 1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x-es-XL"/>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p:cNvGrpSpPr/>
          <p:nvPr/>
        </p:nvGrpSpPr>
        <p:grpSpPr>
          <a:xfrm rot="5400000">
            <a:off x="1369991" y="6676392"/>
            <a:ext cx="500647" cy="438066"/>
            <a:chOff x="0" y="0"/>
            <a:chExt cx="812800" cy="711200"/>
          </a:xfrm>
        </p:grpSpPr>
        <p:sp>
          <p:nvSpPr>
            <p:cNvPr id="22" name="Freeform 22"/>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x-es-XL"/>
            </a:p>
          </p:txBody>
        </p:sp>
        <p:sp>
          <p:nvSpPr>
            <p:cNvPr id="23" name="TextBox 23"/>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p:cNvSpPr/>
          <p:nvPr/>
        </p:nvSpPr>
        <p:spPr>
          <a:xfrm rot="1102074" flipH="1">
            <a:off x="-4284804" y="3066343"/>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sz="3200"/>
          </a:p>
        </p:txBody>
      </p:sp>
      <p:grpSp>
        <p:nvGrpSpPr>
          <p:cNvPr id="25" name="Group 25"/>
          <p:cNvGrpSpPr/>
          <p:nvPr/>
        </p:nvGrpSpPr>
        <p:grpSpPr>
          <a:xfrm rot="5400000">
            <a:off x="7418187" y="6755465"/>
            <a:ext cx="425684" cy="382790"/>
            <a:chOff x="60851" y="89740"/>
            <a:chExt cx="691098" cy="621460"/>
          </a:xfrm>
        </p:grpSpPr>
        <p:sp>
          <p:nvSpPr>
            <p:cNvPr id="26" name="Freeform 26"/>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x-es-XL" sz="3200"/>
            </a:p>
          </p:txBody>
        </p:sp>
        <p:sp>
          <p:nvSpPr>
            <p:cNvPr id="27" name="TextBox 27"/>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grpSp>
        <p:nvGrpSpPr>
          <p:cNvPr id="28" name="Group 28"/>
          <p:cNvGrpSpPr/>
          <p:nvPr/>
        </p:nvGrpSpPr>
        <p:grpSpPr>
          <a:xfrm rot="5400000">
            <a:off x="7418187" y="5755708"/>
            <a:ext cx="425684" cy="382790"/>
            <a:chOff x="60851" y="89740"/>
            <a:chExt cx="691098" cy="621460"/>
          </a:xfrm>
        </p:grpSpPr>
        <p:sp>
          <p:nvSpPr>
            <p:cNvPr id="29" name="Freeform 29"/>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x-es-XL" sz="3200"/>
            </a:p>
          </p:txBody>
        </p:sp>
        <p:sp>
          <p:nvSpPr>
            <p:cNvPr id="30" name="TextBox 3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sz="3200"/>
            </a:p>
          </p:txBody>
        </p:sp>
      </p:grpSp>
      <p:sp>
        <p:nvSpPr>
          <p:cNvPr id="31" name="Freeform 3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sp>
        <p:nvSpPr>
          <p:cNvPr id="32" name="TextBox 32"/>
          <p:cNvSpPr txBox="1"/>
          <p:nvPr/>
        </p:nvSpPr>
        <p:spPr>
          <a:xfrm>
            <a:off x="2232952" y="3559155"/>
            <a:ext cx="4816156" cy="678178"/>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Introducción</a:t>
            </a:r>
          </a:p>
        </p:txBody>
      </p:sp>
      <p:sp>
        <p:nvSpPr>
          <p:cNvPr id="33" name="TextBox 33"/>
          <p:cNvSpPr txBox="1"/>
          <p:nvPr/>
        </p:nvSpPr>
        <p:spPr>
          <a:xfrm>
            <a:off x="8271305" y="3678275"/>
            <a:ext cx="5442389" cy="610745"/>
          </a:xfrm>
          <a:prstGeom prst="rect">
            <a:avLst/>
          </a:prstGeom>
        </p:spPr>
        <p:txBody>
          <a:bodyPr wrap="square"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Recaudación de fondos entre pares</a:t>
            </a:r>
            <a:endParaRPr lang="x-es-XL" sz="2700">
              <a:solidFill>
                <a:srgbClr val="000000"/>
              </a:solidFill>
              <a:latin typeface="Calibri (MS)"/>
              <a:ea typeface="Calibri (MS)"/>
              <a:cs typeface="Calibri (MS)"/>
            </a:endParaRPr>
          </a:p>
        </p:txBody>
      </p:sp>
      <p:sp>
        <p:nvSpPr>
          <p:cNvPr id="34" name="TextBox 34"/>
          <p:cNvSpPr txBox="1"/>
          <p:nvPr/>
        </p:nvSpPr>
        <p:spPr>
          <a:xfrm>
            <a:off x="2232952" y="4468422"/>
            <a:ext cx="4816156" cy="861774"/>
          </a:xfrm>
          <a:prstGeom prst="rect">
            <a:avLst/>
          </a:prstGeom>
        </p:spPr>
        <p:txBody>
          <a:bodyPr lIns="0" tIns="0" rIns="0" bIns="0" rtlCol="0" anchor="t">
            <a:spAutoFit/>
          </a:bodyPr>
          <a:lstStyle/>
          <a:p>
            <a:pPr algn="l" rtl="0"/>
            <a:r>
              <a:rPr lang="x-es-XL" sz="2800" b="0" i="0" u="none" baseline="0">
                <a:solidFill>
                  <a:srgbClr val="000000"/>
                </a:solidFill>
                <a:latin typeface="Calibri (MS)"/>
                <a:ea typeface="Calibri (MS)"/>
                <a:cs typeface="Calibri (MS)"/>
                <a:sym typeface="Calibri (MS)"/>
              </a:rPr>
              <a:t>El papel de la tecnología en la recaudación de fondos</a:t>
            </a:r>
          </a:p>
        </p:txBody>
      </p:sp>
      <p:sp>
        <p:nvSpPr>
          <p:cNvPr id="35" name="TextBox 35"/>
          <p:cNvSpPr txBox="1"/>
          <p:nvPr/>
        </p:nvSpPr>
        <p:spPr>
          <a:xfrm>
            <a:off x="8271305" y="4519858"/>
            <a:ext cx="4903239" cy="627736"/>
          </a:xfrm>
          <a:prstGeom prst="rect">
            <a:avLst/>
          </a:prstGeom>
        </p:spPr>
        <p:txBody>
          <a:bodyPr lIns="0" tIns="0" rIns="0" bIns="0" rtlCol="0" anchor="t">
            <a:spAutoFit/>
          </a:bodyPr>
          <a:lstStyle/>
          <a:p>
            <a:pPr algn="l" rtl="0">
              <a:lnSpc>
                <a:spcPts val="5400"/>
              </a:lnSpc>
            </a:pPr>
            <a:r>
              <a:rPr lang="x-es-XL" sz="2700" b="0" i="0" u="none" baseline="0">
                <a:solidFill>
                  <a:srgbClr val="000000"/>
                </a:solidFill>
                <a:latin typeface="Calibri (MS)"/>
                <a:ea typeface="Calibri (MS)"/>
                <a:cs typeface="Calibri (MS)"/>
                <a:sym typeface="Calibri (MS)"/>
              </a:rPr>
              <a:t>Comunicaciones dirigidas</a:t>
            </a:r>
          </a:p>
        </p:txBody>
      </p:sp>
      <p:sp>
        <p:nvSpPr>
          <p:cNvPr id="36" name="TextBox 36"/>
          <p:cNvSpPr txBox="1"/>
          <p:nvPr/>
        </p:nvSpPr>
        <p:spPr>
          <a:xfrm>
            <a:off x="2232952" y="5475800"/>
            <a:ext cx="4816156" cy="830997"/>
          </a:xfrm>
          <a:prstGeom prst="rect">
            <a:avLst/>
          </a:prstGeom>
        </p:spPr>
        <p:txBody>
          <a:bodyPr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rPr>
              <a:t>Aplicaciones móviles para donaciones</a:t>
            </a:r>
          </a:p>
        </p:txBody>
      </p:sp>
      <p:sp>
        <p:nvSpPr>
          <p:cNvPr id="37" name="TextBox 37"/>
          <p:cNvSpPr txBox="1"/>
          <p:nvPr/>
        </p:nvSpPr>
        <p:spPr>
          <a:xfrm>
            <a:off x="2232952" y="6544137"/>
            <a:ext cx="4816156" cy="830997"/>
          </a:xfrm>
          <a:prstGeom prst="rect">
            <a:avLst/>
          </a:prstGeom>
        </p:spPr>
        <p:txBody>
          <a:bodyPr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rPr>
              <a:t>Recaudación de fondos en redes sociales</a:t>
            </a:r>
          </a:p>
        </p:txBody>
      </p:sp>
      <p:sp>
        <p:nvSpPr>
          <p:cNvPr id="38" name="TextBox 38"/>
          <p:cNvSpPr txBox="1"/>
          <p:nvPr/>
        </p:nvSpPr>
        <p:spPr>
          <a:xfrm>
            <a:off x="8271305" y="6549852"/>
            <a:ext cx="4816156" cy="610745"/>
          </a:xfrm>
          <a:prstGeom prst="rect">
            <a:avLst/>
          </a:prstGeom>
        </p:spPr>
        <p:txBody>
          <a:bodyPr lIns="0" tIns="0" rIns="0" bIns="0" rtlCol="0" anchor="t">
            <a:spAutoFit/>
          </a:bodyPr>
          <a:lstStyle/>
          <a:p>
            <a:pPr algn="l" rtl="0">
              <a:lnSpc>
                <a:spcPts val="5400"/>
              </a:lnSpc>
            </a:pPr>
            <a:r>
              <a:rPr lang="x-es-XL" sz="2700" b="0" i="0" u="none" baseline="0" dirty="0">
                <a:solidFill>
                  <a:srgbClr val="000000"/>
                </a:solidFill>
                <a:latin typeface="Calibri (MS)"/>
                <a:ea typeface="Calibri (MS)"/>
                <a:cs typeface="Calibri (MS)"/>
                <a:sym typeface="Calibri (MS)"/>
              </a:rPr>
              <a:t>Recursos</a:t>
            </a:r>
          </a:p>
        </p:txBody>
      </p:sp>
      <p:sp>
        <p:nvSpPr>
          <p:cNvPr id="39" name="TextBox 39"/>
          <p:cNvSpPr txBox="1"/>
          <p:nvPr/>
        </p:nvSpPr>
        <p:spPr>
          <a:xfrm>
            <a:off x="8271305" y="5527235"/>
            <a:ext cx="4903239" cy="830997"/>
          </a:xfrm>
          <a:prstGeom prst="rect">
            <a:avLst/>
          </a:prstGeom>
        </p:spPr>
        <p:txBody>
          <a:bodyPr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rPr>
              <a:t>El aumento del compromiso y la retención de los donantes</a:t>
            </a:r>
          </a:p>
        </p:txBody>
      </p:sp>
      <p:sp>
        <p:nvSpPr>
          <p:cNvPr id="40" name="TextBox 40"/>
          <p:cNvSpPr txBox="1"/>
          <p:nvPr/>
        </p:nvSpPr>
        <p:spPr>
          <a:xfrm>
            <a:off x="1401281" y="1895623"/>
            <a:ext cx="5131034" cy="955675"/>
          </a:xfrm>
          <a:prstGeom prst="rect">
            <a:avLst/>
          </a:prstGeom>
        </p:spPr>
        <p:txBody>
          <a:bodyPr lIns="0" tIns="0" rIns="0" bIns="0" rtlCol="0" anchor="t">
            <a:spAutoFit/>
          </a:bodyPr>
          <a:lstStyle/>
          <a:p>
            <a:pPr algn="l" rtl="0">
              <a:lnSpc>
                <a:spcPts val="7475"/>
              </a:lnSpc>
            </a:pPr>
            <a:r>
              <a:rPr lang="x-es-XL" sz="6500" b="0" i="0" u="none" baseline="0">
                <a:solidFill>
                  <a:srgbClr val="293374"/>
                </a:solidFill>
                <a:latin typeface="Effra"/>
                <a:ea typeface="Effra"/>
                <a:cs typeface="Effra"/>
                <a:sym typeface="Effra"/>
              </a:rPr>
              <a:t>Programa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4">
              <a:extLst>
                <a:ext uri="{96DAC541-7B7A-43D3-8B79-37D633B846F1}">
                  <asvg:svgBlip xmlns:asvg="http://schemas.microsoft.com/office/drawing/2016/SVG/main" r:embed="rId5"/>
                </a:ext>
              </a:extLst>
            </a:blip>
            <a:stretch>
              <a:fillRect l="-151" r="-151"/>
            </a:stretch>
          </a:blipFill>
        </p:spPr>
        <p:txBody>
          <a:bodyPr/>
          <a:lstStyle/>
          <a:p>
            <a:endParaRPr lang="x-es-XL"/>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x-es-XL"/>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txBody>
            <a:bodyPr/>
            <a:lstStyle/>
            <a:p>
              <a:endParaRPr lang="x-es-XL"/>
            </a:p>
          </p:txBody>
        </p:sp>
      </p:grpSp>
      <p:sp>
        <p:nvSpPr>
          <p:cNvPr id="6" name="TextBox 6"/>
          <p:cNvSpPr txBox="1"/>
          <p:nvPr/>
        </p:nvSpPr>
        <p:spPr>
          <a:xfrm>
            <a:off x="1028700" y="4257671"/>
            <a:ext cx="8846456" cy="3905685"/>
          </a:xfrm>
          <a:prstGeom prst="rect">
            <a:avLst/>
          </a:prstGeom>
        </p:spPr>
        <p:txBody>
          <a:bodyPr wrap="square" lIns="0" tIns="0" rIns="0" bIns="0" rtlCol="0" anchor="t">
            <a:spAutoFit/>
          </a:bodyPr>
          <a:lstStyle/>
          <a:p>
            <a:pPr marL="571500" indent="-571500" algn="l" rtl="0">
              <a:buFont typeface="Arial" panose="020B0604020202020204" pitchFamily="34" charset="0"/>
              <a:buChar char="•"/>
            </a:pPr>
            <a:r>
              <a:rPr lang="x-es-XL" sz="4000" b="0" i="0" u="none" baseline="0" dirty="0">
                <a:solidFill>
                  <a:srgbClr val="000000"/>
                </a:solidFill>
                <a:latin typeface="Calibri (MS)"/>
                <a:ea typeface="Calibri (MS)"/>
                <a:cs typeface="Calibri (MS)"/>
                <a:sym typeface="Calibri (MS)"/>
              </a:rPr>
              <a:t>Planificación de eventos de recaudación de fondos</a:t>
            </a:r>
            <a:endParaRPr lang="x-es-XL" sz="4000" dirty="0">
              <a:solidFill>
                <a:srgbClr val="000000"/>
              </a:solidFill>
              <a:latin typeface="Calibri (MS)"/>
              <a:ea typeface="Calibri (MS)"/>
              <a:cs typeface="Calibri (MS)"/>
            </a:endParaRPr>
          </a:p>
          <a:p>
            <a:pPr marL="457200" indent="-457200" algn="l" rtl="0">
              <a:lnSpc>
                <a:spcPct val="150000"/>
              </a:lnSpc>
              <a:buFont typeface="Arial" panose="020B0604020202020204" pitchFamily="34" charset="0"/>
              <a:buChar char="•"/>
            </a:pPr>
            <a:r>
              <a:rPr lang="x-es-XL" sz="4000" b="0" i="0" u="none" baseline="0" dirty="0">
                <a:solidFill>
                  <a:srgbClr val="000000"/>
                </a:solidFill>
                <a:latin typeface="Calibri (MS)"/>
                <a:ea typeface="Calibri (MS)"/>
                <a:cs typeface="Calibri (MS)"/>
                <a:sym typeface="Calibri (MS)"/>
              </a:rPr>
              <a:t>Creación de contenido</a:t>
            </a:r>
            <a:endParaRPr lang="x-es-XL" sz="4000" dirty="0">
              <a:solidFill>
                <a:srgbClr val="000000"/>
              </a:solidFill>
              <a:latin typeface="Calibri (MS)"/>
              <a:ea typeface="Calibri (MS)"/>
              <a:cs typeface="Calibri (MS)"/>
            </a:endParaRPr>
          </a:p>
          <a:p>
            <a:pPr marL="457200" indent="-457200" algn="l" rtl="0">
              <a:lnSpc>
                <a:spcPct val="150000"/>
              </a:lnSpc>
              <a:buFont typeface="Arial" panose="020B0604020202020204" pitchFamily="34" charset="0"/>
              <a:buChar char="•"/>
            </a:pPr>
            <a:r>
              <a:rPr lang="x-es-XL" sz="4000" b="0" i="0" u="none" baseline="0" dirty="0">
                <a:solidFill>
                  <a:srgbClr val="000000"/>
                </a:solidFill>
                <a:latin typeface="Calibri (MS)"/>
                <a:ea typeface="Calibri (MS)"/>
                <a:cs typeface="Calibri (MS)"/>
                <a:sym typeface="Calibri (MS)"/>
              </a:rPr>
              <a:t>Establecimiento de metas</a:t>
            </a:r>
          </a:p>
          <a:p>
            <a:pPr marL="457200" indent="-457200" algn="l" rtl="0">
              <a:lnSpc>
                <a:spcPct val="150000"/>
              </a:lnSpc>
              <a:buFont typeface="Arial" panose="020B0604020202020204" pitchFamily="34" charset="0"/>
              <a:buChar char="•"/>
            </a:pPr>
            <a:r>
              <a:rPr lang="x-es-XL" sz="4000" b="0" i="0" u="none" baseline="0" dirty="0">
                <a:solidFill>
                  <a:srgbClr val="000000"/>
                </a:solidFill>
                <a:latin typeface="Calibri (MS)"/>
                <a:ea typeface="Calibri (MS)"/>
                <a:cs typeface="Calibri (MS)"/>
                <a:sym typeface="Calibri (MS)"/>
              </a:rPr>
              <a:t>Mensajería dirigida</a:t>
            </a:r>
            <a:endParaRPr lang="x-es-XL" sz="4000" dirty="0">
              <a:solidFill>
                <a:srgbClr val="000000"/>
              </a:solidFill>
              <a:latin typeface="Calibri (MS)"/>
              <a:ea typeface="Calibri (MS)"/>
              <a:cs typeface="Calibri (MS)"/>
            </a:endParaRPr>
          </a:p>
        </p:txBody>
      </p:sp>
      <p:sp>
        <p:nvSpPr>
          <p:cNvPr id="8" name="TextBox 8"/>
          <p:cNvSpPr txBox="1"/>
          <p:nvPr/>
        </p:nvSpPr>
        <p:spPr>
          <a:xfrm>
            <a:off x="971458" y="1848815"/>
            <a:ext cx="9468530" cy="1846659"/>
          </a:xfrm>
          <a:prstGeom prst="rect">
            <a:avLst/>
          </a:prstGeom>
        </p:spPr>
        <p:txBody>
          <a:bodyPr wrap="square" lIns="0" tIns="0" rIns="0" bIns="0" rtlCol="0" anchor="t">
            <a:spAutoFit/>
          </a:bodyPr>
          <a:lstStyle/>
          <a:p>
            <a:pPr algn="just" rtl="0"/>
            <a:r>
              <a:rPr lang="x-es-XL" sz="6000" b="0" i="0" u="none" baseline="0" dirty="0">
                <a:solidFill>
                  <a:srgbClr val="293374"/>
                </a:solidFill>
                <a:latin typeface="Effra"/>
                <a:ea typeface="Effra"/>
                <a:cs typeface="Effra"/>
                <a:sym typeface="Effra"/>
              </a:rPr>
              <a:t>El papel de la tecnología en la recaudación de fondos</a:t>
            </a:r>
          </a:p>
        </p:txBody>
      </p:sp>
      <p:sp>
        <p:nvSpPr>
          <p:cNvPr id="9" name="Freeform 9"/>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x-es-XL"/>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x-es-XL"/>
          </a:p>
        </p:txBody>
      </p:sp>
      <p:sp>
        <p:nvSpPr>
          <p:cNvPr id="3" name="Freeform 3"/>
          <p:cNvSpPr/>
          <p:nvPr/>
        </p:nvSpPr>
        <p:spPr>
          <a:xfrm rot="15396291"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4" name="TextBox 4"/>
          <p:cNvSpPr txBox="1"/>
          <p:nvPr/>
        </p:nvSpPr>
        <p:spPr>
          <a:xfrm>
            <a:off x="904528" y="3115185"/>
            <a:ext cx="8994283" cy="5909310"/>
          </a:xfrm>
          <a:prstGeom prst="rect">
            <a:avLst/>
          </a:prstGeom>
        </p:spPr>
        <p:txBody>
          <a:bodyPr wrap="square" lIns="0" tIns="0" rIns="0" bIns="0" rtlCol="0" anchor="t">
            <a:spAutoFit/>
          </a:bodyPr>
          <a:lstStyle/>
          <a:p>
            <a:pPr marL="457200" indent="-457200" algn="l" rtl="0">
              <a:buFont typeface="Arial" panose="020B0604020202020204" pitchFamily="34" charset="0"/>
              <a:buChar char="•"/>
            </a:pPr>
            <a:r>
              <a:rPr lang="x-es-XL" sz="3200" b="1" i="0" u="none" baseline="0" dirty="0">
                <a:solidFill>
                  <a:srgbClr val="000000"/>
                </a:solidFill>
                <a:latin typeface="Calibri (MS)"/>
                <a:ea typeface="Calibri (MS)"/>
                <a:cs typeface="Calibri (MS)"/>
                <a:sym typeface="Calibri (MS)"/>
              </a:rPr>
              <a:t>GiveLify:</a:t>
            </a:r>
            <a:r>
              <a:rPr lang="x-es-XL" sz="3200" b="0" i="0" u="none" baseline="0" dirty="0">
                <a:solidFill>
                  <a:srgbClr val="000000"/>
                </a:solidFill>
                <a:latin typeface="Calibri (MS)"/>
                <a:ea typeface="Calibri (MS)"/>
                <a:cs typeface="Calibri (MS)"/>
                <a:sym typeface="Calibri (MS)"/>
              </a:rPr>
              <a:t> ofrece una interfaz sencilla para donaciones rápidas.</a:t>
            </a:r>
            <a:endParaRPr lang="x-es-XL" sz="3200" dirty="0">
              <a:solidFill>
                <a:srgbClr val="000000"/>
              </a:solidFill>
              <a:latin typeface="Calibri (MS)"/>
              <a:ea typeface="Calibri (MS)"/>
              <a:cs typeface="Calibri (MS)"/>
            </a:endParaRPr>
          </a:p>
          <a:p>
            <a:pPr marL="457200" indent="-457200" algn="l" rtl="0">
              <a:buFont typeface="Arial" panose="020B0604020202020204" pitchFamily="34" charset="0"/>
              <a:buChar char="•"/>
            </a:pPr>
            <a:endParaRPr lang="x-es-XL" sz="3200" dirty="0">
              <a:solidFill>
                <a:srgbClr val="000000"/>
              </a:solidFill>
              <a:latin typeface="Calibri (MS)"/>
              <a:ea typeface="Calibri (MS)"/>
              <a:cs typeface="Calibri (MS)"/>
              <a:sym typeface="Calibri (MS)"/>
            </a:endParaRPr>
          </a:p>
          <a:p>
            <a:pPr marL="457200" indent="-457200" algn="l" rtl="0">
              <a:buFont typeface="Arial" panose="020B0604020202020204" pitchFamily="34" charset="0"/>
              <a:buChar char="•"/>
            </a:pPr>
            <a:r>
              <a:rPr lang="x-es-XL" sz="3200" b="1" i="0" u="none" baseline="0" dirty="0">
                <a:solidFill>
                  <a:srgbClr val="000000"/>
                </a:solidFill>
                <a:latin typeface="Calibri (MS)"/>
                <a:ea typeface="Calibri (MS)"/>
                <a:cs typeface="Calibri (MS)"/>
                <a:sym typeface="Calibri (MS)"/>
              </a:rPr>
              <a:t>PayPal Giving:</a:t>
            </a:r>
            <a:r>
              <a:rPr lang="x-es-XL" sz="3200" b="0" i="0" u="none" baseline="0" dirty="0">
                <a:solidFill>
                  <a:srgbClr val="000000"/>
                </a:solidFill>
                <a:latin typeface="Calibri (MS)"/>
                <a:ea typeface="Calibri (MS)"/>
                <a:cs typeface="Calibri (MS)"/>
                <a:sym typeface="Calibri (MS)"/>
              </a:rPr>
              <a:t> permite realizar donaciones fácilmente a través de PayPal.</a:t>
            </a:r>
            <a:endParaRPr lang="x-es-XL" sz="3200" dirty="0">
              <a:solidFill>
                <a:srgbClr val="000000"/>
              </a:solidFill>
              <a:latin typeface="Calibri (MS)"/>
              <a:ea typeface="Calibri (MS)"/>
              <a:cs typeface="Calibri (MS)"/>
            </a:endParaRPr>
          </a:p>
          <a:p>
            <a:pPr marL="457200" indent="-457200" algn="l" rtl="0">
              <a:buFont typeface="Arial" panose="020B0604020202020204" pitchFamily="34" charset="0"/>
              <a:buChar char="•"/>
            </a:pPr>
            <a:endParaRPr lang="x-es-XL" sz="3200" dirty="0">
              <a:solidFill>
                <a:srgbClr val="000000"/>
              </a:solidFill>
              <a:latin typeface="Calibri (MS)"/>
              <a:ea typeface="Calibri (MS)"/>
              <a:cs typeface="Calibri (MS)"/>
              <a:sym typeface="Calibri (MS)"/>
            </a:endParaRPr>
          </a:p>
          <a:p>
            <a:pPr marL="457200" indent="-457200" algn="l" rtl="0">
              <a:buFont typeface="Arial" panose="020B0604020202020204" pitchFamily="34" charset="0"/>
              <a:buChar char="•"/>
            </a:pPr>
            <a:r>
              <a:rPr lang="x-es-XL" sz="3200" b="1" i="0" u="none" baseline="0" dirty="0">
                <a:solidFill>
                  <a:srgbClr val="000000"/>
                </a:solidFill>
                <a:latin typeface="Calibri (MS)"/>
                <a:ea typeface="Calibri (MS)"/>
                <a:cs typeface="Calibri (MS)"/>
                <a:sym typeface="Calibri (MS)"/>
              </a:rPr>
              <a:t>Donorbox:</a:t>
            </a:r>
            <a:r>
              <a:rPr lang="x-es-XL" sz="3200" b="0" i="0" u="none" baseline="0" dirty="0">
                <a:solidFill>
                  <a:srgbClr val="000000"/>
                </a:solidFill>
                <a:latin typeface="Calibri (MS)"/>
                <a:ea typeface="Calibri (MS)"/>
                <a:cs typeface="Calibri (MS)"/>
                <a:sym typeface="Calibri (MS)"/>
              </a:rPr>
              <a:t> páginas de donaciones móviles fáciles de usar con opciones para donaciones recurrentes.</a:t>
            </a:r>
            <a:endParaRPr lang="x-es-XL" sz="3200" dirty="0">
              <a:solidFill>
                <a:srgbClr val="000000"/>
              </a:solidFill>
              <a:latin typeface="Calibri (MS)"/>
              <a:ea typeface="Calibri (MS)"/>
              <a:cs typeface="Calibri (MS)"/>
            </a:endParaRPr>
          </a:p>
          <a:p>
            <a:pPr marL="457200" indent="-457200" algn="l" rtl="0">
              <a:buFont typeface="Arial" panose="020B0604020202020204" pitchFamily="34" charset="0"/>
              <a:buChar char="•"/>
            </a:pPr>
            <a:endParaRPr lang="x-es-XL" sz="3200" dirty="0">
              <a:solidFill>
                <a:srgbClr val="000000"/>
              </a:solidFill>
              <a:latin typeface="Calibri (MS)"/>
              <a:ea typeface="Calibri (MS)"/>
              <a:cs typeface="Calibri (MS)"/>
              <a:sym typeface="Calibri (MS)"/>
            </a:endParaRPr>
          </a:p>
          <a:p>
            <a:pPr marL="457200" indent="-457200" algn="l" rtl="0">
              <a:buFont typeface="Arial" panose="020B0604020202020204" pitchFamily="34" charset="0"/>
              <a:buChar char="•"/>
            </a:pPr>
            <a:r>
              <a:rPr lang="x-es-XL" sz="3200" b="1" i="0" u="none" baseline="0" dirty="0">
                <a:solidFill>
                  <a:srgbClr val="000000"/>
                </a:solidFill>
                <a:latin typeface="Calibri (MS)"/>
                <a:ea typeface="Calibri (MS)"/>
                <a:cs typeface="Calibri (MS)"/>
                <a:sym typeface="Calibri (MS)"/>
              </a:rPr>
              <a:t>OneCause:</a:t>
            </a:r>
            <a:r>
              <a:rPr lang="x-es-XL" sz="3200" b="0" i="0" u="none" baseline="0" dirty="0">
                <a:solidFill>
                  <a:srgbClr val="000000"/>
                </a:solidFill>
                <a:latin typeface="Calibri (MS)"/>
                <a:ea typeface="Calibri (MS)"/>
                <a:cs typeface="Calibri (MS)"/>
                <a:sym typeface="Calibri (MS)"/>
              </a:rPr>
              <a:t> centrada en la recaudación de fondos para eventos como subastas en vivo, rifas, subastas silenciosas y donaciones en tiempo real. </a:t>
            </a:r>
            <a:endParaRPr lang="x-es-XL" sz="3200" dirty="0">
              <a:solidFill>
                <a:srgbClr val="000000"/>
              </a:solidFill>
              <a:latin typeface="Calibri (MS)"/>
              <a:ea typeface="Calibri (MS)"/>
              <a:cs typeface="Calibri (MS)"/>
            </a:endParaRPr>
          </a:p>
        </p:txBody>
      </p:sp>
      <p:sp>
        <p:nvSpPr>
          <p:cNvPr id="6" name="TextBox 6"/>
          <p:cNvSpPr txBox="1"/>
          <p:nvPr/>
        </p:nvSpPr>
        <p:spPr>
          <a:xfrm>
            <a:off x="904528" y="558410"/>
            <a:ext cx="10210608" cy="1937133"/>
          </a:xfrm>
          <a:prstGeom prst="rect">
            <a:avLst/>
          </a:prstGeom>
        </p:spPr>
        <p:txBody>
          <a:bodyPr wrap="square" lIns="0" tIns="0" rIns="0" bIns="0" rtlCol="0" anchor="t">
            <a:spAutoFit/>
          </a:bodyPr>
          <a:lstStyle/>
          <a:p>
            <a:pPr rtl="0">
              <a:lnSpc>
                <a:spcPts val="7799"/>
              </a:lnSpc>
            </a:pPr>
            <a:r>
              <a:rPr lang="x-es-XL" sz="6000" b="0" i="0" u="none" baseline="0" dirty="0">
                <a:solidFill>
                  <a:srgbClr val="293374"/>
                </a:solidFill>
                <a:latin typeface="Effra"/>
                <a:ea typeface="Effra"/>
                <a:cs typeface="Effra"/>
                <a:sym typeface="Effra"/>
              </a:rPr>
              <a:t>Aplicaciones móviles populares para donaciones</a:t>
            </a:r>
          </a:p>
        </p:txBody>
      </p:sp>
      <p:grpSp>
        <p:nvGrpSpPr>
          <p:cNvPr id="7" name="Group 7"/>
          <p:cNvGrpSpPr/>
          <p:nvPr/>
        </p:nvGrpSpPr>
        <p:grpSpPr>
          <a:xfrm>
            <a:off x="9901677" y="3574217"/>
            <a:ext cx="5486521" cy="548652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329" r="-25329"/>
              </a:stretch>
            </a:blipFill>
          </p:spPr>
          <p:txBody>
            <a:bodyPr/>
            <a:lstStyle/>
            <a:p>
              <a:endParaRPr lang="x-es-XL"/>
            </a:p>
          </p:txBody>
        </p:sp>
      </p:grpSp>
      <p:grpSp>
        <p:nvGrpSpPr>
          <p:cNvPr id="9" name="Group 9"/>
          <p:cNvGrpSpPr/>
          <p:nvPr/>
        </p:nvGrpSpPr>
        <p:grpSpPr>
          <a:xfrm>
            <a:off x="12866723" y="811983"/>
            <a:ext cx="4214677" cy="421467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2345" r="-987"/>
              </a:stretch>
            </a:blipFill>
          </p:spPr>
          <p:txBody>
            <a:bodyPr/>
            <a:lstStyle/>
            <a:p>
              <a:endParaRPr lang="x-es-XL"/>
            </a:p>
          </p:txBody>
        </p:sp>
      </p:grpSp>
      <p:sp>
        <p:nvSpPr>
          <p:cNvPr id="11" name="Freeform 11"/>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9"/>
            <a:stretch>
              <a:fillRect t="-74" b="-74"/>
            </a:stretch>
          </a:blipFill>
        </p:spPr>
        <p:txBody>
          <a:bodyPr/>
          <a:lstStyle/>
          <a:p>
            <a:endParaRPr lang="x-es-XL"/>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a:p>
        </p:txBody>
      </p:sp>
      <p:sp>
        <p:nvSpPr>
          <p:cNvPr id="6" name="TextBox 6"/>
          <p:cNvSpPr txBox="1"/>
          <p:nvPr/>
        </p:nvSpPr>
        <p:spPr>
          <a:xfrm>
            <a:off x="948070" y="1996482"/>
            <a:ext cx="10106488" cy="3077766"/>
          </a:xfrm>
          <a:prstGeom prst="rect">
            <a:avLst/>
          </a:prstGeom>
        </p:spPr>
        <p:txBody>
          <a:bodyPr lIns="0" tIns="0" rIns="0" bIns="0" rtlCol="0" anchor="t">
            <a:spAutoFit/>
          </a:bodyPr>
          <a:lstStyle/>
          <a:p>
            <a:pPr marL="625475" lvl="1" indent="-312420" algn="l" rtl="0">
              <a:buFont typeface="Arial"/>
              <a:buChar char="•"/>
            </a:pPr>
            <a:r>
              <a:rPr lang="x-es-XL" sz="4000" b="0" i="0" u="none" baseline="0" dirty="0">
                <a:solidFill>
                  <a:srgbClr val="E8E4ED"/>
                </a:solidFill>
                <a:latin typeface="Calibri (MS)"/>
                <a:ea typeface="Calibri (MS)"/>
                <a:cs typeface="Calibri (MS)"/>
                <a:sym typeface="Calibri (MS)"/>
              </a:rPr>
              <a:t>El poder de contar historias</a:t>
            </a:r>
            <a:endParaRPr lang="x-es-XL" sz="4000" dirty="0">
              <a:solidFill>
                <a:srgbClr val="E8E4ED"/>
              </a:solidFill>
              <a:latin typeface="Calibri (MS)"/>
              <a:ea typeface="Calibri (MS)"/>
              <a:cs typeface="Calibri (MS)"/>
            </a:endParaRPr>
          </a:p>
          <a:p>
            <a:pPr marL="625475" lvl="1" indent="-312420" algn="l" rtl="0">
              <a:buFont typeface="Arial"/>
              <a:buChar char="•"/>
            </a:pPr>
            <a:r>
              <a:rPr lang="x-es-XL" sz="4000" b="0" i="0" u="none" baseline="0" dirty="0">
                <a:solidFill>
                  <a:srgbClr val="E8E4ED"/>
                </a:solidFill>
                <a:latin typeface="Calibri (MS)"/>
                <a:ea typeface="Calibri (MS)"/>
                <a:cs typeface="Calibri (MS)"/>
                <a:sym typeface="Calibri (MS)"/>
              </a:rPr>
              <a:t>Involucrar a la audiencia</a:t>
            </a:r>
            <a:endParaRPr lang="x-es-XL" sz="4000" dirty="0">
              <a:solidFill>
                <a:srgbClr val="E8E4ED"/>
              </a:solidFill>
              <a:latin typeface="Calibri (MS)"/>
              <a:ea typeface="Calibri (MS)"/>
              <a:cs typeface="Calibri (MS)"/>
            </a:endParaRPr>
          </a:p>
          <a:p>
            <a:pPr marL="625475" lvl="1" indent="-312420" algn="l" rtl="0">
              <a:buFont typeface="Arial"/>
              <a:buChar char="•"/>
            </a:pPr>
            <a:r>
              <a:rPr lang="x-es-XL" sz="4000" b="0" i="0" u="none" baseline="0" dirty="0">
                <a:solidFill>
                  <a:srgbClr val="E8E4ED"/>
                </a:solidFill>
                <a:latin typeface="Calibri (MS)"/>
                <a:ea typeface="Calibri (MS)"/>
                <a:cs typeface="Calibri (MS)"/>
                <a:sym typeface="Calibri (MS)"/>
              </a:rPr>
              <a:t>Promocionar próximas reuniones y eventos de recaudación de fondos</a:t>
            </a:r>
            <a:endParaRPr lang="x-es-XL" sz="4000" dirty="0">
              <a:solidFill>
                <a:srgbClr val="E8E4ED"/>
              </a:solidFill>
              <a:latin typeface="Calibri (MS)"/>
              <a:ea typeface="Calibri (MS)"/>
              <a:cs typeface="Calibri (MS)"/>
            </a:endParaRPr>
          </a:p>
          <a:p>
            <a:pPr marL="625475" lvl="1" indent="-312420" algn="l" rtl="0">
              <a:buFont typeface="Arial"/>
              <a:buChar char="•"/>
            </a:pPr>
            <a:r>
              <a:rPr lang="x-es-XL" sz="4000" b="0" i="0" u="none" baseline="0" dirty="0">
                <a:solidFill>
                  <a:srgbClr val="E8E4ED"/>
                </a:solidFill>
                <a:latin typeface="Calibri (MS)"/>
                <a:ea typeface="Calibri (MS)"/>
                <a:cs typeface="Calibri (MS)"/>
                <a:sym typeface="Calibri (MS)"/>
              </a:rPr>
              <a:t>Llamado a posibles patrocinadores</a:t>
            </a:r>
            <a:endParaRPr lang="x-es-XL" sz="4000" dirty="0">
              <a:solidFill>
                <a:srgbClr val="E8E4ED"/>
              </a:solidFill>
              <a:latin typeface="Calibri (MS)"/>
              <a:ea typeface="Calibri (MS)"/>
              <a:cs typeface="Calibri (MS)"/>
            </a:endParaRPr>
          </a:p>
        </p:txBody>
      </p:sp>
      <p:sp>
        <p:nvSpPr>
          <p:cNvPr id="7" name="TextBox 7"/>
          <p:cNvSpPr txBox="1"/>
          <p:nvPr/>
        </p:nvSpPr>
        <p:spPr>
          <a:xfrm>
            <a:off x="948069" y="620704"/>
            <a:ext cx="15024747" cy="1000274"/>
          </a:xfrm>
          <a:prstGeom prst="rect">
            <a:avLst/>
          </a:prstGeom>
        </p:spPr>
        <p:txBody>
          <a:bodyPr wrap="square" lIns="0" tIns="0" rIns="0" bIns="0" rtlCol="0" anchor="t">
            <a:spAutoFit/>
          </a:bodyPr>
          <a:lstStyle/>
          <a:p>
            <a:pPr algn="just" rtl="0">
              <a:lnSpc>
                <a:spcPts val="7799"/>
              </a:lnSpc>
            </a:pPr>
            <a:r>
              <a:rPr lang="x-es-XL" sz="6500" b="0" i="0" u="none" baseline="0" dirty="0">
                <a:solidFill>
                  <a:srgbClr val="FFFFFF"/>
                </a:solidFill>
                <a:latin typeface="Effra"/>
                <a:ea typeface="Effra"/>
                <a:cs typeface="Effra"/>
                <a:sym typeface="Effra"/>
              </a:rPr>
              <a:t>Recaudación de fondos en redes sociales</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x-es-XL"/>
          </a:p>
        </p:txBody>
      </p:sp>
      <p:sp>
        <p:nvSpPr>
          <p:cNvPr id="10" name="TextBox 7">
            <a:extLst>
              <a:ext uri="{FF2B5EF4-FFF2-40B4-BE49-F238E27FC236}">
                <a16:creationId xmlns:a16="http://schemas.microsoft.com/office/drawing/2014/main" id="{C8D95D01-C8F3-603B-D007-4723E21CDBC3}"/>
              </a:ext>
            </a:extLst>
          </p:cNvPr>
          <p:cNvSpPr txBox="1"/>
          <p:nvPr/>
        </p:nvSpPr>
        <p:spPr>
          <a:xfrm>
            <a:off x="1028700" y="5537675"/>
            <a:ext cx="10106488" cy="1000274"/>
          </a:xfrm>
          <a:prstGeom prst="rect">
            <a:avLst/>
          </a:prstGeom>
        </p:spPr>
        <p:txBody>
          <a:bodyPr wrap="square" lIns="0" tIns="0" rIns="0" bIns="0" rtlCol="0" anchor="t">
            <a:spAutoFit/>
          </a:bodyPr>
          <a:lstStyle/>
          <a:p>
            <a:pPr algn="just" rtl="0">
              <a:lnSpc>
                <a:spcPts val="7799"/>
              </a:lnSpc>
            </a:pPr>
            <a:r>
              <a:rPr lang="x-es-XL" sz="6500" b="0" i="0" u="none" baseline="0" dirty="0">
                <a:solidFill>
                  <a:srgbClr val="FFFFFF"/>
                </a:solidFill>
                <a:latin typeface="Effra"/>
                <a:ea typeface="Effra"/>
                <a:cs typeface="Effra"/>
                <a:sym typeface="Effra"/>
              </a:rPr>
              <a:t>Plataformas clave:</a:t>
            </a:r>
          </a:p>
        </p:txBody>
      </p:sp>
      <p:sp>
        <p:nvSpPr>
          <p:cNvPr id="11" name="TextBox 6">
            <a:extLst>
              <a:ext uri="{FF2B5EF4-FFF2-40B4-BE49-F238E27FC236}">
                <a16:creationId xmlns:a16="http://schemas.microsoft.com/office/drawing/2014/main" id="{32202A2D-223C-6F04-B08F-9F33DE34C429}"/>
              </a:ext>
            </a:extLst>
          </p:cNvPr>
          <p:cNvSpPr txBox="1"/>
          <p:nvPr/>
        </p:nvSpPr>
        <p:spPr>
          <a:xfrm>
            <a:off x="991202" y="6501874"/>
            <a:ext cx="4390243" cy="2674578"/>
          </a:xfrm>
          <a:prstGeom prst="rect">
            <a:avLst/>
          </a:prstGeom>
        </p:spPr>
        <p:txBody>
          <a:bodyPr wrap="square" lIns="0" tIns="0" rIns="0" bIns="0" rtlCol="0" anchor="t">
            <a:spAutoFit/>
          </a:bodyPr>
          <a:lstStyle/>
          <a:p>
            <a:pPr marL="626109" lvl="1" indent="-313054" algn="l" rtl="0">
              <a:lnSpc>
                <a:spcPct val="150000"/>
              </a:lnSpc>
              <a:buFont typeface="Arial"/>
              <a:buChar char="•"/>
            </a:pPr>
            <a:r>
              <a:rPr lang="x-es-XL" sz="4000" b="0" i="0" u="none" baseline="0" dirty="0">
                <a:solidFill>
                  <a:srgbClr val="E8E4ED"/>
                </a:solidFill>
                <a:latin typeface="Calibri (MS)"/>
                <a:ea typeface="Calibri (MS)"/>
                <a:cs typeface="Calibri (MS)"/>
                <a:sym typeface="Calibri (MS)"/>
              </a:rPr>
              <a:t>Facebook</a:t>
            </a:r>
          </a:p>
          <a:p>
            <a:pPr marL="626109" lvl="1" indent="-313054" algn="l" rtl="0">
              <a:lnSpc>
                <a:spcPct val="150000"/>
              </a:lnSpc>
              <a:buFont typeface="Arial"/>
              <a:buChar char="•"/>
            </a:pPr>
            <a:r>
              <a:rPr lang="x-es-XL" sz="4000" b="0" i="0" u="none" baseline="0" dirty="0">
                <a:solidFill>
                  <a:srgbClr val="E8E4ED"/>
                </a:solidFill>
                <a:latin typeface="Calibri (MS)"/>
                <a:ea typeface="Calibri (MS)"/>
                <a:cs typeface="Calibri (MS)"/>
                <a:sym typeface="Calibri (MS)"/>
              </a:rPr>
              <a:t>Instagram</a:t>
            </a:r>
          </a:p>
          <a:p>
            <a:pPr marL="626109" lvl="1" indent="-313054" algn="l" rtl="0">
              <a:lnSpc>
                <a:spcPct val="150000"/>
              </a:lnSpc>
              <a:buFont typeface="Arial"/>
              <a:buChar char="•"/>
            </a:pPr>
            <a:r>
              <a:rPr lang="x-es-XL" sz="4000" b="0" i="0" u="none" baseline="0" dirty="0">
                <a:solidFill>
                  <a:srgbClr val="E8E4ED"/>
                </a:solidFill>
                <a:latin typeface="Calibri (MS)"/>
                <a:ea typeface="Calibri (MS)"/>
                <a:cs typeface="Calibri (MS)"/>
                <a:sym typeface="Calibri (MS)"/>
              </a:rPr>
              <a:t>LinkedIn</a:t>
            </a:r>
          </a:p>
        </p:txBody>
      </p:sp>
      <p:pic>
        <p:nvPicPr>
          <p:cNvPr id="15" name="Picture 14">
            <a:extLst>
              <a:ext uri="{FF2B5EF4-FFF2-40B4-BE49-F238E27FC236}">
                <a16:creationId xmlns:a16="http://schemas.microsoft.com/office/drawing/2014/main" id="{D4B91E49-E491-4782-7201-F8C9C7C8714C}"/>
              </a:ext>
            </a:extLst>
          </p:cNvPr>
          <p:cNvPicPr>
            <a:picLocks noChangeAspect="1"/>
          </p:cNvPicPr>
          <p:nvPr/>
        </p:nvPicPr>
        <p:blipFill>
          <a:blip r:embed="rId5"/>
          <a:srcRect l="11644" t="9193" r="12290" b="10931"/>
          <a:stretch>
            <a:fillRect/>
          </a:stretch>
        </p:blipFill>
        <p:spPr>
          <a:xfrm>
            <a:off x="10959860" y="2921915"/>
            <a:ext cx="7233188" cy="43784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762000" y="2781300"/>
            <a:ext cx="10106488" cy="7866321"/>
          </a:xfrm>
          <a:prstGeom prst="rect">
            <a:avLst/>
          </a:prstGeom>
        </p:spPr>
        <p:txBody>
          <a:bodyPr lIns="0" tIns="0" rIns="0" bIns="0" rtlCol="0" anchor="t">
            <a:spAutoFit/>
          </a:bodyPr>
          <a:lstStyle/>
          <a:p>
            <a:pPr marL="313055" lvl="1" algn="l" rtl="0">
              <a:lnSpc>
                <a:spcPts val="4059"/>
              </a:lnSpc>
            </a:pPr>
            <a:r>
              <a:rPr lang="x-es-XL" sz="4000" b="0" i="0" u="none" baseline="0" dirty="0">
                <a:solidFill>
                  <a:srgbClr val="293374"/>
                </a:solidFill>
                <a:latin typeface="Calibri (MS)"/>
                <a:ea typeface="Calibri (MS)"/>
                <a:cs typeface="Calibri (MS)"/>
                <a:sym typeface="Calibri (MS)"/>
              </a:rPr>
              <a:t>La recaudación de fondos entre pares permite a quienes nos apoyan recaudar fondos en nombre del club de ustedes aprovechando las redes personales de ellos. Algunos beneficios rápidos de la recaudación de fondos entre pares:</a:t>
            </a:r>
            <a:endParaRPr lang="x-es-XL" sz="4000" dirty="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x-es-XL" sz="4000" b="0" i="0" u="none" baseline="0" dirty="0">
                <a:solidFill>
                  <a:srgbClr val="293374"/>
                </a:solidFill>
                <a:latin typeface="Calibri (MS)"/>
                <a:ea typeface="Calibri (MS)"/>
                <a:cs typeface="Calibri (MS)"/>
                <a:sym typeface="Calibri (MS)"/>
              </a:rPr>
              <a:t>Amplía el alcance</a:t>
            </a:r>
            <a:endParaRPr lang="x-es-XL" sz="4000" dirty="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x-es-XL" sz="4000" b="0" i="0" u="none" baseline="0" dirty="0">
                <a:solidFill>
                  <a:srgbClr val="293374"/>
                </a:solidFill>
                <a:latin typeface="Calibri (MS)"/>
                <a:ea typeface="Calibri (MS)"/>
                <a:cs typeface="Calibri (MS)"/>
                <a:sym typeface="Calibri (MS)"/>
              </a:rPr>
              <a:t>Construye comunidad</a:t>
            </a:r>
            <a:endParaRPr lang="x-es-XL" sz="4000" dirty="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x-es-XL" sz="4000" b="0" i="0" u="none" baseline="0" dirty="0">
                <a:solidFill>
                  <a:srgbClr val="293374"/>
                </a:solidFill>
                <a:latin typeface="Calibri (MS)"/>
                <a:ea typeface="Calibri (MS)"/>
                <a:cs typeface="Calibri (MS)"/>
                <a:sym typeface="Calibri (MS)"/>
              </a:rPr>
              <a:t>Aumenta el compromiso</a:t>
            </a:r>
            <a:endParaRPr lang="x-es-XL" sz="4000" dirty="0">
              <a:solidFill>
                <a:srgbClr val="293374"/>
              </a:solidFill>
              <a:latin typeface="Calibri (MS)"/>
              <a:ea typeface="Calibri (MS)"/>
              <a:cs typeface="Calibri (MS)"/>
            </a:endParaRPr>
          </a:p>
          <a:p>
            <a:pPr marL="770255" lvl="1" indent="-457200" algn="l" rtl="0">
              <a:lnSpc>
                <a:spcPct val="150000"/>
              </a:lnSpc>
              <a:buFont typeface="Arial" panose="020B0604020202020204" pitchFamily="34" charset="0"/>
              <a:buChar char="•"/>
            </a:pPr>
            <a:r>
              <a:rPr lang="x-es-XL" sz="4000" b="0" i="0" u="none" baseline="0" dirty="0">
                <a:solidFill>
                  <a:srgbClr val="293374"/>
                </a:solidFill>
                <a:latin typeface="Calibri (MS)"/>
                <a:ea typeface="Calibri (MS)"/>
                <a:cs typeface="Calibri (MS)"/>
                <a:sym typeface="Calibri (MS)"/>
              </a:rPr>
              <a:t>Es rentable</a:t>
            </a:r>
            <a:endParaRPr lang="x-es-XL" sz="4000" dirty="0">
              <a:solidFill>
                <a:srgbClr val="293374"/>
              </a:solidFill>
              <a:latin typeface="Calibri (MS)"/>
              <a:ea typeface="Calibri (MS)"/>
              <a:cs typeface="Calibri (MS)"/>
            </a:endParaRPr>
          </a:p>
          <a:p>
            <a:pPr marL="313055" lvl="1" algn="l" rtl="0">
              <a:lnSpc>
                <a:spcPts val="4059"/>
              </a:lnSpc>
            </a:pPr>
            <a:endParaRPr lang="x-es-XL" sz="2899" dirty="0">
              <a:solidFill>
                <a:srgbClr val="293374"/>
              </a:solidFill>
              <a:latin typeface="Calibri (MS)"/>
              <a:ea typeface="Calibri (MS)"/>
              <a:cs typeface="Calibri (MS)"/>
              <a:sym typeface="Calibri (MS)"/>
            </a:endParaRPr>
          </a:p>
          <a:p>
            <a:pPr marL="313055" lvl="1" algn="l" rtl="0">
              <a:lnSpc>
                <a:spcPts val="4059"/>
              </a:lnSpc>
            </a:pPr>
            <a:endParaRPr lang="x-es-XL" sz="2899" dirty="0">
              <a:solidFill>
                <a:srgbClr val="293374"/>
              </a:solidFill>
              <a:latin typeface="Calibri (MS)"/>
              <a:ea typeface="Calibri (MS)"/>
              <a:cs typeface="Calibri (MS)"/>
              <a:sym typeface="Calibri (MS)"/>
            </a:endParaRPr>
          </a:p>
        </p:txBody>
      </p:sp>
      <p:sp>
        <p:nvSpPr>
          <p:cNvPr id="6" name="TextBox 6"/>
          <p:cNvSpPr txBox="1"/>
          <p:nvPr/>
        </p:nvSpPr>
        <p:spPr>
          <a:xfrm>
            <a:off x="1046632" y="470797"/>
            <a:ext cx="10106488" cy="2000548"/>
          </a:xfrm>
          <a:prstGeom prst="rect">
            <a:avLst/>
          </a:prstGeom>
        </p:spPr>
        <p:txBody>
          <a:bodyPr wrap="square" lIns="0" tIns="0" rIns="0" bIns="0" rtlCol="0" anchor="t">
            <a:spAutoFit/>
          </a:bodyPr>
          <a:lstStyle/>
          <a:p>
            <a:pPr rtl="0">
              <a:lnSpc>
                <a:spcPts val="7799"/>
              </a:lnSpc>
            </a:pPr>
            <a:r>
              <a:rPr lang="x-es-XL" sz="6500" b="0" i="0" u="none" baseline="0" dirty="0">
                <a:solidFill>
                  <a:srgbClr val="293374"/>
                </a:solidFill>
                <a:latin typeface="Effra"/>
                <a:ea typeface="Effra"/>
                <a:cs typeface="Effra"/>
                <a:sym typeface="Effra"/>
              </a:rPr>
              <a:t>Recaudación de fondos entre pares</a:t>
            </a:r>
          </a:p>
        </p:txBody>
      </p:sp>
      <p:pic>
        <p:nvPicPr>
          <p:cNvPr id="2050" name="Picture 2" descr="Recaudación de fondos entre pares: 5 beneficios para las organizaciones sin fines de lucro">
            <a:extLst>
              <a:ext uri="{FF2B5EF4-FFF2-40B4-BE49-F238E27FC236}">
                <a16:creationId xmlns:a16="http://schemas.microsoft.com/office/drawing/2014/main" id="{CA0FB219-2A29-34D6-2BE4-91C2928F84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719376" y="1718376"/>
            <a:ext cx="10287000" cy="68502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p:nvPr/>
        </p:nvSpPr>
        <p:spPr>
          <a:xfrm>
            <a:off x="15316200" y="9105900"/>
            <a:ext cx="2718046" cy="7066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x-es-X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4"/>
            <a:stretch>
              <a:fillRect t="-30739" r="-17743" b="-8808"/>
            </a:stretch>
          </a:blipFill>
        </p:spPr>
        <p:txBody>
          <a:bodyPr/>
          <a:lstStyle/>
          <a:p>
            <a:endParaRPr lang="x-es-XL"/>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5" name="Freeform 5"/>
          <p:cNvSpPr/>
          <p:nvPr/>
        </p:nvSpPr>
        <p:spPr>
          <a:xfrm>
            <a:off x="9283229"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6" name="Freeform 6"/>
          <p:cNvSpPr/>
          <p:nvPr/>
        </p:nvSpPr>
        <p:spPr>
          <a:xfrm>
            <a:off x="2739888"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x-es-XL"/>
          </a:p>
        </p:txBody>
      </p:sp>
      <p:sp>
        <p:nvSpPr>
          <p:cNvPr id="7" name="TextBox 7"/>
          <p:cNvSpPr txBox="1"/>
          <p:nvPr/>
        </p:nvSpPr>
        <p:spPr>
          <a:xfrm>
            <a:off x="3913332" y="829648"/>
            <a:ext cx="9756579" cy="1077474"/>
          </a:xfrm>
          <a:prstGeom prst="rect">
            <a:avLst/>
          </a:prstGeom>
        </p:spPr>
        <p:txBody>
          <a:bodyPr wrap="square" lIns="0" tIns="0" rIns="0" bIns="0" rtlCol="0" anchor="t">
            <a:spAutoFit/>
          </a:bodyPr>
          <a:lstStyle/>
          <a:p>
            <a:pPr algn="ctr" rtl="0">
              <a:lnSpc>
                <a:spcPts val="9100"/>
              </a:lnSpc>
            </a:pPr>
            <a:r>
              <a:rPr lang="x-es-XL" sz="6500" b="0" i="0" u="none" spc="-194" baseline="0" dirty="0">
                <a:solidFill>
                  <a:srgbClr val="FFFFFF"/>
                </a:solidFill>
                <a:latin typeface="Effra"/>
                <a:ea typeface="Effra"/>
                <a:cs typeface="Effra"/>
                <a:sym typeface="Effra"/>
              </a:rPr>
              <a:t>Comunicaciones dirigidas</a:t>
            </a:r>
          </a:p>
        </p:txBody>
      </p:sp>
      <p:sp>
        <p:nvSpPr>
          <p:cNvPr id="8" name="TextBox 8"/>
          <p:cNvSpPr txBox="1"/>
          <p:nvPr/>
        </p:nvSpPr>
        <p:spPr>
          <a:xfrm>
            <a:off x="4310805" y="3790089"/>
            <a:ext cx="3632666" cy="889539"/>
          </a:xfrm>
          <a:prstGeom prst="rect">
            <a:avLst/>
          </a:prstGeom>
        </p:spPr>
        <p:txBody>
          <a:bodyPr lIns="0" tIns="0" rIns="0" bIns="0" rtlCol="0" anchor="t">
            <a:spAutoFit/>
          </a:bodyPr>
          <a:lstStyle/>
          <a:p>
            <a:pPr algn="l" rtl="0">
              <a:lnSpc>
                <a:spcPts val="3319"/>
              </a:lnSpc>
            </a:pPr>
            <a:r>
              <a:rPr lang="x-es-XL" sz="4400" b="1" i="0" u="none" spc="-95" baseline="0">
                <a:solidFill>
                  <a:srgbClr val="FFFFFF"/>
                </a:solidFill>
                <a:latin typeface="Calibri (MS) Bold"/>
                <a:ea typeface="Calibri (MS) Bold"/>
                <a:cs typeface="Calibri (MS) Bold"/>
                <a:sym typeface="Calibri (MS) Bold"/>
              </a:rPr>
              <a:t>Difusión en redes sociales</a:t>
            </a:r>
            <a:endParaRPr lang="x-es-XL" sz="4400" b="1" spc="-95">
              <a:solidFill>
                <a:srgbClr val="FFFFFF"/>
              </a:solidFill>
              <a:latin typeface="Calibri (MS) Bold"/>
              <a:ea typeface="Calibri (MS) Bold"/>
              <a:cs typeface="Calibri (MS) Bold"/>
            </a:endParaRPr>
          </a:p>
        </p:txBody>
      </p:sp>
      <p:sp>
        <p:nvSpPr>
          <p:cNvPr id="10" name="TextBox 10"/>
          <p:cNvSpPr txBox="1"/>
          <p:nvPr/>
        </p:nvSpPr>
        <p:spPr>
          <a:xfrm>
            <a:off x="4310805" y="6744598"/>
            <a:ext cx="3632666" cy="889539"/>
          </a:xfrm>
          <a:prstGeom prst="rect">
            <a:avLst/>
          </a:prstGeom>
        </p:spPr>
        <p:txBody>
          <a:bodyPr lIns="0" tIns="0" rIns="0" bIns="0" rtlCol="0" anchor="t">
            <a:spAutoFit/>
          </a:bodyPr>
          <a:lstStyle/>
          <a:p>
            <a:pPr algn="l" rtl="0">
              <a:lnSpc>
                <a:spcPts val="3319"/>
              </a:lnSpc>
            </a:pPr>
            <a:r>
              <a:rPr lang="x-es-XL" sz="4400" b="1" i="0" u="none" spc="-95" baseline="0">
                <a:solidFill>
                  <a:srgbClr val="FFFFFF"/>
                </a:solidFill>
                <a:latin typeface="Calibri (MS) Bold"/>
                <a:ea typeface="Calibri (MS) Bold"/>
                <a:cs typeface="Calibri (MS) Bold"/>
                <a:sym typeface="Calibri (MS) Bold"/>
              </a:rPr>
              <a:t>Compromiso de la comunidad</a:t>
            </a:r>
          </a:p>
        </p:txBody>
      </p:sp>
      <p:sp>
        <p:nvSpPr>
          <p:cNvPr id="11" name="TextBox 11"/>
          <p:cNvSpPr txBox="1"/>
          <p:nvPr/>
        </p:nvSpPr>
        <p:spPr>
          <a:xfrm>
            <a:off x="10632146" y="3796078"/>
            <a:ext cx="3632666" cy="1271823"/>
          </a:xfrm>
          <a:prstGeom prst="rect">
            <a:avLst/>
          </a:prstGeom>
        </p:spPr>
        <p:txBody>
          <a:bodyPr lIns="0" tIns="0" rIns="0" bIns="0" rtlCol="0" anchor="t">
            <a:spAutoFit/>
          </a:bodyPr>
          <a:lstStyle/>
          <a:p>
            <a:pPr algn="l" rtl="0">
              <a:lnSpc>
                <a:spcPts val="3319"/>
              </a:lnSpc>
            </a:pPr>
            <a:r>
              <a:rPr lang="x-es-XL" sz="4400" b="1" i="0" u="none" spc="-95" baseline="0">
                <a:solidFill>
                  <a:srgbClr val="FFFFFF"/>
                </a:solidFill>
                <a:latin typeface="Calibri (MS) Bold"/>
                <a:ea typeface="Calibri (MS) Bold"/>
                <a:cs typeface="Calibri (MS) Bold"/>
                <a:sym typeface="Calibri (MS) Bold"/>
              </a:rPr>
              <a:t>Mensajería personalizada</a:t>
            </a:r>
          </a:p>
          <a:p>
            <a:pPr algn="l" rtl="0">
              <a:lnSpc>
                <a:spcPts val="3319"/>
              </a:lnSpc>
            </a:pPr>
            <a:endParaRPr lang="x-es-XL" sz="3191" b="1" spc="-95">
              <a:solidFill>
                <a:srgbClr val="FFFFFF"/>
              </a:solidFill>
              <a:latin typeface="Calibri (MS) Bold"/>
              <a:ea typeface="Calibri (MS) Bold"/>
              <a:cs typeface="Calibri (MS) Bold"/>
              <a:sym typeface="Calibri (MS) Bold"/>
            </a:endParaRPr>
          </a:p>
        </p:txBody>
      </p:sp>
      <p:sp>
        <p:nvSpPr>
          <p:cNvPr id="12" name="TextBox 12"/>
          <p:cNvSpPr txBox="1"/>
          <p:nvPr/>
        </p:nvSpPr>
        <p:spPr>
          <a:xfrm>
            <a:off x="10666013" y="6914374"/>
            <a:ext cx="3632666" cy="889539"/>
          </a:xfrm>
          <a:prstGeom prst="rect">
            <a:avLst/>
          </a:prstGeom>
        </p:spPr>
        <p:txBody>
          <a:bodyPr lIns="0" tIns="0" rIns="0" bIns="0" rtlCol="0" anchor="t">
            <a:spAutoFit/>
          </a:bodyPr>
          <a:lstStyle/>
          <a:p>
            <a:pPr algn="l" rtl="0">
              <a:lnSpc>
                <a:spcPts val="3319"/>
              </a:lnSpc>
            </a:pPr>
            <a:r>
              <a:rPr lang="x-es-XL" sz="4400" b="1" i="0" u="none" spc="-95" baseline="0">
                <a:solidFill>
                  <a:srgbClr val="FFFFFF"/>
                </a:solidFill>
                <a:latin typeface="Calibri (MS) Bold"/>
                <a:ea typeface="Calibri (MS) Bold"/>
                <a:cs typeface="Calibri (MS) Bold"/>
                <a:sym typeface="Calibri (MS) Bold"/>
              </a:rPr>
              <a:t>Promoción de eventos</a:t>
            </a:r>
            <a:endParaRPr lang="x-es-XL" sz="4400" b="1" spc="-95">
              <a:solidFill>
                <a:srgbClr val="FFFFFF"/>
              </a:solidFill>
              <a:latin typeface="Calibri (MS) Bold"/>
              <a:ea typeface="Calibri (MS) Bold"/>
              <a:cs typeface="Calibri (MS) Bold"/>
            </a:endParaRPr>
          </a:p>
        </p:txBody>
      </p:sp>
      <p:sp>
        <p:nvSpPr>
          <p:cNvPr id="16" name="Freeform 16"/>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7"/>
            <a:stretch>
              <a:fillRect t="-74" b="-74"/>
            </a:stretch>
          </a:blipFill>
        </p:spPr>
        <p:txBody>
          <a:bodyPr/>
          <a:lstStyle/>
          <a:p>
            <a:endParaRPr lang="x-es-XL"/>
          </a:p>
        </p:txBody>
      </p:sp>
      <p:sp>
        <p:nvSpPr>
          <p:cNvPr id="22" name="Freeform 32">
            <a:extLst>
              <a:ext uri="{FF2B5EF4-FFF2-40B4-BE49-F238E27FC236}">
                <a16:creationId xmlns:a16="http://schemas.microsoft.com/office/drawing/2014/main" id="{D4621951-B426-F59A-E307-140B08C7EFFE}"/>
              </a:ext>
            </a:extLst>
          </p:cNvPr>
          <p:cNvSpPr/>
          <p:nvPr/>
        </p:nvSpPr>
        <p:spPr>
          <a:xfrm>
            <a:off x="3107703" y="6613252"/>
            <a:ext cx="964077" cy="978307"/>
          </a:xfrm>
          <a:custGeom>
            <a:avLst/>
            <a:gdLst/>
            <a:ahLst/>
            <a:cxnLst/>
            <a:rect l="l" t="t" r="r" b="b"/>
            <a:pathLst>
              <a:path w="964077" h="978307">
                <a:moveTo>
                  <a:pt x="0" y="0"/>
                </a:moveTo>
                <a:lnTo>
                  <a:pt x="964077" y="0"/>
                </a:lnTo>
                <a:lnTo>
                  <a:pt x="964077" y="978307"/>
                </a:lnTo>
                <a:lnTo>
                  <a:pt x="0" y="9783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x-es-XL"/>
          </a:p>
        </p:txBody>
      </p:sp>
      <p:sp>
        <p:nvSpPr>
          <p:cNvPr id="23" name="Freeform 36">
            <a:extLst>
              <a:ext uri="{FF2B5EF4-FFF2-40B4-BE49-F238E27FC236}">
                <a16:creationId xmlns:a16="http://schemas.microsoft.com/office/drawing/2014/main" id="{590B8D27-5974-297F-00D7-5C206DBB698F}"/>
              </a:ext>
            </a:extLst>
          </p:cNvPr>
          <p:cNvSpPr/>
          <p:nvPr/>
        </p:nvSpPr>
        <p:spPr>
          <a:xfrm>
            <a:off x="9462872" y="6649931"/>
            <a:ext cx="893040" cy="1072428"/>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x-es-XL"/>
          </a:p>
        </p:txBody>
      </p:sp>
      <p:sp>
        <p:nvSpPr>
          <p:cNvPr id="24" name="Freeform 5">
            <a:extLst>
              <a:ext uri="{FF2B5EF4-FFF2-40B4-BE49-F238E27FC236}">
                <a16:creationId xmlns:a16="http://schemas.microsoft.com/office/drawing/2014/main" id="{41BBBB72-434A-29BF-8624-BA57DFDFC07F}"/>
              </a:ext>
            </a:extLst>
          </p:cNvPr>
          <p:cNvSpPr/>
          <p:nvPr/>
        </p:nvSpPr>
        <p:spPr>
          <a:xfrm>
            <a:off x="3111904" y="3846475"/>
            <a:ext cx="801428" cy="735857"/>
          </a:xfrm>
          <a:custGeom>
            <a:avLst/>
            <a:gdLst/>
            <a:ahLst/>
            <a:cxnLst/>
            <a:rect l="l" t="t" r="r" b="b"/>
            <a:pathLst>
              <a:path w="801428" h="735857">
                <a:moveTo>
                  <a:pt x="0" y="0"/>
                </a:moveTo>
                <a:lnTo>
                  <a:pt x="801428" y="0"/>
                </a:lnTo>
                <a:lnTo>
                  <a:pt x="801428" y="735857"/>
                </a:lnTo>
                <a:lnTo>
                  <a:pt x="0" y="7358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x-es-XL"/>
          </a:p>
        </p:txBody>
      </p:sp>
      <p:sp>
        <p:nvSpPr>
          <p:cNvPr id="27" name="Freeform 27">
            <a:extLst>
              <a:ext uri="{FF2B5EF4-FFF2-40B4-BE49-F238E27FC236}">
                <a16:creationId xmlns:a16="http://schemas.microsoft.com/office/drawing/2014/main" id="{4ACAED4E-1F83-CA88-2D71-45AA3704C20E}"/>
              </a:ext>
            </a:extLst>
          </p:cNvPr>
          <p:cNvSpPr/>
          <p:nvPr/>
        </p:nvSpPr>
        <p:spPr>
          <a:xfrm>
            <a:off x="9504505" y="3847027"/>
            <a:ext cx="1055098" cy="833252"/>
          </a:xfrm>
          <a:custGeom>
            <a:avLst/>
            <a:gdLst/>
            <a:ahLst/>
            <a:cxnLst/>
            <a:rect l="l" t="t" r="r" b="b"/>
            <a:pathLst>
              <a:path w="1148191" h="989531">
                <a:moveTo>
                  <a:pt x="0" y="0"/>
                </a:moveTo>
                <a:lnTo>
                  <a:pt x="1148190" y="0"/>
                </a:lnTo>
                <a:lnTo>
                  <a:pt x="1148190" y="989532"/>
                </a:lnTo>
                <a:lnTo>
                  <a:pt x="0" y="9895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x-es-XL"/>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x-es-XL"/>
          </a:p>
        </p:txBody>
      </p:sp>
      <p:sp>
        <p:nvSpPr>
          <p:cNvPr id="3" name="Freeform 3"/>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6">
              <a:extLst>
                <a:ext uri="{96DAC541-7B7A-43D3-8B79-37D633B846F1}">
                  <asvg:svgBlip xmlns:asvg="http://schemas.microsoft.com/office/drawing/2016/SVG/main" r:embed="rId7"/>
                </a:ext>
              </a:extLst>
            </a:blip>
            <a:stretch>
              <a:fillRect l="-151" r="-151"/>
            </a:stretch>
          </a:blipFill>
        </p:spPr>
        <p:txBody>
          <a:bodyPr/>
          <a:lstStyle/>
          <a:p>
            <a:endParaRPr lang="x-es-XL"/>
          </a:p>
        </p:txBody>
      </p:sp>
      <p:sp>
        <p:nvSpPr>
          <p:cNvPr id="4" name="TextBox 4"/>
          <p:cNvSpPr txBox="1"/>
          <p:nvPr/>
        </p:nvSpPr>
        <p:spPr>
          <a:xfrm>
            <a:off x="2461569" y="3156464"/>
            <a:ext cx="13364862" cy="2707344"/>
          </a:xfrm>
          <a:prstGeom prst="rect">
            <a:avLst/>
          </a:prstGeom>
        </p:spPr>
        <p:txBody>
          <a:bodyPr wrap="square" lIns="0" tIns="0" rIns="0" bIns="0" rtlCol="0" anchor="t">
            <a:spAutoFit/>
          </a:bodyPr>
          <a:lstStyle/>
          <a:p>
            <a:pPr algn="ctr" rtl="0">
              <a:lnSpc>
                <a:spcPts val="4199"/>
              </a:lnSpc>
            </a:pPr>
            <a:r>
              <a:rPr lang="x-es-XL" sz="4400" b="0" i="0" u="none" baseline="0">
                <a:solidFill>
                  <a:srgbClr val="000000"/>
                </a:solidFill>
                <a:latin typeface="Calibri (MS)"/>
                <a:ea typeface="Calibri (MS)"/>
                <a:cs typeface="Calibri (MS)"/>
                <a:sym typeface="Calibri (MS)"/>
              </a:rPr>
              <a:t>Establecer relaciones sólidas con los donantes es crucial para el éxito a largo plazo en la recaudación de fondos. </a:t>
            </a:r>
          </a:p>
          <a:p>
            <a:pPr algn="ctr" rtl="0">
              <a:lnSpc>
                <a:spcPts val="4199"/>
              </a:lnSpc>
            </a:pPr>
            <a:endParaRPr lang="x-es-XL" sz="4400">
              <a:solidFill>
                <a:srgbClr val="000000"/>
              </a:solidFill>
              <a:latin typeface="Calibri (MS)"/>
              <a:ea typeface="Calibri (MS)"/>
              <a:cs typeface="Calibri (MS)"/>
              <a:sym typeface="Calibri (MS)"/>
            </a:endParaRPr>
          </a:p>
          <a:p>
            <a:pPr algn="ctr" rtl="0">
              <a:lnSpc>
                <a:spcPts val="4199"/>
              </a:lnSpc>
            </a:pPr>
            <a:r>
              <a:rPr lang="x-es-XL" sz="4400" b="0" i="0" u="none" baseline="0">
                <a:solidFill>
                  <a:srgbClr val="000000"/>
                </a:solidFill>
                <a:latin typeface="Calibri (MS)"/>
                <a:ea typeface="Calibri (MS)"/>
                <a:cs typeface="Calibri (MS)"/>
                <a:sym typeface="Calibri (MS)"/>
              </a:rPr>
              <a:t>¡Involucrar y retener a los donantes conduce a un apoyo sostenible para su club!</a:t>
            </a:r>
            <a:endParaRPr lang="x-es-XL" sz="4400">
              <a:solidFill>
                <a:srgbClr val="000000"/>
              </a:solidFill>
              <a:latin typeface="Calibri (MS)"/>
              <a:ea typeface="Calibri (MS)"/>
              <a:cs typeface="Calibri (MS)"/>
            </a:endParaRPr>
          </a:p>
        </p:txBody>
      </p:sp>
      <p:sp>
        <p:nvSpPr>
          <p:cNvPr id="6" name="TextBox 6"/>
          <p:cNvSpPr txBox="1"/>
          <p:nvPr/>
        </p:nvSpPr>
        <p:spPr>
          <a:xfrm>
            <a:off x="967154" y="928296"/>
            <a:ext cx="16353692" cy="2000548"/>
          </a:xfrm>
          <a:prstGeom prst="rect">
            <a:avLst/>
          </a:prstGeom>
        </p:spPr>
        <p:txBody>
          <a:bodyPr wrap="square" lIns="0" tIns="0" rIns="0" bIns="0" rtlCol="0" anchor="t">
            <a:spAutoFit/>
          </a:bodyPr>
          <a:lstStyle/>
          <a:p>
            <a:pPr algn="ctr" rtl="0">
              <a:lnSpc>
                <a:spcPts val="7799"/>
              </a:lnSpc>
            </a:pPr>
            <a:r>
              <a:rPr lang="x-es-XL" sz="6500" b="0" i="0" u="none" baseline="0" dirty="0">
                <a:solidFill>
                  <a:srgbClr val="293374"/>
                </a:solidFill>
                <a:latin typeface="Effra"/>
                <a:ea typeface="Effra"/>
                <a:cs typeface="Effra"/>
                <a:sym typeface="Effra"/>
              </a:rPr>
              <a:t>El aumento del compromiso y la retención de los donantes</a:t>
            </a:r>
          </a:p>
        </p:txBody>
      </p:sp>
      <p:sp>
        <p:nvSpPr>
          <p:cNvPr id="7" name="Freeform 7"/>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l="-198" r="-198"/>
            </a:stretch>
          </a:blipFill>
        </p:spPr>
        <p:txBody>
          <a:bodyPr/>
          <a:lstStyle/>
          <a:p>
            <a:endParaRPr lang="x-es-XL"/>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5BAFF-9686-236E-FFB9-E4A9C2E0B30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5394258-8049-1319-E081-D60BB4CE56CF}"/>
              </a:ext>
            </a:extLst>
          </p:cNvPr>
          <p:cNvGrpSpPr/>
          <p:nvPr/>
        </p:nvGrpSpPr>
        <p:grpSpPr>
          <a:xfrm rot="5400000">
            <a:off x="1369991" y="3668550"/>
            <a:ext cx="500647" cy="438066"/>
            <a:chOff x="0" y="0"/>
            <a:chExt cx="812800" cy="711200"/>
          </a:xfrm>
        </p:grpSpPr>
        <p:sp>
          <p:nvSpPr>
            <p:cNvPr id="3" name="Freeform 3">
              <a:extLst>
                <a:ext uri="{FF2B5EF4-FFF2-40B4-BE49-F238E27FC236}">
                  <a16:creationId xmlns:a16="http://schemas.microsoft.com/office/drawing/2014/main" id="{074C9E48-8A61-BF95-EF95-16EFC2771900}"/>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x-es-XL" dirty="0"/>
            </a:p>
          </p:txBody>
        </p:sp>
        <p:sp>
          <p:nvSpPr>
            <p:cNvPr id="4" name="TextBox 4">
              <a:extLst>
                <a:ext uri="{FF2B5EF4-FFF2-40B4-BE49-F238E27FC236}">
                  <a16:creationId xmlns:a16="http://schemas.microsoft.com/office/drawing/2014/main" id="{240FA44D-1DCC-E47F-42EC-3CA845FCEACE}"/>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5" name="Group 5">
            <a:extLst>
              <a:ext uri="{FF2B5EF4-FFF2-40B4-BE49-F238E27FC236}">
                <a16:creationId xmlns:a16="http://schemas.microsoft.com/office/drawing/2014/main" id="{FAD7A7D3-A67C-03D0-4F06-A55B4F41F0AC}"/>
              </a:ext>
            </a:extLst>
          </p:cNvPr>
          <p:cNvGrpSpPr/>
          <p:nvPr/>
        </p:nvGrpSpPr>
        <p:grpSpPr>
          <a:xfrm rot="5400000">
            <a:off x="1401281" y="7641847"/>
            <a:ext cx="500647" cy="438066"/>
            <a:chOff x="0" y="0"/>
            <a:chExt cx="812800" cy="711200"/>
          </a:xfrm>
        </p:grpSpPr>
        <p:sp>
          <p:nvSpPr>
            <p:cNvPr id="6" name="Freeform 6">
              <a:extLst>
                <a:ext uri="{FF2B5EF4-FFF2-40B4-BE49-F238E27FC236}">
                  <a16:creationId xmlns:a16="http://schemas.microsoft.com/office/drawing/2014/main" id="{4A726A8C-D966-D389-BCBA-0A896EB0731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x-es-XL"/>
            </a:p>
          </p:txBody>
        </p:sp>
        <p:sp>
          <p:nvSpPr>
            <p:cNvPr id="7" name="TextBox 7">
              <a:extLst>
                <a:ext uri="{FF2B5EF4-FFF2-40B4-BE49-F238E27FC236}">
                  <a16:creationId xmlns:a16="http://schemas.microsoft.com/office/drawing/2014/main" id="{374AEA2F-E01D-A8DE-34CC-B98907B3962F}"/>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8" name="Group 8">
            <a:extLst>
              <a:ext uri="{FF2B5EF4-FFF2-40B4-BE49-F238E27FC236}">
                <a16:creationId xmlns:a16="http://schemas.microsoft.com/office/drawing/2014/main" id="{25964F42-4335-57FD-7C8F-6E8C5DB9B9B0}"/>
              </a:ext>
            </a:extLst>
          </p:cNvPr>
          <p:cNvGrpSpPr/>
          <p:nvPr/>
        </p:nvGrpSpPr>
        <p:grpSpPr>
          <a:xfrm>
            <a:off x="14295323" y="-210514"/>
            <a:ext cx="9483991" cy="12212363"/>
            <a:chOff x="0" y="0"/>
            <a:chExt cx="1207697" cy="1555130"/>
          </a:xfrm>
        </p:grpSpPr>
        <p:sp>
          <p:nvSpPr>
            <p:cNvPr id="9" name="Freeform 9">
              <a:extLst>
                <a:ext uri="{FF2B5EF4-FFF2-40B4-BE49-F238E27FC236}">
                  <a16:creationId xmlns:a16="http://schemas.microsoft.com/office/drawing/2014/main" id="{FA171B54-9821-8B1B-44E6-B7F04B09A3BF}"/>
                </a:ext>
              </a:extLst>
            </p:cNvPr>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10" name="TextBox 10">
              <a:extLst>
                <a:ext uri="{FF2B5EF4-FFF2-40B4-BE49-F238E27FC236}">
                  <a16:creationId xmlns:a16="http://schemas.microsoft.com/office/drawing/2014/main" id="{736C2E36-0A07-5ED8-BBCD-452106E40EB0}"/>
                </a:ext>
              </a:extLst>
            </p:cNvPr>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sp>
        <p:nvSpPr>
          <p:cNvPr id="11" name="Freeform 11">
            <a:extLst>
              <a:ext uri="{FF2B5EF4-FFF2-40B4-BE49-F238E27FC236}">
                <a16:creationId xmlns:a16="http://schemas.microsoft.com/office/drawing/2014/main" id="{88F50701-4781-3C5A-D901-DB6600D2F5AF}"/>
              </a:ext>
            </a:extLst>
          </p:cNvPr>
          <p:cNvSpPr/>
          <p:nvPr/>
        </p:nvSpPr>
        <p:spPr>
          <a:xfrm rot="1102074" flipH="1">
            <a:off x="-5048077" y="6018994"/>
            <a:ext cx="16114424" cy="12188364"/>
          </a:xfrm>
          <a:custGeom>
            <a:avLst/>
            <a:gdLst/>
            <a:ahLst/>
            <a:cxnLst/>
            <a:rect l="l" t="t" r="r" b="b"/>
            <a:pathLst>
              <a:path w="16114424" h="12188364">
                <a:moveTo>
                  <a:pt x="16114424" y="0"/>
                </a:moveTo>
                <a:lnTo>
                  <a:pt x="0" y="0"/>
                </a:lnTo>
                <a:lnTo>
                  <a:pt x="0" y="12188365"/>
                </a:lnTo>
                <a:lnTo>
                  <a:pt x="16114424" y="12188365"/>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12" name="Group 12">
            <a:extLst>
              <a:ext uri="{FF2B5EF4-FFF2-40B4-BE49-F238E27FC236}">
                <a16:creationId xmlns:a16="http://schemas.microsoft.com/office/drawing/2014/main" id="{C73045AA-CE1A-BBBB-E0BA-CFA6D12D04AA}"/>
              </a:ext>
            </a:extLst>
          </p:cNvPr>
          <p:cNvGrpSpPr/>
          <p:nvPr/>
        </p:nvGrpSpPr>
        <p:grpSpPr>
          <a:xfrm rot="5400000">
            <a:off x="1369991" y="4646397"/>
            <a:ext cx="500647" cy="438066"/>
            <a:chOff x="0" y="0"/>
            <a:chExt cx="812800" cy="711200"/>
          </a:xfrm>
        </p:grpSpPr>
        <p:sp>
          <p:nvSpPr>
            <p:cNvPr id="13" name="Freeform 13">
              <a:extLst>
                <a:ext uri="{FF2B5EF4-FFF2-40B4-BE49-F238E27FC236}">
                  <a16:creationId xmlns:a16="http://schemas.microsoft.com/office/drawing/2014/main" id="{A756E27C-B800-88D9-680C-92B54DAAE52E}"/>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x-es-XL" dirty="0"/>
            </a:p>
          </p:txBody>
        </p:sp>
        <p:sp>
          <p:nvSpPr>
            <p:cNvPr id="14" name="TextBox 14">
              <a:extLst>
                <a:ext uri="{FF2B5EF4-FFF2-40B4-BE49-F238E27FC236}">
                  <a16:creationId xmlns:a16="http://schemas.microsoft.com/office/drawing/2014/main" id="{5773C1D7-01D8-2F62-33D7-BFDCBEF5A5B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8" name="Group 18">
            <a:extLst>
              <a:ext uri="{FF2B5EF4-FFF2-40B4-BE49-F238E27FC236}">
                <a16:creationId xmlns:a16="http://schemas.microsoft.com/office/drawing/2014/main" id="{BFD9050D-AC86-7BDC-75FD-9AC17EE1305D}"/>
              </a:ext>
            </a:extLst>
          </p:cNvPr>
          <p:cNvGrpSpPr/>
          <p:nvPr/>
        </p:nvGrpSpPr>
        <p:grpSpPr>
          <a:xfrm rot="5400000">
            <a:off x="1369991" y="5676635"/>
            <a:ext cx="500647" cy="438066"/>
            <a:chOff x="0" y="0"/>
            <a:chExt cx="812800" cy="711200"/>
          </a:xfrm>
        </p:grpSpPr>
        <p:sp>
          <p:nvSpPr>
            <p:cNvPr id="19" name="Freeform 19">
              <a:extLst>
                <a:ext uri="{FF2B5EF4-FFF2-40B4-BE49-F238E27FC236}">
                  <a16:creationId xmlns:a16="http://schemas.microsoft.com/office/drawing/2014/main" id="{706135CA-BFE2-9B90-BCE8-B3DD0EFF3969}"/>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x-es-XL"/>
            </a:p>
          </p:txBody>
        </p:sp>
        <p:sp>
          <p:nvSpPr>
            <p:cNvPr id="20" name="TextBox 20">
              <a:extLst>
                <a:ext uri="{FF2B5EF4-FFF2-40B4-BE49-F238E27FC236}">
                  <a16:creationId xmlns:a16="http://schemas.microsoft.com/office/drawing/2014/main" id="{F778FA11-1A27-60DA-FF59-5BF715A977D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1">
            <a:extLst>
              <a:ext uri="{FF2B5EF4-FFF2-40B4-BE49-F238E27FC236}">
                <a16:creationId xmlns:a16="http://schemas.microsoft.com/office/drawing/2014/main" id="{855B5541-BE46-E322-1F70-94F073C2907E}"/>
              </a:ext>
            </a:extLst>
          </p:cNvPr>
          <p:cNvGrpSpPr/>
          <p:nvPr/>
        </p:nvGrpSpPr>
        <p:grpSpPr>
          <a:xfrm rot="5400000">
            <a:off x="1369991" y="6676392"/>
            <a:ext cx="500647" cy="438066"/>
            <a:chOff x="0" y="0"/>
            <a:chExt cx="812800" cy="711200"/>
          </a:xfrm>
        </p:grpSpPr>
        <p:sp>
          <p:nvSpPr>
            <p:cNvPr id="22" name="Freeform 22">
              <a:extLst>
                <a:ext uri="{FF2B5EF4-FFF2-40B4-BE49-F238E27FC236}">
                  <a16:creationId xmlns:a16="http://schemas.microsoft.com/office/drawing/2014/main" id="{B8EEC997-89AB-49CF-0706-022B1438266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x-es-XL"/>
            </a:p>
          </p:txBody>
        </p:sp>
        <p:sp>
          <p:nvSpPr>
            <p:cNvPr id="23" name="TextBox 23">
              <a:extLst>
                <a:ext uri="{FF2B5EF4-FFF2-40B4-BE49-F238E27FC236}">
                  <a16:creationId xmlns:a16="http://schemas.microsoft.com/office/drawing/2014/main" id="{5948FCE3-B4CD-891F-8FC6-62DAD36EE4A2}"/>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24" name="Freeform 24">
            <a:extLst>
              <a:ext uri="{FF2B5EF4-FFF2-40B4-BE49-F238E27FC236}">
                <a16:creationId xmlns:a16="http://schemas.microsoft.com/office/drawing/2014/main" id="{D0FDFDEE-A3FE-5789-776E-3BB80B757C84}"/>
              </a:ext>
            </a:extLst>
          </p:cNvPr>
          <p:cNvSpPr/>
          <p:nvPr/>
        </p:nvSpPr>
        <p:spPr>
          <a:xfrm rot="1102074" flipH="1">
            <a:off x="-4603705" y="4114818"/>
            <a:ext cx="18545990" cy="14027512"/>
          </a:xfrm>
          <a:custGeom>
            <a:avLst/>
            <a:gdLst/>
            <a:ahLst/>
            <a:cxnLst/>
            <a:rect l="l" t="t" r="r" b="b"/>
            <a:pathLst>
              <a:path w="18545990" h="14027512">
                <a:moveTo>
                  <a:pt x="18545990" y="0"/>
                </a:moveTo>
                <a:lnTo>
                  <a:pt x="0" y="0"/>
                </a:lnTo>
                <a:lnTo>
                  <a:pt x="0" y="14027513"/>
                </a:lnTo>
                <a:lnTo>
                  <a:pt x="18545990" y="14027513"/>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x-es-XL" dirty="0"/>
          </a:p>
        </p:txBody>
      </p:sp>
      <p:sp>
        <p:nvSpPr>
          <p:cNvPr id="31" name="Freeform 31">
            <a:extLst>
              <a:ext uri="{FF2B5EF4-FFF2-40B4-BE49-F238E27FC236}">
                <a16:creationId xmlns:a16="http://schemas.microsoft.com/office/drawing/2014/main" id="{DF82D718-923E-93CD-1410-E0A21B3966BC}"/>
              </a:ext>
            </a:extLst>
          </p:cNvPr>
          <p:cNvSpPr/>
          <p:nvPr/>
        </p:nvSpPr>
        <p:spPr>
          <a:xfrm>
            <a:off x="15265154" y="8724900"/>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sp>
        <p:nvSpPr>
          <p:cNvPr id="32" name="TextBox 32">
            <a:hlinkClick r:id="rId6"/>
            <a:extLst>
              <a:ext uri="{FF2B5EF4-FFF2-40B4-BE49-F238E27FC236}">
                <a16:creationId xmlns:a16="http://schemas.microsoft.com/office/drawing/2014/main" id="{DA2807AA-6DEA-12A5-5F4C-7C94A6580B26}"/>
              </a:ext>
            </a:extLst>
          </p:cNvPr>
          <p:cNvSpPr txBox="1"/>
          <p:nvPr/>
        </p:nvSpPr>
        <p:spPr>
          <a:xfrm>
            <a:off x="2232952" y="3444855"/>
            <a:ext cx="4816156" cy="830997"/>
          </a:xfrm>
          <a:prstGeom prst="rect">
            <a:avLst/>
          </a:prstGeom>
        </p:spPr>
        <p:txBody>
          <a:bodyPr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hlinkClick r:id="rId6"/>
              </a:rPr>
              <a:t>Tu guía sobre IA y recaudación de fondos</a:t>
            </a:r>
            <a:endParaRPr lang="x-es-XL" sz="2700" dirty="0">
              <a:solidFill>
                <a:srgbClr val="000000"/>
              </a:solidFill>
              <a:latin typeface="Calibri (MS)"/>
              <a:ea typeface="Calibri (MS)"/>
              <a:cs typeface="Calibri (MS)"/>
            </a:endParaRPr>
          </a:p>
        </p:txBody>
      </p:sp>
      <p:sp>
        <p:nvSpPr>
          <p:cNvPr id="33" name="TextBox 33">
            <a:extLst>
              <a:ext uri="{FF2B5EF4-FFF2-40B4-BE49-F238E27FC236}">
                <a16:creationId xmlns:a16="http://schemas.microsoft.com/office/drawing/2014/main" id="{6B42A4B4-0A02-8EE6-B517-0D47B1AD538A}"/>
              </a:ext>
            </a:extLst>
          </p:cNvPr>
          <p:cNvSpPr txBox="1"/>
          <p:nvPr/>
        </p:nvSpPr>
        <p:spPr>
          <a:xfrm>
            <a:off x="2232952" y="7462977"/>
            <a:ext cx="4903239" cy="610745"/>
          </a:xfrm>
          <a:prstGeom prst="rect">
            <a:avLst/>
          </a:prstGeom>
        </p:spPr>
        <p:txBody>
          <a:bodyPr lIns="0" tIns="0" rIns="0" bIns="0" rtlCol="0" anchor="t">
            <a:spAutoFit/>
          </a:bodyPr>
          <a:lstStyle/>
          <a:p>
            <a:pPr algn="l" rtl="0">
              <a:lnSpc>
                <a:spcPts val="5400"/>
              </a:lnSpc>
            </a:pPr>
            <a:r>
              <a:rPr lang="x-es-XL" sz="2700" b="0" i="0" u="none" baseline="0" dirty="0">
                <a:solidFill>
                  <a:srgbClr val="000000"/>
                </a:solidFill>
                <a:latin typeface="Calibri (MS)"/>
                <a:ea typeface="Calibri (MS)"/>
                <a:cs typeface="Calibri (MS)"/>
                <a:sym typeface="Calibri (MS)"/>
                <a:hlinkClick r:id="rId7"/>
              </a:rPr>
              <a:t>Recaudación de fondos entre pares</a:t>
            </a:r>
            <a:endParaRPr lang="x-es-XL" sz="2700" dirty="0">
              <a:solidFill>
                <a:srgbClr val="000000"/>
              </a:solidFill>
              <a:latin typeface="Calibri (MS)"/>
              <a:ea typeface="Calibri (MS)"/>
              <a:cs typeface="Calibri (MS)"/>
              <a:sym typeface="Calibri (MS)"/>
            </a:endParaRPr>
          </a:p>
        </p:txBody>
      </p:sp>
      <p:sp>
        <p:nvSpPr>
          <p:cNvPr id="34" name="TextBox 34">
            <a:extLst>
              <a:ext uri="{FF2B5EF4-FFF2-40B4-BE49-F238E27FC236}">
                <a16:creationId xmlns:a16="http://schemas.microsoft.com/office/drawing/2014/main" id="{2497D72F-2EF2-5252-1912-5E346A727B09}"/>
              </a:ext>
            </a:extLst>
          </p:cNvPr>
          <p:cNvSpPr txBox="1"/>
          <p:nvPr/>
        </p:nvSpPr>
        <p:spPr>
          <a:xfrm>
            <a:off x="2232951" y="4498497"/>
            <a:ext cx="5453101" cy="861774"/>
          </a:xfrm>
          <a:prstGeom prst="rect">
            <a:avLst/>
          </a:prstGeom>
        </p:spPr>
        <p:txBody>
          <a:bodyPr wrap="square" lIns="0" tIns="0" rIns="0" bIns="0" rtlCol="0" anchor="t">
            <a:spAutoFit/>
          </a:bodyPr>
          <a:lstStyle/>
          <a:p>
            <a:pPr algn="l" rtl="0"/>
            <a:r>
              <a:rPr lang="x-es-XL" sz="2800" b="0" i="0" u="none" baseline="0" dirty="0">
                <a:solidFill>
                  <a:srgbClr val="000000"/>
                </a:solidFill>
                <a:latin typeface="Calibri (MS)"/>
                <a:ea typeface="Calibri (MS)"/>
                <a:cs typeface="Calibri (MS)"/>
                <a:sym typeface="Calibri (MS)"/>
                <a:hlinkClick r:id="rId8"/>
              </a:rPr>
              <a:t>Tendencias de recaudación de fondos para organizaciones sin fines de lucro</a:t>
            </a:r>
            <a:endParaRPr lang="x-es-XL" sz="2800" dirty="0">
              <a:solidFill>
                <a:srgbClr val="000000"/>
              </a:solidFill>
              <a:latin typeface="Calibri (MS)"/>
              <a:ea typeface="Calibri (MS)"/>
              <a:cs typeface="Calibri (MS)"/>
              <a:sym typeface="Calibri (MS)"/>
            </a:endParaRPr>
          </a:p>
        </p:txBody>
      </p:sp>
      <p:sp>
        <p:nvSpPr>
          <p:cNvPr id="36" name="TextBox 36">
            <a:extLst>
              <a:ext uri="{FF2B5EF4-FFF2-40B4-BE49-F238E27FC236}">
                <a16:creationId xmlns:a16="http://schemas.microsoft.com/office/drawing/2014/main" id="{B396FC75-05C1-F82D-CB98-2001D98CB3BD}"/>
              </a:ext>
            </a:extLst>
          </p:cNvPr>
          <p:cNvSpPr txBox="1"/>
          <p:nvPr/>
        </p:nvSpPr>
        <p:spPr>
          <a:xfrm>
            <a:off x="2232952" y="5612960"/>
            <a:ext cx="4816156" cy="830997"/>
          </a:xfrm>
          <a:prstGeom prst="rect">
            <a:avLst/>
          </a:prstGeom>
        </p:spPr>
        <p:txBody>
          <a:bodyPr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hlinkClick r:id="rId9"/>
              </a:rPr>
              <a:t>Recaudación de fondos en redes sociales</a:t>
            </a:r>
            <a:endParaRPr lang="x-es-XL" sz="2700" dirty="0">
              <a:solidFill>
                <a:srgbClr val="000000"/>
              </a:solidFill>
              <a:latin typeface="Calibri (MS)"/>
              <a:ea typeface="Calibri (MS)"/>
              <a:cs typeface="Calibri (MS)"/>
              <a:sym typeface="Calibri (MS)"/>
            </a:endParaRPr>
          </a:p>
        </p:txBody>
      </p:sp>
      <p:sp>
        <p:nvSpPr>
          <p:cNvPr id="37" name="TextBox 37">
            <a:extLst>
              <a:ext uri="{FF2B5EF4-FFF2-40B4-BE49-F238E27FC236}">
                <a16:creationId xmlns:a16="http://schemas.microsoft.com/office/drawing/2014/main" id="{C802B47B-E098-9E7F-37D5-20F5AA4102EF}"/>
              </a:ext>
            </a:extLst>
          </p:cNvPr>
          <p:cNvSpPr txBox="1"/>
          <p:nvPr/>
        </p:nvSpPr>
        <p:spPr>
          <a:xfrm>
            <a:off x="2232951" y="6704157"/>
            <a:ext cx="5346057" cy="415498"/>
          </a:xfrm>
          <a:prstGeom prst="rect">
            <a:avLst/>
          </a:prstGeom>
        </p:spPr>
        <p:txBody>
          <a:bodyPr wrap="square" lIns="0" tIns="0" rIns="0" bIns="0" rtlCol="0" anchor="t">
            <a:spAutoFit/>
          </a:bodyPr>
          <a:lstStyle/>
          <a:p>
            <a:pPr algn="l" rtl="0"/>
            <a:r>
              <a:rPr lang="x-es-XL" sz="2700" b="0" i="0" u="none" baseline="0" dirty="0">
                <a:solidFill>
                  <a:srgbClr val="000000"/>
                </a:solidFill>
                <a:latin typeface="Calibri (MS)"/>
                <a:ea typeface="Calibri (MS)"/>
                <a:cs typeface="Calibri (MS)"/>
                <a:sym typeface="Calibri (MS)"/>
                <a:hlinkClick r:id="rId10"/>
              </a:rPr>
              <a:t>Aplicaciones móviles para donaciones</a:t>
            </a:r>
            <a:endParaRPr lang="x-es-XL" sz="2700" dirty="0">
              <a:solidFill>
                <a:srgbClr val="000000"/>
              </a:solidFill>
              <a:latin typeface="Calibri (MS)"/>
              <a:ea typeface="Calibri (MS)"/>
              <a:cs typeface="Calibri (MS)"/>
              <a:sym typeface="Calibri (MS)"/>
            </a:endParaRPr>
          </a:p>
        </p:txBody>
      </p:sp>
      <p:sp>
        <p:nvSpPr>
          <p:cNvPr id="40" name="TextBox 40">
            <a:extLst>
              <a:ext uri="{FF2B5EF4-FFF2-40B4-BE49-F238E27FC236}">
                <a16:creationId xmlns:a16="http://schemas.microsoft.com/office/drawing/2014/main" id="{67E00103-F985-31C7-31BB-8CDE102E70A3}"/>
              </a:ext>
            </a:extLst>
          </p:cNvPr>
          <p:cNvSpPr txBox="1"/>
          <p:nvPr/>
        </p:nvSpPr>
        <p:spPr>
          <a:xfrm>
            <a:off x="1401281" y="1895623"/>
            <a:ext cx="5131034" cy="955675"/>
          </a:xfrm>
          <a:prstGeom prst="rect">
            <a:avLst/>
          </a:prstGeom>
        </p:spPr>
        <p:txBody>
          <a:bodyPr lIns="0" tIns="0" rIns="0" bIns="0" rtlCol="0" anchor="t">
            <a:spAutoFit/>
          </a:bodyPr>
          <a:lstStyle/>
          <a:p>
            <a:pPr algn="l" rtl="0">
              <a:lnSpc>
                <a:spcPts val="7475"/>
              </a:lnSpc>
            </a:pPr>
            <a:r>
              <a:rPr lang="x-es-XL" sz="6500" b="0" i="0" u="none" baseline="0">
                <a:solidFill>
                  <a:srgbClr val="293374"/>
                </a:solidFill>
                <a:latin typeface="Effra"/>
                <a:ea typeface="Effra"/>
                <a:cs typeface="Effra"/>
                <a:sym typeface="Effra"/>
              </a:rPr>
              <a:t>Recursos</a:t>
            </a:r>
          </a:p>
        </p:txBody>
      </p:sp>
      <p:sp>
        <p:nvSpPr>
          <p:cNvPr id="41" name="TextBox 40">
            <a:extLst>
              <a:ext uri="{FF2B5EF4-FFF2-40B4-BE49-F238E27FC236}">
                <a16:creationId xmlns:a16="http://schemas.microsoft.com/office/drawing/2014/main" id="{F74843C4-172C-92C7-22F0-FDC1FCD4E04A}"/>
              </a:ext>
            </a:extLst>
          </p:cNvPr>
          <p:cNvSpPr txBox="1"/>
          <p:nvPr/>
        </p:nvSpPr>
        <p:spPr>
          <a:xfrm>
            <a:off x="7868932" y="6486344"/>
            <a:ext cx="6646652" cy="1846659"/>
          </a:xfrm>
          <a:prstGeom prst="rect">
            <a:avLst/>
          </a:prstGeom>
        </p:spPr>
        <p:txBody>
          <a:bodyPr wrap="square" lIns="0" tIns="0" rIns="0" bIns="0" rtlCol="0" anchor="t">
            <a:spAutoFit/>
          </a:bodyPr>
          <a:lstStyle/>
          <a:p>
            <a:pPr algn="ctr"/>
            <a:r>
              <a:rPr lang="x-es-XL" sz="4000" b="0" i="0" u="none" baseline="0" dirty="0">
                <a:solidFill>
                  <a:srgbClr val="293374"/>
                </a:solidFill>
                <a:latin typeface="Effra"/>
                <a:ea typeface="Effra"/>
                <a:cs typeface="Effra"/>
                <a:sym typeface="Effra"/>
              </a:rPr>
              <a:t>¡Programen una llamada de 30</a:t>
            </a:r>
            <a:r>
              <a:rPr lang="es-ES" sz="4000" b="0" i="0" u="none" baseline="0" dirty="0">
                <a:solidFill>
                  <a:srgbClr val="293374"/>
                </a:solidFill>
                <a:latin typeface="Effra"/>
                <a:ea typeface="Effra"/>
                <a:cs typeface="Effra"/>
                <a:sym typeface="Effra"/>
              </a:rPr>
              <a:t> </a:t>
            </a:r>
            <a:r>
              <a:rPr lang="x-es-XL" sz="4000" b="0" i="0" u="none" baseline="0" dirty="0">
                <a:solidFill>
                  <a:srgbClr val="293374"/>
                </a:solidFill>
                <a:latin typeface="Effra"/>
                <a:ea typeface="Effra"/>
                <a:cs typeface="Effra"/>
                <a:sym typeface="Effra"/>
              </a:rPr>
              <a:t>minutos con el equipo de Desarrollo de Fondos de SIA!</a:t>
            </a:r>
          </a:p>
        </p:txBody>
      </p:sp>
      <p:pic>
        <p:nvPicPr>
          <p:cNvPr id="43" name="Picture 42" descr="Un código QR sobre un fondo blanco&#10;&#10;El contenido generado por IA puede ser incorrecto.">
            <a:extLst>
              <a:ext uri="{FF2B5EF4-FFF2-40B4-BE49-F238E27FC236}">
                <a16:creationId xmlns:a16="http://schemas.microsoft.com/office/drawing/2014/main" id="{61FB1AFE-5582-AAE8-434D-CBBA974EF2A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39694" y="2923430"/>
            <a:ext cx="3770662" cy="3770662"/>
          </a:xfrm>
          <a:prstGeom prst="rect">
            <a:avLst/>
          </a:prstGeom>
        </p:spPr>
      </p:pic>
    </p:spTree>
    <p:extLst>
      <p:ext uri="{BB962C8B-B14F-4D97-AF65-F5344CB8AC3E}">
        <p14:creationId xmlns:p14="http://schemas.microsoft.com/office/powerpoint/2010/main" val="1078829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Un primer plano de flores rosas&#10;&#10;El contenido generado por IA puede ser incorrecto.">
            <a:extLst>
              <a:ext uri="{FF2B5EF4-FFF2-40B4-BE49-F238E27FC236}">
                <a16:creationId xmlns:a16="http://schemas.microsoft.com/office/drawing/2014/main" id="{CA953289-33C0-34AA-986F-91C421392537}"/>
              </a:ext>
            </a:extLst>
          </p:cNvPr>
          <p:cNvPicPr>
            <a:picLocks noChangeAspect="1"/>
          </p:cNvPicPr>
          <p:nvPr/>
        </p:nvPicPr>
        <p:blipFill>
          <a:blip r:embed="rId3"/>
          <a:stretch>
            <a:fillRect/>
          </a:stretch>
        </p:blipFill>
        <p:spPr>
          <a:xfrm>
            <a:off x="-239854" y="6531"/>
            <a:ext cx="18979038" cy="10651608"/>
          </a:xfrm>
          <a:prstGeom prst="rect">
            <a:avLst/>
          </a:prstGeom>
        </p:spPr>
      </p:pic>
      <p:grpSp>
        <p:nvGrpSpPr>
          <p:cNvPr id="8" name="Group 8"/>
          <p:cNvGrpSpPr/>
          <p:nvPr/>
        </p:nvGrpSpPr>
        <p:grpSpPr>
          <a:xfrm>
            <a:off x="-239854" y="5164667"/>
            <a:ext cx="11963400" cy="6155118"/>
            <a:chOff x="0" y="0"/>
            <a:chExt cx="1329258" cy="1621101"/>
          </a:xfrm>
        </p:grpSpPr>
        <p:sp>
          <p:nvSpPr>
            <p:cNvPr id="9" name="Freeform 9"/>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solidFill>
              <a:srgbClr val="EEC0E9">
                <a:alpha val="46000"/>
              </a:srgbClr>
            </a:solidFill>
            <a:ln cap="rnd">
              <a:noFill/>
              <a:prstDash val="solid"/>
              <a:round/>
            </a:ln>
          </p:spPr>
          <p:txBody>
            <a:bodyPr/>
            <a:lstStyle/>
            <a:p>
              <a:endParaRPr lang="x-es-XL"/>
            </a:p>
          </p:txBody>
        </p:sp>
        <p:sp>
          <p:nvSpPr>
            <p:cNvPr id="10" name="TextBox 10"/>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8" name="TextBox 18"/>
          <p:cNvSpPr txBox="1"/>
          <p:nvPr/>
        </p:nvSpPr>
        <p:spPr>
          <a:xfrm>
            <a:off x="214009" y="5206779"/>
            <a:ext cx="11261711" cy="5524825"/>
          </a:xfrm>
          <a:prstGeom prst="rect">
            <a:avLst/>
          </a:prstGeom>
        </p:spPr>
        <p:txBody>
          <a:bodyPr wrap="square" lIns="0" tIns="0" rIns="0" bIns="0" rtlCol="0" anchor="t">
            <a:spAutoFit/>
          </a:bodyPr>
          <a:lstStyle/>
          <a:p>
            <a:pPr algn="just" rtl="0"/>
            <a:r>
              <a:rPr lang="x-es-XL" sz="3600" b="1" i="0" u="none" baseline="0" dirty="0"/>
              <a:t>Moonlight and Magnolia: evento de la Sociedad Laurel</a:t>
            </a:r>
            <a:endParaRPr lang="x-es-XL" sz="3600" b="1" dirty="0">
              <a:ea typeface="Calibri"/>
              <a:cs typeface="Calibri"/>
            </a:endParaRPr>
          </a:p>
          <a:p>
            <a:pPr algn="just" rtl="0"/>
            <a:r>
              <a:rPr lang="x-es-XL" sz="3600" b="0" i="0" u="none" baseline="0" dirty="0"/>
              <a:t>Jueves, 23 de julio de 2026 • 6:30-8:00 p. m. (hora estándar de Corea) • INSPIRE Entertainment Resort</a:t>
            </a:r>
            <a:endParaRPr lang="x-es-XL" sz="3600" dirty="0">
              <a:ea typeface="Calibri"/>
              <a:cs typeface="Calibri"/>
            </a:endParaRPr>
          </a:p>
          <a:p>
            <a:pPr algn="just"/>
            <a:endParaRPr lang="x-es-XL" sz="3600" dirty="0">
              <a:ea typeface="Calibri"/>
              <a:cs typeface="Calibri"/>
            </a:endParaRPr>
          </a:p>
          <a:p>
            <a:pPr algn="just" rtl="0"/>
            <a:r>
              <a:rPr lang="x-es-XL" sz="3600" b="0" i="1" u="none" baseline="0" dirty="0"/>
              <a:t>Este evento, al que se accede solo por invitación, está abierto a las miembros activas de la Sociedad Laurel de la federación que hayan contribuido con $500 o más durante el bienio actual (2024-2026), o que hayan alcanzado el estatus de Attaché durante este período.</a:t>
            </a:r>
            <a:endParaRPr lang="x-es-XL" sz="3600" i="1" dirty="0">
              <a:ea typeface="Calibri"/>
              <a:cs typeface="Calibri"/>
            </a:endParaRPr>
          </a:p>
          <a:p>
            <a:pPr algn="just"/>
            <a:endParaRPr lang="x-es-XL" sz="3600" i="1" dirty="0">
              <a:ea typeface="Calibri"/>
              <a:cs typeface="Calibri"/>
            </a:endParaRPr>
          </a:p>
        </p:txBody>
      </p:sp>
      <p:pic>
        <p:nvPicPr>
          <p:cNvPr id="21" name="Picture 20" descr="Un primer plano de un cartel&#10;&#10;El contenido generado por IA puede ser incorrecto.">
            <a:extLst>
              <a:ext uri="{FF2B5EF4-FFF2-40B4-BE49-F238E27FC236}">
                <a16:creationId xmlns:a16="http://schemas.microsoft.com/office/drawing/2014/main" id="{CF3B23B9-F30A-9944-09A4-43E8FF3D442F}"/>
              </a:ext>
            </a:extLst>
          </p:cNvPr>
          <p:cNvPicPr>
            <a:picLocks noChangeAspect="1"/>
          </p:cNvPicPr>
          <p:nvPr/>
        </p:nvPicPr>
        <p:blipFill>
          <a:blip r:embed="rId4"/>
          <a:stretch>
            <a:fillRect/>
          </a:stretch>
        </p:blipFill>
        <p:spPr>
          <a:xfrm>
            <a:off x="5616150" y="316335"/>
            <a:ext cx="7055700" cy="4521710"/>
          </a:xfrm>
          <a:prstGeom prst="rect">
            <a:avLst/>
          </a:prstGeom>
        </p:spPr>
      </p:pic>
      <p:pic>
        <p:nvPicPr>
          <p:cNvPr id="27" name="Picture 26" descr="Un cartel rectangular blanco con texto azul.&#10;&#10;El contenido generado por IA puede ser incorrecto.">
            <a:extLst>
              <a:ext uri="{FF2B5EF4-FFF2-40B4-BE49-F238E27FC236}">
                <a16:creationId xmlns:a16="http://schemas.microsoft.com/office/drawing/2014/main" id="{83B1D871-874F-EE4A-7BE1-6C7B4E0E3C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02681" y="8420334"/>
            <a:ext cx="5791199" cy="1887833"/>
          </a:xfrm>
          <a:prstGeom prst="rect">
            <a:avLst/>
          </a:prstGeom>
        </p:spPr>
      </p:pic>
      <p:sp>
        <p:nvSpPr>
          <p:cNvPr id="2" name="TextBox 1">
            <a:extLst>
              <a:ext uri="{FF2B5EF4-FFF2-40B4-BE49-F238E27FC236}">
                <a16:creationId xmlns:a16="http://schemas.microsoft.com/office/drawing/2014/main" id="{FBC10854-E4D8-8AA6-5D9E-0965A9FDDC83}"/>
              </a:ext>
            </a:extLst>
          </p:cNvPr>
          <p:cNvSpPr txBox="1"/>
          <p:nvPr/>
        </p:nvSpPr>
        <p:spPr>
          <a:xfrm>
            <a:off x="12616133" y="1196461"/>
            <a:ext cx="5671867" cy="2769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x-es-XL" sz="3200" b="0" i="1" u="none" strike="noStrike" baseline="0" dirty="0">
                <a:solidFill>
                  <a:srgbClr val="000000"/>
                </a:solidFill>
                <a:latin typeface="Calibri"/>
                <a:ea typeface="Segoe UI"/>
                <a:cs typeface="Segoe UI"/>
              </a:rPr>
              <a:t>¿Tienen preguntas? Comuníquense con una miembro del equipo de Desarrollo de Fondos escribiendo a Development@soroptimist.org</a:t>
            </a:r>
            <a:endParaRPr lang="x-es-XL" sz="1400" dirty="0">
              <a:ea typeface="Calibri"/>
              <a:cs typeface="Calibri"/>
            </a:endParaRPr>
          </a:p>
          <a:p>
            <a:pPr algn="ctr" rtl="0"/>
            <a:endParaRPr lang="x-es-XL"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TotalTime>
  <Words>2130</Words>
  <Application>Microsoft Office PowerPoint</Application>
  <PresentationFormat>Custom</PresentationFormat>
  <Paragraphs>149</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Calibri (MS) Bold</vt:lpstr>
      <vt:lpstr>Effra</vt:lpstr>
      <vt:lpstr>Arial</vt:lpstr>
      <vt:lpstr>Calibri (MS)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SIA PPT Template</dc:title>
  <dc:creator>Michael Kang</dc:creator>
  <cp:lastModifiedBy>Mike Kang</cp:lastModifiedBy>
  <cp:revision>7</cp:revision>
  <dcterms:created xsi:type="dcterms:W3CDTF">2006-08-16T00:00:00Z</dcterms:created>
  <dcterms:modified xsi:type="dcterms:W3CDTF">2026-02-05T19:27:39Z</dcterms:modified>
  <dc:identifier>DAG2D4GzFFA</dc:identifier>
</cp:coreProperties>
</file>