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20" r:id="rId1"/>
  </p:sldMasterIdLst>
  <p:notesMasterIdLst>
    <p:notesMasterId r:id="rId8"/>
  </p:notesMasterIdLst>
  <p:sldIdLst>
    <p:sldId id="256" r:id="rId2"/>
    <p:sldId id="257" r:id="rId3"/>
    <p:sldId id="261" r:id="rId4"/>
    <p:sldId id="263" r:id="rId5"/>
    <p:sldId id="264" r:id="rId6"/>
    <p:sldId id="260"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DC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4126" autoAdjust="0"/>
  </p:normalViewPr>
  <p:slideViewPr>
    <p:cSldViewPr snapToGrid="0">
      <p:cViewPr varScale="1">
        <p:scale>
          <a:sx n="46" d="100"/>
          <a:sy n="46" d="100"/>
        </p:scale>
        <p:origin x="120" y="53"/>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z Aponte" userId="0da1c7c7-d8a8-4a7c-b9e1-d98a9e646632" providerId="ADAL" clId="{4D4BC06D-AA1C-493A-BCE2-5036822E8075}"/>
    <pc:docChg chg="modSld">
      <pc:chgData name="Luz Aponte" userId="0da1c7c7-d8a8-4a7c-b9e1-d98a9e646632" providerId="ADAL" clId="{4D4BC06D-AA1C-493A-BCE2-5036822E8075}" dt="2024-08-28T15:20:14.671" v="0" actId="114"/>
      <pc:docMkLst>
        <pc:docMk/>
      </pc:docMkLst>
      <pc:sldChg chg="modNotesTx">
        <pc:chgData name="Luz Aponte" userId="0da1c7c7-d8a8-4a7c-b9e1-d98a9e646632" providerId="ADAL" clId="{4D4BC06D-AA1C-493A-BCE2-5036822E8075}" dt="2024-08-28T15:20:14.671" v="0" actId="114"/>
        <pc:sldMkLst>
          <pc:docMk/>
          <pc:sldMk cId="3712423172" sldId="256"/>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6.png"/><Relationship Id="rId4" Type="http://schemas.openxmlformats.org/officeDocument/2006/relationships/image" Target="../media/image7.svg"/></Relationships>
</file>

<file path=ppt/diagrams/_rels/data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svg"/><Relationship Id="rId1" Type="http://schemas.openxmlformats.org/officeDocument/2006/relationships/image" Target="../media/image8.png"/><Relationship Id="rId6" Type="http://schemas.openxmlformats.org/officeDocument/2006/relationships/image" Target="../media/image16.svg"/><Relationship Id="rId5" Type="http://schemas.openxmlformats.org/officeDocument/2006/relationships/image" Target="../media/image10.png"/><Relationship Id="rId4"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6.png"/><Relationship Id="rId4" Type="http://schemas.openxmlformats.org/officeDocument/2006/relationships/image" Target="../media/image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svg"/><Relationship Id="rId1" Type="http://schemas.openxmlformats.org/officeDocument/2006/relationships/image" Target="../media/image8.png"/><Relationship Id="rId6" Type="http://schemas.openxmlformats.org/officeDocument/2006/relationships/image" Target="../media/image16.svg"/><Relationship Id="rId5" Type="http://schemas.openxmlformats.org/officeDocument/2006/relationships/image" Target="../media/image10.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F25554-77CA-4976-AAF4-91DAE0D276D3}"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zh-TW"/>
        </a:p>
      </dgm:t>
    </dgm:pt>
    <dgm:pt modelId="{BAD81BC5-097E-4537-AD43-96C399EB8430}">
      <dgm:prSet custT="1"/>
      <dgm:spPr/>
      <dgm:t>
        <a:bodyPr/>
        <a:lstStyle/>
        <a:p>
          <a:pPr algn="ctr" rtl="0">
            <a:lnSpc>
              <a:spcPct val="100000"/>
            </a:lnSpc>
          </a:pPr>
          <a:r>
            <a:rPr lang="zh-TW" sz="1800" b="0" i="0" u="none" baseline="0"/>
            <a:t>吸引新會員加入的策略</a:t>
          </a:r>
        </a:p>
      </dgm:t>
    </dgm:pt>
    <dgm:pt modelId="{A48D6F45-305D-48D5-BEE8-FADF93C241AB}" type="parTrans" cxnId="{054AD4C3-FF6D-452D-9AE6-7816B042B64A}">
      <dgm:prSet/>
      <dgm:spPr/>
      <dgm:t>
        <a:bodyPr/>
        <a:lstStyle/>
        <a:p>
          <a:endParaRPr lang="zh-TW"/>
        </a:p>
      </dgm:t>
    </dgm:pt>
    <dgm:pt modelId="{B011547A-3605-4C45-AED5-FB7D512C0459}" type="sibTrans" cxnId="{054AD4C3-FF6D-452D-9AE6-7816B042B64A}">
      <dgm:prSet/>
      <dgm:spPr/>
      <dgm:t>
        <a:bodyPr/>
        <a:lstStyle/>
        <a:p>
          <a:endParaRPr lang="zh-TW"/>
        </a:p>
      </dgm:t>
    </dgm:pt>
    <dgm:pt modelId="{04F9F76F-C2AC-4AFE-A180-46858CC80AE9}">
      <dgm:prSet custT="1"/>
      <dgm:spPr/>
      <dgm:t>
        <a:bodyPr/>
        <a:lstStyle/>
        <a:p>
          <a:pPr algn="ctr" rtl="0">
            <a:lnSpc>
              <a:spcPct val="100000"/>
            </a:lnSpc>
          </a:pPr>
          <a:r>
            <a:rPr lang="zh-TW" sz="1800" b="0" i="0" u="none" baseline="0"/>
            <a:t>設計有效的新會員入會流程</a:t>
          </a:r>
        </a:p>
      </dgm:t>
    </dgm:pt>
    <dgm:pt modelId="{2209056B-6EBD-42EF-BFB0-76BF2DFBD7C1}" type="parTrans" cxnId="{592CED2B-49B5-4451-97DD-777E6080DBD6}">
      <dgm:prSet/>
      <dgm:spPr/>
      <dgm:t>
        <a:bodyPr/>
        <a:lstStyle/>
        <a:p>
          <a:endParaRPr lang="zh-TW"/>
        </a:p>
      </dgm:t>
    </dgm:pt>
    <dgm:pt modelId="{9E5EA4EA-82F5-4FE6-99CB-AC3D6DC807D2}" type="sibTrans" cxnId="{592CED2B-49B5-4451-97DD-777E6080DBD6}">
      <dgm:prSet/>
      <dgm:spPr/>
      <dgm:t>
        <a:bodyPr/>
        <a:lstStyle/>
        <a:p>
          <a:endParaRPr lang="zh-TW"/>
        </a:p>
      </dgm:t>
    </dgm:pt>
    <dgm:pt modelId="{B22BC694-91C0-42CF-A9D0-9E75F1E9EC44}">
      <dgm:prSet custT="1"/>
      <dgm:spPr/>
      <dgm:t>
        <a:bodyPr/>
        <a:lstStyle/>
        <a:p>
          <a:pPr algn="ctr" rtl="0">
            <a:lnSpc>
              <a:spcPct val="100000"/>
            </a:lnSpc>
          </a:pPr>
          <a:r>
            <a:rPr lang="zh-TW" sz="1800" b="0" i="0" u="none" baseline="0"/>
            <a:t>建立和支持新分會的策略</a:t>
          </a:r>
        </a:p>
      </dgm:t>
    </dgm:pt>
    <dgm:pt modelId="{59DD20E7-B35D-4CD2-A39D-70182754A9F6}" type="parTrans" cxnId="{F3F34714-A16C-4966-9BF9-3D21277C3115}">
      <dgm:prSet/>
      <dgm:spPr/>
      <dgm:t>
        <a:bodyPr/>
        <a:lstStyle/>
        <a:p>
          <a:endParaRPr lang="zh-TW"/>
        </a:p>
      </dgm:t>
    </dgm:pt>
    <dgm:pt modelId="{BFDE1D4A-DFFF-444E-99F3-2908FB9F6B93}" type="sibTrans" cxnId="{F3F34714-A16C-4966-9BF9-3D21277C3115}">
      <dgm:prSet/>
      <dgm:spPr/>
      <dgm:t>
        <a:bodyPr/>
        <a:lstStyle/>
        <a:p>
          <a:endParaRPr lang="zh-TW"/>
        </a:p>
      </dgm:t>
    </dgm:pt>
    <dgm:pt modelId="{C3C02251-1F17-47C1-92C9-45558FA3E2D4}" type="pres">
      <dgm:prSet presAssocID="{2AF25554-77CA-4976-AAF4-91DAE0D276D3}" presName="root" presStyleCnt="0">
        <dgm:presLayoutVars>
          <dgm:dir/>
          <dgm:resizeHandles val="exact"/>
        </dgm:presLayoutVars>
      </dgm:prSet>
      <dgm:spPr/>
      <dgm:t>
        <a:bodyPr/>
        <a:lstStyle/>
        <a:p>
          <a:endParaRPr lang="en-US"/>
        </a:p>
      </dgm:t>
    </dgm:pt>
    <dgm:pt modelId="{2670A422-4497-4948-9AB4-9EE1348A2194}" type="pres">
      <dgm:prSet presAssocID="{BAD81BC5-097E-4537-AD43-96C399EB8430}" presName="compNode" presStyleCnt="0"/>
      <dgm:spPr/>
    </dgm:pt>
    <dgm:pt modelId="{1AD70999-2FA4-4E4B-AF3B-6BCFFC36FEB5}" type="pres">
      <dgm:prSet presAssocID="{BAD81BC5-097E-4537-AD43-96C399EB843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dgm:spPr>
      <dgm:extLst>
        <a:ext uri="{E40237B7-FDA0-4F09-8148-C483321AD2D9}">
          <dgm14:cNvPr xmlns:dgm14="http://schemas.microsoft.com/office/drawing/2010/diagram" id="0" name="" descr="握手"/>
        </a:ext>
      </dgm:extLst>
    </dgm:pt>
    <dgm:pt modelId="{B38371D7-6560-4869-8617-29715F08959D}" type="pres">
      <dgm:prSet presAssocID="{BAD81BC5-097E-4537-AD43-96C399EB8430}" presName="spaceRect" presStyleCnt="0"/>
      <dgm:spPr/>
    </dgm:pt>
    <dgm:pt modelId="{709079CE-0FB3-4C80-B00A-C020E13F894F}" type="pres">
      <dgm:prSet presAssocID="{BAD81BC5-097E-4537-AD43-96C399EB8430}" presName="textRect" presStyleLbl="revTx" presStyleIdx="0" presStyleCnt="3">
        <dgm:presLayoutVars>
          <dgm:chMax val="1"/>
          <dgm:chPref val="1"/>
        </dgm:presLayoutVars>
      </dgm:prSet>
      <dgm:spPr/>
      <dgm:t>
        <a:bodyPr/>
        <a:lstStyle/>
        <a:p>
          <a:endParaRPr lang="en-US"/>
        </a:p>
      </dgm:t>
    </dgm:pt>
    <dgm:pt modelId="{31A58512-7D92-49D7-85BB-8F2C2BA9FF5F}" type="pres">
      <dgm:prSet presAssocID="{B011547A-3605-4C45-AED5-FB7D512C0459}" presName="sibTrans" presStyleCnt="0"/>
      <dgm:spPr/>
    </dgm:pt>
    <dgm:pt modelId="{791098E0-F807-4FC3-936F-5170D05B2504}" type="pres">
      <dgm:prSet presAssocID="{04F9F76F-C2AC-4AFE-A180-46858CC80AE9}" presName="compNode" presStyleCnt="0"/>
      <dgm:spPr/>
    </dgm:pt>
    <dgm:pt modelId="{E6D0EC20-050B-4778-82BC-EDA3C2449F58}" type="pres">
      <dgm:prSet presAssocID="{04F9F76F-C2AC-4AFE-A180-46858CC80AE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dgm:spPr>
      <dgm:extLst>
        <a:ext uri="{E40237B7-FDA0-4F09-8148-C483321AD2D9}">
          <dgm14:cNvPr xmlns:dgm14="http://schemas.microsoft.com/office/drawing/2010/diagram" id="0" name="" descr="使用者"/>
        </a:ext>
      </dgm:extLst>
    </dgm:pt>
    <dgm:pt modelId="{F11EE411-BB8A-4F43-8EEB-9E2C8F11F885}" type="pres">
      <dgm:prSet presAssocID="{04F9F76F-C2AC-4AFE-A180-46858CC80AE9}" presName="spaceRect" presStyleCnt="0"/>
      <dgm:spPr/>
    </dgm:pt>
    <dgm:pt modelId="{265F2F97-E0BF-41C4-AF13-5DA7F52F6EDC}" type="pres">
      <dgm:prSet presAssocID="{04F9F76F-C2AC-4AFE-A180-46858CC80AE9}" presName="textRect" presStyleLbl="revTx" presStyleIdx="1" presStyleCnt="3">
        <dgm:presLayoutVars>
          <dgm:chMax val="1"/>
          <dgm:chPref val="1"/>
        </dgm:presLayoutVars>
      </dgm:prSet>
      <dgm:spPr/>
      <dgm:t>
        <a:bodyPr/>
        <a:lstStyle/>
        <a:p>
          <a:endParaRPr lang="en-US"/>
        </a:p>
      </dgm:t>
    </dgm:pt>
    <dgm:pt modelId="{E815BA4A-1BD8-41B2-AF4F-E54FC8884DB7}" type="pres">
      <dgm:prSet presAssocID="{9E5EA4EA-82F5-4FE6-99CB-AC3D6DC807D2}" presName="sibTrans" presStyleCnt="0"/>
      <dgm:spPr/>
    </dgm:pt>
    <dgm:pt modelId="{4421A8A9-2572-465C-A9C8-CFDD71663A93}" type="pres">
      <dgm:prSet presAssocID="{B22BC694-91C0-42CF-A9D0-9E75F1E9EC44}" presName="compNode" presStyleCnt="0"/>
      <dgm:spPr/>
    </dgm:pt>
    <dgm:pt modelId="{733C5AE1-15DF-401B-BA99-22BDCF276E9C}" type="pres">
      <dgm:prSet presAssocID="{B22BC694-91C0-42CF-A9D0-9E75F1E9EC44}"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dgm:spPr>
      <dgm:extLst>
        <a:ext uri="{E40237B7-FDA0-4F09-8148-C483321AD2D9}">
          <dgm14:cNvPr xmlns:dgm14="http://schemas.microsoft.com/office/drawing/2010/diagram" id="0" name="" descr="使用者"/>
        </a:ext>
      </dgm:extLst>
    </dgm:pt>
    <dgm:pt modelId="{6AA24B06-598C-4BA8-929D-A53BAC09A61B}" type="pres">
      <dgm:prSet presAssocID="{B22BC694-91C0-42CF-A9D0-9E75F1E9EC44}" presName="spaceRect" presStyleCnt="0"/>
      <dgm:spPr/>
    </dgm:pt>
    <dgm:pt modelId="{2F51AE50-2BCD-4118-A99F-FC668ACABE24}" type="pres">
      <dgm:prSet presAssocID="{B22BC694-91C0-42CF-A9D0-9E75F1E9EC44}" presName="textRect" presStyleLbl="revTx" presStyleIdx="2" presStyleCnt="3">
        <dgm:presLayoutVars>
          <dgm:chMax val="1"/>
          <dgm:chPref val="1"/>
        </dgm:presLayoutVars>
      </dgm:prSet>
      <dgm:spPr/>
      <dgm:t>
        <a:bodyPr/>
        <a:lstStyle/>
        <a:p>
          <a:endParaRPr lang="en-US"/>
        </a:p>
      </dgm:t>
    </dgm:pt>
  </dgm:ptLst>
  <dgm:cxnLst>
    <dgm:cxn modelId="{FD41D80B-7146-4547-A2C2-325317AA6336}" type="presOf" srcId="{2AF25554-77CA-4976-AAF4-91DAE0D276D3}" destId="{C3C02251-1F17-47C1-92C9-45558FA3E2D4}" srcOrd="0" destOrd="0" presId="urn:microsoft.com/office/officeart/2018/2/layout/IconLabelList"/>
    <dgm:cxn modelId="{592CED2B-49B5-4451-97DD-777E6080DBD6}" srcId="{2AF25554-77CA-4976-AAF4-91DAE0D276D3}" destId="{04F9F76F-C2AC-4AFE-A180-46858CC80AE9}" srcOrd="1" destOrd="0" parTransId="{2209056B-6EBD-42EF-BFB0-76BF2DFBD7C1}" sibTransId="{9E5EA4EA-82F5-4FE6-99CB-AC3D6DC807D2}"/>
    <dgm:cxn modelId="{F3F34714-A16C-4966-9BF9-3D21277C3115}" srcId="{2AF25554-77CA-4976-AAF4-91DAE0D276D3}" destId="{B22BC694-91C0-42CF-A9D0-9E75F1E9EC44}" srcOrd="2" destOrd="0" parTransId="{59DD20E7-B35D-4CD2-A39D-70182754A9F6}" sibTransId="{BFDE1D4A-DFFF-444E-99F3-2908FB9F6B93}"/>
    <dgm:cxn modelId="{902ACEDB-5EB9-465B-AD2B-5D5E3DEF71C6}" type="presOf" srcId="{B22BC694-91C0-42CF-A9D0-9E75F1E9EC44}" destId="{2F51AE50-2BCD-4118-A99F-FC668ACABE24}" srcOrd="0" destOrd="0" presId="urn:microsoft.com/office/officeart/2018/2/layout/IconLabelList"/>
    <dgm:cxn modelId="{054AD4C3-FF6D-452D-9AE6-7816B042B64A}" srcId="{2AF25554-77CA-4976-AAF4-91DAE0D276D3}" destId="{BAD81BC5-097E-4537-AD43-96C399EB8430}" srcOrd="0" destOrd="0" parTransId="{A48D6F45-305D-48D5-BEE8-FADF93C241AB}" sibTransId="{B011547A-3605-4C45-AED5-FB7D512C0459}"/>
    <dgm:cxn modelId="{D7152EFB-192E-475D-83EC-4104B294022F}" type="presOf" srcId="{04F9F76F-C2AC-4AFE-A180-46858CC80AE9}" destId="{265F2F97-E0BF-41C4-AF13-5DA7F52F6EDC}" srcOrd="0" destOrd="0" presId="urn:microsoft.com/office/officeart/2018/2/layout/IconLabelList"/>
    <dgm:cxn modelId="{3289DDEF-4E93-48E8-962E-715C1F8C49EA}" type="presOf" srcId="{BAD81BC5-097E-4537-AD43-96C399EB8430}" destId="{709079CE-0FB3-4C80-B00A-C020E13F894F}" srcOrd="0" destOrd="0" presId="urn:microsoft.com/office/officeart/2018/2/layout/IconLabelList"/>
    <dgm:cxn modelId="{58525AA8-EB19-44A0-A829-EA31956D2472}" type="presParOf" srcId="{C3C02251-1F17-47C1-92C9-45558FA3E2D4}" destId="{2670A422-4497-4948-9AB4-9EE1348A2194}" srcOrd="0" destOrd="0" presId="urn:microsoft.com/office/officeart/2018/2/layout/IconLabelList"/>
    <dgm:cxn modelId="{095B2058-F15F-4EB8-AE41-4AC6441B804E}" type="presParOf" srcId="{2670A422-4497-4948-9AB4-9EE1348A2194}" destId="{1AD70999-2FA4-4E4B-AF3B-6BCFFC36FEB5}" srcOrd="0" destOrd="0" presId="urn:microsoft.com/office/officeart/2018/2/layout/IconLabelList"/>
    <dgm:cxn modelId="{736BFFEB-C074-4EF8-A1C2-D76990DF3AA9}" type="presParOf" srcId="{2670A422-4497-4948-9AB4-9EE1348A2194}" destId="{B38371D7-6560-4869-8617-29715F08959D}" srcOrd="1" destOrd="0" presId="urn:microsoft.com/office/officeart/2018/2/layout/IconLabelList"/>
    <dgm:cxn modelId="{B7229DA4-B58D-4F78-9A2B-D884094D75AE}" type="presParOf" srcId="{2670A422-4497-4948-9AB4-9EE1348A2194}" destId="{709079CE-0FB3-4C80-B00A-C020E13F894F}" srcOrd="2" destOrd="0" presId="urn:microsoft.com/office/officeart/2018/2/layout/IconLabelList"/>
    <dgm:cxn modelId="{72035314-2559-473C-833C-9FECED590508}" type="presParOf" srcId="{C3C02251-1F17-47C1-92C9-45558FA3E2D4}" destId="{31A58512-7D92-49D7-85BB-8F2C2BA9FF5F}" srcOrd="1" destOrd="0" presId="urn:microsoft.com/office/officeart/2018/2/layout/IconLabelList"/>
    <dgm:cxn modelId="{02DB2D78-EC11-4BF4-9628-E6C7C9297654}" type="presParOf" srcId="{C3C02251-1F17-47C1-92C9-45558FA3E2D4}" destId="{791098E0-F807-4FC3-936F-5170D05B2504}" srcOrd="2" destOrd="0" presId="urn:microsoft.com/office/officeart/2018/2/layout/IconLabelList"/>
    <dgm:cxn modelId="{4D64D80F-E455-406F-9F80-CE3901241654}" type="presParOf" srcId="{791098E0-F807-4FC3-936F-5170D05B2504}" destId="{E6D0EC20-050B-4778-82BC-EDA3C2449F58}" srcOrd="0" destOrd="0" presId="urn:microsoft.com/office/officeart/2018/2/layout/IconLabelList"/>
    <dgm:cxn modelId="{ABD63CCE-E821-4018-BFA2-EAB5424C3908}" type="presParOf" srcId="{791098E0-F807-4FC3-936F-5170D05B2504}" destId="{F11EE411-BB8A-4F43-8EEB-9E2C8F11F885}" srcOrd="1" destOrd="0" presId="urn:microsoft.com/office/officeart/2018/2/layout/IconLabelList"/>
    <dgm:cxn modelId="{553C861C-9661-493A-A065-EC46207F6C3F}" type="presParOf" srcId="{791098E0-F807-4FC3-936F-5170D05B2504}" destId="{265F2F97-E0BF-41C4-AF13-5DA7F52F6EDC}" srcOrd="2" destOrd="0" presId="urn:microsoft.com/office/officeart/2018/2/layout/IconLabelList"/>
    <dgm:cxn modelId="{5896BA00-C02F-4F4B-9A9B-6C69028444CF}" type="presParOf" srcId="{C3C02251-1F17-47C1-92C9-45558FA3E2D4}" destId="{E815BA4A-1BD8-41B2-AF4F-E54FC8884DB7}" srcOrd="3" destOrd="0" presId="urn:microsoft.com/office/officeart/2018/2/layout/IconLabelList"/>
    <dgm:cxn modelId="{0FB78B90-4CDB-4BF9-8A6A-576E07E066B5}" type="presParOf" srcId="{C3C02251-1F17-47C1-92C9-45558FA3E2D4}" destId="{4421A8A9-2572-465C-A9C8-CFDD71663A93}" srcOrd="4" destOrd="0" presId="urn:microsoft.com/office/officeart/2018/2/layout/IconLabelList"/>
    <dgm:cxn modelId="{C247DCB2-E0EF-4722-872A-83CDE161F865}" type="presParOf" srcId="{4421A8A9-2572-465C-A9C8-CFDD71663A93}" destId="{733C5AE1-15DF-401B-BA99-22BDCF276E9C}" srcOrd="0" destOrd="0" presId="urn:microsoft.com/office/officeart/2018/2/layout/IconLabelList"/>
    <dgm:cxn modelId="{8852DB4A-CD4F-4C04-80DF-FC11A19ED9CE}" type="presParOf" srcId="{4421A8A9-2572-465C-A9C8-CFDD71663A93}" destId="{6AA24B06-598C-4BA8-929D-A53BAC09A61B}" srcOrd="1" destOrd="0" presId="urn:microsoft.com/office/officeart/2018/2/layout/IconLabelList"/>
    <dgm:cxn modelId="{BFBCC064-30F2-4547-B83E-956B8920A1C6}" type="presParOf" srcId="{4421A8A9-2572-465C-A9C8-CFDD71663A93}" destId="{2F51AE50-2BCD-4118-A99F-FC668ACABE24}"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AB984D-02FB-4E96-AAE9-87C1920523C3}"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zh-TW"/>
        </a:p>
      </dgm:t>
    </dgm:pt>
    <dgm:pt modelId="{FC8B6140-ED36-49A3-A0E6-0536FDFDDC4E}">
      <dgm:prSet/>
      <dgm:spPr/>
      <dgm:t>
        <a:bodyPr/>
        <a:lstStyle/>
        <a:p>
          <a:pPr algn="ctr" rtl="0">
            <a:lnSpc>
              <a:spcPct val="100000"/>
            </a:lnSpc>
          </a:pPr>
          <a:r>
            <a:rPr lang="zh-TW" b="0" i="0" u="none" baseline="0"/>
            <a:t>制定策略</a:t>
          </a:r>
          <a:endParaRPr lang="zh-TW"/>
        </a:p>
      </dgm:t>
    </dgm:pt>
    <dgm:pt modelId="{42B43875-C4DC-4D41-A702-417B34A2D52D}" type="parTrans" cxnId="{B7F1C796-BFDE-4CEE-91EB-0CD8680DD693}">
      <dgm:prSet/>
      <dgm:spPr/>
      <dgm:t>
        <a:bodyPr/>
        <a:lstStyle/>
        <a:p>
          <a:endParaRPr lang="zh-TW"/>
        </a:p>
      </dgm:t>
    </dgm:pt>
    <dgm:pt modelId="{F0585EFC-5237-4616-9A45-6DBC6918A8BC}" type="sibTrans" cxnId="{B7F1C796-BFDE-4CEE-91EB-0CD8680DD693}">
      <dgm:prSet/>
      <dgm:spPr/>
      <dgm:t>
        <a:bodyPr/>
        <a:lstStyle/>
        <a:p>
          <a:endParaRPr lang="zh-TW"/>
        </a:p>
      </dgm:t>
    </dgm:pt>
    <dgm:pt modelId="{D39ED785-3E16-4D50-B8D7-9D5CA1A12AE2}">
      <dgm:prSet/>
      <dgm:spPr/>
      <dgm:t>
        <a:bodyPr/>
        <a:lstStyle/>
        <a:p>
          <a:pPr algn="ctr" rtl="0">
            <a:lnSpc>
              <a:spcPct val="100000"/>
            </a:lnSpc>
          </a:pPr>
          <a:r>
            <a:rPr lang="zh-TW" b="0" i="0" u="none" baseline="0"/>
            <a:t>實施</a:t>
          </a:r>
          <a:endParaRPr lang="zh-TW"/>
        </a:p>
      </dgm:t>
    </dgm:pt>
    <dgm:pt modelId="{C595B47A-617D-459C-80F3-5F43A7823B89}" type="parTrans" cxnId="{8FC3EC01-37FE-4337-9334-4433D38FB937}">
      <dgm:prSet/>
      <dgm:spPr/>
      <dgm:t>
        <a:bodyPr/>
        <a:lstStyle/>
        <a:p>
          <a:endParaRPr lang="zh-TW"/>
        </a:p>
      </dgm:t>
    </dgm:pt>
    <dgm:pt modelId="{6058ED76-DD0A-466E-BEC4-E031C535DDD4}" type="sibTrans" cxnId="{8FC3EC01-37FE-4337-9334-4433D38FB937}">
      <dgm:prSet/>
      <dgm:spPr/>
      <dgm:t>
        <a:bodyPr/>
        <a:lstStyle/>
        <a:p>
          <a:endParaRPr lang="zh-TW"/>
        </a:p>
      </dgm:t>
    </dgm:pt>
    <dgm:pt modelId="{98455DE9-D1ED-4616-8111-D751C63056E7}">
      <dgm:prSet/>
      <dgm:spPr/>
      <dgm:t>
        <a:bodyPr/>
        <a:lstStyle/>
        <a:p>
          <a:pPr algn="ctr" rtl="0">
            <a:lnSpc>
              <a:spcPct val="100000"/>
            </a:lnSpc>
          </a:pPr>
          <a:r>
            <a:rPr lang="zh-TW" b="0" i="0" u="none" baseline="0"/>
            <a:t>導師</a:t>
          </a:r>
          <a:endParaRPr lang="zh-TW"/>
        </a:p>
      </dgm:t>
    </dgm:pt>
    <dgm:pt modelId="{A2F66B0B-F514-4E19-AE64-92BA2DF54622}" type="parTrans" cxnId="{7B166CB7-23B1-4B9E-9ED5-F60768324D50}">
      <dgm:prSet/>
      <dgm:spPr/>
      <dgm:t>
        <a:bodyPr/>
        <a:lstStyle/>
        <a:p>
          <a:endParaRPr lang="zh-TW"/>
        </a:p>
      </dgm:t>
    </dgm:pt>
    <dgm:pt modelId="{E1F06693-C09C-46DA-B863-898B96B541C8}" type="sibTrans" cxnId="{7B166CB7-23B1-4B9E-9ED5-F60768324D50}">
      <dgm:prSet/>
      <dgm:spPr/>
      <dgm:t>
        <a:bodyPr/>
        <a:lstStyle/>
        <a:p>
          <a:endParaRPr lang="zh-TW"/>
        </a:p>
      </dgm:t>
    </dgm:pt>
    <dgm:pt modelId="{4CDB498E-D2C5-42B7-8CCF-45B967523494}" type="pres">
      <dgm:prSet presAssocID="{C3AB984D-02FB-4E96-AAE9-87C1920523C3}" presName="root" presStyleCnt="0">
        <dgm:presLayoutVars>
          <dgm:dir/>
          <dgm:resizeHandles val="exact"/>
        </dgm:presLayoutVars>
      </dgm:prSet>
      <dgm:spPr/>
      <dgm:t>
        <a:bodyPr/>
        <a:lstStyle/>
        <a:p>
          <a:endParaRPr lang="en-US"/>
        </a:p>
      </dgm:t>
    </dgm:pt>
    <dgm:pt modelId="{05D45B22-F12F-4BFF-B7D5-D689A85703F2}" type="pres">
      <dgm:prSet presAssocID="{FC8B6140-ED36-49A3-A0E6-0536FDFDDC4E}" presName="compNode" presStyleCnt="0"/>
      <dgm:spPr/>
    </dgm:pt>
    <dgm:pt modelId="{C59A9D32-9FC0-4651-A706-5A571F5CF9B0}" type="pres">
      <dgm:prSet presAssocID="{FC8B6140-ED36-49A3-A0E6-0536FDFDDC4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dgm:spPr>
      <dgm:extLst>
        <a:ext uri="{E40237B7-FDA0-4F09-8148-C483321AD2D9}">
          <dgm14:cNvPr xmlns:dgm14="http://schemas.microsoft.com/office/drawing/2010/diagram" id="0" name="" descr="拼圖"/>
        </a:ext>
      </dgm:extLst>
    </dgm:pt>
    <dgm:pt modelId="{BD3AC29A-1A7C-49FE-8646-B6F9FBE52078}" type="pres">
      <dgm:prSet presAssocID="{FC8B6140-ED36-49A3-A0E6-0536FDFDDC4E}" presName="spaceRect" presStyleCnt="0"/>
      <dgm:spPr/>
    </dgm:pt>
    <dgm:pt modelId="{FD68901E-C489-492E-85D8-23540D3A8BBE}" type="pres">
      <dgm:prSet presAssocID="{FC8B6140-ED36-49A3-A0E6-0536FDFDDC4E}" presName="textRect" presStyleLbl="revTx" presStyleIdx="0" presStyleCnt="3">
        <dgm:presLayoutVars>
          <dgm:chMax val="1"/>
          <dgm:chPref val="1"/>
        </dgm:presLayoutVars>
      </dgm:prSet>
      <dgm:spPr/>
      <dgm:t>
        <a:bodyPr/>
        <a:lstStyle/>
        <a:p>
          <a:endParaRPr lang="en-US"/>
        </a:p>
      </dgm:t>
    </dgm:pt>
    <dgm:pt modelId="{545169E4-3AC6-4697-96E4-87319F25A693}" type="pres">
      <dgm:prSet presAssocID="{F0585EFC-5237-4616-9A45-6DBC6918A8BC}" presName="sibTrans" presStyleCnt="0"/>
      <dgm:spPr/>
    </dgm:pt>
    <dgm:pt modelId="{D1440E8D-456E-453F-B163-ED9CB6505C0D}" type="pres">
      <dgm:prSet presAssocID="{D39ED785-3E16-4D50-B8D7-9D5CA1A12AE2}" presName="compNode" presStyleCnt="0"/>
      <dgm:spPr/>
    </dgm:pt>
    <dgm:pt modelId="{496DE6CE-9C21-4AC4-93C0-AD6A22E4C311}" type="pres">
      <dgm:prSet presAssocID="{D39ED785-3E16-4D50-B8D7-9D5CA1A12AE2}"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dgm:spPr>
      <dgm:extLst>
        <a:ext uri="{E40237B7-FDA0-4F09-8148-C483321AD2D9}">
          <dgm14:cNvPr xmlns:dgm14="http://schemas.microsoft.com/office/drawing/2010/diagram" id="0" name="" descr="齒輪"/>
        </a:ext>
      </dgm:extLst>
    </dgm:pt>
    <dgm:pt modelId="{243D52EB-A879-4DDF-B96D-347AB6D8D6F8}" type="pres">
      <dgm:prSet presAssocID="{D39ED785-3E16-4D50-B8D7-9D5CA1A12AE2}" presName="spaceRect" presStyleCnt="0"/>
      <dgm:spPr/>
    </dgm:pt>
    <dgm:pt modelId="{4D75985B-192A-4E7C-8B15-3CCD0439A29A}" type="pres">
      <dgm:prSet presAssocID="{D39ED785-3E16-4D50-B8D7-9D5CA1A12AE2}" presName="textRect" presStyleLbl="revTx" presStyleIdx="1" presStyleCnt="3">
        <dgm:presLayoutVars>
          <dgm:chMax val="1"/>
          <dgm:chPref val="1"/>
        </dgm:presLayoutVars>
      </dgm:prSet>
      <dgm:spPr/>
      <dgm:t>
        <a:bodyPr/>
        <a:lstStyle/>
        <a:p>
          <a:endParaRPr lang="en-US"/>
        </a:p>
      </dgm:t>
    </dgm:pt>
    <dgm:pt modelId="{D89CD657-A2BC-4BA3-8F98-B60F37DE59BB}" type="pres">
      <dgm:prSet presAssocID="{6058ED76-DD0A-466E-BEC4-E031C535DDD4}" presName="sibTrans" presStyleCnt="0"/>
      <dgm:spPr/>
    </dgm:pt>
    <dgm:pt modelId="{283D1B73-3705-4D58-A761-E974004D6D2B}" type="pres">
      <dgm:prSet presAssocID="{98455DE9-D1ED-4616-8111-D751C63056E7}" presName="compNode" presStyleCnt="0"/>
      <dgm:spPr/>
    </dgm:pt>
    <dgm:pt modelId="{3AA66E0D-3A17-4E87-AB6F-912B68095CDB}" type="pres">
      <dgm:prSet presAssocID="{98455DE9-D1ED-4616-8111-D751C63056E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dgm:spPr>
      <dgm:extLst>
        <a:ext uri="{E40237B7-FDA0-4F09-8148-C483321AD2D9}">
          <dgm14:cNvPr xmlns:dgm14="http://schemas.microsoft.com/office/drawing/2010/diagram" id="0" name="" descr="老師"/>
        </a:ext>
      </dgm:extLst>
    </dgm:pt>
    <dgm:pt modelId="{44EB14A5-91C5-4E3F-B977-A9E7D7364F99}" type="pres">
      <dgm:prSet presAssocID="{98455DE9-D1ED-4616-8111-D751C63056E7}" presName="spaceRect" presStyleCnt="0"/>
      <dgm:spPr/>
    </dgm:pt>
    <dgm:pt modelId="{F04B730C-D28E-4FDB-B130-12824BCF5597}" type="pres">
      <dgm:prSet presAssocID="{98455DE9-D1ED-4616-8111-D751C63056E7}" presName="textRect" presStyleLbl="revTx" presStyleIdx="2" presStyleCnt="3">
        <dgm:presLayoutVars>
          <dgm:chMax val="1"/>
          <dgm:chPref val="1"/>
        </dgm:presLayoutVars>
      </dgm:prSet>
      <dgm:spPr/>
      <dgm:t>
        <a:bodyPr/>
        <a:lstStyle/>
        <a:p>
          <a:endParaRPr lang="en-US"/>
        </a:p>
      </dgm:t>
    </dgm:pt>
  </dgm:ptLst>
  <dgm:cxnLst>
    <dgm:cxn modelId="{3004DBD3-22F6-4897-B0E1-B7E6207D94E0}" type="presOf" srcId="{D39ED785-3E16-4D50-B8D7-9D5CA1A12AE2}" destId="{4D75985B-192A-4E7C-8B15-3CCD0439A29A}" srcOrd="0" destOrd="0" presId="urn:microsoft.com/office/officeart/2018/2/layout/IconLabelList"/>
    <dgm:cxn modelId="{B449BB20-79B5-4CB7-A741-1D3B9E092011}" type="presOf" srcId="{C3AB984D-02FB-4E96-AAE9-87C1920523C3}" destId="{4CDB498E-D2C5-42B7-8CCF-45B967523494}" srcOrd="0" destOrd="0" presId="urn:microsoft.com/office/officeart/2018/2/layout/IconLabelList"/>
    <dgm:cxn modelId="{7B166CB7-23B1-4B9E-9ED5-F60768324D50}" srcId="{C3AB984D-02FB-4E96-AAE9-87C1920523C3}" destId="{98455DE9-D1ED-4616-8111-D751C63056E7}" srcOrd="2" destOrd="0" parTransId="{A2F66B0B-F514-4E19-AE64-92BA2DF54622}" sibTransId="{E1F06693-C09C-46DA-B863-898B96B541C8}"/>
    <dgm:cxn modelId="{4F078196-9790-4702-8863-BDC7567AAB84}" type="presOf" srcId="{98455DE9-D1ED-4616-8111-D751C63056E7}" destId="{F04B730C-D28E-4FDB-B130-12824BCF5597}" srcOrd="0" destOrd="0" presId="urn:microsoft.com/office/officeart/2018/2/layout/IconLabelList"/>
    <dgm:cxn modelId="{8FC3EC01-37FE-4337-9334-4433D38FB937}" srcId="{C3AB984D-02FB-4E96-AAE9-87C1920523C3}" destId="{D39ED785-3E16-4D50-B8D7-9D5CA1A12AE2}" srcOrd="1" destOrd="0" parTransId="{C595B47A-617D-459C-80F3-5F43A7823B89}" sibTransId="{6058ED76-DD0A-466E-BEC4-E031C535DDD4}"/>
    <dgm:cxn modelId="{B7F1C796-BFDE-4CEE-91EB-0CD8680DD693}" srcId="{C3AB984D-02FB-4E96-AAE9-87C1920523C3}" destId="{FC8B6140-ED36-49A3-A0E6-0536FDFDDC4E}" srcOrd="0" destOrd="0" parTransId="{42B43875-C4DC-4D41-A702-417B34A2D52D}" sibTransId="{F0585EFC-5237-4616-9A45-6DBC6918A8BC}"/>
    <dgm:cxn modelId="{1F570B4E-F7F3-4225-AA85-30E178A1358D}" type="presOf" srcId="{FC8B6140-ED36-49A3-A0E6-0536FDFDDC4E}" destId="{FD68901E-C489-492E-85D8-23540D3A8BBE}" srcOrd="0" destOrd="0" presId="urn:microsoft.com/office/officeart/2018/2/layout/IconLabelList"/>
    <dgm:cxn modelId="{88AEC299-6A30-44CA-821C-E9B915437113}" type="presParOf" srcId="{4CDB498E-D2C5-42B7-8CCF-45B967523494}" destId="{05D45B22-F12F-4BFF-B7D5-D689A85703F2}" srcOrd="0" destOrd="0" presId="urn:microsoft.com/office/officeart/2018/2/layout/IconLabelList"/>
    <dgm:cxn modelId="{A64A4995-BDE8-4ADD-9EF5-C250C3EB662D}" type="presParOf" srcId="{05D45B22-F12F-4BFF-B7D5-D689A85703F2}" destId="{C59A9D32-9FC0-4651-A706-5A571F5CF9B0}" srcOrd="0" destOrd="0" presId="urn:microsoft.com/office/officeart/2018/2/layout/IconLabelList"/>
    <dgm:cxn modelId="{A29EBBF1-22A7-4F0B-9C33-C91E5044FC9C}" type="presParOf" srcId="{05D45B22-F12F-4BFF-B7D5-D689A85703F2}" destId="{BD3AC29A-1A7C-49FE-8646-B6F9FBE52078}" srcOrd="1" destOrd="0" presId="urn:microsoft.com/office/officeart/2018/2/layout/IconLabelList"/>
    <dgm:cxn modelId="{922DAAB2-6677-4A42-985A-C2CA5898E0D4}" type="presParOf" srcId="{05D45B22-F12F-4BFF-B7D5-D689A85703F2}" destId="{FD68901E-C489-492E-85D8-23540D3A8BBE}" srcOrd="2" destOrd="0" presId="urn:microsoft.com/office/officeart/2018/2/layout/IconLabelList"/>
    <dgm:cxn modelId="{73C28586-4110-423C-8ECC-40DB699E07B1}" type="presParOf" srcId="{4CDB498E-D2C5-42B7-8CCF-45B967523494}" destId="{545169E4-3AC6-4697-96E4-87319F25A693}" srcOrd="1" destOrd="0" presId="urn:microsoft.com/office/officeart/2018/2/layout/IconLabelList"/>
    <dgm:cxn modelId="{808FB615-BB0A-4A1A-BD4E-2D1F12B5AFCA}" type="presParOf" srcId="{4CDB498E-D2C5-42B7-8CCF-45B967523494}" destId="{D1440E8D-456E-453F-B163-ED9CB6505C0D}" srcOrd="2" destOrd="0" presId="urn:microsoft.com/office/officeart/2018/2/layout/IconLabelList"/>
    <dgm:cxn modelId="{8837644C-AE2B-4F2E-96BC-165B9FFF5378}" type="presParOf" srcId="{D1440E8D-456E-453F-B163-ED9CB6505C0D}" destId="{496DE6CE-9C21-4AC4-93C0-AD6A22E4C311}" srcOrd="0" destOrd="0" presId="urn:microsoft.com/office/officeart/2018/2/layout/IconLabelList"/>
    <dgm:cxn modelId="{59F08284-42D2-4F0D-9CFB-2C707499736C}" type="presParOf" srcId="{D1440E8D-456E-453F-B163-ED9CB6505C0D}" destId="{243D52EB-A879-4DDF-B96D-347AB6D8D6F8}" srcOrd="1" destOrd="0" presId="urn:microsoft.com/office/officeart/2018/2/layout/IconLabelList"/>
    <dgm:cxn modelId="{9292F63F-A8F7-49B4-8E84-1F9494E8B5D5}" type="presParOf" srcId="{D1440E8D-456E-453F-B163-ED9CB6505C0D}" destId="{4D75985B-192A-4E7C-8B15-3CCD0439A29A}" srcOrd="2" destOrd="0" presId="urn:microsoft.com/office/officeart/2018/2/layout/IconLabelList"/>
    <dgm:cxn modelId="{9DFB8555-4706-46AB-B584-0AB6D4FDB409}" type="presParOf" srcId="{4CDB498E-D2C5-42B7-8CCF-45B967523494}" destId="{D89CD657-A2BC-4BA3-8F98-B60F37DE59BB}" srcOrd="3" destOrd="0" presId="urn:microsoft.com/office/officeart/2018/2/layout/IconLabelList"/>
    <dgm:cxn modelId="{75F38F7F-D6C2-4FCC-B6E7-DCB0C8F630F1}" type="presParOf" srcId="{4CDB498E-D2C5-42B7-8CCF-45B967523494}" destId="{283D1B73-3705-4D58-A761-E974004D6D2B}" srcOrd="4" destOrd="0" presId="urn:microsoft.com/office/officeart/2018/2/layout/IconLabelList"/>
    <dgm:cxn modelId="{A9236E5E-5823-4E11-BB36-5969BCB1A639}" type="presParOf" srcId="{283D1B73-3705-4D58-A761-E974004D6D2B}" destId="{3AA66E0D-3A17-4E87-AB6F-912B68095CDB}" srcOrd="0" destOrd="0" presId="urn:microsoft.com/office/officeart/2018/2/layout/IconLabelList"/>
    <dgm:cxn modelId="{F780B788-9B2C-4049-9C6E-4B5F373C26EF}" type="presParOf" srcId="{283D1B73-3705-4D58-A761-E974004D6D2B}" destId="{44EB14A5-91C5-4E3F-B977-A9E7D7364F99}" srcOrd="1" destOrd="0" presId="urn:microsoft.com/office/officeart/2018/2/layout/IconLabelList"/>
    <dgm:cxn modelId="{FFE2F416-73F3-475A-A4FC-7572F3EDE77B}" type="presParOf" srcId="{283D1B73-3705-4D58-A761-E974004D6D2B}" destId="{F04B730C-D28E-4FDB-B130-12824BCF5597}"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D70999-2FA4-4E4B-AF3B-6BCFFC36FEB5}">
      <dsp:nvSpPr>
        <dsp:cNvPr id="0" name=""/>
        <dsp:cNvSpPr/>
      </dsp:nvSpPr>
      <dsp:spPr>
        <a:xfrm>
          <a:off x="1327353" y="307237"/>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9079CE-0FB3-4C80-B00A-C020E13F894F}">
      <dsp:nvSpPr>
        <dsp:cNvPr id="0" name=""/>
        <dsp:cNvSpPr/>
      </dsp:nvSpPr>
      <dsp:spPr>
        <a:xfrm>
          <a:off x="832353" y="1398451"/>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800100" rtl="0">
            <a:lnSpc>
              <a:spcPct val="100000"/>
            </a:lnSpc>
            <a:spcBef>
              <a:spcPct val="0"/>
            </a:spcBef>
            <a:spcAft>
              <a:spcPct val="35000"/>
            </a:spcAft>
          </a:pPr>
          <a:r>
            <a:rPr lang="zh-TW" sz="1800" b="0" i="0" u="none" kern="1200" baseline="0"/>
            <a:t>吸引新會員加入的策略</a:t>
          </a:r>
        </a:p>
      </dsp:txBody>
      <dsp:txXfrm>
        <a:off x="832353" y="1398451"/>
        <a:ext cx="1800000" cy="720000"/>
      </dsp:txXfrm>
    </dsp:sp>
    <dsp:sp modelId="{E6D0EC20-050B-4778-82BC-EDA3C2449F58}">
      <dsp:nvSpPr>
        <dsp:cNvPr id="0" name=""/>
        <dsp:cNvSpPr/>
      </dsp:nvSpPr>
      <dsp:spPr>
        <a:xfrm>
          <a:off x="3442353" y="307237"/>
          <a:ext cx="810000" cy="81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5F2F97-E0BF-41C4-AF13-5DA7F52F6EDC}">
      <dsp:nvSpPr>
        <dsp:cNvPr id="0" name=""/>
        <dsp:cNvSpPr/>
      </dsp:nvSpPr>
      <dsp:spPr>
        <a:xfrm>
          <a:off x="2947353" y="1398451"/>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800100" rtl="0">
            <a:lnSpc>
              <a:spcPct val="100000"/>
            </a:lnSpc>
            <a:spcBef>
              <a:spcPct val="0"/>
            </a:spcBef>
            <a:spcAft>
              <a:spcPct val="35000"/>
            </a:spcAft>
          </a:pPr>
          <a:r>
            <a:rPr lang="zh-TW" sz="1800" b="0" i="0" u="none" kern="1200" baseline="0"/>
            <a:t>設計有效的新會員入會流程</a:t>
          </a:r>
        </a:p>
      </dsp:txBody>
      <dsp:txXfrm>
        <a:off x="2947353" y="1398451"/>
        <a:ext cx="1800000" cy="720000"/>
      </dsp:txXfrm>
    </dsp:sp>
    <dsp:sp modelId="{733C5AE1-15DF-401B-BA99-22BDCF276E9C}">
      <dsp:nvSpPr>
        <dsp:cNvPr id="0" name=""/>
        <dsp:cNvSpPr/>
      </dsp:nvSpPr>
      <dsp:spPr>
        <a:xfrm>
          <a:off x="2384853" y="2568451"/>
          <a:ext cx="810000" cy="81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51AE50-2BCD-4118-A99F-FC668ACABE24}">
      <dsp:nvSpPr>
        <dsp:cNvPr id="0" name=""/>
        <dsp:cNvSpPr/>
      </dsp:nvSpPr>
      <dsp:spPr>
        <a:xfrm>
          <a:off x="1889853" y="3659665"/>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800100" rtl="0">
            <a:lnSpc>
              <a:spcPct val="100000"/>
            </a:lnSpc>
            <a:spcBef>
              <a:spcPct val="0"/>
            </a:spcBef>
            <a:spcAft>
              <a:spcPct val="35000"/>
            </a:spcAft>
          </a:pPr>
          <a:r>
            <a:rPr lang="zh-TW" sz="1800" b="0" i="0" u="none" kern="1200" baseline="0"/>
            <a:t>建立和支持新分會的策略</a:t>
          </a:r>
        </a:p>
      </dsp:txBody>
      <dsp:txXfrm>
        <a:off x="1889853" y="3659665"/>
        <a:ext cx="180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9A9D32-9FC0-4651-A706-5A571F5CF9B0}">
      <dsp:nvSpPr>
        <dsp:cNvPr id="0" name=""/>
        <dsp:cNvSpPr/>
      </dsp:nvSpPr>
      <dsp:spPr>
        <a:xfrm>
          <a:off x="970711" y="633712"/>
          <a:ext cx="1106394" cy="110639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68901E-C489-492E-85D8-23540D3A8BBE}">
      <dsp:nvSpPr>
        <dsp:cNvPr id="0" name=""/>
        <dsp:cNvSpPr/>
      </dsp:nvSpPr>
      <dsp:spPr>
        <a:xfrm>
          <a:off x="294581" y="2062587"/>
          <a:ext cx="245865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600200" rtl="0">
            <a:lnSpc>
              <a:spcPct val="100000"/>
            </a:lnSpc>
            <a:spcBef>
              <a:spcPct val="0"/>
            </a:spcBef>
            <a:spcAft>
              <a:spcPct val="35000"/>
            </a:spcAft>
          </a:pPr>
          <a:r>
            <a:rPr lang="zh-TW" sz="3600" b="0" i="0" u="none" kern="1200" baseline="0"/>
            <a:t>制定策略</a:t>
          </a:r>
          <a:endParaRPr lang="zh-TW" sz="3600" kern="1200"/>
        </a:p>
      </dsp:txBody>
      <dsp:txXfrm>
        <a:off x="294581" y="2062587"/>
        <a:ext cx="2458655" cy="720000"/>
      </dsp:txXfrm>
    </dsp:sp>
    <dsp:sp modelId="{496DE6CE-9C21-4AC4-93C0-AD6A22E4C311}">
      <dsp:nvSpPr>
        <dsp:cNvPr id="0" name=""/>
        <dsp:cNvSpPr/>
      </dsp:nvSpPr>
      <dsp:spPr>
        <a:xfrm>
          <a:off x="3859632" y="633712"/>
          <a:ext cx="1106394" cy="110639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D75985B-192A-4E7C-8B15-3CCD0439A29A}">
      <dsp:nvSpPr>
        <dsp:cNvPr id="0" name=""/>
        <dsp:cNvSpPr/>
      </dsp:nvSpPr>
      <dsp:spPr>
        <a:xfrm>
          <a:off x="3183501" y="2062587"/>
          <a:ext cx="245865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600200" rtl="0">
            <a:lnSpc>
              <a:spcPct val="100000"/>
            </a:lnSpc>
            <a:spcBef>
              <a:spcPct val="0"/>
            </a:spcBef>
            <a:spcAft>
              <a:spcPct val="35000"/>
            </a:spcAft>
          </a:pPr>
          <a:r>
            <a:rPr lang="zh-TW" sz="3600" b="0" i="0" u="none" kern="1200" baseline="0"/>
            <a:t>實施</a:t>
          </a:r>
          <a:endParaRPr lang="zh-TW" sz="3600" kern="1200"/>
        </a:p>
      </dsp:txBody>
      <dsp:txXfrm>
        <a:off x="3183501" y="2062587"/>
        <a:ext cx="2458655" cy="720000"/>
      </dsp:txXfrm>
    </dsp:sp>
    <dsp:sp modelId="{3AA66E0D-3A17-4E87-AB6F-912B68095CDB}">
      <dsp:nvSpPr>
        <dsp:cNvPr id="0" name=""/>
        <dsp:cNvSpPr/>
      </dsp:nvSpPr>
      <dsp:spPr>
        <a:xfrm>
          <a:off x="6748552" y="633712"/>
          <a:ext cx="1106394" cy="110639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04B730C-D28E-4FDB-B130-12824BCF5597}">
      <dsp:nvSpPr>
        <dsp:cNvPr id="0" name=""/>
        <dsp:cNvSpPr/>
      </dsp:nvSpPr>
      <dsp:spPr>
        <a:xfrm>
          <a:off x="6072421" y="2062587"/>
          <a:ext cx="245865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600200" rtl="0">
            <a:lnSpc>
              <a:spcPct val="100000"/>
            </a:lnSpc>
            <a:spcBef>
              <a:spcPct val="0"/>
            </a:spcBef>
            <a:spcAft>
              <a:spcPct val="35000"/>
            </a:spcAft>
          </a:pPr>
          <a:r>
            <a:rPr lang="zh-TW" sz="3600" b="0" i="0" u="none" kern="1200" baseline="0"/>
            <a:t>導師</a:t>
          </a:r>
          <a:endParaRPr lang="zh-TW" sz="3600" kern="1200"/>
        </a:p>
      </dsp:txBody>
      <dsp:txXfrm>
        <a:off x="6072421" y="2062587"/>
        <a:ext cx="2458655"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63710D-7F34-4C47-A870-95EF6FF162CE}" type="datetimeFigureOut">
              <a:rPr lang="en-US" smtClean="0"/>
              <a:t>9/2/2024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6352F2-6B87-474D-B022-C7F8713B53C0}" type="slidenum">
              <a:rPr lang="en-US" smtClean="0"/>
              <a:t>‹#›</a:t>
            </a:fld>
            <a:endParaRPr lang="en-US"/>
          </a:p>
        </p:txBody>
      </p:sp>
    </p:spTree>
    <p:extLst>
      <p:ext uri="{BB962C8B-B14F-4D97-AF65-F5344CB8AC3E}">
        <p14:creationId xmlns:p14="http://schemas.microsoft.com/office/powerpoint/2010/main" val="4067446341"/>
      </p:ext>
    </p:extLst>
  </p:cSld>
  <p:clrMap bg1="lt1" tx1="dk1" bg2="lt2" tx2="dk2" accent1="accent1" accent2="accent2" accent3="accent3" accent4="accent4" accent5="accent5" accent6="accent6" hlink="hlink" folHlink="folHlink"/>
  <p:notesStyle>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b="0" i="0" u="none" baseline="0" dirty="0"/>
              <a:t>自我介紹一下：例如：你們好，歡迎大家。我是來自X專區的 </a:t>
            </a:r>
            <a:r>
              <a:rPr lang="zh-TW" b="0" i="1" u="none" baseline="0" dirty="0"/>
              <a:t>您的名字</a:t>
            </a:r>
            <a:r>
              <a:rPr lang="zh-TW" b="0" i="0" u="none" baseline="0" dirty="0"/>
              <a:t>。</a:t>
            </a:r>
            <a:r>
              <a:rPr lang="zh-TW" b="0" i="0" u="none" baseline="0" dirty="0">
                <a:solidFill>
                  <a:srgbClr val="FF0000"/>
                </a:solidFill>
              </a:rPr>
              <a:t>我很高興今天能與您討論會員招募和保留的最佳實踐。</a:t>
            </a:r>
          </a:p>
        </p:txBody>
      </p:sp>
      <p:sp>
        <p:nvSpPr>
          <p:cNvPr id="4" name="Slide Number Placeholder 3"/>
          <p:cNvSpPr>
            <a:spLocks noGrp="1"/>
          </p:cNvSpPr>
          <p:nvPr>
            <p:ph type="sldNum" sz="quarter" idx="5"/>
          </p:nvPr>
        </p:nvSpPr>
        <p:spPr/>
        <p:txBody>
          <a:bodyPr/>
          <a:lstStyle/>
          <a:p>
            <a:pPr algn="l" rtl="0"/>
            <a:fld id="{936352F2-6B87-474D-B022-C7F8713B53C0}" type="slidenum">
              <a:rPr/>
              <a:t>1</a:t>
            </a:fld>
            <a:endParaRPr lang="zh-TW"/>
          </a:p>
        </p:txBody>
      </p:sp>
    </p:spTree>
    <p:extLst>
      <p:ext uri="{BB962C8B-B14F-4D97-AF65-F5344CB8AC3E}">
        <p14:creationId xmlns:p14="http://schemas.microsoft.com/office/powerpoint/2010/main" val="572045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sz="1400" b="0" i="0" u="none" kern="100" baseline="0">
                <a:effectLst/>
                <a:latin typeface="Calibri" panose="020F0502020204030204" pitchFamily="34" charset="0"/>
                <a:ea typeface="Calibri" panose="020F0502020204030204" pitchFamily="34" charset="0"/>
                <a:cs typeface="Times New Roman" panose="02020603050405020304" pitchFamily="18" charset="0"/>
              </a:rPr>
              <a:t>發展壯大分會並增加會員數量對於實現我們的使命至關重要，即為婦女和女孩提供獲得經濟賦權所需的教育和培訓的機會。 </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TW" sz="1400" kern="1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sz="1400" b="0" i="0" u="none" kern="100" baseline="0">
                <a:effectLst/>
                <a:latin typeface="Calibri" panose="020F0502020204030204" pitchFamily="34" charset="0"/>
                <a:ea typeface="Calibri" panose="020F0502020204030204" pitchFamily="34" charset="0"/>
                <a:cs typeface="Times New Roman" panose="02020603050405020304" pitchFamily="18" charset="0"/>
              </a:rPr>
              <a:t>一些關於會員的基本信息，例如招募、保留和參與度，將保持不變。我們將爲您提供一些會員招募和保留的最佳實踐的指導。您可以透過利用我們今天將介紹的一些最佳實踐來實現這一目標。 </a:t>
            </a:r>
          </a:p>
          <a:p>
            <a:endParaRPr lang="zh-TW" sz="1400"/>
          </a:p>
        </p:txBody>
      </p:sp>
      <p:sp>
        <p:nvSpPr>
          <p:cNvPr id="4" name="Slide Number Placeholder 3"/>
          <p:cNvSpPr>
            <a:spLocks noGrp="1"/>
          </p:cNvSpPr>
          <p:nvPr>
            <p:ph type="sldNum" sz="quarter" idx="5"/>
          </p:nvPr>
        </p:nvSpPr>
        <p:spPr/>
        <p:txBody>
          <a:bodyPr/>
          <a:lstStyle/>
          <a:p>
            <a:pPr algn="l" rtl="0"/>
            <a:fld id="{936352F2-6B87-474D-B022-C7F8713B53C0}" type="slidenum">
              <a:rPr/>
              <a:t>2</a:t>
            </a:fld>
            <a:endParaRPr lang="zh-TW"/>
          </a:p>
        </p:txBody>
      </p:sp>
    </p:spTree>
    <p:extLst>
      <p:ext uri="{BB962C8B-B14F-4D97-AF65-F5344CB8AC3E}">
        <p14:creationId xmlns:p14="http://schemas.microsoft.com/office/powerpoint/2010/main" val="232374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8335737"/>
          </a:xfrm>
        </p:spPr>
        <p:txBody>
          <a:bodyPr/>
          <a:lstStyle/>
          <a:p>
            <a:pPr marL="0" marR="0" algn="l" rtl="0">
              <a:lnSpc>
                <a:spcPct val="107000"/>
              </a:lnSpc>
              <a:spcBef>
                <a:spcPts val="0"/>
              </a:spcBef>
              <a:spcAft>
                <a:spcPts val="800"/>
              </a:spcAft>
            </a:pPr>
            <a:r>
              <a:rPr lang="zh-TW" sz="1200" b="1" i="0" u="none" kern="100" baseline="0">
                <a:effectLst/>
                <a:ea typeface="Aptos" panose="020B0004020202020204" pitchFamily="34" charset="0"/>
                <a:cs typeface="Times New Roman" panose="02020603050405020304" pitchFamily="18" charset="0"/>
              </a:rPr>
              <a:t>外展</a:t>
            </a:r>
            <a:endParaRPr lang="zh-TW" sz="1200" kern="100" dirty="0">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lang="zh-TW" sz="1200" b="0" i="0" u="none" kern="100" baseline="0">
                <a:solidFill>
                  <a:srgbClr val="FF0000"/>
                </a:solidFill>
                <a:ea typeface="Aptos" panose="020B0004020202020204" pitchFamily="34" charset="0"/>
                <a:cs typeface="Times New Roman" panose="02020603050405020304" pitchFamily="18" charset="0"/>
              </a:rPr>
              <a:t>一旦收到潛在會員信息或介紹表，</a:t>
            </a:r>
            <a:r>
              <a:rPr lang="zh-TW" sz="1200" b="0" i="0" u="none" kern="100" baseline="0">
                <a:effectLst/>
                <a:ea typeface="Aptos" panose="020B0004020202020204" pitchFamily="34" charset="0"/>
                <a:cs typeface="Times New Roman" panose="02020603050405020304" pitchFamily="18" charset="0"/>
              </a:rPr>
              <a:t>分會主席或財務主管可能希望</a:t>
            </a:r>
            <a:r>
              <a:rPr lang="zh-TW" sz="1200" b="0" i="0" u="none" kern="100" baseline="0">
                <a:solidFill>
                  <a:srgbClr val="FF0000"/>
                </a:solidFill>
                <a:effectLst/>
                <a:ea typeface="Aptos" panose="020B0004020202020204" pitchFamily="34" charset="0"/>
                <a:cs typeface="Times New Roman" panose="02020603050405020304" pitchFamily="18" charset="0"/>
              </a:rPr>
              <a:t>聯係</a:t>
            </a:r>
            <a:r>
              <a:rPr lang="zh-TW" sz="1200" b="0" i="0" u="none" kern="100" baseline="0">
                <a:effectLst/>
                <a:ea typeface="Aptos" panose="020B0004020202020204" pitchFamily="34" charset="0"/>
                <a:cs typeface="Times New Roman" panose="02020603050405020304" pitchFamily="18" charset="0"/>
              </a:rPr>
              <a:t>或將介紹表轉發給分會的會員主席或委員會以便他們跟進。這是招募新成員最簡單的方法之一。但這裡很重要的就是外展後的「跟進」！</a:t>
            </a:r>
          </a:p>
          <a:p>
            <a:pPr marL="0" marR="0" algn="l" rtl="0">
              <a:lnSpc>
                <a:spcPct val="107000"/>
              </a:lnSpc>
              <a:spcBef>
                <a:spcPts val="0"/>
              </a:spcBef>
              <a:spcAft>
                <a:spcPts val="800"/>
              </a:spcAft>
            </a:pPr>
            <a:endParaRPr lang="zh-TW" sz="1200" kern="100" dirty="0">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lang="zh-TW" sz="1200" b="1" i="0" u="none" kern="100" baseline="0">
                <a:effectLst/>
                <a:ea typeface="Aptos" panose="020B0004020202020204" pitchFamily="34" charset="0"/>
                <a:cs typeface="Times New Roman" panose="02020603050405020304" pitchFamily="18" charset="0"/>
              </a:rPr>
              <a:t>分享成為蘭馨會會員的收益！</a:t>
            </a:r>
            <a:endParaRPr lang="zh-TW" sz="1200" kern="100" dirty="0">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lang="zh-TW" sz="1200" b="0" i="0" u="none" kern="100" baseline="0">
                <a:effectLst/>
                <a:ea typeface="Aptos" panose="020B0004020202020204" pitchFamily="34" charset="0"/>
                <a:cs typeface="Times New Roman" panose="02020603050405020304" pitchFamily="18" charset="0"/>
              </a:rPr>
              <a:t>透過分享成為蘭馨會會員的好處來鼓勵新會員加入。這些可以透過突出顯示會員的吸引力來激勵新會員加入。</a:t>
            </a:r>
            <a:r>
              <a:rPr lang="zh-TW" sz="1200" b="0" i="0" u="none" kern="100" baseline="0">
                <a:solidFill>
                  <a:srgbClr val="FF0000"/>
                </a:solidFill>
                <a:effectLst/>
                <a:ea typeface="Aptos" panose="020B0004020202020204" pitchFamily="34" charset="0"/>
                <a:cs typeface="Times New Roman" panose="02020603050405020304" pitchFamily="18" charset="0"/>
              </a:rPr>
              <a:t>先問自己以下問題：</a:t>
            </a:r>
            <a:r>
              <a:rPr lang="zh-TW" sz="1200" b="0" i="0" u="none" kern="100" baseline="0">
                <a:effectLst/>
                <a:ea typeface="Aptos" panose="020B0004020202020204" pitchFamily="34" charset="0"/>
                <a:cs typeface="Times New Roman" panose="02020603050405020304" pitchFamily="18" charset="0"/>
              </a:rPr>
              <a:t> </a:t>
            </a:r>
          </a:p>
          <a:p>
            <a:pPr marL="171450" marR="0" lvl="0" indent="-171450" algn="l" rtl="0">
              <a:lnSpc>
                <a:spcPct val="107000"/>
              </a:lnSpc>
              <a:spcBef>
                <a:spcPts val="0"/>
              </a:spcBef>
              <a:spcAft>
                <a:spcPts val="800"/>
              </a:spcAft>
              <a:buFont typeface="Arial" panose="020B0604020202020204" pitchFamily="34" charset="0"/>
              <a:buChar char="•"/>
              <a:tabLst>
                <a:tab pos="457200" algn="l"/>
              </a:tabLst>
            </a:pPr>
            <a:r>
              <a:rPr lang="zh-TW" sz="1200" b="0" i="0" u="none" kern="100" baseline="0">
                <a:effectLst/>
                <a:ea typeface="Aptos" panose="020B0004020202020204" pitchFamily="34" charset="0"/>
                <a:cs typeface="Times New Roman" panose="02020603050405020304" pitchFamily="18" charset="0"/>
              </a:rPr>
              <a:t>她們將如何受益？ </a:t>
            </a:r>
          </a:p>
          <a:p>
            <a:pPr marL="171450" marR="0" lvl="0" indent="-171450" algn="l" rtl="0">
              <a:lnSpc>
                <a:spcPct val="107000"/>
              </a:lnSpc>
              <a:spcBef>
                <a:spcPts val="0"/>
              </a:spcBef>
              <a:spcAft>
                <a:spcPts val="800"/>
              </a:spcAft>
              <a:buFont typeface="Arial" panose="020B0604020202020204" pitchFamily="34" charset="0"/>
              <a:buChar char="•"/>
              <a:tabLst>
                <a:tab pos="457200" algn="l"/>
              </a:tabLst>
            </a:pPr>
            <a:r>
              <a:rPr lang="zh-TW" sz="1200" b="0" i="0" u="none" kern="100" baseline="0">
                <a:effectLst/>
                <a:ea typeface="Aptos" panose="020B0004020202020204" pitchFamily="34" charset="0"/>
                <a:cs typeface="Times New Roman" panose="02020603050405020304" pitchFamily="18" charset="0"/>
              </a:rPr>
              <a:t>她們成為會員後會得到什麼？</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zh-TW" sz="1200" kern="100" dirty="0">
              <a:effectLst/>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zh-TW" sz="1200" b="0" i="0" u="none" kern="100" baseline="0">
                <a:effectLst/>
                <a:ea typeface="Aptos" panose="020B0004020202020204" pitchFamily="34" charset="0"/>
                <a:cs typeface="Times New Roman" panose="02020603050405020304" pitchFamily="18" charset="0"/>
              </a:rPr>
              <a:t>確保權益符合我們的使命並且是可以實現的。SIA 第 48 届雙年度大會的一些例子和成員引述是</a:t>
            </a:r>
            <a:r>
              <a:rPr lang="zh-TW" sz="1200" b="0" i="1" u="none" kern="100" baseline="0">
                <a:solidFill>
                  <a:srgbClr val="FF0000"/>
                </a:solidFill>
                <a:ea typeface="Aptos" panose="020B0004020202020204" pitchFamily="34" charset="0"/>
                <a:cs typeface="Times New Roman" panose="02020603050405020304" pitchFamily="18" charset="0"/>
              </a:rPr>
              <a:t>會員意味著：</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zh-TW" sz="1200" b="0" i="0" u="none" kern="100" baseline="0">
                <a:solidFill>
                  <a:srgbClr val="FF0000"/>
                </a:solidFill>
                <a:ea typeface="Aptos" panose="020B0004020202020204" pitchFamily="34" charset="0"/>
                <a:cs typeface="Times New Roman" panose="02020603050405020304" pitchFamily="18" charset="0"/>
              </a:rPr>
              <a:t>社群</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zh-TW" sz="1200" b="0" i="0" u="none" kern="100" baseline="0">
                <a:solidFill>
                  <a:srgbClr val="FF0000"/>
                </a:solidFill>
                <a:ea typeface="Aptos" panose="020B0004020202020204" pitchFamily="34" charset="0"/>
                <a:cs typeface="Times New Roman" panose="02020603050405020304" pitchFamily="18" charset="0"/>
              </a:rPr>
              <a:t>連線/網路</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zh-TW" sz="1200" b="0" i="0" u="none" kern="100" baseline="0">
                <a:solidFill>
                  <a:srgbClr val="FF0000"/>
                </a:solidFill>
                <a:ea typeface="Aptos" panose="020B0004020202020204" pitchFamily="34" charset="0"/>
                <a:cs typeface="Times New Roman" panose="02020603050405020304" pitchFamily="18" charset="0"/>
              </a:rPr>
              <a:t>樂趣</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zh-TW" sz="1200" b="0" i="0" u="none" kern="100" baseline="0">
                <a:solidFill>
                  <a:srgbClr val="FF0000"/>
                </a:solidFill>
                <a:ea typeface="Aptos" panose="020B0004020202020204" pitchFamily="34" charset="0"/>
                <a:cs typeface="Times New Roman" panose="02020603050405020304" pitchFamily="18" charset="0"/>
              </a:rPr>
              <a:t>全球交流</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zh-TW" sz="1200" b="0" i="0" u="none" kern="100" baseline="0">
                <a:solidFill>
                  <a:srgbClr val="FF0000"/>
                </a:solidFill>
                <a:ea typeface="Aptos" panose="020B0004020202020204" pitchFamily="34" charset="0"/>
                <a:cs typeface="Times New Roman" panose="02020603050405020304" pitchFamily="18" charset="0"/>
              </a:rPr>
              <a:t>發揮影響力的集體能力</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zh-TW" sz="1200" b="0" i="0" u="none" kern="100" baseline="0">
                <a:solidFill>
                  <a:srgbClr val="FF0000"/>
                </a:solidFill>
                <a:ea typeface="Aptos" panose="020B0004020202020204" pitchFamily="34" charset="0"/>
                <a:cs typeface="Times New Roman" panose="02020603050405020304" pitchFamily="18" charset="0"/>
              </a:rPr>
              <a:t>以及友誼，僅舉幾例。</a:t>
            </a:r>
            <a:endParaRPr lang="zh-TW" sz="1200" i="0" strike="sngStrike" kern="100" dirty="0">
              <a:solidFill>
                <a:srgbClr val="FF0000"/>
              </a:solidFill>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lang="zh-TW" sz="1200" b="0" i="0" u="none" kern="100" baseline="0">
                <a:effectLst/>
                <a:ea typeface="Aptos" panose="020B0004020202020204" pitchFamily="34" charset="0"/>
                <a:cs typeface="Times New Roman" panose="02020603050405020304" pitchFamily="18" charset="0"/>
              </a:rPr>
              <a:t> </a:t>
            </a:r>
          </a:p>
          <a:p>
            <a:pPr marL="0" marR="0" algn="l" rtl="0">
              <a:lnSpc>
                <a:spcPct val="107000"/>
              </a:lnSpc>
              <a:spcBef>
                <a:spcPts val="0"/>
              </a:spcBef>
              <a:spcAft>
                <a:spcPts val="800"/>
              </a:spcAft>
            </a:pPr>
            <a:r>
              <a:rPr lang="zh-TW" sz="1200" b="1" i="0" u="none" kern="100" baseline="0">
                <a:effectLst/>
                <a:ea typeface="Aptos" panose="020B0004020202020204" pitchFamily="34" charset="0"/>
                <a:cs typeface="Times New Roman" panose="02020603050405020304" pitchFamily="18" charset="0"/>
              </a:rPr>
              <a:t>會員行銷</a:t>
            </a:r>
            <a:endParaRPr lang="zh-TW" sz="1200" kern="100" dirty="0">
              <a:effectLst/>
              <a:ea typeface="Aptos" panose="020B0004020202020204" pitchFamily="34" charset="0"/>
              <a:cs typeface="Times New Roman" panose="02020603050405020304" pitchFamily="18" charset="0"/>
            </a:endParaRPr>
          </a:p>
          <a:p>
            <a:pPr marL="171450" marR="0" lvl="0" indent="-171450" algn="l" rtl="0">
              <a:lnSpc>
                <a:spcPct val="107000"/>
              </a:lnSpc>
              <a:spcBef>
                <a:spcPts val="0"/>
              </a:spcBef>
              <a:spcAft>
                <a:spcPts val="800"/>
              </a:spcAft>
              <a:buFont typeface="Arial" panose="020B0604020202020204" pitchFamily="34" charset="0"/>
              <a:buChar char="•"/>
              <a:tabLst>
                <a:tab pos="457200" algn="l"/>
              </a:tabLst>
            </a:pPr>
            <a:r>
              <a:rPr lang="zh-TW" sz="1200" b="0" i="0" u="none" kern="100" baseline="0">
                <a:effectLst/>
                <a:ea typeface="Aptos" panose="020B0004020202020204" pitchFamily="34" charset="0"/>
                <a:cs typeface="Times New Roman" panose="02020603050405020304" pitchFamily="18" charset="0"/>
              </a:rPr>
              <a:t>推廣我們的夢想計劃，因為我們知道這是吸引新會員的首要方式！</a:t>
            </a:r>
          </a:p>
          <a:p>
            <a:pPr marL="171450" marR="0" lvl="0" indent="-171450" algn="l" rtl="0">
              <a:lnSpc>
                <a:spcPct val="107000"/>
              </a:lnSpc>
              <a:spcBef>
                <a:spcPts val="0"/>
              </a:spcBef>
              <a:spcAft>
                <a:spcPts val="800"/>
              </a:spcAft>
              <a:buFont typeface="Arial" panose="020B0604020202020204" pitchFamily="34" charset="0"/>
              <a:buChar char="•"/>
              <a:tabLst>
                <a:tab pos="457200" algn="l"/>
              </a:tabLst>
            </a:pPr>
            <a:r>
              <a:rPr lang="zh-TW" sz="1200" b="0" i="0" u="none" kern="100" baseline="0">
                <a:effectLst/>
                <a:ea typeface="Aptos" panose="020B0004020202020204" pitchFamily="34" charset="0"/>
                <a:cs typeface="Times New Roman" panose="02020603050405020304" pitchFamily="18" charset="0"/>
              </a:rPr>
              <a:t>提高人們對我們品牌統一的夢想計劃及其對婦女和女孩的影響的認識。使用 SIA 的</a:t>
            </a:r>
            <a:r>
              <a:rPr lang="zh-TW" sz="1200" b="0" i="1" u="none" kern="100" baseline="0">
                <a:effectLst/>
                <a:ea typeface="Aptos" panose="020B0004020202020204" pitchFamily="34" charset="0"/>
                <a:cs typeface="Times New Roman" panose="02020603050405020304" pitchFamily="18" charset="0"/>
              </a:rPr>
              <a:t>「實現你的夢想獎」</a:t>
            </a:r>
            <a:r>
              <a:rPr lang="zh-TW" sz="1200" b="0" i="0" u="none" kern="100" baseline="0">
                <a:effectLst/>
                <a:ea typeface="Aptos" panose="020B0004020202020204" pitchFamily="34" charset="0"/>
                <a:cs typeface="Times New Roman" panose="02020603050405020304" pitchFamily="18" charset="0"/>
              </a:rPr>
              <a:t>和</a:t>
            </a:r>
            <a:r>
              <a:rPr lang="zh-TW" sz="1200" b="0" i="1" u="none" kern="100" baseline="0">
                <a:effectLst/>
                <a:ea typeface="Aptos" panose="020B0004020202020204" pitchFamily="34" charset="0"/>
                <a:cs typeface="Times New Roman" panose="02020603050405020304" pitchFamily="18" charset="0"/>
              </a:rPr>
              <a:t>「Dream It, Be It」</a:t>
            </a:r>
            <a:r>
              <a:rPr lang="zh-TW" sz="1200" b="0" i="0" u="none" kern="100" baseline="0">
                <a:effectLst/>
                <a:ea typeface="Aptos" panose="020B0004020202020204" pitchFamily="34" charset="0"/>
                <a:cs typeface="Times New Roman" panose="02020603050405020304" pitchFamily="18" charset="0"/>
              </a:rPr>
              <a:t>宣傳套件來幫助您開始。 </a:t>
            </a:r>
          </a:p>
          <a:p>
            <a:pPr marL="171450" marR="0" lvl="0" indent="-171450" algn="l" rtl="0">
              <a:lnSpc>
                <a:spcPct val="107000"/>
              </a:lnSpc>
              <a:spcBef>
                <a:spcPts val="0"/>
              </a:spcBef>
              <a:spcAft>
                <a:spcPts val="800"/>
              </a:spcAft>
              <a:buFont typeface="Arial" panose="020B0604020202020204" pitchFamily="34" charset="0"/>
              <a:buChar char="•"/>
              <a:tabLst>
                <a:tab pos="457200" algn="l"/>
              </a:tabLst>
            </a:pPr>
            <a:r>
              <a:rPr lang="zh-TW" sz="1200" b="0" i="0" u="none" kern="100" baseline="0">
                <a:effectLst/>
                <a:ea typeface="Aptos" panose="020B0004020202020204" pitchFamily="34" charset="0"/>
                <a:cs typeface="Times New Roman" panose="02020603050405020304" pitchFamily="18" charset="0"/>
              </a:rPr>
              <a:t>透過可下載和可自訂的新聞稿或範本來創建宣傳冊以宣傳您的分會。  </a:t>
            </a:r>
          </a:p>
          <a:p>
            <a:pPr marL="171450" marR="0" lvl="0" indent="-171450" algn="l" rtl="0">
              <a:lnSpc>
                <a:spcPct val="107000"/>
              </a:lnSpc>
              <a:spcBef>
                <a:spcPts val="0"/>
              </a:spcBef>
              <a:spcAft>
                <a:spcPts val="800"/>
              </a:spcAft>
              <a:buFont typeface="Arial" panose="020B0604020202020204" pitchFamily="34" charset="0"/>
              <a:buChar char="•"/>
              <a:tabLst>
                <a:tab pos="457200" algn="l"/>
              </a:tabLst>
            </a:pPr>
            <a:r>
              <a:rPr lang="zh-TW" sz="1200" b="0" i="0" u="none" kern="100" baseline="0">
                <a:effectLst/>
                <a:ea typeface="Aptos" panose="020B0004020202020204" pitchFamily="34" charset="0"/>
                <a:cs typeface="Times New Roman" panose="02020603050405020304" pitchFamily="18" charset="0"/>
              </a:rPr>
              <a:t>使用 SIA 的社群媒體和網站指南來幫助推動分會的宣傳工作。</a:t>
            </a:r>
          </a:p>
          <a:p>
            <a:pPr marL="0" marR="0" algn="l" rtl="0">
              <a:lnSpc>
                <a:spcPct val="107000"/>
              </a:lnSpc>
              <a:spcBef>
                <a:spcPts val="0"/>
              </a:spcBef>
              <a:spcAft>
                <a:spcPts val="800"/>
              </a:spcAft>
            </a:pPr>
            <a:endParaRPr lang="zh-TW" sz="1200" b="1" kern="100" dirty="0">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lang="zh-TW" sz="1200" b="1" i="0" u="none" kern="100" baseline="0">
                <a:effectLst/>
                <a:ea typeface="Aptos" panose="020B0004020202020204" pitchFamily="34" charset="0"/>
                <a:cs typeface="Times New Roman" panose="02020603050405020304" pitchFamily="18" charset="0"/>
              </a:rPr>
              <a:t>與他們分享個人發展&amp;連線</a:t>
            </a:r>
            <a:r>
              <a:rPr lang="zh-TW" sz="1200" b="0" i="0" u="none" kern="100" baseline="0">
                <a:effectLst/>
                <a:ea typeface="Aptos" panose="020B0004020202020204" pitchFamily="34" charset="0"/>
                <a:cs typeface="Times New Roman" panose="02020603050405020304" pitchFamily="18" charset="0"/>
              </a:rPr>
              <a:t>。 </a:t>
            </a:r>
          </a:p>
          <a:p>
            <a:pPr marL="0" marR="0" algn="l" rtl="0">
              <a:lnSpc>
                <a:spcPct val="107000"/>
              </a:lnSpc>
              <a:spcBef>
                <a:spcPts val="0"/>
              </a:spcBef>
              <a:spcAft>
                <a:spcPts val="800"/>
              </a:spcAft>
            </a:pPr>
            <a:r>
              <a:rPr lang="zh-TW" sz="1200" b="0" i="0" u="none" kern="100" baseline="0">
                <a:effectLst/>
                <a:ea typeface="Aptos" panose="020B0004020202020204" pitchFamily="34" charset="0"/>
                <a:cs typeface="Times New Roman" panose="02020603050405020304" pitchFamily="18" charset="0"/>
              </a:rPr>
              <a:t>透過志願擔任領導角色和參加 SIA 提供的領導力發展培訓，會員可以獲得這些領導力發展機會所帶來的專業成長。透過與其他會員之間的友誼、建立地區内的關係以及與來自不同國家和背景的會員的聯繫，會員們得以實現個人的成長。 </a:t>
            </a:r>
          </a:p>
          <a:p>
            <a:pPr marL="0" marR="0" algn="l" rtl="0">
              <a:lnSpc>
                <a:spcPct val="107000"/>
              </a:lnSpc>
              <a:spcBef>
                <a:spcPts val="0"/>
              </a:spcBef>
              <a:spcAft>
                <a:spcPts val="800"/>
              </a:spcAft>
            </a:pPr>
            <a:endParaRPr lang="zh-TW" sz="1200" kern="100" dirty="0">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lang="zh-TW" sz="1200" b="1" i="0" u="none" kern="100" baseline="0">
                <a:effectLst/>
                <a:ea typeface="Aptos" panose="020B0004020202020204" pitchFamily="34" charset="0"/>
                <a:cs typeface="Times New Roman" panose="02020603050405020304" pitchFamily="18" charset="0"/>
              </a:rPr>
              <a:t>見面&amp;問候：</a:t>
            </a:r>
            <a:endParaRPr lang="zh-TW" sz="1200" kern="100" dirty="0">
              <a:effectLst/>
              <a:ea typeface="Aptos" panose="020B0004020202020204" pitchFamily="34" charset="0"/>
              <a:cs typeface="Times New Roman" panose="02020603050405020304" pitchFamily="18" charset="0"/>
            </a:endParaRPr>
          </a:p>
          <a:p>
            <a:pPr marL="0" marR="0" algn="l" rtl="0">
              <a:lnSpc>
                <a:spcPct val="107000"/>
              </a:lnSpc>
              <a:spcBef>
                <a:spcPts val="0"/>
              </a:spcBef>
              <a:spcAft>
                <a:spcPts val="800"/>
              </a:spcAft>
            </a:pPr>
            <a:r>
              <a:rPr lang="zh-TW" sz="1200" b="0" i="0" u="none" kern="100" baseline="0">
                <a:effectLst/>
                <a:ea typeface="Aptos" panose="020B0004020202020204" pitchFamily="34" charset="0"/>
                <a:cs typeface="Times New Roman" panose="02020603050405020304" pitchFamily="18" charset="0"/>
              </a:rPr>
              <a:t>支持招募工作的另一種有效方法是使用 Zoom、Teams、面對面會議或您選擇的其他方式為新會員或潛在會員舉辦月每、季度或年度的見面會。這是一個吸引並歡迎她們加入蘭馨會社群的好方法。</a:t>
            </a:r>
          </a:p>
          <a:p>
            <a:pPr marL="0" marR="0" algn="l" rtl="0">
              <a:lnSpc>
                <a:spcPct val="107000"/>
              </a:lnSpc>
              <a:spcBef>
                <a:spcPts val="0"/>
              </a:spcBef>
              <a:spcAft>
                <a:spcPts val="800"/>
              </a:spcAft>
            </a:pPr>
            <a:endParaRPr lang="zh-TW" sz="1200" kern="100" dirty="0">
              <a:effectLst/>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lgn="l" rtl="0"/>
            <a:fld id="{936352F2-6B87-474D-B022-C7F8713B53C0}" type="slidenum">
              <a:rPr/>
              <a:t>3</a:t>
            </a:fld>
            <a:endParaRPr lang="zh-TW"/>
          </a:p>
        </p:txBody>
      </p:sp>
    </p:spTree>
    <p:extLst>
      <p:ext uri="{BB962C8B-B14F-4D97-AF65-F5344CB8AC3E}">
        <p14:creationId xmlns:p14="http://schemas.microsoft.com/office/powerpoint/2010/main" val="3375373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836839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b="0" i="0" u="none" baseline="0">
                <a:effectLst/>
                <a:highlight>
                  <a:srgbClr val="F4F5F9"/>
                </a:highlight>
              </a:rPr>
              <a:t>創建一個成功的流程來歡迎新會員。</a:t>
            </a:r>
            <a:r>
              <a:rPr lang="zh-TW" b="0" i="0" u="none" baseline="0">
                <a:effectLst/>
              </a:rPr>
              <a:t>提供新會員入會培訓可以讓新會員更了解您的分會以及她們可以如何融入並發現會員的價值。</a:t>
            </a:r>
            <a:r>
              <a:rPr lang="zh-TW" b="0" i="0" u="none" baseline="0"/>
              <a:t>在 2024-2025 分會年度，SIA 將為您的入會流程推出新會員入會培訓。這將包括：</a:t>
            </a:r>
          </a:p>
          <a:p>
            <a:pPr marL="0" marR="0" lvl="0" indent="0" algn="l" rtl="0">
              <a:lnSpc>
                <a:spcPct val="107000"/>
              </a:lnSpc>
              <a:spcBef>
                <a:spcPts val="0"/>
              </a:spcBef>
              <a:spcAft>
                <a:spcPts val="800"/>
              </a:spcAft>
              <a:buFont typeface="Symbol" panose="05050102010706020507" pitchFamily="18" charset="2"/>
              <a:buNone/>
            </a:pPr>
            <a:endParaRPr lang="zh-TW" dirty="0"/>
          </a:p>
          <a:p>
            <a:pPr marL="171450" marR="0" lvl="0" indent="-171450" algn="l" rtl="0">
              <a:lnSpc>
                <a:spcPct val="100000"/>
              </a:lnSpc>
              <a:spcBef>
                <a:spcPts val="0"/>
              </a:spcBef>
              <a:spcAft>
                <a:spcPts val="0"/>
              </a:spcAft>
              <a:buFont typeface="Arial" panose="020B0604020202020204" pitchFamily="34" charset="0"/>
              <a:buChar char="•"/>
            </a:pPr>
            <a:r>
              <a:rPr lang="zh-TW" b="0" i="0" u="none" baseline="0"/>
              <a:t>蘭香會的歷史，讓會員了解組織的背景 </a:t>
            </a:r>
          </a:p>
          <a:p>
            <a:pPr marL="171450" marR="0" lvl="0" indent="-171450" algn="l" rtl="0">
              <a:lnSpc>
                <a:spcPct val="100000"/>
              </a:lnSpc>
              <a:spcBef>
                <a:spcPts val="0"/>
              </a:spcBef>
              <a:spcAft>
                <a:spcPts val="0"/>
              </a:spcAft>
              <a:buFont typeface="Arial" panose="020B0604020202020204" pitchFamily="34" charset="0"/>
              <a:buChar char="•"/>
            </a:pPr>
            <a:r>
              <a:rPr lang="zh-TW" b="0" i="0" u="none" baseline="0"/>
              <a:t>我們聯合會的使命以及我們的工作重心。</a:t>
            </a:r>
          </a:p>
          <a:p>
            <a:pPr marL="171450" marR="0" lvl="0" indent="-171450" algn="l" rtl="0">
              <a:lnSpc>
                <a:spcPct val="100000"/>
              </a:lnSpc>
              <a:spcBef>
                <a:spcPts val="0"/>
              </a:spcBef>
              <a:spcAft>
                <a:spcPts val="0"/>
              </a:spcAft>
              <a:buFont typeface="Arial" panose="020B0604020202020204" pitchFamily="34" charset="0"/>
              <a:buChar char="•"/>
            </a:pPr>
            <a:r>
              <a:rPr lang="zh-TW" b="0" i="0" u="none" baseline="0"/>
              <a:t>國際職業婦女福利互助會（高級）和 SIA 的結構</a:t>
            </a:r>
          </a:p>
          <a:p>
            <a:pPr marL="171450" marR="0" lvl="0" indent="-171450" algn="l" rtl="0">
              <a:lnSpc>
                <a:spcPct val="100000"/>
              </a:lnSpc>
              <a:spcBef>
                <a:spcPts val="0"/>
              </a:spcBef>
              <a:spcAft>
                <a:spcPts val="0"/>
              </a:spcAft>
              <a:buFont typeface="Arial" panose="020B0604020202020204" pitchFamily="34" charset="0"/>
              <a:buChar char="•"/>
            </a:pPr>
            <a:r>
              <a:rPr lang="zh-TW" b="0" i="0" u="none" baseline="0"/>
              <a:t>角色和職責。新會員將深入了解分會、地區和聯合會領導人的職責以及他們如何與 SIA 員工互動</a:t>
            </a:r>
          </a:p>
          <a:p>
            <a:pPr marL="171450" marR="0" lvl="0" indent="-171450" algn="l" rtl="0">
              <a:lnSpc>
                <a:spcPct val="100000"/>
              </a:lnSpc>
              <a:spcBef>
                <a:spcPts val="0"/>
              </a:spcBef>
              <a:spcAft>
                <a:spcPts val="0"/>
              </a:spcAft>
              <a:buFont typeface="Arial" panose="020B0604020202020204" pitchFamily="34" charset="0"/>
              <a:buChar char="•"/>
            </a:pPr>
            <a:r>
              <a:rPr lang="zh-TW" b="0" i="0" u="none" baseline="0"/>
              <a:t>將新會員引導至 SIA 網站上的熱門區域，以便她們找到所需的內容。 </a:t>
            </a:r>
          </a:p>
          <a:p>
            <a:pPr algn="l" rtl="0"/>
            <a:endParaRPr lang="zh-TW" b="0" i="0" dirty="0">
              <a:effectLst/>
              <a:highlight>
                <a:srgbClr val="F4F5F9"/>
              </a:highlight>
            </a:endParaRPr>
          </a:p>
          <a:p>
            <a:pPr algn="l" rtl="0"/>
            <a:r>
              <a:rPr lang="zh-TW" b="0" i="0" u="none" baseline="0">
                <a:effectLst/>
                <a:highlight>
                  <a:srgbClr val="F4F5F9"/>
                </a:highlight>
              </a:rPr>
              <a:t>受到歡迎的經驗應該是令人愉快和鼓舞人心的！您也可以在初次會議開始時介紹新成員。介紹的方式可以很簡單直接，比如寫一段簡短但有影響力的歡迎詞，以及將會員徽章和名牌遞給新會員。</a:t>
            </a:r>
            <a:r>
              <a:rPr lang="zh-TW" b="0" i="0" u="none" baseline="0">
                <a:effectLst/>
              </a:rPr>
              <a:t> </a:t>
            </a:r>
          </a:p>
          <a:p>
            <a:endParaRPr lang="zh-TW" dirty="0"/>
          </a:p>
          <a:p>
            <a:pPr algn="l" rtl="0"/>
            <a:r>
              <a:rPr lang="zh-TW" b="0" i="0" u="none" baseline="0"/>
              <a:t>入會新會員的其他一些方法包括：</a:t>
            </a:r>
          </a:p>
          <a:p>
            <a:pPr marL="171450" indent="-171450" algn="l" rtl="0">
              <a:buFont typeface="Arial" panose="020B0604020202020204" pitchFamily="34" charset="0"/>
              <a:buChar char="•"/>
            </a:pPr>
            <a:r>
              <a:rPr lang="zh-TW" b="0" i="0" u="none" baseline="0"/>
              <a:t>除了徽章和名牌之外，在新會員參加的第一次會議上給她們一個「好禮」袋。</a:t>
            </a:r>
          </a:p>
          <a:p>
            <a:pPr marL="171450" indent="-171450" algn="l" rtl="0">
              <a:buFont typeface="Arial" panose="020B0604020202020204" pitchFamily="34" charset="0"/>
              <a:buChar char="•"/>
            </a:pPr>
            <a:r>
              <a:rPr lang="zh-TW" b="0" i="0" u="none" baseline="0">
                <a:effectLst/>
              </a:rPr>
              <a:t>舉辦一個歡迎晚宴，邀請新會員擔任貴賓，重點是互相了解，而不是分會事務。</a:t>
            </a:r>
          </a:p>
          <a:p>
            <a:pPr marL="171450" indent="-171450" algn="l" rtl="0">
              <a:buFont typeface="Arial" panose="020B0604020202020204" pitchFamily="34" charset="0"/>
              <a:buChar char="•"/>
            </a:pPr>
            <a:r>
              <a:rPr lang="zh-TW" b="0" i="0" u="none" baseline="0">
                <a:effectLst/>
              </a:rPr>
              <a:t>在分會時事通訊中包含每位新會員的個人資料和照片。</a:t>
            </a:r>
          </a:p>
          <a:p>
            <a:pPr marL="171450" indent="-171450" algn="l" rtl="0">
              <a:buFont typeface="Arial" panose="020B0604020202020204" pitchFamily="34" charset="0"/>
              <a:buChar char="•"/>
            </a:pPr>
            <a:r>
              <a:rPr lang="zh-TW" b="0" i="0" u="none" baseline="0">
                <a:effectLst/>
              </a:rPr>
              <a:t>在有新會員參加的任何會議開始時進行一個破冰活動，以有趣且令人難忘的方式介紹她們，同時鼓勵現有會員打破派系。</a:t>
            </a:r>
          </a:p>
          <a:p>
            <a:pPr algn="l" rtl="0">
              <a:buFont typeface="Arial" panose="020B0604020202020204" pitchFamily="34" charset="0"/>
              <a:buNone/>
            </a:pPr>
            <a:endParaRPr lang="zh-TW" b="0" i="0" dirty="0">
              <a:effectLst/>
            </a:endParaRPr>
          </a:p>
          <a:p>
            <a:pPr algn="l" rtl="0">
              <a:buFont typeface="Arial" panose="020B0604020202020204" pitchFamily="34" charset="0"/>
              <a:buNone/>
            </a:pPr>
            <a:r>
              <a:rPr lang="zh-TW" b="0" i="0" u="none" baseline="0">
                <a:effectLst/>
                <a:highlight>
                  <a:srgbClr val="F4F5F9"/>
                </a:highlight>
              </a:rPr>
              <a:t>問候新會員時要記住的關鍵是注入一些創造力！接待會員的方式完全由各個分會自行選擇。無論是有組織的晚宴還是輕鬆愉快的破冰活動，旨在讓您的分會歡迎活動與眾不同，並給新會員和現有會員留下持久的印象。</a:t>
            </a:r>
          </a:p>
          <a:p>
            <a:pPr algn="l" rtl="0">
              <a:buFont typeface="Arial" panose="020B0604020202020204" pitchFamily="34" charset="0"/>
              <a:buNone/>
            </a:pPr>
            <a:endParaRPr lang="zh-TW" dirty="0"/>
          </a:p>
        </p:txBody>
      </p:sp>
      <p:sp>
        <p:nvSpPr>
          <p:cNvPr id="4" name="Slide Number Placeholder 3"/>
          <p:cNvSpPr>
            <a:spLocks noGrp="1"/>
          </p:cNvSpPr>
          <p:nvPr>
            <p:ph type="sldNum" sz="quarter" idx="5"/>
          </p:nvPr>
        </p:nvSpPr>
        <p:spPr/>
        <p:txBody>
          <a:bodyPr/>
          <a:lstStyle/>
          <a:p>
            <a:pPr algn="l" rtl="0"/>
            <a:fld id="{936352F2-6B87-474D-B022-C7F8713B53C0}" type="slidenum">
              <a:rPr/>
              <a:t>4</a:t>
            </a:fld>
            <a:endParaRPr lang="zh-TW"/>
          </a:p>
        </p:txBody>
      </p:sp>
    </p:spTree>
    <p:extLst>
      <p:ext uri="{BB962C8B-B14F-4D97-AF65-F5344CB8AC3E}">
        <p14:creationId xmlns:p14="http://schemas.microsoft.com/office/powerpoint/2010/main" val="3542907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7345136"/>
          </a:xfrm>
        </p:spPr>
        <p:txBody>
          <a:bodyPr/>
          <a:lstStyle/>
          <a:p>
            <a:pPr algn="l" rtl="0"/>
            <a:r>
              <a:rPr lang="zh-TW" b="1" i="0" u="none" baseline="0"/>
              <a:t>成立之前，先制定策略！ </a:t>
            </a:r>
          </a:p>
          <a:p>
            <a:pPr algn="l" rtl="0"/>
            <a:r>
              <a:rPr lang="zh-TW" b="0" i="0" u="none" baseline="0"/>
              <a:t>當您開始一個新分會成立流程的時候，在開展任何實際工作之前還有很多事情需要考慮！為了幫助您和分會成立團隊，可在 SIA 網站上的「成立新分會」下找到“成立之前指南”。本指南旨在為您的新分會的成立製定策略！ </a:t>
            </a:r>
          </a:p>
          <a:p>
            <a:endParaRPr lang="zh-TW" dirty="0"/>
          </a:p>
          <a:p>
            <a:pPr algn="l" rtl="0"/>
            <a:r>
              <a:rPr lang="zh-TW" b="0" i="0" u="none" baseline="0"/>
              <a:t>在這個新分會成立流程的規劃階段，您將： </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tabLst>
                <a:tab pos="457200" algn="l"/>
              </a:tabLst>
            </a:pPr>
            <a:r>
              <a:rPr lang="zh-TW" sz="1200" b="0" i="0" u="none" kern="100" baseline="0">
                <a:solidFill>
                  <a:schemeClr val="tx1"/>
                </a:solidFill>
                <a:effectLst/>
                <a:latin typeface="+mn-lt"/>
                <a:cs typeface="Times New Roman" panose="02020603050405020304" pitchFamily="18" charset="0"/>
              </a:rPr>
              <a:t>確定您的成立團隊 </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tabLst>
                <a:tab pos="457200" algn="l"/>
              </a:tabLst>
            </a:pPr>
            <a:r>
              <a:rPr lang="zh-TW" sz="1200" b="0" i="0" u="none" kern="100" baseline="0">
                <a:solidFill>
                  <a:schemeClr val="tx1"/>
                </a:solidFill>
                <a:effectLst/>
                <a:latin typeface="+mn-lt"/>
                <a:cs typeface="Times New Roman" panose="02020603050405020304" pitchFamily="18" charset="0"/>
              </a:rPr>
              <a:t>選擇分會模式 </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tabLst>
                <a:tab pos="457200" algn="l"/>
              </a:tabLst>
            </a:pPr>
            <a:r>
              <a:rPr lang="zh-TW" sz="1200" b="0" i="0" u="none" kern="100" baseline="0">
                <a:solidFill>
                  <a:schemeClr val="tx1"/>
                </a:solidFill>
                <a:effectLst/>
                <a:latin typeface="+mn-lt"/>
                <a:cs typeface="Times New Roman" panose="02020603050405020304" pitchFamily="18" charset="0"/>
              </a:rPr>
              <a:t>確定您的地理重點</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tabLst>
                <a:tab pos="457200" algn="l"/>
              </a:tabLst>
            </a:pPr>
            <a:r>
              <a:rPr lang="zh-TW" sz="1200" b="0" i="0" u="none" kern="100" baseline="0">
                <a:solidFill>
                  <a:schemeClr val="tx1"/>
                </a:solidFill>
                <a:effectLst/>
                <a:latin typeface="+mn-lt"/>
                <a:cs typeface="Times New Roman" panose="02020603050405020304" pitchFamily="18" charset="0"/>
              </a:rPr>
              <a:t>設定</a:t>
            </a:r>
            <a:r>
              <a:rPr lang="zh-TW" b="0" i="0" u="none" baseline="0"/>
              <a:t>時間表和預算</a:t>
            </a:r>
          </a:p>
          <a:p>
            <a:pPr marL="228600" indent="-228600" algn="l" rtl="0">
              <a:buAutoNum type="arabicPeriod"/>
            </a:pPr>
            <a:endParaRPr lang="zh-TW" dirty="0"/>
          </a:p>
          <a:p>
            <a:pPr marL="228600" indent="-228600" algn="l" rtl="0">
              <a:buAutoNum type="arabicPeriod"/>
            </a:pPr>
            <a:endParaRPr lang="zh-TW" dirty="0"/>
          </a:p>
          <a:p>
            <a:pPr marL="0" indent="0" algn="l" rtl="0">
              <a:buNone/>
            </a:pPr>
            <a:r>
              <a:rPr lang="zh-TW" b="1" i="0" u="none" baseline="0"/>
              <a:t>現在成立流程已啓動 – 下一步就是實施！</a:t>
            </a:r>
            <a:r>
              <a:rPr lang="zh-TW" b="0" i="0" u="none" baseline="0"/>
              <a:t>製定好策略後，您的成立團隊將準備好實施成立流程。儘管這看起來是一項艱鉅的任務，但可以分解為以下步驟： </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tabLst>
                <a:tab pos="457200" algn="l"/>
              </a:tabLst>
            </a:pPr>
            <a:r>
              <a:rPr lang="zh-TW" sz="1200" b="0" i="0" u="none" kern="100" baseline="0">
                <a:solidFill>
                  <a:schemeClr val="tx1"/>
                </a:solidFill>
                <a:effectLst/>
                <a:latin typeface="+mn-lt"/>
                <a:ea typeface="+mn-ea"/>
                <a:cs typeface="Times New Roman" panose="02020603050405020304" pitchFamily="18" charset="0"/>
              </a:rPr>
              <a:t>社區外展&amp;招募 </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tabLst>
                <a:tab pos="457200" algn="l"/>
              </a:tabLst>
            </a:pPr>
            <a:r>
              <a:rPr lang="zh-TW" sz="1200" b="0" i="0" u="none" kern="100" baseline="0">
                <a:solidFill>
                  <a:schemeClr val="tx1"/>
                </a:solidFill>
                <a:effectLst/>
                <a:latin typeface="+mn-lt"/>
                <a:ea typeface="+mn-ea"/>
                <a:cs typeface="Times New Roman" panose="02020603050405020304" pitchFamily="18" charset="0"/>
              </a:rPr>
              <a:t>資訊會議 </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tabLst>
                <a:tab pos="457200" algn="l"/>
              </a:tabLst>
            </a:pPr>
            <a:r>
              <a:rPr lang="zh-TW" sz="1200" b="0" i="0" u="none" kern="100" baseline="0">
                <a:solidFill>
                  <a:schemeClr val="tx1"/>
                </a:solidFill>
                <a:effectLst/>
                <a:latin typeface="+mn-lt"/>
                <a:ea typeface="+mn-ea"/>
                <a:cs typeface="Times New Roman" panose="02020603050405020304" pitchFamily="18" charset="0"/>
              </a:rPr>
              <a:t>分會物流 </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tabLst>
                <a:tab pos="457200" algn="l"/>
              </a:tabLst>
            </a:pPr>
            <a:r>
              <a:rPr lang="zh-TW" sz="1200" b="0" i="0" u="none" kern="100" baseline="0">
                <a:solidFill>
                  <a:schemeClr val="tx1"/>
                </a:solidFill>
                <a:effectLst/>
                <a:latin typeface="+mn-lt"/>
                <a:ea typeface="+mn-ea"/>
                <a:cs typeface="Times New Roman" panose="02020603050405020304" pitchFamily="18" charset="0"/>
              </a:rPr>
              <a:t>成立申請 </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tabLst>
                <a:tab pos="457200" algn="l"/>
              </a:tabLst>
            </a:pPr>
            <a:r>
              <a:rPr lang="zh-TW" sz="1200" b="0" i="0" u="none" kern="100" baseline="0">
                <a:solidFill>
                  <a:schemeClr val="tx1"/>
                </a:solidFill>
                <a:effectLst/>
                <a:latin typeface="+mn-lt"/>
                <a:ea typeface="+mn-ea"/>
                <a:cs typeface="Times New Roman" panose="02020603050405020304" pitchFamily="18" charset="0"/>
              </a:rPr>
              <a:t>慶典</a:t>
            </a:r>
            <a:r>
              <a:rPr lang="zh-TW" b="0" i="0" u="none" baseline="0"/>
              <a:t>！</a:t>
            </a:r>
          </a:p>
          <a:p>
            <a:pPr marL="0" indent="0" algn="l" rtl="0">
              <a:buNone/>
            </a:pPr>
            <a:endParaRPr lang="zh-TW" dirty="0"/>
          </a:p>
          <a:p>
            <a:pPr algn="l" rtl="0">
              <a:defRPr/>
            </a:pPr>
            <a:endParaRPr lang="zh-TW" dirty="0"/>
          </a:p>
          <a:p>
            <a:pPr marL="0" marR="0" lvl="0" indent="0" algn="l" defTabSz="914400" rtl="0" eaLnBrk="1" fontAlgn="auto" latinLnBrk="0" hangingPunct="1">
              <a:lnSpc>
                <a:spcPct val="100000"/>
              </a:lnSpc>
              <a:spcBef>
                <a:spcPts val="0"/>
              </a:spcBef>
              <a:spcAft>
                <a:spcPts val="0"/>
              </a:spcAft>
              <a:buClrTx/>
              <a:buSzTx/>
              <a:buFontTx/>
              <a:buNone/>
              <a:tabLst/>
              <a:defRPr/>
            </a:pPr>
            <a:r>
              <a:rPr lang="zh-TW" b="0" i="0" u="none" baseline="0"/>
              <a:t>慶祝成立之後，新分會將繼續需要指導，以便它們能充分融入該地區和我們組織之中。</a:t>
            </a:r>
            <a:r>
              <a:rPr lang="zh-TW" b="1" i="0" u="none" baseline="0"/>
              <a:t>成立團隊處於獨特的地位，可以承擔導師的角色。</a:t>
            </a:r>
            <a:r>
              <a:rPr lang="zh-TW" b="0" i="0" u="none" baseline="0"/>
              <a:t>作為新分會的導師，您的主要職責是確保新分會提供蘭香會會員所重視的福利和經驗，並與我們組織的策略計畫保持一致。這意味著引導新分會透過我們的全球夢想計畫開展基於使命的工作，鼓勵與我們組織內的蘭香會會員建立聯繫，並確保他們知道如何獲得 SIA 總部提供的所有支持。您可以在 SIA 網站的「分會專區 &gt; 成立新分會」下找到“成立後導師指南”。</a:t>
            </a:r>
            <a:endParaRPr lang="zh-TW" dirty="0">
              <a:cs typeface="Calibri"/>
            </a:endParaRPr>
          </a:p>
          <a:p>
            <a:pPr marL="0" indent="0" algn="l" rtl="0">
              <a:buNone/>
            </a:pPr>
            <a:endParaRPr lang="zh-TW" dirty="0"/>
          </a:p>
          <a:p>
            <a:pPr marL="0" indent="0" algn="l" rtl="0">
              <a:buNone/>
            </a:pPr>
            <a:endParaRPr lang="zh-TW" dirty="0"/>
          </a:p>
        </p:txBody>
      </p:sp>
      <p:sp>
        <p:nvSpPr>
          <p:cNvPr id="4" name="Slide Number Placeholder 3"/>
          <p:cNvSpPr>
            <a:spLocks noGrp="1"/>
          </p:cNvSpPr>
          <p:nvPr>
            <p:ph type="sldNum" sz="quarter" idx="5"/>
          </p:nvPr>
        </p:nvSpPr>
        <p:spPr/>
        <p:txBody>
          <a:bodyPr/>
          <a:lstStyle/>
          <a:p>
            <a:pPr algn="l" rtl="0"/>
            <a:fld id="{936352F2-6B87-474D-B022-C7F8713B53C0}" type="slidenum">
              <a:rPr/>
              <a:t>5</a:t>
            </a:fld>
            <a:endParaRPr lang="zh-TW"/>
          </a:p>
        </p:txBody>
      </p:sp>
    </p:spTree>
    <p:extLst>
      <p:ext uri="{BB962C8B-B14F-4D97-AF65-F5344CB8AC3E}">
        <p14:creationId xmlns:p14="http://schemas.microsoft.com/office/powerpoint/2010/main" val="3894254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b="0" i="0" u="none" baseline="0"/>
              <a:t>感謝您的寶貴時間。</a:t>
            </a:r>
          </a:p>
        </p:txBody>
      </p:sp>
      <p:sp>
        <p:nvSpPr>
          <p:cNvPr id="4" name="Slide Number Placeholder 3"/>
          <p:cNvSpPr>
            <a:spLocks noGrp="1"/>
          </p:cNvSpPr>
          <p:nvPr>
            <p:ph type="sldNum" sz="quarter" idx="5"/>
          </p:nvPr>
        </p:nvSpPr>
        <p:spPr/>
        <p:txBody>
          <a:bodyPr/>
          <a:lstStyle/>
          <a:p>
            <a:pPr algn="l" rtl="0"/>
            <a:fld id="{936352F2-6B87-474D-B022-C7F8713B53C0}" type="slidenum">
              <a:rPr/>
              <a:t>6</a:t>
            </a:fld>
            <a:endParaRPr lang="zh-TW"/>
          </a:p>
        </p:txBody>
      </p:sp>
    </p:spTree>
    <p:extLst>
      <p:ext uri="{BB962C8B-B14F-4D97-AF65-F5344CB8AC3E}">
        <p14:creationId xmlns:p14="http://schemas.microsoft.com/office/powerpoint/2010/main" val="19439584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9D0D92BC-42A9-434B-8530-ADBF4485E407}" type="datetimeFigureOut">
              <a:rPr lang="en-US" smtClean="0"/>
              <a:t>9/2/2024</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921508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D0D92BC-42A9-434B-8530-ADBF4485E407}" type="datetimeFigureOut">
              <a:rPr lang="en-US" smtClean="0"/>
              <a:t>9/2/2024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4214331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t>9/2/2024</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970640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D0D92BC-42A9-434B-8530-ADBF4485E407}" type="datetimeFigureOut">
              <a:rPr lang="en-US" smtClean="0"/>
              <a:t>9/2/2024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733675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D0D92BC-42A9-434B-8530-ADBF4485E407}" type="datetimeFigureOut">
              <a:rPr lang="en-US" smtClean="0"/>
              <a:pPr/>
              <a:t>9/2/2024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934415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p>
        </p:txBody>
      </p:sp>
      <p:sp>
        <p:nvSpPr>
          <p:cNvPr id="3" name="Date Placeholder 2"/>
          <p:cNvSpPr>
            <a:spLocks noGrp="1"/>
          </p:cNvSpPr>
          <p:nvPr>
            <p:ph type="dt" sz="half" idx="10"/>
          </p:nvPr>
        </p:nvSpPr>
        <p:spPr/>
        <p:txBody>
          <a:bodyPr/>
          <a:lstStyle/>
          <a:p>
            <a:fld id="{9D0D92BC-42A9-434B-8530-ADBF4485E407}" type="datetimeFigureOut">
              <a:rPr lang="en-US" smtClean="0"/>
              <a:t>9/2/2024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792200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0D92BC-42A9-434B-8530-ADBF4485E407}" type="datetimeFigureOut">
              <a:rPr lang="en-US" smtClean="0"/>
              <a:t>9/2/2024</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755901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9/2/2024</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62614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t>9/2/2024</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287882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D92BC-42A9-434B-8530-ADBF4485E407}" type="datetimeFigureOut">
              <a:rPr lang="en-US" smtClean="0"/>
              <a:pPr/>
              <a:t>9/2/2024</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2066920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9/2/2024</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38168655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9/2/2024</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417857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D92BC-42A9-434B-8530-ADBF4485E407}" type="datetimeFigureOut">
              <a:rPr lang="en-US" smtClean="0"/>
              <a:pPr/>
              <a:t>9/2/2024</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6026595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0D92BC-42A9-434B-8530-ADBF4485E407}" type="datetimeFigureOut">
              <a:rPr lang="en-US" smtClean="0"/>
              <a:pPr/>
              <a:t>9/2/2024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28353878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0D92BC-42A9-434B-8530-ADBF4485E407}" type="datetimeFigureOut">
              <a:rPr lang="en-US" smtClean="0"/>
              <a:pPr/>
              <a:t>9/2/2024</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A0289F9E-9962-4B7B-BA18-A15907CCC6BF}" type="slidenum">
              <a:rPr lang="en-US" smtClean="0"/>
              <a:pPr/>
              <a:t>‹#›</a:t>
            </a:fld>
            <a:endParaRPr lang="en-US"/>
          </a:p>
        </p:txBody>
      </p:sp>
    </p:spTree>
    <p:extLst>
      <p:ext uri="{BB962C8B-B14F-4D97-AF65-F5344CB8AC3E}">
        <p14:creationId xmlns:p14="http://schemas.microsoft.com/office/powerpoint/2010/main" val="32394766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695439" y="6391838"/>
            <a:ext cx="990599" cy="304799"/>
          </a:xfrm>
        </p:spPr>
        <p:txBody>
          <a:bodyPr/>
          <a:lstStyle/>
          <a:p>
            <a:fld id="{9D0D92BC-42A9-434B-8530-ADBF4485E407}" type="datetimeFigureOut">
              <a:rPr lang="en-US" smtClean="0"/>
              <a:t>9/2/2024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484191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653104" y="6391838"/>
            <a:ext cx="992135" cy="304799"/>
          </a:xfrm>
        </p:spPr>
        <p:txBody>
          <a:bodyPr/>
          <a:lstStyle/>
          <a:p>
            <a:fld id="{9D0D92BC-42A9-434B-8530-ADBF4485E407}" type="datetimeFigureOut">
              <a:rPr lang="en-US" smtClean="0"/>
              <a:t>9/2/2024</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928237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9D0D92BC-42A9-434B-8530-ADBF4485E407}" type="datetimeFigureOut">
              <a:rPr lang="en-US" smtClean="0"/>
              <a:pPr/>
              <a:t>9/2/2024</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A0289F9E-9962-4B7B-BA18-A15907CCC6BF}" type="slidenum">
              <a:rPr lang="en-US" smtClean="0"/>
              <a:pPr/>
              <a:t>‹#›</a:t>
            </a:fld>
            <a:endParaRPr lang="en-US"/>
          </a:p>
        </p:txBody>
      </p:sp>
    </p:spTree>
    <p:extLst>
      <p:ext uri="{BB962C8B-B14F-4D97-AF65-F5344CB8AC3E}">
        <p14:creationId xmlns:p14="http://schemas.microsoft.com/office/powerpoint/2010/main" val="1107069095"/>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 id="2147483933" r:id="rId13"/>
    <p:sldLayoutId id="2147483934" r:id="rId14"/>
    <p:sldLayoutId id="2147483935" r:id="rId15"/>
    <p:sldLayoutId id="2147483936" r:id="rId16"/>
    <p:sldLayoutId id="214748393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773391C1-8C26-E59C-51BC-73C2F26E0222}"/>
              </a:ext>
            </a:extLst>
          </p:cNvPr>
          <p:cNvPicPr>
            <a:picLocks noChangeAspect="1"/>
          </p:cNvPicPr>
          <p:nvPr/>
        </p:nvPicPr>
        <p:blipFill rotWithShape="1">
          <a:blip r:embed="rId3"/>
          <a:srcRect l="7753" r="18910" b="1"/>
          <a:stretch/>
        </p:blipFill>
        <p:spPr>
          <a:xfrm>
            <a:off x="423337" y="402166"/>
            <a:ext cx="4932951" cy="6093055"/>
          </a:xfrm>
          <a:custGeom>
            <a:avLst/>
            <a:gdLst/>
            <a:ahLst/>
            <a:cxnLst/>
            <a:rect l="l" t="t" r="r" b="b"/>
            <a:pathLst>
              <a:path w="4932951" h="6053670">
                <a:moveTo>
                  <a:pt x="0" y="0"/>
                </a:moveTo>
                <a:lnTo>
                  <a:pt x="3678393" y="0"/>
                </a:lnTo>
                <a:lnTo>
                  <a:pt x="4478865" y="0"/>
                </a:lnTo>
                <a:lnTo>
                  <a:pt x="4931853" y="0"/>
                </a:lnTo>
                <a:lnTo>
                  <a:pt x="4908487" y="137419"/>
                </a:lnTo>
                <a:lnTo>
                  <a:pt x="4886218" y="274232"/>
                </a:lnTo>
                <a:lnTo>
                  <a:pt x="4864421" y="411650"/>
                </a:lnTo>
                <a:lnTo>
                  <a:pt x="4845759" y="549673"/>
                </a:lnTo>
                <a:lnTo>
                  <a:pt x="4826941" y="687092"/>
                </a:lnTo>
                <a:lnTo>
                  <a:pt x="4809377" y="825115"/>
                </a:lnTo>
                <a:lnTo>
                  <a:pt x="4794322" y="961323"/>
                </a:lnTo>
                <a:lnTo>
                  <a:pt x="4780052" y="1099347"/>
                </a:lnTo>
                <a:lnTo>
                  <a:pt x="4767035" y="1236765"/>
                </a:lnTo>
                <a:lnTo>
                  <a:pt x="4755744" y="1371761"/>
                </a:lnTo>
                <a:lnTo>
                  <a:pt x="4744453" y="1508574"/>
                </a:lnTo>
                <a:lnTo>
                  <a:pt x="4735044" y="1643572"/>
                </a:lnTo>
                <a:lnTo>
                  <a:pt x="4727674" y="1778568"/>
                </a:lnTo>
                <a:lnTo>
                  <a:pt x="4719990" y="1912960"/>
                </a:lnTo>
                <a:lnTo>
                  <a:pt x="4713560" y="2046141"/>
                </a:lnTo>
                <a:lnTo>
                  <a:pt x="4709012" y="2178111"/>
                </a:lnTo>
                <a:lnTo>
                  <a:pt x="4705092" y="2310081"/>
                </a:lnTo>
                <a:lnTo>
                  <a:pt x="4701328" y="2440840"/>
                </a:lnTo>
                <a:lnTo>
                  <a:pt x="4699603" y="2569783"/>
                </a:lnTo>
                <a:lnTo>
                  <a:pt x="4697721" y="2698726"/>
                </a:lnTo>
                <a:lnTo>
                  <a:pt x="4696780" y="2825853"/>
                </a:lnTo>
                <a:lnTo>
                  <a:pt x="4697721" y="2951770"/>
                </a:lnTo>
                <a:lnTo>
                  <a:pt x="4697721" y="3076475"/>
                </a:lnTo>
                <a:lnTo>
                  <a:pt x="4699603" y="3199970"/>
                </a:lnTo>
                <a:lnTo>
                  <a:pt x="4702426" y="3321043"/>
                </a:lnTo>
                <a:lnTo>
                  <a:pt x="4705092" y="3440906"/>
                </a:lnTo>
                <a:lnTo>
                  <a:pt x="4708071" y="3558347"/>
                </a:lnTo>
                <a:lnTo>
                  <a:pt x="4712619" y="3675183"/>
                </a:lnTo>
                <a:lnTo>
                  <a:pt x="4717480" y="3790203"/>
                </a:lnTo>
                <a:lnTo>
                  <a:pt x="4721871" y="3902801"/>
                </a:lnTo>
                <a:lnTo>
                  <a:pt x="4734260" y="4122549"/>
                </a:lnTo>
                <a:lnTo>
                  <a:pt x="4747433" y="4333217"/>
                </a:lnTo>
                <a:lnTo>
                  <a:pt x="4761233" y="4535409"/>
                </a:lnTo>
                <a:lnTo>
                  <a:pt x="4776445" y="4726705"/>
                </a:lnTo>
                <a:lnTo>
                  <a:pt x="4792283" y="4909526"/>
                </a:lnTo>
                <a:lnTo>
                  <a:pt x="4809377" y="5079029"/>
                </a:lnTo>
                <a:lnTo>
                  <a:pt x="4826157" y="5238240"/>
                </a:lnTo>
                <a:lnTo>
                  <a:pt x="4842936" y="5384739"/>
                </a:lnTo>
                <a:lnTo>
                  <a:pt x="4858775" y="5519131"/>
                </a:lnTo>
                <a:lnTo>
                  <a:pt x="4873830" y="5638388"/>
                </a:lnTo>
                <a:lnTo>
                  <a:pt x="4888100" y="5746143"/>
                </a:lnTo>
                <a:lnTo>
                  <a:pt x="4900019" y="5836948"/>
                </a:lnTo>
                <a:lnTo>
                  <a:pt x="4911310" y="5913225"/>
                </a:lnTo>
                <a:lnTo>
                  <a:pt x="4927462" y="6017953"/>
                </a:lnTo>
                <a:lnTo>
                  <a:pt x="4932951" y="6053670"/>
                </a:lnTo>
                <a:lnTo>
                  <a:pt x="4478865" y="6053670"/>
                </a:lnTo>
                <a:lnTo>
                  <a:pt x="3683097" y="6053670"/>
                </a:lnTo>
                <a:lnTo>
                  <a:pt x="0" y="6053670"/>
                </a:lnTo>
                <a:close/>
              </a:path>
            </a:pathLst>
          </a:custGeom>
        </p:spPr>
      </p:pic>
      <p:sp>
        <p:nvSpPr>
          <p:cNvPr id="14" name="Title 1">
            <a:extLst>
              <a:ext uri="{FF2B5EF4-FFF2-40B4-BE49-F238E27FC236}">
                <a16:creationId xmlns:a16="http://schemas.microsoft.com/office/drawing/2014/main" id="{F7A46274-5918-8F5E-91D0-8C011C3AEAA3}"/>
              </a:ext>
            </a:extLst>
          </p:cNvPr>
          <p:cNvSpPr>
            <a:spLocks noGrp="1"/>
          </p:cNvSpPr>
          <p:nvPr>
            <p:ph type="ctrTitle"/>
          </p:nvPr>
        </p:nvSpPr>
        <p:spPr>
          <a:xfrm>
            <a:off x="5695061" y="1062884"/>
            <a:ext cx="5428551" cy="3153753"/>
          </a:xfrm>
        </p:spPr>
        <p:txBody>
          <a:bodyPr>
            <a:normAutofit/>
          </a:bodyPr>
          <a:lstStyle/>
          <a:p>
            <a:pPr algn="l" rtl="0"/>
            <a:r>
              <a:rPr lang="zh-TW" b="1" i="0" u="none" baseline="0" dirty="0"/>
              <a:t>會員：</a:t>
            </a:r>
            <a:r>
              <a:rPr lang="zh-TW" b="0" i="0" u="none" baseline="0" dirty="0"/>
              <a:t>會員召募和保留的最佳實踐</a:t>
            </a:r>
          </a:p>
        </p:txBody>
      </p:sp>
      <p:sp>
        <p:nvSpPr>
          <p:cNvPr id="3" name="Subtitle 2">
            <a:extLst>
              <a:ext uri="{FF2B5EF4-FFF2-40B4-BE49-F238E27FC236}">
                <a16:creationId xmlns:a16="http://schemas.microsoft.com/office/drawing/2014/main" id="{3240A5E7-E7B7-EEDC-1E9D-E3F53DFFB06C}"/>
              </a:ext>
            </a:extLst>
          </p:cNvPr>
          <p:cNvSpPr>
            <a:spLocks noGrp="1"/>
          </p:cNvSpPr>
          <p:nvPr>
            <p:ph type="subTitle" idx="1"/>
          </p:nvPr>
        </p:nvSpPr>
        <p:spPr>
          <a:xfrm>
            <a:off x="5695061" y="5923508"/>
            <a:ext cx="5428551" cy="571713"/>
          </a:xfrm>
        </p:spPr>
        <p:txBody>
          <a:bodyPr>
            <a:normAutofit/>
          </a:bodyPr>
          <a:lstStyle/>
          <a:p>
            <a:pPr algn="l" rtl="0"/>
            <a:r>
              <a:rPr lang="zh-TW" b="0" i="0" u="none" baseline="0"/>
              <a:t>2024 年專區會議</a:t>
            </a:r>
          </a:p>
        </p:txBody>
      </p:sp>
      <p:sp>
        <p:nvSpPr>
          <p:cNvPr id="21" name="Freeform 8">
            <a:extLst>
              <a:ext uri="{FF2B5EF4-FFF2-40B4-BE49-F238E27FC236}">
                <a16:creationId xmlns:a16="http://schemas.microsoft.com/office/drawing/2014/main" id="{EF6CF724-4735-628F-A578-CCFC905E5916}"/>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zh-TW"/>
          </a:p>
        </p:txBody>
      </p:sp>
      <p:sp>
        <p:nvSpPr>
          <p:cNvPr id="2" name="TextBox 1">
            <a:extLst>
              <a:ext uri="{FF2B5EF4-FFF2-40B4-BE49-F238E27FC236}">
                <a16:creationId xmlns:a16="http://schemas.microsoft.com/office/drawing/2014/main" id="{A9E6C2A1-6D45-8312-D5F9-6F72F5FD7B01}"/>
              </a:ext>
            </a:extLst>
          </p:cNvPr>
          <p:cNvSpPr txBox="1"/>
          <p:nvPr/>
        </p:nvSpPr>
        <p:spPr>
          <a:xfrm>
            <a:off x="5695061" y="5130212"/>
            <a:ext cx="5139829" cy="369332"/>
          </a:xfrm>
          <a:prstGeom prst="rect">
            <a:avLst/>
          </a:prstGeom>
          <a:noFill/>
        </p:spPr>
        <p:txBody>
          <a:bodyPr wrap="square" rtlCol="0">
            <a:spAutoFit/>
          </a:bodyPr>
          <a:lstStyle/>
          <a:p>
            <a:pPr algn="l" rtl="0"/>
            <a:r>
              <a:rPr lang="zh-TW" b="0" i="0" u="none" baseline="0">
                <a:solidFill>
                  <a:srgbClr val="B4DCFA"/>
                </a:solidFill>
              </a:rPr>
              <a:t>您的名字，X地區會員主席</a:t>
            </a:r>
          </a:p>
        </p:txBody>
      </p:sp>
    </p:spTree>
    <p:extLst>
      <p:ext uri="{BB962C8B-B14F-4D97-AF65-F5344CB8AC3E}">
        <p14:creationId xmlns:p14="http://schemas.microsoft.com/office/powerpoint/2010/main" val="3712423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14"/>
                                        </p:tgtEl>
                                        <p:attrNameLst>
                                          <p:attrName>style.visibility</p:attrName>
                                        </p:attrNameLst>
                                      </p:cBhvr>
                                      <p:to>
                                        <p:strVal val="visible"/>
                                      </p:to>
                                    </p:set>
                                    <p:animEffect transition="in" filter="fade">
                                      <p:cBhvr>
                                        <p:cTn id="10" dur="7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314C310-850D-4491-AA52-C75BEA68B68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p>
        </p:txBody>
      </p:sp>
      <p:grpSp>
        <p:nvGrpSpPr>
          <p:cNvPr id="11" name="Group 10">
            <a:extLst>
              <a:ext uri="{FF2B5EF4-FFF2-40B4-BE49-F238E27FC236}">
                <a16:creationId xmlns:a16="http://schemas.microsoft.com/office/drawing/2014/main" id="{D4EC3799-3F52-48CE-85CC-83AED368EB42}"/>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2" name="Rectangle 11">
              <a:extLst>
                <a:ext uri="{FF2B5EF4-FFF2-40B4-BE49-F238E27FC236}">
                  <a16:creationId xmlns:a16="http://schemas.microsoft.com/office/drawing/2014/main" id="{F3FC2939-BF10-4CBC-904B-74A17D4B9C3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p>
          </p:txBody>
        </p:sp>
        <p:sp>
          <p:nvSpPr>
            <p:cNvPr id="13"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zh-TW"/>
            </a:p>
          </p:txBody>
        </p:sp>
      </p:grpSp>
      <p:sp>
        <p:nvSpPr>
          <p:cNvPr id="2" name="Title 1">
            <a:extLst>
              <a:ext uri="{FF2B5EF4-FFF2-40B4-BE49-F238E27FC236}">
                <a16:creationId xmlns:a16="http://schemas.microsoft.com/office/drawing/2014/main" id="{9368EE08-DB92-2A42-C003-D8162B33D277}"/>
              </a:ext>
            </a:extLst>
          </p:cNvPr>
          <p:cNvSpPr>
            <a:spLocks noGrp="1"/>
          </p:cNvSpPr>
          <p:nvPr>
            <p:ph type="title"/>
          </p:nvPr>
        </p:nvSpPr>
        <p:spPr>
          <a:xfrm>
            <a:off x="836247" y="1085549"/>
            <a:ext cx="3430947" cy="4686903"/>
          </a:xfrm>
        </p:spPr>
        <p:txBody>
          <a:bodyPr anchor="ctr">
            <a:normAutofit/>
          </a:bodyPr>
          <a:lstStyle/>
          <a:p>
            <a:pPr algn="r" rtl="0"/>
            <a:r>
              <a:rPr lang="zh-TW" sz="4000" b="0" i="0" u="none" baseline="0">
                <a:solidFill>
                  <a:srgbClr val="B4DCFA"/>
                </a:solidFill>
              </a:rPr>
              <a:t>招募和保留</a:t>
            </a:r>
          </a:p>
        </p:txBody>
      </p:sp>
      <p:cxnSp>
        <p:nvCxnSpPr>
          <p:cNvPr id="15" name="Straight Connector 14">
            <a:extLst>
              <a:ext uri="{FF2B5EF4-FFF2-40B4-BE49-F238E27FC236}">
                <a16:creationId xmlns:a16="http://schemas.microsoft.com/office/drawing/2014/main" id="{789E20C7-BB50-4317-93C7-90C8ED80B27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graphicFrame>
        <p:nvGraphicFramePr>
          <p:cNvPr id="19" name="Content Placeholder 2">
            <a:extLst>
              <a:ext uri="{FF2B5EF4-FFF2-40B4-BE49-F238E27FC236}">
                <a16:creationId xmlns:a16="http://schemas.microsoft.com/office/drawing/2014/main" id="{5CE0ACE6-AC75-FB19-B73C-A9B50CE6A12E}"/>
              </a:ext>
            </a:extLst>
          </p:cNvPr>
          <p:cNvGraphicFramePr>
            <a:graphicFrameLocks noGrp="1"/>
          </p:cNvGraphicFramePr>
          <p:nvPr>
            <p:ph idx="1"/>
            <p:extLst>
              <p:ext uri="{D42A27DB-BD31-4B8C-83A1-F6EECF244321}">
                <p14:modId xmlns:p14="http://schemas.microsoft.com/office/powerpoint/2010/main" val="1784040603"/>
              </p:ext>
            </p:extLst>
          </p:nvPr>
        </p:nvGraphicFramePr>
        <p:xfrm>
          <a:off x="5041399" y="1085549"/>
          <a:ext cx="5579707" cy="46869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a:extLst>
              <a:ext uri="{FF2B5EF4-FFF2-40B4-BE49-F238E27FC236}">
                <a16:creationId xmlns:a16="http://schemas.microsoft.com/office/drawing/2014/main" id="{965F068A-9DAD-6889-CCC8-A70CA9C1CA48}"/>
              </a:ext>
            </a:extLst>
          </p:cNvPr>
          <p:cNvSpPr txBox="1"/>
          <p:nvPr/>
        </p:nvSpPr>
        <p:spPr>
          <a:xfrm>
            <a:off x="311085" y="6455835"/>
            <a:ext cx="8578391" cy="307777"/>
          </a:xfrm>
          <a:prstGeom prst="rect">
            <a:avLst/>
          </a:prstGeom>
          <a:noFill/>
        </p:spPr>
        <p:txBody>
          <a:bodyPr wrap="square" rtlCol="0">
            <a:spAutoFit/>
          </a:bodyPr>
          <a:lstStyle/>
          <a:p>
            <a:pPr algn="l" rtl="0"/>
            <a:r>
              <a:rPr lang="zh-TW" sz="1400" b="0" i="0" u="none" baseline="0">
                <a:solidFill>
                  <a:schemeClr val="accent1"/>
                </a:solidFill>
              </a:rPr>
              <a:t>2024 年 SIA 專區會議</a:t>
            </a:r>
          </a:p>
        </p:txBody>
      </p:sp>
    </p:spTree>
    <p:extLst>
      <p:ext uri="{BB962C8B-B14F-4D97-AF65-F5344CB8AC3E}">
        <p14:creationId xmlns:p14="http://schemas.microsoft.com/office/powerpoint/2010/main" val="155147448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BFDBF-2B8A-0031-1279-60D68CD4B289}"/>
              </a:ext>
            </a:extLst>
          </p:cNvPr>
          <p:cNvSpPr>
            <a:spLocks noGrp="1"/>
          </p:cNvSpPr>
          <p:nvPr>
            <p:ph type="title"/>
          </p:nvPr>
        </p:nvSpPr>
        <p:spPr>
          <a:xfrm>
            <a:off x="450574" y="973668"/>
            <a:ext cx="11277600" cy="706964"/>
          </a:xfrm>
        </p:spPr>
        <p:txBody>
          <a:bodyPr/>
          <a:lstStyle/>
          <a:p>
            <a:pPr algn="ctr" rtl="0"/>
            <a:r>
              <a:rPr lang="zh-TW" b="0" i="0" u="none" baseline="0"/>
              <a:t>吸引新會員的策略</a:t>
            </a:r>
          </a:p>
        </p:txBody>
      </p:sp>
      <p:sp>
        <p:nvSpPr>
          <p:cNvPr id="3" name="Content Placeholder 2">
            <a:extLst>
              <a:ext uri="{FF2B5EF4-FFF2-40B4-BE49-F238E27FC236}">
                <a16:creationId xmlns:a16="http://schemas.microsoft.com/office/drawing/2014/main" id="{4ABF0080-A5B5-AABE-7E7D-BAC7F7BAE1D7}"/>
              </a:ext>
            </a:extLst>
          </p:cNvPr>
          <p:cNvSpPr>
            <a:spLocks noGrp="1"/>
          </p:cNvSpPr>
          <p:nvPr>
            <p:ph idx="1"/>
          </p:nvPr>
        </p:nvSpPr>
        <p:spPr/>
        <p:txBody>
          <a:bodyPr>
            <a:normAutofit/>
          </a:bodyPr>
          <a:lstStyle/>
          <a:p>
            <a:pPr algn="l" rtl="0"/>
            <a:r>
              <a:rPr lang="zh-TW" sz="3200" b="0" i="0" u="none" baseline="0"/>
              <a:t>外展</a:t>
            </a:r>
          </a:p>
          <a:p>
            <a:pPr algn="l" rtl="0"/>
            <a:r>
              <a:rPr lang="zh-TW" sz="3200" b="0" i="0" u="none" baseline="0"/>
              <a:t>會員權益</a:t>
            </a:r>
          </a:p>
          <a:p>
            <a:pPr algn="l" rtl="0"/>
            <a:r>
              <a:rPr lang="zh-TW" sz="3200" b="0" i="0" u="none" baseline="0"/>
              <a:t>會員行銷</a:t>
            </a:r>
          </a:p>
          <a:p>
            <a:pPr algn="l" rtl="0"/>
            <a:r>
              <a:rPr lang="zh-TW" sz="3200" b="0" i="0" u="none" baseline="0"/>
              <a:t>個人發展&amp;連線</a:t>
            </a:r>
          </a:p>
          <a:p>
            <a:pPr algn="l" rtl="0"/>
            <a:r>
              <a:rPr lang="zh-TW" sz="3200" b="0" i="0" u="none" baseline="0"/>
              <a:t>見面&amp;問候</a:t>
            </a:r>
          </a:p>
        </p:txBody>
      </p:sp>
      <p:sp>
        <p:nvSpPr>
          <p:cNvPr id="7" name="TextBox 6">
            <a:extLst>
              <a:ext uri="{FF2B5EF4-FFF2-40B4-BE49-F238E27FC236}">
                <a16:creationId xmlns:a16="http://schemas.microsoft.com/office/drawing/2014/main" id="{543084F6-99A0-27D1-4435-FFEAA995BBA2}"/>
              </a:ext>
            </a:extLst>
          </p:cNvPr>
          <p:cNvSpPr txBox="1"/>
          <p:nvPr/>
        </p:nvSpPr>
        <p:spPr>
          <a:xfrm>
            <a:off x="311085" y="6455835"/>
            <a:ext cx="8578391" cy="307777"/>
          </a:xfrm>
          <a:prstGeom prst="rect">
            <a:avLst/>
          </a:prstGeom>
          <a:noFill/>
        </p:spPr>
        <p:txBody>
          <a:bodyPr wrap="square" rtlCol="0">
            <a:spAutoFit/>
          </a:bodyPr>
          <a:lstStyle/>
          <a:p>
            <a:pPr algn="l" rtl="0"/>
            <a:r>
              <a:rPr lang="zh-TW" sz="1400" b="0" i="0" u="none" baseline="0">
                <a:solidFill>
                  <a:schemeClr val="accent1"/>
                </a:solidFill>
              </a:rPr>
              <a:t>2024 年 SIA 專區會議</a:t>
            </a:r>
          </a:p>
        </p:txBody>
      </p:sp>
      <p:sp>
        <p:nvSpPr>
          <p:cNvPr id="8" name="Freeform 8">
            <a:extLst>
              <a:ext uri="{FF2B5EF4-FFF2-40B4-BE49-F238E27FC236}">
                <a16:creationId xmlns:a16="http://schemas.microsoft.com/office/drawing/2014/main" id="{6ED770AC-61C2-F04B-2599-9114E2651001}"/>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3"/>
            <a:stretch>
              <a:fillRect/>
            </a:stretch>
          </a:blipFill>
        </p:spPr>
        <p:txBody>
          <a:bodyPr/>
          <a:lstStyle/>
          <a:p>
            <a:endParaRPr lang="zh-TW"/>
          </a:p>
        </p:txBody>
      </p:sp>
    </p:spTree>
    <p:extLst>
      <p:ext uri="{BB962C8B-B14F-4D97-AF65-F5344CB8AC3E}">
        <p14:creationId xmlns:p14="http://schemas.microsoft.com/office/powerpoint/2010/main" val="741885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6503EB0F-2257-4A3E-A73B-E1DE769B459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77012B2A-0D78-433A-8C68-8889D3DCDDA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p>
          </p:txBody>
        </p:sp>
        <p:sp>
          <p:nvSpPr>
            <p:cNvPr id="11" name="Freeform 5">
              <a:extLst>
                <a:ext uri="{FF2B5EF4-FFF2-40B4-BE49-F238E27FC236}">
                  <a16:creationId xmlns:a16="http://schemas.microsoft.com/office/drawing/2014/main" id="{119D0202-ED3F-47CC-90E9-4E963BCDAB91}"/>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zh-TW"/>
            </a:p>
          </p:txBody>
        </p:sp>
      </p:grpSp>
      <p:sp>
        <p:nvSpPr>
          <p:cNvPr id="13" name="Rectangle 12">
            <a:extLst>
              <a:ext uri="{FF2B5EF4-FFF2-40B4-BE49-F238E27FC236}">
                <a16:creationId xmlns:a16="http://schemas.microsoft.com/office/drawing/2014/main" id="{670D6F2B-93AF-47D6-9378-5E54BE0AC6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15" name="Rectangle 14">
            <a:extLst>
              <a:ext uri="{FF2B5EF4-FFF2-40B4-BE49-F238E27FC236}">
                <a16:creationId xmlns:a16="http://schemas.microsoft.com/office/drawing/2014/main" id="{2668F1A4-6DBB-4F0B-A679-6EE5483638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p>
        </p:txBody>
      </p:sp>
      <p:sp>
        <p:nvSpPr>
          <p:cNvPr id="17" name="Freeform 5">
            <a:extLst>
              <a:ext uri="{FF2B5EF4-FFF2-40B4-BE49-F238E27FC236}">
                <a16:creationId xmlns:a16="http://schemas.microsoft.com/office/drawing/2014/main" id="{B8DBF1C0-B8F1-4AAC-8704-256BA0E9D6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zh-TW"/>
          </a:p>
        </p:txBody>
      </p:sp>
      <p:pic>
        <p:nvPicPr>
          <p:cNvPr id="4" name="Picture 3" descr="一個人與另一個人握手&#10;&#10;自動產生描述">
            <a:extLst>
              <a:ext uri="{FF2B5EF4-FFF2-40B4-BE49-F238E27FC236}">
                <a16:creationId xmlns:a16="http://schemas.microsoft.com/office/drawing/2014/main" id="{510B130E-89CA-0113-75B5-D6CC1191F14E}"/>
              </a:ext>
            </a:extLst>
          </p:cNvPr>
          <p:cNvPicPr>
            <a:picLocks noChangeAspect="1"/>
          </p:cNvPicPr>
          <p:nvPr/>
        </p:nvPicPr>
        <p:blipFill>
          <a:blip r:embed="rId4">
            <a:alphaModFix amt="35000"/>
          </a:blip>
          <a:srcRect r="-1" b="21780"/>
          <a:stretch/>
        </p:blipFill>
        <p:spPr>
          <a:xfrm>
            <a:off x="474133" y="474133"/>
            <a:ext cx="11243734" cy="5909733"/>
          </a:xfrm>
          <a:prstGeom prst="rect">
            <a:avLst/>
          </a:prstGeom>
        </p:spPr>
      </p:pic>
      <p:sp>
        <p:nvSpPr>
          <p:cNvPr id="2" name="Title 1">
            <a:extLst>
              <a:ext uri="{FF2B5EF4-FFF2-40B4-BE49-F238E27FC236}">
                <a16:creationId xmlns:a16="http://schemas.microsoft.com/office/drawing/2014/main" id="{A072D6F6-60A6-A4F0-C8F9-97F94C934EFE}"/>
              </a:ext>
            </a:extLst>
          </p:cNvPr>
          <p:cNvSpPr>
            <a:spLocks noGrp="1"/>
          </p:cNvSpPr>
          <p:nvPr>
            <p:ph type="title"/>
          </p:nvPr>
        </p:nvSpPr>
        <p:spPr>
          <a:xfrm>
            <a:off x="1154954" y="2099733"/>
            <a:ext cx="8827245" cy="2677648"/>
          </a:xfrm>
        </p:spPr>
        <p:txBody>
          <a:bodyPr vert="horz" lIns="91440" tIns="45720" rIns="91440" bIns="45720" rtlCol="0" anchor="b">
            <a:normAutofit/>
          </a:bodyPr>
          <a:lstStyle/>
          <a:p>
            <a:pPr algn="l" rtl="0"/>
            <a:r>
              <a:rPr lang="zh-TW" sz="5400" b="0" i="0" u="none" baseline="0">
                <a:solidFill>
                  <a:srgbClr val="FFFFFF"/>
                </a:solidFill>
              </a:rPr>
              <a:t>新會員入會流程</a:t>
            </a:r>
          </a:p>
        </p:txBody>
      </p:sp>
      <p:sp>
        <p:nvSpPr>
          <p:cNvPr id="3" name="Content Placeholder 2">
            <a:extLst>
              <a:ext uri="{FF2B5EF4-FFF2-40B4-BE49-F238E27FC236}">
                <a16:creationId xmlns:a16="http://schemas.microsoft.com/office/drawing/2014/main" id="{1B395994-8195-32B8-A032-3EF44156E976}"/>
              </a:ext>
            </a:extLst>
          </p:cNvPr>
          <p:cNvSpPr>
            <a:spLocks noGrp="1"/>
          </p:cNvSpPr>
          <p:nvPr>
            <p:ph idx="1"/>
          </p:nvPr>
        </p:nvSpPr>
        <p:spPr>
          <a:xfrm>
            <a:off x="1154954" y="4777380"/>
            <a:ext cx="8827245" cy="861420"/>
          </a:xfrm>
        </p:spPr>
        <p:txBody>
          <a:bodyPr vert="horz" lIns="91440" tIns="45720" rIns="91440" bIns="45720" rtlCol="0" anchor="t">
            <a:normAutofit/>
          </a:bodyPr>
          <a:lstStyle/>
          <a:p>
            <a:pPr marL="0" indent="0" algn="l" rtl="0">
              <a:buNone/>
            </a:pPr>
            <a:r>
              <a:rPr lang="zh-TW" b="0" i="0" u="none" cap="all" baseline="0">
                <a:solidFill>
                  <a:srgbClr val="FFFFFF"/>
                </a:solidFill>
              </a:rPr>
              <a:t>讓新會員感到受歡迎的技巧</a:t>
            </a:r>
          </a:p>
        </p:txBody>
      </p:sp>
      <p:sp>
        <p:nvSpPr>
          <p:cNvPr id="19" name="Rectangle 18">
            <a:extLst>
              <a:ext uri="{FF2B5EF4-FFF2-40B4-BE49-F238E27FC236}">
                <a16:creationId xmlns:a16="http://schemas.microsoft.com/office/drawing/2014/main" id="{B70F7E59-C971-4F55-8E3A-1E583B65FC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zh-TW"/>
          </a:p>
        </p:txBody>
      </p:sp>
    </p:spTree>
    <p:extLst>
      <p:ext uri="{BB962C8B-B14F-4D97-AF65-F5344CB8AC3E}">
        <p14:creationId xmlns:p14="http://schemas.microsoft.com/office/powerpoint/2010/main" val="3811165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A0F4F-B6A4-9918-F44C-973E7FAC4E49}"/>
              </a:ext>
            </a:extLst>
          </p:cNvPr>
          <p:cNvSpPr>
            <a:spLocks noGrp="1"/>
          </p:cNvSpPr>
          <p:nvPr>
            <p:ph type="title"/>
          </p:nvPr>
        </p:nvSpPr>
        <p:spPr>
          <a:xfrm>
            <a:off x="1154954" y="973668"/>
            <a:ext cx="8949166" cy="706964"/>
          </a:xfrm>
        </p:spPr>
        <p:txBody>
          <a:bodyPr/>
          <a:lstStyle/>
          <a:p>
            <a:pPr algn="l" rtl="0"/>
            <a:r>
              <a:rPr lang="zh-TW" b="0" i="0" u="none" baseline="0"/>
              <a:t>建立和支持新分會的策略</a:t>
            </a:r>
          </a:p>
        </p:txBody>
      </p:sp>
      <p:graphicFrame>
        <p:nvGraphicFramePr>
          <p:cNvPr id="6" name="Content Placeholder 2">
            <a:extLst>
              <a:ext uri="{FF2B5EF4-FFF2-40B4-BE49-F238E27FC236}">
                <a16:creationId xmlns:a16="http://schemas.microsoft.com/office/drawing/2014/main" id="{80FAF129-5A44-C780-2F30-71573B0DBE62}"/>
              </a:ext>
            </a:extLst>
          </p:cNvPr>
          <p:cNvGraphicFramePr/>
          <p:nvPr/>
        </p:nvGraphicFramePr>
        <p:xfrm>
          <a:off x="1154954" y="2603500"/>
          <a:ext cx="8825659" cy="3416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26306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93E10248-AF0E-477D-B4D2-47C02CE4E35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6" name="Rectangle 25">
              <a:extLst>
                <a:ext uri="{FF2B5EF4-FFF2-40B4-BE49-F238E27FC236}">
                  <a16:creationId xmlns:a16="http://schemas.microsoft.com/office/drawing/2014/main" id="{533010C2-2DA5-460F-A40C-5317F567A03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p>
          </p:txBody>
        </p:sp>
        <p:sp>
          <p:nvSpPr>
            <p:cNvPr id="27" name="Freeform 5">
              <a:extLst>
                <a:ext uri="{FF2B5EF4-FFF2-40B4-BE49-F238E27FC236}">
                  <a16:creationId xmlns:a16="http://schemas.microsoft.com/office/drawing/2014/main" id="{17CB0634-F963-4EC9-A6F6-8EA46BD1F103}"/>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zh-TW"/>
            </a:p>
          </p:txBody>
        </p:sp>
      </p:grpSp>
      <p:sp>
        <p:nvSpPr>
          <p:cNvPr id="29" name="Rectangle 28">
            <a:extLst>
              <a:ext uri="{FF2B5EF4-FFF2-40B4-BE49-F238E27FC236}">
                <a16:creationId xmlns:a16="http://schemas.microsoft.com/office/drawing/2014/main" id="{73C0A186-7444-4460-9C37-532E7671E9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31" name="Freeform 5">
            <a:extLst>
              <a:ext uri="{FF2B5EF4-FFF2-40B4-BE49-F238E27FC236}">
                <a16:creationId xmlns:a16="http://schemas.microsoft.com/office/drawing/2014/main" id="{D22D1B95-2B54-43E9-85D9-B489F6C5DD0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zh-TW"/>
          </a:p>
        </p:txBody>
      </p:sp>
      <p:sp>
        <p:nvSpPr>
          <p:cNvPr id="33" name="Freeform 5">
            <a:extLst>
              <a:ext uri="{FF2B5EF4-FFF2-40B4-BE49-F238E27FC236}">
                <a16:creationId xmlns:a16="http://schemas.microsoft.com/office/drawing/2014/main" id="{7D0F3F6D-A49D-4406-8D61-1C4F8D792F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zh-TW"/>
          </a:p>
        </p:txBody>
      </p:sp>
      <p:sp>
        <p:nvSpPr>
          <p:cNvPr id="35" name="Freeform 5">
            <a:extLst>
              <a:ext uri="{FF2B5EF4-FFF2-40B4-BE49-F238E27FC236}">
                <a16:creationId xmlns:a16="http://schemas.microsoft.com/office/drawing/2014/main" id="{D953A318-DA8D-4405-9536-D889E45C5E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zh-TW"/>
          </a:p>
        </p:txBody>
      </p:sp>
      <p:sp>
        <p:nvSpPr>
          <p:cNvPr id="37" name="Rectangle 36">
            <a:extLst>
              <a:ext uri="{FF2B5EF4-FFF2-40B4-BE49-F238E27FC236}">
                <a16:creationId xmlns:a16="http://schemas.microsoft.com/office/drawing/2014/main" id="{9E382A3D-2F90-475C-8DF2-F666FEA342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zh-TW"/>
          </a:p>
        </p:txBody>
      </p:sp>
      <p:sp>
        <p:nvSpPr>
          <p:cNvPr id="2" name="Title 1">
            <a:extLst>
              <a:ext uri="{FF2B5EF4-FFF2-40B4-BE49-F238E27FC236}">
                <a16:creationId xmlns:a16="http://schemas.microsoft.com/office/drawing/2014/main" id="{6737A165-0069-2B71-3611-76F76E6FE0D1}"/>
              </a:ext>
            </a:extLst>
          </p:cNvPr>
          <p:cNvSpPr>
            <a:spLocks noGrp="1"/>
          </p:cNvSpPr>
          <p:nvPr>
            <p:ph type="title"/>
          </p:nvPr>
        </p:nvSpPr>
        <p:spPr>
          <a:xfrm>
            <a:off x="1683171" y="1143000"/>
            <a:ext cx="8825658" cy="3389217"/>
          </a:xfrm>
        </p:spPr>
        <p:txBody>
          <a:bodyPr vert="horz" lIns="91440" tIns="45720" rIns="91440" bIns="45720" rtlCol="0" anchor="ctr">
            <a:normAutofit/>
          </a:bodyPr>
          <a:lstStyle/>
          <a:p>
            <a:pPr algn="ctr" rtl="0"/>
            <a:r>
              <a:rPr lang="zh-TW" sz="6600" b="0" i="0" u="none" baseline="0">
                <a:solidFill>
                  <a:srgbClr val="FFFFFF"/>
                </a:solidFill>
              </a:rPr>
              <a:t>非常感謝！</a:t>
            </a:r>
          </a:p>
        </p:txBody>
      </p:sp>
      <p:sp>
        <p:nvSpPr>
          <p:cNvPr id="5" name="Freeform 8">
            <a:extLst>
              <a:ext uri="{FF2B5EF4-FFF2-40B4-BE49-F238E27FC236}">
                <a16:creationId xmlns:a16="http://schemas.microsoft.com/office/drawing/2014/main" id="{6D5DF8BA-01C6-CB89-4019-737E16163115}"/>
              </a:ext>
            </a:extLst>
          </p:cNvPr>
          <p:cNvSpPr/>
          <p:nvPr/>
        </p:nvSpPr>
        <p:spPr>
          <a:xfrm>
            <a:off x="10528053" y="133660"/>
            <a:ext cx="508993" cy="84000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4"/>
            <a:stretch>
              <a:fillRect/>
            </a:stretch>
          </a:blipFill>
        </p:spPr>
        <p:txBody>
          <a:bodyPr/>
          <a:lstStyle/>
          <a:p>
            <a:endParaRPr lang="zh-TW"/>
          </a:p>
        </p:txBody>
      </p:sp>
      <p:sp>
        <p:nvSpPr>
          <p:cNvPr id="4" name="TextBox 3">
            <a:extLst>
              <a:ext uri="{FF2B5EF4-FFF2-40B4-BE49-F238E27FC236}">
                <a16:creationId xmlns:a16="http://schemas.microsoft.com/office/drawing/2014/main" id="{85F6FD11-4542-E2BC-3DA9-6996831649DE}"/>
              </a:ext>
            </a:extLst>
          </p:cNvPr>
          <p:cNvSpPr txBox="1"/>
          <p:nvPr/>
        </p:nvSpPr>
        <p:spPr>
          <a:xfrm>
            <a:off x="311085" y="6455835"/>
            <a:ext cx="8578391" cy="307777"/>
          </a:xfrm>
          <a:prstGeom prst="rect">
            <a:avLst/>
          </a:prstGeom>
          <a:noFill/>
        </p:spPr>
        <p:txBody>
          <a:bodyPr wrap="square" rtlCol="0">
            <a:spAutoFit/>
          </a:bodyPr>
          <a:lstStyle/>
          <a:p>
            <a:pPr algn="l" rtl="0"/>
            <a:r>
              <a:rPr lang="zh-TW" sz="1400" b="0" i="0" u="none" baseline="0">
                <a:solidFill>
                  <a:schemeClr val="accent1"/>
                </a:solidFill>
              </a:rPr>
              <a:t>2024 年 SIA 專區會議</a:t>
            </a:r>
          </a:p>
        </p:txBody>
      </p:sp>
    </p:spTree>
    <p:extLst>
      <p:ext uri="{BB962C8B-B14F-4D97-AF65-F5344CB8AC3E}">
        <p14:creationId xmlns:p14="http://schemas.microsoft.com/office/powerpoint/2010/main" val="39880684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{3F5DC285-3F84-DB40-979D-2B7B8178F68E}tf10001076</Template>
  <TotalTime>28</TotalTime>
  <Words>1442</Words>
  <Application>Microsoft Office PowerPoint</Application>
  <PresentationFormat>Widescreen</PresentationFormat>
  <Paragraphs>97</Paragraphs>
  <Slides>6</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vt:i4>
      </vt:variant>
    </vt:vector>
  </HeadingPairs>
  <TitlesOfParts>
    <vt:vector size="15" baseType="lpstr">
      <vt:lpstr>Aptos</vt:lpstr>
      <vt:lpstr>新細明體</vt:lpstr>
      <vt:lpstr>Arial</vt:lpstr>
      <vt:lpstr>Calibri</vt:lpstr>
      <vt:lpstr>Century Gothic</vt:lpstr>
      <vt:lpstr>Symbol</vt:lpstr>
      <vt:lpstr>Times New Roman</vt:lpstr>
      <vt:lpstr>Wingdings 3</vt:lpstr>
      <vt:lpstr>Ion Boardroom</vt:lpstr>
      <vt:lpstr>會員：會員召募和保留的最佳實踐</vt:lpstr>
      <vt:lpstr>招募和保留</vt:lpstr>
      <vt:lpstr>吸引新會員的策略</vt:lpstr>
      <vt:lpstr>新會員入會流程</vt:lpstr>
      <vt:lpstr>建立和支持新分會的策略</vt:lpstr>
      <vt:lpstr>非常感謝！</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NAME</dc:title>
  <dc:creator>Kymberlie Adams</dc:creator>
  <cp:lastModifiedBy>Zeynep</cp:lastModifiedBy>
  <cp:revision>3</cp:revision>
  <dcterms:created xsi:type="dcterms:W3CDTF">2023-09-18T19:41:21Z</dcterms:created>
  <dcterms:modified xsi:type="dcterms:W3CDTF">2024-09-02T20:30:33Z</dcterms:modified>
</cp:coreProperties>
</file>