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8"/>
  </p:notesMasterIdLst>
  <p:sldIdLst>
    <p:sldId id="256" r:id="rId2"/>
    <p:sldId id="257" r:id="rId3"/>
    <p:sldId id="261" r:id="rId4"/>
    <p:sldId id="263" r:id="rId5"/>
    <p:sldId id="264"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DC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4126" autoAdjust="0"/>
  </p:normalViewPr>
  <p:slideViewPr>
    <p:cSldViewPr snapToGrid="0">
      <p:cViewPr varScale="1">
        <p:scale>
          <a:sx n="46" d="100"/>
          <a:sy n="46" d="100"/>
        </p:scale>
        <p:origin x="120" y="53"/>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z Aponte" userId="0da1c7c7-d8a8-4a7c-b9e1-d98a9e646632" providerId="ADAL" clId="{4D4BC06D-AA1C-493A-BCE2-5036822E8075}"/>
    <pc:docChg chg="modSld">
      <pc:chgData name="Luz Aponte" userId="0da1c7c7-d8a8-4a7c-b9e1-d98a9e646632" providerId="ADAL" clId="{4D4BC06D-AA1C-493A-BCE2-5036822E8075}" dt="2024-08-28T15:20:14.671" v="0" actId="114"/>
      <pc:docMkLst>
        <pc:docMk/>
      </pc:docMkLst>
      <pc:sldChg chg="modNotesTx">
        <pc:chgData name="Luz Aponte" userId="0da1c7c7-d8a8-4a7c-b9e1-d98a9e646632" providerId="ADAL" clId="{4D4BC06D-AA1C-493A-BCE2-5036822E8075}" dt="2024-08-28T15:20:14.671" v="0" actId="114"/>
        <pc:sldMkLst>
          <pc:docMk/>
          <pc:sldMk cId="3712423172" sldId="256"/>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8.png"/><Relationship Id="rId6" Type="http://schemas.openxmlformats.org/officeDocument/2006/relationships/image" Target="../media/image16.svg"/><Relationship Id="rId5" Type="http://schemas.openxmlformats.org/officeDocument/2006/relationships/image" Target="../media/image10.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8.png"/><Relationship Id="rId6" Type="http://schemas.openxmlformats.org/officeDocument/2006/relationships/image" Target="../media/image16.svg"/><Relationship Id="rId5" Type="http://schemas.openxmlformats.org/officeDocument/2006/relationships/image" Target="../media/image10.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F25554-77CA-4976-AAF4-91DAE0D276D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ja"/>
        </a:p>
      </dgm:t>
    </dgm:pt>
    <dgm:pt modelId="{BAD81BC5-097E-4537-AD43-96C399EB8430}">
      <dgm:prSet custT="1"/>
      <dgm:spPr/>
      <dgm:t>
        <a:bodyPr/>
        <a:lstStyle/>
        <a:p>
          <a:pPr algn="ctr" rtl="0">
            <a:lnSpc>
              <a:spcPct val="100000"/>
            </a:lnSpc>
          </a:pPr>
          <a:r>
            <a:rPr lang="ja" sz="1800" b="0" i="0" u="none" baseline="0"/>
            <a:t>新規会員を勧誘・獲得するための戦略</a:t>
          </a:r>
        </a:p>
      </dgm:t>
    </dgm:pt>
    <dgm:pt modelId="{A48D6F45-305D-48D5-BEE8-FADF93C241AB}" type="parTrans" cxnId="{054AD4C3-FF6D-452D-9AE6-7816B042B64A}">
      <dgm:prSet/>
      <dgm:spPr/>
      <dgm:t>
        <a:bodyPr/>
        <a:lstStyle/>
        <a:p>
          <a:endParaRPr lang="ja"/>
        </a:p>
      </dgm:t>
    </dgm:pt>
    <dgm:pt modelId="{B011547A-3605-4C45-AED5-FB7D512C0459}" type="sibTrans" cxnId="{054AD4C3-FF6D-452D-9AE6-7816B042B64A}">
      <dgm:prSet/>
      <dgm:spPr/>
      <dgm:t>
        <a:bodyPr/>
        <a:lstStyle/>
        <a:p>
          <a:endParaRPr lang="ja"/>
        </a:p>
      </dgm:t>
    </dgm:pt>
    <dgm:pt modelId="{04F9F76F-C2AC-4AFE-A180-46858CC80AE9}">
      <dgm:prSet custT="1"/>
      <dgm:spPr/>
      <dgm:t>
        <a:bodyPr/>
        <a:lstStyle/>
        <a:p>
          <a:pPr algn="ctr" rtl="0">
            <a:lnSpc>
              <a:spcPct val="100000"/>
            </a:lnSpc>
          </a:pPr>
          <a:r>
            <a:rPr lang="ja" sz="1800" b="0" i="0" u="none" baseline="0"/>
            <a:t>新規会員向けの効果的なオンボーディング・プロセスを設計する</a:t>
          </a:r>
        </a:p>
      </dgm:t>
    </dgm:pt>
    <dgm:pt modelId="{2209056B-6EBD-42EF-BFB0-76BF2DFBD7C1}" type="parTrans" cxnId="{592CED2B-49B5-4451-97DD-777E6080DBD6}">
      <dgm:prSet/>
      <dgm:spPr/>
      <dgm:t>
        <a:bodyPr/>
        <a:lstStyle/>
        <a:p>
          <a:endParaRPr lang="ja"/>
        </a:p>
      </dgm:t>
    </dgm:pt>
    <dgm:pt modelId="{9E5EA4EA-82F5-4FE6-99CB-AC3D6DC807D2}" type="sibTrans" cxnId="{592CED2B-49B5-4451-97DD-777E6080DBD6}">
      <dgm:prSet/>
      <dgm:spPr/>
      <dgm:t>
        <a:bodyPr/>
        <a:lstStyle/>
        <a:p>
          <a:endParaRPr lang="ja"/>
        </a:p>
      </dgm:t>
    </dgm:pt>
    <dgm:pt modelId="{B22BC694-91C0-42CF-A9D0-9E75F1E9EC44}">
      <dgm:prSet custT="1"/>
      <dgm:spPr/>
      <dgm:t>
        <a:bodyPr/>
        <a:lstStyle/>
        <a:p>
          <a:pPr algn="ctr" rtl="0">
            <a:lnSpc>
              <a:spcPct val="100000"/>
            </a:lnSpc>
          </a:pPr>
          <a:r>
            <a:rPr lang="ja" sz="1800" b="0" i="0" u="none" baseline="0"/>
            <a:t>新規クラブを構築・支援するための戦術</a:t>
          </a:r>
        </a:p>
      </dgm:t>
    </dgm:pt>
    <dgm:pt modelId="{59DD20E7-B35D-4CD2-A39D-70182754A9F6}" type="parTrans" cxnId="{F3F34714-A16C-4966-9BF9-3D21277C3115}">
      <dgm:prSet/>
      <dgm:spPr/>
      <dgm:t>
        <a:bodyPr/>
        <a:lstStyle/>
        <a:p>
          <a:endParaRPr lang="ja"/>
        </a:p>
      </dgm:t>
    </dgm:pt>
    <dgm:pt modelId="{BFDE1D4A-DFFF-444E-99F3-2908FB9F6B93}" type="sibTrans" cxnId="{F3F34714-A16C-4966-9BF9-3D21277C3115}">
      <dgm:prSet/>
      <dgm:spPr/>
      <dgm:t>
        <a:bodyPr/>
        <a:lstStyle/>
        <a:p>
          <a:endParaRPr lang="ja"/>
        </a:p>
      </dgm:t>
    </dgm:pt>
    <dgm:pt modelId="{C3C02251-1F17-47C1-92C9-45558FA3E2D4}" type="pres">
      <dgm:prSet presAssocID="{2AF25554-77CA-4976-AAF4-91DAE0D276D3}" presName="root" presStyleCnt="0">
        <dgm:presLayoutVars>
          <dgm:dir/>
          <dgm:resizeHandles val="exact"/>
        </dgm:presLayoutVars>
      </dgm:prSet>
      <dgm:spPr/>
      <dgm:t>
        <a:bodyPr/>
        <a:lstStyle/>
        <a:p>
          <a:endParaRPr lang="en-US"/>
        </a:p>
      </dgm:t>
    </dgm:pt>
    <dgm:pt modelId="{2670A422-4497-4948-9AB4-9EE1348A2194}" type="pres">
      <dgm:prSet presAssocID="{BAD81BC5-097E-4537-AD43-96C399EB8430}" presName="compNode" presStyleCnt="0"/>
      <dgm:spPr/>
    </dgm:pt>
    <dgm:pt modelId="{1AD70999-2FA4-4E4B-AF3B-6BCFFC36FEB5}" type="pres">
      <dgm:prSet presAssocID="{BAD81BC5-097E-4537-AD43-96C399EB843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握手"/>
        </a:ext>
      </dgm:extLst>
    </dgm:pt>
    <dgm:pt modelId="{B38371D7-6560-4869-8617-29715F08959D}" type="pres">
      <dgm:prSet presAssocID="{BAD81BC5-097E-4537-AD43-96C399EB8430}" presName="spaceRect" presStyleCnt="0"/>
      <dgm:spPr/>
    </dgm:pt>
    <dgm:pt modelId="{709079CE-0FB3-4C80-B00A-C020E13F894F}" type="pres">
      <dgm:prSet presAssocID="{BAD81BC5-097E-4537-AD43-96C399EB8430}" presName="textRect" presStyleLbl="revTx" presStyleIdx="0" presStyleCnt="3">
        <dgm:presLayoutVars>
          <dgm:chMax val="1"/>
          <dgm:chPref val="1"/>
        </dgm:presLayoutVars>
      </dgm:prSet>
      <dgm:spPr/>
      <dgm:t>
        <a:bodyPr/>
        <a:lstStyle/>
        <a:p>
          <a:endParaRPr lang="en-US"/>
        </a:p>
      </dgm:t>
    </dgm:pt>
    <dgm:pt modelId="{31A58512-7D92-49D7-85BB-8F2C2BA9FF5F}" type="pres">
      <dgm:prSet presAssocID="{B011547A-3605-4C45-AED5-FB7D512C0459}" presName="sibTrans" presStyleCnt="0"/>
      <dgm:spPr/>
    </dgm:pt>
    <dgm:pt modelId="{791098E0-F807-4FC3-936F-5170D05B2504}" type="pres">
      <dgm:prSet presAssocID="{04F9F76F-C2AC-4AFE-A180-46858CC80AE9}" presName="compNode" presStyleCnt="0"/>
      <dgm:spPr/>
    </dgm:pt>
    <dgm:pt modelId="{E6D0EC20-050B-4778-82BC-EDA3C2449F58}" type="pres">
      <dgm:prSet presAssocID="{04F9F76F-C2AC-4AFE-A180-46858CC80AE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ユーザー"/>
        </a:ext>
      </dgm:extLst>
    </dgm:pt>
    <dgm:pt modelId="{F11EE411-BB8A-4F43-8EEB-9E2C8F11F885}" type="pres">
      <dgm:prSet presAssocID="{04F9F76F-C2AC-4AFE-A180-46858CC80AE9}" presName="spaceRect" presStyleCnt="0"/>
      <dgm:spPr/>
    </dgm:pt>
    <dgm:pt modelId="{265F2F97-E0BF-41C4-AF13-5DA7F52F6EDC}" type="pres">
      <dgm:prSet presAssocID="{04F9F76F-C2AC-4AFE-A180-46858CC80AE9}" presName="textRect" presStyleLbl="revTx" presStyleIdx="1" presStyleCnt="3">
        <dgm:presLayoutVars>
          <dgm:chMax val="1"/>
          <dgm:chPref val="1"/>
        </dgm:presLayoutVars>
      </dgm:prSet>
      <dgm:spPr/>
      <dgm:t>
        <a:bodyPr/>
        <a:lstStyle/>
        <a:p>
          <a:endParaRPr lang="en-US"/>
        </a:p>
      </dgm:t>
    </dgm:pt>
    <dgm:pt modelId="{E815BA4A-1BD8-41B2-AF4F-E54FC8884DB7}" type="pres">
      <dgm:prSet presAssocID="{9E5EA4EA-82F5-4FE6-99CB-AC3D6DC807D2}" presName="sibTrans" presStyleCnt="0"/>
      <dgm:spPr/>
    </dgm:pt>
    <dgm:pt modelId="{4421A8A9-2572-465C-A9C8-CFDD71663A93}" type="pres">
      <dgm:prSet presAssocID="{B22BC694-91C0-42CF-A9D0-9E75F1E9EC44}" presName="compNode" presStyleCnt="0"/>
      <dgm:spPr/>
    </dgm:pt>
    <dgm:pt modelId="{733C5AE1-15DF-401B-BA99-22BDCF276E9C}" type="pres">
      <dgm:prSet presAssocID="{B22BC694-91C0-42CF-A9D0-9E75F1E9EC4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ユーザー"/>
        </a:ext>
      </dgm:extLst>
    </dgm:pt>
    <dgm:pt modelId="{6AA24B06-598C-4BA8-929D-A53BAC09A61B}" type="pres">
      <dgm:prSet presAssocID="{B22BC694-91C0-42CF-A9D0-9E75F1E9EC44}" presName="spaceRect" presStyleCnt="0"/>
      <dgm:spPr/>
    </dgm:pt>
    <dgm:pt modelId="{2F51AE50-2BCD-4118-A99F-FC668ACABE24}" type="pres">
      <dgm:prSet presAssocID="{B22BC694-91C0-42CF-A9D0-9E75F1E9EC44}" presName="textRect" presStyleLbl="revTx" presStyleIdx="2" presStyleCnt="3">
        <dgm:presLayoutVars>
          <dgm:chMax val="1"/>
          <dgm:chPref val="1"/>
        </dgm:presLayoutVars>
      </dgm:prSet>
      <dgm:spPr/>
      <dgm:t>
        <a:bodyPr/>
        <a:lstStyle/>
        <a:p>
          <a:endParaRPr lang="en-US"/>
        </a:p>
      </dgm:t>
    </dgm:pt>
  </dgm:ptLst>
  <dgm:cxnLst>
    <dgm:cxn modelId="{FD41D80B-7146-4547-A2C2-325317AA6336}" type="presOf" srcId="{2AF25554-77CA-4976-AAF4-91DAE0D276D3}" destId="{C3C02251-1F17-47C1-92C9-45558FA3E2D4}" srcOrd="0" destOrd="0" presId="urn:microsoft.com/office/officeart/2018/2/layout/IconLabelList"/>
    <dgm:cxn modelId="{592CED2B-49B5-4451-97DD-777E6080DBD6}" srcId="{2AF25554-77CA-4976-AAF4-91DAE0D276D3}" destId="{04F9F76F-C2AC-4AFE-A180-46858CC80AE9}" srcOrd="1" destOrd="0" parTransId="{2209056B-6EBD-42EF-BFB0-76BF2DFBD7C1}" sibTransId="{9E5EA4EA-82F5-4FE6-99CB-AC3D6DC807D2}"/>
    <dgm:cxn modelId="{F3F34714-A16C-4966-9BF9-3D21277C3115}" srcId="{2AF25554-77CA-4976-AAF4-91DAE0D276D3}" destId="{B22BC694-91C0-42CF-A9D0-9E75F1E9EC44}" srcOrd="2" destOrd="0" parTransId="{59DD20E7-B35D-4CD2-A39D-70182754A9F6}" sibTransId="{BFDE1D4A-DFFF-444E-99F3-2908FB9F6B93}"/>
    <dgm:cxn modelId="{902ACEDB-5EB9-465B-AD2B-5D5E3DEF71C6}" type="presOf" srcId="{B22BC694-91C0-42CF-A9D0-9E75F1E9EC44}" destId="{2F51AE50-2BCD-4118-A99F-FC668ACABE24}" srcOrd="0" destOrd="0" presId="urn:microsoft.com/office/officeart/2018/2/layout/IconLabelList"/>
    <dgm:cxn modelId="{054AD4C3-FF6D-452D-9AE6-7816B042B64A}" srcId="{2AF25554-77CA-4976-AAF4-91DAE0D276D3}" destId="{BAD81BC5-097E-4537-AD43-96C399EB8430}" srcOrd="0" destOrd="0" parTransId="{A48D6F45-305D-48D5-BEE8-FADF93C241AB}" sibTransId="{B011547A-3605-4C45-AED5-FB7D512C0459}"/>
    <dgm:cxn modelId="{D7152EFB-192E-475D-83EC-4104B294022F}" type="presOf" srcId="{04F9F76F-C2AC-4AFE-A180-46858CC80AE9}" destId="{265F2F97-E0BF-41C4-AF13-5DA7F52F6EDC}" srcOrd="0" destOrd="0" presId="urn:microsoft.com/office/officeart/2018/2/layout/IconLabelList"/>
    <dgm:cxn modelId="{3289DDEF-4E93-48E8-962E-715C1F8C49EA}" type="presOf" srcId="{BAD81BC5-097E-4537-AD43-96C399EB8430}" destId="{709079CE-0FB3-4C80-B00A-C020E13F894F}" srcOrd="0" destOrd="0" presId="urn:microsoft.com/office/officeart/2018/2/layout/IconLabelList"/>
    <dgm:cxn modelId="{58525AA8-EB19-44A0-A829-EA31956D2472}" type="presParOf" srcId="{C3C02251-1F17-47C1-92C9-45558FA3E2D4}" destId="{2670A422-4497-4948-9AB4-9EE1348A2194}" srcOrd="0" destOrd="0" presId="urn:microsoft.com/office/officeart/2018/2/layout/IconLabelList"/>
    <dgm:cxn modelId="{095B2058-F15F-4EB8-AE41-4AC6441B804E}" type="presParOf" srcId="{2670A422-4497-4948-9AB4-9EE1348A2194}" destId="{1AD70999-2FA4-4E4B-AF3B-6BCFFC36FEB5}" srcOrd="0" destOrd="0" presId="urn:microsoft.com/office/officeart/2018/2/layout/IconLabelList"/>
    <dgm:cxn modelId="{736BFFEB-C074-4EF8-A1C2-D76990DF3AA9}" type="presParOf" srcId="{2670A422-4497-4948-9AB4-9EE1348A2194}" destId="{B38371D7-6560-4869-8617-29715F08959D}" srcOrd="1" destOrd="0" presId="urn:microsoft.com/office/officeart/2018/2/layout/IconLabelList"/>
    <dgm:cxn modelId="{B7229DA4-B58D-4F78-9A2B-D884094D75AE}" type="presParOf" srcId="{2670A422-4497-4948-9AB4-9EE1348A2194}" destId="{709079CE-0FB3-4C80-B00A-C020E13F894F}" srcOrd="2" destOrd="0" presId="urn:microsoft.com/office/officeart/2018/2/layout/IconLabelList"/>
    <dgm:cxn modelId="{72035314-2559-473C-833C-9FECED590508}" type="presParOf" srcId="{C3C02251-1F17-47C1-92C9-45558FA3E2D4}" destId="{31A58512-7D92-49D7-85BB-8F2C2BA9FF5F}" srcOrd="1" destOrd="0" presId="urn:microsoft.com/office/officeart/2018/2/layout/IconLabelList"/>
    <dgm:cxn modelId="{02DB2D78-EC11-4BF4-9628-E6C7C9297654}" type="presParOf" srcId="{C3C02251-1F17-47C1-92C9-45558FA3E2D4}" destId="{791098E0-F807-4FC3-936F-5170D05B2504}" srcOrd="2" destOrd="0" presId="urn:microsoft.com/office/officeart/2018/2/layout/IconLabelList"/>
    <dgm:cxn modelId="{4D64D80F-E455-406F-9F80-CE3901241654}" type="presParOf" srcId="{791098E0-F807-4FC3-936F-5170D05B2504}" destId="{E6D0EC20-050B-4778-82BC-EDA3C2449F58}" srcOrd="0" destOrd="0" presId="urn:microsoft.com/office/officeart/2018/2/layout/IconLabelList"/>
    <dgm:cxn modelId="{ABD63CCE-E821-4018-BFA2-EAB5424C3908}" type="presParOf" srcId="{791098E0-F807-4FC3-936F-5170D05B2504}" destId="{F11EE411-BB8A-4F43-8EEB-9E2C8F11F885}" srcOrd="1" destOrd="0" presId="urn:microsoft.com/office/officeart/2018/2/layout/IconLabelList"/>
    <dgm:cxn modelId="{553C861C-9661-493A-A065-EC46207F6C3F}" type="presParOf" srcId="{791098E0-F807-4FC3-936F-5170D05B2504}" destId="{265F2F97-E0BF-41C4-AF13-5DA7F52F6EDC}" srcOrd="2" destOrd="0" presId="urn:microsoft.com/office/officeart/2018/2/layout/IconLabelList"/>
    <dgm:cxn modelId="{5896BA00-C02F-4F4B-9A9B-6C69028444CF}" type="presParOf" srcId="{C3C02251-1F17-47C1-92C9-45558FA3E2D4}" destId="{E815BA4A-1BD8-41B2-AF4F-E54FC8884DB7}" srcOrd="3" destOrd="0" presId="urn:microsoft.com/office/officeart/2018/2/layout/IconLabelList"/>
    <dgm:cxn modelId="{0FB78B90-4CDB-4BF9-8A6A-576E07E066B5}" type="presParOf" srcId="{C3C02251-1F17-47C1-92C9-45558FA3E2D4}" destId="{4421A8A9-2572-465C-A9C8-CFDD71663A93}" srcOrd="4" destOrd="0" presId="urn:microsoft.com/office/officeart/2018/2/layout/IconLabelList"/>
    <dgm:cxn modelId="{C247DCB2-E0EF-4722-872A-83CDE161F865}" type="presParOf" srcId="{4421A8A9-2572-465C-A9C8-CFDD71663A93}" destId="{733C5AE1-15DF-401B-BA99-22BDCF276E9C}" srcOrd="0" destOrd="0" presId="urn:microsoft.com/office/officeart/2018/2/layout/IconLabelList"/>
    <dgm:cxn modelId="{8852DB4A-CD4F-4C04-80DF-FC11A19ED9CE}" type="presParOf" srcId="{4421A8A9-2572-465C-A9C8-CFDD71663A93}" destId="{6AA24B06-598C-4BA8-929D-A53BAC09A61B}" srcOrd="1" destOrd="0" presId="urn:microsoft.com/office/officeart/2018/2/layout/IconLabelList"/>
    <dgm:cxn modelId="{BFBCC064-30F2-4547-B83E-956B8920A1C6}" type="presParOf" srcId="{4421A8A9-2572-465C-A9C8-CFDD71663A93}" destId="{2F51AE50-2BCD-4118-A99F-FC668ACABE24}"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AB984D-02FB-4E96-AAE9-87C1920523C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ja"/>
        </a:p>
      </dgm:t>
    </dgm:pt>
    <dgm:pt modelId="{FC8B6140-ED36-49A3-A0E6-0536FDFDDC4E}">
      <dgm:prSet/>
      <dgm:spPr/>
      <dgm:t>
        <a:bodyPr/>
        <a:lstStyle/>
        <a:p>
          <a:pPr algn="ctr" rtl="0">
            <a:lnSpc>
              <a:spcPct val="100000"/>
            </a:lnSpc>
          </a:pPr>
          <a:r>
            <a:rPr lang="ja" b="0" i="0" u="none" baseline="0"/>
            <a:t>戦略を立てる</a:t>
          </a:r>
          <a:endParaRPr lang="ja"/>
        </a:p>
      </dgm:t>
    </dgm:pt>
    <dgm:pt modelId="{42B43875-C4DC-4D41-A702-417B34A2D52D}" type="parTrans" cxnId="{B7F1C796-BFDE-4CEE-91EB-0CD8680DD693}">
      <dgm:prSet/>
      <dgm:spPr/>
      <dgm:t>
        <a:bodyPr/>
        <a:lstStyle/>
        <a:p>
          <a:endParaRPr lang="ja"/>
        </a:p>
      </dgm:t>
    </dgm:pt>
    <dgm:pt modelId="{F0585EFC-5237-4616-9A45-6DBC6918A8BC}" type="sibTrans" cxnId="{B7F1C796-BFDE-4CEE-91EB-0CD8680DD693}">
      <dgm:prSet/>
      <dgm:spPr/>
      <dgm:t>
        <a:bodyPr/>
        <a:lstStyle/>
        <a:p>
          <a:endParaRPr lang="ja"/>
        </a:p>
      </dgm:t>
    </dgm:pt>
    <dgm:pt modelId="{D39ED785-3E16-4D50-B8D7-9D5CA1A12AE2}">
      <dgm:prSet/>
      <dgm:spPr/>
      <dgm:t>
        <a:bodyPr/>
        <a:lstStyle/>
        <a:p>
          <a:pPr algn="ctr" rtl="0">
            <a:lnSpc>
              <a:spcPct val="100000"/>
            </a:lnSpc>
          </a:pPr>
          <a:r>
            <a:rPr lang="ja" b="0" i="0" u="none" baseline="0"/>
            <a:t>実施する</a:t>
          </a:r>
          <a:endParaRPr lang="ja"/>
        </a:p>
      </dgm:t>
    </dgm:pt>
    <dgm:pt modelId="{C595B47A-617D-459C-80F3-5F43A7823B89}" type="parTrans" cxnId="{8FC3EC01-37FE-4337-9334-4433D38FB937}">
      <dgm:prSet/>
      <dgm:spPr/>
      <dgm:t>
        <a:bodyPr/>
        <a:lstStyle/>
        <a:p>
          <a:endParaRPr lang="ja"/>
        </a:p>
      </dgm:t>
    </dgm:pt>
    <dgm:pt modelId="{6058ED76-DD0A-466E-BEC4-E031C535DDD4}" type="sibTrans" cxnId="{8FC3EC01-37FE-4337-9334-4433D38FB937}">
      <dgm:prSet/>
      <dgm:spPr/>
      <dgm:t>
        <a:bodyPr/>
        <a:lstStyle/>
        <a:p>
          <a:endParaRPr lang="ja"/>
        </a:p>
      </dgm:t>
    </dgm:pt>
    <dgm:pt modelId="{98455DE9-D1ED-4616-8111-D751C63056E7}">
      <dgm:prSet/>
      <dgm:spPr/>
      <dgm:t>
        <a:bodyPr/>
        <a:lstStyle/>
        <a:p>
          <a:pPr algn="ctr" rtl="0">
            <a:lnSpc>
              <a:spcPct val="100000"/>
            </a:lnSpc>
          </a:pPr>
          <a:r>
            <a:rPr lang="ja" b="0" i="0" u="none" baseline="0"/>
            <a:t>メンタリングする</a:t>
          </a:r>
          <a:endParaRPr lang="ja"/>
        </a:p>
      </dgm:t>
    </dgm:pt>
    <dgm:pt modelId="{A2F66B0B-F514-4E19-AE64-92BA2DF54622}" type="parTrans" cxnId="{7B166CB7-23B1-4B9E-9ED5-F60768324D50}">
      <dgm:prSet/>
      <dgm:spPr/>
      <dgm:t>
        <a:bodyPr/>
        <a:lstStyle/>
        <a:p>
          <a:endParaRPr lang="ja"/>
        </a:p>
      </dgm:t>
    </dgm:pt>
    <dgm:pt modelId="{E1F06693-C09C-46DA-B863-898B96B541C8}" type="sibTrans" cxnId="{7B166CB7-23B1-4B9E-9ED5-F60768324D50}">
      <dgm:prSet/>
      <dgm:spPr/>
      <dgm:t>
        <a:bodyPr/>
        <a:lstStyle/>
        <a:p>
          <a:endParaRPr lang="ja"/>
        </a:p>
      </dgm:t>
    </dgm:pt>
    <dgm:pt modelId="{4CDB498E-D2C5-42B7-8CCF-45B967523494}" type="pres">
      <dgm:prSet presAssocID="{C3AB984D-02FB-4E96-AAE9-87C1920523C3}" presName="root" presStyleCnt="0">
        <dgm:presLayoutVars>
          <dgm:dir/>
          <dgm:resizeHandles val="exact"/>
        </dgm:presLayoutVars>
      </dgm:prSet>
      <dgm:spPr/>
      <dgm:t>
        <a:bodyPr/>
        <a:lstStyle/>
        <a:p>
          <a:endParaRPr lang="en-US"/>
        </a:p>
      </dgm:t>
    </dgm:pt>
    <dgm:pt modelId="{05D45B22-F12F-4BFF-B7D5-D689A85703F2}" type="pres">
      <dgm:prSet presAssocID="{FC8B6140-ED36-49A3-A0E6-0536FDFDDC4E}" presName="compNode" presStyleCnt="0"/>
      <dgm:spPr/>
    </dgm:pt>
    <dgm:pt modelId="{C59A9D32-9FC0-4651-A706-5A571F5CF9B0}" type="pres">
      <dgm:prSet presAssocID="{FC8B6140-ED36-49A3-A0E6-0536FDFDDC4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パズル"/>
        </a:ext>
      </dgm:extLst>
    </dgm:pt>
    <dgm:pt modelId="{BD3AC29A-1A7C-49FE-8646-B6F9FBE52078}" type="pres">
      <dgm:prSet presAssocID="{FC8B6140-ED36-49A3-A0E6-0536FDFDDC4E}" presName="spaceRect" presStyleCnt="0"/>
      <dgm:spPr/>
    </dgm:pt>
    <dgm:pt modelId="{FD68901E-C489-492E-85D8-23540D3A8BBE}" type="pres">
      <dgm:prSet presAssocID="{FC8B6140-ED36-49A3-A0E6-0536FDFDDC4E}" presName="textRect" presStyleLbl="revTx" presStyleIdx="0" presStyleCnt="3">
        <dgm:presLayoutVars>
          <dgm:chMax val="1"/>
          <dgm:chPref val="1"/>
        </dgm:presLayoutVars>
      </dgm:prSet>
      <dgm:spPr/>
      <dgm:t>
        <a:bodyPr/>
        <a:lstStyle/>
        <a:p>
          <a:endParaRPr lang="en-US"/>
        </a:p>
      </dgm:t>
    </dgm:pt>
    <dgm:pt modelId="{545169E4-3AC6-4697-96E4-87319F25A693}" type="pres">
      <dgm:prSet presAssocID="{F0585EFC-5237-4616-9A45-6DBC6918A8BC}" presName="sibTrans" presStyleCnt="0"/>
      <dgm:spPr/>
    </dgm:pt>
    <dgm:pt modelId="{D1440E8D-456E-453F-B163-ED9CB6505C0D}" type="pres">
      <dgm:prSet presAssocID="{D39ED785-3E16-4D50-B8D7-9D5CA1A12AE2}" presName="compNode" presStyleCnt="0"/>
      <dgm:spPr/>
    </dgm:pt>
    <dgm:pt modelId="{496DE6CE-9C21-4AC4-93C0-AD6A22E4C311}" type="pres">
      <dgm:prSet presAssocID="{D39ED785-3E16-4D50-B8D7-9D5CA1A12AE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ギア"/>
        </a:ext>
      </dgm:extLst>
    </dgm:pt>
    <dgm:pt modelId="{243D52EB-A879-4DDF-B96D-347AB6D8D6F8}" type="pres">
      <dgm:prSet presAssocID="{D39ED785-3E16-4D50-B8D7-9D5CA1A12AE2}" presName="spaceRect" presStyleCnt="0"/>
      <dgm:spPr/>
    </dgm:pt>
    <dgm:pt modelId="{4D75985B-192A-4E7C-8B15-3CCD0439A29A}" type="pres">
      <dgm:prSet presAssocID="{D39ED785-3E16-4D50-B8D7-9D5CA1A12AE2}" presName="textRect" presStyleLbl="revTx" presStyleIdx="1" presStyleCnt="3">
        <dgm:presLayoutVars>
          <dgm:chMax val="1"/>
          <dgm:chPref val="1"/>
        </dgm:presLayoutVars>
      </dgm:prSet>
      <dgm:spPr/>
      <dgm:t>
        <a:bodyPr/>
        <a:lstStyle/>
        <a:p>
          <a:endParaRPr lang="en-US"/>
        </a:p>
      </dgm:t>
    </dgm:pt>
    <dgm:pt modelId="{D89CD657-A2BC-4BA3-8F98-B60F37DE59BB}" type="pres">
      <dgm:prSet presAssocID="{6058ED76-DD0A-466E-BEC4-E031C535DDD4}" presName="sibTrans" presStyleCnt="0"/>
      <dgm:spPr/>
    </dgm:pt>
    <dgm:pt modelId="{283D1B73-3705-4D58-A761-E974004D6D2B}" type="pres">
      <dgm:prSet presAssocID="{98455DE9-D1ED-4616-8111-D751C63056E7}" presName="compNode" presStyleCnt="0"/>
      <dgm:spPr/>
    </dgm:pt>
    <dgm:pt modelId="{3AA66E0D-3A17-4E87-AB6F-912B68095CDB}" type="pres">
      <dgm:prSet presAssocID="{98455DE9-D1ED-4616-8111-D751C63056E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教師"/>
        </a:ext>
      </dgm:extLst>
    </dgm:pt>
    <dgm:pt modelId="{44EB14A5-91C5-4E3F-B977-A9E7D7364F99}" type="pres">
      <dgm:prSet presAssocID="{98455DE9-D1ED-4616-8111-D751C63056E7}" presName="spaceRect" presStyleCnt="0"/>
      <dgm:spPr/>
    </dgm:pt>
    <dgm:pt modelId="{F04B730C-D28E-4FDB-B130-12824BCF5597}" type="pres">
      <dgm:prSet presAssocID="{98455DE9-D1ED-4616-8111-D751C63056E7}" presName="textRect" presStyleLbl="revTx" presStyleIdx="2" presStyleCnt="3">
        <dgm:presLayoutVars>
          <dgm:chMax val="1"/>
          <dgm:chPref val="1"/>
        </dgm:presLayoutVars>
      </dgm:prSet>
      <dgm:spPr/>
      <dgm:t>
        <a:bodyPr/>
        <a:lstStyle/>
        <a:p>
          <a:endParaRPr lang="en-US"/>
        </a:p>
      </dgm:t>
    </dgm:pt>
  </dgm:ptLst>
  <dgm:cxnLst>
    <dgm:cxn modelId="{3004DBD3-22F6-4897-B0E1-B7E6207D94E0}" type="presOf" srcId="{D39ED785-3E16-4D50-B8D7-9D5CA1A12AE2}" destId="{4D75985B-192A-4E7C-8B15-3CCD0439A29A}" srcOrd="0" destOrd="0" presId="urn:microsoft.com/office/officeart/2018/2/layout/IconLabelList"/>
    <dgm:cxn modelId="{B449BB20-79B5-4CB7-A741-1D3B9E092011}" type="presOf" srcId="{C3AB984D-02FB-4E96-AAE9-87C1920523C3}" destId="{4CDB498E-D2C5-42B7-8CCF-45B967523494}" srcOrd="0" destOrd="0" presId="urn:microsoft.com/office/officeart/2018/2/layout/IconLabelList"/>
    <dgm:cxn modelId="{7B166CB7-23B1-4B9E-9ED5-F60768324D50}" srcId="{C3AB984D-02FB-4E96-AAE9-87C1920523C3}" destId="{98455DE9-D1ED-4616-8111-D751C63056E7}" srcOrd="2" destOrd="0" parTransId="{A2F66B0B-F514-4E19-AE64-92BA2DF54622}" sibTransId="{E1F06693-C09C-46DA-B863-898B96B541C8}"/>
    <dgm:cxn modelId="{4F078196-9790-4702-8863-BDC7567AAB84}" type="presOf" srcId="{98455DE9-D1ED-4616-8111-D751C63056E7}" destId="{F04B730C-D28E-4FDB-B130-12824BCF5597}" srcOrd="0" destOrd="0" presId="urn:microsoft.com/office/officeart/2018/2/layout/IconLabelList"/>
    <dgm:cxn modelId="{8FC3EC01-37FE-4337-9334-4433D38FB937}" srcId="{C3AB984D-02FB-4E96-AAE9-87C1920523C3}" destId="{D39ED785-3E16-4D50-B8D7-9D5CA1A12AE2}" srcOrd="1" destOrd="0" parTransId="{C595B47A-617D-459C-80F3-5F43A7823B89}" sibTransId="{6058ED76-DD0A-466E-BEC4-E031C535DDD4}"/>
    <dgm:cxn modelId="{B7F1C796-BFDE-4CEE-91EB-0CD8680DD693}" srcId="{C3AB984D-02FB-4E96-AAE9-87C1920523C3}" destId="{FC8B6140-ED36-49A3-A0E6-0536FDFDDC4E}" srcOrd="0" destOrd="0" parTransId="{42B43875-C4DC-4D41-A702-417B34A2D52D}" sibTransId="{F0585EFC-5237-4616-9A45-6DBC6918A8BC}"/>
    <dgm:cxn modelId="{1F570B4E-F7F3-4225-AA85-30E178A1358D}" type="presOf" srcId="{FC8B6140-ED36-49A3-A0E6-0536FDFDDC4E}" destId="{FD68901E-C489-492E-85D8-23540D3A8BBE}" srcOrd="0" destOrd="0" presId="urn:microsoft.com/office/officeart/2018/2/layout/IconLabelList"/>
    <dgm:cxn modelId="{88AEC299-6A30-44CA-821C-E9B915437113}" type="presParOf" srcId="{4CDB498E-D2C5-42B7-8CCF-45B967523494}" destId="{05D45B22-F12F-4BFF-B7D5-D689A85703F2}" srcOrd="0" destOrd="0" presId="urn:microsoft.com/office/officeart/2018/2/layout/IconLabelList"/>
    <dgm:cxn modelId="{A64A4995-BDE8-4ADD-9EF5-C250C3EB662D}" type="presParOf" srcId="{05D45B22-F12F-4BFF-B7D5-D689A85703F2}" destId="{C59A9D32-9FC0-4651-A706-5A571F5CF9B0}" srcOrd="0" destOrd="0" presId="urn:microsoft.com/office/officeart/2018/2/layout/IconLabelList"/>
    <dgm:cxn modelId="{A29EBBF1-22A7-4F0B-9C33-C91E5044FC9C}" type="presParOf" srcId="{05D45B22-F12F-4BFF-B7D5-D689A85703F2}" destId="{BD3AC29A-1A7C-49FE-8646-B6F9FBE52078}" srcOrd="1" destOrd="0" presId="urn:microsoft.com/office/officeart/2018/2/layout/IconLabelList"/>
    <dgm:cxn modelId="{922DAAB2-6677-4A42-985A-C2CA5898E0D4}" type="presParOf" srcId="{05D45B22-F12F-4BFF-B7D5-D689A85703F2}" destId="{FD68901E-C489-492E-85D8-23540D3A8BBE}" srcOrd="2" destOrd="0" presId="urn:microsoft.com/office/officeart/2018/2/layout/IconLabelList"/>
    <dgm:cxn modelId="{73C28586-4110-423C-8ECC-40DB699E07B1}" type="presParOf" srcId="{4CDB498E-D2C5-42B7-8CCF-45B967523494}" destId="{545169E4-3AC6-4697-96E4-87319F25A693}" srcOrd="1" destOrd="0" presId="urn:microsoft.com/office/officeart/2018/2/layout/IconLabelList"/>
    <dgm:cxn modelId="{808FB615-BB0A-4A1A-BD4E-2D1F12B5AFCA}" type="presParOf" srcId="{4CDB498E-D2C5-42B7-8CCF-45B967523494}" destId="{D1440E8D-456E-453F-B163-ED9CB6505C0D}" srcOrd="2" destOrd="0" presId="urn:microsoft.com/office/officeart/2018/2/layout/IconLabelList"/>
    <dgm:cxn modelId="{8837644C-AE2B-4F2E-96BC-165B9FFF5378}" type="presParOf" srcId="{D1440E8D-456E-453F-B163-ED9CB6505C0D}" destId="{496DE6CE-9C21-4AC4-93C0-AD6A22E4C311}" srcOrd="0" destOrd="0" presId="urn:microsoft.com/office/officeart/2018/2/layout/IconLabelList"/>
    <dgm:cxn modelId="{59F08284-42D2-4F0D-9CFB-2C707499736C}" type="presParOf" srcId="{D1440E8D-456E-453F-B163-ED9CB6505C0D}" destId="{243D52EB-A879-4DDF-B96D-347AB6D8D6F8}" srcOrd="1" destOrd="0" presId="urn:microsoft.com/office/officeart/2018/2/layout/IconLabelList"/>
    <dgm:cxn modelId="{9292F63F-A8F7-49B4-8E84-1F9494E8B5D5}" type="presParOf" srcId="{D1440E8D-456E-453F-B163-ED9CB6505C0D}" destId="{4D75985B-192A-4E7C-8B15-3CCD0439A29A}" srcOrd="2" destOrd="0" presId="urn:microsoft.com/office/officeart/2018/2/layout/IconLabelList"/>
    <dgm:cxn modelId="{9DFB8555-4706-46AB-B584-0AB6D4FDB409}" type="presParOf" srcId="{4CDB498E-D2C5-42B7-8CCF-45B967523494}" destId="{D89CD657-A2BC-4BA3-8F98-B60F37DE59BB}" srcOrd="3" destOrd="0" presId="urn:microsoft.com/office/officeart/2018/2/layout/IconLabelList"/>
    <dgm:cxn modelId="{75F38F7F-D6C2-4FCC-B6E7-DCB0C8F630F1}" type="presParOf" srcId="{4CDB498E-D2C5-42B7-8CCF-45B967523494}" destId="{283D1B73-3705-4D58-A761-E974004D6D2B}" srcOrd="4" destOrd="0" presId="urn:microsoft.com/office/officeart/2018/2/layout/IconLabelList"/>
    <dgm:cxn modelId="{A9236E5E-5823-4E11-BB36-5969BCB1A639}" type="presParOf" srcId="{283D1B73-3705-4D58-A761-E974004D6D2B}" destId="{3AA66E0D-3A17-4E87-AB6F-912B68095CDB}" srcOrd="0" destOrd="0" presId="urn:microsoft.com/office/officeart/2018/2/layout/IconLabelList"/>
    <dgm:cxn modelId="{F780B788-9B2C-4049-9C6E-4B5F373C26EF}" type="presParOf" srcId="{283D1B73-3705-4D58-A761-E974004D6D2B}" destId="{44EB14A5-91C5-4E3F-B977-A9E7D7364F99}" srcOrd="1" destOrd="0" presId="urn:microsoft.com/office/officeart/2018/2/layout/IconLabelList"/>
    <dgm:cxn modelId="{FFE2F416-73F3-475A-A4FC-7572F3EDE77B}" type="presParOf" srcId="{283D1B73-3705-4D58-A761-E974004D6D2B}" destId="{F04B730C-D28E-4FDB-B130-12824BCF559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70999-2FA4-4E4B-AF3B-6BCFFC36FEB5}">
      <dsp:nvSpPr>
        <dsp:cNvPr id="0" name=""/>
        <dsp:cNvSpPr/>
      </dsp:nvSpPr>
      <dsp:spPr>
        <a:xfrm>
          <a:off x="459345" y="1091894"/>
          <a:ext cx="749091" cy="7490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9079CE-0FB3-4C80-B00A-C020E13F894F}">
      <dsp:nvSpPr>
        <dsp:cNvPr id="0" name=""/>
        <dsp:cNvSpPr/>
      </dsp:nvSpPr>
      <dsp:spPr>
        <a:xfrm>
          <a:off x="1567" y="2216471"/>
          <a:ext cx="1664648" cy="1378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rtl="0">
            <a:lnSpc>
              <a:spcPct val="100000"/>
            </a:lnSpc>
            <a:spcBef>
              <a:spcPct val="0"/>
            </a:spcBef>
            <a:spcAft>
              <a:spcPct val="35000"/>
            </a:spcAft>
          </a:pPr>
          <a:r>
            <a:rPr lang="ja" sz="1800" b="0" i="0" u="none" kern="1200" baseline="0"/>
            <a:t>新規会員を勧誘・獲得するための戦略</a:t>
          </a:r>
        </a:p>
      </dsp:txBody>
      <dsp:txXfrm>
        <a:off x="1567" y="2216471"/>
        <a:ext cx="1664648" cy="1378536"/>
      </dsp:txXfrm>
    </dsp:sp>
    <dsp:sp modelId="{E6D0EC20-050B-4778-82BC-EDA3C2449F58}">
      <dsp:nvSpPr>
        <dsp:cNvPr id="0" name=""/>
        <dsp:cNvSpPr/>
      </dsp:nvSpPr>
      <dsp:spPr>
        <a:xfrm>
          <a:off x="2415307" y="1091894"/>
          <a:ext cx="749091" cy="7490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5F2F97-E0BF-41C4-AF13-5DA7F52F6EDC}">
      <dsp:nvSpPr>
        <dsp:cNvPr id="0" name=""/>
        <dsp:cNvSpPr/>
      </dsp:nvSpPr>
      <dsp:spPr>
        <a:xfrm>
          <a:off x="1957529" y="2216471"/>
          <a:ext cx="1664648" cy="1378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rtl="0">
            <a:lnSpc>
              <a:spcPct val="100000"/>
            </a:lnSpc>
            <a:spcBef>
              <a:spcPct val="0"/>
            </a:spcBef>
            <a:spcAft>
              <a:spcPct val="35000"/>
            </a:spcAft>
          </a:pPr>
          <a:r>
            <a:rPr lang="ja" sz="1800" b="0" i="0" u="none" kern="1200" baseline="0"/>
            <a:t>新規会員向けの効果的なオンボーディング・プロセスを設計する</a:t>
          </a:r>
        </a:p>
      </dsp:txBody>
      <dsp:txXfrm>
        <a:off x="1957529" y="2216471"/>
        <a:ext cx="1664648" cy="1378536"/>
      </dsp:txXfrm>
    </dsp:sp>
    <dsp:sp modelId="{733C5AE1-15DF-401B-BA99-22BDCF276E9C}">
      <dsp:nvSpPr>
        <dsp:cNvPr id="0" name=""/>
        <dsp:cNvSpPr/>
      </dsp:nvSpPr>
      <dsp:spPr>
        <a:xfrm>
          <a:off x="4371269" y="1091894"/>
          <a:ext cx="749091" cy="7490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1AE50-2BCD-4118-A99F-FC668ACABE24}">
      <dsp:nvSpPr>
        <dsp:cNvPr id="0" name=""/>
        <dsp:cNvSpPr/>
      </dsp:nvSpPr>
      <dsp:spPr>
        <a:xfrm>
          <a:off x="3913491" y="2216471"/>
          <a:ext cx="1664648" cy="1378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rtl="0">
            <a:lnSpc>
              <a:spcPct val="100000"/>
            </a:lnSpc>
            <a:spcBef>
              <a:spcPct val="0"/>
            </a:spcBef>
            <a:spcAft>
              <a:spcPct val="35000"/>
            </a:spcAft>
          </a:pPr>
          <a:r>
            <a:rPr lang="ja" sz="1800" b="0" i="0" u="none" kern="1200" baseline="0"/>
            <a:t>新規クラブを構築・支援するための戦術</a:t>
          </a:r>
        </a:p>
      </dsp:txBody>
      <dsp:txXfrm>
        <a:off x="3913491" y="2216471"/>
        <a:ext cx="1664648" cy="13785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A9D32-9FC0-4651-A706-5A571F5CF9B0}">
      <dsp:nvSpPr>
        <dsp:cNvPr id="0" name=""/>
        <dsp:cNvSpPr/>
      </dsp:nvSpPr>
      <dsp:spPr>
        <a:xfrm>
          <a:off x="970711" y="633712"/>
          <a:ext cx="1106394" cy="11063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68901E-C489-492E-85D8-23540D3A8BBE}">
      <dsp:nvSpPr>
        <dsp:cNvPr id="0" name=""/>
        <dsp:cNvSpPr/>
      </dsp:nvSpPr>
      <dsp:spPr>
        <a:xfrm>
          <a:off x="29458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066800" rtl="0">
            <a:lnSpc>
              <a:spcPct val="100000"/>
            </a:lnSpc>
            <a:spcBef>
              <a:spcPct val="0"/>
            </a:spcBef>
            <a:spcAft>
              <a:spcPct val="35000"/>
            </a:spcAft>
          </a:pPr>
          <a:r>
            <a:rPr lang="ja" sz="2400" b="0" i="0" u="none" kern="1200" baseline="0"/>
            <a:t>戦略を立てる</a:t>
          </a:r>
          <a:endParaRPr lang="ja" sz="2400" kern="1200"/>
        </a:p>
      </dsp:txBody>
      <dsp:txXfrm>
        <a:off x="294581" y="2062587"/>
        <a:ext cx="2458655" cy="720000"/>
      </dsp:txXfrm>
    </dsp:sp>
    <dsp:sp modelId="{496DE6CE-9C21-4AC4-93C0-AD6A22E4C311}">
      <dsp:nvSpPr>
        <dsp:cNvPr id="0" name=""/>
        <dsp:cNvSpPr/>
      </dsp:nvSpPr>
      <dsp:spPr>
        <a:xfrm>
          <a:off x="3859632" y="633712"/>
          <a:ext cx="1106394" cy="11063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75985B-192A-4E7C-8B15-3CCD0439A29A}">
      <dsp:nvSpPr>
        <dsp:cNvPr id="0" name=""/>
        <dsp:cNvSpPr/>
      </dsp:nvSpPr>
      <dsp:spPr>
        <a:xfrm>
          <a:off x="318350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066800" rtl="0">
            <a:lnSpc>
              <a:spcPct val="100000"/>
            </a:lnSpc>
            <a:spcBef>
              <a:spcPct val="0"/>
            </a:spcBef>
            <a:spcAft>
              <a:spcPct val="35000"/>
            </a:spcAft>
          </a:pPr>
          <a:r>
            <a:rPr lang="ja" sz="2400" b="0" i="0" u="none" kern="1200" baseline="0"/>
            <a:t>実施する</a:t>
          </a:r>
          <a:endParaRPr lang="ja" sz="2400" kern="1200"/>
        </a:p>
      </dsp:txBody>
      <dsp:txXfrm>
        <a:off x="3183501" y="2062587"/>
        <a:ext cx="2458655" cy="720000"/>
      </dsp:txXfrm>
    </dsp:sp>
    <dsp:sp modelId="{3AA66E0D-3A17-4E87-AB6F-912B68095CDB}">
      <dsp:nvSpPr>
        <dsp:cNvPr id="0" name=""/>
        <dsp:cNvSpPr/>
      </dsp:nvSpPr>
      <dsp:spPr>
        <a:xfrm>
          <a:off x="6748552" y="633712"/>
          <a:ext cx="1106394" cy="11063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4B730C-D28E-4FDB-B130-12824BCF5597}">
      <dsp:nvSpPr>
        <dsp:cNvPr id="0" name=""/>
        <dsp:cNvSpPr/>
      </dsp:nvSpPr>
      <dsp:spPr>
        <a:xfrm>
          <a:off x="607242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066800" rtl="0">
            <a:lnSpc>
              <a:spcPct val="100000"/>
            </a:lnSpc>
            <a:spcBef>
              <a:spcPct val="0"/>
            </a:spcBef>
            <a:spcAft>
              <a:spcPct val="35000"/>
            </a:spcAft>
          </a:pPr>
          <a:r>
            <a:rPr lang="ja" sz="2400" b="0" i="0" u="none" kern="1200" baseline="0"/>
            <a:t>メンタリングする</a:t>
          </a:r>
          <a:endParaRPr lang="ja" sz="2400" kern="1200"/>
        </a:p>
      </dsp:txBody>
      <dsp:txXfrm>
        <a:off x="6072421" y="2062587"/>
        <a:ext cx="2458655"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3710D-7F34-4C47-A870-95EF6FF162CE}" type="datetimeFigureOut">
              <a:rPr lang="en-US" smtClean="0"/>
              <a:t>9/2/2024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352F2-6B87-474D-B022-C7F8713B53C0}" type="slidenum">
              <a:rPr lang="en-US" smtClean="0"/>
              <a:t>‹#›</a:t>
            </a:fld>
            <a:endParaRPr lang="en-US"/>
          </a:p>
        </p:txBody>
      </p:sp>
    </p:spTree>
    <p:extLst>
      <p:ext uri="{BB962C8B-B14F-4D97-AF65-F5344CB8AC3E}">
        <p14:creationId xmlns:p14="http://schemas.microsoft.com/office/powerpoint/2010/main" val="4067446341"/>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dirty="0"/>
              <a:t>自己紹介:例：皆さんこんにちは、ご参加ありがとうございます。私は [X地域] の [お名前] と申します。</a:t>
            </a:r>
            <a:r>
              <a:rPr lang="ja" b="0" i="0" u="none" baseline="0" dirty="0">
                <a:solidFill>
                  <a:srgbClr val="FF0000"/>
                </a:solidFill>
              </a:rPr>
              <a:t>本日は、会員の勧誘と維持に関するベストプラクティスについてお話ししたいと思います。</a:t>
            </a:r>
          </a:p>
        </p:txBody>
      </p:sp>
      <p:sp>
        <p:nvSpPr>
          <p:cNvPr id="4" name="Slide Number Placeholder 3"/>
          <p:cNvSpPr>
            <a:spLocks noGrp="1"/>
          </p:cNvSpPr>
          <p:nvPr>
            <p:ph type="sldNum" sz="quarter" idx="5"/>
          </p:nvPr>
        </p:nvSpPr>
        <p:spPr/>
        <p:txBody>
          <a:bodyPr/>
          <a:lstStyle/>
          <a:p>
            <a:pPr algn="l" rtl="0"/>
            <a:fld id="{936352F2-6B87-474D-B022-C7F8713B53C0}" type="slidenum">
              <a:rPr/>
              <a:t>1</a:t>
            </a:fld>
            <a:endParaRPr lang="ja"/>
          </a:p>
        </p:txBody>
      </p:sp>
    </p:spTree>
    <p:extLst>
      <p:ext uri="{BB962C8B-B14F-4D97-AF65-F5344CB8AC3E}">
        <p14:creationId xmlns:p14="http://schemas.microsoft.com/office/powerpoint/2010/main" val="5720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 sz="1400" b="0" i="0" u="none" kern="100" baseline="0">
                <a:effectLst/>
                <a:latin typeface="Calibri" panose="020F0502020204030204" pitchFamily="34" charset="0"/>
                <a:ea typeface="Calibri" panose="020F0502020204030204" pitchFamily="34" charset="0"/>
                <a:cs typeface="Times New Roman" panose="02020603050405020304" pitchFamily="18" charset="0"/>
              </a:rPr>
              <a:t>強力なクラブの育成とメンバーシップの拡大は、「あらゆる年齢層の女性に、経済的エンパワーメントを達成するために必要な教育と訓練の機会を提供する」という私たちの使命を達成する上で必要不可欠なものです。 </a:t>
            </a:r>
          </a:p>
          <a:p>
            <a:pPr marL="0" marR="0" lvl="0" indent="0" algn="l" defTabSz="914400" rtl="0" eaLnBrk="1" fontAlgn="auto" latinLnBrk="0" hangingPunct="1">
              <a:lnSpc>
                <a:spcPct val="100000"/>
              </a:lnSpc>
              <a:spcBef>
                <a:spcPts val="0"/>
              </a:spcBef>
              <a:spcAft>
                <a:spcPts val="0"/>
              </a:spcAft>
              <a:buClrTx/>
              <a:buSzTx/>
              <a:buFontTx/>
              <a:buNone/>
              <a:tabLst/>
              <a:defRPr/>
            </a:pPr>
            <a:endParaRPr lang="ja" sz="14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 sz="1400" b="0" i="0" u="none" kern="100" baseline="0">
                <a:effectLst/>
                <a:latin typeface="Calibri" panose="020F0502020204030204" pitchFamily="34" charset="0"/>
                <a:ea typeface="Calibri" panose="020F0502020204030204" pitchFamily="34" charset="0"/>
                <a:cs typeface="Times New Roman" panose="02020603050405020304" pitchFamily="18" charset="0"/>
              </a:rPr>
              <a:t>勧誘、維持、エンゲージメントなど、メンバーシップの基本事項の一部は変わっていません。会員の勧誘と維持に関するベストプラクティスをいくつかご紹介します。本日紹介するベストプラクティスを活用し、会員の勧誘と維持を実行してください。 </a:t>
            </a:r>
          </a:p>
          <a:p>
            <a:endParaRPr lang="ja" sz="1400"/>
          </a:p>
        </p:txBody>
      </p:sp>
      <p:sp>
        <p:nvSpPr>
          <p:cNvPr id="4" name="Slide Number Placeholder 3"/>
          <p:cNvSpPr>
            <a:spLocks noGrp="1"/>
          </p:cNvSpPr>
          <p:nvPr>
            <p:ph type="sldNum" sz="quarter" idx="5"/>
          </p:nvPr>
        </p:nvSpPr>
        <p:spPr/>
        <p:txBody>
          <a:bodyPr/>
          <a:lstStyle/>
          <a:p>
            <a:pPr algn="l" rtl="0"/>
            <a:fld id="{936352F2-6B87-474D-B022-C7F8713B53C0}" type="slidenum">
              <a:rPr/>
              <a:t>2</a:t>
            </a:fld>
            <a:endParaRPr lang="ja"/>
          </a:p>
        </p:txBody>
      </p:sp>
    </p:spTree>
    <p:extLst>
      <p:ext uri="{BB962C8B-B14F-4D97-AF65-F5344CB8AC3E}">
        <p14:creationId xmlns:p14="http://schemas.microsoft.com/office/powerpoint/2010/main" val="232374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8335737"/>
          </a:xfrm>
        </p:spPr>
        <p:txBody>
          <a:bodyPr/>
          <a:lstStyle/>
          <a:p>
            <a:pPr marL="0" marR="0" algn="l" rtl="0">
              <a:lnSpc>
                <a:spcPct val="107000"/>
              </a:lnSpc>
              <a:spcBef>
                <a:spcPts val="0"/>
              </a:spcBef>
              <a:spcAft>
                <a:spcPts val="800"/>
              </a:spcAft>
            </a:pPr>
            <a:r>
              <a:rPr lang="ja" sz="1200" b="1" i="0" u="none" kern="100" baseline="0">
                <a:effectLst/>
                <a:ea typeface="Aptos" panose="020B0004020202020204" pitchFamily="34" charset="0"/>
                <a:cs typeface="Times New Roman" panose="02020603050405020304" pitchFamily="18" charset="0"/>
              </a:rPr>
              <a:t>アウトリーチ</a:t>
            </a:r>
            <a:endParaRPr lang="ja"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ja" sz="1200" b="0" i="0" u="none" kern="100" baseline="0">
                <a:solidFill>
                  <a:srgbClr val="FF0000"/>
                </a:solidFill>
                <a:ea typeface="Aptos" panose="020B0004020202020204" pitchFamily="34" charset="0"/>
                <a:cs typeface="Times New Roman" panose="02020603050405020304" pitchFamily="18" charset="0"/>
              </a:rPr>
              <a:t>会員候補の情報または紹介フォームを受け取ったら、</a:t>
            </a:r>
            <a:r>
              <a:rPr lang="ja" sz="1200" b="0" i="0" u="none" kern="100" baseline="0">
                <a:effectLst/>
                <a:ea typeface="Aptos" panose="020B0004020202020204" pitchFamily="34" charset="0"/>
                <a:cs typeface="Times New Roman" panose="02020603050405020304" pitchFamily="18" charset="0"/>
              </a:rPr>
              <a:t>クラブ会長または財務部長から</a:t>
            </a:r>
            <a:r>
              <a:rPr lang="ja" sz="1200" b="0" i="0" u="none" kern="100" baseline="0">
                <a:solidFill>
                  <a:srgbClr val="FF0000"/>
                </a:solidFill>
                <a:effectLst/>
                <a:ea typeface="Aptos" panose="020B0004020202020204" pitchFamily="34" charset="0"/>
                <a:cs typeface="Times New Roman" panose="02020603050405020304" pitchFamily="18" charset="0"/>
              </a:rPr>
              <a:t>その方に連絡するか</a:t>
            </a:r>
            <a:r>
              <a:rPr lang="ja" sz="1200" b="0" i="0" u="none" kern="100" baseline="0">
                <a:effectLst/>
                <a:ea typeface="Aptos" panose="020B0004020202020204" pitchFamily="34" charset="0"/>
                <a:cs typeface="Times New Roman" panose="02020603050405020304" pitchFamily="18" charset="0"/>
              </a:rPr>
              <a:t>、紹介フォームをメンバーシップ部門クラブ委員長または委員会に転送してフォローアップしてもらいます。これは、新規会員を勧誘するための最も簡単な方法の1つです。ここでは、アウトリーチ後の「フォローアップ」が非常に重要です。</a:t>
            </a:r>
          </a:p>
          <a:p>
            <a:pPr marL="0" marR="0" algn="l" rtl="0">
              <a:lnSpc>
                <a:spcPct val="107000"/>
              </a:lnSpc>
              <a:spcBef>
                <a:spcPts val="0"/>
              </a:spcBef>
              <a:spcAft>
                <a:spcPts val="800"/>
              </a:spcAft>
            </a:pPr>
            <a:endParaRPr lang="ja"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ja" sz="1200" b="1" i="0" u="none" kern="100" baseline="0">
                <a:effectLst/>
                <a:ea typeface="Aptos" panose="020B0004020202020204" pitchFamily="34" charset="0"/>
                <a:cs typeface="Times New Roman" panose="02020603050405020304" pitchFamily="18" charset="0"/>
              </a:rPr>
              <a:t>ソロプチミスト会員になるメリットを共有しましょう!</a:t>
            </a:r>
            <a:endParaRPr lang="ja"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ja" sz="1200" b="0" i="0" u="none" kern="100" baseline="0">
                <a:effectLst/>
                <a:ea typeface="Aptos" panose="020B0004020202020204" pitchFamily="34" charset="0"/>
                <a:cs typeface="Times New Roman" panose="02020603050405020304" pitchFamily="18" charset="0"/>
              </a:rPr>
              <a:t>ソロプチミスト会員になる利点を説明して、新規会員の入会を促します。メンバーシップの魅力をうまく演出することで、新規会員候補の方の入会へのモチベーションを上げます。</a:t>
            </a:r>
            <a:r>
              <a:rPr lang="ja" sz="1200" b="0" i="0" u="none" kern="100" baseline="0">
                <a:solidFill>
                  <a:srgbClr val="FF0000"/>
                </a:solidFill>
                <a:effectLst/>
                <a:ea typeface="Aptos" panose="020B0004020202020204" pitchFamily="34" charset="0"/>
                <a:cs typeface="Times New Roman" panose="02020603050405020304" pitchFamily="18" charset="0"/>
              </a:rPr>
              <a:t>まず、次の内容を自問してみてください。</a:t>
            </a:r>
            <a:r>
              <a:rPr lang="ja" sz="1200" b="0" i="0" u="none" kern="100" baseline="0">
                <a:effectLst/>
                <a:ea typeface="Aptos" panose="020B0004020202020204" pitchFamily="34" charset="0"/>
                <a:cs typeface="Times New Roman" panose="02020603050405020304" pitchFamily="18" charset="0"/>
              </a:rPr>
              <a:t>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ja" sz="1200" b="0" i="0" u="none" kern="100" baseline="0">
                <a:effectLst/>
                <a:ea typeface="Aptos" panose="020B0004020202020204" pitchFamily="34" charset="0"/>
                <a:cs typeface="Times New Roman" panose="02020603050405020304" pitchFamily="18" charset="0"/>
              </a:rPr>
              <a:t>会員になることで、その方にどのようなメリットがあるのか？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ja" sz="1200" b="0" i="0" u="none" kern="100" baseline="0">
                <a:effectLst/>
                <a:ea typeface="Aptos" panose="020B0004020202020204" pitchFamily="34" charset="0"/>
                <a:cs typeface="Times New Roman" panose="02020603050405020304" pitchFamily="18" charset="0"/>
              </a:rPr>
              <a:t>会員になることで、その方は何を受け取るのか？</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ja" sz="1200" kern="100" dirty="0">
              <a:effectLs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ja" sz="1200" b="0" i="0" u="none" kern="100" baseline="0">
                <a:effectLst/>
                <a:ea typeface="Aptos" panose="020B0004020202020204" pitchFamily="34" charset="0"/>
                <a:cs typeface="Times New Roman" panose="02020603050405020304" pitchFamily="18" charset="0"/>
              </a:rPr>
              <a:t>それらのメリットが、当団体の使命に沿い、達成可能なものであることを確認します。SIAの第48回隔年大会で集められた会員の言葉を引用すると、</a:t>
            </a:r>
            <a:r>
              <a:rPr lang="ja" sz="1200" b="0" i="0" u="none" kern="100" baseline="0">
                <a:solidFill>
                  <a:srgbClr val="FF0000"/>
                </a:solidFill>
                <a:ea typeface="Aptos" panose="020B0004020202020204" pitchFamily="34" charset="0"/>
                <a:cs typeface="Times New Roman" panose="02020603050405020304" pitchFamily="18" charset="0"/>
              </a:rPr>
              <a:t>メンバーシップとは以下のようなものです。</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ja" sz="1200" b="0" i="0" u="none" kern="100" baseline="0">
                <a:solidFill>
                  <a:srgbClr val="FF0000"/>
                </a:solidFill>
                <a:ea typeface="Aptos" panose="020B0004020202020204" pitchFamily="34" charset="0"/>
                <a:cs typeface="Times New Roman" panose="02020603050405020304" pitchFamily="18" charset="0"/>
              </a:rPr>
              <a:t>コミュニティ</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ja" sz="1200" b="0" i="0" u="none" kern="100" baseline="0">
                <a:solidFill>
                  <a:srgbClr val="FF0000"/>
                </a:solidFill>
                <a:ea typeface="Aptos" panose="020B0004020202020204" pitchFamily="34" charset="0"/>
                <a:cs typeface="Times New Roman" panose="02020603050405020304" pitchFamily="18" charset="0"/>
              </a:rPr>
              <a:t>繋がり/ネットワーク</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ja" sz="1200" b="0" i="0" u="none" kern="100" baseline="0">
                <a:solidFill>
                  <a:srgbClr val="FF0000"/>
                </a:solidFill>
                <a:ea typeface="Aptos" panose="020B0004020202020204" pitchFamily="34" charset="0"/>
                <a:cs typeface="Times New Roman" panose="02020603050405020304" pitchFamily="18" charset="0"/>
              </a:rPr>
              <a:t>楽しい</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ja" sz="1200" b="0" i="0" u="none" kern="100" baseline="0">
                <a:solidFill>
                  <a:srgbClr val="FF0000"/>
                </a:solidFill>
                <a:ea typeface="Aptos" panose="020B0004020202020204" pitchFamily="34" charset="0"/>
                <a:cs typeface="Times New Roman" panose="02020603050405020304" pitchFamily="18" charset="0"/>
              </a:rPr>
              <a:t>国際交流</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ja" sz="1200" b="0" i="0" u="none" kern="100" baseline="0">
                <a:solidFill>
                  <a:srgbClr val="FF0000"/>
                </a:solidFill>
                <a:ea typeface="Aptos" panose="020B0004020202020204" pitchFamily="34" charset="0"/>
                <a:cs typeface="Times New Roman" panose="02020603050405020304" pitchFamily="18" charset="0"/>
              </a:rPr>
              <a:t>変化をもたらす集団の力</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ja" sz="1200" b="0" i="0" u="none" kern="100" baseline="0">
                <a:solidFill>
                  <a:srgbClr val="FF0000"/>
                </a:solidFill>
                <a:ea typeface="Aptos" panose="020B0004020202020204" pitchFamily="34" charset="0"/>
                <a:cs typeface="Times New Roman" panose="02020603050405020304" pitchFamily="18" charset="0"/>
              </a:rPr>
              <a:t>友情、その他</a:t>
            </a:r>
            <a:endParaRPr lang="ja" sz="1200" i="0" strike="sngStrike" kern="100" dirty="0">
              <a:solidFill>
                <a:srgbClr val="FF0000"/>
              </a:solidFill>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ja" sz="1200" b="0" i="0" u="none" kern="100" baseline="0">
                <a:effectLst/>
                <a:ea typeface="Aptos" panose="020B0004020202020204" pitchFamily="34" charset="0"/>
                <a:cs typeface="Times New Roman" panose="02020603050405020304" pitchFamily="18" charset="0"/>
              </a:rPr>
              <a:t> </a:t>
            </a:r>
          </a:p>
          <a:p>
            <a:pPr marL="0" marR="0" algn="l" rtl="0">
              <a:lnSpc>
                <a:spcPct val="107000"/>
              </a:lnSpc>
              <a:spcBef>
                <a:spcPts val="0"/>
              </a:spcBef>
              <a:spcAft>
                <a:spcPts val="800"/>
              </a:spcAft>
            </a:pPr>
            <a:r>
              <a:rPr lang="ja" sz="1200" b="1" i="0" u="none" kern="100" baseline="0">
                <a:effectLst/>
                <a:ea typeface="Aptos" panose="020B0004020202020204" pitchFamily="34" charset="0"/>
                <a:cs typeface="Times New Roman" panose="02020603050405020304" pitchFamily="18" charset="0"/>
              </a:rPr>
              <a:t>メンバーシップ マーケティング</a:t>
            </a:r>
            <a:endParaRPr lang="ja" sz="1200" kern="100" dirty="0">
              <a:effectLst/>
              <a:ea typeface="Aptos" panose="020B0004020202020204" pitchFamily="34" charset="0"/>
              <a:cs typeface="Times New Roman" panose="02020603050405020304" pitchFamily="18" charset="0"/>
            </a:endParaRP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ja" sz="1200" b="0" i="0" u="none" kern="100" baseline="0">
                <a:effectLst/>
                <a:ea typeface="Aptos" panose="020B0004020202020204" pitchFamily="34" charset="0"/>
                <a:cs typeface="Times New Roman" panose="02020603050405020304" pitchFamily="18" charset="0"/>
              </a:rPr>
              <a:t>ドリーム・プログラムを宣伝してください。これは、新規会員の関心を引く一番の方法です。</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ja" sz="1200" b="0" i="0" u="none" kern="100" baseline="0">
                <a:effectLst/>
                <a:ea typeface="Aptos" panose="020B0004020202020204" pitchFamily="34" charset="0"/>
                <a:cs typeface="Times New Roman" panose="02020603050405020304" pitchFamily="18" charset="0"/>
              </a:rPr>
              <a:t>当社のブランドの要であるドリーム・プログラム、および同プログラムがあらゆる年齢層の女性に与えてきた影響について知ってもらいます。SIA の「夢を生きる賞」と「夢を拓く」広報キットをご活用ください。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ja" sz="1200" b="0" i="0" u="none" kern="100" baseline="0">
                <a:effectLst/>
                <a:ea typeface="Aptos" panose="020B0004020202020204" pitchFamily="34" charset="0"/>
                <a:cs typeface="Times New Roman" panose="02020603050405020304" pitchFamily="18" charset="0"/>
              </a:rPr>
              <a:t>ダウンロードとカスタマイズが可能なニュースリリースやテンプレートを使用してクラブの宣伝やパンフレット作成を行います。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ja" sz="1200" b="0" i="0" u="none" kern="100" baseline="0">
                <a:effectLst/>
                <a:ea typeface="Aptos" panose="020B0004020202020204" pitchFamily="34" charset="0"/>
                <a:cs typeface="Times New Roman" panose="02020603050405020304" pitchFamily="18" charset="0"/>
              </a:rPr>
              <a:t>SIAのソーシャルメディアとWebサイト向けガイドラインを使用して、クラブの広報活動を強化します。</a:t>
            </a:r>
          </a:p>
          <a:p>
            <a:pPr marL="0" marR="0" algn="l" rtl="0">
              <a:lnSpc>
                <a:spcPct val="107000"/>
              </a:lnSpc>
              <a:spcBef>
                <a:spcPts val="0"/>
              </a:spcBef>
              <a:spcAft>
                <a:spcPts val="800"/>
              </a:spcAft>
            </a:pPr>
            <a:endParaRPr lang="ja" sz="1200" b="1"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ja" sz="1200" b="1" i="0" u="none" kern="100" baseline="0">
                <a:effectLst/>
                <a:ea typeface="Aptos" panose="020B0004020202020204" pitchFamily="34" charset="0"/>
                <a:cs typeface="Times New Roman" panose="02020603050405020304" pitchFamily="18" charset="0"/>
              </a:rPr>
              <a:t>自己啓発とネットワークについて伝える</a:t>
            </a:r>
            <a:r>
              <a:rPr lang="ja" sz="1200" b="0" i="0" u="none" kern="100" baseline="0">
                <a:effectLst/>
                <a:ea typeface="Aptos" panose="020B0004020202020204" pitchFamily="34" charset="0"/>
                <a:cs typeface="Times New Roman" panose="02020603050405020304" pitchFamily="18" charset="0"/>
              </a:rPr>
              <a:t> </a:t>
            </a:r>
          </a:p>
          <a:p>
            <a:pPr marL="0" marR="0" algn="l" rtl="0">
              <a:lnSpc>
                <a:spcPct val="107000"/>
              </a:lnSpc>
              <a:spcBef>
                <a:spcPts val="0"/>
              </a:spcBef>
              <a:spcAft>
                <a:spcPts val="800"/>
              </a:spcAft>
            </a:pPr>
            <a:r>
              <a:rPr lang="ja" sz="1200" b="0" i="0" u="none" kern="100" baseline="0">
                <a:effectLst/>
                <a:ea typeface="Aptos" panose="020B0004020202020204" pitchFamily="34" charset="0"/>
                <a:cs typeface="Times New Roman" panose="02020603050405020304" pitchFamily="18" charset="0"/>
              </a:rPr>
              <a:t>リーダーシップ開発の機会では、リーダーシップの役割を自発的に担ったり、SIAの提供するリーダーシップ開発研修への参加したりすることで専門的スキルを磨くことができます。会員は、クラブ会員の仲間達との友情、地域内での人間関係、多様な国籍や背景を持つ会員のネットワークを通じ、個人的な成長を遂げることができます。 </a:t>
            </a:r>
          </a:p>
          <a:p>
            <a:pPr marL="0" marR="0" algn="l" rtl="0">
              <a:lnSpc>
                <a:spcPct val="107000"/>
              </a:lnSpc>
              <a:spcBef>
                <a:spcPts val="0"/>
              </a:spcBef>
              <a:spcAft>
                <a:spcPts val="800"/>
              </a:spcAft>
            </a:pPr>
            <a:endParaRPr lang="ja"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ja" sz="1200" b="1" i="0" u="none" kern="100" baseline="0">
                <a:effectLst/>
                <a:ea typeface="Aptos" panose="020B0004020202020204" pitchFamily="34" charset="0"/>
                <a:cs typeface="Times New Roman" panose="02020603050405020304" pitchFamily="18" charset="0"/>
              </a:rPr>
              <a:t>交流会：</a:t>
            </a:r>
            <a:endParaRPr lang="ja"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ja" sz="1200" b="0" i="0" u="none" kern="100" baseline="0">
                <a:effectLst/>
                <a:ea typeface="Aptos" panose="020B0004020202020204" pitchFamily="34" charset="0"/>
                <a:cs typeface="Times New Roman" panose="02020603050405020304" pitchFamily="18" charset="0"/>
              </a:rPr>
              <a:t>勧誘活動を促進するもう1つの効果的な方法は、Zoom、Teams、対面ミーティング、またはその他のチャネルを使用して、新規会員または見込み会員向けの月次、四半期ごと、または年次のミーティングを開催することです。これは、新たなメンバーをソロプチミストのコミュニティに招き入れ、歓迎するための優れた方法です。</a:t>
            </a:r>
          </a:p>
          <a:p>
            <a:pPr marL="0" marR="0" algn="l" rtl="0">
              <a:lnSpc>
                <a:spcPct val="107000"/>
              </a:lnSpc>
              <a:spcBef>
                <a:spcPts val="0"/>
              </a:spcBef>
              <a:spcAft>
                <a:spcPts val="800"/>
              </a:spcAft>
            </a:pPr>
            <a:endParaRPr lang="ja" sz="1200" kern="100" dirty="0">
              <a:effectLst/>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936352F2-6B87-474D-B022-C7F8713B53C0}" type="slidenum">
              <a:rPr/>
              <a:t>3</a:t>
            </a:fld>
            <a:endParaRPr lang="ja"/>
          </a:p>
        </p:txBody>
      </p:sp>
    </p:spTree>
    <p:extLst>
      <p:ext uri="{BB962C8B-B14F-4D97-AF65-F5344CB8AC3E}">
        <p14:creationId xmlns:p14="http://schemas.microsoft.com/office/powerpoint/2010/main" val="337537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836839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 b="0" i="0" u="none" baseline="0">
                <a:effectLst/>
                <a:highlight>
                  <a:srgbClr val="F4F5F9"/>
                </a:highlight>
              </a:rPr>
              <a:t>新規会員を歓迎するための効果的なプロセスを構築しましょう。</a:t>
            </a:r>
            <a:r>
              <a:rPr lang="ja" b="0" i="0" u="none" baseline="0">
                <a:effectLst/>
              </a:rPr>
              <a:t>新規会員向けオリエンテーションを実施することで、新規会員はクラブについての理解を深め、クラブに溶け込み、さらに会員としての価値を見出すことができるようになります。</a:t>
            </a:r>
            <a:r>
              <a:rPr lang="ja" b="0" i="0" u="none" baseline="0"/>
              <a:t>2024-2025 クラブ年度に、SIAはオンボーディング・プロセスのための新規会員向けオリエンテーションを導入する予定です。これにいは以下が含まれます。</a:t>
            </a:r>
          </a:p>
          <a:p>
            <a:pPr marL="0" marR="0" lvl="0" indent="0" algn="l" rtl="0">
              <a:lnSpc>
                <a:spcPct val="107000"/>
              </a:lnSpc>
              <a:spcBef>
                <a:spcPts val="0"/>
              </a:spcBef>
              <a:spcAft>
                <a:spcPts val="800"/>
              </a:spcAft>
              <a:buFont typeface="Symbol" panose="05050102010706020507" pitchFamily="18" charset="2"/>
              <a:buNone/>
            </a:pPr>
            <a:endParaRPr lang="ja" dirty="0"/>
          </a:p>
          <a:p>
            <a:pPr marL="171450" marR="0" lvl="0" indent="-171450" algn="l" rtl="0">
              <a:lnSpc>
                <a:spcPct val="100000"/>
              </a:lnSpc>
              <a:spcBef>
                <a:spcPts val="0"/>
              </a:spcBef>
              <a:spcAft>
                <a:spcPts val="0"/>
              </a:spcAft>
              <a:buFont typeface="Arial" panose="020B0604020202020204" pitchFamily="34" charset="0"/>
              <a:buChar char="•"/>
            </a:pPr>
            <a:r>
              <a:rPr lang="ja" b="0" i="0" u="none" baseline="0"/>
              <a:t>当団体の背景についての会員の理解を促進するためのソロプチミストの歴史の紹介 </a:t>
            </a:r>
          </a:p>
          <a:p>
            <a:pPr marL="171450" marR="0" lvl="0" indent="-171450" algn="l" rtl="0">
              <a:lnSpc>
                <a:spcPct val="100000"/>
              </a:lnSpc>
              <a:spcBef>
                <a:spcPts val="0"/>
              </a:spcBef>
              <a:spcAft>
                <a:spcPts val="0"/>
              </a:spcAft>
              <a:buFont typeface="Arial" panose="020B0604020202020204" pitchFamily="34" charset="0"/>
              <a:buChar char="•"/>
            </a:pPr>
            <a:r>
              <a:rPr lang="ja" b="0" i="0" u="none" baseline="0"/>
              <a:t>当連盟の使命と主な焦点についての説明</a:t>
            </a:r>
          </a:p>
          <a:p>
            <a:pPr marL="171450" marR="0" lvl="0" indent="-171450" algn="l" rtl="0">
              <a:lnSpc>
                <a:spcPct val="100000"/>
              </a:lnSpc>
              <a:spcBef>
                <a:spcPts val="0"/>
              </a:spcBef>
              <a:spcAft>
                <a:spcPts val="0"/>
              </a:spcAft>
              <a:buFont typeface="Arial" panose="020B0604020202020204" pitchFamily="34" charset="0"/>
              <a:buChar char="•"/>
            </a:pPr>
            <a:r>
              <a:rPr lang="ja" b="0" i="0" u="none" baseline="0"/>
              <a:t>国際ソロプチミストおよびSIAの大まかな構造についての説明</a:t>
            </a:r>
          </a:p>
          <a:p>
            <a:pPr marL="171450" marR="0" lvl="0" indent="-171450" algn="l" rtl="0">
              <a:lnSpc>
                <a:spcPct val="100000"/>
              </a:lnSpc>
              <a:spcBef>
                <a:spcPts val="0"/>
              </a:spcBef>
              <a:spcAft>
                <a:spcPts val="0"/>
              </a:spcAft>
              <a:buFont typeface="Arial" panose="020B0604020202020204" pitchFamily="34" charset="0"/>
              <a:buChar char="•"/>
            </a:pPr>
            <a:r>
              <a:rPr lang="ja" b="0" i="0" u="none" baseline="0"/>
              <a:t>役割と責務：クラブ、地域、連盟のリーダーがどのような責任を担い、SIAスタッフとどのように連携しているかについての新規会員の理解を促進します。</a:t>
            </a:r>
          </a:p>
          <a:p>
            <a:pPr marL="171450" marR="0" lvl="0" indent="-171450" algn="l" rtl="0">
              <a:lnSpc>
                <a:spcPct val="100000"/>
              </a:lnSpc>
              <a:spcBef>
                <a:spcPts val="0"/>
              </a:spcBef>
              <a:spcAft>
                <a:spcPts val="0"/>
              </a:spcAft>
              <a:buFont typeface="Arial" panose="020B0604020202020204" pitchFamily="34" charset="0"/>
              <a:buChar char="•"/>
            </a:pPr>
            <a:r>
              <a:rPr lang="ja" b="0" i="0" u="none" baseline="0"/>
              <a:t>新規会員が必要としている情報を見つけられるように、SIAのWebサイトの閲覧数の多いセクションに誘導します。 </a:t>
            </a:r>
          </a:p>
          <a:p>
            <a:pPr algn="l" rtl="0"/>
            <a:endParaRPr lang="ja" b="0" i="0" dirty="0">
              <a:effectLst/>
              <a:highlight>
                <a:srgbClr val="F4F5F9"/>
              </a:highlight>
            </a:endParaRPr>
          </a:p>
          <a:p>
            <a:pPr algn="l" rtl="0"/>
            <a:r>
              <a:rPr lang="ja" b="0" i="0" u="none" baseline="0">
                <a:effectLst/>
                <a:highlight>
                  <a:srgbClr val="F4F5F9"/>
                </a:highlight>
              </a:rPr>
              <a:t>歓迎される体験は、楽しく、モチベーションを刺激するものでなければなりません。初回会議の冒頭で新規会員を紹介するのも良いでしょう。簡潔で印象に残る歓迎のメッセージを作成し、会員ピンと名札を新規会員に授与する、というような簡単な流れでも構いません。</a:t>
            </a:r>
            <a:r>
              <a:rPr lang="ja" b="0" i="0" u="none" baseline="0">
                <a:effectLst/>
              </a:rPr>
              <a:t> </a:t>
            </a:r>
          </a:p>
          <a:p>
            <a:endParaRPr lang="ja" dirty="0"/>
          </a:p>
          <a:p>
            <a:pPr algn="l" rtl="0"/>
            <a:r>
              <a:rPr lang="ja" b="0" i="0" u="none" baseline="0"/>
              <a:t>新規会員を迎え入れるためのその他の方法を以下に挙げます。</a:t>
            </a:r>
          </a:p>
          <a:p>
            <a:pPr marL="171450" indent="-171450" algn="l" rtl="0">
              <a:buFont typeface="Arial" panose="020B0604020202020204" pitchFamily="34" charset="0"/>
              <a:buChar char="•"/>
            </a:pPr>
            <a:r>
              <a:rPr lang="ja" b="0" i="0" u="none" baseline="0"/>
              <a:t>ピンバッジと名札に加えて、初回会議では新規会員に「グッズ」バッグも渡しましょう。</a:t>
            </a:r>
          </a:p>
          <a:p>
            <a:pPr marL="171450" indent="-171450" algn="l" rtl="0">
              <a:buFont typeface="Arial" panose="020B0604020202020204" pitchFamily="34" charset="0"/>
              <a:buChar char="•"/>
            </a:pPr>
            <a:r>
              <a:rPr lang="ja" b="0" i="0" u="none" baseline="0">
                <a:effectLst/>
              </a:rPr>
              <a:t>新規会員を主賓として夕食会を開催します。夕食会では、クラブの業務ではなく、会員同士の交流に重点を置きましょう。</a:t>
            </a:r>
          </a:p>
          <a:p>
            <a:pPr marL="171450" indent="-171450" algn="l" rtl="0">
              <a:buFont typeface="Arial" panose="020B0604020202020204" pitchFamily="34" charset="0"/>
              <a:buChar char="•"/>
            </a:pPr>
            <a:r>
              <a:rPr lang="ja" b="0" i="0" u="none" baseline="0">
                <a:effectLst/>
              </a:rPr>
              <a:t>クラブのニュースレターに、各新規会員のプロフィールと写真を掲載します。</a:t>
            </a:r>
          </a:p>
          <a:p>
            <a:pPr marL="171450" indent="-171450" algn="l" rtl="0">
              <a:buFont typeface="Arial" panose="020B0604020202020204" pitchFamily="34" charset="0"/>
              <a:buChar char="•"/>
            </a:pPr>
            <a:r>
              <a:rPr lang="ja" b="0" i="0" u="none" baseline="0">
                <a:effectLst/>
              </a:rPr>
              <a:t>新規会員が参加する会議の冒頭で、楽しく思い出に残る方法で彼女らを紹介するとともに、現在の会員がすでに知っている仲間同士で固まらないよう促す「アイスブレーカー（場や雰囲気を和らげるアプローチ）」を実施します。</a:t>
            </a:r>
          </a:p>
          <a:p>
            <a:pPr algn="l" rtl="0">
              <a:buFont typeface="Arial" panose="020B0604020202020204" pitchFamily="34" charset="0"/>
              <a:buNone/>
            </a:pPr>
            <a:endParaRPr lang="ja" b="0" i="0" dirty="0">
              <a:effectLst/>
            </a:endParaRPr>
          </a:p>
          <a:p>
            <a:pPr algn="l" rtl="0">
              <a:buFont typeface="Arial" panose="020B0604020202020204" pitchFamily="34" charset="0"/>
              <a:buNone/>
            </a:pPr>
            <a:r>
              <a:rPr lang="ja" b="0" i="0" u="none" baseline="0">
                <a:effectLst/>
                <a:highlight>
                  <a:srgbClr val="F4F5F9"/>
                </a:highlight>
              </a:rPr>
              <a:t>新規会員を迎え入れるにあたって心に留めておくべき重要なポイントは、遊び心を忘れないことです。会員がどのように迎え入れられるかは、クラブ次第です。きちんとした夕食会でも、気軽なアイスブレーカーでも、ご自分のクラブならではの歓迎会を主催し、新規会員と既存の会員の双方にとって思い出に残るような会にしましょう。</a:t>
            </a:r>
          </a:p>
          <a:p>
            <a:pPr algn="l" rtl="0">
              <a:buFont typeface="Arial" panose="020B0604020202020204" pitchFamily="34" charset="0"/>
              <a:buNone/>
            </a:pPr>
            <a:endParaRPr lang="ja" dirty="0"/>
          </a:p>
        </p:txBody>
      </p:sp>
      <p:sp>
        <p:nvSpPr>
          <p:cNvPr id="4" name="Slide Number Placeholder 3"/>
          <p:cNvSpPr>
            <a:spLocks noGrp="1"/>
          </p:cNvSpPr>
          <p:nvPr>
            <p:ph type="sldNum" sz="quarter" idx="5"/>
          </p:nvPr>
        </p:nvSpPr>
        <p:spPr/>
        <p:txBody>
          <a:bodyPr/>
          <a:lstStyle/>
          <a:p>
            <a:pPr algn="l" rtl="0"/>
            <a:fld id="{936352F2-6B87-474D-B022-C7F8713B53C0}" type="slidenum">
              <a:rPr/>
              <a:t>4</a:t>
            </a:fld>
            <a:endParaRPr lang="ja"/>
          </a:p>
        </p:txBody>
      </p:sp>
    </p:spTree>
    <p:extLst>
      <p:ext uri="{BB962C8B-B14F-4D97-AF65-F5344CB8AC3E}">
        <p14:creationId xmlns:p14="http://schemas.microsoft.com/office/powerpoint/2010/main" val="3542907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7345136"/>
          </a:xfrm>
        </p:spPr>
        <p:txBody>
          <a:bodyPr/>
          <a:lstStyle/>
          <a:p>
            <a:pPr algn="l" rtl="0"/>
            <a:r>
              <a:rPr lang="ja" b="1" i="0" u="none" baseline="0"/>
              <a:t>認証の前に戦略を策定しましょう </a:t>
            </a:r>
          </a:p>
          <a:p>
            <a:pPr algn="l" rtl="0"/>
            <a:r>
              <a:rPr lang="ja" b="0" i="0" u="none" baseline="0"/>
              <a:t>新規クラブの認証手続きを開始するにあたり、現場での作業を開始する前に考慮すべきことがたくさんあります。ご自身および認証チームの作業を簡易化するためにも、SIAのWebサイトの「新規クラブの認証」セクションにある「</a:t>
            </a:r>
            <a:r>
              <a:rPr lang="ja" b="0" i="0" u="none" baseline="0">
                <a:solidFill>
                  <a:srgbClr val="FF0000"/>
                </a:solidFill>
              </a:rPr>
              <a:t>認証前の確認</a:t>
            </a:r>
            <a:r>
              <a:rPr lang="ja" b="0" i="0" u="none" baseline="0"/>
              <a:t>ガイド」をご覧ください。このガイドは、新規クラブの認証に関する戦略のまとめとしてご活用ください。 </a:t>
            </a:r>
          </a:p>
          <a:p>
            <a:endParaRPr lang="ja" dirty="0"/>
          </a:p>
          <a:p>
            <a:pPr algn="l" rtl="0"/>
            <a:r>
              <a:rPr lang="ja" b="0" i="0" u="none" baseline="0"/>
              <a:t>認証プロセスの計画段階では、次の作業を行います。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ja" sz="1200" b="0" i="0" u="none" kern="100" baseline="0">
                <a:solidFill>
                  <a:schemeClr val="tx1"/>
                </a:solidFill>
                <a:effectLst/>
                <a:latin typeface="+mn-lt"/>
                <a:cs typeface="Times New Roman" panose="02020603050405020304" pitchFamily="18" charset="0"/>
              </a:rPr>
              <a:t>認証チームを特定する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ja" sz="1200" b="0" i="0" u="none" kern="100" baseline="0">
                <a:solidFill>
                  <a:schemeClr val="tx1"/>
                </a:solidFill>
                <a:effectLst/>
                <a:latin typeface="+mn-lt"/>
                <a:cs typeface="Times New Roman" panose="02020603050405020304" pitchFamily="18" charset="0"/>
              </a:rPr>
              <a:t>クラブモデルを選択する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ja" sz="1200" b="0" i="0" u="none" kern="100" baseline="0">
                <a:solidFill>
                  <a:schemeClr val="tx1"/>
                </a:solidFill>
                <a:effectLst/>
                <a:latin typeface="+mn-lt"/>
                <a:cs typeface="Times New Roman" panose="02020603050405020304" pitchFamily="18" charset="0"/>
              </a:rPr>
              <a:t>地理的焦点を決定する</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ja" b="0" i="0" u="none" baseline="0"/>
              <a:t>スケジュールと予算を</a:t>
            </a:r>
            <a:r>
              <a:rPr lang="ja" sz="1200" b="0" i="0" u="none" kern="100" baseline="0">
                <a:solidFill>
                  <a:schemeClr val="tx1"/>
                </a:solidFill>
                <a:effectLst/>
                <a:latin typeface="+mn-lt"/>
                <a:cs typeface="Times New Roman" panose="02020603050405020304" pitchFamily="18" charset="0"/>
              </a:rPr>
              <a:t>設定する</a:t>
            </a:r>
          </a:p>
          <a:p>
            <a:pPr marL="228600" indent="-228600" algn="l" rtl="0">
              <a:buAutoNum type="arabicPeriod"/>
            </a:pPr>
            <a:endParaRPr lang="ja" dirty="0"/>
          </a:p>
          <a:p>
            <a:pPr marL="228600" indent="-228600" algn="l" rtl="0">
              <a:buAutoNum type="arabicPeriod"/>
            </a:pPr>
            <a:endParaRPr lang="ja" dirty="0"/>
          </a:p>
          <a:p>
            <a:pPr marL="0" indent="0" algn="l" rtl="0">
              <a:buNone/>
            </a:pPr>
            <a:r>
              <a:rPr lang="ja" b="1" i="0" u="none" baseline="0"/>
              <a:t>認証プロセスを開始したら、完了を目指しましょう。</a:t>
            </a:r>
            <a:r>
              <a:rPr lang="ja" b="0" i="0" u="none" baseline="0"/>
              <a:t>戦略を策定したら、認証完了までの手順を認証チームが実行する準備が整います。大変な作業のように思えるかもしれませんが、以下の段階に分けることができます。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ja" sz="1200" b="0" i="0" u="none" kern="100" baseline="0">
                <a:solidFill>
                  <a:schemeClr val="tx1"/>
                </a:solidFill>
                <a:effectLst/>
                <a:latin typeface="+mn-lt"/>
                <a:ea typeface="+mn-ea"/>
                <a:cs typeface="Times New Roman" panose="02020603050405020304" pitchFamily="18" charset="0"/>
              </a:rPr>
              <a:t>コミュニティアウトリーチと勧誘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ja" sz="1200" b="0" i="0" u="none" kern="100" baseline="0">
                <a:solidFill>
                  <a:schemeClr val="tx1"/>
                </a:solidFill>
                <a:effectLst/>
                <a:latin typeface="+mn-lt"/>
                <a:ea typeface="+mn-ea"/>
                <a:cs typeface="Times New Roman" panose="02020603050405020304" pitchFamily="18" charset="0"/>
              </a:rPr>
              <a:t>情報共有のための会議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ja" sz="1200" b="0" i="0" u="none" kern="100" baseline="0">
                <a:solidFill>
                  <a:schemeClr val="tx1"/>
                </a:solidFill>
                <a:effectLst/>
                <a:latin typeface="+mn-lt"/>
                <a:ea typeface="+mn-ea"/>
                <a:cs typeface="Times New Roman" panose="02020603050405020304" pitchFamily="18" charset="0"/>
              </a:rPr>
              <a:t>クラブの物流管理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ja" sz="1200" b="0" i="0" u="none" kern="100" baseline="0">
                <a:solidFill>
                  <a:schemeClr val="tx1"/>
                </a:solidFill>
                <a:effectLst/>
                <a:latin typeface="+mn-lt"/>
                <a:ea typeface="+mn-ea"/>
                <a:cs typeface="Times New Roman" panose="02020603050405020304" pitchFamily="18" charset="0"/>
              </a:rPr>
              <a:t>認証申請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ja" sz="1200" b="0" i="0" u="none" kern="100" baseline="0">
                <a:solidFill>
                  <a:schemeClr val="tx1"/>
                </a:solidFill>
                <a:effectLst/>
                <a:latin typeface="+mn-lt"/>
                <a:ea typeface="+mn-ea"/>
                <a:cs typeface="Times New Roman" panose="02020603050405020304" pitchFamily="18" charset="0"/>
              </a:rPr>
              <a:t>お祝い</a:t>
            </a:r>
          </a:p>
          <a:p>
            <a:pPr marL="0" indent="0" algn="l" rtl="0">
              <a:buNone/>
            </a:pPr>
            <a:endParaRPr lang="ja" dirty="0"/>
          </a:p>
          <a:p>
            <a:pPr algn="l" rtl="0">
              <a:defRPr/>
            </a:pPr>
            <a:endParaRPr lang="ja" dirty="0"/>
          </a:p>
          <a:p>
            <a:pPr marL="0" marR="0" lvl="0" indent="0" algn="l" defTabSz="914400" rtl="0" eaLnBrk="1" fontAlgn="auto" latinLnBrk="0" hangingPunct="1">
              <a:lnSpc>
                <a:spcPct val="100000"/>
              </a:lnSpc>
              <a:spcBef>
                <a:spcPts val="0"/>
              </a:spcBef>
              <a:spcAft>
                <a:spcPts val="0"/>
              </a:spcAft>
              <a:buClrTx/>
              <a:buSzTx/>
              <a:buFontTx/>
              <a:buNone/>
              <a:tabLst/>
              <a:defRPr/>
            </a:pPr>
            <a:r>
              <a:rPr lang="ja" b="0" i="0" u="none" baseline="0"/>
              <a:t>認証完了のお祝いが終わった後も、地域と当団体に完全に迎え入れられるまで、新規クラブは引き続き指導を受ける必要があります。</a:t>
            </a:r>
            <a:r>
              <a:rPr lang="ja" b="1" i="0" u="none" baseline="0"/>
              <a:t>認証チームは、メンターとしての特別な役割を担います。</a:t>
            </a:r>
            <a:r>
              <a:rPr lang="ja" b="0" i="0" u="none" baseline="0"/>
              <a:t>新規クラブのメンターとしての主な責務は、当団体の戦略計画に沿い、ソロプチミスト会員が重視するメリットや経験を新規クラブが提供できるようにすることです。つまりこれは、当団体がグローバルに展開するドリーム・プログラムを通じた使命に基づく活動に向けてクラブを導き、組織全体にわたるソロプチミスト会員との交流を奨励し、SIA本部が提供するあらゆるサポートにアクセスする方法を確実に伝えることを意味します。SIAのWebサイトの「新規クラブの認証」セクションにある「認証後のメンター向けガイド」をご覧ください。</a:t>
            </a:r>
            <a:endParaRPr lang="ja" dirty="0">
              <a:cs typeface="Calibri"/>
            </a:endParaRPr>
          </a:p>
          <a:p>
            <a:pPr marL="0" indent="0" algn="l" rtl="0">
              <a:buNone/>
            </a:pPr>
            <a:endParaRPr lang="ja" dirty="0"/>
          </a:p>
          <a:p>
            <a:pPr marL="0" indent="0" algn="l" rtl="0">
              <a:buNone/>
            </a:pPr>
            <a:endParaRPr lang="ja" dirty="0"/>
          </a:p>
        </p:txBody>
      </p:sp>
      <p:sp>
        <p:nvSpPr>
          <p:cNvPr id="4" name="Slide Number Placeholder 3"/>
          <p:cNvSpPr>
            <a:spLocks noGrp="1"/>
          </p:cNvSpPr>
          <p:nvPr>
            <p:ph type="sldNum" sz="quarter" idx="5"/>
          </p:nvPr>
        </p:nvSpPr>
        <p:spPr/>
        <p:txBody>
          <a:bodyPr/>
          <a:lstStyle/>
          <a:p>
            <a:pPr algn="l" rtl="0"/>
            <a:fld id="{936352F2-6B87-474D-B022-C7F8713B53C0}" type="slidenum">
              <a:rPr/>
              <a:t>5</a:t>
            </a:fld>
            <a:endParaRPr lang="ja"/>
          </a:p>
        </p:txBody>
      </p:sp>
    </p:spTree>
    <p:extLst>
      <p:ext uri="{BB962C8B-B14F-4D97-AF65-F5344CB8AC3E}">
        <p14:creationId xmlns:p14="http://schemas.microsoft.com/office/powerpoint/2010/main" val="389425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お忙しいところお時間をいただき感謝申し上げます。</a:t>
            </a:r>
          </a:p>
        </p:txBody>
      </p:sp>
      <p:sp>
        <p:nvSpPr>
          <p:cNvPr id="4" name="Slide Number Placeholder 3"/>
          <p:cNvSpPr>
            <a:spLocks noGrp="1"/>
          </p:cNvSpPr>
          <p:nvPr>
            <p:ph type="sldNum" sz="quarter" idx="5"/>
          </p:nvPr>
        </p:nvSpPr>
        <p:spPr/>
        <p:txBody>
          <a:bodyPr/>
          <a:lstStyle/>
          <a:p>
            <a:pPr algn="l" rtl="0"/>
            <a:fld id="{936352F2-6B87-474D-B022-C7F8713B53C0}" type="slidenum">
              <a:rPr/>
              <a:t>6</a:t>
            </a:fld>
            <a:endParaRPr lang="ja"/>
          </a:p>
        </p:txBody>
      </p:sp>
    </p:spTree>
    <p:extLst>
      <p:ext uri="{BB962C8B-B14F-4D97-AF65-F5344CB8AC3E}">
        <p14:creationId xmlns:p14="http://schemas.microsoft.com/office/powerpoint/2010/main" val="1943958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921508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214331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970640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0D92BC-42A9-434B-8530-ADBF4485E407}" type="datetimeFigureOut">
              <a:rPr lang="en-US" smtClean="0"/>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3367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0D92BC-42A9-434B-8530-ADBF4485E407}" type="datetimeFigureOut">
              <a:rPr lang="en-US" smtClean="0"/>
              <a:pPr/>
              <a:t>9/2/2024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93441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9D0D92BC-42A9-434B-8530-ADBF4485E407}" type="datetimeFigureOut">
              <a:rPr lang="en-US" smtClean="0"/>
              <a:t>9/2/2024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92200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9/2/2024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755901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9/2/2024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62614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9/2/2024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8788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06692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816865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4178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60265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835387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9/2/2024</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239476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48419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928237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D0D92BC-42A9-434B-8530-ADBF4485E407}" type="datetimeFigureOut">
              <a:rPr lang="en-US" smtClean="0"/>
              <a:pPr/>
              <a:t>9/2/2024</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0289F9E-9962-4B7B-BA18-A15907CCC6BF}" type="slidenum">
              <a:rPr lang="en-US" smtClean="0"/>
              <a:pPr/>
              <a:t>‹#›</a:t>
            </a:fld>
            <a:endParaRPr lang="en-US"/>
          </a:p>
        </p:txBody>
      </p:sp>
    </p:spTree>
    <p:extLst>
      <p:ext uri="{BB962C8B-B14F-4D97-AF65-F5344CB8AC3E}">
        <p14:creationId xmlns:p14="http://schemas.microsoft.com/office/powerpoint/2010/main" val="1107069095"/>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773391C1-8C26-E59C-51BC-73C2F26E0222}"/>
              </a:ext>
            </a:extLst>
          </p:cNvPr>
          <p:cNvPicPr>
            <a:picLocks noChangeAspect="1"/>
          </p:cNvPicPr>
          <p:nvPr/>
        </p:nvPicPr>
        <p:blipFill rotWithShape="1">
          <a:blip r:embed="rId3"/>
          <a:srcRect l="7753" r="18910" b="1"/>
          <a:stretch/>
        </p:blipFill>
        <p:spPr>
          <a:xfrm>
            <a:off x="423337" y="402166"/>
            <a:ext cx="4932951" cy="6093055"/>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4" name="Title 1">
            <a:extLst>
              <a:ext uri="{FF2B5EF4-FFF2-40B4-BE49-F238E27FC236}">
                <a16:creationId xmlns:a16="http://schemas.microsoft.com/office/drawing/2014/main" id="{F7A46274-5918-8F5E-91D0-8C011C3AEAA3}"/>
              </a:ext>
            </a:extLst>
          </p:cNvPr>
          <p:cNvSpPr>
            <a:spLocks noGrp="1"/>
          </p:cNvSpPr>
          <p:nvPr>
            <p:ph type="ctrTitle"/>
          </p:nvPr>
        </p:nvSpPr>
        <p:spPr>
          <a:xfrm>
            <a:off x="5695061" y="1241266"/>
            <a:ext cx="5428551" cy="3153753"/>
          </a:xfrm>
        </p:spPr>
        <p:txBody>
          <a:bodyPr>
            <a:normAutofit fontScale="90000"/>
          </a:bodyPr>
          <a:lstStyle/>
          <a:p>
            <a:pPr algn="l" rtl="0"/>
            <a:r>
              <a:rPr lang="ja" b="1" i="0" u="none" baseline="0"/>
              <a:t>メンバーシップ：</a:t>
            </a:r>
            <a:r>
              <a:rPr lang="ja" b="0" i="0" u="none" baseline="0"/>
              <a:t>会員の勧誘・維持に関するベストプラクティス</a:t>
            </a:r>
          </a:p>
        </p:txBody>
      </p:sp>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695061" y="5923508"/>
            <a:ext cx="5428551" cy="571713"/>
          </a:xfrm>
        </p:spPr>
        <p:txBody>
          <a:bodyPr>
            <a:normAutofit/>
          </a:bodyPr>
          <a:lstStyle/>
          <a:p>
            <a:pPr algn="l" rtl="0"/>
            <a:r>
              <a:rPr lang="ja" b="0" i="0" u="none" baseline="0"/>
              <a:t>2024年度 地域会議</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ja"/>
          </a:p>
        </p:txBody>
      </p:sp>
      <p:sp>
        <p:nvSpPr>
          <p:cNvPr id="2" name="TextBox 1">
            <a:extLst>
              <a:ext uri="{FF2B5EF4-FFF2-40B4-BE49-F238E27FC236}">
                <a16:creationId xmlns:a16="http://schemas.microsoft.com/office/drawing/2014/main" id="{A9E6C2A1-6D45-8312-D5F9-6F72F5FD7B01}"/>
              </a:ext>
            </a:extLst>
          </p:cNvPr>
          <p:cNvSpPr txBox="1"/>
          <p:nvPr/>
        </p:nvSpPr>
        <p:spPr>
          <a:xfrm>
            <a:off x="5695061" y="5130212"/>
            <a:ext cx="5139829" cy="369332"/>
          </a:xfrm>
          <a:prstGeom prst="rect">
            <a:avLst/>
          </a:prstGeom>
          <a:noFill/>
        </p:spPr>
        <p:txBody>
          <a:bodyPr wrap="square" rtlCol="0">
            <a:spAutoFit/>
          </a:bodyPr>
          <a:lstStyle/>
          <a:p>
            <a:pPr algn="l" rtl="0"/>
            <a:r>
              <a:rPr lang="ja" b="0" i="0" u="none" baseline="0">
                <a:solidFill>
                  <a:srgbClr val="B4DCFA"/>
                </a:solidFill>
              </a:rPr>
              <a:t>あなたのお名前、メンバーシップ部門地域委員長（X地域）</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4"/>
                                        </p:tgtEl>
                                        <p:attrNameLst>
                                          <p:attrName>style.visibility</p:attrName>
                                        </p:attrNameLst>
                                      </p:cBhvr>
                                      <p:to>
                                        <p:strVal val="visible"/>
                                      </p:to>
                                    </p:set>
                                    <p:animEffect transition="in" filter="fade">
                                      <p:cBhvr>
                                        <p:cTn id="10" dur="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14C310-850D-4491-AA52-C75BEA68B6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11" name="Group 10">
            <a:extLst>
              <a:ext uri="{FF2B5EF4-FFF2-40B4-BE49-F238E27FC236}">
                <a16:creationId xmlns:a16="http://schemas.microsoft.com/office/drawing/2014/main" id="{D4EC3799-3F52-48CE-85CC-83AED368EB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F3FC2939-BF10-4CBC-904B-74A17D4B9C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3"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ja"/>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836247" y="1085549"/>
            <a:ext cx="3430947" cy="4686903"/>
          </a:xfrm>
        </p:spPr>
        <p:txBody>
          <a:bodyPr anchor="ctr">
            <a:normAutofit/>
          </a:bodyPr>
          <a:lstStyle/>
          <a:p>
            <a:pPr algn="r" rtl="0"/>
            <a:r>
              <a:rPr lang="ja" sz="4000" b="0" i="0" u="none" baseline="0">
                <a:solidFill>
                  <a:srgbClr val="B4DCFA"/>
                </a:solidFill>
              </a:rPr>
              <a:t>勧誘と維持</a:t>
            </a:r>
          </a:p>
        </p:txBody>
      </p:sp>
      <p:cxnSp>
        <p:nvCxnSpPr>
          <p:cNvPr id="15" name="Straight Connector 14">
            <a:extLst>
              <a:ext uri="{FF2B5EF4-FFF2-40B4-BE49-F238E27FC236}">
                <a16:creationId xmlns:a16="http://schemas.microsoft.com/office/drawing/2014/main" id="{789E20C7-BB50-4317-93C7-90C8ED80B27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graphicFrame>
        <p:nvGraphicFramePr>
          <p:cNvPr id="19" name="Content Placeholder 2">
            <a:extLst>
              <a:ext uri="{FF2B5EF4-FFF2-40B4-BE49-F238E27FC236}">
                <a16:creationId xmlns:a16="http://schemas.microsoft.com/office/drawing/2014/main" id="{5CE0ACE6-AC75-FB19-B73C-A9B50CE6A12E}"/>
              </a:ext>
            </a:extLst>
          </p:cNvPr>
          <p:cNvGraphicFramePr>
            <a:graphicFrameLocks noGrp="1"/>
          </p:cNvGraphicFramePr>
          <p:nvPr>
            <p:ph idx="1"/>
            <p:extLst>
              <p:ext uri="{D42A27DB-BD31-4B8C-83A1-F6EECF244321}">
                <p14:modId xmlns:p14="http://schemas.microsoft.com/office/powerpoint/2010/main" val="1784040603"/>
              </p:ext>
            </p:extLst>
          </p:nvPr>
        </p:nvGraphicFramePr>
        <p:xfrm>
          <a:off x="5041399" y="1085549"/>
          <a:ext cx="5579707" cy="46869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965F068A-9DAD-6889-CCC8-A70CA9C1CA48}"/>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Tree>
    <p:extLst>
      <p:ext uri="{BB962C8B-B14F-4D97-AF65-F5344CB8AC3E}">
        <p14:creationId xmlns:p14="http://schemas.microsoft.com/office/powerpoint/2010/main" val="155147448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450574" y="973668"/>
            <a:ext cx="11277600" cy="706964"/>
          </a:xfrm>
        </p:spPr>
        <p:txBody>
          <a:bodyPr/>
          <a:lstStyle/>
          <a:p>
            <a:pPr algn="ctr" rtl="0"/>
            <a:r>
              <a:rPr lang="ja" b="0" i="0" u="none" baseline="0"/>
              <a:t>新規会員を獲得するための戦略</a:t>
            </a:r>
          </a:p>
        </p:txBody>
      </p:sp>
      <p:sp>
        <p:nvSpPr>
          <p:cNvPr id="3" name="Content Placeholder 2">
            <a:extLst>
              <a:ext uri="{FF2B5EF4-FFF2-40B4-BE49-F238E27FC236}">
                <a16:creationId xmlns:a16="http://schemas.microsoft.com/office/drawing/2014/main" id="{4ABF0080-A5B5-AABE-7E7D-BAC7F7BAE1D7}"/>
              </a:ext>
            </a:extLst>
          </p:cNvPr>
          <p:cNvSpPr>
            <a:spLocks noGrp="1"/>
          </p:cNvSpPr>
          <p:nvPr>
            <p:ph idx="1"/>
          </p:nvPr>
        </p:nvSpPr>
        <p:spPr/>
        <p:txBody>
          <a:bodyPr>
            <a:normAutofit/>
          </a:bodyPr>
          <a:lstStyle/>
          <a:p>
            <a:pPr algn="l" rtl="0"/>
            <a:r>
              <a:rPr lang="ja" sz="3200" b="0" i="0" u="none" baseline="0"/>
              <a:t>アウトリーチ</a:t>
            </a:r>
          </a:p>
          <a:p>
            <a:pPr algn="l" rtl="0"/>
            <a:r>
              <a:rPr lang="ja" sz="3200" b="0" i="0" u="none" baseline="0"/>
              <a:t>メンバーシップの特典</a:t>
            </a:r>
          </a:p>
          <a:p>
            <a:pPr algn="l" rtl="0"/>
            <a:r>
              <a:rPr lang="ja" sz="3200" b="0" i="0" u="none" baseline="0"/>
              <a:t>メンバーシップ マーケティング</a:t>
            </a:r>
          </a:p>
          <a:p>
            <a:pPr algn="l" rtl="0"/>
            <a:r>
              <a:rPr lang="ja" sz="3200" b="0" i="0" u="none" baseline="0"/>
              <a:t>自己啓発とネットワーク</a:t>
            </a:r>
          </a:p>
          <a:p>
            <a:pPr algn="l" rtl="0"/>
            <a:r>
              <a:rPr lang="ja" sz="3200" b="0" i="0" u="none" baseline="0"/>
              <a:t>交流会</a:t>
            </a:r>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ja"/>
          </a:p>
        </p:txBody>
      </p:sp>
    </p:spTree>
    <p:extLst>
      <p:ext uri="{BB962C8B-B14F-4D97-AF65-F5344CB8AC3E}">
        <p14:creationId xmlns:p14="http://schemas.microsoft.com/office/powerpoint/2010/main" val="74188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503EB0F-2257-4A3E-A73B-E1DE769B459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77012B2A-0D78-433A-8C68-8889D3DCDD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1"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13" name="Rectangle 12">
            <a:extLst>
              <a:ext uri="{FF2B5EF4-FFF2-40B4-BE49-F238E27FC236}">
                <a16:creationId xmlns:a16="http://schemas.microsoft.com/office/drawing/2014/main" id="{670D6F2B-93AF-47D6-9378-5E54BE0AC6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5" name="Rectangle 14">
            <a:extLst>
              <a:ext uri="{FF2B5EF4-FFF2-40B4-BE49-F238E27FC236}">
                <a16:creationId xmlns:a16="http://schemas.microsoft.com/office/drawing/2014/main" id="{2668F1A4-6DBB-4F0B-A679-6EE5483638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sp>
        <p:nvSpPr>
          <p:cNvPr id="17"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pic>
        <p:nvPicPr>
          <p:cNvPr id="4" name="Picture 3" descr="他の人と握手する人&#10;&#10;自動的に生成された説明">
            <a:extLst>
              <a:ext uri="{FF2B5EF4-FFF2-40B4-BE49-F238E27FC236}">
                <a16:creationId xmlns:a16="http://schemas.microsoft.com/office/drawing/2014/main" id="{510B130E-89CA-0113-75B5-D6CC1191F14E}"/>
              </a:ext>
            </a:extLst>
          </p:cNvPr>
          <p:cNvPicPr>
            <a:picLocks noChangeAspect="1"/>
          </p:cNvPicPr>
          <p:nvPr/>
        </p:nvPicPr>
        <p:blipFill>
          <a:blip r:embed="rId4">
            <a:alphaModFix amt="35000"/>
          </a:blip>
          <a:srcRect r="-1" b="21780"/>
          <a:stretch/>
        </p:blipFill>
        <p:spPr>
          <a:xfrm>
            <a:off x="474133" y="474133"/>
            <a:ext cx="11243734" cy="5909733"/>
          </a:xfrm>
          <a:prstGeom prst="rect">
            <a:avLst/>
          </a:prstGeom>
        </p:spPr>
      </p:pic>
      <p:sp>
        <p:nvSpPr>
          <p:cNvPr id="2" name="Title 1">
            <a:extLst>
              <a:ext uri="{FF2B5EF4-FFF2-40B4-BE49-F238E27FC236}">
                <a16:creationId xmlns:a16="http://schemas.microsoft.com/office/drawing/2014/main" id="{A072D6F6-60A6-A4F0-C8F9-97F94C934EFE}"/>
              </a:ext>
            </a:extLst>
          </p:cNvPr>
          <p:cNvSpPr>
            <a:spLocks noGrp="1"/>
          </p:cNvSpPr>
          <p:nvPr>
            <p:ph type="title"/>
          </p:nvPr>
        </p:nvSpPr>
        <p:spPr>
          <a:xfrm>
            <a:off x="1154954" y="2099733"/>
            <a:ext cx="8827245" cy="2677648"/>
          </a:xfrm>
        </p:spPr>
        <p:txBody>
          <a:bodyPr vert="horz" lIns="91440" tIns="45720" rIns="91440" bIns="45720" rtlCol="0" anchor="b">
            <a:normAutofit/>
          </a:bodyPr>
          <a:lstStyle/>
          <a:p>
            <a:pPr algn="l" rtl="0"/>
            <a:r>
              <a:rPr lang="ja" sz="5400" b="0" i="0" u="none" baseline="0">
                <a:solidFill>
                  <a:srgbClr val="FFFFFF"/>
                </a:solidFill>
              </a:rPr>
              <a:t>新規会員向けのオンボーディング・プロセス</a:t>
            </a:r>
          </a:p>
        </p:txBody>
      </p:sp>
      <p:sp>
        <p:nvSpPr>
          <p:cNvPr id="3" name="Content Placeholder 2">
            <a:extLst>
              <a:ext uri="{FF2B5EF4-FFF2-40B4-BE49-F238E27FC236}">
                <a16:creationId xmlns:a16="http://schemas.microsoft.com/office/drawing/2014/main" id="{1B395994-8195-32B8-A032-3EF44156E976}"/>
              </a:ext>
            </a:extLst>
          </p:cNvPr>
          <p:cNvSpPr>
            <a:spLocks noGrp="1"/>
          </p:cNvSpPr>
          <p:nvPr>
            <p:ph idx="1"/>
          </p:nvPr>
        </p:nvSpPr>
        <p:spPr>
          <a:xfrm>
            <a:off x="1154954" y="4777380"/>
            <a:ext cx="8827245" cy="861420"/>
          </a:xfrm>
        </p:spPr>
        <p:txBody>
          <a:bodyPr vert="horz" lIns="91440" tIns="45720" rIns="91440" bIns="45720" rtlCol="0" anchor="t">
            <a:normAutofit/>
          </a:bodyPr>
          <a:lstStyle/>
          <a:p>
            <a:pPr marL="0" indent="0" algn="l" rtl="0">
              <a:buNone/>
            </a:pPr>
            <a:r>
              <a:rPr lang="ja" b="0" i="0" u="none" cap="all" baseline="0">
                <a:solidFill>
                  <a:srgbClr val="FFFFFF"/>
                </a:solidFill>
              </a:rPr>
              <a:t>新規会員を歓迎するためのヒント</a:t>
            </a:r>
          </a:p>
        </p:txBody>
      </p:sp>
      <p:sp>
        <p:nvSpPr>
          <p:cNvPr id="19" name="Rectangle 18">
            <a:extLst>
              <a:ext uri="{FF2B5EF4-FFF2-40B4-BE49-F238E27FC236}">
                <a16:creationId xmlns:a16="http://schemas.microsoft.com/office/drawing/2014/main" id="{B70F7E59-C971-4F55-8E3A-1E583B65FC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spTree>
    <p:extLst>
      <p:ext uri="{BB962C8B-B14F-4D97-AF65-F5344CB8AC3E}">
        <p14:creationId xmlns:p14="http://schemas.microsoft.com/office/powerpoint/2010/main" val="3811165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0F4F-B6A4-9918-F44C-973E7FAC4E49}"/>
              </a:ext>
            </a:extLst>
          </p:cNvPr>
          <p:cNvSpPr>
            <a:spLocks noGrp="1"/>
          </p:cNvSpPr>
          <p:nvPr>
            <p:ph type="title"/>
          </p:nvPr>
        </p:nvSpPr>
        <p:spPr>
          <a:xfrm>
            <a:off x="1154954" y="973668"/>
            <a:ext cx="8949166" cy="706964"/>
          </a:xfrm>
        </p:spPr>
        <p:txBody>
          <a:bodyPr/>
          <a:lstStyle/>
          <a:p>
            <a:pPr algn="l" rtl="0"/>
            <a:r>
              <a:rPr lang="ja" b="0" i="0" u="none" baseline="0"/>
              <a:t>新規クラブを構築・支援するための戦術</a:t>
            </a:r>
          </a:p>
        </p:txBody>
      </p:sp>
      <p:graphicFrame>
        <p:nvGraphicFramePr>
          <p:cNvPr id="6" name="Content Placeholder 2">
            <a:extLst>
              <a:ext uri="{FF2B5EF4-FFF2-40B4-BE49-F238E27FC236}">
                <a16:creationId xmlns:a16="http://schemas.microsoft.com/office/drawing/2014/main" id="{80FAF129-5A44-C780-2F30-71573B0DBE62}"/>
              </a:ext>
            </a:extLst>
          </p:cNvPr>
          <p:cNvGraphicFramePr/>
          <p:nvPr/>
        </p:nvGraphicFramePr>
        <p:xfrm>
          <a:off x="1154954" y="2603500"/>
          <a:ext cx="8825659" cy="3416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306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3E10248-AF0E-477D-B4D2-47C02CE4E3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6" name="Rectangle 25">
              <a:extLst>
                <a:ext uri="{FF2B5EF4-FFF2-40B4-BE49-F238E27FC236}">
                  <a16:creationId xmlns:a16="http://schemas.microsoft.com/office/drawing/2014/main" id="{533010C2-2DA5-460F-A40C-5317F567A0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27"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29" name="Rectangle 28">
            <a:extLst>
              <a:ext uri="{FF2B5EF4-FFF2-40B4-BE49-F238E27FC236}">
                <a16:creationId xmlns:a16="http://schemas.microsoft.com/office/drawing/2014/main" id="{73C0A186-7444-4460-9C37-532E7671E9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31" name="Freeform 5">
            <a:extLst>
              <a:ext uri="{FF2B5EF4-FFF2-40B4-BE49-F238E27FC236}">
                <a16:creationId xmlns:a16="http://schemas.microsoft.com/office/drawing/2014/main" id="{D22D1B95-2B54-43E9-85D9-B489F6C5DD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ja"/>
          </a:p>
        </p:txBody>
      </p:sp>
      <p:sp>
        <p:nvSpPr>
          <p:cNvPr id="33" name="Freeform 5">
            <a:extLst>
              <a:ext uri="{FF2B5EF4-FFF2-40B4-BE49-F238E27FC236}">
                <a16:creationId xmlns:a16="http://schemas.microsoft.com/office/drawing/2014/main" id="{7D0F3F6D-A49D-4406-8D61-1C4F8D792F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ja"/>
          </a:p>
        </p:txBody>
      </p:sp>
      <p:sp>
        <p:nvSpPr>
          <p:cNvPr id="35" name="Freeform 5">
            <a:extLst>
              <a:ext uri="{FF2B5EF4-FFF2-40B4-BE49-F238E27FC236}">
                <a16:creationId xmlns:a16="http://schemas.microsoft.com/office/drawing/2014/main" id="{D953A318-DA8D-4405-9536-D889E45C5E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sp>
        <p:nvSpPr>
          <p:cNvPr id="37" name="Rectangle 36">
            <a:extLst>
              <a:ext uri="{FF2B5EF4-FFF2-40B4-BE49-F238E27FC236}">
                <a16:creationId xmlns:a16="http://schemas.microsoft.com/office/drawing/2014/main" id="{9E382A3D-2F90-475C-8DF2-F666FEA342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683171" y="1143000"/>
            <a:ext cx="8825658" cy="3389217"/>
          </a:xfrm>
        </p:spPr>
        <p:txBody>
          <a:bodyPr vert="horz" lIns="91440" tIns="45720" rIns="91440" bIns="45720" rtlCol="0" anchor="ctr">
            <a:normAutofit/>
          </a:bodyPr>
          <a:lstStyle/>
          <a:p>
            <a:pPr algn="ctr" rtl="0"/>
            <a:r>
              <a:rPr lang="ja" sz="5400" b="0" i="0" u="none" baseline="0" dirty="0">
                <a:solidFill>
                  <a:srgbClr val="FFFFFF"/>
                </a:solidFill>
              </a:rPr>
              <a:t>ありがとうございました！</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ja"/>
          </a:p>
        </p:txBody>
      </p:sp>
      <p:sp>
        <p:nvSpPr>
          <p:cNvPr id="4" name="TextBox 3">
            <a:extLst>
              <a:ext uri="{FF2B5EF4-FFF2-40B4-BE49-F238E27FC236}">
                <a16:creationId xmlns:a16="http://schemas.microsoft.com/office/drawing/2014/main" id="{85F6FD11-4542-E2BC-3DA9-6996831649DE}"/>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Tree>
    <p:extLst>
      <p:ext uri="{BB962C8B-B14F-4D97-AF65-F5344CB8AC3E}">
        <p14:creationId xmlns:p14="http://schemas.microsoft.com/office/powerpoint/2010/main" val="39880684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28</TotalTime>
  <Words>2348</Words>
  <Application>Microsoft Office PowerPoint</Application>
  <PresentationFormat>Widescreen</PresentationFormat>
  <Paragraphs>97</Paragraphs>
  <Slides>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Aptos</vt:lpstr>
      <vt:lpstr>Arial</vt:lpstr>
      <vt:lpstr>Calibri</vt:lpstr>
      <vt:lpstr>Century Gothic</vt:lpstr>
      <vt:lpstr>Symbol</vt:lpstr>
      <vt:lpstr>Times New Roman</vt:lpstr>
      <vt:lpstr>Wingdings 3</vt:lpstr>
      <vt:lpstr>Ion Boardroom</vt:lpstr>
      <vt:lpstr>メンバーシップ：会員の勧誘・維持に関するベストプラクティス</vt:lpstr>
      <vt:lpstr>勧誘と維持</vt:lpstr>
      <vt:lpstr>新規会員を獲得するための戦略</vt:lpstr>
      <vt:lpstr>新規会員向けのオンボーディング・プロセス</vt:lpstr>
      <vt:lpstr>新規クラブを構築・支援するための戦術</vt:lpstr>
      <vt:lpstr>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Zeynep</cp:lastModifiedBy>
  <cp:revision>3</cp:revision>
  <dcterms:created xsi:type="dcterms:W3CDTF">2023-09-18T19:41:21Z</dcterms:created>
  <dcterms:modified xsi:type="dcterms:W3CDTF">2024-09-02T20:29:52Z</dcterms:modified>
</cp:coreProperties>
</file>