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20" r:id="rId1"/>
  </p:sldMasterIdLst>
  <p:notesMasterIdLst>
    <p:notesMasterId r:id="rId8"/>
  </p:notesMasterIdLst>
  <p:sldIdLst>
    <p:sldId id="256" r:id="rId2"/>
    <p:sldId id="257" r:id="rId3"/>
    <p:sldId id="261" r:id="rId4"/>
    <p:sldId id="263" r:id="rId5"/>
    <p:sldId id="264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DC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4126" autoAdjust="0"/>
  </p:normalViewPr>
  <p:slideViewPr>
    <p:cSldViewPr snapToGrid="0">
      <p:cViewPr varScale="1">
        <p:scale>
          <a:sx n="46" d="100"/>
          <a:sy n="46" d="100"/>
        </p:scale>
        <p:origin x="12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z Aponte" userId="0da1c7c7-d8a8-4a7c-b9e1-d98a9e646632" providerId="ADAL" clId="{4D4BC06D-AA1C-493A-BCE2-5036822E8075}"/>
    <pc:docChg chg="modSld">
      <pc:chgData name="Luz Aponte" userId="0da1c7c7-d8a8-4a7c-b9e1-d98a9e646632" providerId="ADAL" clId="{4D4BC06D-AA1C-493A-BCE2-5036822E8075}" dt="2024-08-28T15:20:14.671" v="0" actId="114"/>
      <pc:docMkLst>
        <pc:docMk/>
      </pc:docMkLst>
      <pc:sldChg chg="modNotesTx">
        <pc:chgData name="Luz Aponte" userId="0da1c7c7-d8a8-4a7c-b9e1-d98a9e646632" providerId="ADAL" clId="{4D4BC06D-AA1C-493A-BCE2-5036822E8075}" dt="2024-08-28T15:20:14.671" v="0" actId="114"/>
        <pc:sldMkLst>
          <pc:docMk/>
          <pc:sldMk cId="3712423172" sldId="256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openxmlformats.org/officeDocument/2006/relationships/image" Target="../media/image7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svg"/><Relationship Id="rId1" Type="http://schemas.openxmlformats.org/officeDocument/2006/relationships/image" Target="../media/image8.png"/><Relationship Id="rId6" Type="http://schemas.openxmlformats.org/officeDocument/2006/relationships/image" Target="../media/image16.svg"/><Relationship Id="rId5" Type="http://schemas.openxmlformats.org/officeDocument/2006/relationships/image" Target="../media/image10.png"/><Relationship Id="rId4" Type="http://schemas.openxmlformats.org/officeDocument/2006/relationships/image" Target="../media/image1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openxmlformats.org/officeDocument/2006/relationships/image" Target="../media/image7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svg"/><Relationship Id="rId1" Type="http://schemas.openxmlformats.org/officeDocument/2006/relationships/image" Target="../media/image8.png"/><Relationship Id="rId6" Type="http://schemas.openxmlformats.org/officeDocument/2006/relationships/image" Target="../media/image16.svg"/><Relationship Id="rId5" Type="http://schemas.openxmlformats.org/officeDocument/2006/relationships/image" Target="../media/image10.pn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F25554-77CA-4976-AAF4-91DAE0D276D3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AD81BC5-097E-4537-AD43-96C399EB8430}">
      <dgm:prSet custT="1"/>
      <dgm:spPr/>
      <dgm:t>
        <a:bodyPr/>
        <a:lstStyle/>
        <a:p>
          <a:pPr algn="ctr" rtl="0">
            <a:lnSpc>
              <a:spcPct val="100000"/>
            </a:lnSpc>
          </a:pPr>
          <a:r>
            <a:rPr lang="pt-br" sz="1800" b="0" i="0" u="none" baseline="0" dirty="0"/>
            <a:t>Estratégias para atrair e recrutar novas associadas</a:t>
          </a:r>
        </a:p>
      </dgm:t>
    </dgm:pt>
    <dgm:pt modelId="{A48D6F45-305D-48D5-BEE8-FADF93C241AB}" type="parTrans" cxnId="{054AD4C3-FF6D-452D-9AE6-7816B042B64A}">
      <dgm:prSet/>
      <dgm:spPr/>
      <dgm:t>
        <a:bodyPr/>
        <a:lstStyle/>
        <a:p>
          <a:endParaRPr lang="pt-br"/>
        </a:p>
      </dgm:t>
    </dgm:pt>
    <dgm:pt modelId="{B011547A-3605-4C45-AED5-FB7D512C0459}" type="sibTrans" cxnId="{054AD4C3-FF6D-452D-9AE6-7816B042B64A}">
      <dgm:prSet/>
      <dgm:spPr/>
      <dgm:t>
        <a:bodyPr/>
        <a:lstStyle/>
        <a:p>
          <a:endParaRPr lang="pt-br"/>
        </a:p>
      </dgm:t>
    </dgm:pt>
    <dgm:pt modelId="{04F9F76F-C2AC-4AFE-A180-46858CC80AE9}">
      <dgm:prSet custT="1"/>
      <dgm:spPr/>
      <dgm:t>
        <a:bodyPr/>
        <a:lstStyle/>
        <a:p>
          <a:pPr algn="ctr" rtl="0">
            <a:lnSpc>
              <a:spcPct val="100000"/>
            </a:lnSpc>
          </a:pPr>
          <a:r>
            <a:rPr lang="pt-br" sz="1800" b="0" i="0" u="none" baseline="0"/>
            <a:t>Processos eficazes de recrutamento de novas associadas</a:t>
          </a:r>
        </a:p>
      </dgm:t>
    </dgm:pt>
    <dgm:pt modelId="{2209056B-6EBD-42EF-BFB0-76BF2DFBD7C1}" type="parTrans" cxnId="{592CED2B-49B5-4451-97DD-777E6080DBD6}">
      <dgm:prSet/>
      <dgm:spPr/>
      <dgm:t>
        <a:bodyPr/>
        <a:lstStyle/>
        <a:p>
          <a:endParaRPr lang="pt-br"/>
        </a:p>
      </dgm:t>
    </dgm:pt>
    <dgm:pt modelId="{9E5EA4EA-82F5-4FE6-99CB-AC3D6DC807D2}" type="sibTrans" cxnId="{592CED2B-49B5-4451-97DD-777E6080DBD6}">
      <dgm:prSet/>
      <dgm:spPr/>
      <dgm:t>
        <a:bodyPr/>
        <a:lstStyle/>
        <a:p>
          <a:endParaRPr lang="pt-br"/>
        </a:p>
      </dgm:t>
    </dgm:pt>
    <dgm:pt modelId="{B22BC694-91C0-42CF-A9D0-9E75F1E9EC44}">
      <dgm:prSet custT="1"/>
      <dgm:spPr/>
      <dgm:t>
        <a:bodyPr/>
        <a:lstStyle/>
        <a:p>
          <a:pPr algn="ctr" rtl="0">
            <a:lnSpc>
              <a:spcPct val="100000"/>
            </a:lnSpc>
          </a:pPr>
          <a:r>
            <a:rPr lang="pt-br" sz="1800" b="0" i="0" u="none" baseline="0"/>
            <a:t>Táticas para criar e apoiar novos clubes</a:t>
          </a:r>
        </a:p>
      </dgm:t>
    </dgm:pt>
    <dgm:pt modelId="{59DD20E7-B35D-4CD2-A39D-70182754A9F6}" type="parTrans" cxnId="{F3F34714-A16C-4966-9BF9-3D21277C3115}">
      <dgm:prSet/>
      <dgm:spPr/>
      <dgm:t>
        <a:bodyPr/>
        <a:lstStyle/>
        <a:p>
          <a:endParaRPr lang="pt-br"/>
        </a:p>
      </dgm:t>
    </dgm:pt>
    <dgm:pt modelId="{BFDE1D4A-DFFF-444E-99F3-2908FB9F6B93}" type="sibTrans" cxnId="{F3F34714-A16C-4966-9BF9-3D21277C3115}">
      <dgm:prSet/>
      <dgm:spPr/>
      <dgm:t>
        <a:bodyPr/>
        <a:lstStyle/>
        <a:p>
          <a:endParaRPr lang="pt-br"/>
        </a:p>
      </dgm:t>
    </dgm:pt>
    <dgm:pt modelId="{C3C02251-1F17-47C1-92C9-45558FA3E2D4}" type="pres">
      <dgm:prSet presAssocID="{2AF25554-77CA-4976-AAF4-91DAE0D276D3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670A422-4497-4948-9AB4-9EE1348A2194}" type="pres">
      <dgm:prSet presAssocID="{BAD81BC5-097E-4537-AD43-96C399EB8430}" presName="compNode" presStyleCnt="0"/>
      <dgm:spPr/>
    </dgm:pt>
    <dgm:pt modelId="{1AD70999-2FA4-4E4B-AF3B-6BCFFC36FEB5}" type="pres">
      <dgm:prSet presAssocID="{BAD81BC5-097E-4537-AD43-96C399EB843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perto de mão"/>
        </a:ext>
      </dgm:extLst>
    </dgm:pt>
    <dgm:pt modelId="{B38371D7-6560-4869-8617-29715F08959D}" type="pres">
      <dgm:prSet presAssocID="{BAD81BC5-097E-4537-AD43-96C399EB8430}" presName="spaceRect" presStyleCnt="0"/>
      <dgm:spPr/>
    </dgm:pt>
    <dgm:pt modelId="{709079CE-0FB3-4C80-B00A-C020E13F894F}" type="pres">
      <dgm:prSet presAssocID="{BAD81BC5-097E-4537-AD43-96C399EB8430}" presName="textRect" presStyleLbl="revTx" presStyleIdx="0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31A58512-7D92-49D7-85BB-8F2C2BA9FF5F}" type="pres">
      <dgm:prSet presAssocID="{B011547A-3605-4C45-AED5-FB7D512C0459}" presName="sibTrans" presStyleCnt="0"/>
      <dgm:spPr/>
    </dgm:pt>
    <dgm:pt modelId="{791098E0-F807-4FC3-936F-5170D05B2504}" type="pres">
      <dgm:prSet presAssocID="{04F9F76F-C2AC-4AFE-A180-46858CC80AE9}" presName="compNode" presStyleCnt="0"/>
      <dgm:spPr/>
    </dgm:pt>
    <dgm:pt modelId="{E6D0EC20-050B-4778-82BC-EDA3C2449F58}" type="pres">
      <dgm:prSet presAssocID="{04F9F76F-C2AC-4AFE-A180-46858CC80AE9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uário"/>
        </a:ext>
      </dgm:extLst>
    </dgm:pt>
    <dgm:pt modelId="{F11EE411-BB8A-4F43-8EEB-9E2C8F11F885}" type="pres">
      <dgm:prSet presAssocID="{04F9F76F-C2AC-4AFE-A180-46858CC80AE9}" presName="spaceRect" presStyleCnt="0"/>
      <dgm:spPr/>
    </dgm:pt>
    <dgm:pt modelId="{265F2F97-E0BF-41C4-AF13-5DA7F52F6EDC}" type="pres">
      <dgm:prSet presAssocID="{04F9F76F-C2AC-4AFE-A180-46858CC80AE9}" presName="textRect" presStyleLbl="revTx" presStyleIdx="1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E815BA4A-1BD8-41B2-AF4F-E54FC8884DB7}" type="pres">
      <dgm:prSet presAssocID="{9E5EA4EA-82F5-4FE6-99CB-AC3D6DC807D2}" presName="sibTrans" presStyleCnt="0"/>
      <dgm:spPr/>
    </dgm:pt>
    <dgm:pt modelId="{4421A8A9-2572-465C-A9C8-CFDD71663A93}" type="pres">
      <dgm:prSet presAssocID="{B22BC694-91C0-42CF-A9D0-9E75F1E9EC44}" presName="compNode" presStyleCnt="0"/>
      <dgm:spPr/>
    </dgm:pt>
    <dgm:pt modelId="{733C5AE1-15DF-401B-BA99-22BDCF276E9C}" type="pres">
      <dgm:prSet presAssocID="{B22BC694-91C0-42CF-A9D0-9E75F1E9EC44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uários"/>
        </a:ext>
      </dgm:extLst>
    </dgm:pt>
    <dgm:pt modelId="{6AA24B06-598C-4BA8-929D-A53BAC09A61B}" type="pres">
      <dgm:prSet presAssocID="{B22BC694-91C0-42CF-A9D0-9E75F1E9EC44}" presName="spaceRect" presStyleCnt="0"/>
      <dgm:spPr/>
    </dgm:pt>
    <dgm:pt modelId="{2F51AE50-2BCD-4118-A99F-FC668ACABE24}" type="pres">
      <dgm:prSet presAssocID="{B22BC694-91C0-42CF-A9D0-9E75F1E9EC44}" presName="textRect" presStyleLbl="revTx" presStyleIdx="2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D41D80B-7146-4547-A2C2-325317AA6336}" type="presOf" srcId="{2AF25554-77CA-4976-AAF4-91DAE0D276D3}" destId="{C3C02251-1F17-47C1-92C9-45558FA3E2D4}" srcOrd="0" destOrd="0" presId="urn:microsoft.com/office/officeart/2018/2/layout/IconLabelList"/>
    <dgm:cxn modelId="{592CED2B-49B5-4451-97DD-777E6080DBD6}" srcId="{2AF25554-77CA-4976-AAF4-91DAE0D276D3}" destId="{04F9F76F-C2AC-4AFE-A180-46858CC80AE9}" srcOrd="1" destOrd="0" parTransId="{2209056B-6EBD-42EF-BFB0-76BF2DFBD7C1}" sibTransId="{9E5EA4EA-82F5-4FE6-99CB-AC3D6DC807D2}"/>
    <dgm:cxn modelId="{F3F34714-A16C-4966-9BF9-3D21277C3115}" srcId="{2AF25554-77CA-4976-AAF4-91DAE0D276D3}" destId="{B22BC694-91C0-42CF-A9D0-9E75F1E9EC44}" srcOrd="2" destOrd="0" parTransId="{59DD20E7-B35D-4CD2-A39D-70182754A9F6}" sibTransId="{BFDE1D4A-DFFF-444E-99F3-2908FB9F6B93}"/>
    <dgm:cxn modelId="{902ACEDB-5EB9-465B-AD2B-5D5E3DEF71C6}" type="presOf" srcId="{B22BC694-91C0-42CF-A9D0-9E75F1E9EC44}" destId="{2F51AE50-2BCD-4118-A99F-FC668ACABE24}" srcOrd="0" destOrd="0" presId="urn:microsoft.com/office/officeart/2018/2/layout/IconLabelList"/>
    <dgm:cxn modelId="{054AD4C3-FF6D-452D-9AE6-7816B042B64A}" srcId="{2AF25554-77CA-4976-AAF4-91DAE0D276D3}" destId="{BAD81BC5-097E-4537-AD43-96C399EB8430}" srcOrd="0" destOrd="0" parTransId="{A48D6F45-305D-48D5-BEE8-FADF93C241AB}" sibTransId="{B011547A-3605-4C45-AED5-FB7D512C0459}"/>
    <dgm:cxn modelId="{D7152EFB-192E-475D-83EC-4104B294022F}" type="presOf" srcId="{04F9F76F-C2AC-4AFE-A180-46858CC80AE9}" destId="{265F2F97-E0BF-41C4-AF13-5DA7F52F6EDC}" srcOrd="0" destOrd="0" presId="urn:microsoft.com/office/officeart/2018/2/layout/IconLabelList"/>
    <dgm:cxn modelId="{3289DDEF-4E93-48E8-962E-715C1F8C49EA}" type="presOf" srcId="{BAD81BC5-097E-4537-AD43-96C399EB8430}" destId="{709079CE-0FB3-4C80-B00A-C020E13F894F}" srcOrd="0" destOrd="0" presId="urn:microsoft.com/office/officeart/2018/2/layout/IconLabelList"/>
    <dgm:cxn modelId="{58525AA8-EB19-44A0-A829-EA31956D2472}" type="presParOf" srcId="{C3C02251-1F17-47C1-92C9-45558FA3E2D4}" destId="{2670A422-4497-4948-9AB4-9EE1348A2194}" srcOrd="0" destOrd="0" presId="urn:microsoft.com/office/officeart/2018/2/layout/IconLabelList"/>
    <dgm:cxn modelId="{095B2058-F15F-4EB8-AE41-4AC6441B804E}" type="presParOf" srcId="{2670A422-4497-4948-9AB4-9EE1348A2194}" destId="{1AD70999-2FA4-4E4B-AF3B-6BCFFC36FEB5}" srcOrd="0" destOrd="0" presId="urn:microsoft.com/office/officeart/2018/2/layout/IconLabelList"/>
    <dgm:cxn modelId="{736BFFEB-C074-4EF8-A1C2-D76990DF3AA9}" type="presParOf" srcId="{2670A422-4497-4948-9AB4-9EE1348A2194}" destId="{B38371D7-6560-4869-8617-29715F08959D}" srcOrd="1" destOrd="0" presId="urn:microsoft.com/office/officeart/2018/2/layout/IconLabelList"/>
    <dgm:cxn modelId="{B7229DA4-B58D-4F78-9A2B-D884094D75AE}" type="presParOf" srcId="{2670A422-4497-4948-9AB4-9EE1348A2194}" destId="{709079CE-0FB3-4C80-B00A-C020E13F894F}" srcOrd="2" destOrd="0" presId="urn:microsoft.com/office/officeart/2018/2/layout/IconLabelList"/>
    <dgm:cxn modelId="{72035314-2559-473C-833C-9FECED590508}" type="presParOf" srcId="{C3C02251-1F17-47C1-92C9-45558FA3E2D4}" destId="{31A58512-7D92-49D7-85BB-8F2C2BA9FF5F}" srcOrd="1" destOrd="0" presId="urn:microsoft.com/office/officeart/2018/2/layout/IconLabelList"/>
    <dgm:cxn modelId="{02DB2D78-EC11-4BF4-9628-E6C7C9297654}" type="presParOf" srcId="{C3C02251-1F17-47C1-92C9-45558FA3E2D4}" destId="{791098E0-F807-4FC3-936F-5170D05B2504}" srcOrd="2" destOrd="0" presId="urn:microsoft.com/office/officeart/2018/2/layout/IconLabelList"/>
    <dgm:cxn modelId="{4D64D80F-E455-406F-9F80-CE3901241654}" type="presParOf" srcId="{791098E0-F807-4FC3-936F-5170D05B2504}" destId="{E6D0EC20-050B-4778-82BC-EDA3C2449F58}" srcOrd="0" destOrd="0" presId="urn:microsoft.com/office/officeart/2018/2/layout/IconLabelList"/>
    <dgm:cxn modelId="{ABD63CCE-E821-4018-BFA2-EAB5424C3908}" type="presParOf" srcId="{791098E0-F807-4FC3-936F-5170D05B2504}" destId="{F11EE411-BB8A-4F43-8EEB-9E2C8F11F885}" srcOrd="1" destOrd="0" presId="urn:microsoft.com/office/officeart/2018/2/layout/IconLabelList"/>
    <dgm:cxn modelId="{553C861C-9661-493A-A065-EC46207F6C3F}" type="presParOf" srcId="{791098E0-F807-4FC3-936F-5170D05B2504}" destId="{265F2F97-E0BF-41C4-AF13-5DA7F52F6EDC}" srcOrd="2" destOrd="0" presId="urn:microsoft.com/office/officeart/2018/2/layout/IconLabelList"/>
    <dgm:cxn modelId="{5896BA00-C02F-4F4B-9A9B-6C69028444CF}" type="presParOf" srcId="{C3C02251-1F17-47C1-92C9-45558FA3E2D4}" destId="{E815BA4A-1BD8-41B2-AF4F-E54FC8884DB7}" srcOrd="3" destOrd="0" presId="urn:microsoft.com/office/officeart/2018/2/layout/IconLabelList"/>
    <dgm:cxn modelId="{0FB78B90-4CDB-4BF9-8A6A-576E07E066B5}" type="presParOf" srcId="{C3C02251-1F17-47C1-92C9-45558FA3E2D4}" destId="{4421A8A9-2572-465C-A9C8-CFDD71663A93}" srcOrd="4" destOrd="0" presId="urn:microsoft.com/office/officeart/2018/2/layout/IconLabelList"/>
    <dgm:cxn modelId="{C247DCB2-E0EF-4722-872A-83CDE161F865}" type="presParOf" srcId="{4421A8A9-2572-465C-A9C8-CFDD71663A93}" destId="{733C5AE1-15DF-401B-BA99-22BDCF276E9C}" srcOrd="0" destOrd="0" presId="urn:microsoft.com/office/officeart/2018/2/layout/IconLabelList"/>
    <dgm:cxn modelId="{8852DB4A-CD4F-4C04-80DF-FC11A19ED9CE}" type="presParOf" srcId="{4421A8A9-2572-465C-A9C8-CFDD71663A93}" destId="{6AA24B06-598C-4BA8-929D-A53BAC09A61B}" srcOrd="1" destOrd="0" presId="urn:microsoft.com/office/officeart/2018/2/layout/IconLabelList"/>
    <dgm:cxn modelId="{BFBCC064-30F2-4547-B83E-956B8920A1C6}" type="presParOf" srcId="{4421A8A9-2572-465C-A9C8-CFDD71663A93}" destId="{2F51AE50-2BCD-4118-A99F-FC668ACABE24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AB984D-02FB-4E96-AAE9-87C1920523C3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C8B6140-ED36-49A3-A0E6-0536FDFDDC4E}">
      <dgm:prSet/>
      <dgm:spPr/>
      <dgm:t>
        <a:bodyPr/>
        <a:lstStyle/>
        <a:p>
          <a:pPr algn="ctr" rtl="0">
            <a:lnSpc>
              <a:spcPct val="100000"/>
            </a:lnSpc>
          </a:pPr>
          <a:r>
            <a:rPr lang="pt-br" b="0" i="0" u="none" baseline="0"/>
            <a:t>Crie uma estratégia</a:t>
          </a:r>
          <a:endParaRPr lang="pt-br"/>
        </a:p>
      </dgm:t>
    </dgm:pt>
    <dgm:pt modelId="{42B43875-C4DC-4D41-A702-417B34A2D52D}" type="parTrans" cxnId="{B7F1C796-BFDE-4CEE-91EB-0CD8680DD693}">
      <dgm:prSet/>
      <dgm:spPr/>
      <dgm:t>
        <a:bodyPr/>
        <a:lstStyle/>
        <a:p>
          <a:endParaRPr lang="pt-br"/>
        </a:p>
      </dgm:t>
    </dgm:pt>
    <dgm:pt modelId="{F0585EFC-5237-4616-9A45-6DBC6918A8BC}" type="sibTrans" cxnId="{B7F1C796-BFDE-4CEE-91EB-0CD8680DD693}">
      <dgm:prSet/>
      <dgm:spPr/>
      <dgm:t>
        <a:bodyPr/>
        <a:lstStyle/>
        <a:p>
          <a:endParaRPr lang="pt-br"/>
        </a:p>
      </dgm:t>
    </dgm:pt>
    <dgm:pt modelId="{D39ED785-3E16-4D50-B8D7-9D5CA1A12AE2}">
      <dgm:prSet/>
      <dgm:spPr/>
      <dgm:t>
        <a:bodyPr/>
        <a:lstStyle/>
        <a:p>
          <a:pPr algn="ctr" rtl="0">
            <a:lnSpc>
              <a:spcPct val="100000"/>
            </a:lnSpc>
          </a:pPr>
          <a:r>
            <a:rPr lang="pt-br" b="0" i="0" u="none" baseline="0"/>
            <a:t>Implemente</a:t>
          </a:r>
          <a:endParaRPr lang="pt-br"/>
        </a:p>
      </dgm:t>
    </dgm:pt>
    <dgm:pt modelId="{C595B47A-617D-459C-80F3-5F43A7823B89}" type="parTrans" cxnId="{8FC3EC01-37FE-4337-9334-4433D38FB937}">
      <dgm:prSet/>
      <dgm:spPr/>
      <dgm:t>
        <a:bodyPr/>
        <a:lstStyle/>
        <a:p>
          <a:endParaRPr lang="pt-br"/>
        </a:p>
      </dgm:t>
    </dgm:pt>
    <dgm:pt modelId="{6058ED76-DD0A-466E-BEC4-E031C535DDD4}" type="sibTrans" cxnId="{8FC3EC01-37FE-4337-9334-4433D38FB937}">
      <dgm:prSet/>
      <dgm:spPr/>
      <dgm:t>
        <a:bodyPr/>
        <a:lstStyle/>
        <a:p>
          <a:endParaRPr lang="pt-br"/>
        </a:p>
      </dgm:t>
    </dgm:pt>
    <dgm:pt modelId="{98455DE9-D1ED-4616-8111-D751C63056E7}">
      <dgm:prSet/>
      <dgm:spPr/>
      <dgm:t>
        <a:bodyPr/>
        <a:lstStyle/>
        <a:p>
          <a:pPr algn="ctr" rtl="0">
            <a:lnSpc>
              <a:spcPct val="100000"/>
            </a:lnSpc>
          </a:pPr>
          <a:r>
            <a:rPr lang="pt-br" b="0" i="0" u="none" baseline="0"/>
            <a:t>Mentore</a:t>
          </a:r>
          <a:endParaRPr lang="pt-br"/>
        </a:p>
      </dgm:t>
    </dgm:pt>
    <dgm:pt modelId="{A2F66B0B-F514-4E19-AE64-92BA2DF54622}" type="parTrans" cxnId="{7B166CB7-23B1-4B9E-9ED5-F60768324D50}">
      <dgm:prSet/>
      <dgm:spPr/>
      <dgm:t>
        <a:bodyPr/>
        <a:lstStyle/>
        <a:p>
          <a:endParaRPr lang="pt-br"/>
        </a:p>
      </dgm:t>
    </dgm:pt>
    <dgm:pt modelId="{E1F06693-C09C-46DA-B863-898B96B541C8}" type="sibTrans" cxnId="{7B166CB7-23B1-4B9E-9ED5-F60768324D50}">
      <dgm:prSet/>
      <dgm:spPr/>
      <dgm:t>
        <a:bodyPr/>
        <a:lstStyle/>
        <a:p>
          <a:endParaRPr lang="pt-br"/>
        </a:p>
      </dgm:t>
    </dgm:pt>
    <dgm:pt modelId="{4CDB498E-D2C5-42B7-8CCF-45B967523494}" type="pres">
      <dgm:prSet presAssocID="{C3AB984D-02FB-4E96-AAE9-87C1920523C3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D45B22-F12F-4BFF-B7D5-D689A85703F2}" type="pres">
      <dgm:prSet presAssocID="{FC8B6140-ED36-49A3-A0E6-0536FDFDDC4E}" presName="compNode" presStyleCnt="0"/>
      <dgm:spPr/>
    </dgm:pt>
    <dgm:pt modelId="{C59A9D32-9FC0-4651-A706-5A571F5CF9B0}" type="pres">
      <dgm:prSet presAssocID="{FC8B6140-ED36-49A3-A0E6-0536FDFDDC4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Quebra-cabeça"/>
        </a:ext>
      </dgm:extLst>
    </dgm:pt>
    <dgm:pt modelId="{BD3AC29A-1A7C-49FE-8646-B6F9FBE52078}" type="pres">
      <dgm:prSet presAssocID="{FC8B6140-ED36-49A3-A0E6-0536FDFDDC4E}" presName="spaceRect" presStyleCnt="0"/>
      <dgm:spPr/>
    </dgm:pt>
    <dgm:pt modelId="{FD68901E-C489-492E-85D8-23540D3A8BBE}" type="pres">
      <dgm:prSet presAssocID="{FC8B6140-ED36-49A3-A0E6-0536FDFDDC4E}" presName="textRect" presStyleLbl="revTx" presStyleIdx="0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545169E4-3AC6-4697-96E4-87319F25A693}" type="pres">
      <dgm:prSet presAssocID="{F0585EFC-5237-4616-9A45-6DBC6918A8BC}" presName="sibTrans" presStyleCnt="0"/>
      <dgm:spPr/>
    </dgm:pt>
    <dgm:pt modelId="{D1440E8D-456E-453F-B163-ED9CB6505C0D}" type="pres">
      <dgm:prSet presAssocID="{D39ED785-3E16-4D50-B8D7-9D5CA1A12AE2}" presName="compNode" presStyleCnt="0"/>
      <dgm:spPr/>
    </dgm:pt>
    <dgm:pt modelId="{496DE6CE-9C21-4AC4-93C0-AD6A22E4C311}" type="pres">
      <dgm:prSet presAssocID="{D39ED785-3E16-4D50-B8D7-9D5CA1A12AE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ngrenagens"/>
        </a:ext>
      </dgm:extLst>
    </dgm:pt>
    <dgm:pt modelId="{243D52EB-A879-4DDF-B96D-347AB6D8D6F8}" type="pres">
      <dgm:prSet presAssocID="{D39ED785-3E16-4D50-B8D7-9D5CA1A12AE2}" presName="spaceRect" presStyleCnt="0"/>
      <dgm:spPr/>
    </dgm:pt>
    <dgm:pt modelId="{4D75985B-192A-4E7C-8B15-3CCD0439A29A}" type="pres">
      <dgm:prSet presAssocID="{D39ED785-3E16-4D50-B8D7-9D5CA1A12AE2}" presName="textRect" presStyleLbl="revTx" presStyleIdx="1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D89CD657-A2BC-4BA3-8F98-B60F37DE59BB}" type="pres">
      <dgm:prSet presAssocID="{6058ED76-DD0A-466E-BEC4-E031C535DDD4}" presName="sibTrans" presStyleCnt="0"/>
      <dgm:spPr/>
    </dgm:pt>
    <dgm:pt modelId="{283D1B73-3705-4D58-A761-E974004D6D2B}" type="pres">
      <dgm:prSet presAssocID="{98455DE9-D1ED-4616-8111-D751C63056E7}" presName="compNode" presStyleCnt="0"/>
      <dgm:spPr/>
    </dgm:pt>
    <dgm:pt modelId="{3AA66E0D-3A17-4E87-AB6F-912B68095CDB}" type="pres">
      <dgm:prSet presAssocID="{98455DE9-D1ED-4616-8111-D751C63056E7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fessora"/>
        </a:ext>
      </dgm:extLst>
    </dgm:pt>
    <dgm:pt modelId="{44EB14A5-91C5-4E3F-B977-A9E7D7364F99}" type="pres">
      <dgm:prSet presAssocID="{98455DE9-D1ED-4616-8111-D751C63056E7}" presName="spaceRect" presStyleCnt="0"/>
      <dgm:spPr/>
    </dgm:pt>
    <dgm:pt modelId="{F04B730C-D28E-4FDB-B130-12824BCF5597}" type="pres">
      <dgm:prSet presAssocID="{98455DE9-D1ED-4616-8111-D751C63056E7}" presName="textRect" presStyleLbl="revTx" presStyleIdx="2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004DBD3-22F6-4897-B0E1-B7E6207D94E0}" type="presOf" srcId="{D39ED785-3E16-4D50-B8D7-9D5CA1A12AE2}" destId="{4D75985B-192A-4E7C-8B15-3CCD0439A29A}" srcOrd="0" destOrd="0" presId="urn:microsoft.com/office/officeart/2018/2/layout/IconLabelList"/>
    <dgm:cxn modelId="{B449BB20-79B5-4CB7-A741-1D3B9E092011}" type="presOf" srcId="{C3AB984D-02FB-4E96-AAE9-87C1920523C3}" destId="{4CDB498E-D2C5-42B7-8CCF-45B967523494}" srcOrd="0" destOrd="0" presId="urn:microsoft.com/office/officeart/2018/2/layout/IconLabelList"/>
    <dgm:cxn modelId="{7B166CB7-23B1-4B9E-9ED5-F60768324D50}" srcId="{C3AB984D-02FB-4E96-AAE9-87C1920523C3}" destId="{98455DE9-D1ED-4616-8111-D751C63056E7}" srcOrd="2" destOrd="0" parTransId="{A2F66B0B-F514-4E19-AE64-92BA2DF54622}" sibTransId="{E1F06693-C09C-46DA-B863-898B96B541C8}"/>
    <dgm:cxn modelId="{4F078196-9790-4702-8863-BDC7567AAB84}" type="presOf" srcId="{98455DE9-D1ED-4616-8111-D751C63056E7}" destId="{F04B730C-D28E-4FDB-B130-12824BCF5597}" srcOrd="0" destOrd="0" presId="urn:microsoft.com/office/officeart/2018/2/layout/IconLabelList"/>
    <dgm:cxn modelId="{8FC3EC01-37FE-4337-9334-4433D38FB937}" srcId="{C3AB984D-02FB-4E96-AAE9-87C1920523C3}" destId="{D39ED785-3E16-4D50-B8D7-9D5CA1A12AE2}" srcOrd="1" destOrd="0" parTransId="{C595B47A-617D-459C-80F3-5F43A7823B89}" sibTransId="{6058ED76-DD0A-466E-BEC4-E031C535DDD4}"/>
    <dgm:cxn modelId="{B7F1C796-BFDE-4CEE-91EB-0CD8680DD693}" srcId="{C3AB984D-02FB-4E96-AAE9-87C1920523C3}" destId="{FC8B6140-ED36-49A3-A0E6-0536FDFDDC4E}" srcOrd="0" destOrd="0" parTransId="{42B43875-C4DC-4D41-A702-417B34A2D52D}" sibTransId="{F0585EFC-5237-4616-9A45-6DBC6918A8BC}"/>
    <dgm:cxn modelId="{1F570B4E-F7F3-4225-AA85-30E178A1358D}" type="presOf" srcId="{FC8B6140-ED36-49A3-A0E6-0536FDFDDC4E}" destId="{FD68901E-C489-492E-85D8-23540D3A8BBE}" srcOrd="0" destOrd="0" presId="urn:microsoft.com/office/officeart/2018/2/layout/IconLabelList"/>
    <dgm:cxn modelId="{88AEC299-6A30-44CA-821C-E9B915437113}" type="presParOf" srcId="{4CDB498E-D2C5-42B7-8CCF-45B967523494}" destId="{05D45B22-F12F-4BFF-B7D5-D689A85703F2}" srcOrd="0" destOrd="0" presId="urn:microsoft.com/office/officeart/2018/2/layout/IconLabelList"/>
    <dgm:cxn modelId="{A64A4995-BDE8-4ADD-9EF5-C250C3EB662D}" type="presParOf" srcId="{05D45B22-F12F-4BFF-B7D5-D689A85703F2}" destId="{C59A9D32-9FC0-4651-A706-5A571F5CF9B0}" srcOrd="0" destOrd="0" presId="urn:microsoft.com/office/officeart/2018/2/layout/IconLabelList"/>
    <dgm:cxn modelId="{A29EBBF1-22A7-4F0B-9C33-C91E5044FC9C}" type="presParOf" srcId="{05D45B22-F12F-4BFF-B7D5-D689A85703F2}" destId="{BD3AC29A-1A7C-49FE-8646-B6F9FBE52078}" srcOrd="1" destOrd="0" presId="urn:microsoft.com/office/officeart/2018/2/layout/IconLabelList"/>
    <dgm:cxn modelId="{922DAAB2-6677-4A42-985A-C2CA5898E0D4}" type="presParOf" srcId="{05D45B22-F12F-4BFF-B7D5-D689A85703F2}" destId="{FD68901E-C489-492E-85D8-23540D3A8BBE}" srcOrd="2" destOrd="0" presId="urn:microsoft.com/office/officeart/2018/2/layout/IconLabelList"/>
    <dgm:cxn modelId="{73C28586-4110-423C-8ECC-40DB699E07B1}" type="presParOf" srcId="{4CDB498E-D2C5-42B7-8CCF-45B967523494}" destId="{545169E4-3AC6-4697-96E4-87319F25A693}" srcOrd="1" destOrd="0" presId="urn:microsoft.com/office/officeart/2018/2/layout/IconLabelList"/>
    <dgm:cxn modelId="{808FB615-BB0A-4A1A-BD4E-2D1F12B5AFCA}" type="presParOf" srcId="{4CDB498E-D2C5-42B7-8CCF-45B967523494}" destId="{D1440E8D-456E-453F-B163-ED9CB6505C0D}" srcOrd="2" destOrd="0" presId="urn:microsoft.com/office/officeart/2018/2/layout/IconLabelList"/>
    <dgm:cxn modelId="{8837644C-AE2B-4F2E-96BC-165B9FFF5378}" type="presParOf" srcId="{D1440E8D-456E-453F-B163-ED9CB6505C0D}" destId="{496DE6CE-9C21-4AC4-93C0-AD6A22E4C311}" srcOrd="0" destOrd="0" presId="urn:microsoft.com/office/officeart/2018/2/layout/IconLabelList"/>
    <dgm:cxn modelId="{59F08284-42D2-4F0D-9CFB-2C707499736C}" type="presParOf" srcId="{D1440E8D-456E-453F-B163-ED9CB6505C0D}" destId="{243D52EB-A879-4DDF-B96D-347AB6D8D6F8}" srcOrd="1" destOrd="0" presId="urn:microsoft.com/office/officeart/2018/2/layout/IconLabelList"/>
    <dgm:cxn modelId="{9292F63F-A8F7-49B4-8E84-1F9494E8B5D5}" type="presParOf" srcId="{D1440E8D-456E-453F-B163-ED9CB6505C0D}" destId="{4D75985B-192A-4E7C-8B15-3CCD0439A29A}" srcOrd="2" destOrd="0" presId="urn:microsoft.com/office/officeart/2018/2/layout/IconLabelList"/>
    <dgm:cxn modelId="{9DFB8555-4706-46AB-B584-0AB6D4FDB409}" type="presParOf" srcId="{4CDB498E-D2C5-42B7-8CCF-45B967523494}" destId="{D89CD657-A2BC-4BA3-8F98-B60F37DE59BB}" srcOrd="3" destOrd="0" presId="urn:microsoft.com/office/officeart/2018/2/layout/IconLabelList"/>
    <dgm:cxn modelId="{75F38F7F-D6C2-4FCC-B6E7-DCB0C8F630F1}" type="presParOf" srcId="{4CDB498E-D2C5-42B7-8CCF-45B967523494}" destId="{283D1B73-3705-4D58-A761-E974004D6D2B}" srcOrd="4" destOrd="0" presId="urn:microsoft.com/office/officeart/2018/2/layout/IconLabelList"/>
    <dgm:cxn modelId="{A9236E5E-5823-4E11-BB36-5969BCB1A639}" type="presParOf" srcId="{283D1B73-3705-4D58-A761-E974004D6D2B}" destId="{3AA66E0D-3A17-4E87-AB6F-912B68095CDB}" srcOrd="0" destOrd="0" presId="urn:microsoft.com/office/officeart/2018/2/layout/IconLabelList"/>
    <dgm:cxn modelId="{F780B788-9B2C-4049-9C6E-4B5F373C26EF}" type="presParOf" srcId="{283D1B73-3705-4D58-A761-E974004D6D2B}" destId="{44EB14A5-91C5-4E3F-B977-A9E7D7364F99}" srcOrd="1" destOrd="0" presId="urn:microsoft.com/office/officeart/2018/2/layout/IconLabelList"/>
    <dgm:cxn modelId="{FFE2F416-73F3-475A-A4FC-7572F3EDE77B}" type="presParOf" srcId="{283D1B73-3705-4D58-A761-E974004D6D2B}" destId="{F04B730C-D28E-4FDB-B130-12824BCF5597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D70999-2FA4-4E4B-AF3B-6BCFFC36FEB5}">
      <dsp:nvSpPr>
        <dsp:cNvPr id="0" name=""/>
        <dsp:cNvSpPr/>
      </dsp:nvSpPr>
      <dsp:spPr>
        <a:xfrm>
          <a:off x="459345" y="1137803"/>
          <a:ext cx="749091" cy="74909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9079CE-0FB3-4C80-B00A-C020E13F894F}">
      <dsp:nvSpPr>
        <dsp:cNvPr id="0" name=""/>
        <dsp:cNvSpPr/>
      </dsp:nvSpPr>
      <dsp:spPr>
        <a:xfrm>
          <a:off x="1567" y="2248593"/>
          <a:ext cx="1664648" cy="13005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8001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pt-br" sz="1800" b="0" i="0" u="none" kern="1200" baseline="0" dirty="0"/>
            <a:t>Estratégias para atrair e recrutar novas associadas</a:t>
          </a:r>
        </a:p>
      </dsp:txBody>
      <dsp:txXfrm>
        <a:off x="1567" y="2248593"/>
        <a:ext cx="1664648" cy="1300506"/>
      </dsp:txXfrm>
    </dsp:sp>
    <dsp:sp modelId="{E6D0EC20-050B-4778-82BC-EDA3C2449F58}">
      <dsp:nvSpPr>
        <dsp:cNvPr id="0" name=""/>
        <dsp:cNvSpPr/>
      </dsp:nvSpPr>
      <dsp:spPr>
        <a:xfrm>
          <a:off x="2415307" y="1137803"/>
          <a:ext cx="749091" cy="74909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5F2F97-E0BF-41C4-AF13-5DA7F52F6EDC}">
      <dsp:nvSpPr>
        <dsp:cNvPr id="0" name=""/>
        <dsp:cNvSpPr/>
      </dsp:nvSpPr>
      <dsp:spPr>
        <a:xfrm>
          <a:off x="1957529" y="2248593"/>
          <a:ext cx="1664648" cy="13005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8001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pt-br" sz="1800" b="0" i="0" u="none" kern="1200" baseline="0"/>
            <a:t>Processos eficazes de recrutamento de novas associadas</a:t>
          </a:r>
        </a:p>
      </dsp:txBody>
      <dsp:txXfrm>
        <a:off x="1957529" y="2248593"/>
        <a:ext cx="1664648" cy="1300506"/>
      </dsp:txXfrm>
    </dsp:sp>
    <dsp:sp modelId="{733C5AE1-15DF-401B-BA99-22BDCF276E9C}">
      <dsp:nvSpPr>
        <dsp:cNvPr id="0" name=""/>
        <dsp:cNvSpPr/>
      </dsp:nvSpPr>
      <dsp:spPr>
        <a:xfrm>
          <a:off x="4371269" y="1137803"/>
          <a:ext cx="749091" cy="74909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51AE50-2BCD-4118-A99F-FC668ACABE24}">
      <dsp:nvSpPr>
        <dsp:cNvPr id="0" name=""/>
        <dsp:cNvSpPr/>
      </dsp:nvSpPr>
      <dsp:spPr>
        <a:xfrm>
          <a:off x="3913491" y="2248593"/>
          <a:ext cx="1664648" cy="13005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8001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pt-br" sz="1800" b="0" i="0" u="none" kern="1200" baseline="0"/>
            <a:t>Táticas para criar e apoiar novos clubes</a:t>
          </a:r>
        </a:p>
      </dsp:txBody>
      <dsp:txXfrm>
        <a:off x="3913491" y="2248593"/>
        <a:ext cx="1664648" cy="13005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9A9D32-9FC0-4651-A706-5A571F5CF9B0}">
      <dsp:nvSpPr>
        <dsp:cNvPr id="0" name=""/>
        <dsp:cNvSpPr/>
      </dsp:nvSpPr>
      <dsp:spPr>
        <a:xfrm>
          <a:off x="970711" y="633712"/>
          <a:ext cx="1106394" cy="110639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68901E-C489-492E-85D8-23540D3A8BBE}">
      <dsp:nvSpPr>
        <dsp:cNvPr id="0" name=""/>
        <dsp:cNvSpPr/>
      </dsp:nvSpPr>
      <dsp:spPr>
        <a:xfrm>
          <a:off x="294581" y="2062587"/>
          <a:ext cx="245865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02235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pt-br" sz="2300" b="0" i="0" u="none" kern="1200" baseline="0"/>
            <a:t>Crie uma estratégia</a:t>
          </a:r>
          <a:endParaRPr lang="pt-br" sz="2300" kern="1200"/>
        </a:p>
      </dsp:txBody>
      <dsp:txXfrm>
        <a:off x="294581" y="2062587"/>
        <a:ext cx="2458655" cy="720000"/>
      </dsp:txXfrm>
    </dsp:sp>
    <dsp:sp modelId="{496DE6CE-9C21-4AC4-93C0-AD6A22E4C311}">
      <dsp:nvSpPr>
        <dsp:cNvPr id="0" name=""/>
        <dsp:cNvSpPr/>
      </dsp:nvSpPr>
      <dsp:spPr>
        <a:xfrm>
          <a:off x="3859632" y="633712"/>
          <a:ext cx="1106394" cy="110639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75985B-192A-4E7C-8B15-3CCD0439A29A}">
      <dsp:nvSpPr>
        <dsp:cNvPr id="0" name=""/>
        <dsp:cNvSpPr/>
      </dsp:nvSpPr>
      <dsp:spPr>
        <a:xfrm>
          <a:off x="3183501" y="2062587"/>
          <a:ext cx="245865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02235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pt-br" sz="2300" b="0" i="0" u="none" kern="1200" baseline="0"/>
            <a:t>Implemente</a:t>
          </a:r>
          <a:endParaRPr lang="pt-br" sz="2300" kern="1200"/>
        </a:p>
      </dsp:txBody>
      <dsp:txXfrm>
        <a:off x="3183501" y="2062587"/>
        <a:ext cx="2458655" cy="720000"/>
      </dsp:txXfrm>
    </dsp:sp>
    <dsp:sp modelId="{3AA66E0D-3A17-4E87-AB6F-912B68095CDB}">
      <dsp:nvSpPr>
        <dsp:cNvPr id="0" name=""/>
        <dsp:cNvSpPr/>
      </dsp:nvSpPr>
      <dsp:spPr>
        <a:xfrm>
          <a:off x="6748552" y="633712"/>
          <a:ext cx="1106394" cy="110639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4B730C-D28E-4FDB-B130-12824BCF5597}">
      <dsp:nvSpPr>
        <dsp:cNvPr id="0" name=""/>
        <dsp:cNvSpPr/>
      </dsp:nvSpPr>
      <dsp:spPr>
        <a:xfrm>
          <a:off x="6072421" y="2062587"/>
          <a:ext cx="245865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02235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pt-br" sz="2300" b="0" i="0" u="none" kern="1200" baseline="0"/>
            <a:t>Mentore</a:t>
          </a:r>
          <a:endParaRPr lang="pt-br" sz="2300" kern="1200"/>
        </a:p>
      </dsp:txBody>
      <dsp:txXfrm>
        <a:off x="6072421" y="2062587"/>
        <a:ext cx="2458655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63710D-7F34-4C47-A870-95EF6FF162CE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352F2-6B87-474D-B022-C7F8713B5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446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 dirty="0"/>
              <a:t>Apresente-se: Ex: Olá e bem-vinda. Eu sou </a:t>
            </a:r>
            <a:r>
              <a:rPr lang="pt-br" b="0" i="1" u="none" baseline="0" dirty="0"/>
              <a:t>seu nome</a:t>
            </a:r>
            <a:r>
              <a:rPr lang="pt-br" b="0" i="0" u="none" baseline="0" dirty="0"/>
              <a:t> da região X. </a:t>
            </a:r>
            <a:r>
              <a:rPr lang="pt-br" b="0" i="0" u="none" baseline="0" dirty="0">
                <a:solidFill>
                  <a:srgbClr val="FF0000"/>
                </a:solidFill>
              </a:rPr>
              <a:t>Estou animada para falar com vocês hoje sobre as melhores práticas para recrutamento e retenção de associadas.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936352F2-6B87-474D-B022-C7F8713B53C0}" type="slidenum">
              <a:r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2045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0" i="0" u="none" kern="100" baseline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Desenvolver clubes fortes e aumentar o número de associadas é essencial para atingir a nossa missão de fornecer a mulheres e meninas acesso à educação e ao treinamento necessários para alcançar o empoderamento econômico.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4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0" i="0" u="none" kern="100" baseline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Alguns princípios básicos de associação, como recrutamento, retenção e engajamento, permanecem os mesmos. Orientaremos você sobre algumas das melhores práticas de recrutamento e retenção. Você pode fazer isso utilizando algumas dessas práticas recomendadas que abordaremos hoje. </a:t>
            </a:r>
          </a:p>
          <a:p>
            <a:endParaRPr lang="pt-br" sz="14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936352F2-6B87-474D-B022-C7F8713B53C0}" type="slidenum">
              <a:r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374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8335737"/>
          </a:xfrm>
        </p:spPr>
        <p:txBody>
          <a:bodyPr/>
          <a:lstStyle/>
          <a:p>
            <a:pPr marL="0" marR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pt-br" sz="1200" b="1" i="0" u="none" kern="100" baseline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Contato</a:t>
            </a:r>
            <a:endParaRPr lang="pt-br" sz="12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pt-br" sz="1200" b="0" i="0" u="none" kern="100" baseline="0" dirty="0">
                <a:solidFill>
                  <a:srgbClr val="FF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Ao receber um formulário de introdução ou interesse, </a:t>
            </a:r>
            <a:r>
              <a:rPr lang="pt-br" sz="1200" b="0" i="0" u="none" kern="100" baseline="0" dirty="0"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pt-br" sz="1200" b="0" i="0" u="none" kern="100" baseline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presidente ou tesoureira do clube pode </a:t>
            </a:r>
            <a:r>
              <a:rPr lang="pt-br" sz="1200" b="0" i="0" u="none" kern="100" baseline="0" dirty="0">
                <a:solidFill>
                  <a:srgbClr val="FF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entrar em contato </a:t>
            </a:r>
            <a:r>
              <a:rPr lang="pt-br" sz="1200" b="0" i="0" u="none" kern="100" baseline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ou encaminhar o formulário à coordenação ou ao comitê de associação do clube para acompanhamento. Esta é uma das maneiras mais fáceis de recrutar novas associadas. Mas o mais importante é o “acompanhamento” após o primeiro contato! </a:t>
            </a:r>
          </a:p>
          <a:p>
            <a:pPr marL="0" marR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pt-br" sz="12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pt-br" sz="1200" b="1" i="0" u="none" kern="100" baseline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Compartilhe os benefícios de ser uma Soroptimista!</a:t>
            </a:r>
            <a:endParaRPr lang="pt-br" sz="12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pt-br" sz="1200" b="0" i="0" u="none" kern="100" baseline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Incentive novas pessoas a se associarem compartilhando os benefícios de ser uma Soroptimista. Elas podem inspirar novas pessoas a se associarem mostrando os benefícios da associação. </a:t>
            </a:r>
            <a:r>
              <a:rPr lang="pt-br" sz="1200" b="0" i="0" u="none" kern="100" baseline="0" dirty="0">
                <a:solidFill>
                  <a:srgbClr val="FF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Comece fazendo estas perguntas:</a:t>
            </a:r>
            <a:r>
              <a:rPr lang="pt-br" sz="1200" b="0" i="0" u="none" kern="100" baseline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171450" marR="0" lvl="0" indent="-17145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t-br" sz="1200" b="0" i="0" u="none" kern="100" baseline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Como elas se beneficiarão? </a:t>
            </a:r>
          </a:p>
          <a:p>
            <a:pPr marL="171450" marR="0" lvl="0" indent="-17145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t-br" sz="1200" b="0" i="0" u="none" kern="100" baseline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 que elas receberão ao se associarem?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pt-br" sz="12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u="none" kern="100" baseline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Certifique-se de que os benefícios estejam alinhados com a nossa missão e sejam alcançáveis. Algumas respostas das associadas na 48ª Convenção Bianual da SIA da pergunta </a:t>
            </a:r>
            <a:r>
              <a:rPr lang="pt-br" sz="1200" b="0" i="0" u="none" kern="100" baseline="0" dirty="0">
                <a:solidFill>
                  <a:srgbClr val="FF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“O que é associação?”: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1200" b="0" i="0" u="none" kern="100" baseline="0" dirty="0">
                <a:solidFill>
                  <a:srgbClr val="FF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Comunidade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1200" b="0" i="0" u="none" kern="100" baseline="0" dirty="0">
                <a:solidFill>
                  <a:srgbClr val="FF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Conexão/Rede de apoio</a:t>
            </a:r>
          </a:p>
          <a:p>
            <a:pPr marL="1714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1200" b="0" i="0" u="none" kern="100" baseline="0" dirty="0">
                <a:solidFill>
                  <a:srgbClr val="FF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Diversão</a:t>
            </a:r>
          </a:p>
          <a:p>
            <a:pPr marL="1714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1200" b="0" i="0" u="none" kern="100" baseline="0" dirty="0">
                <a:solidFill>
                  <a:srgbClr val="FF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Troca global</a:t>
            </a:r>
          </a:p>
          <a:p>
            <a:pPr marL="1714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1200" b="0" i="0" u="none" kern="100" baseline="0" dirty="0">
                <a:solidFill>
                  <a:srgbClr val="FF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Capacidade coletiva de fazer a diferença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1200" b="0" i="0" u="none" kern="100" baseline="0" dirty="0">
                <a:solidFill>
                  <a:srgbClr val="FF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e Amizade, por exemplo.</a:t>
            </a:r>
            <a:endParaRPr lang="pt-br" sz="1200" i="0" strike="sngStrike" kern="100" dirty="0">
              <a:solidFill>
                <a:srgbClr val="FF0000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pt-br" sz="1200" b="0" i="0" u="none" kern="100" baseline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pt-br" sz="1200" b="1" i="0" u="none" kern="100" baseline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Marketing de Associação</a:t>
            </a:r>
            <a:endParaRPr lang="pt-br" sz="12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71450" marR="0" lvl="0" indent="-17145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t-br" sz="1200" b="0" i="0" u="none" kern="100" baseline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Promova nossos Programas de Sonhos, pois sabemos que eles são a principal maneira de atrair novas associadas!</a:t>
            </a:r>
          </a:p>
          <a:p>
            <a:pPr marL="171450" marR="0" lvl="0" indent="-17145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t-br" sz="1200" b="0" i="0" u="none" kern="100" baseline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Aumente a conscientização sobre nossos Programas de Sonhos, que unificam a marca, e o impacto que eles têm sobre mulheres e meninas. Use os kits de publicidade dos prêmios </a:t>
            </a:r>
            <a:r>
              <a:rPr lang="pt-br" sz="1200" b="0" i="1" u="none" kern="100" baseline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Viva o Seu Sonho </a:t>
            </a:r>
            <a:r>
              <a:rPr lang="pt-br" sz="1200" b="0" i="0" u="none" kern="100" baseline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lang="pt-br" sz="1200" b="0" i="1" u="none" kern="100" baseline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Sonhe, Realize</a:t>
            </a:r>
            <a:r>
              <a:rPr lang="pt-br" sz="1200" b="0" i="0" u="none" kern="100" baseline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da SIA para começar. </a:t>
            </a:r>
          </a:p>
          <a:p>
            <a:pPr marL="171450" marR="0" lvl="0" indent="-17145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t-br" sz="1200" b="0" i="0" u="none" kern="100" baseline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Promova o seu clube com modelos personalizáveis disponíveis para download de comunicados de imprensa ou folhetos do clube.  </a:t>
            </a:r>
          </a:p>
          <a:p>
            <a:pPr marL="171450" marR="0" lvl="0" indent="-17145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t-br" sz="1200" b="0" i="0" u="none" kern="100" baseline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Use as diretrizes de mídia social e site da SIA para ajudar na publicidade do seu clube.</a:t>
            </a:r>
          </a:p>
          <a:p>
            <a:pPr marL="0" marR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pt-br" sz="1200" b="1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pt-br" sz="1200" b="1" i="0" u="none" kern="100" baseline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Informe-os sobre o Desenvolvimento Pessoal &amp; Conexões</a:t>
            </a:r>
            <a:r>
              <a:rPr lang="pt-br" sz="1200" b="0" i="0" u="none" kern="100" baseline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pt-br" sz="1200" b="0" i="0" u="none" kern="100" baseline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As oportunidades de desenvolvimento de liderança proporcionam crescimento profissional por meio do voluntariado em funções de liderança e da participação em treinamentos de desenvolvimento de liderança oferecidos pela SIA. As associadas crescem pessoalmente por meio de amizades com outras associadas do clube, relacionamentos em sua região e conexões com associadas de diversos países e origens. </a:t>
            </a:r>
          </a:p>
          <a:p>
            <a:pPr marL="0" marR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pt-br" sz="12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pt-br" sz="1200" b="1" i="0" u="none" kern="100" baseline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Encontros:</a:t>
            </a:r>
            <a:endParaRPr lang="pt-br" sz="12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pt-br" sz="1200" b="0" i="0" u="none" kern="100" baseline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Outra maneira impactante de apoiar os esforços de recrutamento é organizar encontros mensais, trimestrais ou anuais para novas ou potenciais associadas usando o Zoom, o Teams, eventos presenciais ou outra opção de sua escolha. É uma ótima maneira de envolver e receber elas na comunidade Soroptimista.</a:t>
            </a:r>
          </a:p>
          <a:p>
            <a:pPr marL="0" marR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pt-br" sz="12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936352F2-6B87-474D-B022-C7F8713B53C0}" type="slidenum">
              <a:r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53734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8368393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0" i="0" u="none" baseline="0" dirty="0">
                <a:effectLst/>
                <a:highlight>
                  <a:srgbClr val="F4F5F9"/>
                </a:highlight>
              </a:rPr>
              <a:t>Crie um processo eficaz para receber novas associadas. </a:t>
            </a:r>
            <a:r>
              <a:rPr lang="pt-br" b="0" i="0" u="none" baseline="0" dirty="0">
                <a:effectLst/>
              </a:rPr>
              <a:t>Oferecer orientação a novas associadas dá a elas uma visão melhor do seu clube e de como elas podem se integrar e encontrar valor na associação. </a:t>
            </a:r>
            <a:r>
              <a:rPr lang="pt-br" b="0" i="0" u="none" baseline="0" dirty="0"/>
              <a:t>No ano do clube 2024-2025, a SIA lançará uma orientação para novas associadas sobre o processo de integração. Isso incluirá:</a:t>
            </a:r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None/>
            </a:pPr>
            <a:endParaRPr lang="pt-br" dirty="0"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b="0" i="0" u="none" baseline="0" dirty="0"/>
              <a:t>A história da Soroptimista para que as associadas entendam o contexto da organização 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b="0" i="0" u="none" baseline="0" dirty="0"/>
              <a:t>A nossa missão e qual é o nosso foco principal.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b="0" i="0" u="none" baseline="0" dirty="0"/>
              <a:t>A estrutura da Soroptimista Internacional e da SIA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b="0" i="0" u="none" baseline="0" dirty="0"/>
              <a:t>Funções e Responsabilidades. As novas associadas receberão informações sobre as responsabilidades das líderes de clubes, de regiões e de federações e como elas interagem com a equipe da SIA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b="0" i="0" u="none" baseline="0" dirty="0"/>
              <a:t>Direcione novas associadas para as áreas populares no site da SIA para que elas possam encontrar o que precisam. </a:t>
            </a:r>
          </a:p>
          <a:p>
            <a:pPr algn="l" rtl="0"/>
            <a:endParaRPr lang="pt-br" b="0" i="0" dirty="0">
              <a:effectLst/>
              <a:highlight>
                <a:srgbClr val="F4F5F9"/>
              </a:highlight>
            </a:endParaRPr>
          </a:p>
          <a:p>
            <a:pPr algn="l" rtl="0"/>
            <a:r>
              <a:rPr lang="pt-br" b="0" i="0" u="none" baseline="0" dirty="0">
                <a:effectLst/>
                <a:highlight>
                  <a:srgbClr val="F4F5F9"/>
                </a:highlight>
              </a:rPr>
              <a:t>A experiência de introdução deve ser agradável e motivadora! Você também pode apresentar novas associadas no começo da primeira reunião delas. Essa introdução pode ser simples, como uma pequena e impactante mensagem de boas-vindas e a entregar do broche e do crachá de associada.</a:t>
            </a:r>
            <a:r>
              <a:rPr lang="pt-br" b="0" i="0" u="none" baseline="0" dirty="0">
                <a:effectLst/>
              </a:rPr>
              <a:t> </a:t>
            </a:r>
          </a:p>
          <a:p>
            <a:endParaRPr lang="pt-br" dirty="0"/>
          </a:p>
          <a:p>
            <a:pPr algn="l" rtl="0"/>
            <a:r>
              <a:rPr lang="pt-br" b="0" i="0" u="none" baseline="0" dirty="0"/>
              <a:t>Outras maneiras de integrar novas associadas são:</a:t>
            </a:r>
          </a:p>
          <a:p>
            <a:pPr marL="171450" indent="-171450" algn="l" rtl="0">
              <a:buFont typeface="Arial" panose="020B0604020202020204" pitchFamily="34" charset="0"/>
              <a:buChar char="•"/>
            </a:pPr>
            <a:r>
              <a:rPr lang="pt-br" b="0" i="0" u="none" baseline="0" dirty="0"/>
              <a:t>Além de um broche e um crachá, entre às associadas uma sacola com “brindes” na primeira reunião.</a:t>
            </a:r>
          </a:p>
          <a:p>
            <a:pPr marL="171450" indent="-171450" algn="l" rtl="0">
              <a:buFont typeface="Arial" panose="020B0604020202020204" pitchFamily="34" charset="0"/>
              <a:buChar char="•"/>
            </a:pPr>
            <a:r>
              <a:rPr lang="pt-br" b="0" i="0" u="none" baseline="0" dirty="0">
                <a:effectLst/>
              </a:rPr>
              <a:t>Organize um jantar em que as novas associadas sejam as convidadas de honra e o foco seja conhecer umas as outras e não conversar sobre o clube.</a:t>
            </a:r>
          </a:p>
          <a:p>
            <a:pPr marL="171450" indent="-171450" algn="l" rtl="0">
              <a:buFont typeface="Arial" panose="020B0604020202020204" pitchFamily="34" charset="0"/>
              <a:buChar char="•"/>
            </a:pPr>
            <a:r>
              <a:rPr lang="pt-br" b="0" i="0" u="none" baseline="0" dirty="0">
                <a:effectLst/>
              </a:rPr>
              <a:t>Inclua um perfil e uma foto de cada nova associada na newsletter do clube.</a:t>
            </a:r>
          </a:p>
          <a:p>
            <a:pPr marL="171450" indent="-171450" algn="l" rtl="0">
              <a:buFont typeface="Arial" panose="020B0604020202020204" pitchFamily="34" charset="0"/>
              <a:buChar char="•"/>
            </a:pPr>
            <a:r>
              <a:rPr lang="pt-br" b="0" i="0" u="none" baseline="0" dirty="0">
                <a:effectLst/>
              </a:rPr>
              <a:t>Apresente as novas associadas de uma forma divertida e memorável no começo das reuniões e incentive as atuais associadas a serem receptivas.</a:t>
            </a:r>
          </a:p>
          <a:p>
            <a:pPr algn="l" rtl="0">
              <a:buFont typeface="Arial" panose="020B0604020202020204" pitchFamily="34" charset="0"/>
              <a:buNone/>
            </a:pPr>
            <a:endParaRPr lang="pt-br" b="0" i="0" dirty="0">
              <a:effectLst/>
            </a:endParaRPr>
          </a:p>
          <a:p>
            <a:pPr algn="l" rtl="0">
              <a:buFont typeface="Arial" panose="020B0604020202020204" pitchFamily="34" charset="0"/>
              <a:buNone/>
            </a:pPr>
            <a:r>
              <a:rPr lang="pt-br" b="0" i="0" u="none" baseline="0" dirty="0">
                <a:effectLst/>
                <a:highlight>
                  <a:srgbClr val="F4F5F9"/>
                </a:highlight>
              </a:rPr>
              <a:t>Foque na criatividade na hora de receber novas associadas! A forma como uma associada é recebida fica a critério exclusivo do clube. Seja um jantar ou uma reunião descontraída, tente fazer algo marcante para deixar uma impressão positiva nas novatas e nas associadas antigas.</a:t>
            </a:r>
          </a:p>
          <a:p>
            <a:pPr algn="l" rtl="0"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936352F2-6B87-474D-B022-C7F8713B53C0}" type="slidenum">
              <a:r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29075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7345136"/>
          </a:xfrm>
        </p:spPr>
        <p:txBody>
          <a:bodyPr/>
          <a:lstStyle/>
          <a:p>
            <a:pPr algn="l" rtl="0"/>
            <a:r>
              <a:rPr lang="pt-br" b="1" i="0" u="none" baseline="0"/>
              <a:t>Antes de entrar em ação, crie uma estratégia! </a:t>
            </a:r>
          </a:p>
          <a:p>
            <a:pPr algn="l" rtl="0"/>
            <a:r>
              <a:rPr lang="pt-br" b="0" i="0" u="none" baseline="0"/>
              <a:t>Quando você inicia o processo de fundação de um novo clube, há muitas coisas a considerar antes de começar o trabalho! Para facilitar as coisas para você e para a equipe, use </a:t>
            </a:r>
            <a:r>
              <a:rPr lang="pt-br" b="0" i="0" u="none" baseline="0">
                <a:solidFill>
                  <a:srgbClr val="FF0000"/>
                </a:solidFill>
              </a:rPr>
              <a:t>Antes da Carta</a:t>
            </a:r>
            <a:r>
              <a:rPr lang="pt-br" b="0" i="0" u="none" baseline="0"/>
              <a:t> – Guia de Estratégia encontrado no site da SIA em Fundando Novos Clubes.  Este guia tem como objetivo definir a sua estratégia para a fundação de um novo clube! 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Durante esta fase de planejamento de fundação, você irá: </a:t>
            </a:r>
          </a:p>
          <a:p>
            <a:pPr marL="171450" marR="0" lvl="0" indent="-171450" algn="l" defTabSz="914400" rtl="0" eaLnBrk="1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t-br" sz="1200" b="0" i="0" u="none" kern="100" baseline="0">
                <a:solidFill>
                  <a:schemeClr val="tx1"/>
                </a:solidFill>
                <a:effectLst/>
                <a:latin typeface="+mn-lt"/>
                <a:cs typeface="Times New Roman" panose="02020603050405020304" pitchFamily="18" charset="0"/>
              </a:rPr>
              <a:t>Identificar sua equipe de fundação </a:t>
            </a:r>
          </a:p>
          <a:p>
            <a:pPr marL="171450" marR="0" lvl="0" indent="-171450" algn="l" defTabSz="914400" rtl="0" eaLnBrk="1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t-br" sz="1200" b="0" i="0" u="none" kern="100" baseline="0">
                <a:solidFill>
                  <a:schemeClr val="tx1"/>
                </a:solidFill>
                <a:effectLst/>
                <a:latin typeface="+mn-lt"/>
                <a:cs typeface="Times New Roman" panose="02020603050405020304" pitchFamily="18" charset="0"/>
              </a:rPr>
              <a:t>Escolher um modelo de clube </a:t>
            </a:r>
          </a:p>
          <a:p>
            <a:pPr marL="171450" marR="0" lvl="0" indent="-171450" algn="l" defTabSz="914400" rtl="0" eaLnBrk="1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t-br" sz="1200" b="0" i="0" u="none" kern="100" baseline="0">
                <a:solidFill>
                  <a:schemeClr val="tx1"/>
                </a:solidFill>
                <a:effectLst/>
                <a:latin typeface="+mn-lt"/>
                <a:cs typeface="Times New Roman" panose="02020603050405020304" pitchFamily="18" charset="0"/>
              </a:rPr>
              <a:t>Determinar o seu foco geográfico</a:t>
            </a:r>
          </a:p>
          <a:p>
            <a:pPr marL="171450" marR="0" lvl="0" indent="-171450" algn="l" defTabSz="914400" rtl="0" eaLnBrk="1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t-br" sz="1200" b="0" i="0" u="none" kern="100" baseline="0">
                <a:solidFill>
                  <a:schemeClr val="tx1"/>
                </a:solidFill>
                <a:effectLst/>
                <a:latin typeface="+mn-lt"/>
                <a:cs typeface="Times New Roman" panose="02020603050405020304" pitchFamily="18" charset="0"/>
              </a:rPr>
              <a:t>Definir </a:t>
            </a:r>
            <a:r>
              <a:rPr lang="pt-br" b="0" i="0" u="none" baseline="0"/>
              <a:t>um prazo e orçamento</a:t>
            </a:r>
          </a:p>
          <a:p>
            <a:pPr marL="228600" indent="-228600" algn="l" rtl="0">
              <a:buAutoNum type="arabicPeriod"/>
            </a:pPr>
            <a:endParaRPr lang="pt-br" dirty="0"/>
          </a:p>
          <a:p>
            <a:pPr marL="228600" indent="-228600" algn="l" rtl="0">
              <a:buAutoNum type="arabicPeriod"/>
            </a:pPr>
            <a:endParaRPr lang="pt-br" dirty="0"/>
          </a:p>
          <a:p>
            <a:pPr marL="0" indent="0" algn="l" rtl="0">
              <a:buNone/>
            </a:pPr>
            <a:r>
              <a:rPr lang="pt-br" b="1" i="0" u="none" baseline="0"/>
              <a:t>Agora que o processo de fundação está em andamento – IMPLEMENTE ELE! </a:t>
            </a:r>
            <a:r>
              <a:rPr lang="pt-br" b="0" i="0" u="none" baseline="0"/>
              <a:t>Com a sua estratégia definida, a sua equipe estará pronta para implementar as etapas da fundação. Embora possa parecer uma tarefa árdua, ela pode ser dividida nas seguintes etapas: </a:t>
            </a:r>
          </a:p>
          <a:p>
            <a:pPr marL="171450" marR="0" lvl="0" indent="-171450" algn="l" defTabSz="914400" rtl="0" eaLnBrk="1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t-br" sz="1200" b="0" i="0" u="none" kern="100" baseline="0">
                <a:solidFill>
                  <a:schemeClr val="tx1"/>
                </a:solidFill>
                <a:effectLst/>
                <a:latin typeface="+mn-lt"/>
                <a:ea typeface="+mn-ea"/>
                <a:cs typeface="Times New Roman" panose="02020603050405020304" pitchFamily="18" charset="0"/>
              </a:rPr>
              <a:t>Alcance comunitário &amp; Recrutamento </a:t>
            </a:r>
          </a:p>
          <a:p>
            <a:pPr marL="171450" marR="0" lvl="0" indent="-171450" algn="l" defTabSz="914400" rtl="0" eaLnBrk="1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t-br" sz="1200" b="0" i="0" u="none" kern="100" baseline="0">
                <a:solidFill>
                  <a:schemeClr val="tx1"/>
                </a:solidFill>
                <a:effectLst/>
                <a:latin typeface="+mn-lt"/>
                <a:ea typeface="+mn-ea"/>
                <a:cs typeface="Times New Roman" panose="02020603050405020304" pitchFamily="18" charset="0"/>
              </a:rPr>
              <a:t>Reuniões informativas </a:t>
            </a:r>
          </a:p>
          <a:p>
            <a:pPr marL="171450" marR="0" lvl="0" indent="-171450" algn="l" defTabSz="914400" rtl="0" eaLnBrk="1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t-br" sz="1200" b="0" i="0" u="none" kern="100" baseline="0">
                <a:solidFill>
                  <a:schemeClr val="tx1"/>
                </a:solidFill>
                <a:effectLst/>
                <a:latin typeface="+mn-lt"/>
                <a:ea typeface="+mn-ea"/>
                <a:cs typeface="Times New Roman" panose="02020603050405020304" pitchFamily="18" charset="0"/>
              </a:rPr>
              <a:t>Logística do Clube </a:t>
            </a:r>
          </a:p>
          <a:p>
            <a:pPr marL="171450" marR="0" lvl="0" indent="-171450" algn="l" defTabSz="914400" rtl="0" eaLnBrk="1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t-br" sz="1200" b="0" i="0" u="none" kern="100" baseline="0">
                <a:solidFill>
                  <a:schemeClr val="tx1"/>
                </a:solidFill>
                <a:effectLst/>
                <a:latin typeface="+mn-lt"/>
                <a:ea typeface="+mn-ea"/>
                <a:cs typeface="Times New Roman" panose="02020603050405020304" pitchFamily="18" charset="0"/>
              </a:rPr>
              <a:t>Pedido de Carta </a:t>
            </a:r>
          </a:p>
          <a:p>
            <a:pPr marL="171450" marR="0" lvl="0" indent="-171450" algn="l" defTabSz="914400" rtl="0" eaLnBrk="1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t-br" sz="1200" b="0" i="0" u="none" kern="100" baseline="0">
                <a:solidFill>
                  <a:schemeClr val="tx1"/>
                </a:solidFill>
                <a:effectLst/>
                <a:latin typeface="+mn-lt"/>
                <a:ea typeface="+mn-ea"/>
                <a:cs typeface="Times New Roman" panose="02020603050405020304" pitchFamily="18" charset="0"/>
              </a:rPr>
              <a:t>Celebração</a:t>
            </a:r>
            <a:r>
              <a:rPr lang="pt-br" b="0" i="0" u="none" baseline="0"/>
              <a:t>!</a:t>
            </a:r>
          </a:p>
          <a:p>
            <a:pPr marL="0" indent="0" algn="l" rtl="0">
              <a:buNone/>
            </a:pPr>
            <a:endParaRPr lang="pt-br" dirty="0"/>
          </a:p>
          <a:p>
            <a:pPr algn="l" rtl="0">
              <a:defRPr/>
            </a:pPr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0" i="0" u="none" baseline="0"/>
              <a:t>Após comemorar a fundação, um novo clube ainda precisa de orientações para ser integrado à região e à nossa organização. </a:t>
            </a:r>
            <a:r>
              <a:rPr lang="pt-br" b="1" i="0" u="none" baseline="0"/>
              <a:t>A equipe do fundação está em uma posição única para assumir um papel de mentoria.</a:t>
            </a:r>
            <a:r>
              <a:rPr lang="pt-br" b="0" i="0" u="none" baseline="0"/>
              <a:t> A sua principal responsabilidade como mentora de um novo clube é garantir que ele esteja oferecendo os benefícios e a experiência que as associadas Soroptimistas valorizam, em alinhamento com o plano estratégico da nossa organização. Isso significa orientá-las sobre a missão dos nossos Programas de Sonhos globais, incentivando as conexões com Soroptimistas em toda a nossa organização e garantindo que elas saibam como acessar toda a ajuda que a SIA disponibiliza. Você pode encontrar o “Depois da Carta – Guia do Mentor” no site da SIA em Para Clubes &gt; Fundando novos clubes.</a:t>
            </a:r>
            <a:endParaRPr lang="pt-br" dirty="0">
              <a:cs typeface="Calibri"/>
            </a:endParaRPr>
          </a:p>
          <a:p>
            <a:pPr marL="0" indent="0" algn="l" rtl="0">
              <a:buNone/>
            </a:pPr>
            <a:endParaRPr lang="pt-br" dirty="0"/>
          </a:p>
          <a:p>
            <a:pPr marL="0" indent="0" algn="l" rtl="0">
              <a:buNone/>
            </a:pP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936352F2-6B87-474D-B022-C7F8713B53C0}" type="slidenum">
              <a:r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42546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Obrigada pelo seu tempo.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936352F2-6B87-474D-B022-C7F8713B53C0}" type="slidenum">
              <a:r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3958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9D0D92BC-42A9-434B-8530-ADBF4485E407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508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31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640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675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415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200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901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14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882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920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865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5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6595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387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4766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9D0D92BC-42A9-434B-8530-ADBF4485E407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191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9D0D92BC-42A9-434B-8530-ADBF4485E407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237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D0D92BC-42A9-434B-8530-ADBF4485E407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0289F9E-9962-4B7B-BA18-A15907CCC6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069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  <p:sldLayoutId id="214748393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773391C1-8C26-E59C-51BC-73C2F26E02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53" r="18910" b="1"/>
          <a:stretch/>
        </p:blipFill>
        <p:spPr>
          <a:xfrm>
            <a:off x="423337" y="402166"/>
            <a:ext cx="4932951" cy="6093055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F7A46274-5918-8F5E-91D0-8C011C3AE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5061" y="1241266"/>
            <a:ext cx="5428551" cy="3153753"/>
          </a:xfrm>
        </p:spPr>
        <p:txBody>
          <a:bodyPr>
            <a:normAutofit/>
          </a:bodyPr>
          <a:lstStyle/>
          <a:p>
            <a:pPr algn="l" rtl="0"/>
            <a:r>
              <a:rPr lang="pt-br" sz="4800" b="1" i="0" u="none" baseline="0" dirty="0"/>
              <a:t>ASSOCIAÇÃO</a:t>
            </a:r>
            <a:r>
              <a:rPr lang="pt-br" sz="4800" b="0" i="0" u="none" baseline="0" dirty="0"/>
              <a:t> Melhores práticas de recrutamento e retenção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40A5E7-E7B7-EEDC-1E9D-E3F53DFFB0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5061" y="5923508"/>
            <a:ext cx="5428551" cy="571713"/>
          </a:xfrm>
        </p:spPr>
        <p:txBody>
          <a:bodyPr>
            <a:normAutofit/>
          </a:bodyPr>
          <a:lstStyle/>
          <a:p>
            <a:pPr algn="l" rtl="0"/>
            <a:r>
              <a:rPr lang="pt-br" b="0" i="0" u="none" baseline="0"/>
              <a:t>Congresso Regional 2024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EF6CF724-4735-628F-A578-CCFC905E5916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E6C2A1-6D45-8312-D5F9-6F72F5FD7B01}"/>
              </a:ext>
            </a:extLst>
          </p:cNvPr>
          <p:cNvSpPr txBox="1"/>
          <p:nvPr/>
        </p:nvSpPr>
        <p:spPr>
          <a:xfrm>
            <a:off x="5695061" y="5130212"/>
            <a:ext cx="5139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pt-br" b="0" i="0" u="none" baseline="0">
                <a:solidFill>
                  <a:srgbClr val="B4DCFA"/>
                </a:solidFill>
              </a:rPr>
              <a:t>Seu nome, Coordenadora regional de associação X</a:t>
            </a:r>
          </a:p>
        </p:txBody>
      </p:sp>
    </p:spTree>
    <p:extLst>
      <p:ext uri="{BB962C8B-B14F-4D97-AF65-F5344CB8AC3E}">
        <p14:creationId xmlns:p14="http://schemas.microsoft.com/office/powerpoint/2010/main" val="3712423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314C310-850D-4491-AA52-C75BEA68B6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4EC3799-3F52-48CE-85CC-83AED368EB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FC2939-BF10-4CBC-904B-74A17D4B9C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266B6D5D-11B6-40A6-9CEF-F0B0D104C5C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368EE08-DB92-2A42-C003-D8162B33D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247" y="1085549"/>
            <a:ext cx="3430947" cy="4686903"/>
          </a:xfrm>
        </p:spPr>
        <p:txBody>
          <a:bodyPr anchor="ctr">
            <a:normAutofit/>
          </a:bodyPr>
          <a:lstStyle/>
          <a:p>
            <a:pPr algn="r" rtl="0"/>
            <a:r>
              <a:rPr lang="pt-br" b="0" i="0" u="none" baseline="0" dirty="0">
                <a:solidFill>
                  <a:srgbClr val="B4DCFA"/>
                </a:solidFill>
              </a:rPr>
              <a:t>Recrutamento e Retenção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89E20C7-BB50-4317-93C7-90C8ED80B2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5CE0ACE6-AC75-FB19-B73C-A9B50CE6A1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4040603"/>
              </p:ext>
            </p:extLst>
          </p:nvPr>
        </p:nvGraphicFramePr>
        <p:xfrm>
          <a:off x="5041399" y="1085549"/>
          <a:ext cx="5579707" cy="4686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65F068A-9DAD-6889-CCC8-A70CA9C1CA48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pt-br" sz="1400" b="0" i="0" u="none" baseline="0">
                <a:solidFill>
                  <a:schemeClr val="accent1"/>
                </a:solidFill>
              </a:rPr>
              <a:t>Reuniões Regionais da SIA 2024</a:t>
            </a:r>
          </a:p>
        </p:txBody>
      </p:sp>
    </p:spTree>
    <p:extLst>
      <p:ext uri="{BB962C8B-B14F-4D97-AF65-F5344CB8AC3E}">
        <p14:creationId xmlns:p14="http://schemas.microsoft.com/office/powerpoint/2010/main" val="15514744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BFDBF-2B8A-0031-1279-60D68CD4B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574" y="973668"/>
            <a:ext cx="11277600" cy="706964"/>
          </a:xfrm>
        </p:spPr>
        <p:txBody>
          <a:bodyPr/>
          <a:lstStyle/>
          <a:p>
            <a:pPr algn="ctr" rtl="0"/>
            <a:r>
              <a:rPr lang="pt-br" b="0" i="0" u="none" baseline="0"/>
              <a:t>Estratégias para atrair novas associadas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F0080-A5B5-AABE-7E7D-BAC7F7BAE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pt-br" sz="3200" b="0" i="0" u="none" baseline="0"/>
              <a:t>Divulgação</a:t>
            </a:r>
          </a:p>
          <a:p>
            <a:pPr algn="l" rtl="0"/>
            <a:r>
              <a:rPr lang="pt-br" sz="3200" b="0" i="0" u="none" baseline="0"/>
              <a:t>Benefícios da Associação</a:t>
            </a:r>
          </a:p>
          <a:p>
            <a:pPr algn="l" rtl="0"/>
            <a:r>
              <a:rPr lang="pt-br" sz="3200" b="0" i="0" u="none" baseline="0"/>
              <a:t>Marketing de Associação</a:t>
            </a:r>
          </a:p>
          <a:p>
            <a:pPr algn="l" rtl="0"/>
            <a:r>
              <a:rPr lang="pt-br" sz="3200" b="0" i="0" u="none" baseline="0"/>
              <a:t>Desenvolvimento Pessoal &amp; Conexões</a:t>
            </a:r>
          </a:p>
          <a:p>
            <a:pPr algn="l" rtl="0"/>
            <a:r>
              <a:rPr lang="pt-br" sz="3200" b="0" i="0" u="none" baseline="0"/>
              <a:t>Encontros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3084F6-99A0-27D1-4435-FFEAA995BBA2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pt-br" sz="1400" b="0" i="0" u="none" baseline="0">
                <a:solidFill>
                  <a:schemeClr val="accent1"/>
                </a:solidFill>
              </a:rPr>
              <a:t>Reuniões Regionais da SIA 2024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ED770AC-61C2-F04B-2599-9114E2651001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1885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503EB0F-2257-4A3E-A73B-E1DE769B45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7012B2A-0D78-433A-8C68-8889D3DCDDA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119D0202-ED3F-47CC-90E9-4E963BCDAB9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670D6F2B-93AF-47D6-9378-5E54BE0AC6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68F1A4-6DBB-4F0B-A679-6EE5483638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B8DBF1C0-B8F1-4AAC-8704-256BA0E9D6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794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4" name="Picture 3" descr="Uma pessoa apertando a mão de outra pessoa&#10;&#10;Descrição gerada automaticamente">
            <a:extLst>
              <a:ext uri="{FF2B5EF4-FFF2-40B4-BE49-F238E27FC236}">
                <a16:creationId xmlns:a16="http://schemas.microsoft.com/office/drawing/2014/main" id="{510B130E-89CA-0113-75B5-D6CC1191F1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</a:blip>
          <a:srcRect r="-1" b="21780"/>
          <a:stretch/>
        </p:blipFill>
        <p:spPr>
          <a:xfrm>
            <a:off x="474133" y="474133"/>
            <a:ext cx="11243734" cy="59097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72D6F6-60A6-A4F0-C8F9-97F94C934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2099733"/>
            <a:ext cx="8827245" cy="267764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rtl="0"/>
            <a:r>
              <a:rPr lang="pt-br" sz="5400" b="0" i="0" u="none" baseline="0">
                <a:solidFill>
                  <a:srgbClr val="FFFFFF"/>
                </a:solidFill>
              </a:rPr>
              <a:t>Processo de integração de novas associadas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95994-8195-32B8-A032-3EF44156E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4777380"/>
            <a:ext cx="8827245" cy="8614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l" rtl="0">
              <a:buNone/>
            </a:pPr>
            <a:r>
              <a:rPr lang="pt-br" b="0" i="0" u="none" cap="all" baseline="0">
                <a:solidFill>
                  <a:srgbClr val="FFFFFF"/>
                </a:solidFill>
              </a:rPr>
              <a:t>Dicas para fazer com que novas associadas se sintam bem-vindas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0F7E59-C971-4F55-8E3A-1E583B65FC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1165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A0F4F-B6A4-9918-F44C-973E7FAC4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949166" cy="706964"/>
          </a:xfrm>
        </p:spPr>
        <p:txBody>
          <a:bodyPr/>
          <a:lstStyle/>
          <a:p>
            <a:pPr algn="l" rtl="0"/>
            <a:r>
              <a:rPr lang="pt-br" b="0" i="0" u="none" baseline="0"/>
              <a:t>Táticas para criar e apoiar novos clubes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80FAF129-5A44-C780-2F30-71573B0DBE62}"/>
              </a:ext>
            </a:extLst>
          </p:cNvPr>
          <p:cNvGraphicFramePr/>
          <p:nvPr/>
        </p:nvGraphicFramePr>
        <p:xfrm>
          <a:off x="1154954" y="2603500"/>
          <a:ext cx="8825659" cy="341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26306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93E10248-AF0E-477D-B4D2-47C02CE4E3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33010C2-2DA5-460F-A40C-5317F567A03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17CB0634-F963-4EC9-A6F6-8EA46BD1F10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73C0A186-7444-4460-9C37-532E7671E9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1" name="Freeform 5">
            <a:extLst>
              <a:ext uri="{FF2B5EF4-FFF2-40B4-BE49-F238E27FC236}">
                <a16:creationId xmlns:a16="http://schemas.microsoft.com/office/drawing/2014/main" id="{D22D1B95-2B54-43E9-85D9-B489F6C5DD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21010068">
            <a:off x="8490951" y="4185117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7D0F3F6D-A49D-4406-8D61-1C4F8D792F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455612" y="4241801"/>
            <a:ext cx="11277600" cy="2337161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5" name="Freeform 5">
            <a:extLst>
              <a:ext uri="{FF2B5EF4-FFF2-40B4-BE49-F238E27FC236}">
                <a16:creationId xmlns:a16="http://schemas.microsoft.com/office/drawing/2014/main" id="{D953A318-DA8D-4405-9536-D889E45C5E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E382A3D-2F90-475C-8DF2-F666FEA342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37A165-0069-2B71-3611-76F76E6FE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171" y="1143000"/>
            <a:ext cx="8825658" cy="338921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rtl="0"/>
            <a:r>
              <a:rPr lang="pt-br" sz="6600" b="0" i="0" u="none" baseline="0">
                <a:solidFill>
                  <a:srgbClr val="FFFFFF"/>
                </a:solidFill>
              </a:rPr>
              <a:t>MUITO OBRIGADA!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6D5DF8BA-01C6-CB89-4019-737E16163115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F6FD11-4542-E2BC-3DA9-6996831649DE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pt-br" sz="1400" b="0" i="0" u="none" baseline="0">
                <a:solidFill>
                  <a:schemeClr val="accent1"/>
                </a:solidFill>
              </a:rPr>
              <a:t>Reuniões Regionais da SIA 2024</a:t>
            </a:r>
          </a:p>
        </p:txBody>
      </p:sp>
    </p:spTree>
    <p:extLst>
      <p:ext uri="{BB962C8B-B14F-4D97-AF65-F5344CB8AC3E}">
        <p14:creationId xmlns:p14="http://schemas.microsoft.com/office/powerpoint/2010/main" val="39880684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{3F5DC285-3F84-DB40-979D-2B7B8178F68E}tf10001076</Template>
  <TotalTime>29</TotalTime>
  <Words>893</Words>
  <Application>Microsoft Office PowerPoint</Application>
  <PresentationFormat>Widescreen</PresentationFormat>
  <Paragraphs>97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Aptos</vt:lpstr>
      <vt:lpstr>Arial</vt:lpstr>
      <vt:lpstr>Calibri</vt:lpstr>
      <vt:lpstr>Century Gothic</vt:lpstr>
      <vt:lpstr>Symbol</vt:lpstr>
      <vt:lpstr>Times New Roman</vt:lpstr>
      <vt:lpstr>Wingdings 3</vt:lpstr>
      <vt:lpstr>Ion Boardroom</vt:lpstr>
      <vt:lpstr>ASSOCIAÇÃO Melhores práticas de recrutamento e retenção</vt:lpstr>
      <vt:lpstr>Recrutamento e Retenção</vt:lpstr>
      <vt:lpstr>Estratégias para atrair novas associadas</vt:lpstr>
      <vt:lpstr>Processo de integração de novas associadas</vt:lpstr>
      <vt:lpstr>Táticas para criar e apoiar novos clubes</vt:lpstr>
      <vt:lpstr>MUITO OBRIGADA!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NAME</dc:title>
  <dc:creator>Kymberlie Adams</dc:creator>
  <cp:lastModifiedBy>Zeynep</cp:lastModifiedBy>
  <cp:revision>3</cp:revision>
  <dcterms:created xsi:type="dcterms:W3CDTF">2023-09-18T19:41:21Z</dcterms:created>
  <dcterms:modified xsi:type="dcterms:W3CDTF">2024-09-02T20:28:23Z</dcterms:modified>
</cp:coreProperties>
</file>