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8"/>
  </p:notesMasterIdLst>
  <p:sldIdLst>
    <p:sldId id="256" r:id="rId2"/>
    <p:sldId id="257" r:id="rId3"/>
    <p:sldId id="261" r:id="rId4"/>
    <p:sldId id="263" r:id="rId5"/>
    <p:sldId id="264"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DC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126" autoAdjust="0"/>
  </p:normalViewPr>
  <p:slideViewPr>
    <p:cSldViewPr snapToGrid="0">
      <p:cViewPr varScale="1">
        <p:scale>
          <a:sx n="46" d="100"/>
          <a:sy n="46" d="100"/>
        </p:scale>
        <p:origin x="120" y="53"/>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Aponte" userId="0da1c7c7-d8a8-4a7c-b9e1-d98a9e646632" providerId="ADAL" clId="{4D4BC06D-AA1C-493A-BCE2-5036822E8075}"/>
    <pc:docChg chg="modSld">
      <pc:chgData name="Luz Aponte" userId="0da1c7c7-d8a8-4a7c-b9e1-d98a9e646632" providerId="ADAL" clId="{4D4BC06D-AA1C-493A-BCE2-5036822E8075}" dt="2024-08-28T15:20:14.671" v="0" actId="114"/>
      <pc:docMkLst>
        <pc:docMk/>
      </pc:docMkLst>
      <pc:sldChg chg="modNotesTx">
        <pc:chgData name="Luz Aponte" userId="0da1c7c7-d8a8-4a7c-b9e1-d98a9e646632" providerId="ADAL" clId="{4D4BC06D-AA1C-493A-BCE2-5036822E8075}" dt="2024-08-28T15:20:14.671" v="0" actId="114"/>
        <pc:sldMkLst>
          <pc:docMk/>
          <pc:sldMk cId="3712423172" sldId="25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8.png"/><Relationship Id="rId6" Type="http://schemas.openxmlformats.org/officeDocument/2006/relationships/image" Target="../media/image16.svg"/><Relationship Id="rId5" Type="http://schemas.openxmlformats.org/officeDocument/2006/relationships/image" Target="../media/image10.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8.png"/><Relationship Id="rId6" Type="http://schemas.openxmlformats.org/officeDocument/2006/relationships/image" Target="../media/image16.svg"/><Relationship Id="rId5" Type="http://schemas.openxmlformats.org/officeDocument/2006/relationships/image" Target="../media/image10.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F25554-77CA-4976-AAF4-91DAE0D276D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x-es-XL"/>
        </a:p>
      </dgm:t>
    </dgm:pt>
    <dgm:pt modelId="{BAD81BC5-097E-4537-AD43-96C399EB8430}">
      <dgm:prSet custT="1"/>
      <dgm:spPr/>
      <dgm:t>
        <a:bodyPr/>
        <a:lstStyle/>
        <a:p>
          <a:pPr algn="ctr" rtl="0">
            <a:lnSpc>
              <a:spcPct val="100000"/>
            </a:lnSpc>
          </a:pPr>
          <a:r>
            <a:rPr lang="x-es-XL" sz="1800" b="0" i="0" u="none" baseline="0" dirty="0"/>
            <a:t>Estrategias para atraer y captar más miembros.</a:t>
          </a:r>
        </a:p>
      </dgm:t>
    </dgm:pt>
    <dgm:pt modelId="{A48D6F45-305D-48D5-BEE8-FADF93C241AB}" type="parTrans" cxnId="{054AD4C3-FF6D-452D-9AE6-7816B042B64A}">
      <dgm:prSet/>
      <dgm:spPr/>
      <dgm:t>
        <a:bodyPr/>
        <a:lstStyle/>
        <a:p>
          <a:endParaRPr lang="x-es-XL"/>
        </a:p>
      </dgm:t>
    </dgm:pt>
    <dgm:pt modelId="{B011547A-3605-4C45-AED5-FB7D512C0459}" type="sibTrans" cxnId="{054AD4C3-FF6D-452D-9AE6-7816B042B64A}">
      <dgm:prSet/>
      <dgm:spPr/>
      <dgm:t>
        <a:bodyPr/>
        <a:lstStyle/>
        <a:p>
          <a:endParaRPr lang="x-es-XL"/>
        </a:p>
      </dgm:t>
    </dgm:pt>
    <dgm:pt modelId="{04F9F76F-C2AC-4AFE-A180-46858CC80AE9}">
      <dgm:prSet custT="1"/>
      <dgm:spPr/>
      <dgm:t>
        <a:bodyPr/>
        <a:lstStyle/>
        <a:p>
          <a:pPr algn="ctr" rtl="0">
            <a:lnSpc>
              <a:spcPct val="100000"/>
            </a:lnSpc>
          </a:pPr>
          <a:r>
            <a:rPr lang="x-es-XL" sz="1800" b="0" i="0" u="none" baseline="0" dirty="0"/>
            <a:t>Diseño de un proceso eficaz de incorporación de miembros.</a:t>
          </a:r>
        </a:p>
      </dgm:t>
    </dgm:pt>
    <dgm:pt modelId="{2209056B-6EBD-42EF-BFB0-76BF2DFBD7C1}" type="parTrans" cxnId="{592CED2B-49B5-4451-97DD-777E6080DBD6}">
      <dgm:prSet/>
      <dgm:spPr/>
      <dgm:t>
        <a:bodyPr/>
        <a:lstStyle/>
        <a:p>
          <a:endParaRPr lang="x-es-XL"/>
        </a:p>
      </dgm:t>
    </dgm:pt>
    <dgm:pt modelId="{9E5EA4EA-82F5-4FE6-99CB-AC3D6DC807D2}" type="sibTrans" cxnId="{592CED2B-49B5-4451-97DD-777E6080DBD6}">
      <dgm:prSet/>
      <dgm:spPr/>
      <dgm:t>
        <a:bodyPr/>
        <a:lstStyle/>
        <a:p>
          <a:endParaRPr lang="x-es-XL"/>
        </a:p>
      </dgm:t>
    </dgm:pt>
    <dgm:pt modelId="{B22BC694-91C0-42CF-A9D0-9E75F1E9EC44}">
      <dgm:prSet custT="1"/>
      <dgm:spPr/>
      <dgm:t>
        <a:bodyPr/>
        <a:lstStyle/>
        <a:p>
          <a:pPr algn="ctr" rtl="0">
            <a:lnSpc>
              <a:spcPct val="100000"/>
            </a:lnSpc>
          </a:pPr>
          <a:r>
            <a:rPr lang="x-es-XL" sz="1800" b="0" i="0" u="none" baseline="0"/>
            <a:t>Tácticas para formar y apoyar a nuevos clubes.</a:t>
          </a:r>
        </a:p>
      </dgm:t>
    </dgm:pt>
    <dgm:pt modelId="{59DD20E7-B35D-4CD2-A39D-70182754A9F6}" type="parTrans" cxnId="{F3F34714-A16C-4966-9BF9-3D21277C3115}">
      <dgm:prSet/>
      <dgm:spPr/>
      <dgm:t>
        <a:bodyPr/>
        <a:lstStyle/>
        <a:p>
          <a:endParaRPr lang="x-es-XL"/>
        </a:p>
      </dgm:t>
    </dgm:pt>
    <dgm:pt modelId="{BFDE1D4A-DFFF-444E-99F3-2908FB9F6B93}" type="sibTrans" cxnId="{F3F34714-A16C-4966-9BF9-3D21277C3115}">
      <dgm:prSet/>
      <dgm:spPr/>
      <dgm:t>
        <a:bodyPr/>
        <a:lstStyle/>
        <a:p>
          <a:endParaRPr lang="x-es-XL"/>
        </a:p>
      </dgm:t>
    </dgm:pt>
    <dgm:pt modelId="{C3C02251-1F17-47C1-92C9-45558FA3E2D4}" type="pres">
      <dgm:prSet presAssocID="{2AF25554-77CA-4976-AAF4-91DAE0D276D3}" presName="root" presStyleCnt="0">
        <dgm:presLayoutVars>
          <dgm:dir/>
          <dgm:resizeHandles val="exact"/>
        </dgm:presLayoutVars>
      </dgm:prSet>
      <dgm:spPr/>
      <dgm:t>
        <a:bodyPr/>
        <a:lstStyle/>
        <a:p>
          <a:endParaRPr lang="en-US"/>
        </a:p>
      </dgm:t>
    </dgm:pt>
    <dgm:pt modelId="{2670A422-4497-4948-9AB4-9EE1348A2194}" type="pres">
      <dgm:prSet presAssocID="{BAD81BC5-097E-4537-AD43-96C399EB8430}" presName="compNode" presStyleCnt="0"/>
      <dgm:spPr/>
    </dgm:pt>
    <dgm:pt modelId="{1AD70999-2FA4-4E4B-AF3B-6BCFFC36FEB5}" type="pres">
      <dgm:prSet presAssocID="{BAD81BC5-097E-4537-AD43-96C399EB84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Apretón de manos"/>
        </a:ext>
      </dgm:extLst>
    </dgm:pt>
    <dgm:pt modelId="{B38371D7-6560-4869-8617-29715F08959D}" type="pres">
      <dgm:prSet presAssocID="{BAD81BC5-097E-4537-AD43-96C399EB8430}" presName="spaceRect" presStyleCnt="0"/>
      <dgm:spPr/>
    </dgm:pt>
    <dgm:pt modelId="{709079CE-0FB3-4C80-B00A-C020E13F894F}" type="pres">
      <dgm:prSet presAssocID="{BAD81BC5-097E-4537-AD43-96C399EB8430}" presName="textRect" presStyleLbl="revTx" presStyleIdx="0" presStyleCnt="3">
        <dgm:presLayoutVars>
          <dgm:chMax val="1"/>
          <dgm:chPref val="1"/>
        </dgm:presLayoutVars>
      </dgm:prSet>
      <dgm:spPr/>
      <dgm:t>
        <a:bodyPr/>
        <a:lstStyle/>
        <a:p>
          <a:endParaRPr lang="en-US"/>
        </a:p>
      </dgm:t>
    </dgm:pt>
    <dgm:pt modelId="{31A58512-7D92-49D7-85BB-8F2C2BA9FF5F}" type="pres">
      <dgm:prSet presAssocID="{B011547A-3605-4C45-AED5-FB7D512C0459}" presName="sibTrans" presStyleCnt="0"/>
      <dgm:spPr/>
    </dgm:pt>
    <dgm:pt modelId="{791098E0-F807-4FC3-936F-5170D05B2504}" type="pres">
      <dgm:prSet presAssocID="{04F9F76F-C2AC-4AFE-A180-46858CC80AE9}" presName="compNode" presStyleCnt="0"/>
      <dgm:spPr/>
    </dgm:pt>
    <dgm:pt modelId="{E6D0EC20-050B-4778-82BC-EDA3C2449F58}" type="pres">
      <dgm:prSet presAssocID="{04F9F76F-C2AC-4AFE-A180-46858CC80AE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Usuaria"/>
        </a:ext>
      </dgm:extLst>
    </dgm:pt>
    <dgm:pt modelId="{F11EE411-BB8A-4F43-8EEB-9E2C8F11F885}" type="pres">
      <dgm:prSet presAssocID="{04F9F76F-C2AC-4AFE-A180-46858CC80AE9}" presName="spaceRect" presStyleCnt="0"/>
      <dgm:spPr/>
    </dgm:pt>
    <dgm:pt modelId="{265F2F97-E0BF-41C4-AF13-5DA7F52F6EDC}" type="pres">
      <dgm:prSet presAssocID="{04F9F76F-C2AC-4AFE-A180-46858CC80AE9}" presName="textRect" presStyleLbl="revTx" presStyleIdx="1" presStyleCnt="3">
        <dgm:presLayoutVars>
          <dgm:chMax val="1"/>
          <dgm:chPref val="1"/>
        </dgm:presLayoutVars>
      </dgm:prSet>
      <dgm:spPr/>
      <dgm:t>
        <a:bodyPr/>
        <a:lstStyle/>
        <a:p>
          <a:endParaRPr lang="en-US"/>
        </a:p>
      </dgm:t>
    </dgm:pt>
    <dgm:pt modelId="{E815BA4A-1BD8-41B2-AF4F-E54FC8884DB7}" type="pres">
      <dgm:prSet presAssocID="{9E5EA4EA-82F5-4FE6-99CB-AC3D6DC807D2}" presName="sibTrans" presStyleCnt="0"/>
      <dgm:spPr/>
    </dgm:pt>
    <dgm:pt modelId="{4421A8A9-2572-465C-A9C8-CFDD71663A93}" type="pres">
      <dgm:prSet presAssocID="{B22BC694-91C0-42CF-A9D0-9E75F1E9EC44}" presName="compNode" presStyleCnt="0"/>
      <dgm:spPr/>
    </dgm:pt>
    <dgm:pt modelId="{733C5AE1-15DF-401B-BA99-22BDCF276E9C}" type="pres">
      <dgm:prSet presAssocID="{B22BC694-91C0-42CF-A9D0-9E75F1E9EC4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Usuarias"/>
        </a:ext>
      </dgm:extLst>
    </dgm:pt>
    <dgm:pt modelId="{6AA24B06-598C-4BA8-929D-A53BAC09A61B}" type="pres">
      <dgm:prSet presAssocID="{B22BC694-91C0-42CF-A9D0-9E75F1E9EC44}" presName="spaceRect" presStyleCnt="0"/>
      <dgm:spPr/>
    </dgm:pt>
    <dgm:pt modelId="{2F51AE50-2BCD-4118-A99F-FC668ACABE24}" type="pres">
      <dgm:prSet presAssocID="{B22BC694-91C0-42CF-A9D0-9E75F1E9EC44}" presName="textRect" presStyleLbl="revTx" presStyleIdx="2" presStyleCnt="3">
        <dgm:presLayoutVars>
          <dgm:chMax val="1"/>
          <dgm:chPref val="1"/>
        </dgm:presLayoutVars>
      </dgm:prSet>
      <dgm:spPr/>
      <dgm:t>
        <a:bodyPr/>
        <a:lstStyle/>
        <a:p>
          <a:endParaRPr lang="en-US"/>
        </a:p>
      </dgm:t>
    </dgm:pt>
  </dgm:ptLst>
  <dgm:cxnLst>
    <dgm:cxn modelId="{FD41D80B-7146-4547-A2C2-325317AA6336}" type="presOf" srcId="{2AF25554-77CA-4976-AAF4-91DAE0D276D3}" destId="{C3C02251-1F17-47C1-92C9-45558FA3E2D4}" srcOrd="0" destOrd="0" presId="urn:microsoft.com/office/officeart/2018/2/layout/IconLabelList"/>
    <dgm:cxn modelId="{592CED2B-49B5-4451-97DD-777E6080DBD6}" srcId="{2AF25554-77CA-4976-AAF4-91DAE0D276D3}" destId="{04F9F76F-C2AC-4AFE-A180-46858CC80AE9}" srcOrd="1" destOrd="0" parTransId="{2209056B-6EBD-42EF-BFB0-76BF2DFBD7C1}" sibTransId="{9E5EA4EA-82F5-4FE6-99CB-AC3D6DC807D2}"/>
    <dgm:cxn modelId="{F3F34714-A16C-4966-9BF9-3D21277C3115}" srcId="{2AF25554-77CA-4976-AAF4-91DAE0D276D3}" destId="{B22BC694-91C0-42CF-A9D0-9E75F1E9EC44}" srcOrd="2" destOrd="0" parTransId="{59DD20E7-B35D-4CD2-A39D-70182754A9F6}" sibTransId="{BFDE1D4A-DFFF-444E-99F3-2908FB9F6B93}"/>
    <dgm:cxn modelId="{902ACEDB-5EB9-465B-AD2B-5D5E3DEF71C6}" type="presOf" srcId="{B22BC694-91C0-42CF-A9D0-9E75F1E9EC44}" destId="{2F51AE50-2BCD-4118-A99F-FC668ACABE24}" srcOrd="0" destOrd="0" presId="urn:microsoft.com/office/officeart/2018/2/layout/IconLabelList"/>
    <dgm:cxn modelId="{054AD4C3-FF6D-452D-9AE6-7816B042B64A}" srcId="{2AF25554-77CA-4976-AAF4-91DAE0D276D3}" destId="{BAD81BC5-097E-4537-AD43-96C399EB8430}" srcOrd="0" destOrd="0" parTransId="{A48D6F45-305D-48D5-BEE8-FADF93C241AB}" sibTransId="{B011547A-3605-4C45-AED5-FB7D512C0459}"/>
    <dgm:cxn modelId="{D7152EFB-192E-475D-83EC-4104B294022F}" type="presOf" srcId="{04F9F76F-C2AC-4AFE-A180-46858CC80AE9}" destId="{265F2F97-E0BF-41C4-AF13-5DA7F52F6EDC}" srcOrd="0" destOrd="0" presId="urn:microsoft.com/office/officeart/2018/2/layout/IconLabelList"/>
    <dgm:cxn modelId="{3289DDEF-4E93-48E8-962E-715C1F8C49EA}" type="presOf" srcId="{BAD81BC5-097E-4537-AD43-96C399EB8430}" destId="{709079CE-0FB3-4C80-B00A-C020E13F894F}" srcOrd="0" destOrd="0" presId="urn:microsoft.com/office/officeart/2018/2/layout/IconLabelList"/>
    <dgm:cxn modelId="{58525AA8-EB19-44A0-A829-EA31956D2472}" type="presParOf" srcId="{C3C02251-1F17-47C1-92C9-45558FA3E2D4}" destId="{2670A422-4497-4948-9AB4-9EE1348A2194}" srcOrd="0" destOrd="0" presId="urn:microsoft.com/office/officeart/2018/2/layout/IconLabelList"/>
    <dgm:cxn modelId="{095B2058-F15F-4EB8-AE41-4AC6441B804E}" type="presParOf" srcId="{2670A422-4497-4948-9AB4-9EE1348A2194}" destId="{1AD70999-2FA4-4E4B-AF3B-6BCFFC36FEB5}" srcOrd="0" destOrd="0" presId="urn:microsoft.com/office/officeart/2018/2/layout/IconLabelList"/>
    <dgm:cxn modelId="{736BFFEB-C074-4EF8-A1C2-D76990DF3AA9}" type="presParOf" srcId="{2670A422-4497-4948-9AB4-9EE1348A2194}" destId="{B38371D7-6560-4869-8617-29715F08959D}" srcOrd="1" destOrd="0" presId="urn:microsoft.com/office/officeart/2018/2/layout/IconLabelList"/>
    <dgm:cxn modelId="{B7229DA4-B58D-4F78-9A2B-D884094D75AE}" type="presParOf" srcId="{2670A422-4497-4948-9AB4-9EE1348A2194}" destId="{709079CE-0FB3-4C80-B00A-C020E13F894F}" srcOrd="2" destOrd="0" presId="urn:microsoft.com/office/officeart/2018/2/layout/IconLabelList"/>
    <dgm:cxn modelId="{72035314-2559-473C-833C-9FECED590508}" type="presParOf" srcId="{C3C02251-1F17-47C1-92C9-45558FA3E2D4}" destId="{31A58512-7D92-49D7-85BB-8F2C2BA9FF5F}" srcOrd="1" destOrd="0" presId="urn:microsoft.com/office/officeart/2018/2/layout/IconLabelList"/>
    <dgm:cxn modelId="{02DB2D78-EC11-4BF4-9628-E6C7C9297654}" type="presParOf" srcId="{C3C02251-1F17-47C1-92C9-45558FA3E2D4}" destId="{791098E0-F807-4FC3-936F-5170D05B2504}" srcOrd="2" destOrd="0" presId="urn:microsoft.com/office/officeart/2018/2/layout/IconLabelList"/>
    <dgm:cxn modelId="{4D64D80F-E455-406F-9F80-CE3901241654}" type="presParOf" srcId="{791098E0-F807-4FC3-936F-5170D05B2504}" destId="{E6D0EC20-050B-4778-82BC-EDA3C2449F58}" srcOrd="0" destOrd="0" presId="urn:microsoft.com/office/officeart/2018/2/layout/IconLabelList"/>
    <dgm:cxn modelId="{ABD63CCE-E821-4018-BFA2-EAB5424C3908}" type="presParOf" srcId="{791098E0-F807-4FC3-936F-5170D05B2504}" destId="{F11EE411-BB8A-4F43-8EEB-9E2C8F11F885}" srcOrd="1" destOrd="0" presId="urn:microsoft.com/office/officeart/2018/2/layout/IconLabelList"/>
    <dgm:cxn modelId="{553C861C-9661-493A-A065-EC46207F6C3F}" type="presParOf" srcId="{791098E0-F807-4FC3-936F-5170D05B2504}" destId="{265F2F97-E0BF-41C4-AF13-5DA7F52F6EDC}" srcOrd="2" destOrd="0" presId="urn:microsoft.com/office/officeart/2018/2/layout/IconLabelList"/>
    <dgm:cxn modelId="{5896BA00-C02F-4F4B-9A9B-6C69028444CF}" type="presParOf" srcId="{C3C02251-1F17-47C1-92C9-45558FA3E2D4}" destId="{E815BA4A-1BD8-41B2-AF4F-E54FC8884DB7}" srcOrd="3" destOrd="0" presId="urn:microsoft.com/office/officeart/2018/2/layout/IconLabelList"/>
    <dgm:cxn modelId="{0FB78B90-4CDB-4BF9-8A6A-576E07E066B5}" type="presParOf" srcId="{C3C02251-1F17-47C1-92C9-45558FA3E2D4}" destId="{4421A8A9-2572-465C-A9C8-CFDD71663A93}" srcOrd="4" destOrd="0" presId="urn:microsoft.com/office/officeart/2018/2/layout/IconLabelList"/>
    <dgm:cxn modelId="{C247DCB2-E0EF-4722-872A-83CDE161F865}" type="presParOf" srcId="{4421A8A9-2572-465C-A9C8-CFDD71663A93}" destId="{733C5AE1-15DF-401B-BA99-22BDCF276E9C}" srcOrd="0" destOrd="0" presId="urn:microsoft.com/office/officeart/2018/2/layout/IconLabelList"/>
    <dgm:cxn modelId="{8852DB4A-CD4F-4C04-80DF-FC11A19ED9CE}" type="presParOf" srcId="{4421A8A9-2572-465C-A9C8-CFDD71663A93}" destId="{6AA24B06-598C-4BA8-929D-A53BAC09A61B}" srcOrd="1" destOrd="0" presId="urn:microsoft.com/office/officeart/2018/2/layout/IconLabelList"/>
    <dgm:cxn modelId="{BFBCC064-30F2-4547-B83E-956B8920A1C6}" type="presParOf" srcId="{4421A8A9-2572-465C-A9C8-CFDD71663A93}" destId="{2F51AE50-2BCD-4118-A99F-FC668ACABE2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84D-02FB-4E96-AAE9-87C1920523C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x-es-XL"/>
        </a:p>
      </dgm:t>
    </dgm:pt>
    <dgm:pt modelId="{FC8B6140-ED36-49A3-A0E6-0536FDFDDC4E}">
      <dgm:prSet/>
      <dgm:spPr/>
      <dgm:t>
        <a:bodyPr/>
        <a:lstStyle/>
        <a:p>
          <a:pPr algn="ctr" rtl="0">
            <a:lnSpc>
              <a:spcPct val="100000"/>
            </a:lnSpc>
          </a:pPr>
          <a:r>
            <a:rPr lang="x-es-XL" b="0" i="0" u="none" baseline="0"/>
            <a:t>Estrategia</a:t>
          </a:r>
          <a:endParaRPr lang="x-es-XL"/>
        </a:p>
      </dgm:t>
    </dgm:pt>
    <dgm:pt modelId="{42B43875-C4DC-4D41-A702-417B34A2D52D}" type="parTrans" cxnId="{B7F1C796-BFDE-4CEE-91EB-0CD8680DD693}">
      <dgm:prSet/>
      <dgm:spPr/>
      <dgm:t>
        <a:bodyPr/>
        <a:lstStyle/>
        <a:p>
          <a:endParaRPr lang="x-es-XL"/>
        </a:p>
      </dgm:t>
    </dgm:pt>
    <dgm:pt modelId="{F0585EFC-5237-4616-9A45-6DBC6918A8BC}" type="sibTrans" cxnId="{B7F1C796-BFDE-4CEE-91EB-0CD8680DD693}">
      <dgm:prSet/>
      <dgm:spPr/>
      <dgm:t>
        <a:bodyPr/>
        <a:lstStyle/>
        <a:p>
          <a:endParaRPr lang="x-es-XL"/>
        </a:p>
      </dgm:t>
    </dgm:pt>
    <dgm:pt modelId="{D39ED785-3E16-4D50-B8D7-9D5CA1A12AE2}">
      <dgm:prSet/>
      <dgm:spPr/>
      <dgm:t>
        <a:bodyPr/>
        <a:lstStyle/>
        <a:p>
          <a:pPr algn="ctr" rtl="0">
            <a:lnSpc>
              <a:spcPct val="100000"/>
            </a:lnSpc>
          </a:pPr>
          <a:r>
            <a:rPr lang="x-es-XL" b="0" i="0" u="none" baseline="0"/>
            <a:t>Implementar</a:t>
          </a:r>
          <a:endParaRPr lang="x-es-XL"/>
        </a:p>
      </dgm:t>
    </dgm:pt>
    <dgm:pt modelId="{C595B47A-617D-459C-80F3-5F43A7823B89}" type="parTrans" cxnId="{8FC3EC01-37FE-4337-9334-4433D38FB937}">
      <dgm:prSet/>
      <dgm:spPr/>
      <dgm:t>
        <a:bodyPr/>
        <a:lstStyle/>
        <a:p>
          <a:endParaRPr lang="x-es-XL"/>
        </a:p>
      </dgm:t>
    </dgm:pt>
    <dgm:pt modelId="{6058ED76-DD0A-466E-BEC4-E031C535DDD4}" type="sibTrans" cxnId="{8FC3EC01-37FE-4337-9334-4433D38FB937}">
      <dgm:prSet/>
      <dgm:spPr/>
      <dgm:t>
        <a:bodyPr/>
        <a:lstStyle/>
        <a:p>
          <a:endParaRPr lang="x-es-XL"/>
        </a:p>
      </dgm:t>
    </dgm:pt>
    <dgm:pt modelId="{98455DE9-D1ED-4616-8111-D751C63056E7}">
      <dgm:prSet/>
      <dgm:spPr/>
      <dgm:t>
        <a:bodyPr/>
        <a:lstStyle/>
        <a:p>
          <a:pPr algn="ctr" rtl="0">
            <a:lnSpc>
              <a:spcPct val="100000"/>
            </a:lnSpc>
          </a:pPr>
          <a:r>
            <a:rPr lang="x-es-XL" b="0" i="0" u="none" baseline="0"/>
            <a:t>Mentoría</a:t>
          </a:r>
          <a:endParaRPr lang="x-es-XL"/>
        </a:p>
      </dgm:t>
    </dgm:pt>
    <dgm:pt modelId="{A2F66B0B-F514-4E19-AE64-92BA2DF54622}" type="parTrans" cxnId="{7B166CB7-23B1-4B9E-9ED5-F60768324D50}">
      <dgm:prSet/>
      <dgm:spPr/>
      <dgm:t>
        <a:bodyPr/>
        <a:lstStyle/>
        <a:p>
          <a:endParaRPr lang="x-es-XL"/>
        </a:p>
      </dgm:t>
    </dgm:pt>
    <dgm:pt modelId="{E1F06693-C09C-46DA-B863-898B96B541C8}" type="sibTrans" cxnId="{7B166CB7-23B1-4B9E-9ED5-F60768324D50}">
      <dgm:prSet/>
      <dgm:spPr/>
      <dgm:t>
        <a:bodyPr/>
        <a:lstStyle/>
        <a:p>
          <a:endParaRPr lang="x-es-XL"/>
        </a:p>
      </dgm:t>
    </dgm:pt>
    <dgm:pt modelId="{4CDB498E-D2C5-42B7-8CCF-45B967523494}" type="pres">
      <dgm:prSet presAssocID="{C3AB984D-02FB-4E96-AAE9-87C1920523C3}" presName="root" presStyleCnt="0">
        <dgm:presLayoutVars>
          <dgm:dir/>
          <dgm:resizeHandles val="exact"/>
        </dgm:presLayoutVars>
      </dgm:prSet>
      <dgm:spPr/>
      <dgm:t>
        <a:bodyPr/>
        <a:lstStyle/>
        <a:p>
          <a:endParaRPr lang="en-US"/>
        </a:p>
      </dgm:t>
    </dgm:pt>
    <dgm:pt modelId="{05D45B22-F12F-4BFF-B7D5-D689A85703F2}" type="pres">
      <dgm:prSet presAssocID="{FC8B6140-ED36-49A3-A0E6-0536FDFDDC4E}" presName="compNode" presStyleCnt="0"/>
      <dgm:spPr/>
    </dgm:pt>
    <dgm:pt modelId="{C59A9D32-9FC0-4651-A706-5A571F5CF9B0}" type="pres">
      <dgm:prSet presAssocID="{FC8B6140-ED36-49A3-A0E6-0536FDFDDC4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Rompecabezas"/>
        </a:ext>
      </dgm:extLst>
    </dgm:pt>
    <dgm:pt modelId="{BD3AC29A-1A7C-49FE-8646-B6F9FBE52078}" type="pres">
      <dgm:prSet presAssocID="{FC8B6140-ED36-49A3-A0E6-0536FDFDDC4E}" presName="spaceRect" presStyleCnt="0"/>
      <dgm:spPr/>
    </dgm:pt>
    <dgm:pt modelId="{FD68901E-C489-492E-85D8-23540D3A8BBE}" type="pres">
      <dgm:prSet presAssocID="{FC8B6140-ED36-49A3-A0E6-0536FDFDDC4E}" presName="textRect" presStyleLbl="revTx" presStyleIdx="0" presStyleCnt="3">
        <dgm:presLayoutVars>
          <dgm:chMax val="1"/>
          <dgm:chPref val="1"/>
        </dgm:presLayoutVars>
      </dgm:prSet>
      <dgm:spPr/>
      <dgm:t>
        <a:bodyPr/>
        <a:lstStyle/>
        <a:p>
          <a:endParaRPr lang="en-US"/>
        </a:p>
      </dgm:t>
    </dgm:pt>
    <dgm:pt modelId="{545169E4-3AC6-4697-96E4-87319F25A693}" type="pres">
      <dgm:prSet presAssocID="{F0585EFC-5237-4616-9A45-6DBC6918A8BC}" presName="sibTrans" presStyleCnt="0"/>
      <dgm:spPr/>
    </dgm:pt>
    <dgm:pt modelId="{D1440E8D-456E-453F-B163-ED9CB6505C0D}" type="pres">
      <dgm:prSet presAssocID="{D39ED785-3E16-4D50-B8D7-9D5CA1A12AE2}" presName="compNode" presStyleCnt="0"/>
      <dgm:spPr/>
    </dgm:pt>
    <dgm:pt modelId="{496DE6CE-9C21-4AC4-93C0-AD6A22E4C311}" type="pres">
      <dgm:prSet presAssocID="{D39ED785-3E16-4D50-B8D7-9D5CA1A12A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Engranajes"/>
        </a:ext>
      </dgm:extLst>
    </dgm:pt>
    <dgm:pt modelId="{243D52EB-A879-4DDF-B96D-347AB6D8D6F8}" type="pres">
      <dgm:prSet presAssocID="{D39ED785-3E16-4D50-B8D7-9D5CA1A12AE2}" presName="spaceRect" presStyleCnt="0"/>
      <dgm:spPr/>
    </dgm:pt>
    <dgm:pt modelId="{4D75985B-192A-4E7C-8B15-3CCD0439A29A}" type="pres">
      <dgm:prSet presAssocID="{D39ED785-3E16-4D50-B8D7-9D5CA1A12AE2}" presName="textRect" presStyleLbl="revTx" presStyleIdx="1" presStyleCnt="3">
        <dgm:presLayoutVars>
          <dgm:chMax val="1"/>
          <dgm:chPref val="1"/>
        </dgm:presLayoutVars>
      </dgm:prSet>
      <dgm:spPr/>
      <dgm:t>
        <a:bodyPr/>
        <a:lstStyle/>
        <a:p>
          <a:endParaRPr lang="en-US"/>
        </a:p>
      </dgm:t>
    </dgm:pt>
    <dgm:pt modelId="{D89CD657-A2BC-4BA3-8F98-B60F37DE59BB}" type="pres">
      <dgm:prSet presAssocID="{6058ED76-DD0A-466E-BEC4-E031C535DDD4}" presName="sibTrans" presStyleCnt="0"/>
      <dgm:spPr/>
    </dgm:pt>
    <dgm:pt modelId="{283D1B73-3705-4D58-A761-E974004D6D2B}" type="pres">
      <dgm:prSet presAssocID="{98455DE9-D1ED-4616-8111-D751C63056E7}" presName="compNode" presStyleCnt="0"/>
      <dgm:spPr/>
    </dgm:pt>
    <dgm:pt modelId="{3AA66E0D-3A17-4E87-AB6F-912B68095CDB}" type="pres">
      <dgm:prSet presAssocID="{98455DE9-D1ED-4616-8111-D751C63056E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Maestra"/>
        </a:ext>
      </dgm:extLst>
    </dgm:pt>
    <dgm:pt modelId="{44EB14A5-91C5-4E3F-B977-A9E7D7364F99}" type="pres">
      <dgm:prSet presAssocID="{98455DE9-D1ED-4616-8111-D751C63056E7}" presName="spaceRect" presStyleCnt="0"/>
      <dgm:spPr/>
    </dgm:pt>
    <dgm:pt modelId="{F04B730C-D28E-4FDB-B130-12824BCF5597}" type="pres">
      <dgm:prSet presAssocID="{98455DE9-D1ED-4616-8111-D751C63056E7}" presName="textRect" presStyleLbl="revTx" presStyleIdx="2" presStyleCnt="3">
        <dgm:presLayoutVars>
          <dgm:chMax val="1"/>
          <dgm:chPref val="1"/>
        </dgm:presLayoutVars>
      </dgm:prSet>
      <dgm:spPr/>
      <dgm:t>
        <a:bodyPr/>
        <a:lstStyle/>
        <a:p>
          <a:endParaRPr lang="en-US"/>
        </a:p>
      </dgm:t>
    </dgm:pt>
  </dgm:ptLst>
  <dgm:cxnLst>
    <dgm:cxn modelId="{3004DBD3-22F6-4897-B0E1-B7E6207D94E0}" type="presOf" srcId="{D39ED785-3E16-4D50-B8D7-9D5CA1A12AE2}" destId="{4D75985B-192A-4E7C-8B15-3CCD0439A29A}" srcOrd="0" destOrd="0" presId="urn:microsoft.com/office/officeart/2018/2/layout/IconLabelList"/>
    <dgm:cxn modelId="{B449BB20-79B5-4CB7-A741-1D3B9E092011}" type="presOf" srcId="{C3AB984D-02FB-4E96-AAE9-87C1920523C3}" destId="{4CDB498E-D2C5-42B7-8CCF-45B967523494}" srcOrd="0" destOrd="0" presId="urn:microsoft.com/office/officeart/2018/2/layout/IconLabelList"/>
    <dgm:cxn modelId="{7B166CB7-23B1-4B9E-9ED5-F60768324D50}" srcId="{C3AB984D-02FB-4E96-AAE9-87C1920523C3}" destId="{98455DE9-D1ED-4616-8111-D751C63056E7}" srcOrd="2" destOrd="0" parTransId="{A2F66B0B-F514-4E19-AE64-92BA2DF54622}" sibTransId="{E1F06693-C09C-46DA-B863-898B96B541C8}"/>
    <dgm:cxn modelId="{4F078196-9790-4702-8863-BDC7567AAB84}" type="presOf" srcId="{98455DE9-D1ED-4616-8111-D751C63056E7}" destId="{F04B730C-D28E-4FDB-B130-12824BCF5597}" srcOrd="0" destOrd="0" presId="urn:microsoft.com/office/officeart/2018/2/layout/IconLabelList"/>
    <dgm:cxn modelId="{8FC3EC01-37FE-4337-9334-4433D38FB937}" srcId="{C3AB984D-02FB-4E96-AAE9-87C1920523C3}" destId="{D39ED785-3E16-4D50-B8D7-9D5CA1A12AE2}" srcOrd="1" destOrd="0" parTransId="{C595B47A-617D-459C-80F3-5F43A7823B89}" sibTransId="{6058ED76-DD0A-466E-BEC4-E031C535DDD4}"/>
    <dgm:cxn modelId="{B7F1C796-BFDE-4CEE-91EB-0CD8680DD693}" srcId="{C3AB984D-02FB-4E96-AAE9-87C1920523C3}" destId="{FC8B6140-ED36-49A3-A0E6-0536FDFDDC4E}" srcOrd="0" destOrd="0" parTransId="{42B43875-C4DC-4D41-A702-417B34A2D52D}" sibTransId="{F0585EFC-5237-4616-9A45-6DBC6918A8BC}"/>
    <dgm:cxn modelId="{1F570B4E-F7F3-4225-AA85-30E178A1358D}" type="presOf" srcId="{FC8B6140-ED36-49A3-A0E6-0536FDFDDC4E}" destId="{FD68901E-C489-492E-85D8-23540D3A8BBE}" srcOrd="0" destOrd="0" presId="urn:microsoft.com/office/officeart/2018/2/layout/IconLabelList"/>
    <dgm:cxn modelId="{88AEC299-6A30-44CA-821C-E9B915437113}" type="presParOf" srcId="{4CDB498E-D2C5-42B7-8CCF-45B967523494}" destId="{05D45B22-F12F-4BFF-B7D5-D689A85703F2}" srcOrd="0" destOrd="0" presId="urn:microsoft.com/office/officeart/2018/2/layout/IconLabelList"/>
    <dgm:cxn modelId="{A64A4995-BDE8-4ADD-9EF5-C250C3EB662D}" type="presParOf" srcId="{05D45B22-F12F-4BFF-B7D5-D689A85703F2}" destId="{C59A9D32-9FC0-4651-A706-5A571F5CF9B0}" srcOrd="0" destOrd="0" presId="urn:microsoft.com/office/officeart/2018/2/layout/IconLabelList"/>
    <dgm:cxn modelId="{A29EBBF1-22A7-4F0B-9C33-C91E5044FC9C}" type="presParOf" srcId="{05D45B22-F12F-4BFF-B7D5-D689A85703F2}" destId="{BD3AC29A-1A7C-49FE-8646-B6F9FBE52078}" srcOrd="1" destOrd="0" presId="urn:microsoft.com/office/officeart/2018/2/layout/IconLabelList"/>
    <dgm:cxn modelId="{922DAAB2-6677-4A42-985A-C2CA5898E0D4}" type="presParOf" srcId="{05D45B22-F12F-4BFF-B7D5-D689A85703F2}" destId="{FD68901E-C489-492E-85D8-23540D3A8BBE}" srcOrd="2" destOrd="0" presId="urn:microsoft.com/office/officeart/2018/2/layout/IconLabelList"/>
    <dgm:cxn modelId="{73C28586-4110-423C-8ECC-40DB699E07B1}" type="presParOf" srcId="{4CDB498E-D2C5-42B7-8CCF-45B967523494}" destId="{545169E4-3AC6-4697-96E4-87319F25A693}" srcOrd="1" destOrd="0" presId="urn:microsoft.com/office/officeart/2018/2/layout/IconLabelList"/>
    <dgm:cxn modelId="{808FB615-BB0A-4A1A-BD4E-2D1F12B5AFCA}" type="presParOf" srcId="{4CDB498E-D2C5-42B7-8CCF-45B967523494}" destId="{D1440E8D-456E-453F-B163-ED9CB6505C0D}" srcOrd="2" destOrd="0" presId="urn:microsoft.com/office/officeart/2018/2/layout/IconLabelList"/>
    <dgm:cxn modelId="{8837644C-AE2B-4F2E-96BC-165B9FFF5378}" type="presParOf" srcId="{D1440E8D-456E-453F-B163-ED9CB6505C0D}" destId="{496DE6CE-9C21-4AC4-93C0-AD6A22E4C311}" srcOrd="0" destOrd="0" presId="urn:microsoft.com/office/officeart/2018/2/layout/IconLabelList"/>
    <dgm:cxn modelId="{59F08284-42D2-4F0D-9CFB-2C707499736C}" type="presParOf" srcId="{D1440E8D-456E-453F-B163-ED9CB6505C0D}" destId="{243D52EB-A879-4DDF-B96D-347AB6D8D6F8}" srcOrd="1" destOrd="0" presId="urn:microsoft.com/office/officeart/2018/2/layout/IconLabelList"/>
    <dgm:cxn modelId="{9292F63F-A8F7-49B4-8E84-1F9494E8B5D5}" type="presParOf" srcId="{D1440E8D-456E-453F-B163-ED9CB6505C0D}" destId="{4D75985B-192A-4E7C-8B15-3CCD0439A29A}" srcOrd="2" destOrd="0" presId="urn:microsoft.com/office/officeart/2018/2/layout/IconLabelList"/>
    <dgm:cxn modelId="{9DFB8555-4706-46AB-B584-0AB6D4FDB409}" type="presParOf" srcId="{4CDB498E-D2C5-42B7-8CCF-45B967523494}" destId="{D89CD657-A2BC-4BA3-8F98-B60F37DE59BB}" srcOrd="3" destOrd="0" presId="urn:microsoft.com/office/officeart/2018/2/layout/IconLabelList"/>
    <dgm:cxn modelId="{75F38F7F-D6C2-4FCC-B6E7-DCB0C8F630F1}" type="presParOf" srcId="{4CDB498E-D2C5-42B7-8CCF-45B967523494}" destId="{283D1B73-3705-4D58-A761-E974004D6D2B}" srcOrd="4" destOrd="0" presId="urn:microsoft.com/office/officeart/2018/2/layout/IconLabelList"/>
    <dgm:cxn modelId="{A9236E5E-5823-4E11-BB36-5969BCB1A639}" type="presParOf" srcId="{283D1B73-3705-4D58-A761-E974004D6D2B}" destId="{3AA66E0D-3A17-4E87-AB6F-912B68095CDB}" srcOrd="0" destOrd="0" presId="urn:microsoft.com/office/officeart/2018/2/layout/IconLabelList"/>
    <dgm:cxn modelId="{F780B788-9B2C-4049-9C6E-4B5F373C26EF}" type="presParOf" srcId="{283D1B73-3705-4D58-A761-E974004D6D2B}" destId="{44EB14A5-91C5-4E3F-B977-A9E7D7364F99}" srcOrd="1" destOrd="0" presId="urn:microsoft.com/office/officeart/2018/2/layout/IconLabelList"/>
    <dgm:cxn modelId="{FFE2F416-73F3-475A-A4FC-7572F3EDE77B}" type="presParOf" srcId="{283D1B73-3705-4D58-A761-E974004D6D2B}" destId="{F04B730C-D28E-4FDB-B130-12824BCF559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70999-2FA4-4E4B-AF3B-6BCFFC36FEB5}">
      <dsp:nvSpPr>
        <dsp:cNvPr id="0" name=""/>
        <dsp:cNvSpPr/>
      </dsp:nvSpPr>
      <dsp:spPr>
        <a:xfrm>
          <a:off x="459345" y="1132428"/>
          <a:ext cx="749091" cy="7490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079CE-0FB3-4C80-B00A-C020E13F894F}">
      <dsp:nvSpPr>
        <dsp:cNvPr id="0" name=""/>
        <dsp:cNvSpPr/>
      </dsp:nvSpPr>
      <dsp:spPr>
        <a:xfrm>
          <a:off x="1567" y="2244864"/>
          <a:ext cx="1664648" cy="1309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x-es-XL" sz="1800" b="0" i="0" u="none" kern="1200" baseline="0" dirty="0"/>
            <a:t>Estrategias para atraer y captar más miembros.</a:t>
          </a:r>
        </a:p>
      </dsp:txBody>
      <dsp:txXfrm>
        <a:off x="1567" y="2244864"/>
        <a:ext cx="1664648" cy="1309610"/>
      </dsp:txXfrm>
    </dsp:sp>
    <dsp:sp modelId="{E6D0EC20-050B-4778-82BC-EDA3C2449F58}">
      <dsp:nvSpPr>
        <dsp:cNvPr id="0" name=""/>
        <dsp:cNvSpPr/>
      </dsp:nvSpPr>
      <dsp:spPr>
        <a:xfrm>
          <a:off x="2415307" y="1132428"/>
          <a:ext cx="749091" cy="7490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F2F97-E0BF-41C4-AF13-5DA7F52F6EDC}">
      <dsp:nvSpPr>
        <dsp:cNvPr id="0" name=""/>
        <dsp:cNvSpPr/>
      </dsp:nvSpPr>
      <dsp:spPr>
        <a:xfrm>
          <a:off x="1957529" y="2244864"/>
          <a:ext cx="1664648" cy="1309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x-es-XL" sz="1800" b="0" i="0" u="none" kern="1200" baseline="0" dirty="0"/>
            <a:t>Diseño de un proceso eficaz de incorporación de miembros.</a:t>
          </a:r>
        </a:p>
      </dsp:txBody>
      <dsp:txXfrm>
        <a:off x="1957529" y="2244864"/>
        <a:ext cx="1664648" cy="1309610"/>
      </dsp:txXfrm>
    </dsp:sp>
    <dsp:sp modelId="{733C5AE1-15DF-401B-BA99-22BDCF276E9C}">
      <dsp:nvSpPr>
        <dsp:cNvPr id="0" name=""/>
        <dsp:cNvSpPr/>
      </dsp:nvSpPr>
      <dsp:spPr>
        <a:xfrm>
          <a:off x="4371269" y="1132428"/>
          <a:ext cx="749091" cy="7490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1AE50-2BCD-4118-A99F-FC668ACABE24}">
      <dsp:nvSpPr>
        <dsp:cNvPr id="0" name=""/>
        <dsp:cNvSpPr/>
      </dsp:nvSpPr>
      <dsp:spPr>
        <a:xfrm>
          <a:off x="3913491" y="2244864"/>
          <a:ext cx="1664648" cy="1309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x-es-XL" sz="1800" b="0" i="0" u="none" kern="1200" baseline="0"/>
            <a:t>Tácticas para formar y apoyar a nuevos clubes.</a:t>
          </a:r>
        </a:p>
      </dsp:txBody>
      <dsp:txXfrm>
        <a:off x="3913491" y="2244864"/>
        <a:ext cx="1664648" cy="1309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9D32-9FC0-4651-A706-5A571F5CF9B0}">
      <dsp:nvSpPr>
        <dsp:cNvPr id="0" name=""/>
        <dsp:cNvSpPr/>
      </dsp:nvSpPr>
      <dsp:spPr>
        <a:xfrm>
          <a:off x="970711" y="633712"/>
          <a:ext cx="1106394" cy="11063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8901E-C489-492E-85D8-23540D3A8BBE}">
      <dsp:nvSpPr>
        <dsp:cNvPr id="0" name=""/>
        <dsp:cNvSpPr/>
      </dsp:nvSpPr>
      <dsp:spPr>
        <a:xfrm>
          <a:off x="29458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377950" rtl="0">
            <a:lnSpc>
              <a:spcPct val="100000"/>
            </a:lnSpc>
            <a:spcBef>
              <a:spcPct val="0"/>
            </a:spcBef>
            <a:spcAft>
              <a:spcPct val="35000"/>
            </a:spcAft>
          </a:pPr>
          <a:r>
            <a:rPr lang="x-es-XL" sz="3100" b="0" i="0" u="none" kern="1200" baseline="0"/>
            <a:t>Estrategia</a:t>
          </a:r>
          <a:endParaRPr lang="x-es-XL" sz="3100" kern="1200"/>
        </a:p>
      </dsp:txBody>
      <dsp:txXfrm>
        <a:off x="294581" y="2062587"/>
        <a:ext cx="2458655" cy="720000"/>
      </dsp:txXfrm>
    </dsp:sp>
    <dsp:sp modelId="{496DE6CE-9C21-4AC4-93C0-AD6A22E4C311}">
      <dsp:nvSpPr>
        <dsp:cNvPr id="0" name=""/>
        <dsp:cNvSpPr/>
      </dsp:nvSpPr>
      <dsp:spPr>
        <a:xfrm>
          <a:off x="3859632" y="633712"/>
          <a:ext cx="1106394" cy="11063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75985B-192A-4E7C-8B15-3CCD0439A29A}">
      <dsp:nvSpPr>
        <dsp:cNvPr id="0" name=""/>
        <dsp:cNvSpPr/>
      </dsp:nvSpPr>
      <dsp:spPr>
        <a:xfrm>
          <a:off x="318350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377950" rtl="0">
            <a:lnSpc>
              <a:spcPct val="100000"/>
            </a:lnSpc>
            <a:spcBef>
              <a:spcPct val="0"/>
            </a:spcBef>
            <a:spcAft>
              <a:spcPct val="35000"/>
            </a:spcAft>
          </a:pPr>
          <a:r>
            <a:rPr lang="x-es-XL" sz="3100" b="0" i="0" u="none" kern="1200" baseline="0"/>
            <a:t>Implementar</a:t>
          </a:r>
          <a:endParaRPr lang="x-es-XL" sz="3100" kern="1200"/>
        </a:p>
      </dsp:txBody>
      <dsp:txXfrm>
        <a:off x="3183501" y="2062587"/>
        <a:ext cx="2458655" cy="720000"/>
      </dsp:txXfrm>
    </dsp:sp>
    <dsp:sp modelId="{3AA66E0D-3A17-4E87-AB6F-912B68095CDB}">
      <dsp:nvSpPr>
        <dsp:cNvPr id="0" name=""/>
        <dsp:cNvSpPr/>
      </dsp:nvSpPr>
      <dsp:spPr>
        <a:xfrm>
          <a:off x="6748552" y="633712"/>
          <a:ext cx="1106394" cy="11063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4B730C-D28E-4FDB-B130-12824BCF5597}">
      <dsp:nvSpPr>
        <dsp:cNvPr id="0" name=""/>
        <dsp:cNvSpPr/>
      </dsp:nvSpPr>
      <dsp:spPr>
        <a:xfrm>
          <a:off x="607242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377950" rtl="0">
            <a:lnSpc>
              <a:spcPct val="100000"/>
            </a:lnSpc>
            <a:spcBef>
              <a:spcPct val="0"/>
            </a:spcBef>
            <a:spcAft>
              <a:spcPct val="35000"/>
            </a:spcAft>
          </a:pPr>
          <a:r>
            <a:rPr lang="x-es-XL" sz="3100" b="0" i="0" u="none" kern="1200" baseline="0"/>
            <a:t>Mentoría</a:t>
          </a:r>
          <a:endParaRPr lang="x-es-XL" sz="3100" kern="1200"/>
        </a:p>
      </dsp:txBody>
      <dsp:txXfrm>
        <a:off x="6072421" y="2062587"/>
        <a:ext cx="245865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9/2/2024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Preséntese: Ej: Hola y bienvenida. Yo soy S</a:t>
            </a:r>
            <a:r>
              <a:rPr lang="x-es-XL" b="0" i="1" u="none" baseline="0"/>
              <a:t>u Nombre</a:t>
            </a:r>
            <a:r>
              <a:rPr lang="x-es-XL" b="0" i="0" u="none" baseline="0"/>
              <a:t> de la región X. </a:t>
            </a:r>
            <a:r>
              <a:rPr lang="x-es-XL" b="0" i="0" u="none" baseline="0">
                <a:solidFill>
                  <a:srgbClr val="FF0000"/>
                </a:solidFill>
              </a:rPr>
              <a:t>Me entusiasma hablarles hoy sobre las buenas prácticas para el reclutamiento y retención de miembros. </a:t>
            </a:r>
          </a:p>
        </p:txBody>
      </p:sp>
      <p:sp>
        <p:nvSpPr>
          <p:cNvPr id="4" name="Slide Number Placeholder 3"/>
          <p:cNvSpPr>
            <a:spLocks noGrp="1"/>
          </p:cNvSpPr>
          <p:nvPr>
            <p:ph type="sldNum" sz="quarter" idx="5"/>
          </p:nvPr>
        </p:nvSpPr>
        <p:spPr/>
        <p:txBody>
          <a:bodyPr/>
          <a:lstStyle/>
          <a:p>
            <a:pPr algn="l" rtl="0"/>
            <a:fld id="{936352F2-6B87-474D-B022-C7F8713B53C0}" type="slidenum">
              <a:rPr/>
              <a:t>1</a:t>
            </a:fld>
            <a:endParaRPr lang="x-es-XL"/>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400" b="0" i="0" u="none" kern="100" baseline="0" dirty="0">
                <a:effectLst/>
                <a:latin typeface="Calibri" panose="020F0502020204030204" pitchFamily="34" charset="0"/>
                <a:ea typeface="Calibri" panose="020F0502020204030204" pitchFamily="34" charset="0"/>
                <a:cs typeface="Times New Roman" panose="02020603050405020304" pitchFamily="18" charset="0"/>
              </a:rPr>
              <a:t>Desarrollar clubes fuertes y aumentar el número de miembros es esencial para lograr nuestra misión de brindar a las mujeres y niñas acceso a la educación y la capacitación que necesitan para lograr el empoderamiento económico.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x-es-XL" sz="1400" b="0" i="0" u="none" kern="100" baseline="0" dirty="0">
                <a:effectLst/>
                <a:latin typeface="Calibri" panose="020F0502020204030204" pitchFamily="34" charset="0"/>
                <a:ea typeface="Calibri" panose="020F0502020204030204" pitchFamily="34" charset="0"/>
                <a:cs typeface="Times New Roman" panose="02020603050405020304" pitchFamily="18" charset="0"/>
              </a:rPr>
              <a:t>Algunos conceptos básicos de membresía, como el reclutamiento, la retención y la participación, siguen siendo los mismos. Le guiaremos sobre algunas de las buenas prácticas de reclutamiento y retención. Puede lograr esto utilizando algunas de las buenas prácticas que cubriremos hoy. </a:t>
            </a:r>
          </a:p>
          <a:p>
            <a:endParaRPr lang="x-es-XL" sz="1400" dirty="0"/>
          </a:p>
        </p:txBody>
      </p:sp>
      <p:sp>
        <p:nvSpPr>
          <p:cNvPr id="4" name="Slide Number Placeholder 3"/>
          <p:cNvSpPr>
            <a:spLocks noGrp="1"/>
          </p:cNvSpPr>
          <p:nvPr>
            <p:ph type="sldNum" sz="quarter" idx="5"/>
          </p:nvPr>
        </p:nvSpPr>
        <p:spPr/>
        <p:txBody>
          <a:bodyPr/>
          <a:lstStyle/>
          <a:p>
            <a:pPr algn="l" rtl="0"/>
            <a:fld id="{936352F2-6B87-474D-B022-C7F8713B53C0}" type="slidenum">
              <a:rPr/>
              <a:t>2</a:t>
            </a:fld>
            <a:endParaRPr lang="x-es-XL"/>
          </a:p>
        </p:txBody>
      </p:sp>
    </p:spTree>
    <p:extLst>
      <p:ext uri="{BB962C8B-B14F-4D97-AF65-F5344CB8AC3E}">
        <p14:creationId xmlns:p14="http://schemas.microsoft.com/office/powerpoint/2010/main" val="23237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35737"/>
          </a:xfrm>
        </p:spPr>
        <p:txBody>
          <a:bodyPr/>
          <a:lstStyle/>
          <a:p>
            <a:pPr marL="0" marR="0" algn="l" rtl="0">
              <a:lnSpc>
                <a:spcPct val="107000"/>
              </a:lnSpc>
              <a:spcBef>
                <a:spcPts val="0"/>
              </a:spcBef>
              <a:spcAft>
                <a:spcPts val="800"/>
              </a:spcAft>
            </a:pPr>
            <a:r>
              <a:rPr lang="x-es-XL" sz="1200" b="1" i="0" u="none" kern="100" baseline="0">
                <a:effectLst/>
                <a:ea typeface="Aptos" panose="020B0004020202020204" pitchFamily="34" charset="0"/>
                <a:cs typeface="Times New Roman" panose="02020603050405020304" pitchFamily="18" charset="0"/>
              </a:rPr>
              <a:t>Divulgación</a:t>
            </a:r>
            <a:endParaRPr lang="x-es-XL"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0" i="0" u="none" kern="100" baseline="0">
                <a:solidFill>
                  <a:srgbClr val="FF0000"/>
                </a:solidFill>
                <a:ea typeface="Aptos" panose="020B0004020202020204" pitchFamily="34" charset="0"/>
                <a:cs typeface="Times New Roman" panose="02020603050405020304" pitchFamily="18" charset="0"/>
              </a:rPr>
              <a:t>Una vez que se recibe una derivación o un formulario de presentación, </a:t>
            </a:r>
            <a:r>
              <a:rPr lang="x-es-XL" sz="1200" b="0" i="0" u="none" kern="100" baseline="0">
                <a:ea typeface="Aptos" panose="020B0004020202020204" pitchFamily="34" charset="0"/>
                <a:cs typeface="Times New Roman" panose="02020603050405020304" pitchFamily="18" charset="0"/>
              </a:rPr>
              <a:t>l</a:t>
            </a:r>
            <a:r>
              <a:rPr lang="x-es-XL" sz="1200" b="0" i="0" u="none" kern="100" baseline="0">
                <a:effectLst/>
                <a:ea typeface="Aptos" panose="020B0004020202020204" pitchFamily="34" charset="0"/>
                <a:cs typeface="Times New Roman" panose="02020603050405020304" pitchFamily="18" charset="0"/>
              </a:rPr>
              <a:t>a presidenta o tesorera del club tal vez deseen </a:t>
            </a:r>
            <a:r>
              <a:rPr lang="x-es-XL" sz="1200" b="0" i="0" u="none" kern="100" baseline="0">
                <a:solidFill>
                  <a:srgbClr val="FF0000"/>
                </a:solidFill>
                <a:effectLst/>
                <a:ea typeface="Aptos" panose="020B0004020202020204" pitchFamily="34" charset="0"/>
                <a:cs typeface="Times New Roman" panose="02020603050405020304" pitchFamily="18" charset="0"/>
              </a:rPr>
              <a:t>extender la mano </a:t>
            </a:r>
            <a:r>
              <a:rPr lang="x-es-XL" sz="1200" b="0" i="0" u="none" kern="100" baseline="0">
                <a:effectLst/>
                <a:ea typeface="Aptos" panose="020B0004020202020204" pitchFamily="34" charset="0"/>
                <a:cs typeface="Times New Roman" panose="02020603050405020304" pitchFamily="18" charset="0"/>
              </a:rPr>
              <a:t>o enviar el formulario de presentación a la presidenta o al comité de membresía del club para su seguimiento. Esta es una de las formas más sencillas de reclutar nuevas miembros. ¡Pero lo más importante aquí es el “seguimiento” después de la divulgación! </a:t>
            </a:r>
          </a:p>
          <a:p>
            <a:pPr marL="0" marR="0" algn="l" rtl="0">
              <a:lnSpc>
                <a:spcPct val="107000"/>
              </a:lnSpc>
              <a:spcBef>
                <a:spcPts val="0"/>
              </a:spcBef>
              <a:spcAft>
                <a:spcPts val="800"/>
              </a:spcAft>
            </a:pPr>
            <a:endParaRPr lang="x-es-XL"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1" i="0" u="none" kern="100" baseline="0">
                <a:effectLst/>
                <a:ea typeface="Aptos" panose="020B0004020202020204" pitchFamily="34" charset="0"/>
                <a:cs typeface="Times New Roman" panose="02020603050405020304" pitchFamily="18" charset="0"/>
              </a:rPr>
              <a:t>¡Comparta los beneficios de ser Soroptimista!</a:t>
            </a:r>
            <a:endParaRPr lang="x-es-XL"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0" i="0" u="none" kern="100" baseline="0">
                <a:effectLst/>
                <a:ea typeface="Aptos" panose="020B0004020202020204" pitchFamily="34" charset="0"/>
                <a:cs typeface="Times New Roman" panose="02020603050405020304" pitchFamily="18" charset="0"/>
              </a:rPr>
              <a:t>Incentive a nuevas miembros a unirse compartiendo los beneficios de ser Soroptimista. Ello puede inspirar a nuevas miembros a unirse al resaltar los atractivos de la membresía. </a:t>
            </a:r>
            <a:r>
              <a:rPr lang="x-es-XL" sz="1200" b="0" i="0" u="none" kern="100" baseline="0">
                <a:solidFill>
                  <a:srgbClr val="FF0000"/>
                </a:solidFill>
                <a:effectLst/>
                <a:ea typeface="Aptos" panose="020B0004020202020204" pitchFamily="34" charset="0"/>
                <a:cs typeface="Times New Roman" panose="02020603050405020304" pitchFamily="18" charset="0"/>
              </a:rPr>
              <a:t>Comience por hacerse estas preguntas:</a:t>
            </a:r>
            <a:r>
              <a:rPr lang="x-es-XL" sz="1200" b="0" i="0" u="none" kern="100" baseline="0">
                <a:effectLst/>
                <a:ea typeface="Aptos" panose="020B0004020202020204" pitchFamily="34" charset="0"/>
                <a:cs typeface="Times New Roman" panose="02020603050405020304" pitchFamily="18" charset="0"/>
              </a:rPr>
              <a:t>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x-es-XL" sz="1200" b="0" i="0" u="none" kern="100" baseline="0">
                <a:effectLst/>
                <a:ea typeface="Aptos" panose="020B0004020202020204" pitchFamily="34" charset="0"/>
                <a:cs typeface="Times New Roman" panose="02020603050405020304" pitchFamily="18" charset="0"/>
              </a:rPr>
              <a:t>¿Cómo se beneficiarán?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x-es-XL" sz="1200" b="0" i="0" u="none" kern="100" baseline="0">
                <a:effectLst/>
                <a:ea typeface="Aptos" panose="020B0004020202020204" pitchFamily="34" charset="0"/>
                <a:cs typeface="Times New Roman" panose="02020603050405020304" pitchFamily="18" charset="0"/>
              </a:rPr>
              <a:t>¿Qué recibirán por ser miembros?</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x-es-XL" sz="1200" kern="100" dirty="0">
              <a:effectLs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x-es-XL" sz="1200" b="0" i="0" u="none" kern="100" baseline="0">
                <a:effectLst/>
                <a:ea typeface="Aptos" panose="020B0004020202020204" pitchFamily="34" charset="0"/>
                <a:cs typeface="Times New Roman" panose="02020603050405020304" pitchFamily="18" charset="0"/>
              </a:rPr>
              <a:t>Asegúrese de que los beneficios estén alineados con nuestra misión y sean alcanzables. Algunos ejemplos y citas de miembros que asistieron a la 48</a:t>
            </a:r>
            <a:r>
              <a:rPr lang="x-es-XL" sz="1200" b="0" i="0" u="none" kern="100" baseline="30000">
                <a:effectLst/>
                <a:ea typeface="Aptos" panose="020B0004020202020204" pitchFamily="34" charset="0"/>
                <a:cs typeface="Times New Roman" panose="02020603050405020304" pitchFamily="18" charset="0"/>
              </a:rPr>
              <a:t>ª</a:t>
            </a:r>
            <a:r>
              <a:rPr lang="x-es-XL" sz="1200" b="0" i="0" u="none" kern="100" baseline="0">
                <a:effectLst/>
                <a:ea typeface="Aptos" panose="020B0004020202020204" pitchFamily="34" charset="0"/>
                <a:cs typeface="Times New Roman" panose="02020603050405020304" pitchFamily="18" charset="0"/>
              </a:rPr>
              <a:t> Convención Bienal de </a:t>
            </a:r>
            <a:r>
              <a:rPr lang="x-es-XL" sz="1200" b="0" i="1" u="none" kern="100" baseline="0">
                <a:effectLst/>
                <a:ea typeface="Aptos" panose="020B0004020202020204" pitchFamily="34" charset="0"/>
                <a:cs typeface="Times New Roman" panose="02020603050405020304" pitchFamily="18" charset="0"/>
              </a:rPr>
              <a:t>SIA</a:t>
            </a:r>
            <a:r>
              <a:rPr lang="x-es-XL" sz="1200" b="0" i="1" u="none" kern="100" baseline="0">
                <a:solidFill>
                  <a:srgbClr val="FF0000"/>
                </a:solidFill>
                <a:ea typeface="Aptos" panose="020B0004020202020204" pitchFamily="34" charset="0"/>
                <a:cs typeface="Times New Roman" panose="02020603050405020304" pitchFamily="18" charset="0"/>
              </a:rPr>
              <a:t>y que hablaron de la membresía: </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x-es-XL" sz="1200" b="0" i="0" u="none" kern="100" baseline="0">
                <a:solidFill>
                  <a:srgbClr val="FF0000"/>
                </a:solidFill>
                <a:ea typeface="Aptos" panose="020B0004020202020204" pitchFamily="34" charset="0"/>
                <a:cs typeface="Times New Roman" panose="02020603050405020304" pitchFamily="18" charset="0"/>
              </a:rPr>
              <a:t>Comunidad</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x-es-XL" sz="1200" b="0" i="0" u="none" kern="100" baseline="0">
                <a:solidFill>
                  <a:srgbClr val="FF0000"/>
                </a:solidFill>
                <a:ea typeface="Aptos" panose="020B0004020202020204" pitchFamily="34" charset="0"/>
                <a:cs typeface="Times New Roman" panose="02020603050405020304" pitchFamily="18" charset="0"/>
              </a:rPr>
              <a:t>Conexión/Redes</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x-es-XL" sz="1200" b="0" i="0" u="none" kern="100" baseline="0">
                <a:solidFill>
                  <a:srgbClr val="FF0000"/>
                </a:solidFill>
                <a:ea typeface="Aptos" panose="020B0004020202020204" pitchFamily="34" charset="0"/>
                <a:cs typeface="Times New Roman" panose="02020603050405020304" pitchFamily="18" charset="0"/>
              </a:rPr>
              <a:t>Divertido</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x-es-XL" sz="1200" b="0" i="0" u="none" kern="100" baseline="0">
                <a:solidFill>
                  <a:srgbClr val="FF0000"/>
                </a:solidFill>
                <a:ea typeface="Aptos" panose="020B0004020202020204" pitchFamily="34" charset="0"/>
                <a:cs typeface="Times New Roman" panose="02020603050405020304" pitchFamily="18" charset="0"/>
              </a:rPr>
              <a:t>Intercambio global</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x-es-XL" sz="1200" b="0" i="0" u="none" kern="100" baseline="0">
                <a:solidFill>
                  <a:srgbClr val="FF0000"/>
                </a:solidFill>
                <a:ea typeface="Aptos" panose="020B0004020202020204" pitchFamily="34" charset="0"/>
                <a:cs typeface="Times New Roman" panose="02020603050405020304" pitchFamily="18" charset="0"/>
              </a:rPr>
              <a:t>Capacidad colectiva para marcar la diferencia</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x-es-XL" sz="1200" b="0" i="0" u="none" kern="100" baseline="0">
                <a:solidFill>
                  <a:srgbClr val="FF0000"/>
                </a:solidFill>
                <a:ea typeface="Aptos" panose="020B0004020202020204" pitchFamily="34" charset="0"/>
                <a:cs typeface="Times New Roman" panose="02020603050405020304" pitchFamily="18" charset="0"/>
              </a:rPr>
              <a:t>y amistad, por nombrar algunos.</a:t>
            </a:r>
            <a:endParaRPr lang="x-es-XL" sz="1200" i="0" strike="sngStrike" kern="100" dirty="0">
              <a:solidFill>
                <a:srgbClr val="FF0000"/>
              </a:solidFill>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0" i="0" u="none" kern="100" baseline="0">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lang="x-es-XL" sz="1200" b="1" i="0" u="none" kern="100" baseline="0">
                <a:effectLst/>
                <a:ea typeface="Aptos" panose="020B0004020202020204" pitchFamily="34" charset="0"/>
                <a:cs typeface="Times New Roman" panose="02020603050405020304" pitchFamily="18" charset="0"/>
              </a:rPr>
              <a:t>Promover la membresía</a:t>
            </a:r>
            <a:endParaRPr lang="x-es-XL" sz="1200" kern="100" dirty="0">
              <a:effectLst/>
              <a:ea typeface="Aptos" panose="020B0004020202020204" pitchFamily="34" charset="0"/>
              <a:cs typeface="Times New Roman" panose="02020603050405020304" pitchFamily="18" charset="0"/>
            </a:endParaRP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x-es-XL" sz="1200" b="0" i="0" u="none" kern="100" baseline="0">
                <a:effectLst/>
                <a:ea typeface="Aptos" panose="020B0004020202020204" pitchFamily="34" charset="0"/>
                <a:cs typeface="Times New Roman" panose="02020603050405020304" pitchFamily="18" charset="0"/>
              </a:rPr>
              <a:t>¡Promocione nuestros Programas de Sueño, ya que sabemos que son la forma número uno de atraer nuevos miembros!</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x-es-XL" sz="1200" b="0" i="0" u="none" kern="100" baseline="0">
                <a:effectLst/>
                <a:ea typeface="Aptos" panose="020B0004020202020204" pitchFamily="34" charset="0"/>
                <a:cs typeface="Times New Roman" panose="02020603050405020304" pitchFamily="18" charset="0"/>
              </a:rPr>
              <a:t>Aumente la conciencia sobre nuestros unificadores Programas de Sueño y subraye el impacto que tienen en las mujeres y las niñas. Utilice los kits publicitarios de los </a:t>
            </a:r>
            <a:r>
              <a:rPr lang="x-es-XL" sz="1200" b="0" i="1" u="none" kern="100" baseline="0">
                <a:effectLst/>
                <a:ea typeface="Aptos" panose="020B0004020202020204" pitchFamily="34" charset="0"/>
                <a:cs typeface="Times New Roman" panose="02020603050405020304" pitchFamily="18" charset="0"/>
              </a:rPr>
              <a:t>Premios Vive Tu Sueño y Suéñalo</a:t>
            </a:r>
            <a:r>
              <a:rPr lang="x-es-XL" sz="1200" b="0" i="0" u="none" kern="100" baseline="0">
                <a:effectLst/>
                <a:ea typeface="Aptos" panose="020B0004020202020204" pitchFamily="34" charset="0"/>
                <a:cs typeface="Times New Roman" panose="02020603050405020304" pitchFamily="18" charset="0"/>
              </a:rPr>
              <a:t>, </a:t>
            </a:r>
            <a:r>
              <a:rPr lang="x-es-XL" sz="1200" b="0" i="1" u="none" kern="100" baseline="0">
                <a:effectLst/>
                <a:ea typeface="Aptos" panose="020B0004020202020204" pitchFamily="34" charset="0"/>
                <a:cs typeface="Times New Roman" panose="02020603050405020304" pitchFamily="18" charset="0"/>
              </a:rPr>
              <a:t>Puedes Lograrlo </a:t>
            </a:r>
            <a:r>
              <a:rPr lang="x-es-XL" sz="1200" b="0" i="0" u="none" kern="100" baseline="0">
                <a:effectLst/>
                <a:ea typeface="Aptos" panose="020B0004020202020204" pitchFamily="34" charset="0"/>
                <a:cs typeface="Times New Roman" panose="02020603050405020304" pitchFamily="18" charset="0"/>
              </a:rPr>
              <a:t>de SIA para comenzar.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x-es-XL" sz="1200" b="0" i="0" u="none" kern="100" baseline="0">
                <a:effectLst/>
                <a:ea typeface="Aptos" panose="020B0004020202020204" pitchFamily="34" charset="0"/>
                <a:cs typeface="Times New Roman" panose="02020603050405020304" pitchFamily="18" charset="0"/>
              </a:rPr>
              <a:t>Promocione su club con un comunicado de prensa descargable y personalizable o una plantilla para crear el folleto de su club.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x-es-XL" sz="1200" b="0" i="0" u="none" kern="100" baseline="0">
                <a:effectLst/>
                <a:ea typeface="Aptos" panose="020B0004020202020204" pitchFamily="34" charset="0"/>
                <a:cs typeface="Times New Roman" panose="02020603050405020304" pitchFamily="18" charset="0"/>
              </a:rPr>
              <a:t>Utilice las pautas de redes sociales y sitios web de SIA para ayudar a impulsar los esfuerzos publicitarios de su club.</a:t>
            </a:r>
          </a:p>
          <a:p>
            <a:pPr marL="0" marR="0" algn="l" rtl="0">
              <a:lnSpc>
                <a:spcPct val="107000"/>
              </a:lnSpc>
              <a:spcBef>
                <a:spcPts val="0"/>
              </a:spcBef>
              <a:spcAft>
                <a:spcPts val="800"/>
              </a:spcAft>
            </a:pPr>
            <a:endParaRPr lang="x-es-XL" sz="1200" b="1"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1" i="0" u="none" kern="100" baseline="0">
                <a:effectLst/>
                <a:ea typeface="Aptos" panose="020B0004020202020204" pitchFamily="34" charset="0"/>
                <a:cs typeface="Times New Roman" panose="02020603050405020304" pitchFamily="18" charset="0"/>
              </a:rPr>
              <a:t>Informarles sobre el Desarrollo Personal y las</a:t>
            </a:r>
            <a:r>
              <a:rPr lang="x-es-XL" sz="1200" b="0" i="0" u="none" kern="100" baseline="0">
                <a:effectLst/>
                <a:ea typeface="Aptos" panose="020B0004020202020204" pitchFamily="34" charset="0"/>
                <a:cs typeface="Times New Roman" panose="02020603050405020304" pitchFamily="18" charset="0"/>
              </a:rPr>
              <a:t> </a:t>
            </a:r>
            <a:r>
              <a:rPr lang="x-es-XL" sz="1200" b="1" i="0" u="none" kern="100" baseline="0">
                <a:effectLst/>
                <a:ea typeface="Aptos" panose="020B0004020202020204" pitchFamily="34" charset="0"/>
                <a:cs typeface="Times New Roman" panose="02020603050405020304" pitchFamily="18" charset="0"/>
              </a:rPr>
              <a:t>Conexiones</a:t>
            </a:r>
            <a:r>
              <a:rPr lang="x-es-XL" sz="1200" b="0" i="0" u="none" kern="100" baseline="0">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lang="x-es-XL" sz="1200" b="0" i="0" u="none" kern="100" baseline="0">
                <a:effectLst/>
                <a:ea typeface="Aptos" panose="020B0004020202020204" pitchFamily="34" charset="0"/>
                <a:cs typeface="Times New Roman" panose="02020603050405020304" pitchFamily="18" charset="0"/>
              </a:rPr>
              <a:t>Las oportunidades de desarrollo de liderazgo brindan crecimiento profesional obtenido a través del voluntariado en roles de liderazgo y asistiendo a capacitaciones de desarrollo de liderazgo ofrecidas por SIA. Los miembros crecen personalmente a través de amistades con miembros del club, relaciones en su región y conexiones con miembros de diversos países y orígenes. </a:t>
            </a:r>
          </a:p>
          <a:p>
            <a:pPr marL="0" marR="0" algn="l" rtl="0">
              <a:lnSpc>
                <a:spcPct val="107000"/>
              </a:lnSpc>
              <a:spcBef>
                <a:spcPts val="0"/>
              </a:spcBef>
              <a:spcAft>
                <a:spcPts val="800"/>
              </a:spcAft>
            </a:pPr>
            <a:endParaRPr lang="x-es-XL"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1" i="0" u="none" kern="100" baseline="0">
                <a:effectLst/>
                <a:ea typeface="Aptos" panose="020B0004020202020204" pitchFamily="34" charset="0"/>
                <a:cs typeface="Times New Roman" panose="02020603050405020304" pitchFamily="18" charset="0"/>
              </a:rPr>
              <a:t>Oportunidades de encuentro:</a:t>
            </a:r>
            <a:endParaRPr lang="x-es-XL"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x-es-XL" sz="1200" b="0" i="0" u="none" kern="100" baseline="0">
                <a:effectLst/>
                <a:ea typeface="Aptos" panose="020B0004020202020204" pitchFamily="34" charset="0"/>
                <a:cs typeface="Times New Roman" panose="02020603050405020304" pitchFamily="18" charset="0"/>
              </a:rPr>
              <a:t>Otra forma impactante de apoyar los esfuerzos de reclutamiento es organizar una reunión mensual, trimestral o anual para miembros nuevas o potenciales mediante Zoom, Teams, reuniones en persona u otro medio de su elección. Es una excelente manera de involucrarlas y darles la bienvenida a la comunidad de Soroptimist.</a:t>
            </a:r>
          </a:p>
          <a:p>
            <a:pPr marL="0" marR="0" algn="l" rtl="0">
              <a:lnSpc>
                <a:spcPct val="107000"/>
              </a:lnSpc>
              <a:spcBef>
                <a:spcPts val="0"/>
              </a:spcBef>
              <a:spcAft>
                <a:spcPts val="800"/>
              </a:spcAft>
            </a:pPr>
            <a:endParaRPr lang="x-es-XL" sz="1200" kern="100" dirty="0">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936352F2-6B87-474D-B022-C7F8713B53C0}" type="slidenum">
              <a:rPr/>
              <a:t>3</a:t>
            </a:fld>
            <a:endParaRPr lang="x-es-XL"/>
          </a:p>
        </p:txBody>
      </p:sp>
    </p:spTree>
    <p:extLst>
      <p:ext uri="{BB962C8B-B14F-4D97-AF65-F5344CB8AC3E}">
        <p14:creationId xmlns:p14="http://schemas.microsoft.com/office/powerpoint/2010/main" val="337537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6839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b="0" i="0" u="none" baseline="0">
                <a:effectLst/>
                <a:highlight>
                  <a:srgbClr val="F4F5F9"/>
                </a:highlight>
              </a:rPr>
              <a:t>Crear un proceso exitoso para dar la bienvenida a nuevas miembros. </a:t>
            </a:r>
            <a:r>
              <a:rPr lang="x-es-XL" b="0" i="0" u="none" baseline="0">
                <a:effectLst/>
              </a:rPr>
              <a:t>Ofrecer una orientación para nuevas miembros les permite tener una mejor idea de su club y de cómo pueden adaptarse y encontrar valor en su membresía. </a:t>
            </a:r>
            <a:r>
              <a:rPr lang="x-es-XL" b="0" i="0" u="none" baseline="0"/>
              <a:t>En el año club 2024-2025, SIA lanzará una orientación para nuevas miembros para su proceso de incorporación. Esto incluirá:</a:t>
            </a:r>
          </a:p>
          <a:p>
            <a:pPr marL="0" marR="0" lvl="0" indent="0" algn="l" rtl="0">
              <a:lnSpc>
                <a:spcPct val="107000"/>
              </a:lnSpc>
              <a:spcBef>
                <a:spcPts val="0"/>
              </a:spcBef>
              <a:spcAft>
                <a:spcPts val="800"/>
              </a:spcAft>
              <a:buFont typeface="Symbol" panose="05050102010706020507" pitchFamily="18" charset="2"/>
              <a:buNone/>
            </a:pPr>
            <a:endParaRPr lang="x-es-XL" dirty="0"/>
          </a:p>
          <a:p>
            <a:pPr marL="171450" marR="0" lvl="0" indent="-171450" algn="l" rtl="0">
              <a:lnSpc>
                <a:spcPct val="100000"/>
              </a:lnSpc>
              <a:spcBef>
                <a:spcPts val="0"/>
              </a:spcBef>
              <a:spcAft>
                <a:spcPts val="0"/>
              </a:spcAft>
              <a:buFont typeface="Arial" panose="020B0604020202020204" pitchFamily="34" charset="0"/>
              <a:buChar char="•"/>
            </a:pPr>
            <a:r>
              <a:rPr lang="x-es-XL" b="0" i="0" u="none" baseline="0"/>
              <a:t>La historia de Soroptimist para que las miembros comprendan los antecedentes de la organización </a:t>
            </a:r>
          </a:p>
          <a:p>
            <a:pPr marL="171450" marR="0" lvl="0" indent="-171450" algn="l" rtl="0">
              <a:lnSpc>
                <a:spcPct val="100000"/>
              </a:lnSpc>
              <a:spcBef>
                <a:spcPts val="0"/>
              </a:spcBef>
              <a:spcAft>
                <a:spcPts val="0"/>
              </a:spcAft>
              <a:buFont typeface="Arial" panose="020B0604020202020204" pitchFamily="34" charset="0"/>
              <a:buChar char="•"/>
            </a:pPr>
            <a:r>
              <a:rPr lang="x-es-XL" b="0" i="0" u="none" baseline="0"/>
              <a:t>La misión de nuestra federación y cuál es nuestro enfoque principal.</a:t>
            </a:r>
          </a:p>
          <a:p>
            <a:pPr marL="171450" marR="0" lvl="0" indent="-171450" algn="l" rtl="0">
              <a:lnSpc>
                <a:spcPct val="100000"/>
              </a:lnSpc>
              <a:spcBef>
                <a:spcPts val="0"/>
              </a:spcBef>
              <a:spcAft>
                <a:spcPts val="0"/>
              </a:spcAft>
              <a:buFont typeface="Arial" panose="020B0604020202020204" pitchFamily="34" charset="0"/>
              <a:buChar char="•"/>
            </a:pPr>
            <a:r>
              <a:rPr lang="x-es-XL" b="0" i="0" u="none" baseline="0"/>
              <a:t>La estructura de Soroptimist International (alto rango) y SIA</a:t>
            </a:r>
          </a:p>
          <a:p>
            <a:pPr marL="171450" marR="0" lvl="0" indent="-171450" algn="l" rtl="0">
              <a:lnSpc>
                <a:spcPct val="100000"/>
              </a:lnSpc>
              <a:spcBef>
                <a:spcPts val="0"/>
              </a:spcBef>
              <a:spcAft>
                <a:spcPts val="0"/>
              </a:spcAft>
              <a:buFont typeface="Arial" panose="020B0604020202020204" pitchFamily="34" charset="0"/>
              <a:buChar char="•"/>
            </a:pPr>
            <a:r>
              <a:rPr lang="x-es-XL" b="0" i="0" u="none" baseline="0"/>
              <a:t>Roles y responsabilidades Los nuevas miembros obtendrán información sobre las responsabilidades de las líderes de clubes, regiones y federaciones y cómo interactúan con el personal de SIA.</a:t>
            </a:r>
          </a:p>
          <a:p>
            <a:pPr marL="171450" marR="0" lvl="0" indent="-171450" algn="l" rtl="0">
              <a:lnSpc>
                <a:spcPct val="100000"/>
              </a:lnSpc>
              <a:spcBef>
                <a:spcPts val="0"/>
              </a:spcBef>
              <a:spcAft>
                <a:spcPts val="0"/>
              </a:spcAft>
              <a:buFont typeface="Arial" panose="020B0604020202020204" pitchFamily="34" charset="0"/>
              <a:buChar char="•"/>
            </a:pPr>
            <a:r>
              <a:rPr lang="x-es-XL" b="0" i="0" u="none" baseline="0"/>
              <a:t>Dirija a las nuevas miembros a las áreas populares en el sitio web de SIA para que puedan encontrar lo que necesitan. </a:t>
            </a:r>
          </a:p>
          <a:p>
            <a:pPr algn="l" rtl="0"/>
            <a:endParaRPr lang="x-es-XL" b="0" i="0" dirty="0">
              <a:effectLst/>
              <a:highlight>
                <a:srgbClr val="F4F5F9"/>
              </a:highlight>
            </a:endParaRPr>
          </a:p>
          <a:p>
            <a:pPr algn="l" rtl="0"/>
            <a:r>
              <a:rPr lang="x-es-XL" b="0" i="0" u="none" baseline="0">
                <a:effectLst/>
                <a:highlight>
                  <a:srgbClr val="F4F5F9"/>
                </a:highlight>
              </a:rPr>
              <a:t>¡La experiencia de recibir la bienvenida debe ser agradable y motivadora! También puede presentar a las nuevas miembros desde el comienzo de su reunión inicial. Esta introducción podría ser tan sencilla como redactar una nota de bienvenida breve pero impactante y entregar un pin de miembro y una credencial con su nombre a la nueva miembro.</a:t>
            </a:r>
            <a:r>
              <a:rPr lang="x-es-XL" b="0" i="0" u="none" baseline="0">
                <a:effectLst/>
              </a:rPr>
              <a:t> </a:t>
            </a:r>
          </a:p>
          <a:p>
            <a:endParaRPr lang="x-es-XL" dirty="0"/>
          </a:p>
          <a:p>
            <a:pPr algn="l" rtl="0"/>
            <a:r>
              <a:rPr lang="x-es-XL" b="0" i="0" u="none" baseline="0"/>
              <a:t>Algunas otras formas de incorporar nuevas miembros son:</a:t>
            </a:r>
          </a:p>
          <a:p>
            <a:pPr marL="171450" indent="-171450" algn="l" rtl="0">
              <a:buFont typeface="Arial" panose="020B0604020202020204" pitchFamily="34" charset="0"/>
              <a:buChar char="•"/>
            </a:pPr>
            <a:r>
              <a:rPr lang="x-es-XL" b="0" i="0" u="none" baseline="0"/>
              <a:t>Además de un pin y una credencial, entregue a las miembros una bolsa de “regalitos” en su primera reunión.</a:t>
            </a:r>
          </a:p>
          <a:p>
            <a:pPr marL="171450" indent="-171450" algn="l" rtl="0">
              <a:buFont typeface="Arial" panose="020B0604020202020204" pitchFamily="34" charset="0"/>
              <a:buChar char="•"/>
            </a:pPr>
            <a:r>
              <a:rPr lang="x-es-XL" b="0" i="0" u="none" baseline="0">
                <a:effectLst/>
              </a:rPr>
              <a:t>Organice una cena en la que las nuevas miembros sean las invitados de honor y el objetivo sea conocerse entre sí, no ocuparse de los asuntos del club.</a:t>
            </a:r>
          </a:p>
          <a:p>
            <a:pPr marL="171450" indent="-171450" algn="l" rtl="0">
              <a:buFont typeface="Arial" panose="020B0604020202020204" pitchFamily="34" charset="0"/>
              <a:buChar char="•"/>
            </a:pPr>
            <a:r>
              <a:rPr lang="x-es-XL" b="0" i="0" u="none" baseline="0">
                <a:effectLst/>
              </a:rPr>
              <a:t>Incluya un perfil y una foto de cada nueva miembro en el boletín del club.</a:t>
            </a:r>
          </a:p>
          <a:p>
            <a:pPr marL="171450" indent="-171450" algn="l" rtl="0">
              <a:buFont typeface="Arial" panose="020B0604020202020204" pitchFamily="34" charset="0"/>
              <a:buChar char="•"/>
            </a:pPr>
            <a:r>
              <a:rPr lang="x-es-XL" b="0" i="0" u="none" baseline="0">
                <a:effectLst/>
              </a:rPr>
              <a:t>Realice una actividad para romper el hielo al comienzo de cualquier reunión a la que asistan nuevas miembros, que las presente de una manera divertida y memorable y aliente a las miembros actuales a romper con los grupúsculos.</a:t>
            </a:r>
          </a:p>
          <a:p>
            <a:pPr algn="l" rtl="0">
              <a:buFont typeface="Arial" panose="020B0604020202020204" pitchFamily="34" charset="0"/>
              <a:buNone/>
            </a:pPr>
            <a:endParaRPr lang="x-es-XL" b="0" i="0" dirty="0">
              <a:effectLst/>
            </a:endParaRPr>
          </a:p>
          <a:p>
            <a:pPr algn="l" rtl="0">
              <a:buFont typeface="Arial" panose="020B0604020202020204" pitchFamily="34" charset="0"/>
              <a:buNone/>
            </a:pPr>
            <a:r>
              <a:rPr lang="x-es-XL" b="0" i="0" u="none" baseline="0">
                <a:effectLst/>
                <a:highlight>
                  <a:srgbClr val="F4F5F9"/>
                </a:highlight>
              </a:rPr>
              <a:t>¡El punto clave a tener en cuenta al saludar a nuevas miembros es inyectar algo de creatividad! La forma en que se le da la bienvenida a una miembro depende completamente de la elección del club. Ya sea una cena estructurada o una actividad ligera para romper el hielo, intente que la bienvenida sea única de su club y deje una impresión duradera tanto en las recién llegadas como en las miembros actuales.</a:t>
            </a:r>
          </a:p>
          <a:p>
            <a:pPr algn="l" rtl="0">
              <a:buFont typeface="Arial" panose="020B0604020202020204" pitchFamily="34" charset="0"/>
              <a:buNone/>
            </a:pPr>
            <a:endParaRPr lang="x-es-XL" dirty="0"/>
          </a:p>
        </p:txBody>
      </p:sp>
      <p:sp>
        <p:nvSpPr>
          <p:cNvPr id="4" name="Slide Number Placeholder 3"/>
          <p:cNvSpPr>
            <a:spLocks noGrp="1"/>
          </p:cNvSpPr>
          <p:nvPr>
            <p:ph type="sldNum" sz="quarter" idx="5"/>
          </p:nvPr>
        </p:nvSpPr>
        <p:spPr/>
        <p:txBody>
          <a:bodyPr/>
          <a:lstStyle/>
          <a:p>
            <a:pPr algn="l" rtl="0"/>
            <a:fld id="{936352F2-6B87-474D-B022-C7F8713B53C0}" type="slidenum">
              <a:rPr/>
              <a:t>4</a:t>
            </a:fld>
            <a:endParaRPr lang="x-es-XL"/>
          </a:p>
        </p:txBody>
      </p:sp>
    </p:spTree>
    <p:extLst>
      <p:ext uri="{BB962C8B-B14F-4D97-AF65-F5344CB8AC3E}">
        <p14:creationId xmlns:p14="http://schemas.microsoft.com/office/powerpoint/2010/main" val="354290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7345136"/>
          </a:xfrm>
        </p:spPr>
        <p:txBody>
          <a:bodyPr/>
          <a:lstStyle/>
          <a:p>
            <a:pPr algn="l" rtl="0"/>
            <a:r>
              <a:rPr lang="x-es-XL" b="1" i="0" u="none" baseline="0"/>
              <a:t>Antes de establecer un club, ¡planifique una estrategia! </a:t>
            </a:r>
          </a:p>
          <a:p>
            <a:pPr algn="l" rtl="0"/>
            <a:r>
              <a:rPr lang="x-es-XL" b="0" i="0" u="none" baseline="0"/>
              <a:t>Cuando comienza el proceso de constitución de un nuevo club, hay muchas cosas que tener en cuenta antes de empezar el trabajo. Para facilitarle las cosas a usted y al equipo de constitución, utilice la guía Antes de constituir un club, que se encuentra en el sitio web de SIA, en la sección Constitución de nuevos clubes.  ¡Esta guía está destinada a describir su estrategia para la constitución de un nuevo club! </a:t>
            </a:r>
          </a:p>
          <a:p>
            <a:endParaRPr lang="x-es-XL" dirty="0"/>
          </a:p>
          <a:p>
            <a:pPr algn="l" rtl="0"/>
            <a:r>
              <a:rPr lang="x-es-XL" b="0" i="0" u="none" baseline="0"/>
              <a:t>Durante esta etapa de planificación del proceso de constitución, usted: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cs typeface="Times New Roman" panose="02020603050405020304" pitchFamily="18" charset="0"/>
              </a:rPr>
              <a:t>Identificará a su equipo de constitución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cs typeface="Times New Roman" panose="02020603050405020304" pitchFamily="18" charset="0"/>
              </a:rPr>
              <a:t>Elegirá un modelo de club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cs typeface="Times New Roman" panose="02020603050405020304" pitchFamily="18" charset="0"/>
              </a:rPr>
              <a:t>Determinará su enfoque geográfico</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cs typeface="Times New Roman" panose="02020603050405020304" pitchFamily="18" charset="0"/>
              </a:rPr>
              <a:t>Establecerá </a:t>
            </a:r>
            <a:r>
              <a:rPr lang="x-es-XL" b="0" i="0" u="none" baseline="0"/>
              <a:t>una línea de tiempo y presupuesto</a:t>
            </a:r>
          </a:p>
          <a:p>
            <a:pPr marL="228600" indent="-228600" algn="l" rtl="0">
              <a:buAutoNum type="arabicPeriod"/>
            </a:pPr>
            <a:endParaRPr lang="x-es-XL" dirty="0"/>
          </a:p>
          <a:p>
            <a:pPr marL="228600" indent="-228600" algn="l" rtl="0">
              <a:buAutoNum type="arabicPeriod"/>
            </a:pPr>
            <a:endParaRPr lang="x-es-XL" dirty="0"/>
          </a:p>
          <a:p>
            <a:pPr marL="0" indent="0" algn="l" rtl="0">
              <a:buNone/>
            </a:pPr>
            <a:r>
              <a:rPr lang="x-es-XL" b="1" i="0" u="none" baseline="0"/>
              <a:t>Ahora que el proceso de constitución está en marcha – ¡IMPLEMÉNTELO! </a:t>
            </a:r>
            <a:r>
              <a:rPr lang="x-es-XL" b="0" i="0" u="none" baseline="0"/>
              <a:t>Una vez definida su estrategia, su equipo de constitución estará listo para implementar los pasos necesarios para establecer el club. Aunque pueda parecer una tarea abrumadora, se puede dividir en los siguientes pasos: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ea typeface="+mn-ea"/>
                <a:cs typeface="Times New Roman" panose="02020603050405020304" pitchFamily="18" charset="0"/>
              </a:rPr>
              <a:t>Alcance comunitario y reclutamiento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ea typeface="+mn-ea"/>
                <a:cs typeface="Times New Roman" panose="02020603050405020304" pitchFamily="18" charset="0"/>
              </a:rPr>
              <a:t>Reuniones informativas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ea typeface="+mn-ea"/>
                <a:cs typeface="Times New Roman" panose="02020603050405020304" pitchFamily="18" charset="0"/>
              </a:rPr>
              <a:t>Logística del club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sz="1200" b="0" i="0" u="none" kern="100" baseline="0">
                <a:solidFill>
                  <a:schemeClr val="tx1"/>
                </a:solidFill>
                <a:effectLst/>
                <a:latin typeface="+mn-lt"/>
                <a:ea typeface="+mn-ea"/>
                <a:cs typeface="Times New Roman" panose="02020603050405020304" pitchFamily="18" charset="0"/>
              </a:rPr>
              <a:t>Solicitud de constitución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x-es-XL" b="0" i="0" u="none" baseline="0"/>
              <a:t>¡</a:t>
            </a:r>
            <a:r>
              <a:rPr lang="x-es-XL" sz="1200" b="0" i="0" u="none" kern="100" baseline="0">
                <a:solidFill>
                  <a:schemeClr val="tx1"/>
                </a:solidFill>
                <a:effectLst/>
                <a:latin typeface="+mn-lt"/>
                <a:ea typeface="+mn-ea"/>
                <a:cs typeface="Times New Roman" panose="02020603050405020304" pitchFamily="18" charset="0"/>
              </a:rPr>
              <a:t>Celebración</a:t>
            </a:r>
            <a:r>
              <a:rPr lang="x-es-XL" b="0" i="0" u="none" baseline="0"/>
              <a:t>!</a:t>
            </a:r>
          </a:p>
          <a:p>
            <a:pPr marL="0" indent="0" algn="l" rtl="0">
              <a:buNone/>
            </a:pPr>
            <a:endParaRPr lang="x-es-XL" dirty="0"/>
          </a:p>
          <a:p>
            <a:pPr algn="l" rtl="0">
              <a:defRPr/>
            </a:pPr>
            <a:endParaRPr lang="x-es-XL" dirty="0"/>
          </a:p>
          <a:p>
            <a:pPr marL="0" marR="0" lvl="0" indent="0" algn="l" defTabSz="914400" rtl="0" eaLnBrk="1" fontAlgn="auto" latinLnBrk="0" hangingPunct="1">
              <a:lnSpc>
                <a:spcPct val="100000"/>
              </a:lnSpc>
              <a:spcBef>
                <a:spcPts val="0"/>
              </a:spcBef>
              <a:spcAft>
                <a:spcPts val="0"/>
              </a:spcAft>
              <a:buClrTx/>
              <a:buSzTx/>
              <a:buFontTx/>
              <a:buNone/>
              <a:tabLst/>
              <a:defRPr/>
            </a:pPr>
            <a:r>
              <a:rPr lang="x-es-XL" b="0" i="0" u="none" baseline="0"/>
              <a:t>Una vez finalizada la celebración de la constitución de su club, un nuevo club seguirá necesitando orientación a medida que sea plenamente acogido por la región y por nuestra organización. </a:t>
            </a:r>
            <a:r>
              <a:rPr lang="x-es-XL" b="1" i="0" u="none" baseline="0"/>
              <a:t>El equipo de constitución está en una posición única para asumir el papel de mentor.</a:t>
            </a:r>
            <a:r>
              <a:rPr lang="x-es-XL" b="0" i="0" u="none" baseline="0"/>
              <a:t> Su principal responsabilidad como mentor de un nuevo club es garantizar que el nuevo club brinde los beneficios y la experiencia que los miembros de Soroptimist valoran, en alineación con el plan estratégico de nuestra organización. Esto significa guiarlos hacia un trabajo basado en la misión con nuestros Programas de Sueño globales, fomentar conexiones con las Soroptimistas en toda nuestra organización y asegurarnos de que sepan cómo acceder a todo el apoyo disponible en la sede principal de SIA. Puede encontrar la “Guía para mentoras después de la constitución” en el sitio web de SIA en Para clubes &gt; Constitución de nuevos clubes.</a:t>
            </a:r>
            <a:endParaRPr lang="x-es-XL" dirty="0">
              <a:cs typeface="Calibri"/>
            </a:endParaRPr>
          </a:p>
          <a:p>
            <a:pPr marL="0" indent="0" algn="l" rtl="0">
              <a:buNone/>
            </a:pPr>
            <a:endParaRPr lang="x-es-XL" dirty="0"/>
          </a:p>
          <a:p>
            <a:pPr marL="0" indent="0" algn="l" rtl="0">
              <a:buNone/>
            </a:pPr>
            <a:endParaRPr lang="x-es-XL" dirty="0"/>
          </a:p>
        </p:txBody>
      </p:sp>
      <p:sp>
        <p:nvSpPr>
          <p:cNvPr id="4" name="Slide Number Placeholder 3"/>
          <p:cNvSpPr>
            <a:spLocks noGrp="1"/>
          </p:cNvSpPr>
          <p:nvPr>
            <p:ph type="sldNum" sz="quarter" idx="5"/>
          </p:nvPr>
        </p:nvSpPr>
        <p:spPr/>
        <p:txBody>
          <a:bodyPr/>
          <a:lstStyle/>
          <a:p>
            <a:pPr algn="l" rtl="0"/>
            <a:fld id="{936352F2-6B87-474D-B022-C7F8713B53C0}" type="slidenum">
              <a:rPr/>
              <a:t>5</a:t>
            </a:fld>
            <a:endParaRPr lang="x-es-XL"/>
          </a:p>
        </p:txBody>
      </p:sp>
    </p:spTree>
    <p:extLst>
      <p:ext uri="{BB962C8B-B14F-4D97-AF65-F5344CB8AC3E}">
        <p14:creationId xmlns:p14="http://schemas.microsoft.com/office/powerpoint/2010/main" val="389425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Gracias por su tiempo.</a:t>
            </a:r>
          </a:p>
        </p:txBody>
      </p:sp>
      <p:sp>
        <p:nvSpPr>
          <p:cNvPr id="4" name="Slide Number Placeholder 3"/>
          <p:cNvSpPr>
            <a:spLocks noGrp="1"/>
          </p:cNvSpPr>
          <p:nvPr>
            <p:ph type="sldNum" sz="quarter" idx="5"/>
          </p:nvPr>
        </p:nvSpPr>
        <p:spPr/>
        <p:txBody>
          <a:bodyPr/>
          <a:lstStyle/>
          <a:p>
            <a:pPr algn="l" rtl="0"/>
            <a:fld id="{936352F2-6B87-474D-B022-C7F8713B53C0}" type="slidenum">
              <a:rPr/>
              <a:t>6</a:t>
            </a:fld>
            <a:endParaRPr lang="x-es-XL"/>
          </a:p>
        </p:txBody>
      </p:sp>
    </p:spTree>
    <p:extLst>
      <p:ext uri="{BB962C8B-B14F-4D97-AF65-F5344CB8AC3E}">
        <p14:creationId xmlns:p14="http://schemas.microsoft.com/office/powerpoint/2010/main" val="194395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2150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21433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970640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3367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93441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9D0D92BC-42A9-434B-8530-ADBF4485E407}" type="datetimeFigureOut">
              <a:rPr lang="en-US" smtClean="0"/>
              <a:t>9/2/2024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92200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9/2/2024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55901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2614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8788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06692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81686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4178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60265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835387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239476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48419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2823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D0D92BC-42A9-434B-8530-ADBF4485E407}" type="datetimeFigureOut">
              <a:rPr lang="en-US" smtClean="0"/>
              <a:pPr/>
              <a:t>9/2/2024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1107069095"/>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773391C1-8C26-E59C-51BC-73C2F26E0222}"/>
              </a:ext>
            </a:extLst>
          </p:cNvPr>
          <p:cNvPicPr>
            <a:picLocks noChangeAspect="1"/>
          </p:cNvPicPr>
          <p:nvPr/>
        </p:nvPicPr>
        <p:blipFill rotWithShape="1">
          <a:blip r:embed="rId3"/>
          <a:srcRect l="7753" r="18910" b="1"/>
          <a:stretch/>
        </p:blipFill>
        <p:spPr>
          <a:xfrm>
            <a:off x="423337" y="402166"/>
            <a:ext cx="4932951" cy="6093055"/>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5695061" y="1241266"/>
            <a:ext cx="5428551" cy="3153753"/>
          </a:xfrm>
        </p:spPr>
        <p:txBody>
          <a:bodyPr>
            <a:normAutofit/>
          </a:bodyPr>
          <a:lstStyle/>
          <a:p>
            <a:pPr algn="l" rtl="0"/>
            <a:r>
              <a:rPr lang="x-es-XL" sz="4800" b="1" i="0" u="none" baseline="0" dirty="0"/>
              <a:t>MEMBRESÍA</a:t>
            </a:r>
            <a:r>
              <a:rPr lang="x-es-XL" sz="4800" b="0" i="0" u="none" baseline="0" dirty="0"/>
              <a:t> Buenas prácticas de reclutamiento y retención</a:t>
            </a:r>
          </a:p>
        </p:txBody>
      </p:sp>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61" y="5923508"/>
            <a:ext cx="5428551" cy="571713"/>
          </a:xfrm>
        </p:spPr>
        <p:txBody>
          <a:bodyPr>
            <a:normAutofit/>
          </a:bodyPr>
          <a:lstStyle/>
          <a:p>
            <a:pPr algn="l" rtl="0"/>
            <a:r>
              <a:rPr lang="x-es-XL" b="0" i="0" u="none" baseline="0"/>
              <a:t>Reunión regional de 2024</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x-es-XL"/>
          </a:p>
        </p:txBody>
      </p:sp>
      <p:sp>
        <p:nvSpPr>
          <p:cNvPr id="2" name="TextBox 1">
            <a:extLst>
              <a:ext uri="{FF2B5EF4-FFF2-40B4-BE49-F238E27FC236}">
                <a16:creationId xmlns:a16="http://schemas.microsoft.com/office/drawing/2014/main" id="{A9E6C2A1-6D45-8312-D5F9-6F72F5FD7B01}"/>
              </a:ext>
            </a:extLst>
          </p:cNvPr>
          <p:cNvSpPr txBox="1"/>
          <p:nvPr/>
        </p:nvSpPr>
        <p:spPr>
          <a:xfrm>
            <a:off x="5695061" y="5130212"/>
            <a:ext cx="5139829" cy="369332"/>
          </a:xfrm>
          <a:prstGeom prst="rect">
            <a:avLst/>
          </a:prstGeom>
          <a:noFill/>
        </p:spPr>
        <p:txBody>
          <a:bodyPr wrap="square" rtlCol="0">
            <a:spAutoFit/>
          </a:bodyPr>
          <a:lstStyle/>
          <a:p>
            <a:pPr algn="l" rtl="0"/>
            <a:r>
              <a:rPr lang="x-es-XL" b="0" i="0" u="none" baseline="0" dirty="0">
                <a:solidFill>
                  <a:srgbClr val="B4DCFA"/>
                </a:solidFill>
              </a:rPr>
              <a:t>Su nombre, Coordinadora Regional de Membresía de la región X</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es-XL"/>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x-es-XL"/>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714895" y="1085549"/>
            <a:ext cx="3552299" cy="4686903"/>
          </a:xfrm>
        </p:spPr>
        <p:txBody>
          <a:bodyPr anchor="ctr">
            <a:normAutofit/>
          </a:bodyPr>
          <a:lstStyle/>
          <a:p>
            <a:pPr algn="r" rtl="0"/>
            <a:r>
              <a:rPr lang="x-es-XL" b="0" i="0" u="none" baseline="0" dirty="0">
                <a:solidFill>
                  <a:srgbClr val="B4DCFA"/>
                </a:solidFill>
              </a:rPr>
              <a:t>Reclutamiento y retención</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19" name="Content Placeholder 2">
            <a:extLst>
              <a:ext uri="{FF2B5EF4-FFF2-40B4-BE49-F238E27FC236}">
                <a16:creationId xmlns:a16="http://schemas.microsoft.com/office/drawing/2014/main" id="{5CE0ACE6-AC75-FB19-B73C-A9B50CE6A12E}"/>
              </a:ext>
            </a:extLst>
          </p:cNvPr>
          <p:cNvGraphicFramePr>
            <a:graphicFrameLocks noGrp="1"/>
          </p:cNvGraphicFramePr>
          <p:nvPr>
            <p:ph idx="1"/>
            <p:extLst>
              <p:ext uri="{D42A27DB-BD31-4B8C-83A1-F6EECF244321}">
                <p14:modId xmlns:p14="http://schemas.microsoft.com/office/powerpoint/2010/main" val="1784040603"/>
              </p:ext>
            </p:extLst>
          </p:nvPr>
        </p:nvGraphicFramePr>
        <p:xfrm>
          <a:off x="5041399" y="1085549"/>
          <a:ext cx="5579707" cy="46869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965F068A-9DAD-6889-CCC8-A70CA9C1CA48}"/>
              </a:ext>
            </a:extLst>
          </p:cNvPr>
          <p:cNvSpPr txBox="1"/>
          <p:nvPr/>
        </p:nvSpPr>
        <p:spPr>
          <a:xfrm>
            <a:off x="311085" y="6455835"/>
            <a:ext cx="8578391" cy="307777"/>
          </a:xfrm>
          <a:prstGeom prst="rect">
            <a:avLst/>
          </a:prstGeom>
          <a:noFill/>
        </p:spPr>
        <p:txBody>
          <a:bodyPr wrap="square" rtlCol="0">
            <a:spAutoFit/>
          </a:bodyPr>
          <a:lstStyle/>
          <a:p>
            <a:pPr algn="l" rtl="0"/>
            <a:r>
              <a:rPr lang="x-es-XL" sz="1400" b="0" i="0" u="none" baseline="0">
                <a:solidFill>
                  <a:schemeClr val="accent1"/>
                </a:solidFill>
              </a:rPr>
              <a:t>Reuniones regionales de SIA 2024</a:t>
            </a:r>
          </a:p>
        </p:txBody>
      </p:sp>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450574" y="973668"/>
            <a:ext cx="11277600" cy="706964"/>
          </a:xfrm>
        </p:spPr>
        <p:txBody>
          <a:bodyPr/>
          <a:lstStyle/>
          <a:p>
            <a:pPr algn="ctr" rtl="0"/>
            <a:r>
              <a:rPr lang="x-es-XL" b="0" i="0" u="none" baseline="0"/>
              <a:t>Estrategias para atraer nuevas miembros</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p:txBody>
          <a:bodyPr>
            <a:normAutofit/>
          </a:bodyPr>
          <a:lstStyle/>
          <a:p>
            <a:pPr algn="l" rtl="0"/>
            <a:r>
              <a:rPr lang="x-es-XL" sz="3200" b="0" i="0" u="none" baseline="0"/>
              <a:t>Divulgación</a:t>
            </a:r>
          </a:p>
          <a:p>
            <a:pPr algn="l" rtl="0"/>
            <a:r>
              <a:rPr lang="x-es-XL" sz="3200" b="0" i="0" u="none" baseline="0"/>
              <a:t>Beneficios de la membresía</a:t>
            </a:r>
          </a:p>
          <a:p>
            <a:pPr algn="l" rtl="0"/>
            <a:r>
              <a:rPr lang="x-es-XL" sz="3200" b="0" i="0" u="none" baseline="0"/>
              <a:t>Marketing de membresía</a:t>
            </a:r>
          </a:p>
          <a:p>
            <a:pPr algn="l" rtl="0"/>
            <a:r>
              <a:rPr lang="x-es-XL" sz="3200" b="0" i="0" u="none" baseline="0"/>
              <a:t>Desarrollo personal y conexiones</a:t>
            </a:r>
          </a:p>
          <a:p>
            <a:pPr algn="l" rtl="0"/>
            <a:r>
              <a:rPr lang="x-es-XL" sz="3200" b="0" i="0" u="none" baseline="0"/>
              <a:t>Oportunidades de encuentro</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x-es-XL" sz="1400" b="0" i="0" u="none" baseline="0">
                <a:solidFill>
                  <a:schemeClr val="accent1"/>
                </a:solidFill>
              </a:rPr>
              <a:t>Reuniones regionales de SIA 2024</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x-es-XL"/>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503EB0F-2257-4A3E-A73B-E1DE769B459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77012B2A-0D78-433A-8C68-8889D3DCDD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es-XL"/>
            </a:p>
          </p:txBody>
        </p:sp>
        <p:sp>
          <p:nvSpPr>
            <p:cNvPr id="11"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x-es-XL"/>
            </a:p>
          </p:txBody>
        </p:sp>
      </p:grpSp>
      <p:sp>
        <p:nvSpPr>
          <p:cNvPr id="13" name="Rectangle 12">
            <a:extLst>
              <a:ext uri="{FF2B5EF4-FFF2-40B4-BE49-F238E27FC236}">
                <a16:creationId xmlns:a16="http://schemas.microsoft.com/office/drawing/2014/main" id="{670D6F2B-93AF-47D6-9378-5E54BE0AC6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x-es-XL"/>
          </a:p>
        </p:txBody>
      </p:sp>
      <p:sp>
        <p:nvSpPr>
          <p:cNvPr id="15" name="Rectangle 14">
            <a:extLst>
              <a:ext uri="{FF2B5EF4-FFF2-40B4-BE49-F238E27FC236}">
                <a16:creationId xmlns:a16="http://schemas.microsoft.com/office/drawing/2014/main" id="{2668F1A4-6DBB-4F0B-A679-6EE5483638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7"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x-es-XL"/>
          </a:p>
        </p:txBody>
      </p:sp>
      <p:pic>
        <p:nvPicPr>
          <p:cNvPr id="4" name="Picture 3" descr="Una persona estrechando la mano a otra persona&#10;&#10;Descripción generada automáticamente">
            <a:extLst>
              <a:ext uri="{FF2B5EF4-FFF2-40B4-BE49-F238E27FC236}">
                <a16:creationId xmlns:a16="http://schemas.microsoft.com/office/drawing/2014/main" id="{510B130E-89CA-0113-75B5-D6CC1191F14E}"/>
              </a:ext>
            </a:extLst>
          </p:cNvPr>
          <p:cNvPicPr>
            <a:picLocks noChangeAspect="1"/>
          </p:cNvPicPr>
          <p:nvPr/>
        </p:nvPicPr>
        <p:blipFill>
          <a:blip r:embed="rId4">
            <a:alphaModFix amt="35000"/>
          </a:blip>
          <a:srcRect r="-1" b="21780"/>
          <a:stretch/>
        </p:blipFill>
        <p:spPr>
          <a:xfrm>
            <a:off x="474133" y="474133"/>
            <a:ext cx="11243734" cy="5909733"/>
          </a:xfrm>
          <a:prstGeom prst="rect">
            <a:avLst/>
          </a:prstGeom>
        </p:spPr>
      </p:pic>
      <p:sp>
        <p:nvSpPr>
          <p:cNvPr id="2" name="Title 1">
            <a:extLst>
              <a:ext uri="{FF2B5EF4-FFF2-40B4-BE49-F238E27FC236}">
                <a16:creationId xmlns:a16="http://schemas.microsoft.com/office/drawing/2014/main" id="{A072D6F6-60A6-A4F0-C8F9-97F94C934EFE}"/>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lang="x-es-XL" sz="5400" b="0" i="0" u="none" baseline="0">
                <a:solidFill>
                  <a:srgbClr val="FFFFFF"/>
                </a:solidFill>
              </a:rPr>
              <a:t>Proceso de incorporación de nuevas miembros</a:t>
            </a:r>
          </a:p>
        </p:txBody>
      </p:sp>
      <p:sp>
        <p:nvSpPr>
          <p:cNvPr id="3" name="Content Placeholder 2">
            <a:extLst>
              <a:ext uri="{FF2B5EF4-FFF2-40B4-BE49-F238E27FC236}">
                <a16:creationId xmlns:a16="http://schemas.microsoft.com/office/drawing/2014/main" id="{1B395994-8195-32B8-A032-3EF44156E976}"/>
              </a:ext>
            </a:extLst>
          </p:cNvPr>
          <p:cNvSpPr>
            <a:spLocks noGrp="1"/>
          </p:cNvSpPr>
          <p:nvPr>
            <p:ph idx="1"/>
          </p:nvPr>
        </p:nvSpPr>
        <p:spPr>
          <a:xfrm>
            <a:off x="1154954" y="4777380"/>
            <a:ext cx="8827245" cy="861420"/>
          </a:xfrm>
        </p:spPr>
        <p:txBody>
          <a:bodyPr vert="horz" lIns="91440" tIns="45720" rIns="91440" bIns="45720" rtlCol="0" anchor="t">
            <a:normAutofit/>
          </a:bodyPr>
          <a:lstStyle/>
          <a:p>
            <a:pPr marL="0" indent="0" algn="l" rtl="0">
              <a:buNone/>
            </a:pPr>
            <a:r>
              <a:rPr lang="x-es-XL" b="0" i="0" u="none" cap="all" baseline="0">
                <a:solidFill>
                  <a:srgbClr val="FFFFFF"/>
                </a:solidFill>
              </a:rPr>
              <a:t>Consejos para que las nuevas miembros se sientan acogidas</a:t>
            </a:r>
          </a:p>
        </p:txBody>
      </p:sp>
      <p:sp>
        <p:nvSpPr>
          <p:cNvPr id="19" name="Rectangle 18">
            <a:extLst>
              <a:ext uri="{FF2B5EF4-FFF2-40B4-BE49-F238E27FC236}">
                <a16:creationId xmlns:a16="http://schemas.microsoft.com/office/drawing/2014/main" id="{B70F7E59-C971-4F55-8E3A-1E583B65FC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x-es-XL"/>
          </a:p>
        </p:txBody>
      </p:sp>
    </p:spTree>
    <p:extLst>
      <p:ext uri="{BB962C8B-B14F-4D97-AF65-F5344CB8AC3E}">
        <p14:creationId xmlns:p14="http://schemas.microsoft.com/office/powerpoint/2010/main" val="3811165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0F4F-B6A4-9918-F44C-973E7FAC4E49}"/>
              </a:ext>
            </a:extLst>
          </p:cNvPr>
          <p:cNvSpPr>
            <a:spLocks noGrp="1"/>
          </p:cNvSpPr>
          <p:nvPr>
            <p:ph type="title"/>
          </p:nvPr>
        </p:nvSpPr>
        <p:spPr>
          <a:xfrm>
            <a:off x="1154954" y="973668"/>
            <a:ext cx="8949166" cy="706964"/>
          </a:xfrm>
        </p:spPr>
        <p:txBody>
          <a:bodyPr/>
          <a:lstStyle/>
          <a:p>
            <a:pPr algn="l" rtl="0"/>
            <a:r>
              <a:rPr lang="x-es-XL" b="0" i="0" u="none" baseline="0"/>
              <a:t>Tácticas para formar y apoyar a nuevos clubes.</a:t>
            </a:r>
          </a:p>
        </p:txBody>
      </p:sp>
      <p:graphicFrame>
        <p:nvGraphicFramePr>
          <p:cNvPr id="6" name="Content Placeholder 2">
            <a:extLst>
              <a:ext uri="{FF2B5EF4-FFF2-40B4-BE49-F238E27FC236}">
                <a16:creationId xmlns:a16="http://schemas.microsoft.com/office/drawing/2014/main" id="{80FAF129-5A44-C780-2F30-71573B0DBE62}"/>
              </a:ext>
            </a:extLst>
          </p:cNvPr>
          <p:cNvGraphicFramePr/>
          <p:nvPr/>
        </p:nvGraphicFramePr>
        <p:xfrm>
          <a:off x="1154954" y="2603500"/>
          <a:ext cx="8825659" cy="3416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30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3E10248-AF0E-477D-B4D2-47C02CE4E3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533010C2-2DA5-460F-A40C-5317F567A0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es-XL"/>
            </a:p>
          </p:txBody>
        </p:sp>
        <p:sp>
          <p:nvSpPr>
            <p:cNvPr id="27"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x-es-XL"/>
            </a:p>
          </p:txBody>
        </p:sp>
      </p:grpSp>
      <p:sp>
        <p:nvSpPr>
          <p:cNvPr id="29" name="Rectangle 28">
            <a:extLst>
              <a:ext uri="{FF2B5EF4-FFF2-40B4-BE49-F238E27FC236}">
                <a16:creationId xmlns:a16="http://schemas.microsoft.com/office/drawing/2014/main" id="{73C0A186-7444-4460-9C37-532E7671E9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x-es-XL"/>
          </a:p>
        </p:txBody>
      </p:sp>
      <p:sp>
        <p:nvSpPr>
          <p:cNvPr id="31"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x-es-XL"/>
          </a:p>
        </p:txBody>
      </p:sp>
      <p:sp>
        <p:nvSpPr>
          <p:cNvPr id="33"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x-es-XL"/>
          </a:p>
        </p:txBody>
      </p:sp>
      <p:sp>
        <p:nvSpPr>
          <p:cNvPr id="35"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x-es-XL"/>
          </a:p>
        </p:txBody>
      </p:sp>
      <p:sp>
        <p:nvSpPr>
          <p:cNvPr id="37" name="Rectangle 36">
            <a:extLst>
              <a:ext uri="{FF2B5EF4-FFF2-40B4-BE49-F238E27FC236}">
                <a16:creationId xmlns:a16="http://schemas.microsoft.com/office/drawing/2014/main" id="{9E382A3D-2F90-475C-8DF2-F666FEA342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x-es-XL"/>
          </a:p>
        </p:txBody>
      </p:sp>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rtl="0"/>
            <a:r>
              <a:rPr lang="x-es-XL" sz="6600" b="0" i="0" u="none" baseline="0">
                <a:solidFill>
                  <a:srgbClr val="FFFFFF"/>
                </a:solidFill>
              </a:rPr>
              <a:t>¡MUCHAS GRACIAS!</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x-es-XL"/>
          </a:p>
        </p:txBody>
      </p:sp>
      <p:sp>
        <p:nvSpPr>
          <p:cNvPr id="4" name="TextBox 3">
            <a:extLst>
              <a:ext uri="{FF2B5EF4-FFF2-40B4-BE49-F238E27FC236}">
                <a16:creationId xmlns:a16="http://schemas.microsoft.com/office/drawing/2014/main" id="{85F6FD11-4542-E2BC-3DA9-6996831649DE}"/>
              </a:ext>
            </a:extLst>
          </p:cNvPr>
          <p:cNvSpPr txBox="1"/>
          <p:nvPr/>
        </p:nvSpPr>
        <p:spPr>
          <a:xfrm>
            <a:off x="311085" y="6455835"/>
            <a:ext cx="8578391" cy="307777"/>
          </a:xfrm>
          <a:prstGeom prst="rect">
            <a:avLst/>
          </a:prstGeom>
          <a:noFill/>
        </p:spPr>
        <p:txBody>
          <a:bodyPr wrap="square" rtlCol="0">
            <a:spAutoFit/>
          </a:bodyPr>
          <a:lstStyle/>
          <a:p>
            <a:pPr algn="l" rtl="0"/>
            <a:r>
              <a:rPr lang="x-es-XL" sz="1400" b="0" i="0" u="none" baseline="0">
                <a:solidFill>
                  <a:schemeClr val="accent1"/>
                </a:solidFill>
              </a:rPr>
              <a:t>Reuniones regionales de SIA 2024</a:t>
            </a:r>
          </a:p>
        </p:txBody>
      </p:sp>
    </p:spTree>
    <p:extLst>
      <p:ext uri="{BB962C8B-B14F-4D97-AF65-F5344CB8AC3E}">
        <p14:creationId xmlns:p14="http://schemas.microsoft.com/office/powerpoint/2010/main" val="39880684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28</TotalTime>
  <Words>987</Words>
  <Application>Microsoft Office PowerPoint</Application>
  <PresentationFormat>Widescreen</PresentationFormat>
  <Paragraphs>97</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Arial</vt:lpstr>
      <vt:lpstr>Calibri</vt:lpstr>
      <vt:lpstr>Century Gothic</vt:lpstr>
      <vt:lpstr>Symbol</vt:lpstr>
      <vt:lpstr>Times New Roman</vt:lpstr>
      <vt:lpstr>Wingdings 3</vt:lpstr>
      <vt:lpstr>Ion Boardroom</vt:lpstr>
      <vt:lpstr>MEMBRESÍA Buenas prácticas de reclutamiento y retención</vt:lpstr>
      <vt:lpstr>Reclutamiento y retención</vt:lpstr>
      <vt:lpstr>Estrategias para atraer nuevas miembros</vt:lpstr>
      <vt:lpstr>Proceso de incorporación de nuevas miembros</vt:lpstr>
      <vt:lpstr>Tácticas para formar y apoyar a nuevos clubes.</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Zeynep</cp:lastModifiedBy>
  <cp:revision>3</cp:revision>
  <dcterms:created xsi:type="dcterms:W3CDTF">2023-09-18T19:41:21Z</dcterms:created>
  <dcterms:modified xsi:type="dcterms:W3CDTF">2024-09-02T20:31:10Z</dcterms:modified>
</cp:coreProperties>
</file>