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59" r:id="rId6"/>
    <p:sldId id="268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8288000" cy="10287000"/>
  <p:notesSz cx="6858000" cy="9144000"/>
  <p:embeddedFontLst>
    <p:embeddedFont>
      <p:font typeface="Microsoft JhengHei" panose="020B0604030504040204" pitchFamily="34" charset="-120"/>
      <p:regular r:id="rId16"/>
      <p:bold r:id="rId17"/>
    </p:embeddedFont>
    <p:embeddedFont>
      <p:font typeface="Verdana Bold" panose="020B0804030504040204" pitchFamily="34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76571" autoAdjust="0"/>
  </p:normalViewPr>
  <p:slideViewPr>
    <p:cSldViewPr>
      <p:cViewPr varScale="1">
        <p:scale>
          <a:sx n="42" d="100"/>
          <a:sy n="42" d="100"/>
        </p:scale>
        <p:origin x="1426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2588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06.07.2026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大家好，我是專區會籍主委 BLANK。很高興今日能為大家帶來《跨世代招募、留存與凝聚會員》的主題分享。</a:t>
            </a:r>
          </a:p>
          <a:p>
            <a:endParaRPr 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請各位牢記，不同世代不能一概以刻板印象定義。每位會員都是獨一無二的。儘管如此，同一世代的人往往擁有相似成長經歷，這會影響他們偏好的溝通、連結與參與方式。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讓不同世代凝聚在一起的共通點，遠比彼此的差異更重要。每個人都渴望獲得尊重、建立</a:t>
            </a:r>
            <a:r>
              <a:rPr lang="zh-CN" altLang="en-US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連結</a:t>
            </a:r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，並投身具有價值的事業。而這正是蘭馨會所能提供的核心價值。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只要時時將「尊重」與「影響力」放在心上，</a:t>
            </a:r>
            <a:r>
              <a:rPr lang="zh-CN" altLang="en-US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配合</a:t>
            </a:r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以下實用建議，分會就能做好跨世代的會員招募、留存與凝聚工作。 </a:t>
            </a:r>
          </a:p>
          <a:p>
            <a:endParaRPr 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眾多研究一再證明，現代人的孤獨感正持續加劇。過往大眾普遍認為孤獨僅是長者的困擾，事實卻是，孤獨問題已更為普遍。各個年齡層的人都渴望重拾真誠的人際往來，並在社群之中感受正向力量。 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對於想結識同好、透過自身力量扶助婦女與女青年的大眾而言，蘭馨會能帶來極大的價值收穫。跨各年齡層招募時，可將此訴求作為宣傳重點。</a:t>
            </a:r>
          </a:p>
          <a:p>
            <a:endParaRPr 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儘管不同世代的會員皆認同蘭馨會使命，但大家投入參與的方式各有不同。</a:t>
            </a:r>
          </a:p>
          <a:p>
            <a:pPr lvl="0"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嬰兒潮世代（1946–1964 年出生）普遍重視人際關係、公益服務，也珍惜分享自身經驗的機會。</a:t>
            </a:r>
          </a:p>
          <a:p>
            <a:pPr lvl="0"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X 世代（1965–1980 年出生）偏好彈性安排、講究行事效率，並重視明確的期望與分工。</a:t>
            </a:r>
          </a:p>
          <a:p>
            <a:pPr lvl="0"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千禧世代（1981–1996 年出生）多受使命感驅動，重視團隊協作與個人成長。</a:t>
            </a:r>
          </a:p>
          <a:p>
            <a:pPr lvl="0"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Z 世代（1997–2012 年出生）容易被看得見的具體影響、真誠不造作的氛圍，以及彈性多元的參與管道所吸引。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不妨觀察在地社群民眾平時聚集的場所，像是瑜伽教室、酒莊、長者活動中心、安養社區、書店、宗教場所、圖書館、醫療診所等，均可張貼傳單分享蘭馨會資訊。這是招募各年齡層有興趣民眾的絕佳管道！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若想吸引年輕會員，可透過數位管道宣傳蘭馨會服務成果並進行招募，同時務必安排熟悉相關操作的專人固定經營社群平台。倘若有人透過分會 Instagram 帳號詢問入會相關事宜，卻長期無人回覆，將會留下不佳的第一印象。 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口口相傳依舊是成效極佳的招募管道，不妨考慮透過趣味福利，鼓勵現任會員邀請親友一同入會。例如讓會員於例會佩戴「招募達人」專屬綬帶；或是贈送在地咖啡小店的小額禮券作為獎勵。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EF7A0-3B1D-BB35-5EE0-C9D9CA896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D6261C-4780-AF4A-FD1D-66A61F431B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2F9BBE-89FF-3CD9-2BC4-961EC39957D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33E2EC4-BF32-E78C-ED0B-5C502E93E3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AA67F9A-12EE-810B-D387-9EAA2A5439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蘭馨會使命是吸引新會員加入的關鍵。但該從哪些管道尋找這些重視使命的潛在會員？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不妨考慮所有可能與分會合作的組織，例如：</a:t>
            </a:r>
          </a:p>
          <a:p>
            <a:pPr lvl="0"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各大專院校，可同時鎖定成人學生與校內職員</a:t>
            </a:r>
          </a:p>
          <a:p>
            <a:pPr lvl="0"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職場單位，尤其是與分會合作的非營利組織</a:t>
            </a:r>
          </a:p>
          <a:p>
            <a:pPr lvl="0"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婦女專業社群與交流活動</a:t>
            </a:r>
          </a:p>
          <a:p>
            <a:pPr lvl="0"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社區活動或志工招募活動 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這群人多半已略知蘭馨會，且認同其使命；他們只是不清楚參與方式，親自邀約往往成效最佳！  </a:t>
            </a:r>
          </a:p>
          <a:p>
            <a:endParaRPr lang="zh-TW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7B5B97-BD3C-19E5-011B-0DC8DA265B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F0E820-9DFA-3D46-989B-9E8DA4F8D4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506619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若收到潛在會員的諮詢，務必盡速提供相關資訊回覆對方！這能讓對方感受到</a:t>
            </a:r>
            <a:r>
              <a:rPr lang="zh-CN" altLang="en-US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熱切</a:t>
            </a:r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歡迎，體會獨特的分會氛圍，同時留下良好的第一印象。俗話說得好：留下第一印象的機會，不會有第二次，因此及時回覆對方至關重要。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請注意，不同年齡的人偏好的互動管道可能有所不同：年長的潛在會員可能偏好親自電話聯繫，接收郵寄的入會紙本資料袋或面對面會談；年輕人則更喜歡電子郵件聯絡，在方便時自行線上閱讀相關資料。當然，同一世代的人喜好也不盡相同。若無法確認，可直接詢問對方！ 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潛在新會員的諮詢電子郵件會由 SIA 轉發至各分會的官方電子郵件地址。倘若不清楚存取方式，請透過電子郵件聯絡蘭馨會總部尋求協助。分會選票等重要文件也都會發送至此電子郵件地址，請務必確保能夠正常存取。 </a:t>
            </a:r>
          </a:p>
          <a:p>
            <a:endParaRPr 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有人有意加入分會，接下來該怎麼做？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立即邀請他們參與：分會最有效的做法之一，就是邀請潛在會員協助執行夢想計畫！ 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「實現妳的夢想獎」：邀請潛在會員參與評審程序，聆聽真實動人的生命故事，讓他們看見加入蘭馨會的價值。邀請有意加入者出席頒獎活動，一同表彰「實現妳的夢想獎」得主，讓他們與蘭馨會使命建立連結。 </a:t>
            </a:r>
          </a:p>
          <a:p>
            <a:endParaRPr 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針對「夢想它，實現它」： 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在「夢想它，實現它」活動開始前，邀請現任會員與潛在會員一同集結，備妥要發放給參與計畫的年輕女性的相關資料。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引導潛在會員向年輕女性分享自身的職場或求學經驗，拉近彼此距離。 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活動結束後，請他們一同檢視年輕女性的回饋問卷，並規劃來年活動；透過閱讀年輕女性寫下的鼓舞人心的活動心得，讓潛在會員感受計畫帶來的正向影響。</a:t>
            </a:r>
          </a:p>
          <a:p>
            <a:endParaRPr 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新會員代表著新鮮想法與活力。分會真誠接納會員的各種新想法，對組織的長遠發展至關重要。若有人滿懷熱忱提出構想，卻只得到「我們向來不這麼做」的回應，會讓人倍感失落。倘若該構想確實難以執行，可溫和說明背後緣由，無需態度強硬，避免讓對方萌生退意、遠離蘭馨會。 </a:t>
            </a:r>
          </a:p>
          <a:p>
            <a:endParaRPr 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分會可以透過哪些做法提升會員留存率？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建議提供更多彈性的參與管道，這能惠及各年齡層的會員：有育兒壓力的會員會需要更靈活的安排；年長會員則可能不便夜間開車，或是不敢行駛特定路段。 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針對這些狀況，分會可調整會議地點或時段、採用純線上會議與線上線下混合會議，或是建立共乘機制，讓不便自行駕駛的會員也能順利參與活動。 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多元靈活的參與模式同樣能吸引潛在會員。他們會看到，即便日後生活忙碌，依舊能以不同方式參與分會事務。 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另外很重要的一點是：分會千萬不要形成「強制出席、追求完美」的罪</a:t>
            </a:r>
            <a:r>
              <a:rPr lang="zh-CN" altLang="en-US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惡</a:t>
            </a:r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感文化，這種氛圍會讓現有與潛在會員望而卻步。 </a:t>
            </a:r>
          </a:p>
          <a:p>
            <a:endParaRPr 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另一個常見問題是會員的經濟負擔考量：年輕會員可能正籌組家庭、購置首間房屋，年長會員則多半依靠固定收入維生。不論任何年齡層，都有可能遭遇經濟困難。 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面對這些狀況，可參考以下做法： 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視需求允許會員分期繳納會費。 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在分會中設立「經濟補助」基金，用於協助繳費有困難的會員。不少分會會以「關懷互助金」的形式，幫助會員度過經濟難關。基金來源可</a:t>
            </a:r>
            <a:r>
              <a:rPr lang="zh-CN" altLang="en-US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由</a:t>
            </a:r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分會專門募款，或是每年從每位會員的會費中撥出少量金額，統一納入該基金使用。 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若分會固定於餐廳聚會，可更換無消費門檻的場地。 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若分會收取額外會費，務必定期評估收費標準，確保金額合理。 </a:t>
            </a:r>
          </a:p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sz="1200" b="0" i="1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（視剩餘時間而定）</a:t>
            </a:r>
            <a:endParaRPr lang="zh-TW" sz="1200" kern="1200" dirty="0">
              <a:solidFill>
                <a:schemeClr val="tx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endParaRP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現在，請各位從我們剛才討論的內容中挑 1 至 3 個想法記錄下來，帶回分會落實執行。或者，如果分會已經在推進部分措施，可於下次分會會議跟進進度。 </a:t>
            </a: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請大家分享一下：你們</a:t>
            </a:r>
            <a:r>
              <a:rPr lang="zh-CN" altLang="en-US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將</a:t>
            </a:r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帶回分會考慮推行的一到三項做法分別是什麼？</a:t>
            </a:r>
          </a:p>
          <a:p>
            <a:pPr algn="l" rtl="0"/>
            <a:r>
              <a:rPr lang="zh-TW" sz="1200" b="0" i="1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（請幾位與會者發言）</a:t>
            </a:r>
            <a:endParaRPr lang="zh-TW" sz="1200" kern="1200" dirty="0">
              <a:solidFill>
                <a:schemeClr val="tx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endParaRPr>
          </a:p>
          <a:p>
            <a:pPr algn="l" rtl="0"/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很高興聽到各位收穫了許多可行方案！請記住，無需成為會員管理專家，</a:t>
            </a:r>
            <a:r>
              <a:rPr lang="zh-CN" altLang="en-US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亦</a:t>
            </a:r>
            <a:r>
              <a:rPr lang="zh-TW" sz="1200" b="0" i="0" u="none" kern="1200" baseline="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能有效幫助分會跨世代招募、留存、凝聚會員。各位要做的，就是以尊重相待，提升會員歸屬感並一同發揮影響力。謝謝大家今日撥冗參加！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9.jpe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8.jpeg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215" y="1656495"/>
            <a:ext cx="11784816" cy="3465105"/>
          </a:xfrm>
          <a:custGeom>
            <a:avLst/>
            <a:gdLst/>
            <a:ahLst/>
            <a:cxnLst/>
            <a:rect l="l" t="t" r="r" b="b"/>
            <a:pathLst>
              <a:path w="11962877" h="8751500">
                <a:moveTo>
                  <a:pt x="0" y="0"/>
                </a:moveTo>
                <a:lnTo>
                  <a:pt x="11962877" y="0"/>
                </a:lnTo>
                <a:lnTo>
                  <a:pt x="11962877" y="8751500"/>
                </a:lnTo>
                <a:lnTo>
                  <a:pt x="0" y="8751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001000" y="9287806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9510179" y="-38100"/>
            <a:ext cx="8806396" cy="4903085"/>
          </a:xfrm>
          <a:custGeom>
            <a:avLst/>
            <a:gdLst/>
            <a:ahLst/>
            <a:cxnLst/>
            <a:rect l="l" t="t" r="r" b="b"/>
            <a:pathLst>
              <a:path w="8806396" h="4903085">
                <a:moveTo>
                  <a:pt x="0" y="0"/>
                </a:moveTo>
                <a:lnTo>
                  <a:pt x="8806396" y="0"/>
                </a:lnTo>
                <a:lnTo>
                  <a:pt x="8806396" y="4903085"/>
                </a:lnTo>
                <a:lnTo>
                  <a:pt x="0" y="49030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5" name="Freeform 5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1257300"/>
            <a:ext cx="9376622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8370"/>
              </a:lnSpc>
            </a:pPr>
            <a:r>
              <a:rPr lang="zh-TW" sz="9000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 Bold"/>
                <a:sym typeface="Verdana Bold"/>
              </a:rPr>
              <a:t>跨世代招募、留存與凝聚會員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9342399"/>
            <a:ext cx="7148721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7"/>
              </a:lnSpc>
            </a:pPr>
            <a:r>
              <a:rPr lang="en-US" altLang="zh-CN" sz="1629" b="1" spc="79" dirty="0">
                <a:solidFill>
                  <a:srgbClr val="293374"/>
                </a:solidFill>
                <a:latin typeface="Verdana Bold"/>
                <a:ea typeface="Verdana Bold"/>
                <a:cs typeface="Verdana Bold"/>
                <a:sym typeface="Verdana Bold"/>
              </a:rPr>
              <a:t>SOROPTIMIST INTERNATIONAL OF THE AMERICAS, INC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24912" y="6786436"/>
            <a:ext cx="7123212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299"/>
              </a:lnSpc>
            </a:pPr>
            <a:r>
              <a:rPr lang="zh-TW" sz="4500" b="1" i="0" u="none" baseline="0" dirty="0">
                <a:solidFill>
                  <a:srgbClr val="518BC9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 Bold"/>
                <a:sym typeface="Verdana Bold"/>
              </a:rPr>
              <a:t>專區主委姓名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4906" r="-24906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7" name="TextBox 7"/>
          <p:cNvSpPr txBox="1"/>
          <p:nvPr/>
        </p:nvSpPr>
        <p:spPr>
          <a:xfrm>
            <a:off x="990792" y="1811560"/>
            <a:ext cx="8153208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199"/>
              </a:lnSpc>
            </a:pPr>
            <a:r>
              <a:rPr lang="zh-TW" sz="7200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 Bold"/>
                <a:sym typeface="Verdana Bold"/>
              </a:rPr>
              <a:t>尊重與影響力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4683394"/>
            <a:ext cx="8153208" cy="728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019"/>
              </a:lnSpc>
            </a:pPr>
            <a:r>
              <a:rPr lang="zh-TW" sz="4299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跨越世代，凝聚你我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4931" r="-24931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7" name="TextBox 7"/>
          <p:cNvSpPr txBox="1"/>
          <p:nvPr/>
        </p:nvSpPr>
        <p:spPr>
          <a:xfrm>
            <a:off x="990792" y="1811560"/>
            <a:ext cx="8153208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199"/>
              </a:lnSpc>
            </a:pPr>
            <a:r>
              <a:rPr lang="zh-TW" sz="6600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 Bold"/>
                <a:sym typeface="Verdana Bold"/>
              </a:rPr>
              <a:t>連結人際，共築社群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4683394"/>
            <a:ext cx="8153208" cy="2242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019"/>
              </a:lnSpc>
            </a:pPr>
            <a:r>
              <a:rPr lang="zh-TW" sz="4299" b="0" i="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孤獨感的困擾不分年齡層</a:t>
            </a:r>
          </a:p>
          <a:p>
            <a:pPr algn="l" rtl="0">
              <a:lnSpc>
                <a:spcPts val="6019"/>
              </a:lnSpc>
            </a:pPr>
            <a:endParaRPr lang="zh-TW" sz="4299" dirty="0">
              <a:solidFill>
                <a:srgbClr val="0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Verdana"/>
              <a:sym typeface="Verdana"/>
            </a:endParaRPr>
          </a:p>
          <a:p>
            <a:pPr algn="l" rtl="0">
              <a:lnSpc>
                <a:spcPts val="6019"/>
              </a:lnSpc>
            </a:pPr>
            <a:r>
              <a:rPr lang="zh-TW" sz="4299" b="0" i="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蘭馨會就是帶來慰藉的解方！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6" name="TextBox 6"/>
          <p:cNvSpPr txBox="1"/>
          <p:nvPr/>
        </p:nvSpPr>
        <p:spPr>
          <a:xfrm>
            <a:off x="519266" y="2597436"/>
            <a:ext cx="1525413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199"/>
              </a:lnSpc>
            </a:pPr>
            <a:r>
              <a:rPr lang="zh-TW" sz="6000" b="1" i="0" u="none" baseline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 Bold"/>
                <a:sym typeface="Verdana Bold"/>
              </a:rPr>
              <a:t>世代偏好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8692" y="3924300"/>
            <a:ext cx="15444708" cy="24057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zh-TW" sz="3200" b="0" i="0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嬰兒潮世代：重視人際關係、公益服務，並樂於分享自身經驗。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zh-TW" sz="3200" b="0" i="0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X 世代：講求彈性安排、行事效率，重視清晰的期望與分工。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zh-TW" sz="3200" b="0" i="0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千禧世代：追求使命感、團隊協作，同時看重個人成長。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zh-TW" sz="3200" b="0" i="0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Z 世代：看重看得見的具體影響、真誠不造作的氛圍，以及彈性多元的參與管道。</a:t>
            </a:r>
          </a:p>
          <a:p>
            <a:pPr algn="l" rtl="0">
              <a:lnSpc>
                <a:spcPts val="3359"/>
              </a:lnSpc>
            </a:pPr>
            <a:endParaRPr lang="zh-TW" sz="3299" dirty="0">
              <a:solidFill>
                <a:srgbClr val="FDFDFD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216" y="1656495"/>
            <a:ext cx="11962877" cy="8751500"/>
          </a:xfrm>
          <a:custGeom>
            <a:avLst/>
            <a:gdLst/>
            <a:ahLst/>
            <a:cxnLst/>
            <a:rect l="l" t="t" r="r" b="b"/>
            <a:pathLst>
              <a:path w="11962877" h="8751500">
                <a:moveTo>
                  <a:pt x="0" y="0"/>
                </a:moveTo>
                <a:lnTo>
                  <a:pt x="11962877" y="0"/>
                </a:lnTo>
                <a:lnTo>
                  <a:pt x="11962877" y="8751500"/>
                </a:lnTo>
                <a:lnTo>
                  <a:pt x="0" y="8751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3" name="Group 3"/>
          <p:cNvGrpSpPr/>
          <p:nvPr/>
        </p:nvGrpSpPr>
        <p:grpSpPr>
          <a:xfrm rot="5400000">
            <a:off x="1369991" y="3805710"/>
            <a:ext cx="500647" cy="438066"/>
            <a:chOff x="0" y="0"/>
            <a:chExt cx="812800" cy="711200"/>
          </a:xfrm>
        </p:grpSpPr>
        <p:sp>
          <p:nvSpPr>
            <p:cNvPr id="4" name="Freeform 4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811442" y="-742156"/>
            <a:ext cx="9483991" cy="12212363"/>
            <a:chOff x="0" y="0"/>
            <a:chExt cx="1207697" cy="15551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07697" cy="1555130"/>
            </a:xfrm>
            <a:custGeom>
              <a:avLst/>
              <a:gdLst/>
              <a:ahLst/>
              <a:cxnLst/>
              <a:rect l="l" t="t" r="r" b="b"/>
              <a:pathLst>
                <a:path w="1207697" h="1555130">
                  <a:moveTo>
                    <a:pt x="603849" y="0"/>
                  </a:moveTo>
                  <a:cubicBezTo>
                    <a:pt x="270352" y="0"/>
                    <a:pt x="0" y="348128"/>
                    <a:pt x="0" y="777565"/>
                  </a:cubicBezTo>
                  <a:cubicBezTo>
                    <a:pt x="0" y="1207002"/>
                    <a:pt x="270352" y="1555130"/>
                    <a:pt x="603849" y="1555130"/>
                  </a:cubicBezTo>
                  <a:cubicBezTo>
                    <a:pt x="937345" y="1555130"/>
                    <a:pt x="1207697" y="1207002"/>
                    <a:pt x="1207697" y="777565"/>
                  </a:cubicBezTo>
                  <a:cubicBezTo>
                    <a:pt x="1207697" y="348128"/>
                    <a:pt x="937345" y="0"/>
                    <a:pt x="60384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3222" y="79118"/>
              <a:ext cx="981254" cy="1330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1369991" y="4714977"/>
            <a:ext cx="500647" cy="438066"/>
            <a:chOff x="0" y="0"/>
            <a:chExt cx="812800" cy="711200"/>
          </a:xfrm>
        </p:grpSpPr>
        <p:sp>
          <p:nvSpPr>
            <p:cNvPr id="10" name="Freeform 10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1369991" y="5676635"/>
            <a:ext cx="500647" cy="438066"/>
            <a:chOff x="0" y="0"/>
            <a:chExt cx="812800" cy="711200"/>
          </a:xfrm>
        </p:grpSpPr>
        <p:sp>
          <p:nvSpPr>
            <p:cNvPr id="13" name="Freeform 13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15" name="Freeform 1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6" name="TextBox 16"/>
          <p:cNvSpPr txBox="1"/>
          <p:nvPr/>
        </p:nvSpPr>
        <p:spPr>
          <a:xfrm>
            <a:off x="2232952" y="3522959"/>
            <a:ext cx="4816156" cy="760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600"/>
              </a:lnSpc>
            </a:pPr>
            <a:r>
              <a:rPr lang="zh-TW" sz="3300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運用數位工具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32952" y="4432227"/>
            <a:ext cx="6911048" cy="760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600"/>
              </a:lnSpc>
            </a:pPr>
            <a:r>
              <a:rPr lang="zh-TW" sz="3300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主動接觸潛在會員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32952" y="5393884"/>
            <a:ext cx="6911048" cy="760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600"/>
              </a:lnSpc>
            </a:pPr>
            <a:r>
              <a:rPr lang="zh-TW" sz="3300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善用口碑招募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702267"/>
            <a:ext cx="14364762" cy="1218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9549"/>
              </a:lnSpc>
            </a:pPr>
            <a:r>
              <a:rPr lang="zh-TW" sz="8303" b="1" i="0" u="none" baseline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 Bold"/>
                <a:sym typeface="Verdana Bold"/>
              </a:rPr>
              <a:t>會員招募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3B9C0-5434-D43A-B3E7-D463BFA93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197B13-BDF5-612C-FA70-D15ABB68B54B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654BEAA-3FD5-ECF8-7863-C9727D6543D9}"/>
              </a:ext>
            </a:extLst>
          </p:cNvPr>
          <p:cNvGrpSpPr/>
          <p:nvPr/>
        </p:nvGrpSpPr>
        <p:grpSpPr>
          <a:xfrm>
            <a:off x="8481900" y="0"/>
            <a:ext cx="10217632" cy="10287000"/>
            <a:chOff x="0" y="0"/>
            <a:chExt cx="13623509" cy="137160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F8EE84B-7C26-E0E2-4ACB-C890E4D213CD}"/>
                </a:ext>
              </a:extLst>
            </p:cNvPr>
            <p:cNvSpPr/>
            <p:nvPr/>
          </p:nvSpPr>
          <p:spPr>
            <a:xfrm>
              <a:off x="0" y="0"/>
              <a:ext cx="13623558" cy="13715930"/>
            </a:xfrm>
            <a:custGeom>
              <a:avLst/>
              <a:gdLst/>
              <a:ahLst/>
              <a:cxnLst/>
              <a:rect l="l" t="t" r="r" b="b"/>
              <a:pathLst>
                <a:path w="13623558" h="13715930">
                  <a:moveTo>
                    <a:pt x="0" y="0"/>
                  </a:moveTo>
                  <a:lnTo>
                    <a:pt x="13623558" y="0"/>
                  </a:lnTo>
                  <a:lnTo>
                    <a:pt x="13623558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5555" r="-25555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BD275BFD-7068-24A8-AA21-A0EB0A336221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7221170-D89A-5CAD-1E6F-B5E722C18BA1}"/>
              </a:ext>
            </a:extLst>
          </p:cNvPr>
          <p:cNvSpPr txBox="1"/>
          <p:nvPr/>
        </p:nvSpPr>
        <p:spPr>
          <a:xfrm>
            <a:off x="519266" y="2597436"/>
            <a:ext cx="10479402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199"/>
              </a:lnSpc>
            </a:pPr>
            <a:r>
              <a:rPr lang="zh-TW" sz="6000" b="1" i="0" u="none" baseline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 Bold"/>
                <a:sym typeface="Verdana Bold"/>
              </a:rPr>
              <a:t>重視使命的潛在會員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BFE724E-B12B-4A37-A801-20B66E3E8E86}"/>
              </a:ext>
            </a:extLst>
          </p:cNvPr>
          <p:cNvSpPr txBox="1"/>
          <p:nvPr/>
        </p:nvSpPr>
        <p:spPr>
          <a:xfrm>
            <a:off x="328692" y="5076825"/>
            <a:ext cx="8153208" cy="2795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65" lvl="1" indent="-356233" algn="l" rtl="0">
              <a:lnSpc>
                <a:spcPts val="4619"/>
              </a:lnSpc>
              <a:buFont typeface="Arial"/>
              <a:buChar char="•"/>
            </a:pPr>
            <a:r>
              <a:rPr lang="zh-TW" sz="3299" b="0" i="0" u="none" baseline="0" dirty="0">
                <a:solidFill>
                  <a:srgbClr val="FDFDF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各大專院校</a:t>
            </a:r>
          </a:p>
          <a:p>
            <a:pPr marL="712465" lvl="1" indent="-356233" algn="l" rtl="0">
              <a:lnSpc>
                <a:spcPts val="4619"/>
              </a:lnSpc>
              <a:buFont typeface="Arial"/>
              <a:buChar char="•"/>
            </a:pPr>
            <a:r>
              <a:rPr lang="zh-TW" sz="3299" b="0" i="0" u="none" baseline="0" dirty="0">
                <a:solidFill>
                  <a:srgbClr val="FDFDF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職場單位，尤其是非營利組織 </a:t>
            </a:r>
          </a:p>
          <a:p>
            <a:pPr marL="712465" lvl="1" indent="-356233" algn="l" rtl="0">
              <a:lnSpc>
                <a:spcPts val="4619"/>
              </a:lnSpc>
              <a:buFont typeface="Arial"/>
              <a:buChar char="•"/>
            </a:pPr>
            <a:r>
              <a:rPr lang="zh-TW" sz="3299" b="0" i="0" u="none" baseline="0" dirty="0">
                <a:solidFill>
                  <a:srgbClr val="FDFDF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婦女專業社群與交流活動</a:t>
            </a:r>
          </a:p>
          <a:p>
            <a:pPr marL="712465" lvl="1" indent="-356233" algn="l" rtl="0">
              <a:lnSpc>
                <a:spcPts val="4619"/>
              </a:lnSpc>
              <a:buFont typeface="Arial"/>
              <a:buChar char="•"/>
            </a:pPr>
            <a:r>
              <a:rPr lang="zh-TW" sz="3299" b="0" i="0" u="none" baseline="0" dirty="0">
                <a:solidFill>
                  <a:srgbClr val="FDFDF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社區活動或志工</a:t>
            </a:r>
            <a:r>
              <a:rPr lang="zh-CN" altLang="en-US" sz="3299" b="0" i="0" u="none" baseline="0" dirty="0">
                <a:solidFill>
                  <a:srgbClr val="FDFDF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招募活動</a:t>
            </a:r>
            <a:r>
              <a:rPr lang="zh-TW" sz="3299" b="0" i="0" u="none" baseline="0" dirty="0">
                <a:solidFill>
                  <a:srgbClr val="FDFDF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 </a:t>
            </a:r>
          </a:p>
          <a:p>
            <a:pPr algn="l" rtl="0">
              <a:lnSpc>
                <a:spcPts val="3359"/>
              </a:lnSpc>
            </a:pPr>
            <a:endParaRPr lang="zh-TW" sz="3299" dirty="0">
              <a:solidFill>
                <a:srgbClr val="FDFDFD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90979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" name="TextBox 4"/>
          <p:cNvSpPr txBox="1"/>
          <p:nvPr/>
        </p:nvSpPr>
        <p:spPr>
          <a:xfrm>
            <a:off x="990792" y="3833046"/>
            <a:ext cx="8153208" cy="609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179"/>
              </a:lnSpc>
            </a:pPr>
            <a:r>
              <a:rPr lang="zh-TW" sz="3699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快速回覆入會諮詢！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90792" y="1475744"/>
            <a:ext cx="8153208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199"/>
              </a:lnSpc>
            </a:pPr>
            <a:r>
              <a:rPr lang="zh-TW" sz="6000" b="1" i="0" u="none" baseline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 Bold"/>
                <a:sym typeface="Verdana Bold"/>
              </a:rPr>
              <a:t>第一印象至關重要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866723" y="811983"/>
            <a:ext cx="4214677" cy="4214677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86017" y="3595783"/>
            <a:ext cx="5486521" cy="548652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5046" r="-25046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002627" y="0"/>
            <a:ext cx="6445425" cy="10287000"/>
            <a:chOff x="0" y="0"/>
            <a:chExt cx="85939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93949" cy="13715930"/>
            </a:xfrm>
            <a:custGeom>
              <a:avLst/>
              <a:gdLst/>
              <a:ahLst/>
              <a:cxnLst/>
              <a:rect l="l" t="t" r="r" b="b"/>
              <a:pathLst>
                <a:path w="8593949" h="13715930">
                  <a:moveTo>
                    <a:pt x="0" y="0"/>
                  </a:moveTo>
                  <a:lnTo>
                    <a:pt x="8593949" y="0"/>
                  </a:lnTo>
                  <a:lnTo>
                    <a:pt x="8593949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6858" r="-82691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4" name="Freeform 4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5" name="TextBox 5"/>
          <p:cNvSpPr txBox="1"/>
          <p:nvPr/>
        </p:nvSpPr>
        <p:spPr>
          <a:xfrm>
            <a:off x="990792" y="3833046"/>
            <a:ext cx="9982970" cy="188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4" lvl="1" indent="-388617" algn="l" rtl="0">
              <a:lnSpc>
                <a:spcPts val="5039"/>
              </a:lnSpc>
              <a:buFont typeface="Arial"/>
              <a:buChar char="•"/>
            </a:pPr>
            <a:r>
              <a:rPr lang="zh-TW" sz="3599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邀請擔任評審</a:t>
            </a:r>
          </a:p>
          <a:p>
            <a:pPr marL="777234" lvl="1" indent="-388617" algn="l" rtl="0">
              <a:lnSpc>
                <a:spcPts val="5039"/>
              </a:lnSpc>
              <a:buFont typeface="Arial"/>
              <a:buChar char="•"/>
            </a:pPr>
            <a:r>
              <a:rPr lang="zh-TW" sz="3599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邀請出席慶祝活動</a:t>
            </a:r>
          </a:p>
          <a:p>
            <a:pPr marL="777234" lvl="1" indent="-388617" algn="l" rtl="0">
              <a:lnSpc>
                <a:spcPts val="5039"/>
              </a:lnSpc>
              <a:buFont typeface="Arial"/>
              <a:buChar char="•"/>
            </a:pPr>
            <a:r>
              <a:rPr lang="zh-TW" sz="3599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分享活動影片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323050"/>
            <a:ext cx="8153208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199"/>
              </a:lnSpc>
            </a:pPr>
            <a:r>
              <a:rPr lang="zh-TW" sz="6000" b="1" i="0" u="none" baseline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 Bold"/>
                <a:sym typeface="Verdana Bold"/>
              </a:rPr>
              <a:t>「實現妳的夢想獎」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970493" y="0"/>
            <a:ext cx="6445425" cy="10287000"/>
            <a:chOff x="0" y="0"/>
            <a:chExt cx="85939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93949" cy="13715930"/>
            </a:xfrm>
            <a:custGeom>
              <a:avLst/>
              <a:gdLst/>
              <a:ahLst/>
              <a:cxnLst/>
              <a:rect l="l" t="t" r="r" b="b"/>
              <a:pathLst>
                <a:path w="8593949" h="13715930">
                  <a:moveTo>
                    <a:pt x="0" y="0"/>
                  </a:moveTo>
                  <a:lnTo>
                    <a:pt x="8593949" y="0"/>
                  </a:lnTo>
                  <a:lnTo>
                    <a:pt x="8593949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9774" r="-69774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4" name="Freeform 4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5" name="TextBox 5"/>
          <p:cNvSpPr txBox="1"/>
          <p:nvPr/>
        </p:nvSpPr>
        <p:spPr>
          <a:xfrm>
            <a:off x="990792" y="3842571"/>
            <a:ext cx="9982970" cy="183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4" lvl="1" indent="-377822" algn="l" rtl="0">
              <a:lnSpc>
                <a:spcPts val="4899"/>
              </a:lnSpc>
              <a:buFont typeface="Arial"/>
              <a:buChar char="•"/>
            </a:pPr>
            <a:r>
              <a:rPr lang="zh-TW" sz="3499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備妥相關資料</a:t>
            </a:r>
          </a:p>
          <a:p>
            <a:pPr marL="755644" lvl="1" indent="-377822" algn="l" rtl="0">
              <a:lnSpc>
                <a:spcPts val="4899"/>
              </a:lnSpc>
              <a:buFont typeface="Arial"/>
              <a:buChar char="•"/>
            </a:pPr>
            <a:r>
              <a:rPr lang="zh-TW" sz="3499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分享自身職場或求學歷程</a:t>
            </a:r>
          </a:p>
          <a:p>
            <a:pPr marL="755644" lvl="1" indent="-377822" algn="l" rtl="0">
              <a:lnSpc>
                <a:spcPts val="4899"/>
              </a:lnSpc>
              <a:buFont typeface="Arial"/>
              <a:buChar char="•"/>
            </a:pPr>
            <a:r>
              <a:rPr lang="zh-TW" sz="3499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檢視年輕女性的回饋問卷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1242" y="1683725"/>
            <a:ext cx="8153208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199"/>
              </a:lnSpc>
            </a:pPr>
            <a:r>
              <a:rPr lang="zh-TW" sz="6000" b="1" i="0" u="none" baseline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 Bold"/>
                <a:sym typeface="Verdana Bold"/>
              </a:rPr>
              <a:t>「夢想它，實現它」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63178" y="7349120"/>
            <a:ext cx="11161644" cy="5190164"/>
          </a:xfrm>
          <a:custGeom>
            <a:avLst/>
            <a:gdLst/>
            <a:ahLst/>
            <a:cxnLst/>
            <a:rect l="l" t="t" r="r" b="b"/>
            <a:pathLst>
              <a:path w="11161644" h="5190164">
                <a:moveTo>
                  <a:pt x="0" y="0"/>
                </a:moveTo>
                <a:lnTo>
                  <a:pt x="11161644" y="0"/>
                </a:lnTo>
                <a:lnTo>
                  <a:pt x="11161644" y="5190164"/>
                </a:lnTo>
                <a:lnTo>
                  <a:pt x="0" y="51901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" name="TextBox 3"/>
          <p:cNvSpPr txBox="1"/>
          <p:nvPr/>
        </p:nvSpPr>
        <p:spPr>
          <a:xfrm>
            <a:off x="5067396" y="2146639"/>
            <a:ext cx="8153208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199"/>
              </a:lnSpc>
            </a:pPr>
            <a:r>
              <a:rPr lang="zh-TW" sz="6000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 Bold"/>
                <a:sym typeface="Verdana Bold"/>
              </a:rPr>
              <a:t>新會員＝新想法</a:t>
            </a:r>
          </a:p>
        </p:txBody>
      </p:sp>
      <p:sp>
        <p:nvSpPr>
          <p:cNvPr id="4" name="Freeform 4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8" r="-198"/>
            </a:stretch>
          </a:blipFill>
        </p:spPr>
        <p:txBody>
          <a:bodyPr/>
          <a:lstStyle/>
          <a:p>
            <a:endParaRPr lang="zh-TW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5046" r="-25046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7" name="TextBox 7"/>
          <p:cNvSpPr txBox="1"/>
          <p:nvPr/>
        </p:nvSpPr>
        <p:spPr>
          <a:xfrm>
            <a:off x="990792" y="3842571"/>
            <a:ext cx="8153208" cy="245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4" lvl="1" indent="-377822" algn="l" rtl="0">
              <a:lnSpc>
                <a:spcPts val="4899"/>
              </a:lnSpc>
              <a:buFont typeface="Arial"/>
              <a:buChar char="•"/>
            </a:pPr>
            <a:r>
              <a:rPr lang="zh-TW" sz="3499" b="0" i="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提供更多彈性參與管道</a:t>
            </a:r>
          </a:p>
          <a:p>
            <a:pPr marL="755644" lvl="1" indent="-377822" algn="l" rtl="0">
              <a:lnSpc>
                <a:spcPts val="4899"/>
              </a:lnSpc>
              <a:buFont typeface="Arial"/>
              <a:buChar char="•"/>
            </a:pPr>
            <a:r>
              <a:rPr lang="zh-TW" sz="3499" b="0" i="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線上／混合會議</a:t>
            </a:r>
          </a:p>
          <a:p>
            <a:pPr marL="755644" lvl="1" indent="-377822" algn="l" rtl="0">
              <a:lnSpc>
                <a:spcPts val="4899"/>
              </a:lnSpc>
              <a:buFont typeface="Arial"/>
              <a:buChar char="•"/>
            </a:pPr>
            <a:r>
              <a:rPr lang="zh-TW" sz="3499" b="0" i="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共乘機制</a:t>
            </a:r>
          </a:p>
          <a:p>
            <a:pPr marL="755644" lvl="1" indent="-377822" algn="l" rtl="0">
              <a:lnSpc>
                <a:spcPts val="4899"/>
              </a:lnSpc>
              <a:buFont typeface="Arial"/>
              <a:buChar char="•"/>
            </a:pPr>
            <a:r>
              <a:rPr lang="zh-TW" sz="3499" b="0" i="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杜絕罪</a:t>
            </a:r>
            <a:r>
              <a:rPr lang="zh-CN" altLang="en-US" sz="3499" b="0" i="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惡</a:t>
            </a:r>
            <a:r>
              <a:rPr lang="zh-TW" sz="3499" b="0" i="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感文化！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0792" y="2597436"/>
            <a:ext cx="8153208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199"/>
              </a:lnSpc>
            </a:pPr>
            <a:r>
              <a:rPr lang="zh-TW" sz="6000" b="1" i="0" u="none" baseline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 Bold"/>
                <a:sym typeface="Verdana Bold"/>
              </a:rPr>
              <a:t>會員留存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3" name="Group 3"/>
          <p:cNvGrpSpPr/>
          <p:nvPr/>
        </p:nvGrpSpPr>
        <p:grpSpPr>
          <a:xfrm>
            <a:off x="12146897" y="-13149"/>
            <a:ext cx="6445425" cy="10287000"/>
            <a:chOff x="0" y="0"/>
            <a:chExt cx="85939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593949" cy="13715930"/>
            </a:xfrm>
            <a:custGeom>
              <a:avLst/>
              <a:gdLst/>
              <a:ahLst/>
              <a:cxnLst/>
              <a:rect l="l" t="t" r="r" b="b"/>
              <a:pathLst>
                <a:path w="8593949" h="13715930">
                  <a:moveTo>
                    <a:pt x="0" y="0"/>
                  </a:moveTo>
                  <a:lnTo>
                    <a:pt x="8593949" y="0"/>
                  </a:lnTo>
                  <a:lnTo>
                    <a:pt x="8593949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9591" r="-69591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6" name="TextBox 6"/>
          <p:cNvSpPr txBox="1"/>
          <p:nvPr/>
        </p:nvSpPr>
        <p:spPr>
          <a:xfrm>
            <a:off x="990792" y="3833046"/>
            <a:ext cx="10123721" cy="2527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4" lvl="1" indent="-388617" algn="l" rtl="0">
              <a:lnSpc>
                <a:spcPts val="5039"/>
              </a:lnSpc>
              <a:buFont typeface="Arial"/>
              <a:buChar char="•"/>
            </a:pPr>
            <a:r>
              <a:rPr lang="zh-TW" sz="3599" b="0" i="0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分期付款</a:t>
            </a:r>
          </a:p>
          <a:p>
            <a:pPr marL="777234" lvl="1" indent="-388617" algn="l" rtl="0">
              <a:lnSpc>
                <a:spcPts val="5039"/>
              </a:lnSpc>
              <a:buFont typeface="Arial"/>
              <a:buChar char="•"/>
            </a:pPr>
            <a:r>
              <a:rPr lang="zh-TW" sz="3599" b="0" i="0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經濟補助基金</a:t>
            </a:r>
          </a:p>
          <a:p>
            <a:pPr marL="777234" lvl="1" indent="-388617" algn="l" rtl="0">
              <a:lnSpc>
                <a:spcPts val="5039"/>
              </a:lnSpc>
              <a:buFont typeface="Arial"/>
              <a:buChar char="•"/>
            </a:pPr>
            <a:r>
              <a:rPr lang="zh-TW" sz="3599" b="0" i="0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選用免費場地</a:t>
            </a:r>
          </a:p>
          <a:p>
            <a:pPr marL="777234" lvl="1" indent="-388617" algn="l" rtl="0">
              <a:lnSpc>
                <a:spcPts val="5039"/>
              </a:lnSpc>
              <a:buFont typeface="Arial"/>
              <a:buChar char="•"/>
            </a:pPr>
            <a:r>
              <a:rPr lang="zh-TW" sz="3599" b="0" i="0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"/>
                <a:sym typeface="Verdana"/>
              </a:rPr>
              <a:t>評估分會會費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0792" y="2597436"/>
            <a:ext cx="8153208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199"/>
              </a:lnSpc>
            </a:pPr>
            <a:r>
              <a:rPr lang="zh-TW" sz="6000" b="1" i="0" u="none" baseline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 Bold"/>
                <a:sym typeface="Verdana Bold"/>
              </a:rPr>
              <a:t>降低費用負擔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3" name="Group 3"/>
          <p:cNvGrpSpPr/>
          <p:nvPr/>
        </p:nvGrpSpPr>
        <p:grpSpPr>
          <a:xfrm>
            <a:off x="7736400" y="-254765"/>
            <a:ext cx="9522900" cy="8877530"/>
            <a:chOff x="0" y="0"/>
            <a:chExt cx="736600" cy="6866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36600" cy="686680"/>
            </a:xfrm>
            <a:custGeom>
              <a:avLst/>
              <a:gdLst/>
              <a:ahLst/>
              <a:cxnLst/>
              <a:rect l="l" t="t" r="r" b="b"/>
              <a:pathLst>
                <a:path w="736600" h="686680">
                  <a:moveTo>
                    <a:pt x="736600" y="0"/>
                  </a:moveTo>
                  <a:lnTo>
                    <a:pt x="736600" y="686680"/>
                  </a:lnTo>
                  <a:lnTo>
                    <a:pt x="368300" y="559680"/>
                  </a:lnTo>
                  <a:lnTo>
                    <a:pt x="0" y="68668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736600" cy="607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296400" y="1659376"/>
            <a:ext cx="7526496" cy="279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25199"/>
              </a:lnSpc>
            </a:pPr>
            <a:r>
              <a:rPr lang="zh-TW" sz="12500" b="1" i="0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Verdana Bold"/>
                <a:sym typeface="Verdana Bold"/>
              </a:rPr>
              <a:t>暢所欲言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3089</Words>
  <Application>Microsoft Office PowerPoint</Application>
  <PresentationFormat>Custom</PresentationFormat>
  <Paragraphs>120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Microsoft JhengHei</vt:lpstr>
      <vt:lpstr>Verdana 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Membership Fall Meeting 2026</dc:title>
  <dc:creator>Michael Kang</dc:creator>
  <cp:lastModifiedBy>Mike Kang</cp:lastModifiedBy>
  <cp:revision>8</cp:revision>
  <dcterms:created xsi:type="dcterms:W3CDTF">2006-08-16T00:00:00Z</dcterms:created>
  <dcterms:modified xsi:type="dcterms:W3CDTF">2026-07-06T16:22:57Z</dcterms:modified>
  <dc:identifier>DAHLViQaJKs</dc:identifier>
</cp:coreProperties>
</file>