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258" r:id="rId4"/>
    <p:sldId id="260" r:id="rId5"/>
    <p:sldId id="259" r:id="rId6"/>
    <p:sldId id="268" r:id="rId7"/>
    <p:sldId id="261" r:id="rId8"/>
    <p:sldId id="262" r:id="rId9"/>
    <p:sldId id="263" r:id="rId10"/>
    <p:sldId id="264" r:id="rId11"/>
    <p:sldId id="265" r:id="rId12"/>
    <p:sldId id="266" r:id="rId13"/>
    <p:sldId id="267" r:id="rId14"/>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6405" autoAdjust="0"/>
  </p:normalViewPr>
  <p:slideViewPr>
    <p:cSldViewPr>
      <p:cViewPr varScale="1">
        <p:scale>
          <a:sx n="36" d="100"/>
          <a:sy n="36" d="100"/>
        </p:scale>
        <p:origin x="17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Kang" userId="0fad21e4d816c62d" providerId="LiveId" clId="{0723868A-F69E-4831-B3C1-519F6F349396}"/>
    <pc:docChg chg="modSld">
      <pc:chgData name="Mike Kang" userId="0fad21e4d816c62d" providerId="LiveId" clId="{0723868A-F69E-4831-B3C1-519F6F349396}" dt="2026-07-06T16:26:23.971" v="0" actId="255"/>
      <pc:docMkLst>
        <pc:docMk/>
      </pc:docMkLst>
      <pc:sldChg chg="modSp mod">
        <pc:chgData name="Mike Kang" userId="0fad21e4d816c62d" providerId="LiveId" clId="{0723868A-F69E-4831-B3C1-519F6F349396}" dt="2026-07-06T16:26:23.971" v="0" actId="255"/>
        <pc:sldMkLst>
          <pc:docMk/>
          <pc:sldMk cId="0" sldId="267"/>
        </pc:sldMkLst>
        <pc:spChg chg="mod">
          <ac:chgData name="Mike Kang" userId="0fad21e4d816c62d" providerId="LiveId" clId="{0723868A-F69E-4831-B3C1-519F6F349396}" dt="2026-07-06T16:26:23.971" v="0" actId="255"/>
          <ac:spMkLst>
            <pc:docMk/>
            <pc:sldMk cId="0" sldId="267"/>
            <ac:spMk id="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ja" sz="1200" b="0" i="0" u="none" kern="1200" baseline="0" dirty="0">
                <a:solidFill>
                  <a:schemeClr val="tx1"/>
                </a:solidFill>
                <a:effectLst/>
                <a:latin typeface="+mn-lt"/>
                <a:ea typeface="+mn-ea"/>
                <a:cs typeface="+mn-cs"/>
              </a:rPr>
              <a:t>皆さんこんにちは、メンバーシップ・リジョンチェアを務める [   ] と申します。本日は、あらゆる世代の会員の勧誘、維持、そしてエンゲージメントに関するプレゼンテーションを皆様に共有できることを大変嬉しく思います。</a:t>
            </a:r>
          </a:p>
          <a:p>
            <a:endParaRPr lang="ja"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世代に対するステレオタイプにとらわれないことが重要です。一人ひとりの会員の方々には、個性があります。一方で、世代ごとに共通して経験してきた出来事が、コミュニケーションや人との関わり方、物事への参加の仕方に影響を与えていることも少なくありません。</a:t>
            </a:r>
          </a:p>
          <a:p>
            <a:pPr algn="l" rtl="0"/>
            <a:r>
              <a:rPr lang="ja" sz="1200" b="0" i="0" u="none" kern="1200" baseline="0">
                <a:solidFill>
                  <a:schemeClr val="tx1"/>
                </a:solidFill>
                <a:effectLst/>
                <a:latin typeface="+mn-lt"/>
                <a:ea typeface="+mn-ea"/>
                <a:cs typeface="+mn-cs"/>
              </a:rPr>
              <a:t>世代を分け隔てるものよりも、世代を超えて人々を結びつけるものの方が、はるかに大切です。人々は、敬意を持って接してもらい、誰かとつながり、意義のある物事の一端を担うことを望んでいます。ソロプチミストは、まさにこれを提供しています。</a:t>
            </a:r>
          </a:p>
          <a:p>
            <a:pPr algn="l" rtl="0"/>
            <a:r>
              <a:rPr lang="ja" sz="1200" b="0" i="0" u="none" kern="1200" baseline="0">
                <a:solidFill>
                  <a:schemeClr val="tx1"/>
                </a:solidFill>
                <a:effectLst/>
                <a:latin typeface="+mn-lt"/>
                <a:ea typeface="+mn-ea"/>
                <a:cs typeface="+mn-cs"/>
              </a:rPr>
              <a:t>次に紹介するヒントを参考にし、敬意とインパクトを常に念頭に置くことで、世代を超えた会員の募集、維持、そしてエンゲージメントをクラブは実現できます。 </a:t>
            </a:r>
          </a:p>
          <a:p>
            <a:endParaRPr lang="ja"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さまざまな研究で、人々の孤独感が高まっていることが繰り返し示されています。かつては、孤独というものは高齢者だけの問題だと考えられていました。しかし実際には、孤独はより幅広い世代に影響を及ぼしています。世代にかかわらず、人々は自身の属するコミュニティにおける個人的なつながりやポジティブな経験を求めています。 </a:t>
            </a:r>
          </a:p>
          <a:p>
            <a:pPr algn="l" rtl="0"/>
            <a:r>
              <a:rPr lang="ja" sz="1200" b="0" i="0" u="none" kern="1200" baseline="0">
                <a:solidFill>
                  <a:schemeClr val="tx1"/>
                </a:solidFill>
                <a:effectLst/>
                <a:latin typeface="+mn-lt"/>
                <a:ea typeface="+mn-ea"/>
                <a:cs typeface="+mn-cs"/>
              </a:rPr>
              <a:t>ソロプチミストは、女性や女児の生活に影響を与えるとともに、人とのつながりを築きながら社会に貢献したいと考える人々にとって、大きな価値を提供しています。これは、あらゆる世代を対象とした勧誘活動において強調できるメッセージです。</a:t>
            </a:r>
          </a:p>
          <a:p>
            <a:endParaRPr lang="ja"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あらゆる世代の会員の方々が当団体の使命を重視していらっしゃるものの、関わり方は世代によって異なる可能性があります。</a:t>
            </a:r>
          </a:p>
          <a:p>
            <a:pPr lvl="0" algn="l" rtl="0"/>
            <a:r>
              <a:rPr lang="ja" sz="1200" b="0" i="0" u="none" kern="1200" baseline="0">
                <a:solidFill>
                  <a:schemeClr val="tx1"/>
                </a:solidFill>
                <a:effectLst/>
                <a:latin typeface="+mn-lt"/>
                <a:ea typeface="+mn-ea"/>
                <a:cs typeface="+mn-cs"/>
              </a:rPr>
              <a:t>ベビーブーマー世代（1946年～1964年生まれ）は、人間関係、奉仕活動、そして自身の経験を活かす機会を重視する傾向があります。</a:t>
            </a:r>
          </a:p>
          <a:p>
            <a:pPr lvl="0" algn="l" rtl="0"/>
            <a:r>
              <a:rPr lang="ja" sz="1200" b="0" i="0" u="none" kern="1200" baseline="0">
                <a:solidFill>
                  <a:schemeClr val="tx1"/>
                </a:solidFill>
                <a:effectLst/>
                <a:latin typeface="+mn-lt"/>
                <a:ea typeface="+mn-ea"/>
                <a:cs typeface="+mn-cs"/>
              </a:rPr>
              <a:t>ジェネレーションX（1965年～1980年生まれ）は、柔軟性、効率性、そして明確な期待を重視する傾向があります。</a:t>
            </a:r>
          </a:p>
          <a:p>
            <a:pPr lvl="0" algn="l" rtl="0"/>
            <a:r>
              <a:rPr lang="ja" sz="1200" b="0" i="0" u="none" kern="1200" baseline="0">
                <a:solidFill>
                  <a:schemeClr val="tx1"/>
                </a:solidFill>
                <a:effectLst/>
                <a:latin typeface="+mn-lt"/>
                <a:ea typeface="+mn-ea"/>
                <a:cs typeface="+mn-cs"/>
              </a:rPr>
              <a:t>ミレニアル世代（1981年～1996年生まれ）は、目的意識、協調性、そして個人としての成長を原動力に行動する傾向があります。</a:t>
            </a:r>
          </a:p>
          <a:p>
            <a:pPr lvl="0" algn="l" rtl="0"/>
            <a:r>
              <a:rPr lang="ja" sz="1200" b="0" i="0" u="none" kern="1200" baseline="0">
                <a:solidFill>
                  <a:schemeClr val="tx1"/>
                </a:solidFill>
                <a:effectLst/>
                <a:latin typeface="+mn-lt"/>
                <a:ea typeface="+mn-ea"/>
                <a:cs typeface="+mn-cs"/>
              </a:rPr>
              <a:t>Z世代（1997年～2012年生まれ）は、目に見える影響力、信頼、そして柔軟な参加方法に魅力を感じる傾向にあります。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地域社会で人々が集まる場所を探し、ヨガスタジオやワイナリー、高齢者向け施設、シニアコミュニティ、書店、教会、図書館、診療所などにちらしを掲示して、情報を広く共有しましょう。これは、幅広い年齢層から当団体に関心を持つ人々を勧誘する優れた方法です。</a:t>
            </a:r>
          </a:p>
          <a:p>
            <a:pPr algn="l" rtl="0"/>
            <a:r>
              <a:rPr lang="ja" sz="1200" b="0" i="0" u="none" kern="1200" baseline="0">
                <a:solidFill>
                  <a:schemeClr val="tx1"/>
                </a:solidFill>
                <a:effectLst/>
                <a:latin typeface="+mn-lt"/>
                <a:ea typeface="+mn-ea"/>
                <a:cs typeface="+mn-cs"/>
              </a:rPr>
              <a:t>若い世代の会員獲得に向けて、デジタルツールを活用し、活動の成果や会員募集に関する情報を発信することを検討しましょう。その際は、各プラットフォームを適切に管理し、自信を持って継続的に情報発信できる担当者を配置することが重要です。皆さんのクラブのInstagramアカウントに入会を希望する方からメッセージが送られてきても、そのアカウントを定期的にチェックしている担当者がいなければ、良い印象を与えることができません。 </a:t>
            </a:r>
          </a:p>
          <a:p>
            <a:pPr algn="l" rtl="0"/>
            <a:r>
              <a:rPr lang="ja" sz="1200" b="0" i="0" u="none" kern="1200" baseline="0">
                <a:solidFill>
                  <a:schemeClr val="tx1"/>
                </a:solidFill>
                <a:effectLst/>
                <a:latin typeface="+mn-lt"/>
                <a:ea typeface="+mn-ea"/>
                <a:cs typeface="+mn-cs"/>
              </a:rPr>
              <a:t>口コミは今でも非常に効果的な手段です。友人を紹介してくださった会員向けに、楽しい特典やインセンティブを用意することを検討してみることもおすすめします。会議で着用できる「会員増強優秀賞」と書かれたサッシュや、地元のカフェで使えるちょっとしたギフトカードなどが考えられます。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EF7A0-3B1D-BB35-5EE0-C9D9CA8961D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D6261C-4780-AF4A-FD1D-66A61F431BB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2F9BBE-89FF-3CD9-2BC4-961EC39957D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a:extLst>
              <a:ext uri="{FF2B5EF4-FFF2-40B4-BE49-F238E27FC236}">
                <a16:creationId xmlns:a16="http://schemas.microsoft.com/office/drawing/2014/main" id="{633E2EC4-BF32-E78C-ED0B-5C502E93E34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AA67F9A-12EE-810B-D387-9EAA2A54399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私たちは、ソロプチミストの使命こそが新たな会員を引きつける魅力であることを理解しています。しかし、こうした使命感に燃える会員候補の方々は、どこにいるのでしょうか？</a:t>
            </a:r>
          </a:p>
          <a:p>
            <a:pPr algn="l" rtl="0"/>
            <a:r>
              <a:rPr lang="ja" sz="1200" b="0" i="0" u="none" kern="1200" baseline="0">
                <a:solidFill>
                  <a:schemeClr val="tx1"/>
                </a:solidFill>
                <a:effectLst/>
                <a:latin typeface="+mn-lt"/>
                <a:ea typeface="+mn-ea"/>
                <a:cs typeface="+mn-cs"/>
              </a:rPr>
              <a:t>皆さんのクラブが提携できそうな組織の候補として、次を検討してみてください。</a:t>
            </a:r>
          </a:p>
          <a:p>
            <a:pPr lvl="0" algn="l" rtl="0"/>
            <a:r>
              <a:rPr lang="ja" sz="1200" b="0" i="0" u="none" kern="1200" baseline="0">
                <a:solidFill>
                  <a:schemeClr val="tx1"/>
                </a:solidFill>
                <a:effectLst/>
                <a:latin typeface="+mn-lt"/>
                <a:ea typeface="+mn-ea"/>
                <a:cs typeface="+mn-cs"/>
              </a:rPr>
              <a:t>大学（年長の学生や職員などを勧誘対象とする）</a:t>
            </a:r>
          </a:p>
          <a:p>
            <a:pPr lvl="0" algn="l" rtl="0"/>
            <a:r>
              <a:rPr lang="ja" sz="1200" b="0" i="0" u="none" kern="1200" baseline="0">
                <a:solidFill>
                  <a:schemeClr val="tx1"/>
                </a:solidFill>
                <a:effectLst/>
                <a:latin typeface="+mn-lt"/>
                <a:ea typeface="+mn-ea"/>
                <a:cs typeface="+mn-cs"/>
              </a:rPr>
              <a:t>職場（特にクラブが提携している非営利団体）</a:t>
            </a:r>
          </a:p>
          <a:p>
            <a:pPr lvl="0" algn="l" rtl="0"/>
            <a:r>
              <a:rPr lang="ja" sz="1200" b="0" i="0" u="none" kern="1200" baseline="0">
                <a:solidFill>
                  <a:schemeClr val="tx1"/>
                </a:solidFill>
                <a:effectLst/>
                <a:latin typeface="+mn-lt"/>
                <a:ea typeface="+mn-ea"/>
                <a:cs typeface="+mn-cs"/>
              </a:rPr>
              <a:t>社会人女性のネットワークやイベント</a:t>
            </a:r>
          </a:p>
          <a:p>
            <a:pPr lvl="0" algn="l" rtl="0"/>
            <a:r>
              <a:rPr lang="ja" sz="1200" b="0" i="0" u="none" kern="1200" baseline="0">
                <a:solidFill>
                  <a:schemeClr val="tx1"/>
                </a:solidFill>
                <a:effectLst/>
                <a:latin typeface="+mn-lt"/>
                <a:ea typeface="+mn-ea"/>
                <a:cs typeface="+mn-cs"/>
              </a:rPr>
              <a:t>地域社会のお祭りやボランティアフェア </a:t>
            </a:r>
          </a:p>
          <a:p>
            <a:pPr algn="l" rtl="0"/>
            <a:r>
              <a:rPr lang="ja" sz="1200" b="0" i="0" u="none" kern="1200" baseline="0">
                <a:solidFill>
                  <a:schemeClr val="tx1"/>
                </a:solidFill>
                <a:effectLst/>
                <a:latin typeface="+mn-lt"/>
                <a:ea typeface="+mn-ea"/>
                <a:cs typeface="+mn-cs"/>
              </a:rPr>
              <a:t>こういった方々は、すでにソロプチミストについてある程度のことを知っていて、私たちの使命にも関心を持っている可能性が高いものの、関わり方を知らないだけかもしれません。個人的に招待する方法は非常に効果的です。  </a:t>
            </a:r>
          </a:p>
          <a:p>
            <a:endParaRPr lang="ja" dirty="0"/>
          </a:p>
        </p:txBody>
      </p:sp>
      <p:sp>
        <p:nvSpPr>
          <p:cNvPr id="6" name="Footer Placeholder 5">
            <a:extLst>
              <a:ext uri="{FF2B5EF4-FFF2-40B4-BE49-F238E27FC236}">
                <a16:creationId xmlns:a16="http://schemas.microsoft.com/office/drawing/2014/main" id="{577B5B97-BD3C-19E5-011B-0DC8DA265BC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4F0E820-9DFA-3D46-989B-9E8DA4F8D46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extLst>
      <p:ext uri="{BB962C8B-B14F-4D97-AF65-F5344CB8AC3E}">
        <p14:creationId xmlns:p14="http://schemas.microsoft.com/office/powerpoint/2010/main" val="506619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入会希望者から問い合わせがあった場合は、速やかに情報を提供して返信するようにしてください。そうすることで、新しい会員は歓迎されていると感じ、クラブの文化や雰囲気への理解を深めるとともに、クラブに対して良い印象を持ってもらうことができます。よく言われることではありますが、第一印象を良くするチャンスに二度目はありません。だからこそ、迅速な対応が非常に重要となります。</a:t>
            </a:r>
          </a:p>
          <a:p>
            <a:pPr algn="l" rtl="0"/>
            <a:r>
              <a:rPr lang="ja" sz="1200" b="0" i="0" u="none" kern="1200" baseline="0">
                <a:solidFill>
                  <a:schemeClr val="tx1"/>
                </a:solidFill>
                <a:effectLst/>
                <a:latin typeface="+mn-lt"/>
                <a:ea typeface="+mn-ea"/>
                <a:cs typeface="+mn-cs"/>
              </a:rPr>
              <a:t> 世代によって、情報の受け取り方や関わり方の好みが異なる場合があることを念頭に置きましょう。年齢の高い世代の入会希望者は、電話での個別連絡やフォローアップ資料の郵送、対面での面談を好む傾向がある一方で、若い世代の入会希望者は、eメールでのやり取りや、オンラインで自分の都合の良い時間に資料を閲覧できる方法を好むかもしれません。もちろん、どの世代にもさまざまな価値観や好みを持つ人がいます。迷ったときは、本人にどのような方法を希望するか、直接尋ねてみましょう。 </a:t>
            </a:r>
          </a:p>
          <a:p>
            <a:pPr algn="l" rtl="0"/>
            <a:r>
              <a:rPr lang="ja" sz="1200" b="0" i="0" u="none" kern="1200" baseline="0">
                <a:solidFill>
                  <a:schemeClr val="tx1"/>
                </a:solidFill>
                <a:effectLst/>
                <a:latin typeface="+mn-lt"/>
                <a:ea typeface="+mn-ea"/>
                <a:cs typeface="+mn-cs"/>
              </a:rPr>
              <a:t>こういった入会希望者からの問い合わせメールは、SIAから皆さんのクラブの公式メールアドレスに転送されます。この情報へのアクセス方法がわからない場合は、SIA連盟事務局までeメールでお問い合わせください。公式メールアドレスには、クラブの投票用紙などの重要な情報も届くため、必ずアクセスできるようにしておくことが重要です。 </a:t>
            </a:r>
          </a:p>
          <a:p>
            <a:endParaRPr lang="ja"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入会希望者が何人かいる場合、何をすべきでしょうか？</a:t>
            </a:r>
          </a:p>
          <a:p>
            <a:pPr algn="l" rtl="0"/>
            <a:r>
              <a:rPr lang="ja" sz="1200" b="0" i="0" u="none" kern="1200" baseline="0">
                <a:solidFill>
                  <a:schemeClr val="tx1"/>
                </a:solidFill>
                <a:effectLst/>
                <a:latin typeface="+mn-lt"/>
                <a:ea typeface="+mn-ea"/>
                <a:cs typeface="+mn-cs"/>
              </a:rPr>
              <a:t>すぐに関与してもらいましょう。当団体の「夢プログラム」に関与してもらうよう促すことが、クラブにできる最良のアプローチの1つです。 </a:t>
            </a:r>
          </a:p>
          <a:p>
            <a:pPr algn="l" rtl="0"/>
            <a:r>
              <a:rPr lang="ja" sz="1200" b="0" i="0" u="none" kern="1200" baseline="0">
                <a:solidFill>
                  <a:schemeClr val="tx1"/>
                </a:solidFill>
                <a:effectLst/>
                <a:latin typeface="+mn-lt"/>
                <a:ea typeface="+mn-ea"/>
                <a:cs typeface="+mn-cs"/>
              </a:rPr>
              <a:t>「夢を生きる賞」：入会希望者を審査プロセスに招待し、感動的なストーリーを聞いてもらうことで、ソロプチミストに入会する価値を伝えましょう。会員登録に関心をお持ちの方々を「夢を生きる賞」の受賞者を称える授賞式にご招待し、当団体の使命に共感してもらいましょう。 </a:t>
            </a:r>
          </a:p>
          <a:p>
            <a:endParaRPr lang="ja"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「夢を拓く」： </a:t>
            </a:r>
          </a:p>
          <a:p>
            <a:pPr algn="l" rtl="0"/>
            <a:r>
              <a:rPr lang="ja" sz="1200" b="0" i="0" u="none" kern="1200" baseline="0">
                <a:solidFill>
                  <a:schemeClr val="tx1"/>
                </a:solidFill>
                <a:effectLst/>
                <a:latin typeface="+mn-lt"/>
                <a:ea typeface="+mn-ea"/>
                <a:cs typeface="+mn-cs"/>
              </a:rPr>
              <a:t>「夢を拓く」セッションの実施前に、現会員と入会希望者で集まり、プログラムに参加する女児に配布する資料を準備してください。</a:t>
            </a:r>
          </a:p>
          <a:p>
            <a:pPr algn="l" rtl="0"/>
            <a:r>
              <a:rPr lang="ja" sz="1200" b="0" i="0" u="none" kern="1200" baseline="0">
                <a:solidFill>
                  <a:schemeClr val="tx1"/>
                </a:solidFill>
                <a:effectLst/>
                <a:latin typeface="+mn-lt"/>
                <a:ea typeface="+mn-ea"/>
                <a:cs typeface="+mn-cs"/>
              </a:rPr>
              <a:t>入会希望者の方々の職業や学業の道のりを女児に共有してもらい、関与を促します。 </a:t>
            </a:r>
          </a:p>
          <a:p>
            <a:pPr algn="l" rtl="0"/>
            <a:r>
              <a:rPr lang="ja" sz="1200" b="0" i="0" u="none" kern="1200" baseline="0">
                <a:solidFill>
                  <a:schemeClr val="tx1"/>
                </a:solidFill>
                <a:effectLst/>
                <a:latin typeface="+mn-lt"/>
                <a:ea typeface="+mn-ea"/>
                <a:cs typeface="+mn-cs"/>
              </a:rPr>
              <a:t>プログラムの終了後には、参加者の成果や来年度の計画を振り返るとともに、女児たちが自身の体験について綴った心温まるメッセージを紹介しましょう。</a:t>
            </a:r>
          </a:p>
          <a:p>
            <a:endParaRPr lang="ja"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ja" sz="1200" b="0" i="0" u="none" kern="1200" baseline="0">
                <a:solidFill>
                  <a:schemeClr val="tx1"/>
                </a:solidFill>
                <a:effectLst/>
                <a:latin typeface="+mn-lt"/>
                <a:ea typeface="+mn-ea"/>
                <a:cs typeface="+mn-cs"/>
              </a:rPr>
              <a:t>新しい会員は、新たなアイデアと活力をもたらしてくれます。当団体が長期的に発展していくためには、皆さんのクラブが会員からの新しいアイデアを積極的に受け入れる姿勢を持つことが非常に重要です。せっかく熱意を持って新しい提案をしても、「ここではそういうことはしていません」と言われてしまっては、意欲を失ってしまいます。新しいアイデアの実現が難しい理由がある場合は、その理由を丁寧に説明すれば十分です。厳しい対応をして、せっかく入会してくれた会員がソロプチミストから離れてしまうような事態は避けましょう。 </a:t>
            </a:r>
          </a:p>
          <a:p>
            <a:endParaRPr lang="ja"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クラブ内で会員の維持率を高める手段として、どのような対策が考えられるでしょうか？</a:t>
            </a:r>
          </a:p>
          <a:p>
            <a:pPr algn="l" rtl="0"/>
            <a:r>
              <a:rPr lang="ja" sz="1200" b="0" i="0" u="none" kern="1200" baseline="0">
                <a:solidFill>
                  <a:schemeClr val="tx1"/>
                </a:solidFill>
                <a:effectLst/>
                <a:latin typeface="+mn-lt"/>
                <a:ea typeface="+mn-ea"/>
                <a:cs typeface="+mn-cs"/>
              </a:rPr>
              <a:t>より柔軟な関わり方を検討してみましょう。これは、あらゆる世代の会員にとって役立つ取り組みとなる可能性があります。例えば、小さな子どもがいる会員は、より柔軟な対応を必要とするかもしれません。また、高齢の会員の中には、夜間や特定の道路での運転に不安を感じる方もいるでしょう。 </a:t>
            </a:r>
          </a:p>
          <a:p>
            <a:pPr algn="l" rtl="0"/>
            <a:r>
              <a:rPr lang="ja" sz="1200" b="0" i="0" u="none" kern="1200" baseline="0">
                <a:solidFill>
                  <a:schemeClr val="tx1"/>
                </a:solidFill>
                <a:effectLst/>
                <a:latin typeface="+mn-lt"/>
                <a:ea typeface="+mn-ea"/>
                <a:cs typeface="+mn-cs"/>
              </a:rPr>
              <a:t>こうした課題には、会議の開催場所や時間を見直したり、オンラインまたはハイブリッド形式の会合を取り入れたり、乗り合わせの仕組みを整えたりすることで対応できます。こうした工夫により、運転に不安がある人や運転を希望しない人も参加しやすくなります。 </a:t>
            </a:r>
          </a:p>
          <a:p>
            <a:pPr algn="l" rtl="0"/>
            <a:r>
              <a:rPr lang="ja" sz="1200" b="0" i="0" u="none" kern="1200" baseline="0">
                <a:solidFill>
                  <a:schemeClr val="tx1"/>
                </a:solidFill>
                <a:effectLst/>
                <a:latin typeface="+mn-lt"/>
                <a:ea typeface="+mn-ea"/>
                <a:cs typeface="+mn-cs"/>
              </a:rPr>
              <a:t>参加方法に柔軟性があることは、入会希望者にとって大きな魅力です。忙しい時期でも、自分の状況に合わせて活動に参加し続けられると分かれば、安心して入会を検討できるでしょう。 </a:t>
            </a:r>
          </a:p>
          <a:p>
            <a:pPr algn="l" rtl="0"/>
            <a:r>
              <a:rPr lang="ja" sz="1200" b="0" i="0" u="none" kern="1200" baseline="0">
                <a:solidFill>
                  <a:schemeClr val="tx1"/>
                </a:solidFill>
                <a:effectLst/>
                <a:latin typeface="+mn-lt"/>
                <a:ea typeface="+mn-ea"/>
                <a:cs typeface="+mn-cs"/>
              </a:rPr>
              <a:t>クラブ内に、会合への出席について罪悪感を抱かせたり、常に完璧な参加を求めたりするような雰囲気がないようにすることが大切です。そのような雰囲気は、現在の会員だけでなく、入会希望者にとっても望ましいものではありません。 </a:t>
            </a:r>
          </a:p>
          <a:p>
            <a:endParaRPr lang="ja"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0" u="none" kern="1200" baseline="0">
                <a:solidFill>
                  <a:schemeClr val="tx1"/>
                </a:solidFill>
                <a:effectLst/>
                <a:latin typeface="+mn-lt"/>
                <a:ea typeface="+mn-ea"/>
                <a:cs typeface="+mn-cs"/>
              </a:rPr>
              <a:t>もう一つ、よく挙げられる課題が費用面への不安です。若い世代の会員は、家庭を築き始めたり、初めて住宅を購入したりする時期にあることが多く、一方で高齢の世代は、年金などの限られた収入で生活している場合があります。年齢にかかわらず、会員の方々は経済的な困難に直面する可能性があります。 </a:t>
            </a:r>
          </a:p>
          <a:p>
            <a:pPr algn="l" rtl="0"/>
            <a:r>
              <a:rPr lang="ja" sz="1200" b="0" i="0" u="none" kern="1200" baseline="0">
                <a:solidFill>
                  <a:schemeClr val="tx1"/>
                </a:solidFill>
                <a:effectLst/>
                <a:latin typeface="+mn-lt"/>
                <a:ea typeface="+mn-ea"/>
                <a:cs typeface="+mn-cs"/>
              </a:rPr>
              <a:t>こういった憂慮事項に対処するために、次の対策を検討してください。 </a:t>
            </a:r>
          </a:p>
          <a:p>
            <a:pPr algn="l" rtl="0"/>
            <a:r>
              <a:rPr lang="ja" sz="1200" b="0" i="0" u="none" kern="1200" baseline="0">
                <a:solidFill>
                  <a:schemeClr val="tx1"/>
                </a:solidFill>
                <a:effectLst/>
                <a:latin typeface="+mn-lt"/>
                <a:ea typeface="+mn-ea"/>
                <a:cs typeface="+mn-cs"/>
              </a:rPr>
              <a:t>必要に応じて、会員が分納による支払いを行えるようにする。 </a:t>
            </a:r>
          </a:p>
          <a:p>
            <a:pPr algn="l" rtl="0"/>
            <a:r>
              <a:rPr lang="ja" sz="1200" b="0" i="0" u="none" kern="1200" baseline="0">
                <a:solidFill>
                  <a:schemeClr val="tx1"/>
                </a:solidFill>
                <a:effectLst/>
                <a:latin typeface="+mn-lt"/>
                <a:ea typeface="+mn-ea"/>
                <a:cs typeface="+mn-cs"/>
              </a:rPr>
              <a:t>クラブ内に、会費の支払いが困難な会員のための「財務支援」基金を設立しましょう。一部のクラブでは、「サンシャイン・ファンド」と呼ばれる基金を設け、経済的な事情などで困難な状況にある会員を支援しています。このような基金は、財務支援の目的のためにクラブ内で募金活動を行ったり、会員一人ひとりの年会費に毎年数ドルを上乗せして積み立てたりすることで賄うことができます。 </a:t>
            </a:r>
          </a:p>
          <a:p>
            <a:pPr algn="l" rtl="0"/>
            <a:r>
              <a:rPr lang="ja" sz="1200" b="0" i="0" u="none" kern="1200" baseline="0">
                <a:solidFill>
                  <a:schemeClr val="tx1"/>
                </a:solidFill>
                <a:effectLst/>
                <a:latin typeface="+mn-lt"/>
                <a:ea typeface="+mn-ea"/>
                <a:cs typeface="+mn-cs"/>
              </a:rPr>
              <a:t>クラブが定期的にレストランで会合を開いている場合は、食事の購入を必要としない別の場所がないか検討してみてください。 </a:t>
            </a:r>
          </a:p>
          <a:p>
            <a:pPr algn="l" rtl="0"/>
            <a:r>
              <a:rPr lang="ja" sz="1200" b="0" i="0" u="none" kern="1200" baseline="0">
                <a:solidFill>
                  <a:schemeClr val="tx1"/>
                </a:solidFill>
                <a:effectLst/>
                <a:latin typeface="+mn-lt"/>
                <a:ea typeface="+mn-ea"/>
                <a:cs typeface="+mn-cs"/>
              </a:rPr>
              <a:t>クラブが別途会年会費を徴収する場合は、定期的にその金額を見直し、妥当な金額であることを確認してください。 </a:t>
            </a:r>
          </a:p>
          <a:p>
            <a:pPr algn="l" rtl="0"/>
            <a:r>
              <a:rPr lang="ja" b="0" i="0" u="none" baseline="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sz="1200" b="0" i="1" u="none" kern="1200" baseline="0" dirty="0">
                <a:solidFill>
                  <a:schemeClr val="tx1"/>
                </a:solidFill>
                <a:effectLst/>
                <a:latin typeface="+mn-lt"/>
                <a:ea typeface="+mn-ea"/>
                <a:cs typeface="+mn-cs"/>
              </a:rPr>
              <a:t>（残り時間に合わせて調整してください）</a:t>
            </a:r>
            <a:endParaRPr lang="ja" sz="1200" kern="1200" dirty="0">
              <a:solidFill>
                <a:schemeClr val="tx1"/>
              </a:solidFill>
              <a:effectLst/>
              <a:latin typeface="+mn-lt"/>
              <a:ea typeface="+mn-ea"/>
              <a:cs typeface="+mn-cs"/>
            </a:endParaRPr>
          </a:p>
          <a:p>
            <a:pPr algn="l" rtl="0"/>
            <a:r>
              <a:rPr lang="ja" sz="1200" b="0" i="0" u="none" kern="1200" baseline="0" dirty="0">
                <a:solidFill>
                  <a:schemeClr val="tx1"/>
                </a:solidFill>
                <a:effectLst/>
                <a:latin typeface="+mn-lt"/>
                <a:ea typeface="+mn-ea"/>
                <a:cs typeface="+mn-cs"/>
              </a:rPr>
              <a:t>本日取り上げたアイデアの中から1～3つを選んで書き留め、ご自身のクラブで実施してみてください。あるいは、これらのプロジェクトの一部がすでに進行中である場合は、次回のクラブ例会で進捗状況について尋ねてみてください。 </a:t>
            </a:r>
          </a:p>
          <a:p>
            <a:pPr algn="l" rtl="0"/>
            <a:r>
              <a:rPr lang="ja" sz="1200" b="0" i="0" u="none" kern="1200" baseline="0" dirty="0">
                <a:solidFill>
                  <a:schemeClr val="tx1"/>
                </a:solidFill>
                <a:effectLst/>
                <a:latin typeface="+mn-lt"/>
                <a:ea typeface="+mn-ea"/>
                <a:cs typeface="+mn-cs"/>
              </a:rPr>
              <a:t>クラブに持ち帰って導入を検討したい1つから3つのアイデアについてお話しください。</a:t>
            </a:r>
          </a:p>
          <a:p>
            <a:pPr algn="l" rtl="0"/>
            <a:r>
              <a:rPr lang="ja" sz="1200" b="0" i="0" u="none" kern="1200" baseline="0" dirty="0">
                <a:solidFill>
                  <a:schemeClr val="tx1"/>
                </a:solidFill>
                <a:effectLst/>
                <a:latin typeface="+mn-lt"/>
                <a:ea typeface="+mn-ea"/>
                <a:cs typeface="+mn-cs"/>
              </a:rPr>
              <a:t>（いくつかの回答を紹介する）</a:t>
            </a:r>
            <a:endParaRPr lang="ja" sz="1200" kern="1200" dirty="0">
              <a:solidFill>
                <a:schemeClr val="tx1"/>
              </a:solidFill>
              <a:effectLst/>
              <a:latin typeface="+mn-lt"/>
              <a:ea typeface="+mn-ea"/>
              <a:cs typeface="+mn-cs"/>
            </a:endParaRPr>
          </a:p>
          <a:p>
            <a:pPr algn="l" rtl="0"/>
            <a:r>
              <a:rPr lang="ja" sz="1200" b="0" i="0" u="none" kern="1200" baseline="0" dirty="0">
                <a:solidFill>
                  <a:schemeClr val="tx1"/>
                </a:solidFill>
                <a:effectLst/>
                <a:latin typeface="+mn-lt"/>
                <a:ea typeface="+mn-ea"/>
                <a:cs typeface="+mn-cs"/>
              </a:rPr>
              <a:t>今後の導入を検討されているアイデアがあることを聞いて、非常に嬉しく思っております。たとえメンバーシップの専門家でなくても、クラブの会員増強、維持、そしてあらゆる世代の会員によるエンゲージメントを促進する上で、ポジティブな影響を与えることができるということを覚えておいてください。まずは敬意を持って接し、つながりを感じてもらいながら、同時に変化を与える機会を提供することから始める必要があります。本日はお時間をいただきありがとうございました。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9.jpe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ja">
              <a:latin typeface="MS PGothic" panose="020B0600070205080204" pitchFamily="34" charset="-128"/>
              <a:ea typeface="MS PGothic" panose="020B0600070205080204" pitchFamily="34" charset="-128"/>
            </a:endParaRPr>
          </a:p>
        </p:txBody>
      </p:sp>
      <p:sp>
        <p:nvSpPr>
          <p:cNvPr id="3" name="Freeform 3"/>
          <p:cNvSpPr/>
          <p:nvPr/>
        </p:nvSpPr>
        <p:spPr>
          <a:xfrm>
            <a:off x="8033032" y="92583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ja">
              <a:latin typeface="MS PGothic" panose="020B0600070205080204" pitchFamily="34" charset="-128"/>
              <a:ea typeface="MS PGothic" panose="020B0600070205080204" pitchFamily="34" charset="-128"/>
            </a:endParaRPr>
          </a:p>
        </p:txBody>
      </p:sp>
      <p:sp>
        <p:nvSpPr>
          <p:cNvPr id="4" name="Freeform 4"/>
          <p:cNvSpPr/>
          <p:nvPr/>
        </p:nvSpPr>
        <p:spPr>
          <a:xfrm>
            <a:off x="9510179" y="-38100"/>
            <a:ext cx="8806396" cy="4903085"/>
          </a:xfrm>
          <a:custGeom>
            <a:avLst/>
            <a:gdLst/>
            <a:ahLst/>
            <a:cxnLst/>
            <a:rect l="l" t="t" r="r" b="b"/>
            <a:pathLst>
              <a:path w="8806396" h="4903085">
                <a:moveTo>
                  <a:pt x="0" y="0"/>
                </a:moveTo>
                <a:lnTo>
                  <a:pt x="8806396" y="0"/>
                </a:lnTo>
                <a:lnTo>
                  <a:pt x="8806396" y="4903085"/>
                </a:lnTo>
                <a:lnTo>
                  <a:pt x="0" y="4903085"/>
                </a:lnTo>
                <a:lnTo>
                  <a:pt x="0" y="0"/>
                </a:lnTo>
                <a:close/>
              </a:path>
            </a:pathLst>
          </a:custGeom>
          <a:blipFill>
            <a:blip r:embed="rId5"/>
            <a:stretch>
              <a:fillRect/>
            </a:stretch>
          </a:blipFill>
        </p:spPr>
        <p:txBody>
          <a:bodyPr/>
          <a:lstStyle/>
          <a:p>
            <a:endParaRPr lang="ja">
              <a:latin typeface="MS PGothic" panose="020B0600070205080204" pitchFamily="34" charset="-128"/>
              <a:ea typeface="MS PGothic" panose="020B0600070205080204" pitchFamily="34" charset="-128"/>
            </a:endParaRPr>
          </a:p>
        </p:txBody>
      </p:sp>
      <p:sp>
        <p:nvSpPr>
          <p:cNvPr id="5" name="Freeform 5"/>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6"/>
            <a:stretch>
              <a:fillRect/>
            </a:stretch>
          </a:blipFill>
        </p:spPr>
        <p:txBody>
          <a:bodyPr/>
          <a:lstStyle/>
          <a:p>
            <a:endParaRPr lang="ja">
              <a:latin typeface="MS PGothic" panose="020B0600070205080204" pitchFamily="34" charset="-128"/>
              <a:ea typeface="MS PGothic" panose="020B0600070205080204" pitchFamily="34" charset="-128"/>
            </a:endParaRPr>
          </a:p>
        </p:txBody>
      </p:sp>
      <p:sp>
        <p:nvSpPr>
          <p:cNvPr id="6" name="TextBox 6"/>
          <p:cNvSpPr txBox="1"/>
          <p:nvPr/>
        </p:nvSpPr>
        <p:spPr>
          <a:xfrm>
            <a:off x="1028700" y="1257300"/>
            <a:ext cx="9376622" cy="3231654"/>
          </a:xfrm>
          <a:prstGeom prst="rect">
            <a:avLst/>
          </a:prstGeom>
        </p:spPr>
        <p:txBody>
          <a:bodyPr lIns="0" tIns="0" rIns="0" bIns="0" rtlCol="0" anchor="t">
            <a:spAutoFit/>
          </a:bodyPr>
          <a:lstStyle/>
          <a:p>
            <a:pPr algn="l" rtl="0">
              <a:lnSpc>
                <a:spcPts val="8370"/>
              </a:lnSpc>
            </a:pPr>
            <a:r>
              <a:rPr lang="ja" sz="9000" b="1" i="0" u="none" baseline="0">
                <a:solidFill>
                  <a:srgbClr val="293374"/>
                </a:solidFill>
                <a:latin typeface="MS PGothic" panose="020B0600070205080204" pitchFamily="34" charset="-128"/>
                <a:ea typeface="MS PGothic" panose="020B0600070205080204" pitchFamily="34" charset="-128"/>
                <a:cs typeface="Verdana Bold"/>
                <a:sym typeface="Verdana Bold"/>
              </a:rPr>
              <a:t>あらゆる世代の会員の勧誘、維持、エンゲージメント</a:t>
            </a:r>
          </a:p>
        </p:txBody>
      </p:sp>
      <p:sp>
        <p:nvSpPr>
          <p:cNvPr id="7" name="TextBox 7"/>
          <p:cNvSpPr txBox="1"/>
          <p:nvPr/>
        </p:nvSpPr>
        <p:spPr>
          <a:xfrm>
            <a:off x="1028700" y="9277097"/>
            <a:ext cx="7092543" cy="243656"/>
          </a:xfrm>
          <a:prstGeom prst="rect">
            <a:avLst/>
          </a:prstGeom>
        </p:spPr>
        <p:txBody>
          <a:bodyPr lIns="0" tIns="0" rIns="0" bIns="0" rtlCol="0" anchor="t">
            <a:spAutoFit/>
          </a:bodyPr>
          <a:lstStyle/>
          <a:p>
            <a:pPr algn="l" rtl="0">
              <a:lnSpc>
                <a:spcPts val="1857"/>
              </a:lnSpc>
            </a:pPr>
            <a:r>
              <a:rPr lang="ja" sz="1629" b="1" i="0" u="none" spc="79" baseline="0">
                <a:solidFill>
                  <a:srgbClr val="293374"/>
                </a:solidFill>
                <a:latin typeface="MS PGothic" panose="020B0600070205080204" pitchFamily="34" charset="-128"/>
                <a:ea typeface="MS PGothic" panose="020B0600070205080204" pitchFamily="34" charset="-128"/>
                <a:cs typeface="Verdana Bold"/>
                <a:sym typeface="Verdana Bold"/>
              </a:rPr>
              <a:t>Soroptimist international of the Americas, Inc.</a:t>
            </a:r>
          </a:p>
        </p:txBody>
      </p:sp>
      <p:sp>
        <p:nvSpPr>
          <p:cNvPr id="8" name="TextBox 8"/>
          <p:cNvSpPr txBox="1"/>
          <p:nvPr/>
        </p:nvSpPr>
        <p:spPr>
          <a:xfrm>
            <a:off x="1224912" y="6786436"/>
            <a:ext cx="7123212" cy="703334"/>
          </a:xfrm>
          <a:prstGeom prst="rect">
            <a:avLst/>
          </a:prstGeom>
        </p:spPr>
        <p:txBody>
          <a:bodyPr lIns="0" tIns="0" rIns="0" bIns="0" rtlCol="0" anchor="t">
            <a:spAutoFit/>
          </a:bodyPr>
          <a:lstStyle/>
          <a:p>
            <a:pPr algn="l" rtl="0">
              <a:lnSpc>
                <a:spcPts val="6299"/>
              </a:lnSpc>
            </a:pPr>
            <a:r>
              <a:rPr lang="ja" sz="4500" b="1" i="0" u="none" baseline="0">
                <a:solidFill>
                  <a:srgbClr val="518BC9"/>
                </a:solidFill>
                <a:latin typeface="MS PGothic" panose="020B0600070205080204" pitchFamily="34" charset="-128"/>
                <a:ea typeface="MS PGothic" panose="020B0600070205080204" pitchFamily="34" charset="-128"/>
                <a:cs typeface="Verdana Bold"/>
                <a:sym typeface="Verdana Bold"/>
              </a:rPr>
              <a:t>リジョン委員長名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ja">
              <a:latin typeface="MS PGothic" panose="020B0600070205080204" pitchFamily="34" charset="-128"/>
              <a:ea typeface="MS PGothic" panose="020B0600070205080204" pitchFamily="34" charset="-128"/>
            </a:endParaRP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ja">
              <a:latin typeface="MS PGothic" panose="020B0600070205080204" pitchFamily="34" charset="-128"/>
              <a:ea typeface="MS PGothic" panose="020B0600070205080204" pitchFamily="34" charset="-128"/>
            </a:endParaRP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06" r="-24906"/>
              </a:stretch>
            </a:blipFill>
          </p:spPr>
          <p:txBody>
            <a:bodyPr/>
            <a:lstStyle/>
            <a:p>
              <a:endParaRPr lang="ja">
                <a:latin typeface="MS PGothic" panose="020B0600070205080204" pitchFamily="34" charset="-128"/>
                <a:ea typeface="MS PGothic" panose="020B0600070205080204" pitchFamily="34" charset="-128"/>
              </a:endParaRP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7" name="TextBox 7"/>
          <p:cNvSpPr txBox="1"/>
          <p:nvPr/>
        </p:nvSpPr>
        <p:spPr>
          <a:xfrm>
            <a:off x="990792" y="1811560"/>
            <a:ext cx="8153208" cy="923330"/>
          </a:xfrm>
          <a:prstGeom prst="rect">
            <a:avLst/>
          </a:prstGeom>
        </p:spPr>
        <p:txBody>
          <a:bodyPr lIns="0" tIns="0" rIns="0" bIns="0" rtlCol="0" anchor="t">
            <a:spAutoFit/>
          </a:bodyPr>
          <a:lstStyle/>
          <a:p>
            <a:pPr algn="l" rtl="0">
              <a:lnSpc>
                <a:spcPts val="7199"/>
              </a:lnSpc>
            </a:pPr>
            <a:r>
              <a:rPr lang="ja" sz="6000" b="1" i="0" u="none" baseline="0">
                <a:solidFill>
                  <a:srgbClr val="293374"/>
                </a:solidFill>
                <a:latin typeface="MS PGothic" panose="020B0600070205080204" pitchFamily="34" charset="-128"/>
                <a:ea typeface="MS PGothic" panose="020B0600070205080204" pitchFamily="34" charset="-128"/>
                <a:cs typeface="Verdana Bold"/>
                <a:sym typeface="Verdana Bold"/>
              </a:rPr>
              <a:t>敬意とインパクト</a:t>
            </a:r>
          </a:p>
        </p:txBody>
      </p:sp>
      <p:sp>
        <p:nvSpPr>
          <p:cNvPr id="8" name="TextBox 8"/>
          <p:cNvSpPr txBox="1"/>
          <p:nvPr/>
        </p:nvSpPr>
        <p:spPr>
          <a:xfrm>
            <a:off x="1028700" y="4683394"/>
            <a:ext cx="8153208" cy="670120"/>
          </a:xfrm>
          <a:prstGeom prst="rect">
            <a:avLst/>
          </a:prstGeom>
        </p:spPr>
        <p:txBody>
          <a:bodyPr lIns="0" tIns="0" rIns="0" bIns="0" rtlCol="0" anchor="t">
            <a:spAutoFit/>
          </a:bodyPr>
          <a:lstStyle/>
          <a:p>
            <a:pPr algn="l" rtl="0">
              <a:lnSpc>
                <a:spcPts val="6019"/>
              </a:lnSpc>
            </a:pPr>
            <a:r>
              <a:rPr lang="ja" sz="4299" b="0" i="0" u="none" baseline="0">
                <a:solidFill>
                  <a:srgbClr val="000000"/>
                </a:solidFill>
                <a:latin typeface="MS PGothic" panose="020B0600070205080204" pitchFamily="34" charset="-128"/>
                <a:ea typeface="MS PGothic" panose="020B0600070205080204" pitchFamily="34" charset="-128"/>
                <a:cs typeface="Verdana"/>
                <a:sym typeface="Verdana"/>
              </a:rPr>
              <a:t>世代を超えてつながる力</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ja">
              <a:latin typeface="MS PGothic" panose="020B0600070205080204" pitchFamily="34" charset="-128"/>
              <a:ea typeface="MS PGothic" panose="020B0600070205080204" pitchFamily="34" charset="-128"/>
            </a:endParaRP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ja">
              <a:latin typeface="MS PGothic" panose="020B0600070205080204" pitchFamily="34" charset="-128"/>
              <a:ea typeface="MS PGothic" panose="020B0600070205080204" pitchFamily="34" charset="-128"/>
            </a:endParaRP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31" r="-24931"/>
              </a:stretch>
            </a:blipFill>
          </p:spPr>
          <p:txBody>
            <a:bodyPr/>
            <a:lstStyle/>
            <a:p>
              <a:endParaRPr lang="ja">
                <a:latin typeface="MS PGothic" panose="020B0600070205080204" pitchFamily="34" charset="-128"/>
                <a:ea typeface="MS PGothic" panose="020B0600070205080204" pitchFamily="34" charset="-128"/>
              </a:endParaRP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7" name="TextBox 7"/>
          <p:cNvSpPr txBox="1"/>
          <p:nvPr/>
        </p:nvSpPr>
        <p:spPr>
          <a:xfrm>
            <a:off x="990792" y="1811560"/>
            <a:ext cx="8153208" cy="923330"/>
          </a:xfrm>
          <a:prstGeom prst="rect">
            <a:avLst/>
          </a:prstGeom>
        </p:spPr>
        <p:txBody>
          <a:bodyPr lIns="0" tIns="0" rIns="0" bIns="0" rtlCol="0" anchor="t">
            <a:spAutoFit/>
          </a:bodyPr>
          <a:lstStyle/>
          <a:p>
            <a:pPr algn="l" rtl="0">
              <a:lnSpc>
                <a:spcPts val="7199"/>
              </a:lnSpc>
            </a:pPr>
            <a:r>
              <a:rPr lang="ja" sz="6000" b="1" i="0" u="none" baseline="0">
                <a:solidFill>
                  <a:srgbClr val="293374"/>
                </a:solidFill>
                <a:latin typeface="MS PGothic" panose="020B0600070205080204" pitchFamily="34" charset="-128"/>
                <a:ea typeface="MS PGothic" panose="020B0600070205080204" pitchFamily="34" charset="-128"/>
                <a:cs typeface="Verdana Bold"/>
                <a:sym typeface="Verdana Bold"/>
              </a:rPr>
              <a:t>つながりとコミュニティ</a:t>
            </a:r>
          </a:p>
        </p:txBody>
      </p:sp>
      <p:sp>
        <p:nvSpPr>
          <p:cNvPr id="8" name="TextBox 8"/>
          <p:cNvSpPr txBox="1"/>
          <p:nvPr/>
        </p:nvSpPr>
        <p:spPr>
          <a:xfrm>
            <a:off x="1028700" y="4683394"/>
            <a:ext cx="8153208" cy="3747885"/>
          </a:xfrm>
          <a:prstGeom prst="rect">
            <a:avLst/>
          </a:prstGeom>
        </p:spPr>
        <p:txBody>
          <a:bodyPr lIns="0" tIns="0" rIns="0" bIns="0" rtlCol="0" anchor="t">
            <a:spAutoFit/>
          </a:bodyPr>
          <a:lstStyle/>
          <a:p>
            <a:pPr algn="l" rtl="0">
              <a:lnSpc>
                <a:spcPts val="6019"/>
              </a:lnSpc>
            </a:pPr>
            <a:r>
              <a:rPr lang="ja" sz="4299" b="0" i="0" u="none" baseline="0">
                <a:solidFill>
                  <a:srgbClr val="000000"/>
                </a:solidFill>
                <a:latin typeface="MS PGothic" panose="020B0600070205080204" pitchFamily="34" charset="-128"/>
                <a:ea typeface="MS PGothic" panose="020B0600070205080204" pitchFamily="34" charset="-128"/>
                <a:cs typeface="Verdana"/>
                <a:sym typeface="Verdana"/>
              </a:rPr>
              <a:t>孤独は、あらゆる世代に影響を及ぼします。</a:t>
            </a:r>
          </a:p>
          <a:p>
            <a:pPr algn="l" rtl="0">
              <a:lnSpc>
                <a:spcPts val="6019"/>
              </a:lnSpc>
            </a:pPr>
            <a:endParaRPr lang="ja" sz="4299">
              <a:solidFill>
                <a:srgbClr val="000000"/>
              </a:solidFill>
              <a:latin typeface="MS PGothic" panose="020B0600070205080204" pitchFamily="34" charset="-128"/>
              <a:ea typeface="MS PGothic" panose="020B0600070205080204" pitchFamily="34" charset="-128"/>
              <a:cs typeface="Verdana"/>
              <a:sym typeface="Verdana"/>
            </a:endParaRPr>
          </a:p>
          <a:p>
            <a:pPr algn="l" rtl="0">
              <a:lnSpc>
                <a:spcPts val="6019"/>
              </a:lnSpc>
            </a:pPr>
            <a:r>
              <a:rPr lang="ja" sz="4299" b="0" i="0" u="none" baseline="0">
                <a:solidFill>
                  <a:srgbClr val="000000"/>
                </a:solidFill>
                <a:latin typeface="MS PGothic" panose="020B0600070205080204" pitchFamily="34" charset="-128"/>
                <a:ea typeface="MS PGothic" panose="020B0600070205080204" pitchFamily="34" charset="-128"/>
                <a:cs typeface="Verdana"/>
                <a:sym typeface="Verdana"/>
              </a:rPr>
              <a:t>ソロプチミストが、その答えになるかもしれません。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latin typeface="MS PGothic" panose="020B0600070205080204" pitchFamily="34" charset="-128"/>
              <a:ea typeface="MS PGothic" panose="020B0600070205080204" pitchFamily="34" charset="-128"/>
            </a:endParaRP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6" name="TextBox 6"/>
          <p:cNvSpPr txBox="1"/>
          <p:nvPr/>
        </p:nvSpPr>
        <p:spPr>
          <a:xfrm>
            <a:off x="519266" y="2597436"/>
            <a:ext cx="15254134" cy="923330"/>
          </a:xfrm>
          <a:prstGeom prst="rect">
            <a:avLst/>
          </a:prstGeom>
        </p:spPr>
        <p:txBody>
          <a:bodyPr wrap="square" lIns="0" tIns="0" rIns="0" bIns="0" rtlCol="0" anchor="t">
            <a:spAutoFit/>
          </a:bodyPr>
          <a:lstStyle/>
          <a:p>
            <a:pPr algn="l" rtl="0">
              <a:lnSpc>
                <a:spcPts val="7199"/>
              </a:lnSpc>
            </a:pPr>
            <a:r>
              <a:rPr lang="ja" sz="6000" b="1" i="0" u="none" baseline="0">
                <a:solidFill>
                  <a:srgbClr val="FFFFFF"/>
                </a:solidFill>
                <a:latin typeface="MS PGothic" panose="020B0600070205080204" pitchFamily="34" charset="-128"/>
                <a:ea typeface="MS PGothic" panose="020B0600070205080204" pitchFamily="34" charset="-128"/>
                <a:cs typeface="Verdana Bold"/>
                <a:sym typeface="Verdana Bold"/>
              </a:rPr>
              <a:t>それぞれの世代が求めるもの</a:t>
            </a:r>
          </a:p>
        </p:txBody>
      </p:sp>
      <p:sp>
        <p:nvSpPr>
          <p:cNvPr id="7" name="TextBox 7"/>
          <p:cNvSpPr txBox="1"/>
          <p:nvPr/>
        </p:nvSpPr>
        <p:spPr>
          <a:xfrm>
            <a:off x="328692" y="3924300"/>
            <a:ext cx="15444708" cy="2405787"/>
          </a:xfrm>
          <a:prstGeom prst="rect">
            <a:avLst/>
          </a:prstGeom>
        </p:spPr>
        <p:txBody>
          <a:bodyPr wrap="square" lIns="0" tIns="0" rIns="0" bIns="0" rtlCol="0" anchor="t">
            <a:spAutoFit/>
          </a:bodyPr>
          <a:lstStyle/>
          <a:p>
            <a:pPr marL="457200" lvl="0" indent="-457200" algn="l" rtl="0">
              <a:buFont typeface="Arial" panose="020B0604020202020204" pitchFamily="34" charset="0"/>
              <a:buChar char="•"/>
            </a:pPr>
            <a:r>
              <a:rPr lang="ja" sz="3200" b="0" i="0" u="none" baseline="0">
                <a:solidFill>
                  <a:schemeClr val="bg1"/>
                </a:solidFill>
                <a:latin typeface="MS PGothic" panose="020B0600070205080204" pitchFamily="34" charset="-128"/>
                <a:ea typeface="MS PGothic" panose="020B0600070205080204" pitchFamily="34" charset="-128"/>
              </a:rPr>
              <a:t>ベビーブーマー世代：人間関係、奉仕活動、自身の経験を通じた貢献。</a:t>
            </a:r>
          </a:p>
          <a:p>
            <a:pPr marL="457200" lvl="0" indent="-457200" algn="l" rtl="0">
              <a:buFont typeface="Arial" panose="020B0604020202020204" pitchFamily="34" charset="0"/>
              <a:buChar char="•"/>
            </a:pPr>
            <a:r>
              <a:rPr lang="ja" sz="3200" b="0" i="0" u="none" baseline="0">
                <a:solidFill>
                  <a:schemeClr val="bg1"/>
                </a:solidFill>
                <a:latin typeface="MS PGothic" panose="020B0600070205080204" pitchFamily="34" charset="-128"/>
                <a:ea typeface="MS PGothic" panose="020B0600070205080204" pitchFamily="34" charset="-128"/>
              </a:rPr>
              <a:t>ジェネレーションX：柔軟性、効率性、明確な期待。</a:t>
            </a:r>
          </a:p>
          <a:p>
            <a:pPr marL="457200" lvl="0" indent="-457200" algn="l" rtl="0">
              <a:buFont typeface="Arial" panose="020B0604020202020204" pitchFamily="34" charset="0"/>
              <a:buChar char="•"/>
            </a:pPr>
            <a:r>
              <a:rPr lang="ja" sz="3200" b="0" i="0" u="none" baseline="0">
                <a:solidFill>
                  <a:schemeClr val="bg1"/>
                </a:solidFill>
                <a:latin typeface="MS PGothic" panose="020B0600070205080204" pitchFamily="34" charset="-128"/>
                <a:ea typeface="MS PGothic" panose="020B0600070205080204" pitchFamily="34" charset="-128"/>
              </a:rPr>
              <a:t>ミレニアル世代：目的意識、協働、個人としての成長。</a:t>
            </a:r>
          </a:p>
          <a:p>
            <a:pPr marL="457200" lvl="0" indent="-457200" algn="l" rtl="0">
              <a:buFont typeface="Arial" panose="020B0604020202020204" pitchFamily="34" charset="0"/>
              <a:buChar char="•"/>
            </a:pPr>
            <a:r>
              <a:rPr lang="ja" sz="3200" b="0" i="0" u="none" baseline="0">
                <a:solidFill>
                  <a:schemeClr val="bg1"/>
                </a:solidFill>
                <a:latin typeface="MS PGothic" panose="020B0600070205080204" pitchFamily="34" charset="-128"/>
                <a:ea typeface="MS PGothic" panose="020B0600070205080204" pitchFamily="34" charset="-128"/>
              </a:rPr>
              <a:t>Z世代：目に見える影響力、信頼、柔軟な参加方法。</a:t>
            </a:r>
          </a:p>
          <a:p>
            <a:pPr algn="l" rtl="0">
              <a:lnSpc>
                <a:spcPts val="3359"/>
              </a:lnSpc>
            </a:pPr>
            <a:endParaRPr lang="ja" sz="3299" dirty="0">
              <a:solidFill>
                <a:srgbClr val="FDFDFD"/>
              </a:solidFill>
              <a:latin typeface="MS PGothic" panose="020B0600070205080204" pitchFamily="34" charset="-128"/>
              <a:ea typeface="MS PGothic" panose="020B0600070205080204" pitchFamily="34" charset="-128"/>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ja">
              <a:latin typeface="MS PGothic" panose="020B0600070205080204" pitchFamily="34" charset="-128"/>
              <a:ea typeface="MS PGothic" panose="020B0600070205080204" pitchFamily="34" charset="-128"/>
            </a:endParaRPr>
          </a:p>
        </p:txBody>
      </p:sp>
      <p:grpSp>
        <p:nvGrpSpPr>
          <p:cNvPr id="3" name="Group 3"/>
          <p:cNvGrpSpPr/>
          <p:nvPr/>
        </p:nvGrpSpPr>
        <p:grpSpPr>
          <a:xfrm rot="5400000">
            <a:off x="1369991" y="3805710"/>
            <a:ext cx="500647" cy="438066"/>
            <a:chOff x="0" y="0"/>
            <a:chExt cx="812800" cy="711200"/>
          </a:xfrm>
        </p:grpSpPr>
        <p:sp>
          <p:nvSpPr>
            <p:cNvPr id="4" name="Freeform 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ja">
                <a:latin typeface="MS PGothic" panose="020B0600070205080204" pitchFamily="34" charset="-128"/>
                <a:ea typeface="MS PGothic" panose="020B0600070205080204" pitchFamily="34" charset="-128"/>
              </a:endParaRPr>
            </a:p>
          </p:txBody>
        </p:sp>
        <p:sp>
          <p:nvSpPr>
            <p:cNvPr id="5" name="TextBox 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latin typeface="MS PGothic" panose="020B0600070205080204" pitchFamily="34" charset="-128"/>
                <a:ea typeface="MS PGothic" panose="020B0600070205080204" pitchFamily="34" charset="-128"/>
              </a:endParaRPr>
            </a:p>
          </p:txBody>
        </p:sp>
      </p:grpSp>
      <p:grpSp>
        <p:nvGrpSpPr>
          <p:cNvPr id="6" name="Group 6"/>
          <p:cNvGrpSpPr/>
          <p:nvPr/>
        </p:nvGrpSpPr>
        <p:grpSpPr>
          <a:xfrm>
            <a:off x="12811442" y="-742156"/>
            <a:ext cx="9483991" cy="12212363"/>
            <a:chOff x="0" y="0"/>
            <a:chExt cx="1207697" cy="1555130"/>
          </a:xfrm>
        </p:grpSpPr>
        <p:sp>
          <p:nvSpPr>
            <p:cNvPr id="7" name="Freeform 7"/>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ja">
                <a:latin typeface="MS PGothic" panose="020B0600070205080204" pitchFamily="34" charset="-128"/>
                <a:ea typeface="MS PGothic" panose="020B0600070205080204" pitchFamily="34" charset="-128"/>
              </a:endParaRPr>
            </a:p>
          </p:txBody>
        </p:sp>
        <p:sp>
          <p:nvSpPr>
            <p:cNvPr id="8" name="TextBox 8"/>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latin typeface="MS PGothic" panose="020B0600070205080204" pitchFamily="34" charset="-128"/>
                <a:ea typeface="MS PGothic" panose="020B0600070205080204" pitchFamily="34" charset="-128"/>
              </a:endParaRPr>
            </a:p>
          </p:txBody>
        </p:sp>
      </p:grpSp>
      <p:grpSp>
        <p:nvGrpSpPr>
          <p:cNvPr id="9" name="Group 9"/>
          <p:cNvGrpSpPr/>
          <p:nvPr/>
        </p:nvGrpSpPr>
        <p:grpSpPr>
          <a:xfrm rot="5400000">
            <a:off x="1369991" y="4714977"/>
            <a:ext cx="500647" cy="438066"/>
            <a:chOff x="0" y="0"/>
            <a:chExt cx="812800" cy="711200"/>
          </a:xfrm>
        </p:grpSpPr>
        <p:sp>
          <p:nvSpPr>
            <p:cNvPr id="10" name="Freeform 10"/>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ja">
                <a:latin typeface="MS PGothic" panose="020B0600070205080204" pitchFamily="34" charset="-128"/>
                <a:ea typeface="MS PGothic" panose="020B0600070205080204" pitchFamily="34" charset="-128"/>
              </a:endParaRPr>
            </a:p>
          </p:txBody>
        </p:sp>
        <p:sp>
          <p:nvSpPr>
            <p:cNvPr id="11" name="TextBox 11"/>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latin typeface="MS PGothic" panose="020B0600070205080204" pitchFamily="34" charset="-128"/>
                <a:ea typeface="MS PGothic" panose="020B0600070205080204" pitchFamily="34" charset="-128"/>
              </a:endParaRPr>
            </a:p>
          </p:txBody>
        </p:sp>
      </p:grpSp>
      <p:grpSp>
        <p:nvGrpSpPr>
          <p:cNvPr id="12" name="Group 12"/>
          <p:cNvGrpSpPr/>
          <p:nvPr/>
        </p:nvGrpSpPr>
        <p:grpSpPr>
          <a:xfrm rot="5400000">
            <a:off x="1369991" y="5676635"/>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ja">
                <a:latin typeface="MS PGothic" panose="020B0600070205080204" pitchFamily="34" charset="-128"/>
                <a:ea typeface="MS PGothic" panose="020B0600070205080204" pitchFamily="34" charset="-128"/>
              </a:endParaRPr>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latin typeface="MS PGothic" panose="020B0600070205080204" pitchFamily="34" charset="-128"/>
                <a:ea typeface="MS PGothic" panose="020B0600070205080204" pitchFamily="34" charset="-128"/>
              </a:endParaRPr>
            </a:p>
          </p:txBody>
        </p:sp>
      </p:gr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16" name="TextBox 16"/>
          <p:cNvSpPr txBox="1"/>
          <p:nvPr/>
        </p:nvSpPr>
        <p:spPr>
          <a:xfrm>
            <a:off x="2232952" y="3522959"/>
            <a:ext cx="4816156" cy="706219"/>
          </a:xfrm>
          <a:prstGeom prst="rect">
            <a:avLst/>
          </a:prstGeom>
        </p:spPr>
        <p:txBody>
          <a:bodyPr lIns="0" tIns="0" rIns="0" bIns="0" rtlCol="0" anchor="t">
            <a:spAutoFit/>
          </a:bodyPr>
          <a:lstStyle/>
          <a:p>
            <a:pPr algn="l" rtl="0">
              <a:lnSpc>
                <a:spcPts val="6600"/>
              </a:lnSpc>
            </a:pPr>
            <a:r>
              <a:rPr lang="ja" sz="3300" b="0" i="0" u="none" baseline="0">
                <a:solidFill>
                  <a:srgbClr val="000000"/>
                </a:solidFill>
                <a:latin typeface="MS PGothic" panose="020B0600070205080204" pitchFamily="34" charset="-128"/>
                <a:ea typeface="MS PGothic" panose="020B0600070205080204" pitchFamily="34" charset="-128"/>
                <a:cs typeface="Verdana"/>
                <a:sym typeface="Verdana"/>
              </a:rPr>
              <a:t>デジタルツール</a:t>
            </a:r>
          </a:p>
        </p:txBody>
      </p:sp>
      <p:sp>
        <p:nvSpPr>
          <p:cNvPr id="17" name="TextBox 17"/>
          <p:cNvSpPr txBox="1"/>
          <p:nvPr/>
        </p:nvSpPr>
        <p:spPr>
          <a:xfrm>
            <a:off x="2232952" y="4432227"/>
            <a:ext cx="6911048" cy="706219"/>
          </a:xfrm>
          <a:prstGeom prst="rect">
            <a:avLst/>
          </a:prstGeom>
        </p:spPr>
        <p:txBody>
          <a:bodyPr lIns="0" tIns="0" rIns="0" bIns="0" rtlCol="0" anchor="t">
            <a:spAutoFit/>
          </a:bodyPr>
          <a:lstStyle/>
          <a:p>
            <a:pPr algn="l" rtl="0">
              <a:lnSpc>
                <a:spcPts val="6600"/>
              </a:lnSpc>
            </a:pPr>
            <a:r>
              <a:rPr lang="ja" sz="3300" b="0" i="0" u="none" baseline="0">
                <a:solidFill>
                  <a:srgbClr val="000000"/>
                </a:solidFill>
                <a:latin typeface="MS PGothic" panose="020B0600070205080204" pitchFamily="34" charset="-128"/>
                <a:ea typeface="MS PGothic" panose="020B0600070205080204" pitchFamily="34" charset="-128"/>
                <a:cs typeface="Verdana"/>
                <a:sym typeface="Verdana"/>
              </a:rPr>
              <a:t>人が集まる場所へ行く</a:t>
            </a:r>
          </a:p>
        </p:txBody>
      </p:sp>
      <p:sp>
        <p:nvSpPr>
          <p:cNvPr id="18" name="TextBox 18"/>
          <p:cNvSpPr txBox="1"/>
          <p:nvPr/>
        </p:nvSpPr>
        <p:spPr>
          <a:xfrm>
            <a:off x="2232952" y="5393884"/>
            <a:ext cx="6911048" cy="706219"/>
          </a:xfrm>
          <a:prstGeom prst="rect">
            <a:avLst/>
          </a:prstGeom>
        </p:spPr>
        <p:txBody>
          <a:bodyPr lIns="0" tIns="0" rIns="0" bIns="0" rtlCol="0" anchor="t">
            <a:spAutoFit/>
          </a:bodyPr>
          <a:lstStyle/>
          <a:p>
            <a:pPr algn="l" rtl="0">
              <a:lnSpc>
                <a:spcPts val="6600"/>
              </a:lnSpc>
            </a:pPr>
            <a:r>
              <a:rPr lang="ja" sz="3300" b="0" i="0" u="none" baseline="0">
                <a:solidFill>
                  <a:srgbClr val="000000"/>
                </a:solidFill>
                <a:latin typeface="MS PGothic" panose="020B0600070205080204" pitchFamily="34" charset="-128"/>
                <a:ea typeface="MS PGothic" panose="020B0600070205080204" pitchFamily="34" charset="-128"/>
                <a:cs typeface="Verdana"/>
                <a:sym typeface="Verdana"/>
              </a:rPr>
              <a:t>口コミによる勧誘</a:t>
            </a:r>
          </a:p>
        </p:txBody>
      </p:sp>
      <p:sp>
        <p:nvSpPr>
          <p:cNvPr id="19" name="TextBox 19"/>
          <p:cNvSpPr txBox="1"/>
          <p:nvPr/>
        </p:nvSpPr>
        <p:spPr>
          <a:xfrm>
            <a:off x="1028700" y="702267"/>
            <a:ext cx="14364762" cy="1218282"/>
          </a:xfrm>
          <a:prstGeom prst="rect">
            <a:avLst/>
          </a:prstGeom>
        </p:spPr>
        <p:txBody>
          <a:bodyPr lIns="0" tIns="0" rIns="0" bIns="0" rtlCol="0" anchor="t">
            <a:spAutoFit/>
          </a:bodyPr>
          <a:lstStyle/>
          <a:p>
            <a:pPr algn="l" rtl="0">
              <a:lnSpc>
                <a:spcPts val="9549"/>
              </a:lnSpc>
            </a:pPr>
            <a:r>
              <a:rPr lang="ja" sz="8303" b="1" i="0" u="none" baseline="0">
                <a:solidFill>
                  <a:srgbClr val="293374"/>
                </a:solidFill>
                <a:latin typeface="MS PGothic" panose="020B0600070205080204" pitchFamily="34" charset="-128"/>
                <a:ea typeface="MS PGothic" panose="020B0600070205080204" pitchFamily="34" charset="-128"/>
                <a:cs typeface="Verdana Bold"/>
                <a:sym typeface="Verdana Bold"/>
              </a:rPr>
              <a:t>会員の獲得</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3B9C0-5434-D43A-B3E7-D463BFA936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197B13-BDF5-612C-FA70-D15ABB68B54B}"/>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latin typeface="MS PGothic" panose="020B0600070205080204" pitchFamily="34" charset="-128"/>
              <a:ea typeface="MS PGothic" panose="020B0600070205080204" pitchFamily="34" charset="-128"/>
            </a:endParaRPr>
          </a:p>
        </p:txBody>
      </p:sp>
      <p:grpSp>
        <p:nvGrpSpPr>
          <p:cNvPr id="3" name="Group 3">
            <a:extLst>
              <a:ext uri="{FF2B5EF4-FFF2-40B4-BE49-F238E27FC236}">
                <a16:creationId xmlns:a16="http://schemas.microsoft.com/office/drawing/2014/main" id="{8654BEAA-3FD5-ECF8-7863-C9727D6543D9}"/>
              </a:ext>
            </a:extLst>
          </p:cNvPr>
          <p:cNvGrpSpPr/>
          <p:nvPr/>
        </p:nvGrpSpPr>
        <p:grpSpPr>
          <a:xfrm>
            <a:off x="8481900" y="0"/>
            <a:ext cx="10217632" cy="10287000"/>
            <a:chOff x="0" y="0"/>
            <a:chExt cx="13623509" cy="13716000"/>
          </a:xfrm>
        </p:grpSpPr>
        <p:sp>
          <p:nvSpPr>
            <p:cNvPr id="4" name="Freeform 4">
              <a:extLst>
                <a:ext uri="{FF2B5EF4-FFF2-40B4-BE49-F238E27FC236}">
                  <a16:creationId xmlns:a16="http://schemas.microsoft.com/office/drawing/2014/main" id="{3F8EE84B-7C26-E0E2-4ACB-C890E4D213CD}"/>
                </a:ext>
              </a:extLst>
            </p:cNvPr>
            <p:cNvSpPr/>
            <p:nvPr/>
          </p:nvSpPr>
          <p:spPr>
            <a:xfrm>
              <a:off x="0" y="0"/>
              <a:ext cx="13623558" cy="13715930"/>
            </a:xfrm>
            <a:custGeom>
              <a:avLst/>
              <a:gdLst/>
              <a:ahLst/>
              <a:cxnLst/>
              <a:rect l="l" t="t" r="r" b="b"/>
              <a:pathLst>
                <a:path w="13623558" h="13715930">
                  <a:moveTo>
                    <a:pt x="0" y="0"/>
                  </a:moveTo>
                  <a:lnTo>
                    <a:pt x="13623558" y="0"/>
                  </a:lnTo>
                  <a:lnTo>
                    <a:pt x="13623558" y="13715930"/>
                  </a:lnTo>
                  <a:lnTo>
                    <a:pt x="0" y="13715930"/>
                  </a:lnTo>
                  <a:lnTo>
                    <a:pt x="0" y="0"/>
                  </a:lnTo>
                  <a:close/>
                </a:path>
              </a:pathLst>
            </a:custGeom>
            <a:blipFill>
              <a:blip r:embed="rId4"/>
              <a:stretch>
                <a:fillRect l="-25555" r="-25555"/>
              </a:stretch>
            </a:blipFill>
          </p:spPr>
          <p:txBody>
            <a:bodyPr/>
            <a:lstStyle/>
            <a:p>
              <a:endParaRPr lang="ja">
                <a:latin typeface="MS PGothic" panose="020B0600070205080204" pitchFamily="34" charset="-128"/>
                <a:ea typeface="MS PGothic" panose="020B0600070205080204" pitchFamily="34" charset="-128"/>
              </a:endParaRPr>
            </a:p>
          </p:txBody>
        </p:sp>
      </p:grpSp>
      <p:sp>
        <p:nvSpPr>
          <p:cNvPr id="5" name="Freeform 5">
            <a:extLst>
              <a:ext uri="{FF2B5EF4-FFF2-40B4-BE49-F238E27FC236}">
                <a16:creationId xmlns:a16="http://schemas.microsoft.com/office/drawing/2014/main" id="{BD275BFD-7068-24A8-AA21-A0EB0A336221}"/>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6" name="TextBox 6">
            <a:extLst>
              <a:ext uri="{FF2B5EF4-FFF2-40B4-BE49-F238E27FC236}">
                <a16:creationId xmlns:a16="http://schemas.microsoft.com/office/drawing/2014/main" id="{E7221170-D89A-5CAD-1E6F-B5E722C18BA1}"/>
              </a:ext>
            </a:extLst>
          </p:cNvPr>
          <p:cNvSpPr txBox="1"/>
          <p:nvPr/>
        </p:nvSpPr>
        <p:spPr>
          <a:xfrm>
            <a:off x="519266" y="2597436"/>
            <a:ext cx="10479402" cy="923330"/>
          </a:xfrm>
          <a:prstGeom prst="rect">
            <a:avLst/>
          </a:prstGeom>
        </p:spPr>
        <p:txBody>
          <a:bodyPr lIns="0" tIns="0" rIns="0" bIns="0" rtlCol="0" anchor="t">
            <a:spAutoFit/>
          </a:bodyPr>
          <a:lstStyle/>
          <a:p>
            <a:pPr algn="l" rtl="0">
              <a:lnSpc>
                <a:spcPts val="7199"/>
              </a:lnSpc>
            </a:pPr>
            <a:r>
              <a:rPr lang="ja" sz="6000" b="1" i="0" u="none" baseline="0">
                <a:solidFill>
                  <a:srgbClr val="FFFFFF"/>
                </a:solidFill>
                <a:latin typeface="MS PGothic" panose="020B0600070205080204" pitchFamily="34" charset="-128"/>
                <a:ea typeface="MS PGothic" panose="020B0600070205080204" pitchFamily="34" charset="-128"/>
                <a:cs typeface="Verdana Bold"/>
                <a:sym typeface="Verdana Bold"/>
              </a:rPr>
              <a:t>使命に魅力を感じる会員候補</a:t>
            </a:r>
          </a:p>
        </p:txBody>
      </p:sp>
      <p:sp>
        <p:nvSpPr>
          <p:cNvPr id="7" name="TextBox 7">
            <a:extLst>
              <a:ext uri="{FF2B5EF4-FFF2-40B4-BE49-F238E27FC236}">
                <a16:creationId xmlns:a16="http://schemas.microsoft.com/office/drawing/2014/main" id="{9BFE724E-B12B-4A37-A801-20B66E3E8E86}"/>
              </a:ext>
            </a:extLst>
          </p:cNvPr>
          <p:cNvSpPr txBox="1"/>
          <p:nvPr/>
        </p:nvSpPr>
        <p:spPr>
          <a:xfrm>
            <a:off x="328692" y="5076825"/>
            <a:ext cx="8153208" cy="2795637"/>
          </a:xfrm>
          <a:prstGeom prst="rect">
            <a:avLst/>
          </a:prstGeom>
        </p:spPr>
        <p:txBody>
          <a:bodyPr lIns="0" tIns="0" rIns="0" bIns="0" rtlCol="0" anchor="t">
            <a:spAutoFit/>
          </a:bodyPr>
          <a:lstStyle/>
          <a:p>
            <a:pPr marL="712465" lvl="1" indent="-356233" algn="l" rtl="0">
              <a:lnSpc>
                <a:spcPts val="4619"/>
              </a:lnSpc>
              <a:buFont typeface="Arial"/>
              <a:buChar char="•"/>
            </a:pPr>
            <a:r>
              <a:rPr lang="ja" sz="3299" b="0" i="0" u="none" baseline="0">
                <a:solidFill>
                  <a:srgbClr val="FDFDFD"/>
                </a:solidFill>
                <a:latin typeface="MS PGothic" panose="020B0600070205080204" pitchFamily="34" charset="-128"/>
                <a:ea typeface="MS PGothic" panose="020B0600070205080204" pitchFamily="34" charset="-128"/>
                <a:cs typeface="Verdana"/>
                <a:sym typeface="Verdana"/>
              </a:rPr>
              <a:t>大学</a:t>
            </a:r>
          </a:p>
          <a:p>
            <a:pPr marL="712465" lvl="1" indent="-356233" algn="l" rtl="0">
              <a:lnSpc>
                <a:spcPts val="4619"/>
              </a:lnSpc>
              <a:buFont typeface="Arial"/>
              <a:buChar char="•"/>
            </a:pPr>
            <a:r>
              <a:rPr lang="ja" sz="3299" b="0" i="0" u="none" baseline="0">
                <a:solidFill>
                  <a:srgbClr val="FDFDFD"/>
                </a:solidFill>
                <a:latin typeface="MS PGothic" panose="020B0600070205080204" pitchFamily="34" charset="-128"/>
                <a:ea typeface="MS PGothic" panose="020B0600070205080204" pitchFamily="34" charset="-128"/>
                <a:cs typeface="Verdana"/>
                <a:sym typeface="Verdana"/>
              </a:rPr>
              <a:t>職場（特に非営利団体） </a:t>
            </a:r>
          </a:p>
          <a:p>
            <a:pPr marL="712465" lvl="1" indent="-356233" algn="l" rtl="0">
              <a:lnSpc>
                <a:spcPts val="4619"/>
              </a:lnSpc>
              <a:buFont typeface="Arial"/>
              <a:buChar char="•"/>
            </a:pPr>
            <a:r>
              <a:rPr lang="ja" sz="3299" b="0" i="0" u="none" baseline="0">
                <a:solidFill>
                  <a:srgbClr val="FDFDFD"/>
                </a:solidFill>
                <a:latin typeface="MS PGothic" panose="020B0600070205080204" pitchFamily="34" charset="-128"/>
                <a:ea typeface="MS PGothic" panose="020B0600070205080204" pitchFamily="34" charset="-128"/>
                <a:cs typeface="Verdana"/>
                <a:sym typeface="Verdana"/>
              </a:rPr>
              <a:t>社会人女性のネットワークやイベント</a:t>
            </a:r>
          </a:p>
          <a:p>
            <a:pPr marL="712465" lvl="1" indent="-356233" algn="l" rtl="0">
              <a:lnSpc>
                <a:spcPts val="4619"/>
              </a:lnSpc>
              <a:buFont typeface="Arial"/>
              <a:buChar char="•"/>
            </a:pPr>
            <a:r>
              <a:rPr lang="ja" sz="3299" b="0" i="0" u="none" baseline="0">
                <a:solidFill>
                  <a:srgbClr val="FDFDFD"/>
                </a:solidFill>
                <a:latin typeface="MS PGothic" panose="020B0600070205080204" pitchFamily="34" charset="-128"/>
                <a:ea typeface="MS PGothic" panose="020B0600070205080204" pitchFamily="34" charset="-128"/>
                <a:cs typeface="Verdana"/>
                <a:sym typeface="Verdana"/>
              </a:rPr>
              <a:t>地域社会のお祭りやボランティアフェア </a:t>
            </a:r>
          </a:p>
          <a:p>
            <a:pPr algn="l" rtl="0">
              <a:lnSpc>
                <a:spcPts val="3359"/>
              </a:lnSpc>
            </a:pPr>
            <a:endParaRPr lang="ja" sz="3299">
              <a:solidFill>
                <a:srgbClr val="FDFDFD"/>
              </a:solidFill>
              <a:latin typeface="MS PGothic" panose="020B0600070205080204" pitchFamily="34" charset="-128"/>
              <a:ea typeface="MS PGothic" panose="020B0600070205080204" pitchFamily="34" charset="-128"/>
              <a:cs typeface="Verdana"/>
              <a:sym typeface="Verdana"/>
            </a:endParaRPr>
          </a:p>
        </p:txBody>
      </p:sp>
    </p:spTree>
    <p:extLst>
      <p:ext uri="{BB962C8B-B14F-4D97-AF65-F5344CB8AC3E}">
        <p14:creationId xmlns:p14="http://schemas.microsoft.com/office/powerpoint/2010/main" val="219097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ja">
              <a:latin typeface="MS PGothic" panose="020B0600070205080204" pitchFamily="34" charset="-128"/>
              <a:ea typeface="MS PGothic" panose="020B0600070205080204" pitchFamily="34" charset="-128"/>
            </a:endParaRP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ja">
              <a:latin typeface="MS PGothic" panose="020B0600070205080204" pitchFamily="34" charset="-128"/>
              <a:ea typeface="MS PGothic" panose="020B0600070205080204" pitchFamily="34" charset="-128"/>
            </a:endParaRPr>
          </a:p>
        </p:txBody>
      </p:sp>
      <p:sp>
        <p:nvSpPr>
          <p:cNvPr id="4" name="TextBox 4"/>
          <p:cNvSpPr txBox="1"/>
          <p:nvPr/>
        </p:nvSpPr>
        <p:spPr>
          <a:xfrm>
            <a:off x="990792" y="3833046"/>
            <a:ext cx="8153208" cy="1287146"/>
          </a:xfrm>
          <a:prstGeom prst="rect">
            <a:avLst/>
          </a:prstGeom>
        </p:spPr>
        <p:txBody>
          <a:bodyPr lIns="0" tIns="0" rIns="0" bIns="0" rtlCol="0" anchor="t">
            <a:spAutoFit/>
          </a:bodyPr>
          <a:lstStyle/>
          <a:p>
            <a:pPr algn="l" rtl="0">
              <a:lnSpc>
                <a:spcPts val="5179"/>
              </a:lnSpc>
            </a:pPr>
            <a:r>
              <a:rPr lang="ja" sz="3699" b="0" i="0" u="none" baseline="0">
                <a:solidFill>
                  <a:srgbClr val="000000"/>
                </a:solidFill>
                <a:latin typeface="MS PGothic" panose="020B0600070205080204" pitchFamily="34" charset="-128"/>
                <a:ea typeface="MS PGothic" panose="020B0600070205080204" pitchFamily="34" charset="-128"/>
                <a:cs typeface="Verdana"/>
                <a:sym typeface="Verdana"/>
              </a:rPr>
              <a:t>会員登録に関する問い合わせには迅速に対応しましょう！ </a:t>
            </a:r>
          </a:p>
        </p:txBody>
      </p:sp>
      <p:sp>
        <p:nvSpPr>
          <p:cNvPr id="5" name="TextBox 5"/>
          <p:cNvSpPr txBox="1"/>
          <p:nvPr/>
        </p:nvSpPr>
        <p:spPr>
          <a:xfrm>
            <a:off x="990792" y="1475744"/>
            <a:ext cx="8153208" cy="923330"/>
          </a:xfrm>
          <a:prstGeom prst="rect">
            <a:avLst/>
          </a:prstGeom>
        </p:spPr>
        <p:txBody>
          <a:bodyPr lIns="0" tIns="0" rIns="0" bIns="0" rtlCol="0" anchor="t">
            <a:spAutoFit/>
          </a:bodyPr>
          <a:lstStyle/>
          <a:p>
            <a:pPr algn="l" rtl="0">
              <a:lnSpc>
                <a:spcPts val="7199"/>
              </a:lnSpc>
            </a:pPr>
            <a:r>
              <a:rPr lang="ja" sz="6000" b="1" i="0" u="none" baseline="0">
                <a:solidFill>
                  <a:srgbClr val="293374"/>
                </a:solidFill>
                <a:latin typeface="MS PGothic" panose="020B0600070205080204" pitchFamily="34" charset="-128"/>
                <a:ea typeface="MS PGothic" panose="020B0600070205080204" pitchFamily="34" charset="-128"/>
                <a:cs typeface="Verdana Bold"/>
                <a:sym typeface="Verdana Bold"/>
              </a:rPr>
              <a:t>第一印象が重要</a:t>
            </a:r>
          </a:p>
        </p:txBody>
      </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ja">
                <a:latin typeface="MS PGothic" panose="020B0600070205080204" pitchFamily="34" charset="-128"/>
                <a:ea typeface="MS PGothic" panose="020B0600070205080204" pitchFamily="34" charset="-128"/>
              </a:endParaRPr>
            </a:p>
          </p:txBody>
        </p:sp>
      </p:grpSp>
      <p:grpSp>
        <p:nvGrpSpPr>
          <p:cNvPr id="8" name="Group 8"/>
          <p:cNvGrpSpPr/>
          <p:nvPr/>
        </p:nvGrpSpPr>
        <p:grpSpPr>
          <a:xfrm>
            <a:off x="9686017" y="3595783"/>
            <a:ext cx="5486521" cy="548652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46" r="-25046"/>
              </a:stretch>
            </a:blipFill>
          </p:spPr>
          <p:txBody>
            <a:bodyPr/>
            <a:lstStyle/>
            <a:p>
              <a:endParaRPr lang="ja">
                <a:latin typeface="MS PGothic" panose="020B0600070205080204" pitchFamily="34" charset="-128"/>
                <a:ea typeface="MS PGothic" panose="020B0600070205080204" pitchFamily="34" charset="-128"/>
              </a:endParaRPr>
            </a:p>
          </p:txBody>
        </p:sp>
      </p:grpSp>
      <p:sp>
        <p:nvSpPr>
          <p:cNvPr id="10" name="Freeform 10"/>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56858" r="-82691"/>
              </a:stretch>
            </a:blipFill>
          </p:spPr>
          <p:txBody>
            <a:bodyPr/>
            <a:lstStyle/>
            <a:p>
              <a:endParaRPr lang="ja">
                <a:latin typeface="MS PGothic" panose="020B0600070205080204" pitchFamily="34" charset="-128"/>
                <a:ea typeface="MS PGothic" panose="020B0600070205080204" pitchFamily="34" charset="-128"/>
              </a:endParaRPr>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5" name="TextBox 5"/>
          <p:cNvSpPr txBox="1"/>
          <p:nvPr/>
        </p:nvSpPr>
        <p:spPr>
          <a:xfrm>
            <a:off x="990792" y="3833046"/>
            <a:ext cx="9982970" cy="1889761"/>
          </a:xfrm>
          <a:prstGeom prst="rect">
            <a:avLst/>
          </a:prstGeom>
        </p:spPr>
        <p:txBody>
          <a:bodyPr lIns="0" tIns="0" rIns="0" bIns="0" rtlCol="0" anchor="t">
            <a:spAutoFit/>
          </a:bodyPr>
          <a:lstStyle/>
          <a:p>
            <a:pPr marL="777234" lvl="1" indent="-388617" algn="l" rtl="0">
              <a:lnSpc>
                <a:spcPts val="5039"/>
              </a:lnSpc>
              <a:buFont typeface="Arial"/>
              <a:buChar char="•"/>
            </a:pPr>
            <a:r>
              <a:rPr lang="ja" sz="3599" b="0" i="0" u="none" baseline="0">
                <a:solidFill>
                  <a:srgbClr val="000000"/>
                </a:solidFill>
                <a:latin typeface="MS PGothic" panose="020B0600070205080204" pitchFamily="34" charset="-128"/>
                <a:ea typeface="MS PGothic" panose="020B0600070205080204" pitchFamily="34" charset="-128"/>
                <a:cs typeface="Verdana"/>
                <a:sym typeface="Verdana"/>
              </a:rPr>
              <a:t>審査員として招待する</a:t>
            </a:r>
          </a:p>
          <a:p>
            <a:pPr marL="777234" lvl="1" indent="-388617" algn="l" rtl="0">
              <a:lnSpc>
                <a:spcPts val="5039"/>
              </a:lnSpc>
              <a:buFont typeface="Arial"/>
              <a:buChar char="•"/>
            </a:pPr>
            <a:r>
              <a:rPr lang="ja" sz="3599" b="0" i="0" u="none" baseline="0">
                <a:solidFill>
                  <a:srgbClr val="000000"/>
                </a:solidFill>
                <a:latin typeface="MS PGothic" panose="020B0600070205080204" pitchFamily="34" charset="-128"/>
                <a:ea typeface="MS PGothic" panose="020B0600070205080204" pitchFamily="34" charset="-128"/>
                <a:cs typeface="Verdana"/>
                <a:sym typeface="Verdana"/>
              </a:rPr>
              <a:t>祝賀会に招待する</a:t>
            </a:r>
          </a:p>
          <a:p>
            <a:pPr marL="777234" lvl="1" indent="-388617" algn="l" rtl="0">
              <a:lnSpc>
                <a:spcPts val="5039"/>
              </a:lnSpc>
              <a:buFont typeface="Arial"/>
              <a:buChar char="•"/>
            </a:pPr>
            <a:r>
              <a:rPr lang="ja" sz="3599" b="0" i="0" u="none" baseline="0">
                <a:solidFill>
                  <a:srgbClr val="000000"/>
                </a:solidFill>
                <a:latin typeface="MS PGothic" panose="020B0600070205080204" pitchFamily="34" charset="-128"/>
                <a:ea typeface="MS PGothic" panose="020B0600070205080204" pitchFamily="34" charset="-128"/>
                <a:cs typeface="Verdana"/>
                <a:sym typeface="Verdana"/>
              </a:rPr>
              <a:t>ビデオを共有する</a:t>
            </a:r>
          </a:p>
        </p:txBody>
      </p:sp>
      <p:sp>
        <p:nvSpPr>
          <p:cNvPr id="6" name="TextBox 6"/>
          <p:cNvSpPr txBox="1"/>
          <p:nvPr/>
        </p:nvSpPr>
        <p:spPr>
          <a:xfrm>
            <a:off x="1028700" y="1323050"/>
            <a:ext cx="8153208" cy="923330"/>
          </a:xfrm>
          <a:prstGeom prst="rect">
            <a:avLst/>
          </a:prstGeom>
        </p:spPr>
        <p:txBody>
          <a:bodyPr lIns="0" tIns="0" rIns="0" bIns="0" rtlCol="0" anchor="t">
            <a:spAutoFit/>
          </a:bodyPr>
          <a:lstStyle/>
          <a:p>
            <a:pPr algn="l" rtl="0">
              <a:lnSpc>
                <a:spcPts val="7199"/>
              </a:lnSpc>
            </a:pPr>
            <a:r>
              <a:rPr lang="ja" sz="6000" b="1" i="0" u="none" baseline="0">
                <a:solidFill>
                  <a:srgbClr val="293374"/>
                </a:solidFill>
                <a:latin typeface="MS PGothic" panose="020B0600070205080204" pitchFamily="34" charset="-128"/>
                <a:ea typeface="MS PGothic" panose="020B0600070205080204" pitchFamily="34" charset="-128"/>
                <a:cs typeface="Verdana Bold"/>
                <a:sym typeface="Verdana Bold"/>
              </a:rPr>
              <a:t>「夢を生きる賞」</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70493"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9774" r="-69774"/>
              </a:stretch>
            </a:blipFill>
          </p:spPr>
          <p:txBody>
            <a:bodyPr/>
            <a:lstStyle/>
            <a:p>
              <a:endParaRPr lang="ja">
                <a:latin typeface="MS PGothic" panose="020B0600070205080204" pitchFamily="34" charset="-128"/>
                <a:ea typeface="MS PGothic" panose="020B0600070205080204" pitchFamily="34" charset="-128"/>
              </a:endParaRPr>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5" name="TextBox 5"/>
          <p:cNvSpPr txBox="1"/>
          <p:nvPr/>
        </p:nvSpPr>
        <p:spPr>
          <a:xfrm>
            <a:off x="990792" y="3842571"/>
            <a:ext cx="9982970" cy="2444751"/>
          </a:xfrm>
          <a:prstGeom prst="rect">
            <a:avLst/>
          </a:prstGeom>
        </p:spPr>
        <p:txBody>
          <a:bodyPr lIns="0" tIns="0" rIns="0" bIns="0" rtlCol="0" anchor="t">
            <a:spAutoFit/>
          </a:bodyPr>
          <a:lstStyle/>
          <a:p>
            <a:pPr marL="755644" lvl="1" indent="-377822" algn="l" rtl="0">
              <a:lnSpc>
                <a:spcPts val="4899"/>
              </a:lnSpc>
              <a:buFont typeface="Arial"/>
              <a:buChar char="•"/>
            </a:pPr>
            <a:r>
              <a:rPr lang="ja" sz="3499" b="0" i="0" u="none" baseline="0">
                <a:solidFill>
                  <a:srgbClr val="000000"/>
                </a:solidFill>
                <a:latin typeface="MS PGothic" panose="020B0600070205080204" pitchFamily="34" charset="-128"/>
                <a:ea typeface="MS PGothic" panose="020B0600070205080204" pitchFamily="34" charset="-128"/>
                <a:cs typeface="Verdana"/>
                <a:sym typeface="Verdana"/>
              </a:rPr>
              <a:t>資料を準備する</a:t>
            </a:r>
          </a:p>
          <a:p>
            <a:pPr marL="755644" lvl="1" indent="-377822" algn="l" rtl="0">
              <a:lnSpc>
                <a:spcPts val="4899"/>
              </a:lnSpc>
              <a:buFont typeface="Arial"/>
              <a:buChar char="•"/>
            </a:pPr>
            <a:r>
              <a:rPr lang="ja" sz="3499" b="0" i="0" u="none" baseline="0">
                <a:solidFill>
                  <a:srgbClr val="000000"/>
                </a:solidFill>
                <a:latin typeface="MS PGothic" panose="020B0600070205080204" pitchFamily="34" charset="-128"/>
                <a:ea typeface="MS PGothic" panose="020B0600070205080204" pitchFamily="34" charset="-128"/>
                <a:cs typeface="Verdana"/>
                <a:sym typeface="Verdana"/>
              </a:rPr>
              <a:t>入会希望者のキャリアや学業の道のりを共有してもらう</a:t>
            </a:r>
          </a:p>
          <a:p>
            <a:pPr marL="755644" lvl="1" indent="-377822" algn="l" rtl="0">
              <a:lnSpc>
                <a:spcPts val="4899"/>
              </a:lnSpc>
              <a:buFont typeface="Arial"/>
              <a:buChar char="•"/>
            </a:pPr>
            <a:r>
              <a:rPr lang="ja" sz="3499" b="0" i="0" u="none" baseline="0">
                <a:solidFill>
                  <a:srgbClr val="000000"/>
                </a:solidFill>
                <a:latin typeface="MS PGothic" panose="020B0600070205080204" pitchFamily="34" charset="-128"/>
                <a:ea typeface="MS PGothic" panose="020B0600070205080204" pitchFamily="34" charset="-128"/>
                <a:cs typeface="Verdana"/>
                <a:sym typeface="Verdana"/>
              </a:rPr>
              <a:t>女児らの成果の振り返り</a:t>
            </a:r>
          </a:p>
        </p:txBody>
      </p:sp>
      <p:sp>
        <p:nvSpPr>
          <p:cNvPr id="6" name="TextBox 6"/>
          <p:cNvSpPr txBox="1"/>
          <p:nvPr/>
        </p:nvSpPr>
        <p:spPr>
          <a:xfrm>
            <a:off x="1231242" y="1683725"/>
            <a:ext cx="8153208" cy="923330"/>
          </a:xfrm>
          <a:prstGeom prst="rect">
            <a:avLst/>
          </a:prstGeom>
        </p:spPr>
        <p:txBody>
          <a:bodyPr lIns="0" tIns="0" rIns="0" bIns="0" rtlCol="0" anchor="t">
            <a:spAutoFit/>
          </a:bodyPr>
          <a:lstStyle/>
          <a:p>
            <a:pPr algn="just" rtl="0">
              <a:lnSpc>
                <a:spcPts val="7199"/>
              </a:lnSpc>
            </a:pPr>
            <a:r>
              <a:rPr lang="ja" sz="6000" b="1" i="0" u="none" baseline="0">
                <a:solidFill>
                  <a:srgbClr val="293374"/>
                </a:solidFill>
                <a:latin typeface="MS PGothic" panose="020B0600070205080204" pitchFamily="34" charset="-128"/>
                <a:ea typeface="MS PGothic" panose="020B0600070205080204" pitchFamily="34" charset="-128"/>
                <a:cs typeface="Verdana Bold"/>
                <a:sym typeface="Verdana Bold"/>
              </a:rPr>
              <a:t>「夢を拓く」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ja">
              <a:latin typeface="MS PGothic" panose="020B0600070205080204" pitchFamily="34" charset="-128"/>
              <a:ea typeface="MS PGothic" panose="020B0600070205080204" pitchFamily="34" charset="-128"/>
            </a:endParaRPr>
          </a:p>
        </p:txBody>
      </p:sp>
      <p:sp>
        <p:nvSpPr>
          <p:cNvPr id="3" name="TextBox 3"/>
          <p:cNvSpPr txBox="1"/>
          <p:nvPr/>
        </p:nvSpPr>
        <p:spPr>
          <a:xfrm>
            <a:off x="5067396" y="2146639"/>
            <a:ext cx="8153208" cy="923330"/>
          </a:xfrm>
          <a:prstGeom prst="rect">
            <a:avLst/>
          </a:prstGeom>
        </p:spPr>
        <p:txBody>
          <a:bodyPr lIns="0" tIns="0" rIns="0" bIns="0" rtlCol="0" anchor="t">
            <a:spAutoFit/>
          </a:bodyPr>
          <a:lstStyle/>
          <a:p>
            <a:pPr algn="ctr" rtl="0">
              <a:lnSpc>
                <a:spcPts val="7199"/>
              </a:lnSpc>
            </a:pPr>
            <a:r>
              <a:rPr lang="ja" sz="6000" b="1" i="0" u="none" baseline="0">
                <a:solidFill>
                  <a:srgbClr val="293374"/>
                </a:solidFill>
                <a:latin typeface="MS PGothic" panose="020B0600070205080204" pitchFamily="34" charset="-128"/>
                <a:ea typeface="MS PGothic" panose="020B0600070205080204" pitchFamily="34" charset="-128"/>
                <a:cs typeface="Verdana Bold"/>
                <a:sym typeface="Verdana Bold"/>
              </a:rPr>
              <a:t>新会員＝新たなアイデア</a:t>
            </a:r>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ja">
              <a:latin typeface="MS PGothic" panose="020B0600070205080204" pitchFamily="34" charset="-128"/>
              <a:ea typeface="MS PGothic" panose="020B0600070205080204"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ja">
              <a:latin typeface="MS PGothic" panose="020B0600070205080204" pitchFamily="34" charset="-128"/>
              <a:ea typeface="MS PGothic" panose="020B0600070205080204" pitchFamily="34" charset="-128"/>
            </a:endParaRP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ja">
              <a:latin typeface="MS PGothic" panose="020B0600070205080204" pitchFamily="34" charset="-128"/>
              <a:ea typeface="MS PGothic" panose="020B0600070205080204" pitchFamily="34" charset="-128"/>
            </a:endParaRP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txBody>
            <a:bodyPr/>
            <a:lstStyle/>
            <a:p>
              <a:endParaRPr lang="ja">
                <a:latin typeface="MS PGothic" panose="020B0600070205080204" pitchFamily="34" charset="-128"/>
                <a:ea typeface="MS PGothic" panose="020B0600070205080204" pitchFamily="34" charset="-128"/>
              </a:endParaRP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7" name="TextBox 7"/>
          <p:cNvSpPr txBox="1"/>
          <p:nvPr/>
        </p:nvSpPr>
        <p:spPr>
          <a:xfrm>
            <a:off x="990792" y="3842571"/>
            <a:ext cx="8153208" cy="2432141"/>
          </a:xfrm>
          <a:prstGeom prst="rect">
            <a:avLst/>
          </a:prstGeom>
        </p:spPr>
        <p:txBody>
          <a:bodyPr lIns="0" tIns="0" rIns="0" bIns="0" rtlCol="0" anchor="t">
            <a:spAutoFit/>
          </a:bodyPr>
          <a:lstStyle/>
          <a:p>
            <a:pPr marL="755644" lvl="1" indent="-377822" algn="l" rtl="0">
              <a:lnSpc>
                <a:spcPts val="4899"/>
              </a:lnSpc>
              <a:buFont typeface="Arial"/>
              <a:buChar char="•"/>
            </a:pPr>
            <a:r>
              <a:rPr lang="ja" sz="3499" b="0" i="0" u="none" baseline="0">
                <a:solidFill>
                  <a:srgbClr val="000000"/>
                </a:solidFill>
                <a:latin typeface="MS PGothic" panose="020B0600070205080204" pitchFamily="34" charset="-128"/>
                <a:ea typeface="MS PGothic" panose="020B0600070205080204" pitchFamily="34" charset="-128"/>
                <a:cs typeface="Verdana"/>
                <a:sym typeface="Verdana"/>
              </a:rPr>
              <a:t>より柔軟な関与の方法</a:t>
            </a:r>
          </a:p>
          <a:p>
            <a:pPr marL="755644" lvl="1" indent="-377822" algn="l" rtl="0">
              <a:lnSpc>
                <a:spcPts val="4899"/>
              </a:lnSpc>
              <a:buFont typeface="Arial"/>
              <a:buChar char="•"/>
            </a:pPr>
            <a:r>
              <a:rPr lang="ja" sz="3499" b="0" i="0" u="none" baseline="0">
                <a:solidFill>
                  <a:srgbClr val="000000"/>
                </a:solidFill>
                <a:latin typeface="MS PGothic" panose="020B0600070205080204" pitchFamily="34" charset="-128"/>
                <a:ea typeface="MS PGothic" panose="020B0600070205080204" pitchFamily="34" charset="-128"/>
                <a:cs typeface="Verdana"/>
                <a:sym typeface="Verdana"/>
              </a:rPr>
              <a:t>オンライン／ハイブリッド型の会合</a:t>
            </a:r>
          </a:p>
          <a:p>
            <a:pPr marL="755644" lvl="1" indent="-377822" algn="l" rtl="0">
              <a:lnSpc>
                <a:spcPts val="4899"/>
              </a:lnSpc>
              <a:buFont typeface="Arial"/>
              <a:buChar char="•"/>
            </a:pPr>
            <a:r>
              <a:rPr lang="ja" sz="3499" b="0" i="0" u="none" baseline="0">
                <a:solidFill>
                  <a:srgbClr val="000000"/>
                </a:solidFill>
                <a:latin typeface="MS PGothic" panose="020B0600070205080204" pitchFamily="34" charset="-128"/>
                <a:ea typeface="MS PGothic" panose="020B0600070205080204" pitchFamily="34" charset="-128"/>
                <a:cs typeface="Verdana"/>
                <a:sym typeface="Verdana"/>
              </a:rPr>
              <a:t>乗り合わせの手配</a:t>
            </a:r>
          </a:p>
          <a:p>
            <a:pPr marL="755644" lvl="1" indent="-377822" algn="l" rtl="0">
              <a:lnSpc>
                <a:spcPts val="4899"/>
              </a:lnSpc>
              <a:buFont typeface="Arial"/>
              <a:buChar char="•"/>
            </a:pPr>
            <a:r>
              <a:rPr lang="ja" sz="3499" b="0" i="0" u="none" baseline="0">
                <a:solidFill>
                  <a:srgbClr val="000000"/>
                </a:solidFill>
                <a:latin typeface="MS PGothic" panose="020B0600070205080204" pitchFamily="34" charset="-128"/>
                <a:ea typeface="MS PGothic" panose="020B0600070205080204" pitchFamily="34" charset="-128"/>
                <a:cs typeface="Verdana"/>
                <a:sym typeface="Verdana"/>
              </a:rPr>
              <a:t>罪悪感を生まない雰囲気 </a:t>
            </a:r>
          </a:p>
        </p:txBody>
      </p:sp>
      <p:sp>
        <p:nvSpPr>
          <p:cNvPr id="8" name="TextBox 8"/>
          <p:cNvSpPr txBox="1"/>
          <p:nvPr/>
        </p:nvSpPr>
        <p:spPr>
          <a:xfrm>
            <a:off x="990792" y="2597436"/>
            <a:ext cx="8153208" cy="923330"/>
          </a:xfrm>
          <a:prstGeom prst="rect">
            <a:avLst/>
          </a:prstGeom>
        </p:spPr>
        <p:txBody>
          <a:bodyPr lIns="0" tIns="0" rIns="0" bIns="0" rtlCol="0" anchor="t">
            <a:spAutoFit/>
          </a:bodyPr>
          <a:lstStyle/>
          <a:p>
            <a:pPr algn="just" rtl="0">
              <a:lnSpc>
                <a:spcPts val="7199"/>
              </a:lnSpc>
            </a:pPr>
            <a:r>
              <a:rPr lang="ja" sz="6000" b="1" i="0" u="none" baseline="0">
                <a:solidFill>
                  <a:srgbClr val="293374"/>
                </a:solidFill>
                <a:latin typeface="MS PGothic" panose="020B0600070205080204" pitchFamily="34" charset="-128"/>
                <a:ea typeface="MS PGothic" panose="020B0600070205080204" pitchFamily="34" charset="-128"/>
                <a:cs typeface="Verdana Bold"/>
                <a:sym typeface="Verdana Bold"/>
              </a:rPr>
              <a:t>会員の維持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latin typeface="MS PGothic" panose="020B0600070205080204" pitchFamily="34" charset="-128"/>
              <a:ea typeface="MS PGothic" panose="020B0600070205080204" pitchFamily="34" charset="-128"/>
            </a:endParaRPr>
          </a:p>
        </p:txBody>
      </p:sp>
      <p:grpSp>
        <p:nvGrpSpPr>
          <p:cNvPr id="3" name="Group 3"/>
          <p:cNvGrpSpPr/>
          <p:nvPr/>
        </p:nvGrpSpPr>
        <p:grpSpPr>
          <a:xfrm>
            <a:off x="12146897" y="-13149"/>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69591" r="-69591"/>
              </a:stretch>
            </a:blipFill>
          </p:spPr>
          <p:txBody>
            <a:bodyPr/>
            <a:lstStyle/>
            <a:p>
              <a:endParaRPr lang="ja">
                <a:latin typeface="MS PGothic" panose="020B0600070205080204" pitchFamily="34" charset="-128"/>
                <a:ea typeface="MS PGothic" panose="020B0600070205080204" pitchFamily="34" charset="-128"/>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ja">
              <a:latin typeface="MS PGothic" panose="020B0600070205080204" pitchFamily="34" charset="-128"/>
              <a:ea typeface="MS PGothic" panose="020B0600070205080204" pitchFamily="34" charset="-128"/>
            </a:endParaRPr>
          </a:p>
        </p:txBody>
      </p:sp>
      <p:sp>
        <p:nvSpPr>
          <p:cNvPr id="6" name="TextBox 6"/>
          <p:cNvSpPr txBox="1"/>
          <p:nvPr/>
        </p:nvSpPr>
        <p:spPr>
          <a:xfrm>
            <a:off x="990792" y="3833046"/>
            <a:ext cx="10123721" cy="2527936"/>
          </a:xfrm>
          <a:prstGeom prst="rect">
            <a:avLst/>
          </a:prstGeom>
        </p:spPr>
        <p:txBody>
          <a:bodyPr lIns="0" tIns="0" rIns="0" bIns="0" rtlCol="0" anchor="t">
            <a:spAutoFit/>
          </a:bodyPr>
          <a:lstStyle/>
          <a:p>
            <a:pPr marL="777234" lvl="1" indent="-388617" algn="l" rtl="0">
              <a:lnSpc>
                <a:spcPts val="5039"/>
              </a:lnSpc>
              <a:buFont typeface="Arial"/>
              <a:buChar char="•"/>
            </a:pPr>
            <a:r>
              <a:rPr lang="ja" sz="3599" b="0" i="0" u="none" baseline="0">
                <a:solidFill>
                  <a:srgbClr val="FFFFFF"/>
                </a:solidFill>
                <a:latin typeface="MS PGothic" panose="020B0600070205080204" pitchFamily="34" charset="-128"/>
                <a:ea typeface="MS PGothic" panose="020B0600070205080204" pitchFamily="34" charset="-128"/>
                <a:cs typeface="Verdana"/>
                <a:sym typeface="Verdana"/>
              </a:rPr>
              <a:t>分納による支払い</a:t>
            </a:r>
          </a:p>
          <a:p>
            <a:pPr marL="777234" lvl="1" indent="-388617" algn="l" rtl="0">
              <a:lnSpc>
                <a:spcPts val="5039"/>
              </a:lnSpc>
              <a:buFont typeface="Arial"/>
              <a:buChar char="•"/>
            </a:pPr>
            <a:r>
              <a:rPr lang="ja" sz="3599" b="0" i="0" u="none" baseline="0">
                <a:solidFill>
                  <a:srgbClr val="FFFFFF"/>
                </a:solidFill>
                <a:latin typeface="MS PGothic" panose="020B0600070205080204" pitchFamily="34" charset="-128"/>
                <a:ea typeface="MS PGothic" panose="020B0600070205080204" pitchFamily="34" charset="-128"/>
                <a:cs typeface="Verdana"/>
                <a:sym typeface="Verdana"/>
              </a:rPr>
              <a:t>財務支援の基金</a:t>
            </a:r>
          </a:p>
          <a:p>
            <a:pPr marL="777234" lvl="1" indent="-388617" algn="l" rtl="0">
              <a:lnSpc>
                <a:spcPts val="5039"/>
              </a:lnSpc>
              <a:buFont typeface="Arial"/>
              <a:buChar char="•"/>
            </a:pPr>
            <a:r>
              <a:rPr lang="ja" sz="3599" b="0" i="0" u="none" baseline="0">
                <a:solidFill>
                  <a:srgbClr val="FFFFFF"/>
                </a:solidFill>
                <a:latin typeface="MS PGothic" panose="020B0600070205080204" pitchFamily="34" charset="-128"/>
                <a:ea typeface="MS PGothic" panose="020B0600070205080204" pitchFamily="34" charset="-128"/>
                <a:cs typeface="Verdana"/>
                <a:sym typeface="Verdana"/>
              </a:rPr>
              <a:t>無料の会場を検討する</a:t>
            </a:r>
          </a:p>
          <a:p>
            <a:pPr marL="777234" lvl="1" indent="-388617" algn="l" rtl="0">
              <a:lnSpc>
                <a:spcPts val="5039"/>
              </a:lnSpc>
              <a:buFont typeface="Arial"/>
              <a:buChar char="•"/>
            </a:pPr>
            <a:r>
              <a:rPr lang="ja" sz="3599" b="0" i="0" u="none" baseline="0">
                <a:solidFill>
                  <a:srgbClr val="FFFFFF"/>
                </a:solidFill>
                <a:latin typeface="MS PGothic" panose="020B0600070205080204" pitchFamily="34" charset="-128"/>
                <a:ea typeface="MS PGothic" panose="020B0600070205080204" pitchFamily="34" charset="-128"/>
                <a:cs typeface="Verdana"/>
                <a:sym typeface="Verdana"/>
              </a:rPr>
              <a:t>クラブ年会費を査定する</a:t>
            </a:r>
          </a:p>
        </p:txBody>
      </p:sp>
      <p:sp>
        <p:nvSpPr>
          <p:cNvPr id="7" name="TextBox 7"/>
          <p:cNvSpPr txBox="1"/>
          <p:nvPr/>
        </p:nvSpPr>
        <p:spPr>
          <a:xfrm>
            <a:off x="990792" y="2597436"/>
            <a:ext cx="8153208" cy="923330"/>
          </a:xfrm>
          <a:prstGeom prst="rect">
            <a:avLst/>
          </a:prstGeom>
        </p:spPr>
        <p:txBody>
          <a:bodyPr lIns="0" tIns="0" rIns="0" bIns="0" rtlCol="0" anchor="t">
            <a:spAutoFit/>
          </a:bodyPr>
          <a:lstStyle/>
          <a:p>
            <a:pPr algn="just" rtl="0">
              <a:lnSpc>
                <a:spcPts val="7199"/>
              </a:lnSpc>
            </a:pPr>
            <a:r>
              <a:rPr lang="ja" sz="6000" b="1" i="0" u="none" baseline="0">
                <a:solidFill>
                  <a:srgbClr val="FFFFFF"/>
                </a:solidFill>
                <a:latin typeface="MS PGothic" panose="020B0600070205080204" pitchFamily="34" charset="-128"/>
                <a:ea typeface="MS PGothic" panose="020B0600070205080204" pitchFamily="34" charset="-128"/>
                <a:cs typeface="Verdana Bold"/>
                <a:sym typeface="Verdana Bold"/>
              </a:rPr>
              <a:t>手頃な価格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ja">
              <a:latin typeface="MS PGothic" panose="020B0600070205080204" pitchFamily="34" charset="-128"/>
              <a:ea typeface="MS PGothic" panose="020B0600070205080204" pitchFamily="34" charset="-128"/>
            </a:endParaRPr>
          </a:p>
        </p:txBody>
      </p:sp>
      <p:grpSp>
        <p:nvGrpSpPr>
          <p:cNvPr id="3" name="Group 3"/>
          <p:cNvGrpSpPr/>
          <p:nvPr/>
        </p:nvGrpSpPr>
        <p:grpSpPr>
          <a:xfrm>
            <a:off x="7736400" y="-254765"/>
            <a:ext cx="9522900" cy="8877530"/>
            <a:chOff x="0" y="0"/>
            <a:chExt cx="736600" cy="686680"/>
          </a:xfrm>
        </p:grpSpPr>
        <p:sp>
          <p:nvSpPr>
            <p:cNvPr id="4" name="Freeform 4"/>
            <p:cNvSpPr/>
            <p:nvPr/>
          </p:nvSpPr>
          <p:spPr>
            <a:xfrm>
              <a:off x="0" y="0"/>
              <a:ext cx="736600" cy="686680"/>
            </a:xfrm>
            <a:custGeom>
              <a:avLst/>
              <a:gdLst/>
              <a:ahLst/>
              <a:cxnLst/>
              <a:rect l="l" t="t" r="r" b="b"/>
              <a:pathLst>
                <a:path w="736600" h="686680">
                  <a:moveTo>
                    <a:pt x="736600" y="0"/>
                  </a:moveTo>
                  <a:lnTo>
                    <a:pt x="736600" y="686680"/>
                  </a:lnTo>
                  <a:lnTo>
                    <a:pt x="368300" y="559680"/>
                  </a:lnTo>
                  <a:lnTo>
                    <a:pt x="0" y="686680"/>
                  </a:lnTo>
                  <a:lnTo>
                    <a:pt x="0" y="0"/>
                  </a:lnTo>
                  <a:lnTo>
                    <a:pt x="736600" y="0"/>
                  </a:lnTo>
                  <a:close/>
                </a:path>
              </a:pathLst>
            </a:custGeom>
            <a:solidFill>
              <a:srgbClr val="293374"/>
            </a:solidFill>
          </p:spPr>
          <p:txBody>
            <a:bodyPr/>
            <a:lstStyle/>
            <a:p>
              <a:endParaRPr lang="ja">
                <a:latin typeface="MS PGothic" panose="020B0600070205080204" pitchFamily="34" charset="-128"/>
                <a:ea typeface="MS PGothic" panose="020B0600070205080204" pitchFamily="34" charset="-128"/>
              </a:endParaRPr>
            </a:p>
          </p:txBody>
        </p:sp>
        <p:sp>
          <p:nvSpPr>
            <p:cNvPr id="5" name="TextBox 5"/>
            <p:cNvSpPr txBox="1"/>
            <p:nvPr/>
          </p:nvSpPr>
          <p:spPr>
            <a:xfrm>
              <a:off x="0" y="-47625"/>
              <a:ext cx="736600" cy="607305"/>
            </a:xfrm>
            <a:prstGeom prst="rect">
              <a:avLst/>
            </a:prstGeom>
          </p:spPr>
          <p:txBody>
            <a:bodyPr lIns="50800" tIns="50800" rIns="50800" bIns="50800" rtlCol="0" anchor="ctr"/>
            <a:lstStyle/>
            <a:p>
              <a:pPr algn="ctr" rtl="0">
                <a:lnSpc>
                  <a:spcPts val="2659"/>
                </a:lnSpc>
              </a:pPr>
              <a:endParaRPr>
                <a:latin typeface="MS PGothic" panose="020B0600070205080204" pitchFamily="34" charset="-128"/>
                <a:ea typeface="MS PGothic" panose="020B0600070205080204" pitchFamily="34" charset="-128"/>
              </a:endParaRPr>
            </a:p>
          </p:txBody>
        </p:sp>
      </p:grpSp>
      <p:sp>
        <p:nvSpPr>
          <p:cNvPr id="6" name="TextBox 6"/>
          <p:cNvSpPr txBox="1"/>
          <p:nvPr/>
        </p:nvSpPr>
        <p:spPr>
          <a:xfrm>
            <a:off x="8734602" y="1299119"/>
            <a:ext cx="7526496" cy="2748381"/>
          </a:xfrm>
          <a:prstGeom prst="rect">
            <a:avLst/>
          </a:prstGeom>
        </p:spPr>
        <p:txBody>
          <a:bodyPr lIns="0" tIns="0" rIns="0" bIns="0" rtlCol="0" anchor="t">
            <a:spAutoFit/>
          </a:bodyPr>
          <a:lstStyle/>
          <a:p>
            <a:pPr algn="l" rtl="0">
              <a:lnSpc>
                <a:spcPts val="25199"/>
              </a:lnSpc>
            </a:pPr>
            <a:r>
              <a:rPr lang="ja" sz="15000" b="1" i="0" u="none" baseline="0" dirty="0">
                <a:solidFill>
                  <a:srgbClr val="FFFFFF"/>
                </a:solidFill>
                <a:latin typeface="MS PGothic" panose="020B0600070205080204" pitchFamily="34" charset="-128"/>
                <a:ea typeface="MS PGothic" panose="020B0600070205080204" pitchFamily="34" charset="-128"/>
                <a:cs typeface="Verdana Bold"/>
                <a:sym typeface="Verdana Bold"/>
              </a:rPr>
              <a:t>話し合い</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5051</Words>
  <Application>Microsoft Office PowerPoint</Application>
  <PresentationFormat>Custom</PresentationFormat>
  <Paragraphs>120</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MS PGothic</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Membership Fall Meeting 2026</dc:title>
  <dc:creator>Michael Kang</dc:creator>
  <cp:lastModifiedBy>Mike Kang</cp:lastModifiedBy>
  <cp:revision>7</cp:revision>
  <dcterms:created xsi:type="dcterms:W3CDTF">2006-08-16T00:00:00Z</dcterms:created>
  <dcterms:modified xsi:type="dcterms:W3CDTF">2026-07-06T16:26:31Z</dcterms:modified>
  <dc:identifier>DAHLViQaJKs</dc:identifier>
</cp:coreProperties>
</file>