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60" r:id="rId5"/>
    <p:sldId id="259" r:id="rId6"/>
    <p:sldId id="268" r:id="rId7"/>
    <p:sldId id="261" r:id="rId8"/>
    <p:sldId id="262" r:id="rId9"/>
    <p:sldId id="263" r:id="rId10"/>
    <p:sldId id="264" r:id="rId11"/>
    <p:sldId id="265" r:id="rId12"/>
    <p:sldId id="266" r:id="rId13"/>
    <p:sldId id="267" r:id="rId14"/>
  </p:sldIdLst>
  <p:sldSz cx="18288000" cy="10287000"/>
  <p:notesSz cx="6858000" cy="9144000"/>
  <p:embeddedFontLst>
    <p:embeddedFont>
      <p:font typeface="Verdana" panose="020B0604030504040204" pitchFamily="34" charset="0"/>
      <p:regular r:id="rId16"/>
      <p:bold r:id="rId17"/>
      <p:italic r:id="rId18"/>
      <p:boldItalic r:id="rId19"/>
    </p:embeddedFont>
    <p:embeddedFont>
      <p:font typeface="Verdana Bold" panose="020B0804030504040204" pitchFamily="34" charset="0"/>
      <p:regular r:id="rId20"/>
      <p:bold r:id="rId21"/>
    </p:embeddedFont>
    <p:embeddedFont>
      <p:font typeface="맑은 고딕" panose="020B0503020000020004" pitchFamily="50" charset="-127"/>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6405" autoAdjust="0"/>
  </p:normalViewPr>
  <p:slideViewPr>
    <p:cSldViewPr>
      <p:cViewPr varScale="1">
        <p:scale>
          <a:sx n="36" d="100"/>
          <a:sy n="36" d="100"/>
        </p:scale>
        <p:origin x="17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ko-KR" sz="1200" b="0" i="0" u="none" kern="1200" baseline="0" dirty="0">
                <a:solidFill>
                  <a:schemeClr val="tx1"/>
                </a:solidFill>
                <a:effectLst/>
                <a:latin typeface="+mn-lt"/>
                <a:ea typeface="+mn-ea"/>
                <a:cs typeface="+mn-cs"/>
              </a:rPr>
              <a:t>안녕하세요, 저는 </a:t>
            </a:r>
            <a:r>
              <a:rPr lang="ko-KR" sz="1200" b="0" i="0" u="none" kern="1200" baseline="0" dirty="0" err="1">
                <a:solidFill>
                  <a:schemeClr val="tx1"/>
                </a:solidFill>
                <a:effectLst/>
                <a:latin typeface="+mn-lt"/>
                <a:ea typeface="+mn-ea"/>
                <a:cs typeface="+mn-cs"/>
              </a:rPr>
              <a:t>BLANK이고</a:t>
            </a:r>
            <a:r>
              <a:rPr lang="ko-KR" sz="1200" b="0" i="0" u="none" kern="1200" baseline="0" dirty="0">
                <a:solidFill>
                  <a:schemeClr val="tx1"/>
                </a:solidFill>
                <a:effectLst/>
                <a:latin typeface="+mn-lt"/>
                <a:ea typeface="+mn-ea"/>
                <a:cs typeface="+mn-cs"/>
              </a:rPr>
              <a:t>, 여러분이 소속된 </a:t>
            </a:r>
            <a:r>
              <a:rPr lang="ko-KR" sz="1200" b="0" i="0" u="none" kern="1200" baseline="0" dirty="0" err="1">
                <a:solidFill>
                  <a:schemeClr val="tx1"/>
                </a:solidFill>
                <a:effectLst/>
                <a:latin typeface="+mn-lt"/>
                <a:ea typeface="+mn-ea"/>
                <a:cs typeface="+mn-cs"/>
              </a:rPr>
              <a:t>리전의</a:t>
            </a:r>
            <a:r>
              <a:rPr lang="ko-KR" sz="1200" b="0" i="0" u="none" kern="1200" baseline="0" dirty="0">
                <a:solidFill>
                  <a:schemeClr val="tx1"/>
                </a:solidFill>
                <a:effectLst/>
                <a:latin typeface="+mn-lt"/>
                <a:ea typeface="+mn-ea"/>
                <a:cs typeface="+mn-cs"/>
              </a:rPr>
              <a:t> 회원 관리 위원장입니다. 오늘 이 자리에서 여러분을 모시고 세대를 아우르는 회원 모집과 유지 및 참여를 주제로 발표를 하게 되어 매우 </a:t>
            </a:r>
            <a:r>
              <a:rPr lang="ko-KR" sz="1200" b="0" i="0" u="none" kern="1200" baseline="0" dirty="0" err="1">
                <a:solidFill>
                  <a:schemeClr val="tx1"/>
                </a:solidFill>
                <a:effectLst/>
                <a:latin typeface="+mn-lt"/>
                <a:ea typeface="+mn-ea"/>
                <a:cs typeface="+mn-cs"/>
              </a:rPr>
              <a:t>뜻깊게</a:t>
            </a:r>
            <a:r>
              <a:rPr lang="ko-KR" sz="1200" b="0" i="0" u="none" kern="1200" baseline="0" dirty="0">
                <a:solidFill>
                  <a:schemeClr val="tx1"/>
                </a:solidFill>
                <a:effectLst/>
                <a:latin typeface="+mn-lt"/>
                <a:ea typeface="+mn-ea"/>
                <a:cs typeface="+mn-cs"/>
              </a:rPr>
              <a:t> 생각합니다.</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여러 세대를 고정관념의 틀에 가두어서는 안 된다는 점을 기억하는 것이 중요합니다. 모든 회원은 저마다 고유한 개성을 지닌 존재입니다. 다만, 같은 시대를 살아가는 세대는 서로 소통하고 </a:t>
            </a:r>
            <a:r>
              <a:rPr lang="ko-KR" sz="1200" b="0" i="0" u="none" kern="1200" baseline="0" dirty="0" err="1">
                <a:solidFill>
                  <a:schemeClr val="tx1"/>
                </a:solidFill>
                <a:effectLst/>
                <a:latin typeface="+mn-lt"/>
                <a:ea typeface="+mn-ea"/>
                <a:cs typeface="+mn-cs"/>
              </a:rPr>
              <a:t>유대하</a:t>
            </a:r>
            <a:r>
              <a:rPr lang="ko-KR" altLang="en-US" sz="1200" b="0" i="0" u="none" kern="1200" baseline="0" dirty="0" err="1">
                <a:solidFill>
                  <a:schemeClr val="tx1"/>
                </a:solidFill>
                <a:effectLst/>
                <a:latin typeface="+mn-lt"/>
                <a:ea typeface="+mn-ea"/>
                <a:cs typeface="+mn-cs"/>
              </a:rPr>
              <a:t>며</a:t>
            </a:r>
            <a:r>
              <a:rPr lang="ko-KR" sz="1200" b="0" i="0" u="none" kern="1200" baseline="0" dirty="0">
                <a:solidFill>
                  <a:schemeClr val="tx1"/>
                </a:solidFill>
                <a:effectLst/>
                <a:latin typeface="+mn-lt"/>
                <a:ea typeface="+mn-ea"/>
                <a:cs typeface="+mn-cs"/>
              </a:rPr>
              <a:t> 활동에 참여하는 방식에 영향을 미치는 경험이 비슷한 경우가 많습니다.</a:t>
            </a:r>
          </a:p>
          <a:p>
            <a:pPr algn="l" rtl="0"/>
            <a:r>
              <a:rPr lang="ko-KR" sz="1200" b="0" i="0" u="none" kern="1200" baseline="0" dirty="0">
                <a:solidFill>
                  <a:schemeClr val="tx1"/>
                </a:solidFill>
                <a:effectLst/>
                <a:latin typeface="+mn-lt"/>
                <a:ea typeface="+mn-ea"/>
                <a:cs typeface="+mn-cs"/>
              </a:rPr>
              <a:t>모든 세대를 하나로 연결하는 공통점은 서로를 갈라놓는 차이점보다 훨씬 더 중요합니다. 누구나 </a:t>
            </a:r>
            <a:r>
              <a:rPr lang="ko-KR" sz="1200" b="0" i="0" u="none" kern="1200" baseline="0" dirty="0" err="1">
                <a:solidFill>
                  <a:schemeClr val="tx1"/>
                </a:solidFill>
                <a:effectLst/>
                <a:latin typeface="+mn-lt"/>
                <a:ea typeface="+mn-ea"/>
                <a:cs typeface="+mn-cs"/>
              </a:rPr>
              <a:t>존중받고</a:t>
            </a:r>
            <a:r>
              <a:rPr lang="ko-KR" sz="1200" b="0" i="0" u="none" kern="1200" baseline="0" dirty="0">
                <a:solidFill>
                  <a:schemeClr val="tx1"/>
                </a:solidFill>
                <a:effectLst/>
                <a:latin typeface="+mn-lt"/>
                <a:ea typeface="+mn-ea"/>
                <a:cs typeface="+mn-cs"/>
              </a:rPr>
              <a:t>, 소속감을 느끼고, 의미 있는 일에 기여하고 싶어합니다. 이것이 바로 </a:t>
            </a:r>
            <a:r>
              <a:rPr lang="ko-KR" sz="1200" b="0" i="0" u="none" kern="1200" baseline="0" dirty="0" err="1">
                <a:solidFill>
                  <a:schemeClr val="tx1"/>
                </a:solidFill>
                <a:effectLst/>
                <a:latin typeface="+mn-lt"/>
                <a:ea typeface="+mn-ea"/>
                <a:cs typeface="+mn-cs"/>
              </a:rPr>
              <a:t>소롭티미스트가</a:t>
            </a:r>
            <a:r>
              <a:rPr lang="ko-KR" sz="1200" b="0" i="0" u="none" kern="1200" baseline="0" dirty="0">
                <a:solidFill>
                  <a:schemeClr val="tx1"/>
                </a:solidFill>
                <a:effectLst/>
                <a:latin typeface="+mn-lt"/>
                <a:ea typeface="+mn-ea"/>
                <a:cs typeface="+mn-cs"/>
              </a:rPr>
              <a:t> 추구하는 가치입니다.</a:t>
            </a:r>
          </a:p>
          <a:p>
            <a:pPr algn="l" rtl="0"/>
            <a:r>
              <a:rPr lang="ko-KR" sz="1200" b="0" i="0" u="none" kern="1200" baseline="0" dirty="0">
                <a:solidFill>
                  <a:schemeClr val="tx1"/>
                </a:solidFill>
                <a:effectLst/>
                <a:latin typeface="+mn-lt"/>
                <a:ea typeface="+mn-ea"/>
                <a:cs typeface="+mn-cs"/>
              </a:rPr>
              <a:t>여러분의 클럽 또한 존중과 영향력이라는 가치를 항상 기억하고 있다면, 다음 팁을 활용하여 다양한 세대의 회원을 성공적으로 모집하고 유지하며 주도적인 참여를 이끌어낼 수 있습니다. </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많은 연구 결과가 반복해서 보여주듯이, 현대인은 갈수록 더 큰 외로움을 느끼고 있습니다. 과거에는 외로움이 오로지 노인만의 문제라고 생각하곤 했지만, 안타깝게도 이제 외로움은 모든 세대에 걸쳐 광범위하게 퍼져 있습니다. 나이를 불문하고 많은 사람들이 공동체 속에서 따뜻한 관계와 긍정적인 유대를 쌓기를 간절히 원</a:t>
            </a:r>
            <a:r>
              <a:rPr lang="ko-KR" altLang="en-US" sz="1200" b="0" i="0" u="none" kern="1200" baseline="0" dirty="0">
                <a:solidFill>
                  <a:schemeClr val="tx1"/>
                </a:solidFill>
                <a:effectLst/>
                <a:latin typeface="+mn-lt"/>
                <a:ea typeface="+mn-ea"/>
                <a:cs typeface="+mn-cs"/>
              </a:rPr>
              <a:t>합</a:t>
            </a:r>
            <a:r>
              <a:rPr lang="ko-KR" sz="1200" b="0" i="0" u="none" kern="1200" baseline="0" dirty="0">
                <a:solidFill>
                  <a:schemeClr val="tx1"/>
                </a:solidFill>
                <a:effectLst/>
                <a:latin typeface="+mn-lt"/>
                <a:ea typeface="+mn-ea"/>
                <a:cs typeface="+mn-cs"/>
              </a:rPr>
              <a:t>니다. </a:t>
            </a:r>
          </a:p>
          <a:p>
            <a:pPr algn="l" rtl="0"/>
            <a:r>
              <a:rPr lang="ko-KR" sz="1200" b="0" i="0" u="none" kern="1200" baseline="0" dirty="0">
                <a:solidFill>
                  <a:schemeClr val="tx1"/>
                </a:solidFill>
                <a:effectLst/>
                <a:latin typeface="+mn-lt"/>
                <a:ea typeface="+mn-ea"/>
                <a:cs typeface="+mn-cs"/>
              </a:rPr>
              <a:t>바로 이 지점에서 </a:t>
            </a:r>
            <a:r>
              <a:rPr lang="ko-KR" sz="1200" b="0" i="0" u="none" kern="1200" baseline="0" dirty="0" err="1">
                <a:solidFill>
                  <a:schemeClr val="tx1"/>
                </a:solidFill>
                <a:effectLst/>
                <a:latin typeface="+mn-lt"/>
                <a:ea typeface="+mn-ea"/>
                <a:cs typeface="+mn-cs"/>
              </a:rPr>
              <a:t>소롭티미스트는</a:t>
            </a:r>
            <a:r>
              <a:rPr lang="ko-KR" sz="1200" b="0" i="0" u="none" kern="1200" baseline="0" dirty="0">
                <a:solidFill>
                  <a:schemeClr val="tx1"/>
                </a:solidFill>
                <a:effectLst/>
                <a:latin typeface="+mn-lt"/>
                <a:ea typeface="+mn-ea"/>
                <a:cs typeface="+mn-cs"/>
              </a:rPr>
              <a:t> 큰 가치를 발휘합니다. 타인과 교류하면서 여성과 소녀의 삶에 긍정적인 영향을 미치고자 하는 사람들에게 꼭 필요한 공동체이기 때문입니다. 모든 연령대를 대상으로 새로운 회원을 모집할 때 바로 이러한 메시지를 강조해 보시기 바랍니다.</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모든 세대의 회원이 우리의 사명을 중요하게 생각하지만, 서로 다른 가치를 가지고 활동에 참여할 수 있습니다.</a:t>
            </a:r>
          </a:p>
          <a:p>
            <a:pPr lvl="0" algn="l" rtl="0"/>
            <a:r>
              <a:rPr lang="ko-KR" sz="1200" b="0" i="0" u="none" kern="1200" baseline="0" dirty="0">
                <a:solidFill>
                  <a:schemeClr val="tx1"/>
                </a:solidFill>
                <a:effectLst/>
                <a:latin typeface="+mn-lt"/>
                <a:ea typeface="+mn-ea"/>
                <a:cs typeface="+mn-cs"/>
              </a:rPr>
              <a:t>베이비붐 세대(1946년~1964년 출생)는 인간관계, 봉사, 그리고 자신의 경험을 기여할 기회를 중시하는 경향이 있습니다.</a:t>
            </a:r>
          </a:p>
          <a:p>
            <a:pPr lvl="0" algn="l" rtl="0"/>
            <a:r>
              <a:rPr lang="ko-KR" sz="1200" b="0" i="0" u="none" kern="1200" baseline="0" dirty="0" err="1">
                <a:solidFill>
                  <a:schemeClr val="tx1"/>
                </a:solidFill>
                <a:effectLst/>
                <a:latin typeface="+mn-lt"/>
                <a:ea typeface="+mn-ea"/>
                <a:cs typeface="+mn-cs"/>
              </a:rPr>
              <a:t>X세대</a:t>
            </a:r>
            <a:r>
              <a:rPr lang="ko-KR" sz="1200" b="0" i="0" u="none" kern="1200" baseline="0" dirty="0">
                <a:solidFill>
                  <a:schemeClr val="tx1"/>
                </a:solidFill>
                <a:effectLst/>
                <a:latin typeface="+mn-lt"/>
                <a:ea typeface="+mn-ea"/>
                <a:cs typeface="+mn-cs"/>
              </a:rPr>
              <a:t>(1965년~1980년 출생)는 유연성, 효율성, 그리고 명확한 기대치를 중</a:t>
            </a:r>
            <a:r>
              <a:rPr lang="ko-KR" altLang="en-US" sz="1200" b="0" i="0" u="none" kern="1200" baseline="0" dirty="0">
                <a:solidFill>
                  <a:schemeClr val="tx1"/>
                </a:solidFill>
                <a:effectLst/>
                <a:latin typeface="+mn-lt"/>
                <a:ea typeface="+mn-ea"/>
                <a:cs typeface="+mn-cs"/>
              </a:rPr>
              <a:t>요하게 생각하는 </a:t>
            </a:r>
            <a:r>
              <a:rPr lang="ko-KR" sz="1200" b="0" i="0" u="none" kern="1200" baseline="0" dirty="0">
                <a:solidFill>
                  <a:schemeClr val="tx1"/>
                </a:solidFill>
                <a:effectLst/>
                <a:latin typeface="+mn-lt"/>
                <a:ea typeface="+mn-ea"/>
                <a:cs typeface="+mn-cs"/>
              </a:rPr>
              <a:t>경향이 있습니다.</a:t>
            </a:r>
          </a:p>
          <a:p>
            <a:pPr lvl="0" algn="l" rtl="0"/>
            <a:r>
              <a:rPr lang="ko-KR" sz="1200" b="0" i="0" u="none" kern="1200" baseline="0" dirty="0" err="1">
                <a:solidFill>
                  <a:schemeClr val="tx1"/>
                </a:solidFill>
                <a:effectLst/>
                <a:latin typeface="+mn-lt"/>
                <a:ea typeface="+mn-ea"/>
                <a:cs typeface="+mn-cs"/>
              </a:rPr>
              <a:t>밀레니얼</a:t>
            </a:r>
            <a:r>
              <a:rPr lang="ko-KR" sz="1200" b="0" i="0" u="none" kern="1200" baseline="0" dirty="0">
                <a:solidFill>
                  <a:schemeClr val="tx1"/>
                </a:solidFill>
                <a:effectLst/>
                <a:latin typeface="+mn-lt"/>
                <a:ea typeface="+mn-ea"/>
                <a:cs typeface="+mn-cs"/>
              </a:rPr>
              <a:t> 세대(1981년~1996년생)는 목적의식, 협력, 개인적 성장에 동기 부여를 받는 경우가 많습니다.</a:t>
            </a:r>
          </a:p>
          <a:p>
            <a:pPr lvl="0" algn="l" rtl="0"/>
            <a:r>
              <a:rPr lang="ko-KR" sz="1200" b="0" i="0" u="none" kern="1200" baseline="0" dirty="0" err="1">
                <a:solidFill>
                  <a:schemeClr val="tx1"/>
                </a:solidFill>
                <a:effectLst/>
                <a:latin typeface="+mn-lt"/>
                <a:ea typeface="+mn-ea"/>
                <a:cs typeface="+mn-cs"/>
              </a:rPr>
              <a:t>Z세대</a:t>
            </a:r>
            <a:r>
              <a:rPr lang="ko-KR" sz="1200" b="0" i="0" u="none" kern="1200" baseline="0" dirty="0">
                <a:solidFill>
                  <a:schemeClr val="tx1"/>
                </a:solidFill>
                <a:effectLst/>
                <a:latin typeface="+mn-lt"/>
                <a:ea typeface="+mn-ea"/>
                <a:cs typeface="+mn-cs"/>
              </a:rPr>
              <a:t>(1997년~2012년생)는 눈에 보이는 영향력, 진정성, 그리고 유연한 참여 방식에 매력을 느낍니다.</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지역사회에서 사람들이 주로 모이는 장소가 어디인지 고민해 보세요. </a:t>
            </a:r>
            <a:r>
              <a:rPr lang="ko-KR" sz="1200" b="0" i="0" u="none" kern="1200" baseline="0" dirty="0" err="1">
                <a:solidFill>
                  <a:schemeClr val="tx1"/>
                </a:solidFill>
                <a:effectLst/>
                <a:latin typeface="+mn-lt"/>
                <a:ea typeface="+mn-ea"/>
                <a:cs typeface="+mn-cs"/>
              </a:rPr>
              <a:t>요가원</a:t>
            </a:r>
            <a:r>
              <a:rPr lang="ko-KR" sz="1200" b="0" i="0" u="none" kern="1200" baseline="0" dirty="0">
                <a:solidFill>
                  <a:schemeClr val="tx1"/>
                </a:solidFill>
                <a:effectLst/>
                <a:latin typeface="+mn-lt"/>
                <a:ea typeface="+mn-ea"/>
                <a:cs typeface="+mn-cs"/>
              </a:rPr>
              <a:t>, </a:t>
            </a:r>
            <a:r>
              <a:rPr lang="ko-KR" sz="1200" b="0" i="0" u="none" kern="1200" baseline="0" dirty="0" err="1">
                <a:solidFill>
                  <a:schemeClr val="tx1"/>
                </a:solidFill>
                <a:effectLst/>
                <a:latin typeface="+mn-lt"/>
                <a:ea typeface="+mn-ea"/>
                <a:cs typeface="+mn-cs"/>
              </a:rPr>
              <a:t>와이너리</a:t>
            </a:r>
            <a:r>
              <a:rPr lang="ko-KR" sz="1200" b="0" i="0" u="none" kern="1200" baseline="0" dirty="0">
                <a:solidFill>
                  <a:schemeClr val="tx1"/>
                </a:solidFill>
                <a:effectLst/>
                <a:latin typeface="+mn-lt"/>
                <a:ea typeface="+mn-ea"/>
                <a:cs typeface="+mn-cs"/>
              </a:rPr>
              <a:t>, 노인복지관, 은퇴자  모임, 서점, 종교시설, 도서관, 병원 등에 </a:t>
            </a:r>
            <a:r>
              <a:rPr lang="ko-KR" sz="1200" b="0" i="0" u="none" kern="1200" baseline="0" dirty="0" err="1">
                <a:solidFill>
                  <a:schemeClr val="tx1"/>
                </a:solidFill>
                <a:effectLst/>
                <a:latin typeface="+mn-lt"/>
                <a:ea typeface="+mn-ea"/>
                <a:cs typeface="+mn-cs"/>
              </a:rPr>
              <a:t>전단지를</a:t>
            </a:r>
            <a:r>
              <a:rPr lang="ko-KR" sz="1200" b="0" i="0" u="none" kern="1200" baseline="0" dirty="0">
                <a:solidFill>
                  <a:schemeClr val="tx1"/>
                </a:solidFill>
                <a:effectLst/>
                <a:latin typeface="+mn-lt"/>
                <a:ea typeface="+mn-ea"/>
                <a:cs typeface="+mn-cs"/>
              </a:rPr>
              <a:t> 붙여 정보를 공유할 수 있습니다. 이는 다양한 연령대의 관심 있는 회원을 모집하는 좋은 방법입니다!</a:t>
            </a:r>
          </a:p>
          <a:p>
            <a:pPr algn="l" rtl="0"/>
            <a:r>
              <a:rPr lang="ko-KR" sz="1200" b="0" i="0" u="none" kern="1200" baseline="0" dirty="0">
                <a:solidFill>
                  <a:schemeClr val="tx1"/>
                </a:solidFill>
                <a:effectLst/>
                <a:latin typeface="+mn-lt"/>
                <a:ea typeface="+mn-ea"/>
                <a:cs typeface="+mn-cs"/>
              </a:rPr>
              <a:t>젊은 층의 회원을 모집하기 위해 활동 성과를 </a:t>
            </a:r>
            <a:r>
              <a:rPr lang="ko-KR" altLang="en-US" sz="1200" b="0" i="0" u="none" kern="1200" baseline="0" dirty="0">
                <a:solidFill>
                  <a:schemeClr val="tx1"/>
                </a:solidFill>
                <a:effectLst/>
                <a:latin typeface="+mn-lt"/>
                <a:ea typeface="+mn-ea"/>
                <a:cs typeface="+mn-cs"/>
              </a:rPr>
              <a:t>보여주</a:t>
            </a:r>
            <a:r>
              <a:rPr lang="ko-KR" sz="1200" b="0" i="0" u="none" kern="1200" baseline="0" dirty="0">
                <a:solidFill>
                  <a:schemeClr val="tx1"/>
                </a:solidFill>
                <a:effectLst/>
                <a:latin typeface="+mn-lt"/>
                <a:ea typeface="+mn-ea"/>
                <a:cs typeface="+mn-cs"/>
              </a:rPr>
              <a:t>면서 </a:t>
            </a:r>
            <a:r>
              <a:rPr lang="ko-KR" altLang="en-US" sz="1200" b="0" i="0" u="none" kern="1200" baseline="0" dirty="0">
                <a:solidFill>
                  <a:schemeClr val="tx1"/>
                </a:solidFill>
                <a:effectLst/>
                <a:latin typeface="+mn-lt"/>
                <a:ea typeface="+mn-ea"/>
                <a:cs typeface="+mn-cs"/>
              </a:rPr>
              <a:t>자연스럽게 홍보할 </a:t>
            </a:r>
            <a:r>
              <a:rPr lang="ko-KR" sz="1200" b="0" i="0" u="none" kern="1200" baseline="0" dirty="0">
                <a:solidFill>
                  <a:schemeClr val="tx1"/>
                </a:solidFill>
                <a:effectLst/>
                <a:latin typeface="+mn-lt"/>
                <a:ea typeface="+mn-ea"/>
                <a:cs typeface="+mn-cs"/>
              </a:rPr>
              <a:t>수 있는 디지털 방식을 고려해 보세요. 단, 이러한 플랫폼을 능숙하게 관리하고 정기적으로 게시물을 올릴 담당자를 반드시 지정해야 합니다. 만약 누군가가 클럽 </a:t>
            </a:r>
            <a:r>
              <a:rPr lang="ko-KR" sz="1200" b="0" i="0" u="none" kern="1200" baseline="0" dirty="0" err="1">
                <a:solidFill>
                  <a:schemeClr val="tx1"/>
                </a:solidFill>
                <a:effectLst/>
                <a:latin typeface="+mn-lt"/>
                <a:ea typeface="+mn-ea"/>
                <a:cs typeface="+mn-cs"/>
              </a:rPr>
              <a:t>인스타그램</a:t>
            </a:r>
            <a:r>
              <a:rPr lang="ko-KR" sz="1200" b="0" i="0" u="none" kern="1200" baseline="0" dirty="0">
                <a:solidFill>
                  <a:schemeClr val="tx1"/>
                </a:solidFill>
                <a:effectLst/>
                <a:latin typeface="+mn-lt"/>
                <a:ea typeface="+mn-ea"/>
                <a:cs typeface="+mn-cs"/>
              </a:rPr>
              <a:t> 계정으로 가입 의사를 메시지로 보냈는데, 아무도 그 계정을 정기적으로 확인하지 않는다면 좋은 첫인상을 주기 어렵습니다. </a:t>
            </a:r>
          </a:p>
          <a:p>
            <a:pPr algn="l" rtl="0"/>
            <a:r>
              <a:rPr lang="ko-KR" sz="1200" b="0" i="0" u="none" kern="1200" baseline="0" dirty="0">
                <a:solidFill>
                  <a:schemeClr val="tx1"/>
                </a:solidFill>
                <a:effectLst/>
                <a:latin typeface="+mn-lt"/>
                <a:ea typeface="+mn-ea"/>
                <a:cs typeface="+mn-cs"/>
              </a:rPr>
              <a:t>입소문은 매우 강력한 도구입니다. 친구를 회원으로 데려오는 회원에게 재미있는 혜택을 </a:t>
            </a:r>
            <a:r>
              <a:rPr lang="ko-KR" altLang="en-US" sz="1200" b="0" i="0" u="none" kern="1200" baseline="0" dirty="0">
                <a:solidFill>
                  <a:schemeClr val="tx1"/>
                </a:solidFill>
                <a:effectLst/>
                <a:latin typeface="+mn-lt"/>
                <a:ea typeface="+mn-ea"/>
                <a:cs typeface="+mn-cs"/>
              </a:rPr>
              <a:t>주</a:t>
            </a:r>
            <a:r>
              <a:rPr lang="ko-KR" sz="1200" b="0" i="0" u="none" kern="1200" baseline="0" dirty="0">
                <a:solidFill>
                  <a:schemeClr val="tx1"/>
                </a:solidFill>
                <a:effectLst/>
                <a:latin typeface="+mn-lt"/>
                <a:ea typeface="+mn-ea"/>
                <a:cs typeface="+mn-cs"/>
              </a:rPr>
              <a:t>는 방법을 생각해 보세요. 예를 들어, '모집의 신' 마크가 새겨진 띠를 회의에서 착용하게 하거나 동네 카페에서 </a:t>
            </a:r>
            <a:r>
              <a:rPr lang="ko-KR" altLang="en-US" sz="1200" b="0" i="0" u="none" kern="1200" baseline="0" dirty="0">
                <a:solidFill>
                  <a:schemeClr val="tx1"/>
                </a:solidFill>
                <a:effectLst/>
                <a:latin typeface="+mn-lt"/>
                <a:ea typeface="+mn-ea"/>
                <a:cs typeface="+mn-cs"/>
              </a:rPr>
              <a:t>사용할</a:t>
            </a:r>
            <a:r>
              <a:rPr lang="ko-KR" sz="1200" b="0" i="0" u="none" kern="1200" baseline="0" dirty="0">
                <a:solidFill>
                  <a:schemeClr val="tx1"/>
                </a:solidFill>
                <a:effectLst/>
                <a:latin typeface="+mn-lt"/>
                <a:ea typeface="+mn-ea"/>
                <a:cs typeface="+mn-cs"/>
              </a:rPr>
              <a:t> 수 있는 커피 쿠폰을 </a:t>
            </a:r>
            <a:r>
              <a:rPr lang="ko-KR" altLang="en-US" sz="1200" b="0" i="0" u="none" kern="1200" baseline="0" dirty="0">
                <a:solidFill>
                  <a:schemeClr val="tx1"/>
                </a:solidFill>
                <a:effectLst/>
                <a:latin typeface="+mn-lt"/>
                <a:ea typeface="+mn-ea"/>
                <a:cs typeface="+mn-cs"/>
              </a:rPr>
              <a:t>지급</a:t>
            </a:r>
            <a:r>
              <a:rPr lang="ko-KR" sz="1200" b="0" i="0" u="none" kern="1200" baseline="0" dirty="0">
                <a:solidFill>
                  <a:schemeClr val="tx1"/>
                </a:solidFill>
                <a:effectLst/>
                <a:latin typeface="+mn-lt"/>
                <a:ea typeface="+mn-ea"/>
                <a:cs typeface="+mn-cs"/>
              </a:rPr>
              <a:t>하는 방법도 있습니다.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EF7A0-3B1D-BB35-5EE0-C9D9CA8961D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D6261C-4780-AF4A-FD1D-66A61F431B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2F9BBE-89FF-3CD9-2BC4-961EC39957D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a:extLst>
              <a:ext uri="{FF2B5EF4-FFF2-40B4-BE49-F238E27FC236}">
                <a16:creationId xmlns:a16="http://schemas.microsoft.com/office/drawing/2014/main" id="{633E2EC4-BF32-E78C-ED0B-5C502E93E34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A67F9A-12EE-810B-D387-9EAA2A5439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우리는 사명이야말로 새로운 회원들을 유치하는 원동력이라는 것을 잘 알고 있습니다. 하지만 이렇게 사명감에 불타는 회원은 어디서 찾을 수 있을까요?</a:t>
            </a:r>
          </a:p>
          <a:p>
            <a:pPr algn="l" rtl="0"/>
            <a:r>
              <a:rPr lang="ko-KR" sz="1200" b="0" i="0" u="none" kern="1200" baseline="0" dirty="0">
                <a:solidFill>
                  <a:schemeClr val="tx1"/>
                </a:solidFill>
                <a:effectLst/>
                <a:latin typeface="+mn-lt"/>
                <a:ea typeface="+mn-ea"/>
                <a:cs typeface="+mn-cs"/>
              </a:rPr>
              <a:t>클럽이 협력할 수 있는 다음과 같은 단체를 고려해 보세요:</a:t>
            </a:r>
          </a:p>
          <a:p>
            <a:pPr lvl="0" algn="l" rtl="0"/>
            <a:r>
              <a:rPr lang="ko-KR" sz="1200" b="0" i="0" u="none" kern="1200" baseline="0" dirty="0">
                <a:solidFill>
                  <a:schemeClr val="tx1"/>
                </a:solidFill>
                <a:effectLst/>
                <a:latin typeface="+mn-lt"/>
                <a:ea typeface="+mn-ea"/>
                <a:cs typeface="+mn-cs"/>
              </a:rPr>
              <a:t>대학(고학년 학생 및 교직원을 모집 대상에 포함)</a:t>
            </a:r>
          </a:p>
          <a:p>
            <a:pPr lvl="0" algn="l" rtl="0"/>
            <a:r>
              <a:rPr lang="ko-KR" sz="1200" b="0" i="0" u="none" kern="1200" baseline="0" dirty="0">
                <a:solidFill>
                  <a:schemeClr val="tx1"/>
                </a:solidFill>
                <a:effectLst/>
                <a:latin typeface="+mn-lt"/>
                <a:ea typeface="+mn-ea"/>
                <a:cs typeface="+mn-cs"/>
              </a:rPr>
              <a:t>특히 클럽과 협력할 수 있는 비영리 단체</a:t>
            </a:r>
          </a:p>
          <a:p>
            <a:pPr lvl="0" algn="l" rtl="0"/>
            <a:r>
              <a:rPr lang="ko-KR" sz="1200" b="0" i="0" u="none" kern="1200" baseline="0" dirty="0">
                <a:solidFill>
                  <a:schemeClr val="tx1"/>
                </a:solidFill>
                <a:effectLst/>
                <a:latin typeface="+mn-lt"/>
                <a:ea typeface="+mn-ea"/>
                <a:cs typeface="+mn-cs"/>
              </a:rPr>
              <a:t>여성 전문직 네트워크 및 행사</a:t>
            </a:r>
          </a:p>
          <a:p>
            <a:pPr lvl="0" algn="l" rtl="0"/>
            <a:r>
              <a:rPr lang="ko-KR" sz="1200" b="0" i="0" u="none" kern="1200" baseline="0" dirty="0">
                <a:solidFill>
                  <a:schemeClr val="tx1"/>
                </a:solidFill>
                <a:effectLst/>
                <a:latin typeface="+mn-lt"/>
                <a:ea typeface="+mn-ea"/>
                <a:cs typeface="+mn-cs"/>
              </a:rPr>
              <a:t>지역 박람회 또는 자원봉사 박람회 </a:t>
            </a:r>
          </a:p>
          <a:p>
            <a:pPr algn="l" rtl="0"/>
            <a:r>
              <a:rPr lang="ko-KR" sz="1200" b="0" i="0" u="none" kern="1200" baseline="0" dirty="0">
                <a:solidFill>
                  <a:schemeClr val="tx1"/>
                </a:solidFill>
                <a:effectLst/>
                <a:latin typeface="+mn-lt"/>
                <a:ea typeface="+mn-ea"/>
                <a:cs typeface="+mn-cs"/>
              </a:rPr>
              <a:t>이런 곳에 있는 사람들은 </a:t>
            </a:r>
            <a:r>
              <a:rPr lang="ko-KR" sz="1200" b="0" i="0" u="none" kern="1200" baseline="0" dirty="0" err="1">
                <a:solidFill>
                  <a:schemeClr val="tx1"/>
                </a:solidFill>
                <a:effectLst/>
                <a:latin typeface="+mn-lt"/>
                <a:ea typeface="+mn-ea"/>
                <a:cs typeface="+mn-cs"/>
              </a:rPr>
              <a:t>소롭티미스트에</a:t>
            </a:r>
            <a:r>
              <a:rPr lang="ko-KR" sz="1200" b="0" i="0" u="none" kern="1200" baseline="0" dirty="0">
                <a:solidFill>
                  <a:schemeClr val="tx1"/>
                </a:solidFill>
                <a:effectLst/>
                <a:latin typeface="+mn-lt"/>
                <a:ea typeface="+mn-ea"/>
                <a:cs typeface="+mn-cs"/>
              </a:rPr>
              <a:t> 대해 조금이라도 알고 있고 우리의 사명에 관심을 가질 가능성이 높지만 어떻게 참여해야 할지 모르고 있을 수 있습니다. 이런 분들을 개인적으로 초대하면 큰 효과가 있을 </a:t>
            </a:r>
            <a:r>
              <a:rPr lang="ko-KR" altLang="en-US" sz="1200" b="0" i="0" u="none" kern="1200" baseline="0" dirty="0">
                <a:solidFill>
                  <a:schemeClr val="tx1"/>
                </a:solidFill>
                <a:effectLst/>
                <a:latin typeface="+mn-lt"/>
                <a:ea typeface="+mn-ea"/>
                <a:cs typeface="+mn-cs"/>
              </a:rPr>
              <a:t>것입</a:t>
            </a:r>
            <a:r>
              <a:rPr lang="ko-KR" sz="1200" b="0" i="0" u="none" kern="1200" baseline="0" dirty="0">
                <a:solidFill>
                  <a:schemeClr val="tx1"/>
                </a:solidFill>
                <a:effectLst/>
                <a:latin typeface="+mn-lt"/>
                <a:ea typeface="+mn-ea"/>
                <a:cs typeface="+mn-cs"/>
              </a:rPr>
              <a:t>니다!  </a:t>
            </a:r>
          </a:p>
          <a:p>
            <a:endParaRPr lang="ko-KR" dirty="0"/>
          </a:p>
        </p:txBody>
      </p:sp>
      <p:sp>
        <p:nvSpPr>
          <p:cNvPr id="6" name="Footer Placeholder 5">
            <a:extLst>
              <a:ext uri="{FF2B5EF4-FFF2-40B4-BE49-F238E27FC236}">
                <a16:creationId xmlns:a16="http://schemas.microsoft.com/office/drawing/2014/main" id="{577B5B97-BD3C-19E5-011B-0DC8DA265B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4F0E820-9DFA-3D46-989B-9E8DA4F8D46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extLst>
      <p:ext uri="{BB962C8B-B14F-4D97-AF65-F5344CB8AC3E}">
        <p14:creationId xmlns:p14="http://schemas.microsoft.com/office/powerpoint/2010/main" val="506619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잠재 회원으로부터 가입 문의를 받으면 신속하게 정보를 안내해 주세요! 문의하는 사람에게 </a:t>
            </a:r>
            <a:r>
              <a:rPr lang="ko-KR" sz="1200" b="0" i="0" u="none" kern="1200" baseline="0" dirty="0" err="1">
                <a:solidFill>
                  <a:schemeClr val="tx1"/>
                </a:solidFill>
                <a:effectLst/>
                <a:latin typeface="+mn-lt"/>
                <a:ea typeface="+mn-ea"/>
                <a:cs typeface="+mn-cs"/>
              </a:rPr>
              <a:t>환영받는다는</a:t>
            </a:r>
            <a:r>
              <a:rPr lang="ko-KR" sz="1200" b="0" i="0" u="none" kern="1200" baseline="0" dirty="0">
                <a:solidFill>
                  <a:schemeClr val="tx1"/>
                </a:solidFill>
                <a:effectLst/>
                <a:latin typeface="+mn-lt"/>
                <a:ea typeface="+mn-ea"/>
                <a:cs typeface="+mn-cs"/>
              </a:rPr>
              <a:t> 느낌을 주고, 클럽의 독특한 문화를 파악하는 데 도움을 주며, 긍정적인 첫인상을 남길 수 있습니다. '첫인상을 만들 기회는 처음 한 </a:t>
            </a:r>
            <a:r>
              <a:rPr lang="ko-KR" sz="1200" b="0" i="0" u="none" kern="1200" baseline="0" dirty="0" err="1">
                <a:solidFill>
                  <a:schemeClr val="tx1"/>
                </a:solidFill>
                <a:effectLst/>
                <a:latin typeface="+mn-lt"/>
                <a:ea typeface="+mn-ea"/>
                <a:cs typeface="+mn-cs"/>
              </a:rPr>
              <a:t>번뿐</a:t>
            </a:r>
            <a:r>
              <a:rPr lang="en-US" altLang="ko-KR" sz="1200" b="0" i="0" u="none" kern="1200" baseline="0" dirty="0">
                <a:solidFill>
                  <a:schemeClr val="tx1"/>
                </a:solidFill>
                <a:effectLst/>
                <a:latin typeface="+mn-lt"/>
                <a:ea typeface="+mn-ea"/>
                <a:cs typeface="+mn-cs"/>
              </a:rPr>
              <a:t>’</a:t>
            </a:r>
            <a:r>
              <a:rPr lang="ko-KR" altLang="en-US" sz="1200" b="0" i="0" u="none" kern="1200" baseline="0" dirty="0">
                <a:solidFill>
                  <a:schemeClr val="tx1"/>
                </a:solidFill>
                <a:effectLst/>
                <a:latin typeface="+mn-lt"/>
                <a:ea typeface="+mn-ea"/>
                <a:cs typeface="+mn-cs"/>
              </a:rPr>
              <a:t>이라</a:t>
            </a:r>
            <a:r>
              <a:rPr lang="ko-KR" sz="1200" b="0" i="0" u="none" kern="1200" baseline="0" dirty="0">
                <a:solidFill>
                  <a:schemeClr val="tx1"/>
                </a:solidFill>
                <a:effectLst/>
                <a:latin typeface="+mn-lt"/>
                <a:ea typeface="+mn-ea"/>
                <a:cs typeface="+mn-cs"/>
              </a:rPr>
              <a:t>는 말이 </a:t>
            </a:r>
            <a:r>
              <a:rPr lang="ko-KR" altLang="en-US" sz="1200" b="0" i="0" u="none" kern="1200" baseline="0" dirty="0">
                <a:solidFill>
                  <a:schemeClr val="tx1"/>
                </a:solidFill>
                <a:effectLst/>
                <a:latin typeface="+mn-lt"/>
                <a:ea typeface="+mn-ea"/>
                <a:cs typeface="+mn-cs"/>
              </a:rPr>
              <a:t>고리타분</a:t>
            </a:r>
            <a:r>
              <a:rPr lang="ko-KR" sz="1200" b="0" i="0" u="none" kern="1200" baseline="0" dirty="0">
                <a:solidFill>
                  <a:schemeClr val="tx1"/>
                </a:solidFill>
                <a:effectLst/>
                <a:latin typeface="+mn-lt"/>
                <a:ea typeface="+mn-ea"/>
                <a:cs typeface="+mn-cs"/>
              </a:rPr>
              <a:t>하게 들릴 수 있지만, 그런 이유 때문에 가입 문의에 대해 제때 신속하게 대응하는 것이 매우 중요합니다.</a:t>
            </a:r>
          </a:p>
          <a:p>
            <a:pPr algn="l" rtl="0"/>
            <a:r>
              <a:rPr lang="ko-KR" sz="1200" b="0" i="0" u="none" kern="1200" baseline="0" dirty="0">
                <a:solidFill>
                  <a:schemeClr val="tx1"/>
                </a:solidFill>
                <a:effectLst/>
                <a:latin typeface="+mn-lt"/>
                <a:ea typeface="+mn-ea"/>
                <a:cs typeface="+mn-cs"/>
              </a:rPr>
              <a:t> 연령대에 따라 선호하는 소통 방식이 다를 수 있다는 점을 기억하세요. 연령대가 높은 잠재 회원은 대체로 개인적인 전화 통화, 우편으로 발송되는 인쇄된 안내책자, 또는 대면 만남을 선호합니다. 반면, 젊은 층의 잠재 회원은 원하는 시간에 이메일이나 온라인으로 안내 자료를 읽어 보는 것을 더 원할 수 있습니다. 물론 특정 세대라고 해서 모두 똑같은 성향을 가진 것은 아니므로, 확신이 서지 않을 때는 선호하는 방식을 직접 물어보는 것이 가장 좋습니다! </a:t>
            </a:r>
          </a:p>
          <a:p>
            <a:pPr algn="l" rtl="0"/>
            <a:r>
              <a:rPr lang="ko-KR" sz="1200" b="0" i="0" u="none" kern="1200" baseline="0" dirty="0">
                <a:solidFill>
                  <a:schemeClr val="tx1"/>
                </a:solidFill>
                <a:effectLst/>
                <a:latin typeface="+mn-lt"/>
                <a:ea typeface="+mn-ea"/>
                <a:cs typeface="+mn-cs"/>
              </a:rPr>
              <a:t>이러한 신규 회원 문의 이메일은 </a:t>
            </a:r>
            <a:r>
              <a:rPr lang="ko-KR" sz="1200" b="0" i="0" u="none" kern="1200" baseline="0" dirty="0" err="1">
                <a:solidFill>
                  <a:schemeClr val="tx1"/>
                </a:solidFill>
                <a:effectLst/>
                <a:latin typeface="+mn-lt"/>
                <a:ea typeface="+mn-ea"/>
                <a:cs typeface="+mn-cs"/>
              </a:rPr>
              <a:t>SIA에서</a:t>
            </a:r>
            <a:r>
              <a:rPr lang="ko-KR" sz="1200" b="0" i="0" u="none" kern="1200" baseline="0" dirty="0">
                <a:solidFill>
                  <a:schemeClr val="tx1"/>
                </a:solidFill>
                <a:effectLst/>
                <a:latin typeface="+mn-lt"/>
                <a:ea typeface="+mn-ea"/>
                <a:cs typeface="+mn-cs"/>
              </a:rPr>
              <a:t> </a:t>
            </a:r>
            <a:r>
              <a:rPr lang="ko-KR" altLang="en-US" sz="1200" b="0" i="0" u="none" kern="1200" baseline="0" dirty="0">
                <a:solidFill>
                  <a:schemeClr val="tx1"/>
                </a:solidFill>
                <a:effectLst/>
                <a:latin typeface="+mn-lt"/>
                <a:ea typeface="+mn-ea"/>
                <a:cs typeface="+mn-cs"/>
              </a:rPr>
              <a:t>각</a:t>
            </a:r>
            <a:r>
              <a:rPr lang="ko-KR" sz="1200" b="0" i="0" u="none" kern="1200" baseline="0" dirty="0">
                <a:solidFill>
                  <a:schemeClr val="tx1"/>
                </a:solidFill>
                <a:effectLst/>
                <a:latin typeface="+mn-lt"/>
                <a:ea typeface="+mn-ea"/>
                <a:cs typeface="+mn-cs"/>
              </a:rPr>
              <a:t> 클럽의 이메일 주소로 전달됩니다. 만약 해당 이메일 계정에 접속하는 방법을 잘 모른다면, SIA 본부(SIAHQ)로 이메일을 보내 도움을 요청하시기 바랍니다. 이 이메일 계정은 클럽 투표와 같은 중요 정보가 발송되는 곳이기도 하므로 반드시 접속할 수 있어야 합니다. </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가입에 관심 있는 회원들이 몇 명 있다고 해봅시다. 이제 무엇을 해야 할까요?</a:t>
            </a:r>
          </a:p>
          <a:p>
            <a:pPr algn="l" rtl="0"/>
            <a:r>
              <a:rPr lang="ko-KR" altLang="en-US" sz="1200" b="0" i="0" u="none" kern="1200" baseline="0" dirty="0">
                <a:solidFill>
                  <a:schemeClr val="tx1"/>
                </a:solidFill>
                <a:effectLst/>
                <a:latin typeface="+mn-lt"/>
                <a:ea typeface="+mn-ea"/>
                <a:cs typeface="+mn-cs"/>
              </a:rPr>
              <a:t>이런 분들이 곧</a:t>
            </a:r>
            <a:r>
              <a:rPr lang="ko-KR" sz="1200" b="0" i="0" u="none" kern="1200" baseline="0" dirty="0">
                <a:solidFill>
                  <a:schemeClr val="tx1"/>
                </a:solidFill>
                <a:effectLst/>
                <a:latin typeface="+mn-lt"/>
                <a:ea typeface="+mn-ea"/>
                <a:cs typeface="+mn-cs"/>
              </a:rPr>
              <a:t>바로 활동에 참여하</a:t>
            </a:r>
            <a:r>
              <a:rPr lang="ko-KR" altLang="en-US" sz="1200" b="0" i="0" u="none" kern="1200" baseline="0" dirty="0">
                <a:solidFill>
                  <a:schemeClr val="tx1"/>
                </a:solidFill>
                <a:effectLst/>
                <a:latin typeface="+mn-lt"/>
                <a:ea typeface="+mn-ea"/>
                <a:cs typeface="+mn-cs"/>
              </a:rPr>
              <a:t>도록 </a:t>
            </a:r>
            <a:r>
              <a:rPr lang="ko-KR" sz="1200" b="0" i="0" u="none" kern="1200" baseline="0" dirty="0">
                <a:solidFill>
                  <a:schemeClr val="tx1"/>
                </a:solidFill>
                <a:effectLst/>
                <a:latin typeface="+mn-lt"/>
                <a:ea typeface="+mn-ea"/>
                <a:cs typeface="+mn-cs"/>
              </a:rPr>
              <a:t>하세요: 클럽이 시도할 수 있는 가장 좋은 방법 중 하나는 드림 프로그램에 참여하도록 하는 것입니다! </a:t>
            </a:r>
          </a:p>
          <a:p>
            <a:pPr algn="l" rtl="0"/>
            <a:r>
              <a:rPr lang="en-US" altLang="ko-KR" sz="1200" b="0" i="0" u="none" kern="1200" baseline="0" dirty="0">
                <a:solidFill>
                  <a:schemeClr val="tx1"/>
                </a:solidFill>
                <a:effectLst/>
                <a:latin typeface="+mn-lt"/>
                <a:ea typeface="+mn-ea"/>
                <a:cs typeface="+mn-cs"/>
              </a:rPr>
              <a:t>‘</a:t>
            </a:r>
            <a:r>
              <a:rPr lang="ko-KR" sz="1200" b="0" i="0" u="none" kern="1200" baseline="0" dirty="0" err="1">
                <a:solidFill>
                  <a:schemeClr val="tx1"/>
                </a:solidFill>
                <a:effectLst/>
                <a:latin typeface="+mn-lt"/>
                <a:ea typeface="+mn-ea"/>
                <a:cs typeface="+mn-cs"/>
              </a:rPr>
              <a:t>리브</a:t>
            </a:r>
            <a:r>
              <a:rPr lang="ko-KR" sz="1200" b="0" i="0" u="none" kern="1200" baseline="0" dirty="0">
                <a:solidFill>
                  <a:schemeClr val="tx1"/>
                </a:solidFill>
                <a:effectLst/>
                <a:latin typeface="+mn-lt"/>
                <a:ea typeface="+mn-ea"/>
                <a:cs typeface="+mn-cs"/>
              </a:rPr>
              <a:t> </a:t>
            </a:r>
            <a:r>
              <a:rPr lang="ko-KR" sz="1200" b="0" i="0" u="none" kern="1200" baseline="0" dirty="0" err="1">
                <a:solidFill>
                  <a:schemeClr val="tx1"/>
                </a:solidFill>
                <a:effectLst/>
                <a:latin typeface="+mn-lt"/>
                <a:ea typeface="+mn-ea"/>
                <a:cs typeface="+mn-cs"/>
              </a:rPr>
              <a:t>유어</a:t>
            </a:r>
            <a:r>
              <a:rPr lang="ko-KR" sz="1200" b="0" i="0" u="none" kern="1200" baseline="0" dirty="0">
                <a:solidFill>
                  <a:schemeClr val="tx1"/>
                </a:solidFill>
                <a:effectLst/>
                <a:latin typeface="+mn-lt"/>
                <a:ea typeface="+mn-ea"/>
                <a:cs typeface="+mn-cs"/>
              </a:rPr>
              <a:t> 드림 상</a:t>
            </a:r>
            <a:r>
              <a:rPr lang="en-US" altLang="ko-KR" sz="1200" b="0" i="0" u="none" kern="1200" baseline="0" dirty="0">
                <a:solidFill>
                  <a:schemeClr val="tx1"/>
                </a:solidFill>
                <a:effectLst/>
                <a:latin typeface="+mn-lt"/>
                <a:ea typeface="+mn-ea"/>
                <a:cs typeface="+mn-cs"/>
              </a:rPr>
              <a:t>’</a:t>
            </a:r>
            <a:r>
              <a:rPr lang="ko-KR" sz="1200" b="0" i="0" u="none" kern="1200" baseline="0" dirty="0">
                <a:solidFill>
                  <a:schemeClr val="tx1"/>
                </a:solidFill>
                <a:effectLst/>
                <a:latin typeface="+mn-lt"/>
                <a:ea typeface="+mn-ea"/>
                <a:cs typeface="+mn-cs"/>
              </a:rPr>
              <a:t>: 잠재 회원을 심사 과정에 참여하게 하여 감동적인 사연을 들려주고 </a:t>
            </a:r>
            <a:r>
              <a:rPr lang="ko-KR" sz="1200" b="0" i="0" u="none" kern="1200" baseline="0" dirty="0" err="1">
                <a:solidFill>
                  <a:schemeClr val="tx1"/>
                </a:solidFill>
                <a:effectLst/>
                <a:latin typeface="+mn-lt"/>
                <a:ea typeface="+mn-ea"/>
                <a:cs typeface="+mn-cs"/>
              </a:rPr>
              <a:t>소롭티미스트</a:t>
            </a:r>
            <a:r>
              <a:rPr lang="ko-KR" sz="1200" b="0" i="0" u="none" kern="1200" baseline="0" dirty="0">
                <a:solidFill>
                  <a:schemeClr val="tx1"/>
                </a:solidFill>
                <a:effectLst/>
                <a:latin typeface="+mn-lt"/>
                <a:ea typeface="+mn-ea"/>
                <a:cs typeface="+mn-cs"/>
              </a:rPr>
              <a:t> 회원의 가치를 보여주세요. '</a:t>
            </a:r>
            <a:r>
              <a:rPr lang="ko-KR" sz="1200" b="0" i="0" u="none" kern="1200" baseline="0" dirty="0" err="1">
                <a:solidFill>
                  <a:schemeClr val="tx1"/>
                </a:solidFill>
                <a:effectLst/>
                <a:latin typeface="+mn-lt"/>
                <a:ea typeface="+mn-ea"/>
                <a:cs typeface="+mn-cs"/>
              </a:rPr>
              <a:t>리브</a:t>
            </a:r>
            <a:r>
              <a:rPr lang="ko-KR" sz="1200" b="0" i="0" u="none" kern="1200" baseline="0" dirty="0">
                <a:solidFill>
                  <a:schemeClr val="tx1"/>
                </a:solidFill>
                <a:effectLst/>
                <a:latin typeface="+mn-lt"/>
                <a:ea typeface="+mn-ea"/>
                <a:cs typeface="+mn-cs"/>
              </a:rPr>
              <a:t> </a:t>
            </a:r>
            <a:r>
              <a:rPr lang="ko-KR" sz="1200" b="0" i="0" u="none" kern="1200" baseline="0" dirty="0" err="1">
                <a:solidFill>
                  <a:schemeClr val="tx1"/>
                </a:solidFill>
                <a:effectLst/>
                <a:latin typeface="+mn-lt"/>
                <a:ea typeface="+mn-ea"/>
                <a:cs typeface="+mn-cs"/>
              </a:rPr>
              <a:t>유어</a:t>
            </a:r>
            <a:r>
              <a:rPr lang="ko-KR" sz="1200" b="0" i="0" u="none" kern="1200" baseline="0" dirty="0">
                <a:solidFill>
                  <a:schemeClr val="tx1"/>
                </a:solidFill>
                <a:effectLst/>
                <a:latin typeface="+mn-lt"/>
                <a:ea typeface="+mn-ea"/>
                <a:cs typeface="+mn-cs"/>
              </a:rPr>
              <a:t> 드림 상' 시상식에 잠재 회원을 초대</a:t>
            </a:r>
            <a:r>
              <a:rPr lang="ko-KR" altLang="en-US" sz="1200" b="0" i="0" u="none" kern="1200" baseline="0" dirty="0">
                <a:solidFill>
                  <a:schemeClr val="tx1"/>
                </a:solidFill>
                <a:effectLst/>
                <a:latin typeface="+mn-lt"/>
                <a:ea typeface="+mn-ea"/>
                <a:cs typeface="+mn-cs"/>
              </a:rPr>
              <a:t>하는 것도 좋습니다</a:t>
            </a:r>
            <a:r>
              <a:rPr lang="en-US" altLang="ko-KR" sz="1200" b="0" i="0" u="none" kern="1200" baseline="0" dirty="0">
                <a:solidFill>
                  <a:schemeClr val="tx1"/>
                </a:solidFill>
                <a:effectLst/>
                <a:latin typeface="+mn-lt"/>
                <a:ea typeface="+mn-ea"/>
                <a:cs typeface="+mn-cs"/>
              </a:rPr>
              <a:t>.</a:t>
            </a:r>
            <a:r>
              <a:rPr lang="ko-KR" sz="1200" b="0" i="0" u="none" kern="1200" baseline="0" dirty="0">
                <a:solidFill>
                  <a:schemeClr val="tx1"/>
                </a:solidFill>
                <a:effectLst/>
                <a:latin typeface="+mn-lt"/>
                <a:ea typeface="+mn-ea"/>
                <a:cs typeface="+mn-cs"/>
              </a:rPr>
              <a:t> 우리의 사명과 자연스럽게 연결되</a:t>
            </a:r>
            <a:r>
              <a:rPr lang="ko-KR" altLang="en-US" sz="1200" b="0" i="0" u="none" kern="1200" baseline="0" dirty="0">
                <a:solidFill>
                  <a:schemeClr val="tx1"/>
                </a:solidFill>
                <a:effectLst/>
                <a:latin typeface="+mn-lt"/>
                <a:ea typeface="+mn-ea"/>
                <a:cs typeface="+mn-cs"/>
              </a:rPr>
              <a:t>는 기회가 될</a:t>
            </a:r>
            <a:r>
              <a:rPr lang="ko-KR" sz="1200" b="0" i="0" u="none" kern="1200" baseline="0" dirty="0">
                <a:solidFill>
                  <a:schemeClr val="tx1"/>
                </a:solidFill>
                <a:effectLst/>
                <a:latin typeface="+mn-lt"/>
                <a:ea typeface="+mn-ea"/>
                <a:cs typeface="+mn-cs"/>
              </a:rPr>
              <a:t> 수 있습니다. </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'드림 </a:t>
            </a:r>
            <a:r>
              <a:rPr lang="ko-KR" sz="1200" b="0" i="0" u="none" kern="1200" baseline="0" dirty="0" err="1">
                <a:solidFill>
                  <a:schemeClr val="tx1"/>
                </a:solidFill>
                <a:effectLst/>
                <a:latin typeface="+mn-lt"/>
                <a:ea typeface="+mn-ea"/>
                <a:cs typeface="+mn-cs"/>
              </a:rPr>
              <a:t>잇</a:t>
            </a:r>
            <a:r>
              <a:rPr lang="ko-KR" sz="1200" b="0" i="0" u="none" kern="1200" baseline="0" dirty="0">
                <a:solidFill>
                  <a:schemeClr val="tx1"/>
                </a:solidFill>
                <a:effectLst/>
                <a:latin typeface="+mn-lt"/>
                <a:ea typeface="+mn-ea"/>
                <a:cs typeface="+mn-cs"/>
              </a:rPr>
              <a:t>, </a:t>
            </a:r>
            <a:r>
              <a:rPr lang="ko-KR" sz="1200" b="0" i="0" u="none" kern="1200" baseline="0" dirty="0" err="1">
                <a:solidFill>
                  <a:schemeClr val="tx1"/>
                </a:solidFill>
                <a:effectLst/>
                <a:latin typeface="+mn-lt"/>
                <a:ea typeface="+mn-ea"/>
                <a:cs typeface="+mn-cs"/>
              </a:rPr>
              <a:t>비잇</a:t>
            </a:r>
            <a:r>
              <a:rPr lang="ko-KR" sz="1200" b="0" i="0" u="none" kern="1200" baseline="0" dirty="0">
                <a:solidFill>
                  <a:schemeClr val="tx1"/>
                </a:solidFill>
                <a:effectLst/>
                <a:latin typeface="+mn-lt"/>
                <a:ea typeface="+mn-ea"/>
                <a:cs typeface="+mn-cs"/>
              </a:rPr>
              <a:t>': </a:t>
            </a:r>
          </a:p>
          <a:p>
            <a:pPr algn="l" rtl="0"/>
            <a:r>
              <a:rPr lang="ko-KR" sz="1200" b="0" i="0" u="none" kern="1200" baseline="0" dirty="0">
                <a:solidFill>
                  <a:schemeClr val="tx1"/>
                </a:solidFill>
                <a:effectLst/>
                <a:latin typeface="+mn-lt"/>
                <a:ea typeface="+mn-ea"/>
                <a:cs typeface="+mn-cs"/>
              </a:rPr>
              <a:t>'드림 </a:t>
            </a:r>
            <a:r>
              <a:rPr lang="ko-KR" sz="1200" b="0" i="0" u="none" kern="1200" baseline="0" dirty="0" err="1">
                <a:solidFill>
                  <a:schemeClr val="tx1"/>
                </a:solidFill>
                <a:effectLst/>
                <a:latin typeface="+mn-lt"/>
                <a:ea typeface="+mn-ea"/>
                <a:cs typeface="+mn-cs"/>
              </a:rPr>
              <a:t>잇</a:t>
            </a:r>
            <a:r>
              <a:rPr lang="ko-KR" sz="1200" b="0" i="0" u="none" kern="1200" baseline="0" dirty="0">
                <a:solidFill>
                  <a:schemeClr val="tx1"/>
                </a:solidFill>
                <a:effectLst/>
                <a:latin typeface="+mn-lt"/>
                <a:ea typeface="+mn-ea"/>
                <a:cs typeface="+mn-cs"/>
              </a:rPr>
              <a:t>, 비 </a:t>
            </a:r>
            <a:r>
              <a:rPr lang="ko-KR" sz="1200" b="0" i="0" u="none" kern="1200" baseline="0" dirty="0" err="1">
                <a:solidFill>
                  <a:schemeClr val="tx1"/>
                </a:solidFill>
                <a:effectLst/>
                <a:latin typeface="+mn-lt"/>
                <a:ea typeface="+mn-ea"/>
                <a:cs typeface="+mn-cs"/>
              </a:rPr>
              <a:t>잇</a:t>
            </a:r>
            <a:r>
              <a:rPr lang="en-US" altLang="ko-KR" sz="1200" b="0" i="0" u="none" kern="1200" baseline="0" dirty="0">
                <a:solidFill>
                  <a:schemeClr val="tx1"/>
                </a:solidFill>
                <a:effectLst/>
                <a:latin typeface="+mn-lt"/>
                <a:ea typeface="+mn-ea"/>
                <a:cs typeface="+mn-cs"/>
              </a:rPr>
              <a:t>’</a:t>
            </a:r>
            <a:r>
              <a:rPr lang="ko-KR" sz="1200" b="0" i="0" u="none" kern="1200" baseline="0" dirty="0">
                <a:solidFill>
                  <a:schemeClr val="tx1"/>
                </a:solidFill>
                <a:effectLst/>
                <a:latin typeface="+mn-lt"/>
                <a:ea typeface="+mn-ea"/>
                <a:cs typeface="+mn-cs"/>
              </a:rPr>
              <a:t>' 수업에 앞서, 현재 및 잠재 회원이 모여 프로그램에 참여하는 소녀들에게 배포할 자료를 함께 준비하세요.</a:t>
            </a:r>
          </a:p>
          <a:p>
            <a:pPr algn="l" rtl="0"/>
            <a:r>
              <a:rPr lang="ko-KR" sz="1200" b="0" i="0" u="none" kern="1200" baseline="0" dirty="0">
                <a:solidFill>
                  <a:schemeClr val="tx1"/>
                </a:solidFill>
                <a:effectLst/>
                <a:latin typeface="+mn-lt"/>
                <a:ea typeface="+mn-ea"/>
                <a:cs typeface="+mn-cs"/>
              </a:rPr>
              <a:t>잠재 회원이 자신의 직업 또는 </a:t>
            </a:r>
            <a:r>
              <a:rPr lang="ko-KR" altLang="en-US" sz="1200" b="0" i="0" u="none" kern="1200" baseline="0" dirty="0">
                <a:solidFill>
                  <a:schemeClr val="tx1"/>
                </a:solidFill>
                <a:effectLst/>
                <a:latin typeface="+mn-lt"/>
                <a:ea typeface="+mn-ea"/>
                <a:cs typeface="+mn-cs"/>
              </a:rPr>
              <a:t>학업</a:t>
            </a:r>
            <a:r>
              <a:rPr lang="ko-KR" sz="1200" b="0" i="0" u="none" kern="1200" baseline="0" dirty="0">
                <a:solidFill>
                  <a:schemeClr val="tx1"/>
                </a:solidFill>
                <a:effectLst/>
                <a:latin typeface="+mn-lt"/>
                <a:ea typeface="+mn-ea"/>
                <a:cs typeface="+mn-cs"/>
              </a:rPr>
              <a:t>과 관련된 여정을 여학생들에게 들려주며 행사에 참여하도록 유도하는 것도 좋습니다. </a:t>
            </a:r>
          </a:p>
          <a:p>
            <a:pPr algn="l" rtl="0"/>
            <a:r>
              <a:rPr lang="ko-KR" sz="1200" b="0" i="0" u="none" kern="1200" baseline="0" dirty="0">
                <a:solidFill>
                  <a:schemeClr val="tx1"/>
                </a:solidFill>
                <a:effectLst/>
                <a:latin typeface="+mn-lt"/>
                <a:ea typeface="+mn-ea"/>
                <a:cs typeface="+mn-cs"/>
              </a:rPr>
              <a:t>프로그램이 끝난 후, 잠재 회원으로 하여금 여학생들의 평가서를 검토하고 내년도 계획을 세워 보게 </a:t>
            </a:r>
            <a:r>
              <a:rPr lang="ko-KR" altLang="en-US" sz="1200" b="0" i="0" u="none" kern="1200" baseline="0" dirty="0">
                <a:solidFill>
                  <a:schemeClr val="tx1"/>
                </a:solidFill>
                <a:effectLst/>
                <a:latin typeface="+mn-lt"/>
                <a:ea typeface="+mn-ea"/>
                <a:cs typeface="+mn-cs"/>
              </a:rPr>
              <a:t>하세요</a:t>
            </a:r>
            <a:r>
              <a:rPr lang="ko-KR" sz="1200" b="0" i="0" u="none" kern="1200" baseline="0" dirty="0">
                <a:solidFill>
                  <a:schemeClr val="tx1"/>
                </a:solidFill>
                <a:effectLst/>
                <a:latin typeface="+mn-lt"/>
                <a:ea typeface="+mn-ea"/>
                <a:cs typeface="+mn-cs"/>
              </a:rPr>
              <a:t>. 잠재 회원에게 여학생들이 각자 프로그램에 참여한 경험을 적은 감동적인 글을 읽어볼 기회</a:t>
            </a:r>
            <a:r>
              <a:rPr lang="ko-KR" altLang="en-US" sz="1200" b="0" i="0" u="none" kern="1200" baseline="0" dirty="0">
                <a:solidFill>
                  <a:schemeClr val="tx1"/>
                </a:solidFill>
                <a:effectLst/>
                <a:latin typeface="+mn-lt"/>
                <a:ea typeface="+mn-ea"/>
                <a:cs typeface="+mn-cs"/>
              </a:rPr>
              <a:t>가 될</a:t>
            </a:r>
            <a:r>
              <a:rPr lang="ko-KR" sz="1200" b="0" i="0" u="none" kern="1200" baseline="0" dirty="0">
                <a:solidFill>
                  <a:schemeClr val="tx1"/>
                </a:solidFill>
                <a:effectLst/>
                <a:latin typeface="+mn-lt"/>
                <a:ea typeface="+mn-ea"/>
                <a:cs typeface="+mn-cs"/>
              </a:rPr>
              <a:t> 수 있습니다.</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ko-KR" sz="1200" b="0" i="0" u="none" kern="1200" baseline="0" dirty="0">
                <a:solidFill>
                  <a:schemeClr val="tx1"/>
                </a:solidFill>
                <a:effectLst/>
                <a:latin typeface="+mn-lt"/>
                <a:ea typeface="+mn-ea"/>
                <a:cs typeface="+mn-cs"/>
              </a:rPr>
              <a:t>신입 회원은 곧 새로운 아이디어와 새로운 에너지를 의미합니다. 신입 회원의 의견을 진심으로 환영하는 태도는 우리 조직의 장기적인 성공</a:t>
            </a:r>
            <a:r>
              <a:rPr lang="ko-KR" altLang="en-US" sz="1200" b="0" i="0" u="none" kern="1200" baseline="0" dirty="0">
                <a:solidFill>
                  <a:schemeClr val="tx1"/>
                </a:solidFill>
                <a:effectLst/>
                <a:latin typeface="+mn-lt"/>
                <a:ea typeface="+mn-ea"/>
                <a:cs typeface="+mn-cs"/>
              </a:rPr>
              <a:t>에</a:t>
            </a:r>
            <a:r>
              <a:rPr lang="ko-KR" sz="1200" b="0" i="0" u="none" kern="1200" baseline="0" dirty="0">
                <a:solidFill>
                  <a:schemeClr val="tx1"/>
                </a:solidFill>
                <a:effectLst/>
                <a:latin typeface="+mn-lt"/>
                <a:ea typeface="+mn-ea"/>
                <a:cs typeface="+mn-cs"/>
              </a:rPr>
              <a:t> 매우 중요합니다. 누군가가 무언가에 기대를 품고 아이디어를 냈는데 '아뇨, 우리는 그런 건 안 </a:t>
            </a:r>
            <a:r>
              <a:rPr lang="ko-KR" sz="1200" b="0" i="0" u="none" kern="1200" baseline="0" dirty="0" err="1">
                <a:solidFill>
                  <a:schemeClr val="tx1"/>
                </a:solidFill>
                <a:effectLst/>
                <a:latin typeface="+mn-lt"/>
                <a:ea typeface="+mn-ea"/>
                <a:cs typeface="+mn-cs"/>
              </a:rPr>
              <a:t>해요'라는</a:t>
            </a:r>
            <a:r>
              <a:rPr lang="ko-KR" sz="1200" b="0" i="0" u="none" kern="1200" baseline="0" dirty="0">
                <a:solidFill>
                  <a:schemeClr val="tx1"/>
                </a:solidFill>
                <a:effectLst/>
                <a:latin typeface="+mn-lt"/>
                <a:ea typeface="+mn-ea"/>
                <a:cs typeface="+mn-cs"/>
              </a:rPr>
              <a:t> 말로 거절당하는 것만큼 실망스러운 일도 없습니다. 만약 신입 회원이 제안한 아이디어를 현실적으로 실행하기 어렵다면, 그 이유를 차근차근 설명해 주는 것이 좋습니다. 의견을 날카롭게 지적해서 </a:t>
            </a:r>
            <a:r>
              <a:rPr lang="ko-KR" sz="1200" b="0" i="0" u="none" kern="1200" baseline="0" dirty="0" err="1">
                <a:solidFill>
                  <a:schemeClr val="tx1"/>
                </a:solidFill>
                <a:effectLst/>
                <a:latin typeface="+mn-lt"/>
                <a:ea typeface="+mn-ea"/>
                <a:cs typeface="+mn-cs"/>
              </a:rPr>
              <a:t>소롭티미스트에</a:t>
            </a:r>
            <a:r>
              <a:rPr lang="ko-KR" sz="1200" b="0" i="0" u="none" kern="1200" baseline="0" dirty="0">
                <a:solidFill>
                  <a:schemeClr val="tx1"/>
                </a:solidFill>
                <a:effectLst/>
                <a:latin typeface="+mn-lt"/>
                <a:ea typeface="+mn-ea"/>
                <a:cs typeface="+mn-cs"/>
              </a:rPr>
              <a:t> 흥미를 잃고 떠나게 만드는 일은 절대 피해야 합니다.  </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클럽 회원의 이탈을 막고 </a:t>
            </a:r>
            <a:r>
              <a:rPr lang="ko-KR" sz="1200" b="0" i="0" u="none" kern="1200" baseline="0" dirty="0" err="1">
                <a:solidFill>
                  <a:schemeClr val="tx1"/>
                </a:solidFill>
                <a:effectLst/>
                <a:latin typeface="+mn-lt"/>
                <a:ea typeface="+mn-ea"/>
                <a:cs typeface="+mn-cs"/>
              </a:rPr>
              <a:t>유지율을</a:t>
            </a:r>
            <a:r>
              <a:rPr lang="ko-KR" sz="1200" b="0" i="0" u="none" kern="1200" baseline="0" dirty="0">
                <a:solidFill>
                  <a:schemeClr val="tx1"/>
                </a:solidFill>
                <a:effectLst/>
                <a:latin typeface="+mn-lt"/>
                <a:ea typeface="+mn-ea"/>
                <a:cs typeface="+mn-cs"/>
              </a:rPr>
              <a:t> 높이기 위해 클럽에서 무엇을 할 수 있을까요?</a:t>
            </a:r>
          </a:p>
          <a:p>
            <a:pPr algn="l" rtl="0"/>
            <a:r>
              <a:rPr lang="ko-KR" sz="1200" b="0" i="0" u="none" kern="1200" baseline="0" dirty="0">
                <a:solidFill>
                  <a:schemeClr val="tx1"/>
                </a:solidFill>
                <a:effectLst/>
                <a:latin typeface="+mn-lt"/>
                <a:ea typeface="+mn-ea"/>
                <a:cs typeface="+mn-cs"/>
              </a:rPr>
              <a:t>보다 유연한 참여 방식을 고려해 보세요. 이는 모든 연령대의 회원에게 도움이 됩니다. 어린 자녀가 있는 회원은 일정에 유연성이 필요하고, 연령이 높은 회원은 야간이나 특정 도로에서 운전하는 것을 부담스럽게 생각할 수 있습니다. </a:t>
            </a:r>
          </a:p>
          <a:p>
            <a:pPr algn="l" rtl="0"/>
            <a:r>
              <a:rPr lang="ko-KR" sz="1200" b="0" i="0" u="none" kern="1200" baseline="0" dirty="0">
                <a:solidFill>
                  <a:schemeClr val="tx1"/>
                </a:solidFill>
                <a:effectLst/>
                <a:latin typeface="+mn-lt"/>
                <a:ea typeface="+mn-ea"/>
                <a:cs typeface="+mn-cs"/>
              </a:rPr>
              <a:t>이를 해결하기 위해 회의 장소나 시간을 </a:t>
            </a:r>
            <a:r>
              <a:rPr lang="ko-KR" altLang="en-US" sz="1200" b="0" i="0" u="none" kern="1200" baseline="0" dirty="0">
                <a:solidFill>
                  <a:schemeClr val="tx1"/>
                </a:solidFill>
                <a:effectLst/>
                <a:latin typeface="+mn-lt"/>
                <a:ea typeface="+mn-ea"/>
                <a:cs typeface="+mn-cs"/>
              </a:rPr>
              <a:t>조정</a:t>
            </a:r>
            <a:r>
              <a:rPr lang="ko-KR" sz="1200" b="0" i="0" u="none" kern="1200" baseline="0" dirty="0">
                <a:solidFill>
                  <a:schemeClr val="tx1"/>
                </a:solidFill>
                <a:effectLst/>
                <a:latin typeface="+mn-lt"/>
                <a:ea typeface="+mn-ea"/>
                <a:cs typeface="+mn-cs"/>
              </a:rPr>
              <a:t>하거나, 온라인 또는 </a:t>
            </a:r>
            <a:r>
              <a:rPr lang="ko-KR" sz="1200" b="0" i="0" u="none" kern="1200" baseline="0" dirty="0" err="1">
                <a:solidFill>
                  <a:schemeClr val="tx1"/>
                </a:solidFill>
                <a:effectLst/>
                <a:latin typeface="+mn-lt"/>
                <a:ea typeface="+mn-ea"/>
                <a:cs typeface="+mn-cs"/>
              </a:rPr>
              <a:t>하이브리드</a:t>
            </a:r>
            <a:r>
              <a:rPr lang="ko-KR" sz="1200" b="0" i="0" u="none" kern="1200" baseline="0" dirty="0">
                <a:solidFill>
                  <a:schemeClr val="tx1"/>
                </a:solidFill>
                <a:effectLst/>
                <a:latin typeface="+mn-lt"/>
                <a:ea typeface="+mn-ea"/>
                <a:cs typeface="+mn-cs"/>
              </a:rPr>
              <a:t> 회의를 </a:t>
            </a:r>
            <a:r>
              <a:rPr lang="ko-KR" altLang="en-US" sz="1200" b="0" i="0" u="none" kern="1200" baseline="0" dirty="0">
                <a:solidFill>
                  <a:schemeClr val="tx1"/>
                </a:solidFill>
                <a:effectLst/>
                <a:latin typeface="+mn-lt"/>
                <a:ea typeface="+mn-ea"/>
                <a:cs typeface="+mn-cs"/>
              </a:rPr>
              <a:t>진행할</a:t>
            </a:r>
            <a:r>
              <a:rPr lang="ko-KR" sz="1200" b="0" i="0" u="none" kern="1200" baseline="0" dirty="0">
                <a:solidFill>
                  <a:schemeClr val="tx1"/>
                </a:solidFill>
                <a:effectLst/>
                <a:latin typeface="+mn-lt"/>
                <a:ea typeface="+mn-ea"/>
                <a:cs typeface="+mn-cs"/>
              </a:rPr>
              <a:t> 수 있습니다. 또는 운전을 원치 않는 회원도 활동에 참여할 수 있도록 </a:t>
            </a:r>
            <a:r>
              <a:rPr lang="ko-KR" sz="1200" b="0" i="0" u="none" kern="1200" baseline="0" dirty="0" err="1">
                <a:solidFill>
                  <a:schemeClr val="tx1"/>
                </a:solidFill>
                <a:effectLst/>
                <a:latin typeface="+mn-lt"/>
                <a:ea typeface="+mn-ea"/>
                <a:cs typeface="+mn-cs"/>
              </a:rPr>
              <a:t>카풀</a:t>
            </a:r>
            <a:r>
              <a:rPr lang="ko-KR" sz="1200" b="0" i="0" u="none" kern="1200" baseline="0" dirty="0">
                <a:solidFill>
                  <a:schemeClr val="tx1"/>
                </a:solidFill>
                <a:effectLst/>
                <a:latin typeface="+mn-lt"/>
                <a:ea typeface="+mn-ea"/>
                <a:cs typeface="+mn-cs"/>
              </a:rPr>
              <a:t> 시스템을 시작하는 것도 좋습니다. </a:t>
            </a:r>
          </a:p>
          <a:p>
            <a:pPr algn="l" rtl="0"/>
            <a:r>
              <a:rPr lang="ko-KR" sz="1200" b="0" i="0" u="none" kern="1200" baseline="0" dirty="0">
                <a:solidFill>
                  <a:schemeClr val="tx1"/>
                </a:solidFill>
                <a:effectLst/>
                <a:latin typeface="+mn-lt"/>
                <a:ea typeface="+mn-ea"/>
                <a:cs typeface="+mn-cs"/>
              </a:rPr>
              <a:t>유연한 참여 방식은 잠재 회원에게도 매력적으로 다가옵니다. 바쁜 일상 속에서도 언제든지 꾸준히 참여할 수 있다는 확신을 주기 때문입니다. </a:t>
            </a:r>
          </a:p>
          <a:p>
            <a:pPr algn="l" rtl="0"/>
            <a:r>
              <a:rPr lang="ko-KR" sz="1200" b="0" i="0" u="none" kern="1200" baseline="0" dirty="0">
                <a:solidFill>
                  <a:schemeClr val="tx1"/>
                </a:solidFill>
                <a:effectLst/>
                <a:latin typeface="+mn-lt"/>
                <a:ea typeface="+mn-ea"/>
                <a:cs typeface="+mn-cs"/>
              </a:rPr>
              <a:t>클럽 내부에서 회의 참석 여부를 두고 죄책감을 주거나 완벽주의를 요구하는 문화가 절대 없도록 하는 것이 중요합니다. 이러한 분위기는 기존 회원뿐 아니라 잠재 회원 모두에게 부정적인 영향을 줍니다. </a:t>
            </a:r>
          </a:p>
          <a:p>
            <a:endParaRPr lang="ko-K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0" u="none" kern="1200" baseline="0" dirty="0">
                <a:solidFill>
                  <a:schemeClr val="tx1"/>
                </a:solidFill>
                <a:effectLst/>
                <a:latin typeface="+mn-lt"/>
                <a:ea typeface="+mn-ea"/>
                <a:cs typeface="+mn-cs"/>
              </a:rPr>
              <a:t>회원의 공통적인 고민거리 중 하나는 바로 경제적 부담입니다. 젊은 회원은 가정을 꾸리거나 첫 주택을 구입하는 시기이고, 연령이 높은 회원은 고정 수입에 의존하여 생활하는 경우가 많습니다. 따라서 모든 연령대의 회원이 경제적 어려움에 처할 수 있습니다. </a:t>
            </a:r>
          </a:p>
          <a:p>
            <a:pPr algn="l" rtl="0"/>
            <a:r>
              <a:rPr lang="ko-KR" sz="1200" b="0" i="0" u="none" kern="1200" baseline="0" dirty="0">
                <a:solidFill>
                  <a:schemeClr val="tx1"/>
                </a:solidFill>
                <a:effectLst/>
                <a:latin typeface="+mn-lt"/>
                <a:ea typeface="+mn-ea"/>
                <a:cs typeface="+mn-cs"/>
              </a:rPr>
              <a:t>이러한 문제를 해결하기 위해 다음 방법을 고려해 보세요: </a:t>
            </a:r>
          </a:p>
          <a:p>
            <a:pPr algn="l" rtl="0"/>
            <a:r>
              <a:rPr lang="ko-KR" sz="1200" b="0" i="0" u="none" kern="1200" baseline="0" dirty="0">
                <a:solidFill>
                  <a:schemeClr val="tx1"/>
                </a:solidFill>
                <a:effectLst/>
                <a:latin typeface="+mn-lt"/>
                <a:ea typeface="+mn-ea"/>
                <a:cs typeface="+mn-cs"/>
              </a:rPr>
              <a:t>회원이 필요에 따라 회비를 나누어 낼 수 있도록 허용합니다. </a:t>
            </a:r>
          </a:p>
          <a:p>
            <a:pPr algn="l" rtl="0"/>
            <a:r>
              <a:rPr lang="ko-KR" sz="1200" b="0" i="0" u="none" kern="1200" baseline="0" dirty="0">
                <a:solidFill>
                  <a:schemeClr val="tx1"/>
                </a:solidFill>
                <a:effectLst/>
                <a:latin typeface="+mn-lt"/>
                <a:ea typeface="+mn-ea"/>
                <a:cs typeface="+mn-cs"/>
              </a:rPr>
              <a:t>회비 납부에 어려움을 겪는 회원을 위해 클럽 내에 '재정 지원' 기금을 마련합니다. 일부 클럽은 회원들이 어려운 시기를 헤쳐 나갈 수 있도록 '</a:t>
            </a:r>
            <a:r>
              <a:rPr lang="ko-KR" sz="1200" b="0" i="0" u="none" kern="1200" baseline="0" dirty="0" err="1">
                <a:solidFill>
                  <a:schemeClr val="tx1"/>
                </a:solidFill>
                <a:effectLst/>
                <a:latin typeface="+mn-lt"/>
                <a:ea typeface="+mn-ea"/>
                <a:cs typeface="+mn-cs"/>
              </a:rPr>
              <a:t>선샤인</a:t>
            </a:r>
            <a:r>
              <a:rPr lang="ko-KR" sz="1200" b="0" i="0" u="none" kern="1200" baseline="0" dirty="0">
                <a:solidFill>
                  <a:schemeClr val="tx1"/>
                </a:solidFill>
                <a:effectLst/>
                <a:latin typeface="+mn-lt"/>
                <a:ea typeface="+mn-ea"/>
                <a:cs typeface="+mn-cs"/>
              </a:rPr>
              <a:t> 펀드(</a:t>
            </a:r>
            <a:r>
              <a:rPr lang="ko-KR" sz="1200" b="0" i="0" u="none" kern="1200" baseline="0" dirty="0" err="1">
                <a:solidFill>
                  <a:schemeClr val="tx1"/>
                </a:solidFill>
                <a:effectLst/>
                <a:latin typeface="+mn-lt"/>
                <a:ea typeface="+mn-ea"/>
                <a:cs typeface="+mn-cs"/>
              </a:rPr>
              <a:t>sunshine</a:t>
            </a:r>
            <a:r>
              <a:rPr lang="ko-KR" sz="1200" b="0" i="0" u="none" kern="1200" baseline="0" dirty="0">
                <a:solidFill>
                  <a:schemeClr val="tx1"/>
                </a:solidFill>
                <a:effectLst/>
                <a:latin typeface="+mn-lt"/>
                <a:ea typeface="+mn-ea"/>
                <a:cs typeface="+mn-cs"/>
              </a:rPr>
              <a:t> </a:t>
            </a:r>
            <a:r>
              <a:rPr lang="ko-KR" sz="1200" b="0" i="0" u="none" kern="1200" baseline="0" dirty="0" err="1">
                <a:solidFill>
                  <a:schemeClr val="tx1"/>
                </a:solidFill>
                <a:effectLst/>
                <a:latin typeface="+mn-lt"/>
                <a:ea typeface="+mn-ea"/>
                <a:cs typeface="+mn-cs"/>
              </a:rPr>
              <a:t>funds</a:t>
            </a:r>
            <a:r>
              <a:rPr lang="ko-KR" sz="1200" b="0" i="0" u="none" kern="1200" baseline="0" dirty="0">
                <a:solidFill>
                  <a:schemeClr val="tx1"/>
                </a:solidFill>
                <a:effectLst/>
                <a:latin typeface="+mn-lt"/>
                <a:ea typeface="+mn-ea"/>
                <a:cs typeface="+mn-cs"/>
              </a:rPr>
              <a:t>)'</a:t>
            </a:r>
            <a:r>
              <a:rPr lang="ko-KR" sz="1200" b="0" i="0" u="none" kern="1200" baseline="0" dirty="0" err="1">
                <a:solidFill>
                  <a:schemeClr val="tx1"/>
                </a:solidFill>
                <a:effectLst/>
                <a:latin typeface="+mn-lt"/>
                <a:ea typeface="+mn-ea"/>
                <a:cs typeface="+mn-cs"/>
              </a:rPr>
              <a:t>를</a:t>
            </a:r>
            <a:r>
              <a:rPr lang="ko-KR" sz="1200" b="0" i="0" u="none" kern="1200" baseline="0" dirty="0">
                <a:solidFill>
                  <a:schemeClr val="tx1"/>
                </a:solidFill>
                <a:effectLst/>
                <a:latin typeface="+mn-lt"/>
                <a:ea typeface="+mn-ea"/>
                <a:cs typeface="+mn-cs"/>
              </a:rPr>
              <a:t> 활용하기도 합니다. 이 기금은 클럽에서 특별 모금을 진행하거나 매년 각 회원의 회비 중 몇 달러를 할당하는 방식으로 마련할 수 있습니다. </a:t>
            </a:r>
          </a:p>
          <a:p>
            <a:pPr algn="l" rtl="0"/>
            <a:r>
              <a:rPr lang="ko-KR" sz="1200" b="0" i="0" u="none" kern="1200" baseline="0" dirty="0">
                <a:solidFill>
                  <a:schemeClr val="tx1"/>
                </a:solidFill>
                <a:effectLst/>
                <a:latin typeface="+mn-lt"/>
                <a:ea typeface="+mn-ea"/>
                <a:cs typeface="+mn-cs"/>
              </a:rPr>
              <a:t>만약 클럽이 정기적으로 식당에서 모임을 갖는다면, 식사 비용이 필요하지 않은 다른 모임 장소가 있는지 물색해 보세요. </a:t>
            </a:r>
          </a:p>
          <a:p>
            <a:pPr algn="l" rtl="0"/>
            <a:r>
              <a:rPr lang="ko-KR" sz="1200" b="0" i="0" u="none" kern="1200" baseline="0" dirty="0">
                <a:solidFill>
                  <a:schemeClr val="tx1"/>
                </a:solidFill>
                <a:effectLst/>
                <a:latin typeface="+mn-lt"/>
                <a:ea typeface="+mn-ea"/>
                <a:cs typeface="+mn-cs"/>
              </a:rPr>
              <a:t>클럽에서 추가 회비를 걷고 있다면, 금액이 합리적인 수준인지 정기적으로 평가해야 합니다. </a:t>
            </a:r>
          </a:p>
          <a:p>
            <a:pPr algn="l" rtl="0"/>
            <a:r>
              <a:rPr lang="ko-KR" b="0" i="0" u="none" baseline="0"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ko-K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ko-KR" sz="1200" b="0" i="1" u="none" kern="1200" baseline="0">
                <a:solidFill>
                  <a:schemeClr val="tx1"/>
                </a:solidFill>
                <a:effectLst/>
                <a:latin typeface="+mn-lt"/>
                <a:ea typeface="+mn-ea"/>
                <a:cs typeface="+mn-cs"/>
              </a:rPr>
              <a:t>(진행 시간에 맞게 조절)</a:t>
            </a:r>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지금까지 나눈 다양한 아이디어 중에서 여러분의 클럽에 가져가서 실행해 보고 싶은 것 1~3가지를 골라보시기 바랍니다. 만약 이미 추진 중인 아이디어가 있다면, 다음 클럽 모임에서 해당 프로그램의 진행 상황을 알아보세요. </a:t>
            </a:r>
          </a:p>
          <a:p>
            <a:pPr algn="l" rtl="0"/>
            <a:r>
              <a:rPr lang="ko-KR" sz="1200" b="0" i="0" u="none" kern="1200" baseline="0">
                <a:solidFill>
                  <a:schemeClr val="tx1"/>
                </a:solidFill>
                <a:effectLst/>
                <a:latin typeface="+mn-lt"/>
                <a:ea typeface="+mn-ea"/>
                <a:cs typeface="+mn-cs"/>
              </a:rPr>
              <a:t>자, 함께 이야기해 볼까요? 여러분이 소속 클럽에 적용해 보고 싶은 한두 가지 또는 세 가지 아이디어를 말씀해 주세요.</a:t>
            </a:r>
          </a:p>
          <a:p>
            <a:pPr algn="l" rtl="0"/>
            <a:r>
              <a:rPr lang="ko-KR" sz="1200" b="0" i="0" u="none" kern="1200" baseline="0">
                <a:solidFill>
                  <a:schemeClr val="tx1"/>
                </a:solidFill>
                <a:effectLst/>
                <a:latin typeface="+mn-lt"/>
                <a:ea typeface="+mn-ea"/>
                <a:cs typeface="+mn-cs"/>
              </a:rPr>
              <a:t>(현장에서 응답 받기)</a:t>
            </a:r>
            <a:endParaRPr lang="ko-KR" sz="1200" kern="1200" dirty="0">
              <a:solidFill>
                <a:schemeClr val="tx1"/>
              </a:solidFill>
              <a:effectLst/>
              <a:latin typeface="+mn-lt"/>
              <a:ea typeface="+mn-ea"/>
              <a:cs typeface="+mn-cs"/>
            </a:endParaRPr>
          </a:p>
          <a:p>
            <a:pPr algn="l" rtl="0"/>
            <a:r>
              <a:rPr lang="ko-KR" sz="1200" b="0" i="0" u="none" kern="1200" baseline="0">
                <a:solidFill>
                  <a:schemeClr val="tx1"/>
                </a:solidFill>
                <a:effectLst/>
                <a:latin typeface="+mn-lt"/>
                <a:ea typeface="+mn-ea"/>
                <a:cs typeface="+mn-cs"/>
              </a:rPr>
              <a:t>클럽에 바로 적용할 좋은 아이디어를 찾아내신 것 같아 정말 기쁩니다! 꼭 기억해 주세요. 세대를 아울러 회원을 모집하고 유지하며 참여하게 만들기 위해 여러분이 반드시 '회원 관리 전문가'가 될 필요는 없습니다. 먼저 신입 회원을 존중하는 태도로 시작하고 그들이 소속감을 느끼는 동시에 긍정적인 영향력을 발휘할 기회를 주기만 하면 됩니다. 오늘 귀한 시간 내주셔서 대단히 감사합니다!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ko-KR"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ko-KR"/>
          </a:p>
        </p:txBody>
      </p:sp>
      <p:sp>
        <p:nvSpPr>
          <p:cNvPr id="3" name="Freeform 3"/>
          <p:cNvSpPr/>
          <p:nvPr/>
        </p:nvSpPr>
        <p:spPr>
          <a:xfrm>
            <a:off x="8033032" y="92583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ko-KR"/>
          </a:p>
        </p:txBody>
      </p:sp>
      <p:sp>
        <p:nvSpPr>
          <p:cNvPr id="4" name="Freeform 4"/>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5"/>
            <a:stretch>
              <a:fillRect/>
            </a:stretch>
          </a:blipFill>
        </p:spPr>
        <p:txBody>
          <a:bodyPr/>
          <a:lstStyle/>
          <a:p>
            <a:endParaRPr lang="ko-KR"/>
          </a:p>
        </p:txBody>
      </p:sp>
      <p:sp>
        <p:nvSpPr>
          <p:cNvPr id="5" name="Freeform 5"/>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6"/>
            <a:stretch>
              <a:fillRect/>
            </a:stretch>
          </a:blipFill>
        </p:spPr>
        <p:txBody>
          <a:bodyPr/>
          <a:lstStyle/>
          <a:p>
            <a:endParaRPr lang="ko-KR"/>
          </a:p>
        </p:txBody>
      </p:sp>
      <p:sp>
        <p:nvSpPr>
          <p:cNvPr id="6" name="TextBox 6"/>
          <p:cNvSpPr txBox="1"/>
          <p:nvPr/>
        </p:nvSpPr>
        <p:spPr>
          <a:xfrm>
            <a:off x="839241" y="2192643"/>
            <a:ext cx="10997420" cy="2154436"/>
          </a:xfrm>
          <a:prstGeom prst="rect">
            <a:avLst/>
          </a:prstGeom>
        </p:spPr>
        <p:txBody>
          <a:bodyPr wrap="square" lIns="0" tIns="0" rIns="0" bIns="0" rtlCol="0" anchor="t">
            <a:spAutoFit/>
          </a:bodyPr>
          <a:lstStyle/>
          <a:p>
            <a:pPr algn="l" rtl="0">
              <a:lnSpc>
                <a:spcPts val="8370"/>
              </a:lnSpc>
            </a:pPr>
            <a:r>
              <a:rPr lang="ko-KR" sz="9000" b="1" i="0" u="none" dirty="0">
                <a:solidFill>
                  <a:srgbClr val="293374"/>
                </a:solidFill>
                <a:latin typeface="맑은 고딕" panose="020B0503020000020004" pitchFamily="50" charset="-127"/>
                <a:ea typeface="맑은 고딕" panose="020B0503020000020004" pitchFamily="50" charset="-127"/>
                <a:cs typeface="Verdana Bold"/>
                <a:sym typeface="Verdana Bold"/>
              </a:rPr>
              <a:t>세대를 아우르는 회원 모집,</a:t>
            </a:r>
            <a:r>
              <a:rPr lang="en-US" altLang="ko-KR" sz="9000" b="1" i="0" u="none" dirty="0">
                <a:solidFill>
                  <a:srgbClr val="293374"/>
                </a:solidFill>
                <a:latin typeface="맑은 고딕" panose="020B0503020000020004" pitchFamily="50" charset="-127"/>
                <a:ea typeface="맑은 고딕" panose="020B0503020000020004" pitchFamily="50" charset="-127"/>
                <a:cs typeface="Verdana Bold"/>
                <a:sym typeface="Verdana Bold"/>
              </a:rPr>
              <a:t> </a:t>
            </a:r>
            <a:r>
              <a:rPr lang="ko-KR" sz="9000" b="1" i="0" u="none" dirty="0">
                <a:solidFill>
                  <a:srgbClr val="293374"/>
                </a:solidFill>
                <a:latin typeface="맑은 고딕" panose="020B0503020000020004" pitchFamily="50" charset="-127"/>
                <a:ea typeface="맑은 고딕" panose="020B0503020000020004" pitchFamily="50" charset="-127"/>
                <a:cs typeface="Verdana Bold"/>
                <a:sym typeface="Verdana Bold"/>
              </a:rPr>
              <a:t>유지,</a:t>
            </a:r>
            <a:r>
              <a:rPr lang="en-US" altLang="ko-KR" sz="9000" b="1" i="0" u="none" dirty="0">
                <a:solidFill>
                  <a:srgbClr val="293374"/>
                </a:solidFill>
                <a:latin typeface="맑은 고딕" panose="020B0503020000020004" pitchFamily="50" charset="-127"/>
                <a:ea typeface="맑은 고딕" panose="020B0503020000020004" pitchFamily="50" charset="-127"/>
                <a:cs typeface="Verdana Bold"/>
                <a:sym typeface="Verdana Bold"/>
              </a:rPr>
              <a:t> </a:t>
            </a:r>
            <a:r>
              <a:rPr lang="ko-KR" sz="9000" b="1" i="0" u="none" dirty="0">
                <a:solidFill>
                  <a:srgbClr val="293374"/>
                </a:solidFill>
                <a:latin typeface="맑은 고딕" panose="020B0503020000020004" pitchFamily="50" charset="-127"/>
                <a:ea typeface="맑은 고딕" panose="020B0503020000020004" pitchFamily="50" charset="-127"/>
                <a:cs typeface="Verdana Bold"/>
                <a:sym typeface="Verdana Bold"/>
              </a:rPr>
              <a:t>참여</a:t>
            </a:r>
          </a:p>
        </p:txBody>
      </p:sp>
      <p:sp>
        <p:nvSpPr>
          <p:cNvPr id="7" name="TextBox 7"/>
          <p:cNvSpPr txBox="1"/>
          <p:nvPr/>
        </p:nvSpPr>
        <p:spPr>
          <a:xfrm>
            <a:off x="1028700" y="9277097"/>
            <a:ext cx="7092543" cy="231492"/>
          </a:xfrm>
          <a:prstGeom prst="rect">
            <a:avLst/>
          </a:prstGeom>
        </p:spPr>
        <p:txBody>
          <a:bodyPr lIns="0" tIns="0" rIns="0" bIns="0" rtlCol="0" anchor="t">
            <a:spAutoFit/>
          </a:bodyPr>
          <a:lstStyle/>
          <a:p>
            <a:pPr algn="l" rtl="0">
              <a:lnSpc>
                <a:spcPts val="1857"/>
              </a:lnSpc>
            </a:pPr>
            <a:r>
              <a:rPr lang="ko-KR" sz="1629" b="1" i="0" u="none" spc="79" baseline="0">
                <a:solidFill>
                  <a:srgbClr val="293374"/>
                </a:solidFill>
                <a:latin typeface="Verdana Bold"/>
                <a:ea typeface="Verdana Bold"/>
                <a:cs typeface="Verdana Bold"/>
                <a:sym typeface="Verdana Bold"/>
              </a:rPr>
              <a:t>SOROPTIMIST INTERNATIONAL OF THE AMERICAS, INC</a:t>
            </a:r>
          </a:p>
        </p:txBody>
      </p:sp>
      <p:sp>
        <p:nvSpPr>
          <p:cNvPr id="8" name="TextBox 8"/>
          <p:cNvSpPr txBox="1"/>
          <p:nvPr/>
        </p:nvSpPr>
        <p:spPr>
          <a:xfrm>
            <a:off x="1224912" y="6786436"/>
            <a:ext cx="7123212" cy="762000"/>
          </a:xfrm>
          <a:prstGeom prst="rect">
            <a:avLst/>
          </a:prstGeom>
        </p:spPr>
        <p:txBody>
          <a:bodyPr lIns="0" tIns="0" rIns="0" bIns="0" rtlCol="0" anchor="t">
            <a:spAutoFit/>
          </a:bodyPr>
          <a:lstStyle/>
          <a:p>
            <a:pPr algn="l" rtl="0">
              <a:lnSpc>
                <a:spcPts val="6299"/>
              </a:lnSpc>
            </a:pPr>
            <a:r>
              <a:rPr lang="ko-KR" sz="4500" b="1" i="0" u="none" baseline="0" dirty="0" err="1">
                <a:solidFill>
                  <a:srgbClr val="518BC9"/>
                </a:solidFill>
                <a:latin typeface="Verdana Bold"/>
                <a:ea typeface="Verdana Bold"/>
                <a:cs typeface="Verdana Bold"/>
                <a:sym typeface="Verdana Bold"/>
              </a:rPr>
              <a:t>리전</a:t>
            </a:r>
            <a:r>
              <a:rPr lang="ko-KR" sz="4500" b="1" i="0" u="none" baseline="0" dirty="0">
                <a:solidFill>
                  <a:srgbClr val="518BC9"/>
                </a:solidFill>
                <a:latin typeface="Verdana Bold"/>
                <a:ea typeface="Verdana Bold"/>
                <a:cs typeface="Verdana Bold"/>
                <a:sym typeface="Verdana Bold"/>
              </a:rPr>
              <a:t> 위원장 이름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ko-K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ko-K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06" r="-24906"/>
              </a:stretch>
            </a:blipFill>
          </p:spPr>
          <p:txBody>
            <a:bodyPr/>
            <a:lstStyle/>
            <a:p>
              <a:endParaRPr lang="ko-K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ko-KR"/>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rtl="0">
              <a:lnSpc>
                <a:spcPts val="7199"/>
              </a:lnSpc>
            </a:pPr>
            <a:r>
              <a:rPr lang="ko-KR" sz="6000" b="1" i="0" u="none" baseline="0">
                <a:solidFill>
                  <a:srgbClr val="293374"/>
                </a:solidFill>
                <a:latin typeface="Verdana Bold"/>
                <a:ea typeface="Verdana Bold"/>
                <a:cs typeface="Verdana Bold"/>
                <a:sym typeface="Verdana Bold"/>
              </a:rPr>
              <a:t>존중과 영향력</a:t>
            </a:r>
          </a:p>
        </p:txBody>
      </p:sp>
      <p:sp>
        <p:nvSpPr>
          <p:cNvPr id="8" name="TextBox 8"/>
          <p:cNvSpPr txBox="1"/>
          <p:nvPr/>
        </p:nvSpPr>
        <p:spPr>
          <a:xfrm>
            <a:off x="1028700" y="4683394"/>
            <a:ext cx="8153208" cy="728981"/>
          </a:xfrm>
          <a:prstGeom prst="rect">
            <a:avLst/>
          </a:prstGeom>
        </p:spPr>
        <p:txBody>
          <a:bodyPr lIns="0" tIns="0" rIns="0" bIns="0" rtlCol="0" anchor="t">
            <a:spAutoFit/>
          </a:bodyPr>
          <a:lstStyle/>
          <a:p>
            <a:pPr algn="l" rtl="0">
              <a:lnSpc>
                <a:spcPts val="6019"/>
              </a:lnSpc>
            </a:pPr>
            <a:r>
              <a:rPr lang="ko-KR" sz="4299" b="0" i="0" u="none" baseline="0">
                <a:solidFill>
                  <a:srgbClr val="000000"/>
                </a:solidFill>
                <a:latin typeface="Verdana"/>
                <a:ea typeface="Verdana"/>
                <a:cs typeface="Verdana"/>
                <a:sym typeface="Verdana"/>
              </a:rPr>
              <a:t>여러 세대를 하나로 묶는 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ko-K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ko-K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31" r="-24931"/>
              </a:stretch>
            </a:blipFill>
          </p:spPr>
          <p:txBody>
            <a:bodyPr/>
            <a:lstStyle/>
            <a:p>
              <a:endParaRPr lang="ko-K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ko-KR"/>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rtl="0">
              <a:lnSpc>
                <a:spcPts val="7199"/>
              </a:lnSpc>
            </a:pPr>
            <a:r>
              <a:rPr lang="ko-KR" sz="6000" b="1" i="0" u="none" baseline="0">
                <a:solidFill>
                  <a:srgbClr val="293374"/>
                </a:solidFill>
                <a:latin typeface="Verdana Bold"/>
                <a:ea typeface="Verdana Bold"/>
                <a:cs typeface="Verdana Bold"/>
                <a:sym typeface="Verdana Bold"/>
              </a:rPr>
              <a:t>연결과 공동체</a:t>
            </a:r>
          </a:p>
        </p:txBody>
      </p:sp>
      <p:sp>
        <p:nvSpPr>
          <p:cNvPr id="8" name="TextBox 8"/>
          <p:cNvSpPr txBox="1"/>
          <p:nvPr/>
        </p:nvSpPr>
        <p:spPr>
          <a:xfrm>
            <a:off x="1028700" y="4683394"/>
            <a:ext cx="8153208" cy="3014981"/>
          </a:xfrm>
          <a:prstGeom prst="rect">
            <a:avLst/>
          </a:prstGeom>
        </p:spPr>
        <p:txBody>
          <a:bodyPr lIns="0" tIns="0" rIns="0" bIns="0" rtlCol="0" anchor="t">
            <a:spAutoFit/>
          </a:bodyPr>
          <a:lstStyle/>
          <a:p>
            <a:pPr algn="l" rtl="0">
              <a:lnSpc>
                <a:spcPts val="6019"/>
              </a:lnSpc>
            </a:pPr>
            <a:r>
              <a:rPr lang="ko-KR" sz="4299" b="0" i="0" u="none" baseline="0">
                <a:solidFill>
                  <a:srgbClr val="000000"/>
                </a:solidFill>
                <a:latin typeface="Verdana"/>
                <a:ea typeface="Verdana"/>
                <a:cs typeface="Verdana"/>
                <a:sym typeface="Verdana"/>
              </a:rPr>
              <a:t>모든 세대가 겪는 외로움</a:t>
            </a:r>
          </a:p>
          <a:p>
            <a:pPr algn="l" rtl="0">
              <a:lnSpc>
                <a:spcPts val="6019"/>
              </a:lnSpc>
            </a:pPr>
            <a:endParaRPr lang="ko-KR" sz="4299">
              <a:solidFill>
                <a:srgbClr val="000000"/>
              </a:solidFill>
              <a:latin typeface="Verdana"/>
              <a:ea typeface="Verdana"/>
              <a:cs typeface="Verdana"/>
              <a:sym typeface="Verdana"/>
            </a:endParaRPr>
          </a:p>
          <a:p>
            <a:pPr algn="l" rtl="0">
              <a:lnSpc>
                <a:spcPts val="6019"/>
              </a:lnSpc>
            </a:pPr>
            <a:r>
              <a:rPr lang="ko-KR" sz="4299" b="0" i="0" u="none" baseline="0">
                <a:solidFill>
                  <a:srgbClr val="000000"/>
                </a:solidFill>
                <a:latin typeface="Verdana"/>
                <a:ea typeface="Verdana"/>
                <a:cs typeface="Verdana"/>
                <a:sym typeface="Verdana"/>
              </a:rPr>
              <a:t>소롭티미스트가 바로 그 해답이 될 수 있습니다!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ko-K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ko-KR"/>
          </a:p>
        </p:txBody>
      </p:sp>
      <p:sp>
        <p:nvSpPr>
          <p:cNvPr id="6" name="TextBox 6"/>
          <p:cNvSpPr txBox="1"/>
          <p:nvPr/>
        </p:nvSpPr>
        <p:spPr>
          <a:xfrm>
            <a:off x="519266" y="2597436"/>
            <a:ext cx="15254134" cy="923330"/>
          </a:xfrm>
          <a:prstGeom prst="rect">
            <a:avLst/>
          </a:prstGeom>
        </p:spPr>
        <p:txBody>
          <a:bodyPr wrap="square" lIns="0" tIns="0" rIns="0" bIns="0" rtlCol="0" anchor="t">
            <a:spAutoFit/>
          </a:bodyPr>
          <a:lstStyle/>
          <a:p>
            <a:pPr algn="l" rtl="0">
              <a:lnSpc>
                <a:spcPts val="7199"/>
              </a:lnSpc>
            </a:pPr>
            <a:r>
              <a:rPr lang="ko-KR" sz="6000" b="1" i="0" u="none" baseline="0">
                <a:solidFill>
                  <a:srgbClr val="FFFFFF"/>
                </a:solidFill>
                <a:latin typeface="Verdana Bold"/>
                <a:ea typeface="Verdana Bold"/>
                <a:cs typeface="Verdana Bold"/>
                <a:sym typeface="Verdana Bold"/>
              </a:rPr>
              <a:t>세대별 선호 가치</a:t>
            </a:r>
          </a:p>
        </p:txBody>
      </p:sp>
      <p:sp>
        <p:nvSpPr>
          <p:cNvPr id="7" name="TextBox 7"/>
          <p:cNvSpPr txBox="1"/>
          <p:nvPr/>
        </p:nvSpPr>
        <p:spPr>
          <a:xfrm>
            <a:off x="328692" y="3924300"/>
            <a:ext cx="15444708" cy="2405787"/>
          </a:xfrm>
          <a:prstGeom prst="rect">
            <a:avLst/>
          </a:prstGeom>
        </p:spPr>
        <p:txBody>
          <a:bodyPr wrap="square" lIns="0" tIns="0" rIns="0" bIns="0" rtlCol="0" anchor="t">
            <a:spAutoFit/>
          </a:bodyPr>
          <a:lstStyle/>
          <a:p>
            <a:pPr marL="457200" lvl="0" indent="-457200" algn="l" rtl="0">
              <a:buFont typeface="Arial" panose="020B0604020202020204" pitchFamily="34" charset="0"/>
              <a:buChar char="•"/>
            </a:pPr>
            <a:r>
              <a:rPr lang="ko-KR" sz="3200" b="0" i="0" u="none" baseline="0">
                <a:solidFill>
                  <a:schemeClr val="bg1"/>
                </a:solidFill>
              </a:rPr>
              <a:t>베이비붐 세대: 인간관계, 봉사, 경험 공유.</a:t>
            </a:r>
          </a:p>
          <a:p>
            <a:pPr marL="457200" lvl="0" indent="-457200" algn="l" rtl="0">
              <a:buFont typeface="Arial" panose="020B0604020202020204" pitchFamily="34" charset="0"/>
              <a:buChar char="•"/>
            </a:pPr>
            <a:r>
              <a:rPr lang="ko-KR" sz="3200" b="0" i="0" u="none" baseline="0">
                <a:solidFill>
                  <a:schemeClr val="bg1"/>
                </a:solidFill>
              </a:rPr>
              <a:t>X세대: 유연성, 효율성, 명확한 기대치.</a:t>
            </a:r>
          </a:p>
          <a:p>
            <a:pPr marL="457200" lvl="0" indent="-457200" algn="l" rtl="0">
              <a:buFont typeface="Arial" panose="020B0604020202020204" pitchFamily="34" charset="0"/>
              <a:buChar char="•"/>
            </a:pPr>
            <a:r>
              <a:rPr lang="ko-KR" sz="3200" b="0" i="0" u="none" baseline="0">
                <a:solidFill>
                  <a:schemeClr val="bg1"/>
                </a:solidFill>
              </a:rPr>
              <a:t>밀레니얼 세대: 목적의식, 협업, 개인적 성장.</a:t>
            </a:r>
          </a:p>
          <a:p>
            <a:pPr marL="457200" lvl="0" indent="-457200" algn="l" rtl="0">
              <a:buFont typeface="Arial" panose="020B0604020202020204" pitchFamily="34" charset="0"/>
              <a:buChar char="•"/>
            </a:pPr>
            <a:r>
              <a:rPr lang="ko-KR" sz="3200" b="0" i="0" u="none" baseline="0">
                <a:solidFill>
                  <a:schemeClr val="bg1"/>
                </a:solidFill>
              </a:rPr>
              <a:t>Z세대: 가시적인 영향력, 진정성, 유연한 참여 방식.</a:t>
            </a:r>
          </a:p>
          <a:p>
            <a:pPr algn="l" rtl="0">
              <a:lnSpc>
                <a:spcPts val="3359"/>
              </a:lnSpc>
            </a:pPr>
            <a:endParaRPr lang="ko-KR" sz="3299" dirty="0">
              <a:solidFill>
                <a:srgbClr val="FDFDFD"/>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ko-KR"/>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ko-KR"/>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6" name="Group 6"/>
          <p:cNvGrpSpPr/>
          <p:nvPr/>
        </p:nvGrpSpPr>
        <p:grpSpPr>
          <a:xfrm>
            <a:off x="12811442" y="-742156"/>
            <a:ext cx="9483991" cy="12212363"/>
            <a:chOff x="0" y="0"/>
            <a:chExt cx="1207697" cy="1555130"/>
          </a:xfrm>
        </p:grpSpPr>
        <p:sp>
          <p:nvSpPr>
            <p:cNvPr id="7" name="Freeform 7"/>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ko-KR"/>
            </a:p>
          </p:txBody>
        </p:sp>
        <p:sp>
          <p:nvSpPr>
            <p:cNvPr id="8" name="TextBox 8"/>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ko-KR"/>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ko-KR"/>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ko-KR"/>
          </a:p>
        </p:txBody>
      </p:sp>
      <p:sp>
        <p:nvSpPr>
          <p:cNvPr id="16" name="TextBox 16"/>
          <p:cNvSpPr txBox="1"/>
          <p:nvPr/>
        </p:nvSpPr>
        <p:spPr>
          <a:xfrm>
            <a:off x="2232952" y="3522959"/>
            <a:ext cx="4816156" cy="760095"/>
          </a:xfrm>
          <a:prstGeom prst="rect">
            <a:avLst/>
          </a:prstGeom>
        </p:spPr>
        <p:txBody>
          <a:bodyPr lIns="0" tIns="0" rIns="0" bIns="0" rtlCol="0" anchor="t">
            <a:spAutoFit/>
          </a:bodyPr>
          <a:lstStyle/>
          <a:p>
            <a:pPr algn="l" rtl="0">
              <a:lnSpc>
                <a:spcPts val="6600"/>
              </a:lnSpc>
            </a:pPr>
            <a:r>
              <a:rPr lang="ko-KR" sz="3300" b="0" i="0" u="none" baseline="0">
                <a:solidFill>
                  <a:srgbClr val="000000"/>
                </a:solidFill>
                <a:latin typeface="Verdana"/>
                <a:ea typeface="Verdana"/>
                <a:cs typeface="Verdana"/>
                <a:sym typeface="Verdana"/>
              </a:rPr>
              <a:t>디지털 도구 활용</a:t>
            </a:r>
          </a:p>
        </p:txBody>
      </p:sp>
      <p:sp>
        <p:nvSpPr>
          <p:cNvPr id="17" name="TextBox 17"/>
          <p:cNvSpPr txBox="1"/>
          <p:nvPr/>
        </p:nvSpPr>
        <p:spPr>
          <a:xfrm>
            <a:off x="2232952" y="4432227"/>
            <a:ext cx="6911048" cy="760095"/>
          </a:xfrm>
          <a:prstGeom prst="rect">
            <a:avLst/>
          </a:prstGeom>
        </p:spPr>
        <p:txBody>
          <a:bodyPr lIns="0" tIns="0" rIns="0" bIns="0" rtlCol="0" anchor="t">
            <a:spAutoFit/>
          </a:bodyPr>
          <a:lstStyle/>
          <a:p>
            <a:pPr algn="l" rtl="0">
              <a:lnSpc>
                <a:spcPts val="6600"/>
              </a:lnSpc>
            </a:pPr>
            <a:r>
              <a:rPr lang="ko-KR" sz="3300" b="0" i="0" u="none" baseline="0">
                <a:solidFill>
                  <a:srgbClr val="000000"/>
                </a:solidFill>
                <a:latin typeface="Verdana"/>
                <a:ea typeface="Verdana"/>
                <a:cs typeface="Verdana"/>
                <a:sym typeface="Verdana"/>
              </a:rPr>
              <a:t>사람들이 있는 곳으로 찾아가기</a:t>
            </a:r>
          </a:p>
        </p:txBody>
      </p:sp>
      <p:sp>
        <p:nvSpPr>
          <p:cNvPr id="18" name="TextBox 18"/>
          <p:cNvSpPr txBox="1"/>
          <p:nvPr/>
        </p:nvSpPr>
        <p:spPr>
          <a:xfrm>
            <a:off x="2232952" y="5393884"/>
            <a:ext cx="6911048" cy="760095"/>
          </a:xfrm>
          <a:prstGeom prst="rect">
            <a:avLst/>
          </a:prstGeom>
        </p:spPr>
        <p:txBody>
          <a:bodyPr lIns="0" tIns="0" rIns="0" bIns="0" rtlCol="0" anchor="t">
            <a:spAutoFit/>
          </a:bodyPr>
          <a:lstStyle/>
          <a:p>
            <a:pPr algn="l" rtl="0">
              <a:lnSpc>
                <a:spcPts val="6600"/>
              </a:lnSpc>
            </a:pPr>
            <a:r>
              <a:rPr lang="ko-KR" sz="3300" b="0" i="0" u="none" baseline="0">
                <a:solidFill>
                  <a:srgbClr val="000000"/>
                </a:solidFill>
                <a:latin typeface="Verdana"/>
                <a:ea typeface="Verdana"/>
                <a:cs typeface="Verdana"/>
                <a:sym typeface="Verdana"/>
              </a:rPr>
              <a:t>입소문을 통한 모집</a:t>
            </a:r>
          </a:p>
        </p:txBody>
      </p:sp>
      <p:sp>
        <p:nvSpPr>
          <p:cNvPr id="19" name="TextBox 19"/>
          <p:cNvSpPr txBox="1"/>
          <p:nvPr/>
        </p:nvSpPr>
        <p:spPr>
          <a:xfrm>
            <a:off x="1028700" y="702267"/>
            <a:ext cx="14364762" cy="1218282"/>
          </a:xfrm>
          <a:prstGeom prst="rect">
            <a:avLst/>
          </a:prstGeom>
        </p:spPr>
        <p:txBody>
          <a:bodyPr lIns="0" tIns="0" rIns="0" bIns="0" rtlCol="0" anchor="t">
            <a:spAutoFit/>
          </a:bodyPr>
          <a:lstStyle/>
          <a:p>
            <a:pPr algn="l" rtl="0">
              <a:lnSpc>
                <a:spcPts val="9549"/>
              </a:lnSpc>
            </a:pPr>
            <a:r>
              <a:rPr lang="ko-KR" sz="8303" b="1" i="0" u="none" baseline="0">
                <a:solidFill>
                  <a:srgbClr val="293374"/>
                </a:solidFill>
                <a:latin typeface="Verdana Bold"/>
                <a:ea typeface="Verdana Bold"/>
                <a:cs typeface="Verdana Bold"/>
                <a:sym typeface="Verdana Bold"/>
              </a:rPr>
              <a:t>회원 모집 방법</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3B9C0-5434-D43A-B3E7-D463BFA936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197B13-BDF5-612C-FA70-D15ABB68B54B}"/>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ko-KR"/>
          </a:p>
        </p:txBody>
      </p:sp>
      <p:grpSp>
        <p:nvGrpSpPr>
          <p:cNvPr id="3" name="Group 3">
            <a:extLst>
              <a:ext uri="{FF2B5EF4-FFF2-40B4-BE49-F238E27FC236}">
                <a16:creationId xmlns:a16="http://schemas.microsoft.com/office/drawing/2014/main" id="{8654BEAA-3FD5-ECF8-7863-C9727D6543D9}"/>
              </a:ext>
            </a:extLst>
          </p:cNvPr>
          <p:cNvGrpSpPr/>
          <p:nvPr/>
        </p:nvGrpSpPr>
        <p:grpSpPr>
          <a:xfrm>
            <a:off x="8481900" y="0"/>
            <a:ext cx="10217632" cy="10287000"/>
            <a:chOff x="0" y="0"/>
            <a:chExt cx="13623509" cy="13716000"/>
          </a:xfrm>
        </p:grpSpPr>
        <p:sp>
          <p:nvSpPr>
            <p:cNvPr id="4" name="Freeform 4">
              <a:extLst>
                <a:ext uri="{FF2B5EF4-FFF2-40B4-BE49-F238E27FC236}">
                  <a16:creationId xmlns:a16="http://schemas.microsoft.com/office/drawing/2014/main" id="{3F8EE84B-7C26-E0E2-4ACB-C890E4D213CD}"/>
                </a:ext>
              </a:extLst>
            </p:cNvPr>
            <p:cNvSpPr/>
            <p:nvPr/>
          </p:nvSpPr>
          <p:spPr>
            <a:xfrm>
              <a:off x="0" y="0"/>
              <a:ext cx="13623558" cy="13715930"/>
            </a:xfrm>
            <a:custGeom>
              <a:avLst/>
              <a:gdLst/>
              <a:ahLst/>
              <a:cxnLst/>
              <a:rect l="l" t="t" r="r" b="b"/>
              <a:pathLst>
                <a:path w="13623558" h="13715930">
                  <a:moveTo>
                    <a:pt x="0" y="0"/>
                  </a:moveTo>
                  <a:lnTo>
                    <a:pt x="13623558" y="0"/>
                  </a:lnTo>
                  <a:lnTo>
                    <a:pt x="13623558" y="13715930"/>
                  </a:lnTo>
                  <a:lnTo>
                    <a:pt x="0" y="13715930"/>
                  </a:lnTo>
                  <a:lnTo>
                    <a:pt x="0" y="0"/>
                  </a:lnTo>
                  <a:close/>
                </a:path>
              </a:pathLst>
            </a:custGeom>
            <a:blipFill>
              <a:blip r:embed="rId4"/>
              <a:stretch>
                <a:fillRect l="-25555" r="-25555"/>
              </a:stretch>
            </a:blipFill>
          </p:spPr>
          <p:txBody>
            <a:bodyPr/>
            <a:lstStyle/>
            <a:p>
              <a:endParaRPr lang="ko-KR"/>
            </a:p>
          </p:txBody>
        </p:sp>
      </p:grpSp>
      <p:sp>
        <p:nvSpPr>
          <p:cNvPr id="5" name="Freeform 5">
            <a:extLst>
              <a:ext uri="{FF2B5EF4-FFF2-40B4-BE49-F238E27FC236}">
                <a16:creationId xmlns:a16="http://schemas.microsoft.com/office/drawing/2014/main" id="{BD275BFD-7068-24A8-AA21-A0EB0A336221}"/>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ko-KR"/>
          </a:p>
        </p:txBody>
      </p:sp>
      <p:sp>
        <p:nvSpPr>
          <p:cNvPr id="6" name="TextBox 6">
            <a:extLst>
              <a:ext uri="{FF2B5EF4-FFF2-40B4-BE49-F238E27FC236}">
                <a16:creationId xmlns:a16="http://schemas.microsoft.com/office/drawing/2014/main" id="{E7221170-D89A-5CAD-1E6F-B5E722C18BA1}"/>
              </a:ext>
            </a:extLst>
          </p:cNvPr>
          <p:cNvSpPr txBox="1"/>
          <p:nvPr/>
        </p:nvSpPr>
        <p:spPr>
          <a:xfrm>
            <a:off x="519266" y="2597436"/>
            <a:ext cx="10479402" cy="1800249"/>
          </a:xfrm>
          <a:prstGeom prst="rect">
            <a:avLst/>
          </a:prstGeom>
        </p:spPr>
        <p:txBody>
          <a:bodyPr lIns="0" tIns="0" rIns="0" bIns="0" rtlCol="0" anchor="t">
            <a:spAutoFit/>
          </a:bodyPr>
          <a:lstStyle/>
          <a:p>
            <a:pPr algn="l" rtl="0">
              <a:lnSpc>
                <a:spcPts val="7199"/>
              </a:lnSpc>
            </a:pPr>
            <a:r>
              <a:rPr lang="ko-KR" sz="6000" b="1" i="0" u="none" baseline="0">
                <a:solidFill>
                  <a:srgbClr val="FFFFFF"/>
                </a:solidFill>
                <a:latin typeface="Verdana Bold"/>
                <a:ea typeface="Verdana Bold"/>
                <a:cs typeface="Verdana Bold"/>
                <a:sym typeface="Verdana Bold"/>
              </a:rPr>
              <a:t>사명에 열정적인 회원 모집</a:t>
            </a:r>
          </a:p>
        </p:txBody>
      </p:sp>
      <p:sp>
        <p:nvSpPr>
          <p:cNvPr id="7" name="TextBox 7">
            <a:extLst>
              <a:ext uri="{FF2B5EF4-FFF2-40B4-BE49-F238E27FC236}">
                <a16:creationId xmlns:a16="http://schemas.microsoft.com/office/drawing/2014/main" id="{9BFE724E-B12B-4A37-A801-20B66E3E8E86}"/>
              </a:ext>
            </a:extLst>
          </p:cNvPr>
          <p:cNvSpPr txBox="1"/>
          <p:nvPr/>
        </p:nvSpPr>
        <p:spPr>
          <a:xfrm>
            <a:off x="328692" y="5076825"/>
            <a:ext cx="8153208" cy="3318510"/>
          </a:xfrm>
          <a:prstGeom prst="rect">
            <a:avLst/>
          </a:prstGeom>
        </p:spPr>
        <p:txBody>
          <a:bodyPr lIns="0" tIns="0" rIns="0" bIns="0" rtlCol="0" anchor="t">
            <a:spAutoFit/>
          </a:bodyPr>
          <a:lstStyle/>
          <a:p>
            <a:pPr marL="712465" lvl="1" indent="-356233" algn="l" rtl="0">
              <a:lnSpc>
                <a:spcPts val="4619"/>
              </a:lnSpc>
              <a:buFont typeface="Arial"/>
              <a:buChar char="•"/>
            </a:pPr>
            <a:r>
              <a:rPr lang="ko-KR" sz="3299" b="0" i="0" u="none" baseline="0">
                <a:solidFill>
                  <a:srgbClr val="FDFDFD"/>
                </a:solidFill>
                <a:latin typeface="Verdana"/>
                <a:ea typeface="Verdana"/>
                <a:cs typeface="Verdana"/>
                <a:sym typeface="Verdana"/>
              </a:rPr>
              <a:t>대학</a:t>
            </a:r>
          </a:p>
          <a:p>
            <a:pPr marL="712465" lvl="1" indent="-356233" algn="l" rtl="0">
              <a:lnSpc>
                <a:spcPts val="4619"/>
              </a:lnSpc>
              <a:buFont typeface="Arial"/>
              <a:buChar char="•"/>
            </a:pPr>
            <a:r>
              <a:rPr lang="ko-KR" sz="3299" b="0" i="0" u="none" baseline="0">
                <a:solidFill>
                  <a:srgbClr val="FDFDFD"/>
                </a:solidFill>
                <a:latin typeface="Verdana"/>
                <a:ea typeface="Verdana"/>
                <a:cs typeface="Verdana"/>
                <a:sym typeface="Verdana"/>
              </a:rPr>
              <a:t>직장, 특히 비영리 단체 </a:t>
            </a:r>
          </a:p>
          <a:p>
            <a:pPr marL="712465" lvl="1" indent="-356233" algn="l" rtl="0">
              <a:lnSpc>
                <a:spcPts val="4619"/>
              </a:lnSpc>
              <a:buFont typeface="Arial"/>
              <a:buChar char="•"/>
            </a:pPr>
            <a:r>
              <a:rPr lang="ko-KR" sz="3299" b="0" i="0" u="none" baseline="0">
                <a:solidFill>
                  <a:srgbClr val="FDFDFD"/>
                </a:solidFill>
                <a:latin typeface="Verdana"/>
                <a:ea typeface="Verdana"/>
                <a:cs typeface="Verdana"/>
                <a:sym typeface="Verdana"/>
              </a:rPr>
              <a:t>여성 전문직 네트워크 및 행사</a:t>
            </a:r>
          </a:p>
          <a:p>
            <a:pPr marL="712465" lvl="1" indent="-356233" algn="l" rtl="0">
              <a:lnSpc>
                <a:spcPts val="4619"/>
              </a:lnSpc>
              <a:buFont typeface="Arial"/>
              <a:buChar char="•"/>
            </a:pPr>
            <a:r>
              <a:rPr lang="ko-KR" sz="3299" b="0" i="0" u="none" baseline="0">
                <a:solidFill>
                  <a:srgbClr val="FDFDFD"/>
                </a:solidFill>
                <a:latin typeface="Verdana"/>
                <a:ea typeface="Verdana"/>
                <a:cs typeface="Verdana"/>
                <a:sym typeface="Verdana"/>
              </a:rPr>
              <a:t>지역 박람회 또는 자원봉사 박람회 </a:t>
            </a:r>
          </a:p>
          <a:p>
            <a:pPr algn="l" rtl="0">
              <a:lnSpc>
                <a:spcPts val="3359"/>
              </a:lnSpc>
            </a:pPr>
            <a:endParaRPr lang="ko-KR" sz="3299">
              <a:solidFill>
                <a:srgbClr val="FDFDFD"/>
              </a:solidFill>
              <a:latin typeface="Verdana"/>
              <a:ea typeface="Verdana"/>
              <a:cs typeface="Verdana"/>
              <a:sym typeface="Verdana"/>
            </a:endParaRPr>
          </a:p>
        </p:txBody>
      </p:sp>
    </p:spTree>
    <p:extLst>
      <p:ext uri="{BB962C8B-B14F-4D97-AF65-F5344CB8AC3E}">
        <p14:creationId xmlns:p14="http://schemas.microsoft.com/office/powerpoint/2010/main" val="219097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ko-K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ko-KR"/>
          </a:p>
        </p:txBody>
      </p:sp>
      <p:sp>
        <p:nvSpPr>
          <p:cNvPr id="4" name="TextBox 4"/>
          <p:cNvSpPr txBox="1"/>
          <p:nvPr/>
        </p:nvSpPr>
        <p:spPr>
          <a:xfrm>
            <a:off x="990792" y="3833046"/>
            <a:ext cx="8153208" cy="1287146"/>
          </a:xfrm>
          <a:prstGeom prst="rect">
            <a:avLst/>
          </a:prstGeom>
        </p:spPr>
        <p:txBody>
          <a:bodyPr lIns="0" tIns="0" rIns="0" bIns="0" rtlCol="0" anchor="t">
            <a:spAutoFit/>
          </a:bodyPr>
          <a:lstStyle/>
          <a:p>
            <a:pPr algn="l" rtl="0">
              <a:lnSpc>
                <a:spcPts val="5179"/>
              </a:lnSpc>
            </a:pPr>
            <a:r>
              <a:rPr lang="ko-KR" sz="3699" b="0" i="0" u="none" baseline="0">
                <a:solidFill>
                  <a:srgbClr val="000000"/>
                </a:solidFill>
                <a:latin typeface="Verdana"/>
                <a:ea typeface="Verdana"/>
                <a:cs typeface="Verdana"/>
                <a:sym typeface="Verdana"/>
              </a:rPr>
              <a:t>회원 가입 문의에 신속하게 답변하세요! </a:t>
            </a:r>
          </a:p>
        </p:txBody>
      </p:sp>
      <p:sp>
        <p:nvSpPr>
          <p:cNvPr id="5" name="TextBox 5"/>
          <p:cNvSpPr txBox="1"/>
          <p:nvPr/>
        </p:nvSpPr>
        <p:spPr>
          <a:xfrm>
            <a:off x="990792" y="1475744"/>
            <a:ext cx="8153208" cy="1800249"/>
          </a:xfrm>
          <a:prstGeom prst="rect">
            <a:avLst/>
          </a:prstGeom>
        </p:spPr>
        <p:txBody>
          <a:bodyPr lIns="0" tIns="0" rIns="0" bIns="0" rtlCol="0" anchor="t">
            <a:spAutoFit/>
          </a:bodyPr>
          <a:lstStyle/>
          <a:p>
            <a:pPr algn="l" rtl="0">
              <a:lnSpc>
                <a:spcPts val="7199"/>
              </a:lnSpc>
            </a:pPr>
            <a:r>
              <a:rPr lang="ko-KR" sz="6000" b="1" i="0" u="none" baseline="0">
                <a:solidFill>
                  <a:srgbClr val="293374"/>
                </a:solidFill>
                <a:latin typeface="Verdana Bold"/>
                <a:ea typeface="Verdana Bold"/>
                <a:cs typeface="Verdana Bold"/>
                <a:sym typeface="Verdana Bold"/>
              </a:rPr>
              <a:t>첫인상의 중요성</a:t>
            </a:r>
          </a:p>
        </p:txBody>
      </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ko-KR"/>
            </a:p>
          </p:txBody>
        </p:sp>
      </p:grpSp>
      <p:grpSp>
        <p:nvGrpSpPr>
          <p:cNvPr id="8" name="Group 8"/>
          <p:cNvGrpSpPr/>
          <p:nvPr/>
        </p:nvGrpSpPr>
        <p:grpSpPr>
          <a:xfrm>
            <a:off x="9686017" y="3595783"/>
            <a:ext cx="5486521" cy="548652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r="-25046"/>
              </a:stretch>
            </a:blipFill>
          </p:spPr>
          <p:txBody>
            <a:bodyPr/>
            <a:lstStyle/>
            <a:p>
              <a:endParaRPr lang="ko-KR"/>
            </a:p>
          </p:txBody>
        </p:sp>
      </p:grpSp>
      <p:sp>
        <p:nvSpPr>
          <p:cNvPr id="10" name="Freeform 10"/>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ko-K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56858" r="-82691"/>
              </a:stretch>
            </a:blipFill>
          </p:spPr>
          <p:txBody>
            <a:bodyPr/>
            <a:lstStyle/>
            <a:p>
              <a:endParaRPr lang="ko-KR"/>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ko-KR"/>
          </a:p>
        </p:txBody>
      </p:sp>
      <p:sp>
        <p:nvSpPr>
          <p:cNvPr id="5" name="TextBox 5"/>
          <p:cNvSpPr txBox="1"/>
          <p:nvPr/>
        </p:nvSpPr>
        <p:spPr>
          <a:xfrm>
            <a:off x="990792" y="3833046"/>
            <a:ext cx="9982970" cy="1889761"/>
          </a:xfrm>
          <a:prstGeom prst="rect">
            <a:avLst/>
          </a:prstGeom>
        </p:spPr>
        <p:txBody>
          <a:bodyPr lIns="0" tIns="0" rIns="0" bIns="0" rtlCol="0" anchor="t">
            <a:spAutoFit/>
          </a:bodyPr>
          <a:lstStyle/>
          <a:p>
            <a:pPr marL="777234" lvl="1" indent="-388617" algn="l" rtl="0">
              <a:lnSpc>
                <a:spcPts val="5039"/>
              </a:lnSpc>
              <a:buFont typeface="Arial"/>
              <a:buChar char="•"/>
            </a:pPr>
            <a:r>
              <a:rPr lang="ko-KR" sz="3599" b="0" i="0" u="none" baseline="0">
                <a:solidFill>
                  <a:srgbClr val="000000"/>
                </a:solidFill>
                <a:latin typeface="Verdana"/>
                <a:ea typeface="Verdana"/>
                <a:cs typeface="Verdana"/>
                <a:sym typeface="Verdana"/>
              </a:rPr>
              <a:t>심사 참여</a:t>
            </a:r>
          </a:p>
          <a:p>
            <a:pPr marL="777234" lvl="1" indent="-388617" algn="l" rtl="0">
              <a:lnSpc>
                <a:spcPts val="5039"/>
              </a:lnSpc>
              <a:buFont typeface="Arial"/>
              <a:buChar char="•"/>
            </a:pPr>
            <a:r>
              <a:rPr lang="ko-KR" sz="3599" b="0" i="0" u="none" baseline="0">
                <a:solidFill>
                  <a:srgbClr val="000000"/>
                </a:solidFill>
                <a:latin typeface="Verdana"/>
                <a:ea typeface="Verdana"/>
                <a:cs typeface="Verdana"/>
                <a:sym typeface="Verdana"/>
              </a:rPr>
              <a:t>시상식 초대</a:t>
            </a:r>
          </a:p>
          <a:p>
            <a:pPr marL="777234" lvl="1" indent="-388617" algn="l" rtl="0">
              <a:lnSpc>
                <a:spcPts val="5039"/>
              </a:lnSpc>
              <a:buFont typeface="Arial"/>
              <a:buChar char="•"/>
            </a:pPr>
            <a:r>
              <a:rPr lang="ko-KR" sz="3599" b="0" i="0" u="none" baseline="0">
                <a:solidFill>
                  <a:srgbClr val="000000"/>
                </a:solidFill>
                <a:latin typeface="Verdana"/>
                <a:ea typeface="Verdana"/>
                <a:cs typeface="Verdana"/>
                <a:sym typeface="Verdana"/>
              </a:rPr>
              <a:t>동영상 공유</a:t>
            </a:r>
          </a:p>
        </p:txBody>
      </p:sp>
      <p:sp>
        <p:nvSpPr>
          <p:cNvPr id="6" name="TextBox 6"/>
          <p:cNvSpPr txBox="1"/>
          <p:nvPr/>
        </p:nvSpPr>
        <p:spPr>
          <a:xfrm>
            <a:off x="533400" y="1323050"/>
            <a:ext cx="11049000" cy="1846659"/>
          </a:xfrm>
          <a:prstGeom prst="rect">
            <a:avLst/>
          </a:prstGeom>
        </p:spPr>
        <p:txBody>
          <a:bodyPr wrap="square" lIns="0" tIns="0" rIns="0" bIns="0" rtlCol="0" anchor="t">
            <a:spAutoFit/>
          </a:bodyPr>
          <a:lstStyle/>
          <a:p>
            <a:pPr algn="l" rtl="0">
              <a:lnSpc>
                <a:spcPts val="7199"/>
              </a:lnSpc>
            </a:pPr>
            <a:r>
              <a:rPr lang="ko-KR" sz="6000" b="1" i="0" u="none" baseline="0" dirty="0" err="1">
                <a:solidFill>
                  <a:srgbClr val="293374"/>
                </a:solidFill>
                <a:latin typeface="Verdana Bold"/>
                <a:ea typeface="Verdana Bold"/>
                <a:cs typeface="Verdana Bold"/>
                <a:sym typeface="Verdana Bold"/>
              </a:rPr>
              <a:t>리브</a:t>
            </a:r>
            <a:r>
              <a:rPr lang="ko-KR" sz="6000" b="1" i="0" u="none" baseline="0" dirty="0">
                <a:solidFill>
                  <a:srgbClr val="293374"/>
                </a:solidFill>
                <a:latin typeface="Verdana Bold"/>
                <a:ea typeface="Verdana Bold"/>
                <a:cs typeface="Verdana Bold"/>
                <a:sym typeface="Verdana Bold"/>
              </a:rPr>
              <a:t> </a:t>
            </a:r>
            <a:r>
              <a:rPr lang="ko-KR" sz="6000" b="1" i="0" u="none" baseline="0" dirty="0" err="1">
                <a:solidFill>
                  <a:srgbClr val="293374"/>
                </a:solidFill>
                <a:latin typeface="Verdana Bold"/>
                <a:ea typeface="Verdana Bold"/>
                <a:cs typeface="Verdana Bold"/>
                <a:sym typeface="Verdana Bold"/>
              </a:rPr>
              <a:t>유어</a:t>
            </a:r>
            <a:r>
              <a:rPr lang="ko-KR" sz="6000" b="1" i="0" u="none" baseline="0" dirty="0">
                <a:solidFill>
                  <a:srgbClr val="293374"/>
                </a:solidFill>
                <a:latin typeface="Verdana Bold"/>
                <a:ea typeface="Verdana Bold"/>
                <a:cs typeface="Verdana Bold"/>
                <a:sym typeface="Verdana Bold"/>
              </a:rPr>
              <a:t> 드림 상</a:t>
            </a:r>
            <a:r>
              <a:rPr lang="en-US" altLang="ko-KR" sz="6000" b="1" i="0" u="none" baseline="0" dirty="0">
                <a:solidFill>
                  <a:srgbClr val="293374"/>
                </a:solidFill>
                <a:latin typeface="Verdana Bold"/>
                <a:ea typeface="Verdana Bold"/>
                <a:cs typeface="Verdana Bold"/>
                <a:sym typeface="Verdana Bold"/>
              </a:rPr>
              <a:t> </a:t>
            </a:r>
          </a:p>
          <a:p>
            <a:pPr algn="l" rtl="0">
              <a:lnSpc>
                <a:spcPts val="7199"/>
              </a:lnSpc>
            </a:pPr>
            <a:r>
              <a:rPr lang="ko-KR" sz="6000" b="1" i="0" u="none" baseline="0" dirty="0">
                <a:solidFill>
                  <a:srgbClr val="293374"/>
                </a:solidFill>
                <a:latin typeface="Verdana Bold"/>
                <a:ea typeface="Verdana Bold"/>
                <a:cs typeface="Verdana Bold"/>
                <a:sym typeface="Verdana Bold"/>
              </a:rPr>
              <a:t>(</a:t>
            </a:r>
            <a:r>
              <a:rPr lang="ko-KR" sz="6000" b="1" i="1" u="none" baseline="0" dirty="0">
                <a:solidFill>
                  <a:srgbClr val="293374"/>
                </a:solidFill>
                <a:latin typeface="Verdana Bold"/>
                <a:ea typeface="Verdana Bold"/>
                <a:cs typeface="Verdana Bold"/>
                <a:sym typeface="Verdana Bold"/>
              </a:rPr>
              <a:t>Live </a:t>
            </a:r>
            <a:r>
              <a:rPr lang="ko-KR" sz="6000" b="1" i="1" u="none" baseline="0" dirty="0" err="1">
                <a:solidFill>
                  <a:srgbClr val="293374"/>
                </a:solidFill>
                <a:latin typeface="Verdana Bold"/>
                <a:ea typeface="Verdana Bold"/>
                <a:cs typeface="Verdana Bold"/>
                <a:sym typeface="Verdana Bold"/>
              </a:rPr>
              <a:t>Your</a:t>
            </a:r>
            <a:r>
              <a:rPr lang="ko-KR" sz="6000" b="1" i="1" u="none" baseline="0" dirty="0">
                <a:solidFill>
                  <a:srgbClr val="293374"/>
                </a:solidFill>
                <a:latin typeface="Verdana Bold"/>
                <a:ea typeface="Verdana Bold"/>
                <a:cs typeface="Verdana Bold"/>
                <a:sym typeface="Verdana Bold"/>
              </a:rPr>
              <a:t> Dream </a:t>
            </a:r>
            <a:r>
              <a:rPr lang="ko-KR" sz="6000" b="1" i="1" u="none" baseline="0" dirty="0" err="1">
                <a:solidFill>
                  <a:srgbClr val="293374"/>
                </a:solidFill>
                <a:latin typeface="Verdana Bold"/>
                <a:ea typeface="Verdana Bold"/>
                <a:cs typeface="Verdana Bold"/>
                <a:sym typeface="Verdana Bold"/>
              </a:rPr>
              <a:t>Awards</a:t>
            </a:r>
            <a:r>
              <a:rPr lang="ko-KR" sz="6000" b="1" i="0" u="none" baseline="0" dirty="0">
                <a:solidFill>
                  <a:srgbClr val="293374"/>
                </a:solidFill>
                <a:latin typeface="Verdana Bold"/>
                <a:ea typeface="Verdana Bold"/>
                <a:cs typeface="Verdana Bold"/>
                <a:sym typeface="Verdana Bold"/>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70493"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9774" r="-69774"/>
              </a:stretch>
            </a:blipFill>
          </p:spPr>
          <p:txBody>
            <a:bodyPr/>
            <a:lstStyle/>
            <a:p>
              <a:endParaRPr lang="ko-KR"/>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ko-KR"/>
          </a:p>
        </p:txBody>
      </p:sp>
      <p:sp>
        <p:nvSpPr>
          <p:cNvPr id="5" name="TextBox 5"/>
          <p:cNvSpPr txBox="1"/>
          <p:nvPr/>
        </p:nvSpPr>
        <p:spPr>
          <a:xfrm>
            <a:off x="990792" y="3842571"/>
            <a:ext cx="9982970" cy="1885131"/>
          </a:xfrm>
          <a:prstGeom prst="rect">
            <a:avLst/>
          </a:prstGeom>
        </p:spPr>
        <p:txBody>
          <a:bodyPr lIns="0" tIns="0" rIns="0" bIns="0" rtlCol="0" anchor="t">
            <a:spAutoFit/>
          </a:bodyPr>
          <a:lstStyle/>
          <a:p>
            <a:pPr marL="755644" lvl="1" indent="-377822" algn="l" rtl="0">
              <a:lnSpc>
                <a:spcPts val="4899"/>
              </a:lnSpc>
              <a:buFont typeface="Arial"/>
              <a:buChar char="•"/>
            </a:pPr>
            <a:r>
              <a:rPr lang="ko-KR" sz="3499" b="0" i="0" u="none" baseline="0" dirty="0">
                <a:solidFill>
                  <a:srgbClr val="000000"/>
                </a:solidFill>
                <a:latin typeface="Verdana"/>
                <a:ea typeface="Verdana"/>
                <a:cs typeface="Verdana"/>
                <a:sym typeface="Verdana"/>
              </a:rPr>
              <a:t>자료 준비</a:t>
            </a:r>
          </a:p>
          <a:p>
            <a:pPr marL="755644" lvl="1" indent="-377822" algn="l" rtl="0">
              <a:lnSpc>
                <a:spcPts val="4899"/>
              </a:lnSpc>
              <a:buFont typeface="Arial"/>
              <a:buChar char="•"/>
            </a:pPr>
            <a:r>
              <a:rPr lang="ko-KR" sz="3499" b="0" i="0" u="none" baseline="0" dirty="0">
                <a:solidFill>
                  <a:srgbClr val="000000"/>
                </a:solidFill>
                <a:latin typeface="Verdana"/>
                <a:ea typeface="Verdana"/>
                <a:cs typeface="Verdana"/>
                <a:sym typeface="Verdana"/>
              </a:rPr>
              <a:t>직업 및 학업 여정 공유</a:t>
            </a:r>
          </a:p>
          <a:p>
            <a:pPr marL="755644" lvl="1" indent="-377822" algn="l" rtl="0">
              <a:lnSpc>
                <a:spcPts val="4899"/>
              </a:lnSpc>
              <a:buFont typeface="Arial"/>
              <a:buChar char="•"/>
            </a:pPr>
            <a:r>
              <a:rPr lang="ko-KR" sz="3499" b="0" i="0" u="none" baseline="0" dirty="0">
                <a:solidFill>
                  <a:srgbClr val="000000"/>
                </a:solidFill>
                <a:latin typeface="Verdana"/>
                <a:ea typeface="Verdana"/>
                <a:cs typeface="Verdana"/>
                <a:sym typeface="Verdana"/>
              </a:rPr>
              <a:t>여학생 평가</a:t>
            </a:r>
            <a:r>
              <a:rPr lang="ko-KR" altLang="en-US" sz="3499" b="0" i="0" u="none" baseline="0" dirty="0">
                <a:solidFill>
                  <a:srgbClr val="000000"/>
                </a:solidFill>
                <a:latin typeface="Verdana"/>
                <a:ea typeface="Verdana"/>
                <a:cs typeface="Verdana"/>
                <a:sym typeface="Verdana"/>
              </a:rPr>
              <a:t>서</a:t>
            </a:r>
            <a:r>
              <a:rPr lang="ko-KR" sz="3499" b="0" i="0" u="none" baseline="0" dirty="0">
                <a:solidFill>
                  <a:srgbClr val="000000"/>
                </a:solidFill>
                <a:latin typeface="Verdana"/>
                <a:ea typeface="Verdana"/>
                <a:cs typeface="Verdana"/>
                <a:sym typeface="Verdana"/>
              </a:rPr>
              <a:t> 검토</a:t>
            </a:r>
          </a:p>
        </p:txBody>
      </p:sp>
      <p:sp>
        <p:nvSpPr>
          <p:cNvPr id="6" name="TextBox 6"/>
          <p:cNvSpPr txBox="1"/>
          <p:nvPr/>
        </p:nvSpPr>
        <p:spPr>
          <a:xfrm>
            <a:off x="1231242" y="1683725"/>
            <a:ext cx="8153208" cy="1846659"/>
          </a:xfrm>
          <a:prstGeom prst="rect">
            <a:avLst/>
          </a:prstGeom>
        </p:spPr>
        <p:txBody>
          <a:bodyPr lIns="0" tIns="0" rIns="0" bIns="0" rtlCol="0" anchor="t">
            <a:spAutoFit/>
          </a:bodyPr>
          <a:lstStyle/>
          <a:p>
            <a:pPr algn="just" rtl="0">
              <a:lnSpc>
                <a:spcPts val="7199"/>
              </a:lnSpc>
            </a:pPr>
            <a:r>
              <a:rPr lang="ko-KR" sz="6000" b="1" i="0" u="none" baseline="0" dirty="0">
                <a:solidFill>
                  <a:srgbClr val="293374"/>
                </a:solidFill>
                <a:latin typeface="Verdana Bold"/>
                <a:ea typeface="Verdana Bold"/>
                <a:cs typeface="Verdana Bold"/>
                <a:sym typeface="Verdana Bold"/>
              </a:rPr>
              <a:t>드림 </a:t>
            </a:r>
            <a:r>
              <a:rPr lang="ko-KR" sz="6000" b="1" i="0" u="none" baseline="0" dirty="0" err="1">
                <a:solidFill>
                  <a:srgbClr val="293374"/>
                </a:solidFill>
                <a:latin typeface="Verdana Bold"/>
                <a:ea typeface="Verdana Bold"/>
                <a:cs typeface="Verdana Bold"/>
                <a:sym typeface="Verdana Bold"/>
              </a:rPr>
              <a:t>잇</a:t>
            </a:r>
            <a:r>
              <a:rPr lang="ko-KR" sz="6000" b="1" i="0" u="none" baseline="0" dirty="0">
                <a:solidFill>
                  <a:srgbClr val="293374"/>
                </a:solidFill>
                <a:latin typeface="Verdana Bold"/>
                <a:ea typeface="Verdana Bold"/>
                <a:cs typeface="Verdana Bold"/>
                <a:sym typeface="Verdana Bold"/>
              </a:rPr>
              <a:t>, 비 </a:t>
            </a:r>
            <a:r>
              <a:rPr lang="ko-KR" sz="6000" b="1" i="0" u="none" baseline="0" dirty="0" err="1">
                <a:solidFill>
                  <a:srgbClr val="293374"/>
                </a:solidFill>
                <a:latin typeface="Verdana Bold"/>
                <a:ea typeface="Verdana Bold"/>
                <a:cs typeface="Verdana Bold"/>
                <a:sym typeface="Verdana Bold"/>
              </a:rPr>
              <a:t>잇</a:t>
            </a:r>
            <a:endParaRPr lang="en-US" altLang="ko-KR" sz="6000" b="1" i="0" u="none" baseline="0" dirty="0">
              <a:solidFill>
                <a:srgbClr val="293374"/>
              </a:solidFill>
              <a:latin typeface="Verdana Bold"/>
              <a:ea typeface="Verdana Bold"/>
              <a:cs typeface="Verdana Bold"/>
              <a:sym typeface="Verdana Bold"/>
            </a:endParaRPr>
          </a:p>
          <a:p>
            <a:pPr algn="just" rtl="0">
              <a:lnSpc>
                <a:spcPts val="7199"/>
              </a:lnSpc>
            </a:pPr>
            <a:r>
              <a:rPr lang="ko-KR" sz="6000" b="1" i="0" u="none" baseline="0" dirty="0">
                <a:solidFill>
                  <a:srgbClr val="293374"/>
                </a:solidFill>
                <a:latin typeface="Verdana Bold"/>
                <a:ea typeface="Verdana Bold"/>
                <a:cs typeface="Verdana Bold"/>
                <a:sym typeface="Verdana Bold"/>
              </a:rPr>
              <a:t>(</a:t>
            </a:r>
            <a:r>
              <a:rPr lang="ko-KR" sz="6000" b="1" i="1" u="none" baseline="0" dirty="0">
                <a:solidFill>
                  <a:srgbClr val="293374"/>
                </a:solidFill>
                <a:latin typeface="Verdana Bold"/>
                <a:ea typeface="Verdana Bold"/>
                <a:cs typeface="Verdana Bold"/>
                <a:sym typeface="Verdana Bold"/>
              </a:rPr>
              <a:t>Dream </a:t>
            </a:r>
            <a:r>
              <a:rPr lang="ko-KR" sz="6000" b="1" i="1" u="none" baseline="0" dirty="0" err="1">
                <a:solidFill>
                  <a:srgbClr val="293374"/>
                </a:solidFill>
                <a:latin typeface="Verdana Bold"/>
                <a:ea typeface="Verdana Bold"/>
                <a:cs typeface="Verdana Bold"/>
                <a:sym typeface="Verdana Bold"/>
              </a:rPr>
              <a:t>It</a:t>
            </a:r>
            <a:r>
              <a:rPr lang="ko-KR" sz="6000" b="1" i="1" u="none" baseline="0" dirty="0">
                <a:solidFill>
                  <a:srgbClr val="293374"/>
                </a:solidFill>
                <a:latin typeface="Verdana Bold"/>
                <a:ea typeface="Verdana Bold"/>
                <a:cs typeface="Verdana Bold"/>
                <a:sym typeface="Verdana Bold"/>
              </a:rPr>
              <a:t>, </a:t>
            </a:r>
            <a:r>
              <a:rPr lang="ko-KR" sz="6000" b="1" i="1" u="none" baseline="0" dirty="0" err="1">
                <a:solidFill>
                  <a:srgbClr val="293374"/>
                </a:solidFill>
                <a:latin typeface="Verdana Bold"/>
                <a:ea typeface="Verdana Bold"/>
                <a:cs typeface="Verdana Bold"/>
                <a:sym typeface="Verdana Bold"/>
              </a:rPr>
              <a:t>Be</a:t>
            </a:r>
            <a:r>
              <a:rPr lang="ko-KR" sz="6000" b="1" i="1" u="none" baseline="0" dirty="0">
                <a:solidFill>
                  <a:srgbClr val="293374"/>
                </a:solidFill>
                <a:latin typeface="Verdana Bold"/>
                <a:ea typeface="Verdana Bold"/>
                <a:cs typeface="Verdana Bold"/>
                <a:sym typeface="Verdana Bold"/>
              </a:rPr>
              <a:t> </a:t>
            </a:r>
            <a:r>
              <a:rPr lang="ko-KR" sz="6000" b="1" i="1" u="none" baseline="0" dirty="0" err="1">
                <a:solidFill>
                  <a:srgbClr val="293374"/>
                </a:solidFill>
                <a:latin typeface="Verdana Bold"/>
                <a:ea typeface="Verdana Bold"/>
                <a:cs typeface="Verdana Bold"/>
                <a:sym typeface="Verdana Bold"/>
              </a:rPr>
              <a:t>It</a:t>
            </a:r>
            <a:r>
              <a:rPr lang="ko-KR" sz="6000" b="1" i="0" u="none" baseline="0" dirty="0">
                <a:solidFill>
                  <a:srgbClr val="293374"/>
                </a:solidFill>
                <a:latin typeface="Verdana Bold"/>
                <a:ea typeface="Verdana Bold"/>
                <a:cs typeface="Verdana Bold"/>
                <a:sym typeface="Verdana Bold"/>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ko-KR"/>
          </a:p>
        </p:txBody>
      </p:sp>
      <p:sp>
        <p:nvSpPr>
          <p:cNvPr id="3" name="TextBox 3"/>
          <p:cNvSpPr txBox="1"/>
          <p:nvPr/>
        </p:nvSpPr>
        <p:spPr>
          <a:xfrm>
            <a:off x="3981498" y="2476500"/>
            <a:ext cx="10325004" cy="923330"/>
          </a:xfrm>
          <a:prstGeom prst="rect">
            <a:avLst/>
          </a:prstGeom>
        </p:spPr>
        <p:txBody>
          <a:bodyPr wrap="square" lIns="0" tIns="0" rIns="0" bIns="0" rtlCol="0" anchor="t">
            <a:spAutoFit/>
          </a:bodyPr>
          <a:lstStyle/>
          <a:p>
            <a:pPr algn="ctr" rtl="0">
              <a:lnSpc>
                <a:spcPts val="7199"/>
              </a:lnSpc>
            </a:pPr>
            <a:r>
              <a:rPr lang="ko-KR" sz="6000" b="1" i="0" u="none" baseline="0" dirty="0">
                <a:solidFill>
                  <a:srgbClr val="293374"/>
                </a:solidFill>
                <a:latin typeface="Verdana Bold"/>
                <a:ea typeface="Verdana Bold"/>
                <a:cs typeface="Verdana Bold"/>
                <a:sym typeface="Verdana Bold"/>
              </a:rPr>
              <a:t>신입 회원 = 새로운 아이디어</a:t>
            </a: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ko-K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ko-K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ko-K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txBody>
            <a:bodyPr/>
            <a:lstStyle/>
            <a:p>
              <a:endParaRPr lang="ko-K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ko-KR"/>
          </a:p>
        </p:txBody>
      </p:sp>
      <p:sp>
        <p:nvSpPr>
          <p:cNvPr id="7" name="TextBox 7"/>
          <p:cNvSpPr txBox="1"/>
          <p:nvPr/>
        </p:nvSpPr>
        <p:spPr>
          <a:xfrm>
            <a:off x="990792" y="3842571"/>
            <a:ext cx="8153208" cy="2513509"/>
          </a:xfrm>
          <a:prstGeom prst="rect">
            <a:avLst/>
          </a:prstGeom>
        </p:spPr>
        <p:txBody>
          <a:bodyPr lIns="0" tIns="0" rIns="0" bIns="0" rtlCol="0" anchor="t">
            <a:spAutoFit/>
          </a:bodyPr>
          <a:lstStyle/>
          <a:p>
            <a:pPr marL="755644" lvl="1" indent="-377822" algn="l" rtl="0">
              <a:lnSpc>
                <a:spcPts val="4899"/>
              </a:lnSpc>
              <a:buFont typeface="Arial"/>
              <a:buChar char="•"/>
            </a:pPr>
            <a:r>
              <a:rPr lang="ko-KR" sz="3499" b="0" i="0" u="none" baseline="0" dirty="0">
                <a:solidFill>
                  <a:srgbClr val="000000"/>
                </a:solidFill>
                <a:latin typeface="Verdana"/>
                <a:ea typeface="Verdana"/>
                <a:cs typeface="Verdana"/>
                <a:sym typeface="Verdana"/>
              </a:rPr>
              <a:t>유연한 참여 방식 제공</a:t>
            </a:r>
          </a:p>
          <a:p>
            <a:pPr marL="755644" lvl="1" indent="-377822" algn="l" rtl="0">
              <a:lnSpc>
                <a:spcPts val="4899"/>
              </a:lnSpc>
              <a:buFont typeface="Arial"/>
              <a:buChar char="•"/>
            </a:pPr>
            <a:r>
              <a:rPr lang="ko-KR" sz="3499" b="0" i="0" u="none" baseline="0" dirty="0">
                <a:solidFill>
                  <a:srgbClr val="000000"/>
                </a:solidFill>
                <a:latin typeface="Verdana"/>
                <a:ea typeface="Verdana"/>
                <a:cs typeface="Verdana"/>
                <a:sym typeface="Verdana"/>
              </a:rPr>
              <a:t>온라인(가상)/</a:t>
            </a:r>
            <a:r>
              <a:rPr lang="ko-KR" sz="3499" b="0" i="0" u="none" baseline="0" dirty="0" err="1">
                <a:solidFill>
                  <a:srgbClr val="000000"/>
                </a:solidFill>
                <a:latin typeface="Verdana"/>
                <a:ea typeface="Verdana"/>
                <a:cs typeface="Verdana"/>
                <a:sym typeface="Verdana"/>
              </a:rPr>
              <a:t>하이브리드</a:t>
            </a:r>
            <a:r>
              <a:rPr lang="ko-KR" sz="3499" b="0" i="0" u="none" baseline="0" dirty="0">
                <a:solidFill>
                  <a:srgbClr val="000000"/>
                </a:solidFill>
                <a:latin typeface="Verdana"/>
                <a:ea typeface="Verdana"/>
                <a:cs typeface="Verdana"/>
                <a:sym typeface="Verdana"/>
              </a:rPr>
              <a:t> 회의 진행</a:t>
            </a:r>
          </a:p>
          <a:p>
            <a:pPr marL="755644" lvl="1" indent="-377822" algn="l" rtl="0">
              <a:lnSpc>
                <a:spcPts val="4899"/>
              </a:lnSpc>
              <a:buFont typeface="Arial"/>
              <a:buChar char="•"/>
            </a:pPr>
            <a:r>
              <a:rPr lang="ko-KR" sz="3499" b="0" i="0" u="none" baseline="0" dirty="0" err="1">
                <a:solidFill>
                  <a:srgbClr val="000000"/>
                </a:solidFill>
                <a:latin typeface="Verdana"/>
                <a:ea typeface="Verdana"/>
                <a:cs typeface="Verdana"/>
                <a:sym typeface="Verdana"/>
              </a:rPr>
              <a:t>카풀</a:t>
            </a:r>
            <a:r>
              <a:rPr lang="ko-KR" sz="3499" b="0" i="0" u="none" baseline="0" dirty="0">
                <a:solidFill>
                  <a:srgbClr val="000000"/>
                </a:solidFill>
                <a:latin typeface="Verdana"/>
                <a:ea typeface="Verdana"/>
                <a:cs typeface="Verdana"/>
                <a:sym typeface="Verdana"/>
              </a:rPr>
              <a:t> 시스템 운영</a:t>
            </a:r>
          </a:p>
          <a:p>
            <a:pPr marL="755644" lvl="1" indent="-377822" algn="l" rtl="0">
              <a:lnSpc>
                <a:spcPts val="4899"/>
              </a:lnSpc>
              <a:buFont typeface="Arial"/>
              <a:buChar char="•"/>
            </a:pPr>
            <a:r>
              <a:rPr lang="ko-KR" sz="3499" b="0" i="0" u="none" baseline="0" dirty="0">
                <a:solidFill>
                  <a:srgbClr val="000000"/>
                </a:solidFill>
                <a:latin typeface="Verdana"/>
                <a:ea typeface="Verdana"/>
                <a:cs typeface="Verdana"/>
                <a:sym typeface="Verdana"/>
              </a:rPr>
              <a:t>죄책감을 주지 않는 문화 조성! </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rtl="0">
              <a:lnSpc>
                <a:spcPts val="7199"/>
              </a:lnSpc>
            </a:pPr>
            <a:r>
              <a:rPr lang="ko-KR" sz="6000" b="1" i="0" u="none" baseline="0">
                <a:solidFill>
                  <a:srgbClr val="293374"/>
                </a:solidFill>
                <a:latin typeface="Verdana Bold"/>
                <a:ea typeface="Verdana Bold"/>
                <a:cs typeface="Verdana Bold"/>
                <a:sym typeface="Verdana Bold"/>
              </a:rPr>
              <a:t>회원 유지 및 관리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ko-KR"/>
          </a:p>
        </p:txBody>
      </p:sp>
      <p:grpSp>
        <p:nvGrpSpPr>
          <p:cNvPr id="3" name="Group 3"/>
          <p:cNvGrpSpPr/>
          <p:nvPr/>
        </p:nvGrpSpPr>
        <p:grpSpPr>
          <a:xfrm>
            <a:off x="12146897" y="-13149"/>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69591" r="-69591"/>
              </a:stretch>
            </a:blipFill>
          </p:spPr>
          <p:txBody>
            <a:bodyPr/>
            <a:lstStyle/>
            <a:p>
              <a:endParaRPr lang="ko-K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ko-KR"/>
          </a:p>
        </p:txBody>
      </p:sp>
      <p:sp>
        <p:nvSpPr>
          <p:cNvPr id="6" name="TextBox 6"/>
          <p:cNvSpPr txBox="1"/>
          <p:nvPr/>
        </p:nvSpPr>
        <p:spPr>
          <a:xfrm>
            <a:off x="990792" y="3833046"/>
            <a:ext cx="10123721" cy="2527936"/>
          </a:xfrm>
          <a:prstGeom prst="rect">
            <a:avLst/>
          </a:prstGeom>
        </p:spPr>
        <p:txBody>
          <a:bodyPr lIns="0" tIns="0" rIns="0" bIns="0" rtlCol="0" anchor="t">
            <a:spAutoFit/>
          </a:bodyPr>
          <a:lstStyle/>
          <a:p>
            <a:pPr marL="777234" lvl="1" indent="-388617" algn="l" rtl="0">
              <a:lnSpc>
                <a:spcPts val="5039"/>
              </a:lnSpc>
              <a:buFont typeface="Arial"/>
              <a:buChar char="•"/>
            </a:pPr>
            <a:r>
              <a:rPr lang="ko-KR" sz="3599" b="0" i="0" u="none" baseline="0">
                <a:solidFill>
                  <a:srgbClr val="FFFFFF"/>
                </a:solidFill>
                <a:latin typeface="Verdana"/>
                <a:ea typeface="Verdana"/>
                <a:cs typeface="Verdana"/>
                <a:sym typeface="Verdana"/>
              </a:rPr>
              <a:t>분할 납부 허용</a:t>
            </a:r>
          </a:p>
          <a:p>
            <a:pPr marL="777234" lvl="1" indent="-388617" algn="l" rtl="0">
              <a:lnSpc>
                <a:spcPts val="5039"/>
              </a:lnSpc>
              <a:buFont typeface="Arial"/>
              <a:buChar char="•"/>
            </a:pPr>
            <a:r>
              <a:rPr lang="ko-KR" sz="3599" b="0" i="0" u="none" baseline="0">
                <a:solidFill>
                  <a:srgbClr val="FFFFFF"/>
                </a:solidFill>
                <a:latin typeface="Verdana"/>
                <a:ea typeface="Verdana"/>
                <a:cs typeface="Verdana"/>
                <a:sym typeface="Verdana"/>
              </a:rPr>
              <a:t>재정 지원 기금 조성</a:t>
            </a:r>
          </a:p>
          <a:p>
            <a:pPr marL="777234" lvl="1" indent="-388617" algn="l" rtl="0">
              <a:lnSpc>
                <a:spcPts val="5039"/>
              </a:lnSpc>
              <a:buFont typeface="Arial"/>
              <a:buChar char="•"/>
            </a:pPr>
            <a:r>
              <a:rPr lang="ko-KR" sz="3599" b="0" i="0" u="none" baseline="0">
                <a:solidFill>
                  <a:srgbClr val="FFFFFF"/>
                </a:solidFill>
                <a:latin typeface="Verdana"/>
                <a:ea typeface="Verdana"/>
                <a:cs typeface="Verdana"/>
                <a:sym typeface="Verdana"/>
              </a:rPr>
              <a:t>무료 장소 물색</a:t>
            </a:r>
          </a:p>
          <a:p>
            <a:pPr marL="777234" lvl="1" indent="-388617" algn="l" rtl="0">
              <a:lnSpc>
                <a:spcPts val="5039"/>
              </a:lnSpc>
              <a:buFont typeface="Arial"/>
              <a:buChar char="•"/>
            </a:pPr>
            <a:r>
              <a:rPr lang="ko-KR" sz="3599" b="0" i="0" u="none" baseline="0">
                <a:solidFill>
                  <a:srgbClr val="FFFFFF"/>
                </a:solidFill>
                <a:latin typeface="Verdana"/>
                <a:ea typeface="Verdana"/>
                <a:cs typeface="Verdana"/>
                <a:sym typeface="Verdana"/>
              </a:rPr>
              <a:t>클럽 회비 평가</a:t>
            </a:r>
          </a:p>
        </p:txBody>
      </p:sp>
      <p:sp>
        <p:nvSpPr>
          <p:cNvPr id="7" name="TextBox 7"/>
          <p:cNvSpPr txBox="1"/>
          <p:nvPr/>
        </p:nvSpPr>
        <p:spPr>
          <a:xfrm>
            <a:off x="990792" y="2597436"/>
            <a:ext cx="8153208" cy="895374"/>
          </a:xfrm>
          <a:prstGeom prst="rect">
            <a:avLst/>
          </a:prstGeom>
        </p:spPr>
        <p:txBody>
          <a:bodyPr lIns="0" tIns="0" rIns="0" bIns="0" rtlCol="0" anchor="t">
            <a:spAutoFit/>
          </a:bodyPr>
          <a:lstStyle/>
          <a:p>
            <a:pPr algn="just" rtl="0">
              <a:lnSpc>
                <a:spcPts val="7199"/>
              </a:lnSpc>
            </a:pPr>
            <a:r>
              <a:rPr lang="ko-KR" sz="6000" b="1" i="0" u="none" baseline="0">
                <a:solidFill>
                  <a:srgbClr val="FFFFFF"/>
                </a:solidFill>
                <a:latin typeface="Verdana Bold"/>
                <a:ea typeface="Verdana Bold"/>
                <a:cs typeface="Verdana Bold"/>
                <a:sym typeface="Verdana Bold"/>
              </a:rPr>
              <a:t>경제적 부담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ko-KR"/>
          </a:p>
        </p:txBody>
      </p:sp>
      <p:grpSp>
        <p:nvGrpSpPr>
          <p:cNvPr id="3" name="Group 3"/>
          <p:cNvGrpSpPr/>
          <p:nvPr/>
        </p:nvGrpSpPr>
        <p:grpSpPr>
          <a:xfrm>
            <a:off x="7736400" y="-254765"/>
            <a:ext cx="9522900" cy="8877530"/>
            <a:chOff x="0" y="0"/>
            <a:chExt cx="736600" cy="686680"/>
          </a:xfrm>
        </p:grpSpPr>
        <p:sp>
          <p:nvSpPr>
            <p:cNvPr id="4" name="Freeform 4"/>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ko-KR"/>
            </a:p>
          </p:txBody>
        </p:sp>
        <p:sp>
          <p:nvSpPr>
            <p:cNvPr id="5" name="TextBox 5"/>
            <p:cNvSpPr txBox="1"/>
            <p:nvPr/>
          </p:nvSpPr>
          <p:spPr>
            <a:xfrm>
              <a:off x="0" y="-47625"/>
              <a:ext cx="736600" cy="607305"/>
            </a:xfrm>
            <a:prstGeom prst="rect">
              <a:avLst/>
            </a:prstGeom>
          </p:spPr>
          <p:txBody>
            <a:bodyPr lIns="50800" tIns="50800" rIns="50800" bIns="50800" rtlCol="0" anchor="ctr"/>
            <a:lstStyle/>
            <a:p>
              <a:pPr algn="ctr" rtl="0">
                <a:lnSpc>
                  <a:spcPts val="2659"/>
                </a:lnSpc>
              </a:pPr>
              <a:endParaRPr/>
            </a:p>
          </p:txBody>
        </p:sp>
      </p:grpSp>
      <p:sp>
        <p:nvSpPr>
          <p:cNvPr id="6" name="TextBox 6"/>
          <p:cNvSpPr txBox="1"/>
          <p:nvPr/>
        </p:nvSpPr>
        <p:spPr>
          <a:xfrm>
            <a:off x="8734602" y="1299119"/>
            <a:ext cx="7526496" cy="2922595"/>
          </a:xfrm>
          <a:prstGeom prst="rect">
            <a:avLst/>
          </a:prstGeom>
        </p:spPr>
        <p:txBody>
          <a:bodyPr lIns="0" tIns="0" rIns="0" bIns="0" rtlCol="0" anchor="t">
            <a:spAutoFit/>
          </a:bodyPr>
          <a:lstStyle/>
          <a:p>
            <a:pPr algn="l" rtl="0">
              <a:lnSpc>
                <a:spcPts val="25199"/>
              </a:lnSpc>
            </a:pPr>
            <a:r>
              <a:rPr lang="ko-KR" altLang="en-US" sz="18000" b="1" i="0" u="none" baseline="0" dirty="0">
                <a:solidFill>
                  <a:srgbClr val="FFFFFF"/>
                </a:solidFill>
                <a:latin typeface="Verdana Bold"/>
                <a:ea typeface="Verdana Bold"/>
                <a:cs typeface="Verdana Bold"/>
                <a:sym typeface="Verdana Bold"/>
              </a:rPr>
              <a:t>나누기</a:t>
            </a:r>
            <a:endParaRPr lang="ko-KR" sz="18000" b="1" i="0" u="none" baseline="0" dirty="0">
              <a:solidFill>
                <a:srgbClr val="FFFFFF"/>
              </a:solidFill>
              <a:latin typeface="Verdana Bold"/>
              <a:ea typeface="Verdana Bold"/>
              <a:cs typeface="Verdana Bold"/>
              <a:sym typeface="Verdana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2951</TotalTime>
  <Words>1589</Words>
  <Application>Microsoft Office PowerPoint</Application>
  <PresentationFormat>Custom</PresentationFormat>
  <Paragraphs>122</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맑은 고딕</vt:lpstr>
      <vt:lpstr>Verdana Bold</vt:lpstr>
      <vt:lpstr>Arial</vt:lpstr>
      <vt:lpstr>Verdana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Fall Meeting 2026</dc:title>
  <dc:creator>Michael Kang</dc:creator>
  <cp:lastModifiedBy>Mike Kang</cp:lastModifiedBy>
  <cp:revision>17</cp:revision>
  <dcterms:created xsi:type="dcterms:W3CDTF">2006-08-16T00:00:00Z</dcterms:created>
  <dcterms:modified xsi:type="dcterms:W3CDTF">2026-07-06T16:20:17Z</dcterms:modified>
  <dc:identifier>DAHLViQaJKs</dc:identifier>
</cp:coreProperties>
</file>