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57" r:id="rId3"/>
    <p:sldId id="258" r:id="rId4"/>
    <p:sldId id="260" r:id="rId5"/>
    <p:sldId id="259" r:id="rId6"/>
    <p:sldId id="268" r:id="rId7"/>
    <p:sldId id="261" r:id="rId8"/>
    <p:sldId id="262" r:id="rId9"/>
    <p:sldId id="263" r:id="rId10"/>
    <p:sldId id="264" r:id="rId11"/>
    <p:sldId id="265" r:id="rId12"/>
    <p:sldId id="266" r:id="rId13"/>
    <p:sldId id="267" r:id="rId14"/>
  </p:sldIdLst>
  <p:sldSz cx="18288000" cy="10287000"/>
  <p:notesSz cx="6858000" cy="9144000"/>
  <p:embeddedFontLst>
    <p:embeddedFont>
      <p:font typeface="Verdana" panose="020B0604030504040204" pitchFamily="34" charset="0"/>
      <p:regular r:id="rId16"/>
      <p:bold r:id="rId17"/>
      <p:italic r:id="rId18"/>
      <p:boldItalic r:id="rId19"/>
    </p:embeddedFont>
    <p:embeddedFont>
      <p:font typeface="Verdana Bold" panose="020B0804030504040204" pitchFamily="34"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6405" autoAdjust="0"/>
  </p:normalViewPr>
  <p:slideViewPr>
    <p:cSldViewPr>
      <p:cViewPr varScale="1">
        <p:scale>
          <a:sx n="36" d="100"/>
          <a:sy n="36" d="100"/>
        </p:scale>
        <p:origin x="1762" y="96"/>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notesViewPr>
    <p:cSldViewPr>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u="none" kern="1200" baseline="0" dirty="0">
                <a:solidFill>
                  <a:schemeClr val="tx1"/>
                </a:solidFill>
                <a:effectLst/>
                <a:latin typeface="+mn-lt"/>
                <a:ea typeface="+mn-ea"/>
                <a:cs typeface="+mn-cs"/>
              </a:rPr>
              <a:t>Olá, eu sou NOME, a coordenadora regional de associação. Estou muito feliz em compartilhar com vocês a apresentação de hoje: Como recrutar, reter e engajar pessoas de diferentes gerações.</a:t>
            </a:r>
          </a:p>
          <a:p>
            <a:endParaRPr lang="pt-b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dirty="0">
                <a:solidFill>
                  <a:schemeClr val="tx1"/>
                </a:solidFill>
                <a:effectLst/>
                <a:latin typeface="+mn-lt"/>
                <a:ea typeface="+mn-ea"/>
                <a:cs typeface="+mn-cs"/>
              </a:rPr>
              <a:t>É importante lembrar que gerações não são estereótipos. Cada pessoa é única. Ainda assim, as gerações frequentemente compartilham experiências que influenciam a maneira como preferem se comunicar, se conectar e participar.</a:t>
            </a:r>
          </a:p>
          <a:p>
            <a:pPr algn="l" rtl="0"/>
            <a:r>
              <a:rPr lang="pt-br" sz="1200" b="0" i="0" u="none" kern="1200" baseline="0" dirty="0">
                <a:solidFill>
                  <a:schemeClr val="tx1"/>
                </a:solidFill>
                <a:effectLst/>
                <a:latin typeface="+mn-lt"/>
                <a:ea typeface="+mn-ea"/>
                <a:cs typeface="+mn-cs"/>
              </a:rPr>
              <a:t>O que une todas as gerações é muito mais importante do que o que as separa. As pessoas querem se sentir respeitadas, conectadas e fazer parte de algo significativo. E a </a:t>
            </a:r>
            <a:r>
              <a:rPr lang="pt-br" sz="1200" b="0" i="0" u="none" kern="1200" baseline="0" dirty="0" err="1">
                <a:solidFill>
                  <a:schemeClr val="tx1"/>
                </a:solidFill>
                <a:effectLst/>
                <a:latin typeface="+mn-lt"/>
                <a:ea typeface="+mn-ea"/>
                <a:cs typeface="+mn-cs"/>
              </a:rPr>
              <a:t>Soroptimist</a:t>
            </a:r>
            <a:r>
              <a:rPr lang="pt-br" sz="1200" b="0" i="0" u="none" kern="1200" baseline="0" dirty="0">
                <a:solidFill>
                  <a:schemeClr val="tx1"/>
                </a:solidFill>
                <a:effectLst/>
                <a:latin typeface="+mn-lt"/>
                <a:ea typeface="+mn-ea"/>
                <a:cs typeface="+mn-cs"/>
              </a:rPr>
              <a:t> oferece exatamente isso.</a:t>
            </a:r>
          </a:p>
          <a:p>
            <a:pPr algn="l" rtl="0"/>
            <a:r>
              <a:rPr lang="pt-br" sz="1200" b="0" i="0" u="none" kern="1200" baseline="0" dirty="0">
                <a:solidFill>
                  <a:schemeClr val="tx1"/>
                </a:solidFill>
                <a:effectLst/>
                <a:latin typeface="+mn-lt"/>
                <a:ea typeface="+mn-ea"/>
                <a:cs typeface="+mn-cs"/>
              </a:rPr>
              <a:t>Seus clubes podem recrutar, reter e engajar associadas de todas as gerações mantendo o respeito e o impacto em mente e seguindo as dicas abaixo. </a:t>
            </a:r>
          </a:p>
          <a:p>
            <a:endParaRPr lang="pt-b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dirty="0">
                <a:solidFill>
                  <a:schemeClr val="tx1"/>
                </a:solidFill>
                <a:effectLst/>
                <a:latin typeface="+mn-lt"/>
                <a:ea typeface="+mn-ea"/>
                <a:cs typeface="+mn-cs"/>
              </a:rPr>
              <a:t>Vários estudos mostram que as pessoas estão cada vez mais solitárias. A solidão já foi vista como um problema exclusivo das pessoas idosas, mas infelizmente ela tem efeitos muito mais amplos. Pessoas de todas as idades anseiam por mais conexões pessoais e comunidades mais positivas. </a:t>
            </a:r>
          </a:p>
          <a:p>
            <a:pPr algn="l" rtl="0"/>
            <a:r>
              <a:rPr lang="pt-br" sz="1200" b="0" i="0" u="none" kern="1200" baseline="0" dirty="0">
                <a:solidFill>
                  <a:schemeClr val="tx1"/>
                </a:solidFill>
                <a:effectLst/>
                <a:latin typeface="+mn-lt"/>
                <a:ea typeface="+mn-ea"/>
                <a:cs typeface="+mn-cs"/>
              </a:rPr>
              <a:t>A </a:t>
            </a:r>
            <a:r>
              <a:rPr lang="pt-br" sz="1200" b="0" i="0" u="none" kern="1200" baseline="0" dirty="0" err="1">
                <a:solidFill>
                  <a:schemeClr val="tx1"/>
                </a:solidFill>
                <a:effectLst/>
                <a:latin typeface="+mn-lt"/>
                <a:ea typeface="+mn-ea"/>
                <a:cs typeface="+mn-cs"/>
              </a:rPr>
              <a:t>Soroptimist</a:t>
            </a:r>
            <a:r>
              <a:rPr lang="pt-br" sz="1200" b="0" i="0" u="none" kern="1200" baseline="0" dirty="0">
                <a:solidFill>
                  <a:schemeClr val="tx1"/>
                </a:solidFill>
                <a:effectLst/>
                <a:latin typeface="+mn-lt"/>
                <a:ea typeface="+mn-ea"/>
                <a:cs typeface="+mn-cs"/>
              </a:rPr>
              <a:t> tem um valor incrível, pois oferece às pessoas uma forma de gerar impacto na vida de mulheres e meninas e se conectar com outras pessoas. Essa mensagem pode ser destacada no recrutamento de todas as faixas etárias.</a:t>
            </a:r>
          </a:p>
          <a:p>
            <a:endParaRPr lang="pt-b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a:solidFill>
                  <a:schemeClr val="tx1"/>
                </a:solidFill>
                <a:effectLst/>
                <a:latin typeface="+mn-lt"/>
                <a:ea typeface="+mn-ea"/>
                <a:cs typeface="+mn-cs"/>
              </a:rPr>
              <a:t>Embora pessoas de todas as gerações se importem com a nossa missão, elas podem se envolver de formas diferentes.</a:t>
            </a:r>
          </a:p>
          <a:p>
            <a:pPr lvl="0" algn="l" rtl="0"/>
            <a:r>
              <a:rPr lang="pt-br" sz="1200" b="0" i="0" u="none" kern="1200" baseline="0">
                <a:solidFill>
                  <a:schemeClr val="tx1"/>
                </a:solidFill>
                <a:effectLst/>
                <a:latin typeface="+mn-lt"/>
                <a:ea typeface="+mn-ea"/>
                <a:cs typeface="+mn-cs"/>
              </a:rPr>
              <a:t>Os Baby Boomers (pessoas nascidas entre 1946 e 1964) geralmente valorizam relacionamentos, serviço e oportunidades de compartilhar sua experiência.</a:t>
            </a:r>
          </a:p>
          <a:p>
            <a:pPr lvl="0" algn="l" rtl="0"/>
            <a:r>
              <a:rPr lang="pt-br" sz="1200" b="0" i="0" u="none" kern="1200" baseline="0">
                <a:solidFill>
                  <a:schemeClr val="tx1"/>
                </a:solidFill>
                <a:effectLst/>
                <a:latin typeface="+mn-lt"/>
                <a:ea typeface="+mn-ea"/>
                <a:cs typeface="+mn-cs"/>
              </a:rPr>
              <a:t>A Geração X (pessoas nascidas entre 1965 e 1980) tende a valorizar flexibilidade, eficiência e expectativas claras.</a:t>
            </a:r>
          </a:p>
          <a:p>
            <a:pPr lvl="0" algn="l" rtl="0"/>
            <a:r>
              <a:rPr lang="pt-br" sz="1200" b="0" i="0" u="none" kern="1200" baseline="0">
                <a:solidFill>
                  <a:schemeClr val="tx1"/>
                </a:solidFill>
                <a:effectLst/>
                <a:latin typeface="+mn-lt"/>
                <a:ea typeface="+mn-ea"/>
                <a:cs typeface="+mn-cs"/>
              </a:rPr>
              <a:t>Os Millennials (pessoas nascidas entre 1981 e 1996) costumam valorizar propósito, colaboração e crescimento pessoal.</a:t>
            </a:r>
          </a:p>
          <a:p>
            <a:pPr lvl="0" algn="l" rtl="0"/>
            <a:r>
              <a:rPr lang="pt-br" sz="1200" b="0" i="0" u="none" kern="1200" baseline="0">
                <a:solidFill>
                  <a:schemeClr val="tx1"/>
                </a:solidFill>
                <a:effectLst/>
                <a:latin typeface="+mn-lt"/>
                <a:ea typeface="+mn-ea"/>
                <a:cs typeface="+mn-cs"/>
              </a:rPr>
              <a:t>A Geração Z (pessoas nascidas entre 1997 e 2012) valoriza impacto visível, autenticidade e formas flexíveis de participação.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dirty="0">
                <a:solidFill>
                  <a:schemeClr val="tx1"/>
                </a:solidFill>
                <a:effectLst/>
                <a:latin typeface="+mn-lt"/>
                <a:ea typeface="+mn-ea"/>
                <a:cs typeface="+mn-cs"/>
              </a:rPr>
              <a:t>Identifiquem os locais onde as pessoas das suas comunidades já costumam se reunir e aproveitem esses espaços para divulgação, distribuindo materiais informativos em estúdios de ioga, vinícolas, centros de convivência e residências para pessoas idosas, livrarias, locais de culto, bibliotecas, consultórios médicos, etc. Essa é uma ótima maneira de recrutar novas associadas de todas as faixas etárias!</a:t>
            </a:r>
          </a:p>
          <a:p>
            <a:pPr algn="l" rtl="0"/>
            <a:r>
              <a:rPr lang="pt-br" sz="1200" b="0" i="0" u="none" kern="1200" baseline="0" dirty="0">
                <a:solidFill>
                  <a:schemeClr val="tx1"/>
                </a:solidFill>
                <a:effectLst/>
                <a:latin typeface="+mn-lt"/>
                <a:ea typeface="+mn-ea"/>
                <a:cs typeface="+mn-cs"/>
              </a:rPr>
              <a:t>Para atrair associadas mais jovens, considerem usar canais digitais para compartilhar informações sobre seu impacto e fazer recrutamento, garantindo que haja alguém responsável por gerenciar essas plataformas e fazer publicações regularmente. Se alguém enviar uma mensagem para seu clube no Instagram, demonstrando interesse em associação, mas a conta não for monitorada, a primeira impressão não será positiva. </a:t>
            </a:r>
          </a:p>
          <a:p>
            <a:pPr algn="l" rtl="0"/>
            <a:r>
              <a:rPr lang="pt-br" sz="1200" b="0" i="0" u="none" kern="1200" baseline="0" dirty="0">
                <a:solidFill>
                  <a:schemeClr val="tx1"/>
                </a:solidFill>
                <a:effectLst/>
                <a:latin typeface="+mn-lt"/>
                <a:ea typeface="+mn-ea"/>
                <a:cs typeface="+mn-cs"/>
              </a:rPr>
              <a:t>A indicação ainda é uma ferramenta muito poderosa, por isso, considerem oferecer um incentivo divertido para associadas que indicarem novas associadas. As associadas reconhecidas como “estrelas do recrutamento” podem receber uma faixa especial para usar nas reuniões, ou um pequeno cartão-presente de um café local.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EF7A0-3B1D-BB35-5EE0-C9D9CA8961D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D6261C-4780-AF4A-FD1D-66A61F431BB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12F9BBE-89FF-3CD9-2BC4-961EC39957D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a:extLst>
              <a:ext uri="{FF2B5EF4-FFF2-40B4-BE49-F238E27FC236}">
                <a16:creationId xmlns:a16="http://schemas.microsoft.com/office/drawing/2014/main" id="{633E2EC4-BF32-E78C-ED0B-5C502E93E34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AA67F9A-12EE-810B-D387-9EAA2A54399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dirty="0">
                <a:solidFill>
                  <a:schemeClr val="tx1"/>
                </a:solidFill>
                <a:effectLst/>
                <a:latin typeface="+mn-lt"/>
                <a:ea typeface="+mn-ea"/>
                <a:cs typeface="+mn-cs"/>
              </a:rPr>
              <a:t>Sabemos que a missão é o que atrai novas associadas. Mas onde encontrar as associadas motivadas pela missão?</a:t>
            </a:r>
          </a:p>
          <a:p>
            <a:pPr algn="l" rtl="0"/>
            <a:r>
              <a:rPr lang="pt-br" sz="1200" b="0" i="0" u="none" kern="1200" baseline="0" dirty="0">
                <a:solidFill>
                  <a:schemeClr val="tx1"/>
                </a:solidFill>
                <a:effectLst/>
                <a:latin typeface="+mn-lt"/>
                <a:ea typeface="+mn-ea"/>
                <a:cs typeface="+mn-cs"/>
              </a:rPr>
              <a:t>Considerem organizações com as quais seu clube possa firmar parcerias, como:</a:t>
            </a:r>
          </a:p>
          <a:p>
            <a:pPr lvl="0" algn="l" rtl="0"/>
            <a:r>
              <a:rPr lang="pt-br" sz="1200" b="0" i="0" u="none" kern="1200" baseline="0" dirty="0">
                <a:solidFill>
                  <a:schemeClr val="tx1"/>
                </a:solidFill>
                <a:effectLst/>
                <a:latin typeface="+mn-lt"/>
                <a:ea typeface="+mn-ea"/>
                <a:cs typeface="+mn-cs"/>
              </a:rPr>
              <a:t>Faculdades, incluindo iniciativas para alunos e membros da equipe mais experientes</a:t>
            </a:r>
          </a:p>
          <a:p>
            <a:pPr lvl="0" algn="l" rtl="0"/>
            <a:r>
              <a:rPr lang="pt-br" sz="1200" b="0" i="0" u="none" kern="1200" baseline="0" dirty="0">
                <a:solidFill>
                  <a:schemeClr val="tx1"/>
                </a:solidFill>
                <a:effectLst/>
                <a:latin typeface="+mn-lt"/>
                <a:ea typeface="+mn-ea"/>
                <a:cs typeface="+mn-cs"/>
              </a:rPr>
              <a:t>Locais de trabalho, especialmente organizações sem fins lucrativos parceiras</a:t>
            </a:r>
          </a:p>
          <a:p>
            <a:pPr lvl="0" algn="l" rtl="0"/>
            <a:r>
              <a:rPr lang="pt-br" sz="1200" b="0" i="0" u="none" kern="1200" baseline="0" dirty="0">
                <a:solidFill>
                  <a:schemeClr val="tx1"/>
                </a:solidFill>
                <a:effectLst/>
                <a:latin typeface="+mn-lt"/>
                <a:ea typeface="+mn-ea"/>
                <a:cs typeface="+mn-cs"/>
              </a:rPr>
              <a:t>Redes e eventos profissionais para mulheres</a:t>
            </a:r>
          </a:p>
          <a:p>
            <a:pPr lvl="0" algn="l" rtl="0"/>
            <a:r>
              <a:rPr lang="pt-br" sz="1200" b="0" i="0" u="none" kern="1200" baseline="0" dirty="0">
                <a:solidFill>
                  <a:schemeClr val="tx1"/>
                </a:solidFill>
                <a:effectLst/>
                <a:latin typeface="+mn-lt"/>
                <a:ea typeface="+mn-ea"/>
                <a:cs typeface="+mn-cs"/>
              </a:rPr>
              <a:t>Feiras comunitárias ou feiras de voluntariado </a:t>
            </a:r>
          </a:p>
          <a:p>
            <a:pPr algn="l" rtl="0"/>
            <a:r>
              <a:rPr lang="pt-br" sz="1200" b="0" i="0" u="none" kern="1200" baseline="0" dirty="0">
                <a:solidFill>
                  <a:schemeClr val="tx1"/>
                </a:solidFill>
                <a:effectLst/>
                <a:latin typeface="+mn-lt"/>
                <a:ea typeface="+mn-ea"/>
                <a:cs typeface="+mn-cs"/>
              </a:rPr>
              <a:t>Essas pessoas conhecem a </a:t>
            </a:r>
            <a:r>
              <a:rPr lang="pt-br" sz="1200" b="0" i="0" u="none" kern="1200" baseline="0" dirty="0" err="1">
                <a:solidFill>
                  <a:schemeClr val="tx1"/>
                </a:solidFill>
                <a:effectLst/>
                <a:latin typeface="+mn-lt"/>
                <a:ea typeface="+mn-ea"/>
                <a:cs typeface="+mn-cs"/>
              </a:rPr>
              <a:t>Soroptimist</a:t>
            </a:r>
            <a:r>
              <a:rPr lang="pt-br" sz="1200" b="0" i="0" u="none" kern="1200" baseline="0" dirty="0">
                <a:solidFill>
                  <a:schemeClr val="tx1"/>
                </a:solidFill>
                <a:effectLst/>
                <a:latin typeface="+mn-lt"/>
                <a:ea typeface="+mn-ea"/>
                <a:cs typeface="+mn-cs"/>
              </a:rPr>
              <a:t> e provavelmente se importam com a nossa missão, mas podem não saber como se envolver e um convite pessoal faz toda a diferença!  </a:t>
            </a:r>
          </a:p>
          <a:p>
            <a:endParaRPr lang="pt-br" dirty="0"/>
          </a:p>
        </p:txBody>
      </p:sp>
      <p:sp>
        <p:nvSpPr>
          <p:cNvPr id="6" name="Footer Placeholder 5">
            <a:extLst>
              <a:ext uri="{FF2B5EF4-FFF2-40B4-BE49-F238E27FC236}">
                <a16:creationId xmlns:a16="http://schemas.microsoft.com/office/drawing/2014/main" id="{577B5B97-BD3C-19E5-011B-0DC8DA265BC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4F0E820-9DFA-3D46-989B-9E8DA4F8D46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extLst>
      <p:ext uri="{BB962C8B-B14F-4D97-AF65-F5344CB8AC3E}">
        <p14:creationId xmlns:p14="http://schemas.microsoft.com/office/powerpoint/2010/main" val="506619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dirty="0">
                <a:solidFill>
                  <a:schemeClr val="tx1"/>
                </a:solidFill>
                <a:effectLst/>
                <a:latin typeface="+mn-lt"/>
                <a:ea typeface="+mn-ea"/>
                <a:cs typeface="+mn-cs"/>
              </a:rPr>
              <a:t>Se uma potencial associada entrar em contato, respondam rapidamente e forneçam as informações necessárias! Isso contribuirá para que ela se sinta acolhida, compreenda a cultura específica do seu clube e tenha uma primeira impressão positiva. É um clichê por um motivo: não há segunda chance para a primeira impressão, por isso, resposta rápida é essencial.</a:t>
            </a:r>
          </a:p>
          <a:p>
            <a:pPr algn="l" rtl="0"/>
            <a:r>
              <a:rPr lang="pt-br" sz="1200" b="0" i="0" u="none" kern="1200" baseline="0" dirty="0">
                <a:solidFill>
                  <a:schemeClr val="tx1"/>
                </a:solidFill>
                <a:effectLst/>
                <a:latin typeface="+mn-lt"/>
                <a:ea typeface="+mn-ea"/>
                <a:cs typeface="+mn-cs"/>
              </a:rPr>
              <a:t> Lembrem-se de que pessoas de diferentes idades podem preferir diferentes formas de interação — associadas potenciais mais experientes podem preferir um telefonema pessoal e materiais impressos enviados pelo correio ou reuniões presenciais, enquanto as mais novas podem preferir e-mails e acesso a materiais online no seu próprio tempo. É claro que nenhuma geração é homogênea — na dúvida, perguntem sobre as preferências de cada pessoa! </a:t>
            </a:r>
          </a:p>
          <a:p>
            <a:pPr algn="l" rtl="0"/>
            <a:r>
              <a:rPr lang="pt-br" sz="1200" b="0" i="0" u="none" kern="1200" baseline="0" dirty="0">
                <a:solidFill>
                  <a:schemeClr val="tx1"/>
                </a:solidFill>
                <a:effectLst/>
                <a:latin typeface="+mn-lt"/>
                <a:ea typeface="+mn-ea"/>
                <a:cs typeface="+mn-cs"/>
              </a:rPr>
              <a:t>Esses e-mails de novas associadas serão encaminhados pela SIA para o e-mail oficial do seu clube. Se vocês não souberem como acessá-lo, entrem em contato com a Sede da SIA por e-mail para obter ajuda. Esse mesmo e-mail também é usado para enviar informações importantes, como cédulas de votação do clube. Por isso, é muito importante que vocês consigam acessá-lo. </a:t>
            </a:r>
          </a:p>
          <a:p>
            <a:endParaRPr lang="pt-b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a:solidFill>
                  <a:schemeClr val="tx1"/>
                </a:solidFill>
                <a:effectLst/>
                <a:latin typeface="+mn-lt"/>
                <a:ea typeface="+mn-ea"/>
                <a:cs typeface="+mn-cs"/>
              </a:rPr>
              <a:t>Então, vocês já têm associadas interessadas em participar. E agora?</a:t>
            </a:r>
          </a:p>
          <a:p>
            <a:pPr algn="l" rtl="0"/>
            <a:r>
              <a:rPr lang="pt-br" sz="1200" b="0" i="0" u="none" kern="1200" baseline="0">
                <a:solidFill>
                  <a:schemeClr val="tx1"/>
                </a:solidFill>
                <a:effectLst/>
                <a:latin typeface="+mn-lt"/>
                <a:ea typeface="+mn-ea"/>
                <a:cs typeface="+mn-cs"/>
              </a:rPr>
              <a:t>Iniciem a interação com elas imediatamente: uma das melhores coisas que um clube pode fazer é convidá-las para ajudar nos nossos Programas de Sonhos! </a:t>
            </a:r>
          </a:p>
          <a:p>
            <a:pPr algn="l" rtl="0"/>
            <a:r>
              <a:rPr lang="pt-br" sz="1200" b="0" i="0" u="none" kern="1200" baseline="0">
                <a:solidFill>
                  <a:schemeClr val="tx1"/>
                </a:solidFill>
                <a:effectLst/>
                <a:latin typeface="+mn-lt"/>
                <a:ea typeface="+mn-ea"/>
                <a:cs typeface="+mn-cs"/>
              </a:rPr>
              <a:t>Prêmios Viva o Seu Sonho: convidem potenciais associadas a participar do processo de avaliação, conhecer histórias inspiradoras e vivenciar o valor de fazer parte da Soroptimist. Convidem as pessoas interessadas em se associar para o evento de premiação em homenagem às ganhadoras do Prêmio Viva o Seu Sonho, criando uma conexão com a nossa missão. </a:t>
            </a:r>
          </a:p>
          <a:p>
            <a:endParaRPr lang="pt-b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a:solidFill>
                  <a:schemeClr val="tx1"/>
                </a:solidFill>
                <a:effectLst/>
                <a:latin typeface="+mn-lt"/>
                <a:ea typeface="+mn-ea"/>
                <a:cs typeface="+mn-cs"/>
              </a:rPr>
              <a:t>Para Sonhe, Realize: </a:t>
            </a:r>
          </a:p>
          <a:p>
            <a:pPr algn="l" rtl="0"/>
            <a:r>
              <a:rPr lang="pt-br" sz="1200" b="0" i="0" u="none" kern="1200" baseline="0">
                <a:solidFill>
                  <a:schemeClr val="tx1"/>
                </a:solidFill>
                <a:effectLst/>
                <a:latin typeface="+mn-lt"/>
                <a:ea typeface="+mn-ea"/>
                <a:cs typeface="+mn-cs"/>
              </a:rPr>
              <a:t>Antes da sua sessão do Sonhe, Realize, organizem um grupo de associadas atuais e potenciais para preparar os materiais que serão distribuídos às meninas que participam do programa.</a:t>
            </a:r>
          </a:p>
          <a:p>
            <a:pPr algn="l" rtl="0"/>
            <a:r>
              <a:rPr lang="pt-br" sz="1200" b="0" i="0" u="none" kern="1200" baseline="0">
                <a:solidFill>
                  <a:schemeClr val="tx1"/>
                </a:solidFill>
                <a:effectLst/>
                <a:latin typeface="+mn-lt"/>
                <a:ea typeface="+mn-ea"/>
                <a:cs typeface="+mn-cs"/>
              </a:rPr>
              <a:t>Envolvam potenciais associadas convidando-as a compartilhar suas jornadas profissionais ou educacionais com as meninas. </a:t>
            </a:r>
          </a:p>
          <a:p>
            <a:pPr algn="l" rtl="0"/>
            <a:r>
              <a:rPr lang="pt-br" sz="1200" b="0" i="0" u="none" kern="1200" baseline="0">
                <a:solidFill>
                  <a:schemeClr val="tx1"/>
                </a:solidFill>
                <a:effectLst/>
                <a:latin typeface="+mn-lt"/>
                <a:ea typeface="+mn-ea"/>
                <a:cs typeface="+mn-cs"/>
              </a:rPr>
              <a:t>Após o programa, elas podem revisar as avaliações das meninas e fazer o planejamento para o próximo ano, com leitura dos comentários inspiradores das meninas sobre a experiência.</a:t>
            </a:r>
          </a:p>
          <a:p>
            <a:endParaRPr lang="pt-b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u="none" kern="1200" baseline="0">
                <a:solidFill>
                  <a:schemeClr val="tx1"/>
                </a:solidFill>
                <a:effectLst/>
                <a:latin typeface="+mn-lt"/>
                <a:ea typeface="+mn-ea"/>
                <a:cs typeface="+mn-cs"/>
              </a:rPr>
              <a:t>Novas associadas trazem novas ideias e nova energia. Para o sucesso da nossa organização a longo prazo, é fundamental que os clubes estejam realmente abertos a novas ideias das associadas — é muito desmotivador receber como resposta: “Não é assim que trabalhamos aqui”. Se não for possível implementar a ideia, expliquem o motivo com delicadeza e respeito, para não correr o risco de afastá-las da Soroptimist. </a:t>
            </a:r>
          </a:p>
          <a:p>
            <a:endParaRPr lang="pt-b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a:solidFill>
                  <a:schemeClr val="tx1"/>
                </a:solidFill>
                <a:effectLst/>
                <a:latin typeface="+mn-lt"/>
                <a:ea typeface="+mn-ea"/>
                <a:cs typeface="+mn-cs"/>
              </a:rPr>
              <a:t>O que vocês podem fazer nos seus clubes para melhorar a retenção de associadas?</a:t>
            </a:r>
          </a:p>
          <a:p>
            <a:pPr algn="l" rtl="0"/>
            <a:r>
              <a:rPr lang="pt-br" sz="1200" b="0" i="0" u="none" kern="1200" baseline="0">
                <a:solidFill>
                  <a:schemeClr val="tx1"/>
                </a:solidFill>
                <a:effectLst/>
                <a:latin typeface="+mn-lt"/>
                <a:ea typeface="+mn-ea"/>
                <a:cs typeface="+mn-cs"/>
              </a:rPr>
              <a:t>Considerem formas mais flexíveis de participação. Isso pode beneficiar associadas de todas as idades — algumas podem precisar de mais flexibilidade por terem filhos, enquanto outras podem evitar dirigir à noite ou em determinadas estradas. </a:t>
            </a:r>
          </a:p>
          <a:p>
            <a:pPr algn="l" rtl="0"/>
            <a:r>
              <a:rPr lang="pt-br" sz="1200" b="0" i="0" u="none" kern="1200" baseline="0">
                <a:solidFill>
                  <a:schemeClr val="tx1"/>
                </a:solidFill>
                <a:effectLst/>
                <a:latin typeface="+mn-lt"/>
                <a:ea typeface="+mn-ea"/>
                <a:cs typeface="+mn-cs"/>
              </a:rPr>
              <a:t>Para isso, considerem mudar o local ou horário das reuniões, oferecer reuniões virtuais ou híbridas, ou organizar um sistema de caronas para facilitar a participação de quem prefere não dirigir. </a:t>
            </a:r>
          </a:p>
          <a:p>
            <a:pPr algn="l" rtl="0"/>
            <a:r>
              <a:rPr lang="pt-br" sz="1200" b="0" i="0" u="none" kern="1200" baseline="0">
                <a:solidFill>
                  <a:schemeClr val="tx1"/>
                </a:solidFill>
                <a:effectLst/>
                <a:latin typeface="+mn-lt"/>
                <a:ea typeface="+mn-ea"/>
                <a:cs typeface="+mn-cs"/>
              </a:rPr>
              <a:t>Formas mais flexíveis de participação também atraem potenciais associadas — elas sabem que, mesmo com a rotina agitada, podem continuar envolvidas. </a:t>
            </a:r>
          </a:p>
          <a:p>
            <a:pPr algn="l" rtl="0"/>
            <a:r>
              <a:rPr lang="pt-br" sz="1200" b="0" i="0" u="none" kern="1200" baseline="0">
                <a:solidFill>
                  <a:schemeClr val="tx1"/>
                </a:solidFill>
                <a:effectLst/>
                <a:latin typeface="+mn-lt"/>
                <a:ea typeface="+mn-ea"/>
                <a:cs typeface="+mn-cs"/>
              </a:rPr>
              <a:t>É importante garantir que clubes não tenham cultura de culpa ou perfeccionismo em relação à frequência às reuniões — isso afasta tanto as associadas atuais quanto as potenciais. </a:t>
            </a:r>
          </a:p>
          <a:p>
            <a:endParaRPr lang="pt-b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0" u="none" kern="1200" baseline="0" dirty="0">
                <a:solidFill>
                  <a:schemeClr val="tx1"/>
                </a:solidFill>
                <a:effectLst/>
                <a:latin typeface="+mn-lt"/>
                <a:ea typeface="+mn-ea"/>
                <a:cs typeface="+mn-cs"/>
              </a:rPr>
              <a:t>Outro desafio comum é a preocupação com a acessibilidade financeira — associadas mais jovens podem estar iniciando a vida familiar ou comprando a primeira casa, enquanto associadas mais experientes podem ter renda fixa. Infelizmente, associadas podem enfrentar dificuldades financeiras independentemente da idade. </a:t>
            </a:r>
          </a:p>
          <a:p>
            <a:pPr algn="l" rtl="0"/>
            <a:r>
              <a:rPr lang="pt-br" sz="1200" b="0" i="0" u="none" kern="1200" baseline="0" dirty="0">
                <a:solidFill>
                  <a:schemeClr val="tx1"/>
                </a:solidFill>
                <a:effectLst/>
                <a:latin typeface="+mn-lt"/>
                <a:ea typeface="+mn-ea"/>
                <a:cs typeface="+mn-cs"/>
              </a:rPr>
              <a:t>Para abordar essas questões, considerem: </a:t>
            </a:r>
          </a:p>
          <a:p>
            <a:pPr algn="l" rtl="0"/>
            <a:r>
              <a:rPr lang="pt-br" sz="1200" b="0" i="0" u="none" kern="1200" baseline="0" dirty="0">
                <a:solidFill>
                  <a:schemeClr val="tx1"/>
                </a:solidFill>
                <a:effectLst/>
                <a:latin typeface="+mn-lt"/>
                <a:ea typeface="+mn-ea"/>
                <a:cs typeface="+mn-cs"/>
              </a:rPr>
              <a:t>Permitir que associadas façam pagamentos parcelados, se necessário. </a:t>
            </a:r>
          </a:p>
          <a:p>
            <a:pPr algn="l" rtl="0"/>
            <a:r>
              <a:rPr lang="pt-br" sz="1200" b="0" i="0" u="none" kern="1200" baseline="0" dirty="0">
                <a:solidFill>
                  <a:schemeClr val="tx1"/>
                </a:solidFill>
                <a:effectLst/>
                <a:latin typeface="+mn-lt"/>
                <a:ea typeface="+mn-ea"/>
                <a:cs typeface="+mn-cs"/>
              </a:rPr>
              <a:t>Criar um fundo de “apoio financeiro” em seu clube para associadas com dificuldades de pagamento. Alguns clubes usam “fundos de apoio” para ajudar associadas a superar momentos difíceis. Esses fundos podem ser financiados com uma arrecadação específica no clube, destinada a esse fim, ou com a inclusão de um pequeno valor na mensalidade de cada associada, alocado ao fundo anualmente. </a:t>
            </a:r>
          </a:p>
          <a:p>
            <a:pPr algn="l" rtl="0"/>
            <a:r>
              <a:rPr lang="pt-br" sz="1200" b="0" i="0" u="none" kern="1200" baseline="0" dirty="0">
                <a:solidFill>
                  <a:schemeClr val="tx1"/>
                </a:solidFill>
                <a:effectLst/>
                <a:latin typeface="+mn-lt"/>
                <a:ea typeface="+mn-ea"/>
                <a:cs typeface="+mn-cs"/>
              </a:rPr>
              <a:t>Se o clube se reúne regularmente em um restaurante, considerem um local alternativo para as reuniões que não exija consumo. </a:t>
            </a:r>
          </a:p>
          <a:p>
            <a:pPr algn="l" rtl="0"/>
            <a:r>
              <a:rPr lang="pt-br" sz="1200" b="0" i="0" u="none" kern="1200" baseline="0" dirty="0">
                <a:solidFill>
                  <a:schemeClr val="tx1"/>
                </a:solidFill>
                <a:effectLst/>
                <a:latin typeface="+mn-lt"/>
                <a:ea typeface="+mn-ea"/>
                <a:cs typeface="+mn-cs"/>
              </a:rPr>
              <a:t>Se o clube cobra mensalidades adicionais, avaliem-nas regularmente e garantam que o valor seja razoável. </a:t>
            </a:r>
          </a:p>
          <a:p>
            <a:pPr algn="l" rtl="0"/>
            <a:r>
              <a:rPr lang="pt-br" b="0" i="0" u="none" baseline="0"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pt-br" b="0" i="0" u="none" baseline="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pt-br" sz="1200" b="0" i="1" u="none" kern="1200" baseline="0" dirty="0">
                <a:solidFill>
                  <a:schemeClr val="tx1"/>
                </a:solidFill>
                <a:effectLst/>
                <a:latin typeface="+mn-lt"/>
                <a:ea typeface="+mn-ea"/>
                <a:cs typeface="+mn-cs"/>
              </a:rPr>
              <a:t>(dependendo do tempo disponível)</a:t>
            </a:r>
            <a:endParaRPr lang="pt-br" sz="1200" kern="1200" dirty="0">
              <a:solidFill>
                <a:schemeClr val="tx1"/>
              </a:solidFill>
              <a:effectLst/>
              <a:latin typeface="+mn-lt"/>
              <a:ea typeface="+mn-ea"/>
              <a:cs typeface="+mn-cs"/>
            </a:endParaRPr>
          </a:p>
          <a:p>
            <a:pPr algn="l" rtl="0"/>
            <a:r>
              <a:rPr lang="pt-br" sz="1200" b="0" i="0" u="none" kern="1200" baseline="0" dirty="0">
                <a:solidFill>
                  <a:schemeClr val="tx1"/>
                </a:solidFill>
                <a:effectLst/>
                <a:latin typeface="+mn-lt"/>
                <a:ea typeface="+mn-ea"/>
                <a:cs typeface="+mn-cs"/>
              </a:rPr>
              <a:t>Agora, gostaria que vocês escolhessem de uma a três ideias discutidas aqui para anotar e implementar no seu clube. Ou, se souberem que alguns desses projetos já estão em andamento, peçam uma atualização sobre eles na próxima reunião do clube. </a:t>
            </a:r>
          </a:p>
          <a:p>
            <a:pPr algn="l" rtl="0"/>
            <a:r>
              <a:rPr lang="pt-br" sz="1200" b="0" i="0" u="none" kern="1200" baseline="0" dirty="0">
                <a:solidFill>
                  <a:schemeClr val="tx1"/>
                </a:solidFill>
                <a:effectLst/>
                <a:latin typeface="+mn-lt"/>
                <a:ea typeface="+mn-ea"/>
                <a:cs typeface="+mn-cs"/>
              </a:rPr>
              <a:t>Compartilhem: quais são uma, duas ou três ideias que vocês vão levar ao seu clube para considerar implementar?</a:t>
            </a:r>
          </a:p>
          <a:p>
            <a:pPr algn="l" rtl="0"/>
            <a:r>
              <a:rPr lang="pt-br" sz="1200" b="0" i="1" u="none" kern="1200" baseline="0" dirty="0">
                <a:solidFill>
                  <a:schemeClr val="tx1"/>
                </a:solidFill>
                <a:effectLst/>
                <a:latin typeface="+mn-lt"/>
                <a:ea typeface="+mn-ea"/>
                <a:cs typeface="+mn-cs"/>
              </a:rPr>
              <a:t>(Escute algumas respostas)</a:t>
            </a:r>
            <a:endParaRPr lang="pt-br" sz="1200" kern="1200" dirty="0">
              <a:solidFill>
                <a:schemeClr val="tx1"/>
              </a:solidFill>
              <a:effectLst/>
              <a:latin typeface="+mn-lt"/>
              <a:ea typeface="+mn-ea"/>
              <a:cs typeface="+mn-cs"/>
            </a:endParaRPr>
          </a:p>
          <a:p>
            <a:pPr algn="l" rtl="0"/>
            <a:r>
              <a:rPr lang="pt-br" sz="1200" b="0" i="0" u="none" kern="1200" baseline="0" dirty="0">
                <a:solidFill>
                  <a:schemeClr val="tx1"/>
                </a:solidFill>
                <a:effectLst/>
                <a:latin typeface="+mn-lt"/>
                <a:ea typeface="+mn-ea"/>
                <a:cs typeface="+mn-cs"/>
              </a:rPr>
              <a:t>Fico muito feliz em saber que vocês têm ótimas ideias para implementar! Lembrem-se: vocês não precisam ser especialistas em associação para ter um impacto positivo na capacidade do seu clube de recrutar, reter e engajar associadas de diferentes gerações. Basta começar com respeito e oferecer às pessoas a oportunidade de se sentirem conectadas, gerando impacto ao mesmo tempo. Obrigada pelo seu tempo e atenção!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pt-br"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9.jpe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8.jpe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pt-br"/>
          </a:p>
        </p:txBody>
      </p:sp>
      <p:sp>
        <p:nvSpPr>
          <p:cNvPr id="3" name="Freeform 3"/>
          <p:cNvSpPr/>
          <p:nvPr/>
        </p:nvSpPr>
        <p:spPr>
          <a:xfrm>
            <a:off x="8033032" y="92583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pt-br"/>
          </a:p>
        </p:txBody>
      </p:sp>
      <p:sp>
        <p:nvSpPr>
          <p:cNvPr id="4" name="Freeform 4"/>
          <p:cNvSpPr/>
          <p:nvPr/>
        </p:nvSpPr>
        <p:spPr>
          <a:xfrm>
            <a:off x="9510179" y="-38100"/>
            <a:ext cx="8806396" cy="4903085"/>
          </a:xfrm>
          <a:custGeom>
            <a:avLst/>
            <a:gdLst/>
            <a:ahLst/>
            <a:cxnLst/>
            <a:rect l="l" t="t" r="r" b="b"/>
            <a:pathLst>
              <a:path w="8806396" h="4903085">
                <a:moveTo>
                  <a:pt x="0" y="0"/>
                </a:moveTo>
                <a:lnTo>
                  <a:pt x="8806396" y="0"/>
                </a:lnTo>
                <a:lnTo>
                  <a:pt x="8806396" y="4903085"/>
                </a:lnTo>
                <a:lnTo>
                  <a:pt x="0" y="4903085"/>
                </a:lnTo>
                <a:lnTo>
                  <a:pt x="0" y="0"/>
                </a:lnTo>
                <a:close/>
              </a:path>
            </a:pathLst>
          </a:custGeom>
          <a:blipFill>
            <a:blip r:embed="rId5"/>
            <a:stretch>
              <a:fillRect/>
            </a:stretch>
          </a:blipFill>
        </p:spPr>
        <p:txBody>
          <a:bodyPr/>
          <a:lstStyle/>
          <a:p>
            <a:endParaRPr lang="pt-br"/>
          </a:p>
        </p:txBody>
      </p:sp>
      <p:sp>
        <p:nvSpPr>
          <p:cNvPr id="5" name="Freeform 5"/>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6"/>
            <a:stretch>
              <a:fillRect/>
            </a:stretch>
          </a:blipFill>
        </p:spPr>
        <p:txBody>
          <a:bodyPr/>
          <a:lstStyle/>
          <a:p>
            <a:endParaRPr lang="pt-br"/>
          </a:p>
        </p:txBody>
      </p:sp>
      <p:sp>
        <p:nvSpPr>
          <p:cNvPr id="6" name="TextBox 6"/>
          <p:cNvSpPr txBox="1"/>
          <p:nvPr/>
        </p:nvSpPr>
        <p:spPr>
          <a:xfrm>
            <a:off x="1028700" y="1257300"/>
            <a:ext cx="11087100" cy="5386090"/>
          </a:xfrm>
          <a:prstGeom prst="rect">
            <a:avLst/>
          </a:prstGeom>
        </p:spPr>
        <p:txBody>
          <a:bodyPr wrap="square" lIns="0" tIns="0" rIns="0" bIns="0" rtlCol="0" anchor="t">
            <a:spAutoFit/>
          </a:bodyPr>
          <a:lstStyle/>
          <a:p>
            <a:pPr algn="l" rtl="0">
              <a:lnSpc>
                <a:spcPts val="8370"/>
              </a:lnSpc>
            </a:pPr>
            <a:r>
              <a:rPr lang="pt-br" sz="8000" b="1" i="0" u="none" baseline="0" dirty="0">
                <a:solidFill>
                  <a:srgbClr val="293374"/>
                </a:solidFill>
                <a:latin typeface="Verdana Bold"/>
                <a:ea typeface="Verdana Bold"/>
                <a:cs typeface="Verdana Bold"/>
                <a:sym typeface="Verdana Bold"/>
              </a:rPr>
              <a:t>Como recrutar, reter e engajar pessoas de diferentes gerações</a:t>
            </a:r>
          </a:p>
        </p:txBody>
      </p:sp>
      <p:sp>
        <p:nvSpPr>
          <p:cNvPr id="7" name="TextBox 7"/>
          <p:cNvSpPr txBox="1"/>
          <p:nvPr/>
        </p:nvSpPr>
        <p:spPr>
          <a:xfrm>
            <a:off x="1028700" y="9277097"/>
            <a:ext cx="7092543" cy="231492"/>
          </a:xfrm>
          <a:prstGeom prst="rect">
            <a:avLst/>
          </a:prstGeom>
        </p:spPr>
        <p:txBody>
          <a:bodyPr lIns="0" tIns="0" rIns="0" bIns="0" rtlCol="0" anchor="t">
            <a:spAutoFit/>
          </a:bodyPr>
          <a:lstStyle/>
          <a:p>
            <a:pPr algn="l" rtl="0">
              <a:lnSpc>
                <a:spcPts val="1857"/>
              </a:lnSpc>
            </a:pPr>
            <a:r>
              <a:rPr lang="pt-br" sz="1629" b="1" i="0" u="none" spc="79" baseline="0">
                <a:solidFill>
                  <a:srgbClr val="293374"/>
                </a:solidFill>
                <a:latin typeface="Verdana Bold"/>
                <a:ea typeface="Verdana Bold"/>
                <a:cs typeface="Verdana Bold"/>
                <a:sym typeface="Verdana Bold"/>
              </a:rPr>
              <a:t>SOROPTIMIST INTERNATIONAL OF THE AMERICAS, INC</a:t>
            </a:r>
          </a:p>
        </p:txBody>
      </p:sp>
      <p:sp>
        <p:nvSpPr>
          <p:cNvPr id="8" name="TextBox 8"/>
          <p:cNvSpPr txBox="1"/>
          <p:nvPr/>
        </p:nvSpPr>
        <p:spPr>
          <a:xfrm>
            <a:off x="1224912" y="6786436"/>
            <a:ext cx="9595488" cy="1533497"/>
          </a:xfrm>
          <a:prstGeom prst="rect">
            <a:avLst/>
          </a:prstGeom>
        </p:spPr>
        <p:txBody>
          <a:bodyPr wrap="square" lIns="0" tIns="0" rIns="0" bIns="0" rtlCol="0" anchor="t">
            <a:spAutoFit/>
          </a:bodyPr>
          <a:lstStyle/>
          <a:p>
            <a:pPr algn="l" rtl="0">
              <a:lnSpc>
                <a:spcPts val="6299"/>
              </a:lnSpc>
            </a:pPr>
            <a:r>
              <a:rPr lang="pt-br" sz="4500" b="1" i="0" u="none" baseline="0" dirty="0">
                <a:solidFill>
                  <a:srgbClr val="518BC9"/>
                </a:solidFill>
                <a:latin typeface="Verdana Bold"/>
                <a:ea typeface="Verdana Bold"/>
                <a:cs typeface="Verdana Bold"/>
                <a:sym typeface="Verdana Bold"/>
              </a:rPr>
              <a:t>NOME DA </a:t>
            </a:r>
            <a:br>
              <a:rPr lang="pt-br" sz="4500" b="1" i="0" u="none" baseline="0" dirty="0">
                <a:solidFill>
                  <a:srgbClr val="518BC9"/>
                </a:solidFill>
                <a:latin typeface="Verdana Bold"/>
                <a:ea typeface="Verdana Bold"/>
                <a:cs typeface="Verdana Bold"/>
                <a:sym typeface="Verdana Bold"/>
              </a:rPr>
            </a:br>
            <a:r>
              <a:rPr lang="pt-br" sz="4500" b="1" i="0" u="none" baseline="0" dirty="0">
                <a:solidFill>
                  <a:srgbClr val="518BC9"/>
                </a:solidFill>
                <a:latin typeface="Verdana Bold"/>
                <a:ea typeface="Verdana Bold"/>
                <a:cs typeface="Verdana Bold"/>
                <a:sym typeface="Verdana Bold"/>
              </a:rPr>
              <a:t>COORDENADORA REGIONAL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pt-b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pt-b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06" r="-24906"/>
              </a:stretch>
            </a:blipFill>
          </p:spPr>
          <p:txBody>
            <a:bodyPr/>
            <a:lstStyle/>
            <a:p>
              <a:endParaRPr lang="pt-b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pt-br"/>
          </a:p>
        </p:txBody>
      </p:sp>
      <p:sp>
        <p:nvSpPr>
          <p:cNvPr id="7" name="TextBox 7"/>
          <p:cNvSpPr txBox="1"/>
          <p:nvPr/>
        </p:nvSpPr>
        <p:spPr>
          <a:xfrm>
            <a:off x="990792" y="1811560"/>
            <a:ext cx="8153208" cy="1800249"/>
          </a:xfrm>
          <a:prstGeom prst="rect">
            <a:avLst/>
          </a:prstGeom>
        </p:spPr>
        <p:txBody>
          <a:bodyPr lIns="0" tIns="0" rIns="0" bIns="0" rtlCol="0" anchor="t">
            <a:spAutoFit/>
          </a:bodyPr>
          <a:lstStyle/>
          <a:p>
            <a:pPr algn="l" rtl="0">
              <a:lnSpc>
                <a:spcPts val="7199"/>
              </a:lnSpc>
            </a:pPr>
            <a:r>
              <a:rPr lang="pt-br" sz="6000" b="1" i="0" u="none" baseline="0">
                <a:solidFill>
                  <a:srgbClr val="293374"/>
                </a:solidFill>
                <a:latin typeface="Verdana Bold"/>
                <a:ea typeface="Verdana Bold"/>
                <a:cs typeface="Verdana Bold"/>
                <a:sym typeface="Verdana Bold"/>
              </a:rPr>
              <a:t>Respeito e impacto</a:t>
            </a:r>
          </a:p>
        </p:txBody>
      </p:sp>
      <p:sp>
        <p:nvSpPr>
          <p:cNvPr id="8" name="TextBox 8"/>
          <p:cNvSpPr txBox="1"/>
          <p:nvPr/>
        </p:nvSpPr>
        <p:spPr>
          <a:xfrm>
            <a:off x="1028700" y="4683394"/>
            <a:ext cx="8153208" cy="1460785"/>
          </a:xfrm>
          <a:prstGeom prst="rect">
            <a:avLst/>
          </a:prstGeom>
        </p:spPr>
        <p:txBody>
          <a:bodyPr lIns="0" tIns="0" rIns="0" bIns="0" rtlCol="0" anchor="t">
            <a:spAutoFit/>
          </a:bodyPr>
          <a:lstStyle/>
          <a:p>
            <a:pPr algn="l" rtl="0">
              <a:lnSpc>
                <a:spcPts val="6019"/>
              </a:lnSpc>
            </a:pPr>
            <a:r>
              <a:rPr lang="pt-br" sz="4299" b="0" i="0" u="none" baseline="0" dirty="0">
                <a:solidFill>
                  <a:srgbClr val="000000"/>
                </a:solidFill>
                <a:latin typeface="Verdana"/>
                <a:ea typeface="Verdana"/>
                <a:cs typeface="Verdana"/>
                <a:sym typeface="Verdana"/>
              </a:rPr>
              <a:t>nos unem, </a:t>
            </a:r>
            <a:br>
              <a:rPr lang="pt-br" sz="4299" b="0" i="0" u="none" baseline="0" dirty="0">
                <a:solidFill>
                  <a:srgbClr val="000000"/>
                </a:solidFill>
                <a:latin typeface="Verdana"/>
                <a:ea typeface="Verdana"/>
                <a:cs typeface="Verdana"/>
                <a:sym typeface="Verdana"/>
              </a:rPr>
            </a:br>
            <a:r>
              <a:rPr lang="pt-br" sz="4299" b="0" i="0" u="none" baseline="0" dirty="0">
                <a:solidFill>
                  <a:srgbClr val="000000"/>
                </a:solidFill>
                <a:latin typeface="Verdana"/>
                <a:ea typeface="Verdana"/>
                <a:cs typeface="Verdana"/>
                <a:sym typeface="Verdana"/>
              </a:rPr>
              <a:t>atravessando as gerações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pt-b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pt-b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31" r="-24931"/>
              </a:stretch>
            </a:blipFill>
          </p:spPr>
          <p:txBody>
            <a:bodyPr/>
            <a:lstStyle/>
            <a:p>
              <a:endParaRPr lang="pt-b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pt-br"/>
          </a:p>
        </p:txBody>
      </p:sp>
      <p:sp>
        <p:nvSpPr>
          <p:cNvPr id="7" name="TextBox 7"/>
          <p:cNvSpPr txBox="1"/>
          <p:nvPr/>
        </p:nvSpPr>
        <p:spPr>
          <a:xfrm>
            <a:off x="990792" y="1811560"/>
            <a:ext cx="8153208" cy="1800249"/>
          </a:xfrm>
          <a:prstGeom prst="rect">
            <a:avLst/>
          </a:prstGeom>
        </p:spPr>
        <p:txBody>
          <a:bodyPr lIns="0" tIns="0" rIns="0" bIns="0" rtlCol="0" anchor="t">
            <a:spAutoFit/>
          </a:bodyPr>
          <a:lstStyle/>
          <a:p>
            <a:pPr algn="l" rtl="0">
              <a:lnSpc>
                <a:spcPts val="7199"/>
              </a:lnSpc>
            </a:pPr>
            <a:r>
              <a:rPr lang="pt-br" sz="6000" b="1" i="0" u="none" baseline="0">
                <a:solidFill>
                  <a:srgbClr val="293374"/>
                </a:solidFill>
                <a:latin typeface="Verdana Bold"/>
                <a:ea typeface="Verdana Bold"/>
                <a:cs typeface="Verdana Bold"/>
                <a:sym typeface="Verdana Bold"/>
              </a:rPr>
              <a:t>Conexão e comunidade</a:t>
            </a:r>
          </a:p>
        </p:txBody>
      </p:sp>
      <p:sp>
        <p:nvSpPr>
          <p:cNvPr id="8" name="TextBox 8"/>
          <p:cNvSpPr txBox="1"/>
          <p:nvPr/>
        </p:nvSpPr>
        <p:spPr>
          <a:xfrm>
            <a:off x="1028700" y="4683394"/>
            <a:ext cx="8153208" cy="3014981"/>
          </a:xfrm>
          <a:prstGeom prst="rect">
            <a:avLst/>
          </a:prstGeom>
        </p:spPr>
        <p:txBody>
          <a:bodyPr lIns="0" tIns="0" rIns="0" bIns="0" rtlCol="0" anchor="t">
            <a:spAutoFit/>
          </a:bodyPr>
          <a:lstStyle/>
          <a:p>
            <a:pPr algn="l" rtl="0">
              <a:lnSpc>
                <a:spcPts val="6019"/>
              </a:lnSpc>
            </a:pPr>
            <a:r>
              <a:rPr lang="pt-br" sz="4299" b="0" i="0" u="none" baseline="0">
                <a:solidFill>
                  <a:srgbClr val="000000"/>
                </a:solidFill>
                <a:latin typeface="Verdana"/>
                <a:ea typeface="Verdana"/>
                <a:cs typeface="Verdana"/>
                <a:sym typeface="Verdana"/>
              </a:rPr>
              <a:t>A solidão afeta pessoas de todas as idades</a:t>
            </a:r>
          </a:p>
          <a:p>
            <a:pPr algn="l" rtl="0">
              <a:lnSpc>
                <a:spcPts val="6019"/>
              </a:lnSpc>
            </a:pPr>
            <a:endParaRPr lang="pt-br" sz="4299">
              <a:solidFill>
                <a:srgbClr val="000000"/>
              </a:solidFill>
              <a:latin typeface="Verdana"/>
              <a:ea typeface="Verdana"/>
              <a:cs typeface="Verdana"/>
              <a:sym typeface="Verdana"/>
            </a:endParaRPr>
          </a:p>
          <a:p>
            <a:pPr algn="l" rtl="0">
              <a:lnSpc>
                <a:spcPts val="6019"/>
              </a:lnSpc>
            </a:pPr>
            <a:r>
              <a:rPr lang="pt-br" sz="4299" b="0" i="0" u="none" baseline="0">
                <a:solidFill>
                  <a:srgbClr val="000000"/>
                </a:solidFill>
                <a:latin typeface="Verdana"/>
                <a:ea typeface="Verdana"/>
                <a:cs typeface="Verdana"/>
                <a:sym typeface="Verdana"/>
              </a:rPr>
              <a:t>A Soroptimist pode ser uma solução!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pt-br"/>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pt-br"/>
          </a:p>
        </p:txBody>
      </p:sp>
      <p:sp>
        <p:nvSpPr>
          <p:cNvPr id="6" name="TextBox 6"/>
          <p:cNvSpPr txBox="1"/>
          <p:nvPr/>
        </p:nvSpPr>
        <p:spPr>
          <a:xfrm>
            <a:off x="519266" y="2597436"/>
            <a:ext cx="15254134" cy="923330"/>
          </a:xfrm>
          <a:prstGeom prst="rect">
            <a:avLst/>
          </a:prstGeom>
        </p:spPr>
        <p:txBody>
          <a:bodyPr wrap="square" lIns="0" tIns="0" rIns="0" bIns="0" rtlCol="0" anchor="t">
            <a:spAutoFit/>
          </a:bodyPr>
          <a:lstStyle/>
          <a:p>
            <a:pPr algn="l" rtl="0">
              <a:lnSpc>
                <a:spcPts val="7199"/>
              </a:lnSpc>
            </a:pPr>
            <a:r>
              <a:rPr lang="pt-br" sz="6000" b="1" i="0" u="none" baseline="0">
                <a:solidFill>
                  <a:srgbClr val="FFFFFF"/>
                </a:solidFill>
                <a:latin typeface="Verdana Bold"/>
                <a:ea typeface="Verdana Bold"/>
                <a:cs typeface="Verdana Bold"/>
                <a:sym typeface="Verdana Bold"/>
              </a:rPr>
              <a:t>Preferências geracionais</a:t>
            </a:r>
          </a:p>
        </p:txBody>
      </p:sp>
      <p:sp>
        <p:nvSpPr>
          <p:cNvPr id="7" name="TextBox 7"/>
          <p:cNvSpPr txBox="1"/>
          <p:nvPr/>
        </p:nvSpPr>
        <p:spPr>
          <a:xfrm>
            <a:off x="328692" y="3924300"/>
            <a:ext cx="15749508" cy="2405787"/>
          </a:xfrm>
          <a:prstGeom prst="rect">
            <a:avLst/>
          </a:prstGeom>
        </p:spPr>
        <p:txBody>
          <a:bodyPr wrap="square" lIns="0" tIns="0" rIns="0" bIns="0" rtlCol="0" anchor="t">
            <a:spAutoFit/>
          </a:bodyPr>
          <a:lstStyle/>
          <a:p>
            <a:pPr marL="457200" lvl="0" indent="-457200" algn="l" rtl="0">
              <a:buFont typeface="Arial" panose="020B0604020202020204" pitchFamily="34" charset="0"/>
              <a:buChar char="•"/>
            </a:pPr>
            <a:r>
              <a:rPr lang="pt-br" sz="3200" b="0" i="0" u="none" baseline="0" dirty="0">
                <a:solidFill>
                  <a:schemeClr val="bg1"/>
                </a:solidFill>
              </a:rPr>
              <a:t>Baby Boomers: relacionamentos, serviço e oportunidades de compartilhar sua experiência.</a:t>
            </a:r>
          </a:p>
          <a:p>
            <a:pPr marL="457200" lvl="0" indent="-457200" algn="l" rtl="0">
              <a:buFont typeface="Arial" panose="020B0604020202020204" pitchFamily="34" charset="0"/>
              <a:buChar char="•"/>
            </a:pPr>
            <a:r>
              <a:rPr lang="pt-br" sz="3200" b="0" i="0" u="none" baseline="0" dirty="0">
                <a:solidFill>
                  <a:schemeClr val="bg1"/>
                </a:solidFill>
              </a:rPr>
              <a:t>Geração X: flexibilidade, eficiência e expectativas claras.</a:t>
            </a:r>
          </a:p>
          <a:p>
            <a:pPr marL="457200" lvl="0" indent="-457200" algn="l" rtl="0">
              <a:buFont typeface="Arial" panose="020B0604020202020204" pitchFamily="34" charset="0"/>
              <a:buChar char="•"/>
            </a:pPr>
            <a:r>
              <a:rPr lang="pt-br" sz="3200" b="0" i="0" u="none" baseline="0" dirty="0">
                <a:solidFill>
                  <a:schemeClr val="bg1"/>
                </a:solidFill>
              </a:rPr>
              <a:t>Millenials: propósito, colaboração e crescimento pessoal.</a:t>
            </a:r>
          </a:p>
          <a:p>
            <a:pPr marL="457200" lvl="0" indent="-457200" algn="l" rtl="0">
              <a:buFont typeface="Arial" panose="020B0604020202020204" pitchFamily="34" charset="0"/>
              <a:buChar char="•"/>
            </a:pPr>
            <a:r>
              <a:rPr lang="pt-br" sz="3200" b="0" i="0" u="none" baseline="0" dirty="0">
                <a:solidFill>
                  <a:schemeClr val="bg1"/>
                </a:solidFill>
              </a:rPr>
              <a:t>Geração Z: impacto visível, autenticidade e formas flexíveis de participação.</a:t>
            </a:r>
          </a:p>
          <a:p>
            <a:pPr algn="l" rtl="0">
              <a:lnSpc>
                <a:spcPts val="3359"/>
              </a:lnSpc>
            </a:pPr>
            <a:endParaRPr lang="pt-br" sz="3299" dirty="0">
              <a:solidFill>
                <a:srgbClr val="FDFDFD"/>
              </a:solidFill>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pt-br"/>
          </a:p>
        </p:txBody>
      </p:sp>
      <p:grpSp>
        <p:nvGrpSpPr>
          <p:cNvPr id="3" name="Group 3"/>
          <p:cNvGrpSpPr/>
          <p:nvPr/>
        </p:nvGrpSpPr>
        <p:grpSpPr>
          <a:xfrm rot="5400000">
            <a:off x="1369991" y="3805710"/>
            <a:ext cx="500647" cy="438066"/>
            <a:chOff x="0" y="0"/>
            <a:chExt cx="812800" cy="711200"/>
          </a:xfrm>
        </p:grpSpPr>
        <p:sp>
          <p:nvSpPr>
            <p:cNvPr id="4" name="Freeform 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pt-br"/>
            </a:p>
          </p:txBody>
        </p:sp>
        <p:sp>
          <p:nvSpPr>
            <p:cNvPr id="5" name="TextBox 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6" name="Group 6"/>
          <p:cNvGrpSpPr/>
          <p:nvPr/>
        </p:nvGrpSpPr>
        <p:grpSpPr>
          <a:xfrm>
            <a:off x="12811442" y="-742156"/>
            <a:ext cx="9483991" cy="12212363"/>
            <a:chOff x="0" y="0"/>
            <a:chExt cx="1207697" cy="1555130"/>
          </a:xfrm>
        </p:grpSpPr>
        <p:sp>
          <p:nvSpPr>
            <p:cNvPr id="7" name="Freeform 7"/>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8" name="TextBox 8"/>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grpSp>
        <p:nvGrpSpPr>
          <p:cNvPr id="9" name="Group 9"/>
          <p:cNvGrpSpPr/>
          <p:nvPr/>
        </p:nvGrpSpPr>
        <p:grpSpPr>
          <a:xfrm rot="5400000">
            <a:off x="1369991" y="4714977"/>
            <a:ext cx="500647" cy="438066"/>
            <a:chOff x="0" y="0"/>
            <a:chExt cx="812800" cy="711200"/>
          </a:xfrm>
        </p:grpSpPr>
        <p:sp>
          <p:nvSpPr>
            <p:cNvPr id="10" name="Freeform 10"/>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pt-br"/>
            </a:p>
          </p:txBody>
        </p:sp>
        <p:sp>
          <p:nvSpPr>
            <p:cNvPr id="11" name="TextBox 11"/>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2" name="Group 12"/>
          <p:cNvGrpSpPr/>
          <p:nvPr/>
        </p:nvGrpSpPr>
        <p:grpSpPr>
          <a:xfrm rot="5400000">
            <a:off x="1369991" y="5676635"/>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pt-br"/>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pt-br"/>
          </a:p>
        </p:txBody>
      </p:sp>
      <p:sp>
        <p:nvSpPr>
          <p:cNvPr id="16" name="TextBox 16"/>
          <p:cNvSpPr txBox="1"/>
          <p:nvPr/>
        </p:nvSpPr>
        <p:spPr>
          <a:xfrm>
            <a:off x="2232952" y="3522959"/>
            <a:ext cx="4816156" cy="760095"/>
          </a:xfrm>
          <a:prstGeom prst="rect">
            <a:avLst/>
          </a:prstGeom>
        </p:spPr>
        <p:txBody>
          <a:bodyPr lIns="0" tIns="0" rIns="0" bIns="0" rtlCol="0" anchor="t">
            <a:spAutoFit/>
          </a:bodyPr>
          <a:lstStyle/>
          <a:p>
            <a:pPr algn="l" rtl="0">
              <a:lnSpc>
                <a:spcPts val="6600"/>
              </a:lnSpc>
            </a:pPr>
            <a:r>
              <a:rPr lang="pt-br" sz="3300" b="0" i="0" u="none" baseline="0">
                <a:solidFill>
                  <a:srgbClr val="000000"/>
                </a:solidFill>
                <a:latin typeface="Verdana"/>
                <a:ea typeface="Verdana"/>
                <a:cs typeface="Verdana"/>
                <a:sym typeface="Verdana"/>
              </a:rPr>
              <a:t>Ferramentas digitais</a:t>
            </a:r>
          </a:p>
        </p:txBody>
      </p:sp>
      <p:sp>
        <p:nvSpPr>
          <p:cNvPr id="17" name="TextBox 17"/>
          <p:cNvSpPr txBox="1"/>
          <p:nvPr/>
        </p:nvSpPr>
        <p:spPr>
          <a:xfrm>
            <a:off x="2232952" y="4432227"/>
            <a:ext cx="9635000" cy="722570"/>
          </a:xfrm>
          <a:prstGeom prst="rect">
            <a:avLst/>
          </a:prstGeom>
        </p:spPr>
        <p:txBody>
          <a:bodyPr wrap="square" lIns="0" tIns="0" rIns="0" bIns="0" rtlCol="0" anchor="t">
            <a:spAutoFit/>
          </a:bodyPr>
          <a:lstStyle/>
          <a:p>
            <a:pPr algn="l" rtl="0">
              <a:lnSpc>
                <a:spcPts val="6600"/>
              </a:lnSpc>
            </a:pPr>
            <a:r>
              <a:rPr lang="pt-br" sz="3300" b="0" i="0" u="none" baseline="0" dirty="0">
                <a:solidFill>
                  <a:srgbClr val="000000"/>
                </a:solidFill>
                <a:latin typeface="Verdana"/>
                <a:ea typeface="Verdana"/>
                <a:cs typeface="Verdana"/>
                <a:sym typeface="Verdana"/>
              </a:rPr>
              <a:t>Presença nos espaços onde as pessoas estão</a:t>
            </a:r>
          </a:p>
        </p:txBody>
      </p:sp>
      <p:sp>
        <p:nvSpPr>
          <p:cNvPr id="18" name="TextBox 18"/>
          <p:cNvSpPr txBox="1"/>
          <p:nvPr/>
        </p:nvSpPr>
        <p:spPr>
          <a:xfrm>
            <a:off x="2232952" y="5393884"/>
            <a:ext cx="6911048" cy="760095"/>
          </a:xfrm>
          <a:prstGeom prst="rect">
            <a:avLst/>
          </a:prstGeom>
        </p:spPr>
        <p:txBody>
          <a:bodyPr lIns="0" tIns="0" rIns="0" bIns="0" rtlCol="0" anchor="t">
            <a:spAutoFit/>
          </a:bodyPr>
          <a:lstStyle/>
          <a:p>
            <a:pPr algn="l" rtl="0">
              <a:lnSpc>
                <a:spcPts val="6600"/>
              </a:lnSpc>
            </a:pPr>
            <a:r>
              <a:rPr lang="pt-br" sz="3300" b="0" i="0" u="none" baseline="0" dirty="0">
                <a:solidFill>
                  <a:srgbClr val="000000"/>
                </a:solidFill>
                <a:latin typeface="Verdana"/>
                <a:ea typeface="Verdana"/>
                <a:cs typeface="Verdana"/>
                <a:sym typeface="Verdana"/>
              </a:rPr>
              <a:t>Recrutamento por indicação</a:t>
            </a:r>
          </a:p>
        </p:txBody>
      </p:sp>
      <p:sp>
        <p:nvSpPr>
          <p:cNvPr id="19" name="TextBox 19"/>
          <p:cNvSpPr txBox="1"/>
          <p:nvPr/>
        </p:nvSpPr>
        <p:spPr>
          <a:xfrm>
            <a:off x="1028700" y="702267"/>
            <a:ext cx="13296900" cy="2436564"/>
          </a:xfrm>
          <a:prstGeom prst="rect">
            <a:avLst/>
          </a:prstGeom>
        </p:spPr>
        <p:txBody>
          <a:bodyPr wrap="square" lIns="0" tIns="0" rIns="0" bIns="0" rtlCol="0" anchor="t">
            <a:spAutoFit/>
          </a:bodyPr>
          <a:lstStyle/>
          <a:p>
            <a:pPr algn="l" rtl="0">
              <a:lnSpc>
                <a:spcPts val="9549"/>
              </a:lnSpc>
            </a:pPr>
            <a:r>
              <a:rPr lang="pt-br" sz="8303" b="1" i="0" u="none" baseline="0" dirty="0">
                <a:solidFill>
                  <a:srgbClr val="293374"/>
                </a:solidFill>
                <a:latin typeface="Verdana Bold"/>
                <a:ea typeface="Verdana Bold"/>
                <a:cs typeface="Verdana Bold"/>
                <a:sym typeface="Verdana Bold"/>
              </a:rPr>
              <a:t>Como atrair associadas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3B9C0-5434-D43A-B3E7-D463BFA936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197B13-BDF5-612C-FA70-D15ABB68B54B}"/>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pt-br"/>
          </a:p>
        </p:txBody>
      </p:sp>
      <p:grpSp>
        <p:nvGrpSpPr>
          <p:cNvPr id="3" name="Group 3">
            <a:extLst>
              <a:ext uri="{FF2B5EF4-FFF2-40B4-BE49-F238E27FC236}">
                <a16:creationId xmlns:a16="http://schemas.microsoft.com/office/drawing/2014/main" id="{8654BEAA-3FD5-ECF8-7863-C9727D6543D9}"/>
              </a:ext>
            </a:extLst>
          </p:cNvPr>
          <p:cNvGrpSpPr/>
          <p:nvPr/>
        </p:nvGrpSpPr>
        <p:grpSpPr>
          <a:xfrm>
            <a:off x="8481900" y="0"/>
            <a:ext cx="10217632" cy="10287000"/>
            <a:chOff x="0" y="0"/>
            <a:chExt cx="13623509" cy="13716000"/>
          </a:xfrm>
        </p:grpSpPr>
        <p:sp>
          <p:nvSpPr>
            <p:cNvPr id="4" name="Freeform 4">
              <a:extLst>
                <a:ext uri="{FF2B5EF4-FFF2-40B4-BE49-F238E27FC236}">
                  <a16:creationId xmlns:a16="http://schemas.microsoft.com/office/drawing/2014/main" id="{3F8EE84B-7C26-E0E2-4ACB-C890E4D213CD}"/>
                </a:ext>
              </a:extLst>
            </p:cNvPr>
            <p:cNvSpPr/>
            <p:nvPr/>
          </p:nvSpPr>
          <p:spPr>
            <a:xfrm>
              <a:off x="0" y="0"/>
              <a:ext cx="13623558" cy="13715930"/>
            </a:xfrm>
            <a:custGeom>
              <a:avLst/>
              <a:gdLst/>
              <a:ahLst/>
              <a:cxnLst/>
              <a:rect l="l" t="t" r="r" b="b"/>
              <a:pathLst>
                <a:path w="13623558" h="13715930">
                  <a:moveTo>
                    <a:pt x="0" y="0"/>
                  </a:moveTo>
                  <a:lnTo>
                    <a:pt x="13623558" y="0"/>
                  </a:lnTo>
                  <a:lnTo>
                    <a:pt x="13623558" y="13715930"/>
                  </a:lnTo>
                  <a:lnTo>
                    <a:pt x="0" y="13715930"/>
                  </a:lnTo>
                  <a:lnTo>
                    <a:pt x="0" y="0"/>
                  </a:lnTo>
                  <a:close/>
                </a:path>
              </a:pathLst>
            </a:custGeom>
            <a:blipFill>
              <a:blip r:embed="rId4"/>
              <a:stretch>
                <a:fillRect l="-25555" r="-25555"/>
              </a:stretch>
            </a:blipFill>
          </p:spPr>
          <p:txBody>
            <a:bodyPr/>
            <a:lstStyle/>
            <a:p>
              <a:endParaRPr lang="pt-br"/>
            </a:p>
          </p:txBody>
        </p:sp>
      </p:grpSp>
      <p:sp>
        <p:nvSpPr>
          <p:cNvPr id="5" name="Freeform 5">
            <a:extLst>
              <a:ext uri="{FF2B5EF4-FFF2-40B4-BE49-F238E27FC236}">
                <a16:creationId xmlns:a16="http://schemas.microsoft.com/office/drawing/2014/main" id="{BD275BFD-7068-24A8-AA21-A0EB0A336221}"/>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pt-br"/>
          </a:p>
        </p:txBody>
      </p:sp>
      <p:sp>
        <p:nvSpPr>
          <p:cNvPr id="6" name="TextBox 6">
            <a:extLst>
              <a:ext uri="{FF2B5EF4-FFF2-40B4-BE49-F238E27FC236}">
                <a16:creationId xmlns:a16="http://schemas.microsoft.com/office/drawing/2014/main" id="{E7221170-D89A-5CAD-1E6F-B5E722C18BA1}"/>
              </a:ext>
            </a:extLst>
          </p:cNvPr>
          <p:cNvSpPr txBox="1"/>
          <p:nvPr/>
        </p:nvSpPr>
        <p:spPr>
          <a:xfrm>
            <a:off x="519266" y="2597436"/>
            <a:ext cx="7962634" cy="1846659"/>
          </a:xfrm>
          <a:prstGeom prst="rect">
            <a:avLst/>
          </a:prstGeom>
        </p:spPr>
        <p:txBody>
          <a:bodyPr wrap="square" lIns="0" tIns="0" rIns="0" bIns="0" rtlCol="0" anchor="t">
            <a:spAutoFit/>
          </a:bodyPr>
          <a:lstStyle/>
          <a:p>
            <a:pPr algn="l" rtl="0">
              <a:lnSpc>
                <a:spcPts val="7199"/>
              </a:lnSpc>
            </a:pPr>
            <a:r>
              <a:rPr lang="pt-br" sz="6000" b="1" i="0" u="none" baseline="0" dirty="0">
                <a:solidFill>
                  <a:srgbClr val="FFFFFF"/>
                </a:solidFill>
                <a:latin typeface="Verdana Bold"/>
                <a:ea typeface="Verdana Bold"/>
                <a:cs typeface="Verdana Bold"/>
                <a:sym typeface="Verdana Bold"/>
              </a:rPr>
              <a:t>Associadas com foco na missão</a:t>
            </a:r>
          </a:p>
        </p:txBody>
      </p:sp>
      <p:sp>
        <p:nvSpPr>
          <p:cNvPr id="7" name="TextBox 7">
            <a:extLst>
              <a:ext uri="{FF2B5EF4-FFF2-40B4-BE49-F238E27FC236}">
                <a16:creationId xmlns:a16="http://schemas.microsoft.com/office/drawing/2014/main" id="{9BFE724E-B12B-4A37-A801-20B66E3E8E86}"/>
              </a:ext>
            </a:extLst>
          </p:cNvPr>
          <p:cNvSpPr txBox="1"/>
          <p:nvPr/>
        </p:nvSpPr>
        <p:spPr>
          <a:xfrm>
            <a:off x="328692" y="5076825"/>
            <a:ext cx="7962634" cy="4565352"/>
          </a:xfrm>
          <a:prstGeom prst="rect">
            <a:avLst/>
          </a:prstGeom>
        </p:spPr>
        <p:txBody>
          <a:bodyPr wrap="square" lIns="0" tIns="0" rIns="0" bIns="0" rtlCol="0" anchor="t">
            <a:spAutoFit/>
          </a:bodyPr>
          <a:lstStyle/>
          <a:p>
            <a:pPr marL="712465" lvl="1" indent="-356233" algn="l" rtl="0">
              <a:lnSpc>
                <a:spcPts val="4619"/>
              </a:lnSpc>
              <a:buFont typeface="Arial"/>
              <a:buChar char="•"/>
            </a:pPr>
            <a:r>
              <a:rPr lang="pt-br" sz="3299" b="0" i="0" u="none" baseline="0" dirty="0">
                <a:solidFill>
                  <a:srgbClr val="FDFDFD"/>
                </a:solidFill>
                <a:latin typeface="Verdana"/>
                <a:ea typeface="Verdana"/>
                <a:cs typeface="Verdana"/>
                <a:sym typeface="Verdana"/>
              </a:rPr>
              <a:t>Faculdades</a:t>
            </a:r>
          </a:p>
          <a:p>
            <a:pPr marL="712465" lvl="1" indent="-356233" algn="l" rtl="0">
              <a:lnSpc>
                <a:spcPts val="4619"/>
              </a:lnSpc>
              <a:buFont typeface="Arial"/>
              <a:buChar char="•"/>
            </a:pPr>
            <a:r>
              <a:rPr lang="pt-br" sz="3299" b="0" i="0" u="none" baseline="0" dirty="0">
                <a:solidFill>
                  <a:srgbClr val="FDFDFD"/>
                </a:solidFill>
                <a:latin typeface="Verdana"/>
                <a:ea typeface="Verdana"/>
                <a:cs typeface="Verdana"/>
                <a:sym typeface="Verdana"/>
              </a:rPr>
              <a:t>Locais de trabalho, especialmente organizações sem fins lucrativos </a:t>
            </a:r>
          </a:p>
          <a:p>
            <a:pPr marL="712465" lvl="1" indent="-356233" algn="l" rtl="0">
              <a:lnSpc>
                <a:spcPts val="4619"/>
              </a:lnSpc>
              <a:buFont typeface="Arial"/>
              <a:buChar char="•"/>
            </a:pPr>
            <a:r>
              <a:rPr lang="pt-br" sz="3299" b="0" i="0" u="none" baseline="0" dirty="0">
                <a:solidFill>
                  <a:srgbClr val="FDFDFD"/>
                </a:solidFill>
                <a:latin typeface="Verdana"/>
                <a:ea typeface="Verdana"/>
                <a:cs typeface="Verdana"/>
                <a:sym typeface="Verdana"/>
              </a:rPr>
              <a:t>Redes e eventos profissionais para mulheres</a:t>
            </a:r>
          </a:p>
          <a:p>
            <a:pPr marL="712465" lvl="1" indent="-356233" algn="l" rtl="0">
              <a:lnSpc>
                <a:spcPts val="4619"/>
              </a:lnSpc>
              <a:buFont typeface="Arial"/>
              <a:buChar char="•"/>
            </a:pPr>
            <a:r>
              <a:rPr lang="pt-br" sz="3299" b="0" i="0" u="none" baseline="0" dirty="0">
                <a:solidFill>
                  <a:srgbClr val="FDFDFD"/>
                </a:solidFill>
                <a:latin typeface="Verdana"/>
                <a:ea typeface="Verdana"/>
                <a:cs typeface="Verdana"/>
                <a:sym typeface="Verdana"/>
              </a:rPr>
              <a:t>Feiras comunitárias ou feiras de voluntariado </a:t>
            </a:r>
          </a:p>
          <a:p>
            <a:pPr algn="l" rtl="0">
              <a:lnSpc>
                <a:spcPts val="3359"/>
              </a:lnSpc>
            </a:pPr>
            <a:endParaRPr lang="pt-br" sz="3299" dirty="0">
              <a:solidFill>
                <a:srgbClr val="FDFDFD"/>
              </a:solidFill>
              <a:latin typeface="Verdana"/>
              <a:ea typeface="Verdana"/>
              <a:cs typeface="Verdana"/>
              <a:sym typeface="Verdana"/>
            </a:endParaRPr>
          </a:p>
        </p:txBody>
      </p:sp>
    </p:spTree>
    <p:extLst>
      <p:ext uri="{BB962C8B-B14F-4D97-AF65-F5344CB8AC3E}">
        <p14:creationId xmlns:p14="http://schemas.microsoft.com/office/powerpoint/2010/main" val="2190979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pt-b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pt-br"/>
          </a:p>
        </p:txBody>
      </p:sp>
      <p:sp>
        <p:nvSpPr>
          <p:cNvPr id="4" name="TextBox 4"/>
          <p:cNvSpPr txBox="1"/>
          <p:nvPr/>
        </p:nvSpPr>
        <p:spPr>
          <a:xfrm>
            <a:off x="990792" y="3833046"/>
            <a:ext cx="8153208" cy="1287146"/>
          </a:xfrm>
          <a:prstGeom prst="rect">
            <a:avLst/>
          </a:prstGeom>
        </p:spPr>
        <p:txBody>
          <a:bodyPr lIns="0" tIns="0" rIns="0" bIns="0" rtlCol="0" anchor="t">
            <a:spAutoFit/>
          </a:bodyPr>
          <a:lstStyle/>
          <a:p>
            <a:pPr algn="l" rtl="0">
              <a:lnSpc>
                <a:spcPts val="5179"/>
              </a:lnSpc>
            </a:pPr>
            <a:r>
              <a:rPr lang="pt-br" sz="3699" b="0" i="0" u="none" baseline="0">
                <a:solidFill>
                  <a:srgbClr val="000000"/>
                </a:solidFill>
                <a:latin typeface="Verdana"/>
                <a:ea typeface="Verdana"/>
                <a:cs typeface="Verdana"/>
                <a:sym typeface="Verdana"/>
              </a:rPr>
              <a:t>Respondam rapidamente ao contato de potenciais associadas! </a:t>
            </a:r>
          </a:p>
        </p:txBody>
      </p:sp>
      <p:sp>
        <p:nvSpPr>
          <p:cNvPr id="5" name="TextBox 5"/>
          <p:cNvSpPr txBox="1"/>
          <p:nvPr/>
        </p:nvSpPr>
        <p:spPr>
          <a:xfrm>
            <a:off x="990792" y="1475744"/>
            <a:ext cx="9524808" cy="1846659"/>
          </a:xfrm>
          <a:prstGeom prst="rect">
            <a:avLst/>
          </a:prstGeom>
        </p:spPr>
        <p:txBody>
          <a:bodyPr wrap="square" lIns="0" tIns="0" rIns="0" bIns="0" rtlCol="0" anchor="t">
            <a:spAutoFit/>
          </a:bodyPr>
          <a:lstStyle/>
          <a:p>
            <a:pPr algn="l" rtl="0">
              <a:lnSpc>
                <a:spcPts val="7199"/>
              </a:lnSpc>
            </a:pPr>
            <a:r>
              <a:rPr lang="pt-br" sz="6000" b="1" i="0" u="none" baseline="0" dirty="0">
                <a:solidFill>
                  <a:srgbClr val="293374"/>
                </a:solidFill>
                <a:latin typeface="Verdana Bold"/>
                <a:ea typeface="Verdana Bold"/>
                <a:cs typeface="Verdana Bold"/>
                <a:sym typeface="Verdana Bold"/>
              </a:rPr>
              <a:t>A primeira impressão é a que fica</a:t>
            </a:r>
          </a:p>
        </p:txBody>
      </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pt-br"/>
            </a:p>
          </p:txBody>
        </p:sp>
      </p:grpSp>
      <p:grpSp>
        <p:nvGrpSpPr>
          <p:cNvPr id="8" name="Group 8"/>
          <p:cNvGrpSpPr/>
          <p:nvPr/>
        </p:nvGrpSpPr>
        <p:grpSpPr>
          <a:xfrm>
            <a:off x="9686017" y="3595783"/>
            <a:ext cx="5486521" cy="548652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046" r="-25046"/>
              </a:stretch>
            </a:blipFill>
          </p:spPr>
          <p:txBody>
            <a:bodyPr/>
            <a:lstStyle/>
            <a:p>
              <a:endParaRPr lang="pt-br"/>
            </a:p>
          </p:txBody>
        </p:sp>
      </p:grpSp>
      <p:sp>
        <p:nvSpPr>
          <p:cNvPr id="10" name="Freeform 10"/>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pt-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56858" r="-82691"/>
              </a:stretch>
            </a:blipFill>
          </p:spPr>
          <p:txBody>
            <a:bodyPr/>
            <a:lstStyle/>
            <a:p>
              <a:endParaRPr lang="pt-br"/>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pt-br"/>
          </a:p>
        </p:txBody>
      </p:sp>
      <p:sp>
        <p:nvSpPr>
          <p:cNvPr id="5" name="TextBox 5"/>
          <p:cNvSpPr txBox="1"/>
          <p:nvPr/>
        </p:nvSpPr>
        <p:spPr>
          <a:xfrm>
            <a:off x="990792" y="3833046"/>
            <a:ext cx="9982970" cy="1889761"/>
          </a:xfrm>
          <a:prstGeom prst="rect">
            <a:avLst/>
          </a:prstGeom>
        </p:spPr>
        <p:txBody>
          <a:bodyPr lIns="0" tIns="0" rIns="0" bIns="0" rtlCol="0" anchor="t">
            <a:spAutoFit/>
          </a:bodyPr>
          <a:lstStyle/>
          <a:p>
            <a:pPr marL="777234" lvl="1" indent="-388617" algn="l" rtl="0">
              <a:lnSpc>
                <a:spcPts val="5039"/>
              </a:lnSpc>
              <a:buFont typeface="Arial"/>
              <a:buChar char="•"/>
            </a:pPr>
            <a:r>
              <a:rPr lang="pt-br" sz="3599" b="0" i="0" u="none" baseline="0" dirty="0">
                <a:solidFill>
                  <a:srgbClr val="000000"/>
                </a:solidFill>
                <a:latin typeface="Verdana"/>
                <a:ea typeface="Verdana"/>
                <a:cs typeface="Verdana"/>
                <a:sym typeface="Verdana"/>
              </a:rPr>
              <a:t>Façam o convite para participar de avaliação</a:t>
            </a:r>
          </a:p>
          <a:p>
            <a:pPr marL="777234" lvl="1" indent="-388617" algn="l" rtl="0">
              <a:lnSpc>
                <a:spcPts val="5039"/>
              </a:lnSpc>
              <a:buFont typeface="Arial"/>
              <a:buChar char="•"/>
            </a:pPr>
            <a:r>
              <a:rPr lang="pt-br" sz="3599" b="0" i="0" u="none" baseline="0" dirty="0">
                <a:solidFill>
                  <a:srgbClr val="000000"/>
                </a:solidFill>
                <a:latin typeface="Verdana"/>
                <a:ea typeface="Verdana"/>
                <a:cs typeface="Verdana"/>
                <a:sym typeface="Verdana"/>
              </a:rPr>
              <a:t>Façam o convite para celebrar</a:t>
            </a:r>
          </a:p>
          <a:p>
            <a:pPr marL="777234" lvl="1" indent="-388617" algn="l" rtl="0">
              <a:lnSpc>
                <a:spcPts val="5039"/>
              </a:lnSpc>
              <a:buFont typeface="Arial"/>
              <a:buChar char="•"/>
            </a:pPr>
            <a:r>
              <a:rPr lang="pt-br" sz="3599" b="0" i="0" u="none" baseline="0" dirty="0">
                <a:solidFill>
                  <a:srgbClr val="000000"/>
                </a:solidFill>
                <a:latin typeface="Verdana"/>
                <a:ea typeface="Verdana"/>
                <a:cs typeface="Verdana"/>
                <a:sym typeface="Verdana"/>
              </a:rPr>
              <a:t>Compartilhem vídeos</a:t>
            </a:r>
          </a:p>
        </p:txBody>
      </p:sp>
      <p:sp>
        <p:nvSpPr>
          <p:cNvPr id="6" name="TextBox 6"/>
          <p:cNvSpPr txBox="1"/>
          <p:nvPr/>
        </p:nvSpPr>
        <p:spPr>
          <a:xfrm>
            <a:off x="1028700" y="1323050"/>
            <a:ext cx="9182100" cy="1846659"/>
          </a:xfrm>
          <a:prstGeom prst="rect">
            <a:avLst/>
          </a:prstGeom>
        </p:spPr>
        <p:txBody>
          <a:bodyPr wrap="square" lIns="0" tIns="0" rIns="0" bIns="0" rtlCol="0" anchor="t">
            <a:spAutoFit/>
          </a:bodyPr>
          <a:lstStyle/>
          <a:p>
            <a:pPr algn="l" rtl="0">
              <a:lnSpc>
                <a:spcPts val="7199"/>
              </a:lnSpc>
            </a:pPr>
            <a:r>
              <a:rPr lang="pt-br" sz="6000" b="1" i="0" u="none" baseline="0" dirty="0">
                <a:solidFill>
                  <a:srgbClr val="293374"/>
                </a:solidFill>
                <a:latin typeface="Verdana Bold"/>
                <a:ea typeface="Verdana Bold"/>
                <a:cs typeface="Verdana Bold"/>
                <a:sym typeface="Verdana Bold"/>
              </a:rPr>
              <a:t>Prêmios </a:t>
            </a:r>
            <a:br>
              <a:rPr lang="pt-br" sz="6000" b="1" i="0" u="none" baseline="0" dirty="0">
                <a:solidFill>
                  <a:srgbClr val="293374"/>
                </a:solidFill>
                <a:latin typeface="Verdana Bold"/>
                <a:ea typeface="Verdana Bold"/>
                <a:cs typeface="Verdana Bold"/>
                <a:sym typeface="Verdana Bold"/>
              </a:rPr>
            </a:br>
            <a:r>
              <a:rPr lang="pt-br" sz="6000" b="1" i="0" u="none" baseline="0" dirty="0">
                <a:solidFill>
                  <a:srgbClr val="293374"/>
                </a:solidFill>
                <a:latin typeface="Verdana Bold"/>
                <a:ea typeface="Verdana Bold"/>
                <a:cs typeface="Verdana Bold"/>
                <a:sym typeface="Verdana Bold"/>
              </a:rPr>
              <a:t>Viva o Seu Sonho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70493"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9774" r="-69774"/>
              </a:stretch>
            </a:blipFill>
          </p:spPr>
          <p:txBody>
            <a:bodyPr/>
            <a:lstStyle/>
            <a:p>
              <a:endParaRPr lang="pt-br"/>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pt-br"/>
          </a:p>
        </p:txBody>
      </p:sp>
      <p:sp>
        <p:nvSpPr>
          <p:cNvPr id="5" name="TextBox 5"/>
          <p:cNvSpPr txBox="1"/>
          <p:nvPr/>
        </p:nvSpPr>
        <p:spPr>
          <a:xfrm>
            <a:off x="990792" y="3842571"/>
            <a:ext cx="9982970" cy="2444751"/>
          </a:xfrm>
          <a:prstGeom prst="rect">
            <a:avLst/>
          </a:prstGeom>
        </p:spPr>
        <p:txBody>
          <a:bodyPr lIns="0" tIns="0" rIns="0" bIns="0" rtlCol="0" anchor="t">
            <a:spAutoFit/>
          </a:bodyPr>
          <a:lstStyle/>
          <a:p>
            <a:pPr marL="755644" lvl="1" indent="-377822" algn="l" rtl="0">
              <a:lnSpc>
                <a:spcPts val="4899"/>
              </a:lnSpc>
              <a:buFont typeface="Arial"/>
              <a:buChar char="•"/>
            </a:pPr>
            <a:r>
              <a:rPr lang="pt-br" sz="3499" b="0" i="0" u="none" baseline="0">
                <a:solidFill>
                  <a:srgbClr val="000000"/>
                </a:solidFill>
                <a:latin typeface="Verdana"/>
                <a:ea typeface="Verdana"/>
                <a:cs typeface="Verdana"/>
                <a:sym typeface="Verdana"/>
              </a:rPr>
              <a:t>Preparar os materiais</a:t>
            </a:r>
          </a:p>
          <a:p>
            <a:pPr marL="755644" lvl="1" indent="-377822" algn="l" rtl="0">
              <a:lnSpc>
                <a:spcPts val="4899"/>
              </a:lnSpc>
              <a:buFont typeface="Arial"/>
              <a:buChar char="•"/>
            </a:pPr>
            <a:r>
              <a:rPr lang="pt-br" sz="3499" b="0" i="0" u="none" baseline="0">
                <a:solidFill>
                  <a:srgbClr val="000000"/>
                </a:solidFill>
                <a:latin typeface="Verdana"/>
                <a:ea typeface="Verdana"/>
                <a:cs typeface="Verdana"/>
                <a:sym typeface="Verdana"/>
              </a:rPr>
              <a:t>Compartilhar sua jornada profissional ou educacional</a:t>
            </a:r>
          </a:p>
          <a:p>
            <a:pPr marL="755644" lvl="1" indent="-377822" algn="l" rtl="0">
              <a:lnSpc>
                <a:spcPts val="4899"/>
              </a:lnSpc>
              <a:buFont typeface="Arial"/>
              <a:buChar char="•"/>
            </a:pPr>
            <a:r>
              <a:rPr lang="pt-br" sz="3499" b="0" i="0" u="none" baseline="0">
                <a:solidFill>
                  <a:srgbClr val="000000"/>
                </a:solidFill>
                <a:latin typeface="Verdana"/>
                <a:ea typeface="Verdana"/>
                <a:cs typeface="Verdana"/>
                <a:sym typeface="Verdana"/>
              </a:rPr>
              <a:t>Analisar as avaliações das meninas</a:t>
            </a:r>
          </a:p>
        </p:txBody>
      </p:sp>
      <p:sp>
        <p:nvSpPr>
          <p:cNvPr id="6" name="TextBox 6"/>
          <p:cNvSpPr txBox="1"/>
          <p:nvPr/>
        </p:nvSpPr>
        <p:spPr>
          <a:xfrm>
            <a:off x="1231242" y="1683725"/>
            <a:ext cx="8153208" cy="895374"/>
          </a:xfrm>
          <a:prstGeom prst="rect">
            <a:avLst/>
          </a:prstGeom>
        </p:spPr>
        <p:txBody>
          <a:bodyPr lIns="0" tIns="0" rIns="0" bIns="0" rtlCol="0" anchor="t">
            <a:spAutoFit/>
          </a:bodyPr>
          <a:lstStyle/>
          <a:p>
            <a:pPr algn="just" rtl="0">
              <a:lnSpc>
                <a:spcPts val="7199"/>
              </a:lnSpc>
            </a:pPr>
            <a:r>
              <a:rPr lang="pt-br" sz="6000" b="1" i="0" u="none" baseline="0">
                <a:solidFill>
                  <a:srgbClr val="293374"/>
                </a:solidFill>
                <a:latin typeface="Verdana Bold"/>
                <a:ea typeface="Verdana Bold"/>
                <a:cs typeface="Verdana Bold"/>
                <a:sym typeface="Verdana Bold"/>
              </a:rPr>
              <a:t>Sonhe, Realize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br"/>
          </a:p>
        </p:txBody>
      </p:sp>
      <p:sp>
        <p:nvSpPr>
          <p:cNvPr id="3" name="TextBox 3"/>
          <p:cNvSpPr txBox="1"/>
          <p:nvPr/>
        </p:nvSpPr>
        <p:spPr>
          <a:xfrm>
            <a:off x="5067396" y="2146639"/>
            <a:ext cx="8724804" cy="2769989"/>
          </a:xfrm>
          <a:prstGeom prst="rect">
            <a:avLst/>
          </a:prstGeom>
        </p:spPr>
        <p:txBody>
          <a:bodyPr wrap="square" lIns="0" tIns="0" rIns="0" bIns="0" rtlCol="0" anchor="t">
            <a:spAutoFit/>
          </a:bodyPr>
          <a:lstStyle/>
          <a:p>
            <a:pPr algn="ctr" rtl="0">
              <a:lnSpc>
                <a:spcPts val="7199"/>
              </a:lnSpc>
            </a:pPr>
            <a:r>
              <a:rPr lang="pt-br" sz="6000" b="1" i="0" u="none" baseline="0" dirty="0">
                <a:solidFill>
                  <a:srgbClr val="293374"/>
                </a:solidFill>
                <a:latin typeface="Verdana Bold"/>
                <a:ea typeface="Verdana Bold"/>
                <a:cs typeface="Verdana Bold"/>
                <a:sym typeface="Verdana Bold"/>
              </a:rPr>
              <a:t>Novas </a:t>
            </a:r>
            <a:br>
              <a:rPr lang="pt-br" sz="6000" b="1" i="0" u="none" baseline="0" dirty="0">
                <a:solidFill>
                  <a:srgbClr val="293374"/>
                </a:solidFill>
                <a:latin typeface="Verdana Bold"/>
                <a:ea typeface="Verdana Bold"/>
                <a:cs typeface="Verdana Bold"/>
                <a:sym typeface="Verdana Bold"/>
              </a:rPr>
            </a:br>
            <a:r>
              <a:rPr lang="pt-br" sz="6000" b="1" i="0" u="none" baseline="0" dirty="0">
                <a:solidFill>
                  <a:srgbClr val="293374"/>
                </a:solidFill>
                <a:latin typeface="Verdana Bold"/>
                <a:ea typeface="Verdana Bold"/>
                <a:cs typeface="Verdana Bold"/>
                <a:sym typeface="Verdana Bold"/>
              </a:rPr>
              <a:t>associadas=Novas ideias</a:t>
            </a:r>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pt-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pt-b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pt-b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txBody>
            <a:bodyPr/>
            <a:lstStyle/>
            <a:p>
              <a:endParaRPr lang="pt-b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pt-br"/>
          </a:p>
        </p:txBody>
      </p:sp>
      <p:sp>
        <p:nvSpPr>
          <p:cNvPr id="7" name="TextBox 7"/>
          <p:cNvSpPr txBox="1"/>
          <p:nvPr/>
        </p:nvSpPr>
        <p:spPr>
          <a:xfrm>
            <a:off x="990792" y="3842571"/>
            <a:ext cx="8153208" cy="3063876"/>
          </a:xfrm>
          <a:prstGeom prst="rect">
            <a:avLst/>
          </a:prstGeom>
        </p:spPr>
        <p:txBody>
          <a:bodyPr lIns="0" tIns="0" rIns="0" bIns="0" rtlCol="0" anchor="t">
            <a:spAutoFit/>
          </a:bodyPr>
          <a:lstStyle/>
          <a:p>
            <a:pPr marL="755644" lvl="1" indent="-377822" algn="l" rtl="0">
              <a:lnSpc>
                <a:spcPts val="4899"/>
              </a:lnSpc>
              <a:buFont typeface="Arial"/>
              <a:buChar char="•"/>
            </a:pPr>
            <a:r>
              <a:rPr lang="pt-br" sz="3499" b="0" i="0" u="none" baseline="0">
                <a:solidFill>
                  <a:srgbClr val="000000"/>
                </a:solidFill>
                <a:latin typeface="Verdana"/>
                <a:ea typeface="Verdana"/>
                <a:cs typeface="Verdana"/>
                <a:sym typeface="Verdana"/>
              </a:rPr>
              <a:t>Formas mais flexíveis de participação</a:t>
            </a:r>
          </a:p>
          <a:p>
            <a:pPr marL="755644" lvl="1" indent="-377822" algn="l" rtl="0">
              <a:lnSpc>
                <a:spcPts val="4899"/>
              </a:lnSpc>
              <a:buFont typeface="Arial"/>
              <a:buChar char="•"/>
            </a:pPr>
            <a:r>
              <a:rPr lang="pt-br" sz="3499" b="0" i="0" u="none" baseline="0">
                <a:solidFill>
                  <a:srgbClr val="000000"/>
                </a:solidFill>
                <a:latin typeface="Verdana"/>
                <a:ea typeface="Verdana"/>
                <a:cs typeface="Verdana"/>
                <a:sym typeface="Verdana"/>
              </a:rPr>
              <a:t>Reuniões virtuais/híbridas</a:t>
            </a:r>
          </a:p>
          <a:p>
            <a:pPr marL="755644" lvl="1" indent="-377822" algn="l" rtl="0">
              <a:lnSpc>
                <a:spcPts val="4899"/>
              </a:lnSpc>
              <a:buFont typeface="Arial"/>
              <a:buChar char="•"/>
            </a:pPr>
            <a:r>
              <a:rPr lang="pt-br" sz="3499" b="0" i="0" u="none" baseline="0">
                <a:solidFill>
                  <a:srgbClr val="000000"/>
                </a:solidFill>
                <a:latin typeface="Verdana"/>
                <a:ea typeface="Verdana"/>
                <a:cs typeface="Verdana"/>
                <a:sym typeface="Verdana"/>
              </a:rPr>
              <a:t>Caronas</a:t>
            </a:r>
          </a:p>
          <a:p>
            <a:pPr marL="755644" lvl="1" indent="-377822" algn="l" rtl="0">
              <a:lnSpc>
                <a:spcPts val="4899"/>
              </a:lnSpc>
              <a:buFont typeface="Arial"/>
              <a:buChar char="•"/>
            </a:pPr>
            <a:r>
              <a:rPr lang="pt-br" sz="3499" b="0" i="0" u="none" baseline="0">
                <a:solidFill>
                  <a:srgbClr val="000000"/>
                </a:solidFill>
                <a:latin typeface="Verdana"/>
                <a:ea typeface="Verdana"/>
                <a:cs typeface="Verdana"/>
                <a:sym typeface="Verdana"/>
              </a:rPr>
              <a:t>Sem cultura de culpa! </a:t>
            </a:r>
          </a:p>
        </p:txBody>
      </p:sp>
      <p:sp>
        <p:nvSpPr>
          <p:cNvPr id="8" name="TextBox 8"/>
          <p:cNvSpPr txBox="1"/>
          <p:nvPr/>
        </p:nvSpPr>
        <p:spPr>
          <a:xfrm>
            <a:off x="990792" y="2597436"/>
            <a:ext cx="8153208" cy="895374"/>
          </a:xfrm>
          <a:prstGeom prst="rect">
            <a:avLst/>
          </a:prstGeom>
        </p:spPr>
        <p:txBody>
          <a:bodyPr lIns="0" tIns="0" rIns="0" bIns="0" rtlCol="0" anchor="t">
            <a:spAutoFit/>
          </a:bodyPr>
          <a:lstStyle/>
          <a:p>
            <a:pPr algn="just" rtl="0">
              <a:lnSpc>
                <a:spcPts val="7199"/>
              </a:lnSpc>
            </a:pPr>
            <a:r>
              <a:rPr lang="pt-br" sz="6000" b="1" i="0" u="none" baseline="0">
                <a:solidFill>
                  <a:srgbClr val="293374"/>
                </a:solidFill>
                <a:latin typeface="Verdana Bold"/>
                <a:ea typeface="Verdana Bold"/>
                <a:cs typeface="Verdana Bold"/>
                <a:sym typeface="Verdana Bold"/>
              </a:rPr>
              <a:t>Retenção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pt-br"/>
          </a:p>
        </p:txBody>
      </p:sp>
      <p:grpSp>
        <p:nvGrpSpPr>
          <p:cNvPr id="3" name="Group 3"/>
          <p:cNvGrpSpPr/>
          <p:nvPr/>
        </p:nvGrpSpPr>
        <p:grpSpPr>
          <a:xfrm>
            <a:off x="12146897" y="-13149"/>
            <a:ext cx="6445425" cy="10287000"/>
            <a:chOff x="0" y="0"/>
            <a:chExt cx="8593900" cy="13716000"/>
          </a:xfrm>
        </p:grpSpPr>
        <p:sp>
          <p:nvSpPr>
            <p:cNvPr id="4" name="Freeform 4"/>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69591" r="-69591"/>
              </a:stretch>
            </a:blipFill>
          </p:spPr>
          <p:txBody>
            <a:bodyPr/>
            <a:lstStyle/>
            <a:p>
              <a:endParaRPr lang="pt-b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pt-br"/>
          </a:p>
        </p:txBody>
      </p:sp>
      <p:sp>
        <p:nvSpPr>
          <p:cNvPr id="6" name="TextBox 6"/>
          <p:cNvSpPr txBox="1"/>
          <p:nvPr/>
        </p:nvSpPr>
        <p:spPr>
          <a:xfrm>
            <a:off x="990792" y="3833046"/>
            <a:ext cx="10123721" cy="2527936"/>
          </a:xfrm>
          <a:prstGeom prst="rect">
            <a:avLst/>
          </a:prstGeom>
        </p:spPr>
        <p:txBody>
          <a:bodyPr lIns="0" tIns="0" rIns="0" bIns="0" rtlCol="0" anchor="t">
            <a:spAutoFit/>
          </a:bodyPr>
          <a:lstStyle/>
          <a:p>
            <a:pPr marL="777234" lvl="1" indent="-388617" algn="l" rtl="0">
              <a:lnSpc>
                <a:spcPts val="5039"/>
              </a:lnSpc>
              <a:buFont typeface="Arial"/>
              <a:buChar char="•"/>
            </a:pPr>
            <a:r>
              <a:rPr lang="pt-br" sz="3599" b="0" i="0" u="none" baseline="0">
                <a:solidFill>
                  <a:srgbClr val="FFFFFF"/>
                </a:solidFill>
                <a:latin typeface="Verdana"/>
                <a:ea typeface="Verdana"/>
                <a:cs typeface="Verdana"/>
                <a:sym typeface="Verdana"/>
              </a:rPr>
              <a:t>Pagamentos parcelados</a:t>
            </a:r>
          </a:p>
          <a:p>
            <a:pPr marL="777234" lvl="1" indent="-388617" algn="l" rtl="0">
              <a:lnSpc>
                <a:spcPts val="5039"/>
              </a:lnSpc>
              <a:buFont typeface="Arial"/>
              <a:buChar char="•"/>
            </a:pPr>
            <a:r>
              <a:rPr lang="pt-br" sz="3599" b="0" i="0" u="none" baseline="0">
                <a:solidFill>
                  <a:srgbClr val="FFFFFF"/>
                </a:solidFill>
                <a:latin typeface="Verdana"/>
                <a:ea typeface="Verdana"/>
                <a:cs typeface="Verdana"/>
                <a:sym typeface="Verdana"/>
              </a:rPr>
              <a:t>Fundo de apoio financeiro</a:t>
            </a:r>
          </a:p>
          <a:p>
            <a:pPr marL="777234" lvl="1" indent="-388617" algn="l" rtl="0">
              <a:lnSpc>
                <a:spcPts val="5039"/>
              </a:lnSpc>
              <a:buFont typeface="Arial"/>
              <a:buChar char="•"/>
            </a:pPr>
            <a:r>
              <a:rPr lang="pt-br" sz="3599" b="0" i="0" u="none" baseline="0">
                <a:solidFill>
                  <a:srgbClr val="FFFFFF"/>
                </a:solidFill>
                <a:latin typeface="Verdana"/>
                <a:ea typeface="Verdana"/>
                <a:cs typeface="Verdana"/>
                <a:sym typeface="Verdana"/>
              </a:rPr>
              <a:t>Uso de espaços gratuitos</a:t>
            </a:r>
          </a:p>
          <a:p>
            <a:pPr marL="777234" lvl="1" indent="-388617" algn="l" rtl="0">
              <a:lnSpc>
                <a:spcPts val="5039"/>
              </a:lnSpc>
              <a:buFont typeface="Arial"/>
              <a:buChar char="•"/>
            </a:pPr>
            <a:r>
              <a:rPr lang="pt-br" sz="3599" b="0" i="0" u="none" baseline="0">
                <a:solidFill>
                  <a:srgbClr val="FFFFFF"/>
                </a:solidFill>
                <a:latin typeface="Verdana"/>
                <a:ea typeface="Verdana"/>
                <a:cs typeface="Verdana"/>
                <a:sym typeface="Verdana"/>
              </a:rPr>
              <a:t>Definição das mensalidades do clube</a:t>
            </a:r>
          </a:p>
        </p:txBody>
      </p:sp>
      <p:sp>
        <p:nvSpPr>
          <p:cNvPr id="7" name="TextBox 7"/>
          <p:cNvSpPr txBox="1"/>
          <p:nvPr/>
        </p:nvSpPr>
        <p:spPr>
          <a:xfrm>
            <a:off x="990792" y="2597436"/>
            <a:ext cx="10851746" cy="923330"/>
          </a:xfrm>
          <a:prstGeom prst="rect">
            <a:avLst/>
          </a:prstGeom>
        </p:spPr>
        <p:txBody>
          <a:bodyPr wrap="square" lIns="0" tIns="0" rIns="0" bIns="0" rtlCol="0" anchor="t">
            <a:spAutoFit/>
          </a:bodyPr>
          <a:lstStyle/>
          <a:p>
            <a:pPr algn="just" rtl="0">
              <a:lnSpc>
                <a:spcPts val="7199"/>
              </a:lnSpc>
            </a:pPr>
            <a:r>
              <a:rPr lang="pt-br" sz="6000" b="1" i="0" u="none" baseline="0" dirty="0">
                <a:solidFill>
                  <a:srgbClr val="FFFFFF"/>
                </a:solidFill>
                <a:latin typeface="Verdana Bold"/>
                <a:ea typeface="Verdana Bold"/>
                <a:cs typeface="Verdana Bold"/>
                <a:sym typeface="Verdana Bold"/>
              </a:rPr>
              <a:t>Acessibilidade financeira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pt-br"/>
          </a:p>
        </p:txBody>
      </p:sp>
      <p:grpSp>
        <p:nvGrpSpPr>
          <p:cNvPr id="3" name="Group 3"/>
          <p:cNvGrpSpPr/>
          <p:nvPr/>
        </p:nvGrpSpPr>
        <p:grpSpPr>
          <a:xfrm>
            <a:off x="7736400" y="-254765"/>
            <a:ext cx="9522900" cy="8877530"/>
            <a:chOff x="0" y="0"/>
            <a:chExt cx="736600" cy="686680"/>
          </a:xfrm>
        </p:grpSpPr>
        <p:sp>
          <p:nvSpPr>
            <p:cNvPr id="4" name="Freeform 4"/>
            <p:cNvSpPr/>
            <p:nvPr/>
          </p:nvSpPr>
          <p:spPr>
            <a:xfrm>
              <a:off x="0" y="0"/>
              <a:ext cx="736600" cy="686680"/>
            </a:xfrm>
            <a:custGeom>
              <a:avLst/>
              <a:gdLst/>
              <a:ahLst/>
              <a:cxnLst/>
              <a:rect l="l" t="t" r="r" b="b"/>
              <a:pathLst>
                <a:path w="736600" h="686680">
                  <a:moveTo>
                    <a:pt x="736600" y="0"/>
                  </a:moveTo>
                  <a:lnTo>
                    <a:pt x="736600" y="686680"/>
                  </a:lnTo>
                  <a:lnTo>
                    <a:pt x="368300" y="559680"/>
                  </a:lnTo>
                  <a:lnTo>
                    <a:pt x="0" y="686680"/>
                  </a:lnTo>
                  <a:lnTo>
                    <a:pt x="0" y="0"/>
                  </a:lnTo>
                  <a:lnTo>
                    <a:pt x="736600" y="0"/>
                  </a:lnTo>
                  <a:close/>
                </a:path>
              </a:pathLst>
            </a:custGeom>
            <a:solidFill>
              <a:srgbClr val="293374"/>
            </a:solidFill>
          </p:spPr>
          <p:txBody>
            <a:bodyPr/>
            <a:lstStyle/>
            <a:p>
              <a:endParaRPr lang="pt-br"/>
            </a:p>
          </p:txBody>
        </p:sp>
        <p:sp>
          <p:nvSpPr>
            <p:cNvPr id="5" name="TextBox 5"/>
            <p:cNvSpPr txBox="1"/>
            <p:nvPr/>
          </p:nvSpPr>
          <p:spPr>
            <a:xfrm>
              <a:off x="0" y="-47625"/>
              <a:ext cx="736600" cy="607305"/>
            </a:xfrm>
            <a:prstGeom prst="rect">
              <a:avLst/>
            </a:prstGeom>
          </p:spPr>
          <p:txBody>
            <a:bodyPr lIns="50800" tIns="50800" rIns="50800" bIns="50800" rtlCol="0" anchor="ctr"/>
            <a:lstStyle/>
            <a:p>
              <a:pPr algn="ctr" rtl="0">
                <a:lnSpc>
                  <a:spcPts val="2659"/>
                </a:lnSpc>
              </a:pPr>
              <a:endParaRPr/>
            </a:p>
          </p:txBody>
        </p:sp>
      </p:grpSp>
      <p:sp>
        <p:nvSpPr>
          <p:cNvPr id="6" name="TextBox 6"/>
          <p:cNvSpPr txBox="1"/>
          <p:nvPr/>
        </p:nvSpPr>
        <p:spPr>
          <a:xfrm>
            <a:off x="7749370" y="1023882"/>
            <a:ext cx="9553398" cy="2031325"/>
          </a:xfrm>
          <a:prstGeom prst="rect">
            <a:avLst/>
          </a:prstGeom>
        </p:spPr>
        <p:txBody>
          <a:bodyPr wrap="square" lIns="0" tIns="0" rIns="0" bIns="0" rtlCol="0" anchor="t">
            <a:spAutoFit/>
          </a:bodyPr>
          <a:lstStyle/>
          <a:p>
            <a:pPr algn="ctr" rtl="0"/>
            <a:r>
              <a:rPr lang="pt-br" sz="6600" b="1" i="0" u="none" baseline="0" dirty="0">
                <a:solidFill>
                  <a:srgbClr val="FFFFFF"/>
                </a:solidFill>
                <a:latin typeface="Verdana Bold"/>
                <a:ea typeface="Verdana Bold"/>
                <a:cs typeface="Verdana Bold"/>
                <a:sym typeface="Verdana Bold"/>
              </a:rPr>
              <a:t>Momento de compartilhamento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TotalTime>
  <Words>1789</Words>
  <Application>Microsoft Office PowerPoint</Application>
  <PresentationFormat>Custom</PresentationFormat>
  <Paragraphs>120</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Verdana Bold</vt:lpstr>
      <vt:lpstr>Arial</vt:lpstr>
      <vt:lpstr>Verdana</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Membership Fall Meeting 2026</dc:title>
  <dc:creator>Michael Kang</dc:creator>
  <cp:lastModifiedBy>Mike Kang</cp:lastModifiedBy>
  <cp:revision>9</cp:revision>
  <dcterms:created xsi:type="dcterms:W3CDTF">2006-08-16T00:00:00Z</dcterms:created>
  <dcterms:modified xsi:type="dcterms:W3CDTF">2026-07-06T16:21:16Z</dcterms:modified>
  <dc:identifier>DAHLViQaJKs</dc:identifier>
</cp:coreProperties>
</file>