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5"/>
  </p:notesMasterIdLst>
  <p:sldIdLst>
    <p:sldId id="256" r:id="rId2"/>
    <p:sldId id="257" r:id="rId3"/>
    <p:sldId id="258" r:id="rId4"/>
    <p:sldId id="260" r:id="rId5"/>
    <p:sldId id="259" r:id="rId6"/>
    <p:sldId id="268" r:id="rId7"/>
    <p:sldId id="261" r:id="rId8"/>
    <p:sldId id="262" r:id="rId9"/>
    <p:sldId id="263" r:id="rId10"/>
    <p:sldId id="264" r:id="rId11"/>
    <p:sldId id="265" r:id="rId12"/>
    <p:sldId id="266" r:id="rId13"/>
    <p:sldId id="267" r:id="rId14"/>
  </p:sldIdLst>
  <p:sldSz cx="18288000" cy="10287000"/>
  <p:notesSz cx="6858000" cy="9144000"/>
  <p:embeddedFontLst>
    <p:embeddedFont>
      <p:font typeface="Verdana" panose="020B0604030504040204" pitchFamily="34" charset="0"/>
      <p:regular r:id="rId16"/>
      <p:bold r:id="rId17"/>
      <p:italic r:id="rId18"/>
      <p:boldItalic r:id="rId19"/>
    </p:embeddedFont>
    <p:embeddedFont>
      <p:font typeface="Verdana Bold" panose="020B0804030504040204" pitchFamily="34" charset="0"/>
      <p:regular r:id="rId20"/>
      <p:bold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66405" autoAdjust="0"/>
  </p:normalViewPr>
  <p:slideViewPr>
    <p:cSldViewPr>
      <p:cViewPr varScale="1">
        <p:scale>
          <a:sx n="36" d="100"/>
          <a:sy n="36" d="100"/>
        </p:scale>
        <p:origin x="176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6" d="100"/>
          <a:sy n="56" d="100"/>
        </p:scale>
        <p:origin x="2588" y="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ke Kang" userId="0fad21e4d816c62d" providerId="LiveId" clId="{0723868A-F69E-4831-B3C1-519F6F349396}"/>
    <pc:docChg chg="modSld">
      <pc:chgData name="Mike Kang" userId="0fad21e4d816c62d" providerId="LiveId" clId="{0723868A-F69E-4831-B3C1-519F6F349396}" dt="2026-07-06T16:24:19.364" v="0" actId="1076"/>
      <pc:docMkLst>
        <pc:docMk/>
      </pc:docMkLst>
      <pc:sldChg chg="modSp mod">
        <pc:chgData name="Mike Kang" userId="0fad21e4d816c62d" providerId="LiveId" clId="{0723868A-F69E-4831-B3C1-519F6F349396}" dt="2026-07-06T16:24:19.364" v="0" actId="1076"/>
        <pc:sldMkLst>
          <pc:docMk/>
          <pc:sldMk cId="0" sldId="264"/>
        </pc:sldMkLst>
        <pc:spChg chg="mod">
          <ac:chgData name="Mike Kang" userId="0fad21e4d816c62d" providerId="LiveId" clId="{0723868A-F69E-4831-B3C1-519F6F349396}" dt="2026-07-06T16:24:19.364" v="0" actId="1076"/>
          <ac:spMkLst>
            <pc:docMk/>
            <pc:sldMk cId="0" sldId="264"/>
            <ac:spMk id="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06.07.2026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x-es-XL" sz="1200" b="0" i="0" u="none" kern="1200" baseline="0">
                <a:solidFill>
                  <a:schemeClr val="tx1"/>
                </a:solidFill>
                <a:effectLst/>
                <a:latin typeface="+mn-lt"/>
                <a:ea typeface="+mn-ea"/>
                <a:cs typeface="+mn-cs"/>
              </a:rPr>
              <a:t>Hola, soy BLANK, la coordinadora regional de membresía. Me entusiasma compartir hoy con todas ustedes la presentación sobre reclutamiento, retención y participación de todas las generaciones.</a:t>
            </a:r>
          </a:p>
          <a:p>
            <a:endParaRPr lang="x-es-XL"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sz="1200" b="0" i="0" u="none" kern="1200" baseline="0">
                <a:solidFill>
                  <a:schemeClr val="tx1"/>
                </a:solidFill>
                <a:effectLst/>
                <a:latin typeface="+mn-lt"/>
                <a:ea typeface="+mn-ea"/>
                <a:cs typeface="+mn-cs"/>
              </a:rPr>
              <a:t>Es importante recordar que las generaciones no son estereotipos. Cada miembro es única. Sin embargo, las miembros de una generación suelen compartir experiencias que influyen en cómo prefieren comunicarse, conectarse y participar.</a:t>
            </a:r>
          </a:p>
          <a:p>
            <a:pPr algn="l" rtl="0"/>
            <a:r>
              <a:rPr lang="x-es-XL" sz="1200" b="0" i="0" u="none" kern="1200" baseline="0">
                <a:solidFill>
                  <a:schemeClr val="tx1"/>
                </a:solidFill>
                <a:effectLst/>
                <a:latin typeface="+mn-lt"/>
                <a:ea typeface="+mn-ea"/>
                <a:cs typeface="+mn-cs"/>
              </a:rPr>
              <a:t>Lo que une a todas las generaciones es mucho más importante que lo que las separa. La gente quiere sentirse respetada, conectada y parte de algo significativo. Eso es precisamente lo que ofrece Soroptimist.</a:t>
            </a:r>
          </a:p>
          <a:p>
            <a:pPr algn="l" rtl="0"/>
            <a:r>
              <a:rPr lang="x-es-XL" sz="1200" b="0" i="0" u="none" kern="1200" baseline="0">
                <a:solidFill>
                  <a:schemeClr val="tx1"/>
                </a:solidFill>
                <a:effectLst/>
                <a:latin typeface="+mn-lt"/>
                <a:ea typeface="+mn-ea"/>
                <a:cs typeface="+mn-cs"/>
              </a:rPr>
              <a:t>Sus clubes pueden reclutar, retener y comprometer a miembros de todas las generaciones siguiendo estos consejos y teniendo en cuenta el respeto y el impacto. </a:t>
            </a:r>
          </a:p>
          <a:p>
            <a:endParaRPr lang="x-es-XL"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sz="1200" b="0" i="0" u="none" kern="1200" baseline="0">
                <a:solidFill>
                  <a:schemeClr val="tx1"/>
                </a:solidFill>
                <a:effectLst/>
                <a:latin typeface="+mn-lt"/>
                <a:ea typeface="+mn-ea"/>
                <a:cs typeface="+mn-cs"/>
              </a:rPr>
              <a:t>En numerosos estudios se demuestra una y otra vez que las personas se sienten cada vez más solas. Antes se creía que la soledad era un problema exclusivo de las personas mayores, pero lamentablemente hoy está más extendida. Personas de todas las edades anhelan volver a sentir una mayor conexión personal y un ambiente más positivo en sus comunidades. </a:t>
            </a:r>
          </a:p>
          <a:p>
            <a:pPr algn="l" rtl="0"/>
            <a:r>
              <a:rPr lang="x-es-XL" sz="1200" b="0" i="0" u="none" kern="1200" baseline="0">
                <a:solidFill>
                  <a:schemeClr val="tx1"/>
                </a:solidFill>
                <a:effectLst/>
                <a:latin typeface="+mn-lt"/>
                <a:ea typeface="+mn-ea"/>
                <a:cs typeface="+mn-cs"/>
              </a:rPr>
              <a:t>Soroptimist tiene un valor incalculable para las personas que buscan una manera de generar un impacto en la vida de las mujeres y niñas, al mismo tiempo que se conectan con otras personas. Este es un mensaje que pueden destacar en sus esfuerzos de reclutamiento en todos los grupos de edad.</a:t>
            </a:r>
          </a:p>
          <a:p>
            <a:endParaRPr lang="x-es-XL"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sz="1200" b="0" i="0" u="none" kern="1200" baseline="0">
                <a:solidFill>
                  <a:schemeClr val="tx1"/>
                </a:solidFill>
                <a:effectLst/>
                <a:latin typeface="+mn-lt"/>
                <a:ea typeface="+mn-ea"/>
                <a:cs typeface="+mn-cs"/>
              </a:rPr>
              <a:t>Si bien las miembros de todas las generaciones se preocupan por nuestra misión, pueden comprometerse de manera diferente.</a:t>
            </a:r>
          </a:p>
          <a:p>
            <a:pPr lvl="0" algn="l" rtl="0"/>
            <a:r>
              <a:rPr lang="x-es-XL" sz="1200" b="0" i="0" u="none" kern="1200" baseline="0">
                <a:solidFill>
                  <a:schemeClr val="tx1"/>
                </a:solidFill>
                <a:effectLst/>
                <a:latin typeface="+mn-lt"/>
                <a:ea typeface="+mn-ea"/>
                <a:cs typeface="+mn-cs"/>
              </a:rPr>
              <a:t>Las </a:t>
            </a:r>
            <a:r>
              <a:rPr lang="x-es-XL" sz="1200" b="0" i="1" u="none" kern="1200" baseline="0">
                <a:solidFill>
                  <a:schemeClr val="tx1"/>
                </a:solidFill>
                <a:effectLst/>
                <a:latin typeface="+mn-lt"/>
                <a:ea typeface="+mn-ea"/>
                <a:cs typeface="+mn-cs"/>
              </a:rPr>
              <a:t>baby boomers</a:t>
            </a:r>
            <a:r>
              <a:rPr lang="x-es-XL" sz="1200" b="0" i="0" u="none" kern="1200" baseline="0">
                <a:solidFill>
                  <a:schemeClr val="tx1"/>
                </a:solidFill>
                <a:effectLst/>
                <a:latin typeface="+mn-lt"/>
                <a:ea typeface="+mn-ea"/>
                <a:cs typeface="+mn-cs"/>
              </a:rPr>
              <a:t> (nacidas entre 1946 y 1964) suelen valorar las relaciones, el servicio y las oportunidades para aportar su experiencia.</a:t>
            </a:r>
          </a:p>
          <a:p>
            <a:pPr lvl="0" algn="l" rtl="0"/>
            <a:r>
              <a:rPr lang="x-es-XL" sz="1200" b="0" i="0" u="none" kern="1200" baseline="0">
                <a:solidFill>
                  <a:schemeClr val="tx1"/>
                </a:solidFill>
                <a:effectLst/>
                <a:latin typeface="+mn-lt"/>
                <a:ea typeface="+mn-ea"/>
                <a:cs typeface="+mn-cs"/>
              </a:rPr>
              <a:t>La generación X (nacidas entre 1965 y 1980) tiende a valorar la flexibilidad, la eficiencia y las expectativas claras.</a:t>
            </a:r>
          </a:p>
          <a:p>
            <a:pPr lvl="0" algn="l" rtl="0"/>
            <a:r>
              <a:rPr lang="x-es-XL" sz="1200" b="0" i="0" u="none" kern="1200" baseline="0">
                <a:solidFill>
                  <a:schemeClr val="tx1"/>
                </a:solidFill>
                <a:effectLst/>
                <a:latin typeface="+mn-lt"/>
                <a:ea typeface="+mn-ea"/>
                <a:cs typeface="+mn-cs"/>
              </a:rPr>
              <a:t>Las </a:t>
            </a:r>
            <a:r>
              <a:rPr lang="x-es-XL" sz="1200" b="0" i="1" u="none" kern="1200" baseline="0">
                <a:solidFill>
                  <a:schemeClr val="tx1"/>
                </a:solidFill>
                <a:effectLst/>
                <a:latin typeface="+mn-lt"/>
                <a:ea typeface="+mn-ea"/>
                <a:cs typeface="+mn-cs"/>
              </a:rPr>
              <a:t>millennials</a:t>
            </a:r>
            <a:r>
              <a:rPr lang="x-es-XL" sz="1200" b="0" i="0" u="none" kern="1200" baseline="0">
                <a:solidFill>
                  <a:schemeClr val="tx1"/>
                </a:solidFill>
                <a:effectLst/>
                <a:latin typeface="+mn-lt"/>
                <a:ea typeface="+mn-ea"/>
                <a:cs typeface="+mn-cs"/>
              </a:rPr>
              <a:t> (nacidas entre 1981 y 1996) suelen estar motivadas por un propósito, la colaboración y el crecimiento personal.</a:t>
            </a:r>
          </a:p>
          <a:p>
            <a:pPr lvl="0" algn="l" rtl="0"/>
            <a:r>
              <a:rPr lang="x-es-XL" sz="1200" b="0" i="0" u="none" kern="1200" baseline="0">
                <a:solidFill>
                  <a:schemeClr val="tx1"/>
                </a:solidFill>
                <a:effectLst/>
                <a:latin typeface="+mn-lt"/>
                <a:ea typeface="+mn-ea"/>
                <a:cs typeface="+mn-cs"/>
              </a:rPr>
              <a:t>La generación Z (nacidas entre 1997 y 2012) se siente atraída por el impacto visible, la autenticidad y las formas flexibles de participar.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sz="1200" b="0" i="0" u="none" kern="1200" baseline="0">
                <a:solidFill>
                  <a:schemeClr val="tx1"/>
                </a:solidFill>
                <a:effectLst/>
                <a:latin typeface="+mn-lt"/>
                <a:ea typeface="+mn-ea"/>
                <a:cs typeface="+mn-cs"/>
              </a:rPr>
              <a:t>Piensen en los lugares donde la gente de su comunidad se reúne y donde pueden compartir información colocando folletos informativos en estudios de yoga, bodegas, centros para personas mayores, residencias de ancianos, librerías, lugares de culto, bibliotecas, consultorios médicos, etc. ¡Esta es una buena manera de reclutar miembros interesadas de todas las edades!</a:t>
            </a:r>
          </a:p>
          <a:p>
            <a:pPr algn="l" rtl="0"/>
            <a:r>
              <a:rPr lang="x-es-XL" sz="1200" b="0" i="0" u="none" kern="1200" baseline="0">
                <a:solidFill>
                  <a:schemeClr val="tx1"/>
                </a:solidFill>
                <a:effectLst/>
                <a:latin typeface="+mn-lt"/>
                <a:ea typeface="+mn-ea"/>
                <a:cs typeface="+mn-cs"/>
              </a:rPr>
              <a:t>Para atraer a miembros más jóvenes, consideren la posibilidad de compartir información sobre su impacto y reclutar a través de medios digitales, pero asegúrense de contar con alguien que gestione estas plataformas, que tenga confianza en sí mismo y pueda publicar con regularidad. Si alguien envía un mensaje a la cuenta de Instagram del club para expresar su interés en hacerse miembro, pero nadie revisa esa cuenta con regularidad, no es una buena primera impresión. </a:t>
            </a:r>
          </a:p>
          <a:p>
            <a:pPr algn="l" rtl="0"/>
            <a:r>
              <a:rPr lang="x-es-XL" sz="1200" b="0" i="0" u="none" kern="1200" baseline="0">
                <a:solidFill>
                  <a:schemeClr val="tx1"/>
                </a:solidFill>
                <a:effectLst/>
                <a:latin typeface="+mn-lt"/>
                <a:ea typeface="+mn-ea"/>
                <a:cs typeface="+mn-cs"/>
              </a:rPr>
              <a:t>El boca a boca sigue siendo una herramienta muy poderosa, así que piensen en ofrecer un beneficio atractivo a las miembros que inviten a sus amigas a asociarse. Podría ser una banda que puedan usar en una reunión por ser una «estrella del reclutamiento»; o una tarjeta de regalo para un café en un local de la zona.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EF7A0-3B1D-BB35-5EE0-C9D9CA8961D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D6261C-4780-AF4A-FD1D-66A61F431BB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212F9BBE-89FF-3CD9-2BC4-961EC39957D9}"/>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a:extLst>
              <a:ext uri="{FF2B5EF4-FFF2-40B4-BE49-F238E27FC236}">
                <a16:creationId xmlns:a16="http://schemas.microsoft.com/office/drawing/2014/main" id="{633E2EC4-BF32-E78C-ED0B-5C502E93E34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AA67F9A-12EE-810B-D387-9EAA2A54399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sz="1200" b="0" i="0" u="none" kern="1200" baseline="0">
                <a:solidFill>
                  <a:schemeClr val="tx1"/>
                </a:solidFill>
                <a:effectLst/>
                <a:latin typeface="+mn-lt"/>
                <a:ea typeface="+mn-ea"/>
                <a:cs typeface="+mn-cs"/>
              </a:rPr>
              <a:t>Sabemos que la misión es lo que atrae a nuevas miembros. Pero, ¿dónde están estas miembros motivadas por la misión?</a:t>
            </a:r>
          </a:p>
          <a:p>
            <a:pPr algn="l" rtl="0"/>
            <a:r>
              <a:rPr lang="x-es-XL" sz="1200" b="0" i="0" u="none" kern="1200" baseline="0">
                <a:solidFill>
                  <a:schemeClr val="tx1"/>
                </a:solidFill>
                <a:effectLst/>
                <a:latin typeface="+mn-lt"/>
                <a:ea typeface="+mn-ea"/>
                <a:cs typeface="+mn-cs"/>
              </a:rPr>
              <a:t>Consideren cualquier organización con la que sus clubes puedan asociarse, como por ejemplo:</a:t>
            </a:r>
          </a:p>
          <a:p>
            <a:pPr lvl="0" algn="l" rtl="0"/>
            <a:r>
              <a:rPr lang="x-es-XL" sz="1200" b="0" i="0" u="none" kern="1200" baseline="0">
                <a:solidFill>
                  <a:schemeClr val="tx1"/>
                </a:solidFill>
                <a:effectLst/>
                <a:latin typeface="+mn-lt"/>
                <a:ea typeface="+mn-ea"/>
                <a:cs typeface="+mn-cs"/>
              </a:rPr>
              <a:t>Universidades, incluidas las estudiantes y el personal de mayor edad.</a:t>
            </a:r>
          </a:p>
          <a:p>
            <a:pPr lvl="0" algn="l" rtl="0"/>
            <a:r>
              <a:rPr lang="x-es-XL" sz="1200" b="0" i="0" u="none" kern="1200" baseline="0">
                <a:solidFill>
                  <a:schemeClr val="tx1"/>
                </a:solidFill>
                <a:effectLst/>
                <a:latin typeface="+mn-lt"/>
                <a:ea typeface="+mn-ea"/>
                <a:cs typeface="+mn-cs"/>
              </a:rPr>
              <a:t>Lugares de trabajo, especialmente organizaciones sin fines de lucro con las que estén asociadas.</a:t>
            </a:r>
          </a:p>
          <a:p>
            <a:pPr lvl="0" algn="l" rtl="0"/>
            <a:r>
              <a:rPr lang="x-es-XL" sz="1200" b="0" i="0" u="none" kern="1200" baseline="0">
                <a:solidFill>
                  <a:schemeClr val="tx1"/>
                </a:solidFill>
                <a:effectLst/>
                <a:latin typeface="+mn-lt"/>
                <a:ea typeface="+mn-ea"/>
                <a:cs typeface="+mn-cs"/>
              </a:rPr>
              <a:t>Redes y eventos profesionales para mujeres.</a:t>
            </a:r>
          </a:p>
          <a:p>
            <a:pPr lvl="0" algn="l" rtl="0"/>
            <a:r>
              <a:rPr lang="x-es-XL" sz="1200" b="0" i="0" u="none" kern="1200" baseline="0">
                <a:solidFill>
                  <a:schemeClr val="tx1"/>
                </a:solidFill>
                <a:effectLst/>
                <a:latin typeface="+mn-lt"/>
                <a:ea typeface="+mn-ea"/>
                <a:cs typeface="+mn-cs"/>
              </a:rPr>
              <a:t>Ferias comunitarias o ferias de voluntariado. </a:t>
            </a:r>
          </a:p>
          <a:p>
            <a:pPr algn="l" rtl="0"/>
            <a:r>
              <a:rPr lang="x-es-XL" sz="1200" b="0" i="0" u="none" kern="1200" baseline="0">
                <a:solidFill>
                  <a:schemeClr val="tx1"/>
                </a:solidFill>
                <a:effectLst/>
                <a:latin typeface="+mn-lt"/>
                <a:ea typeface="+mn-ea"/>
                <a:cs typeface="+mn-cs"/>
              </a:rPr>
              <a:t>Estas personas ya conocen un poco sobre Soroptimist y probablemente les importa nuestra misión; simplemente puede que no sepan cómo participar, ¡y una invitación personal marca una gran diferencia!  </a:t>
            </a:r>
          </a:p>
          <a:p>
            <a:endParaRPr lang="x-es-XL" dirty="0"/>
          </a:p>
        </p:txBody>
      </p:sp>
      <p:sp>
        <p:nvSpPr>
          <p:cNvPr id="6" name="Footer Placeholder 5">
            <a:extLst>
              <a:ext uri="{FF2B5EF4-FFF2-40B4-BE49-F238E27FC236}">
                <a16:creationId xmlns:a16="http://schemas.microsoft.com/office/drawing/2014/main" id="{577B5B97-BD3C-19E5-011B-0DC8DA265BC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E4F0E820-9DFA-3D46-989B-9E8DA4F8D466}"/>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extLst>
      <p:ext uri="{BB962C8B-B14F-4D97-AF65-F5344CB8AC3E}">
        <p14:creationId xmlns:p14="http://schemas.microsoft.com/office/powerpoint/2010/main" val="506619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sz="1200" b="0" i="0" u="none" kern="1200" baseline="0">
                <a:solidFill>
                  <a:schemeClr val="tx1"/>
                </a:solidFill>
                <a:effectLst/>
                <a:latin typeface="+mn-lt"/>
                <a:ea typeface="+mn-ea"/>
                <a:cs typeface="+mn-cs"/>
              </a:rPr>
              <a:t>Si reciben una consulta de una posible miembro, ¡asegúrense de responderle rápidamente con la información necesaria! Esto le ayudará a sentirse bienvenida y a hacerse una idea de cómo es la cultura específica de su club, a la vez que causa una primera impresión positiva. Es un cliché por una razón: no hay una segunda oportunidad para causar una primera impresión, por eso es crucial responder con prontitud.</a:t>
            </a:r>
          </a:p>
          <a:p>
            <a:pPr algn="l" rtl="0"/>
            <a:r>
              <a:rPr lang="x-es-XL" sz="1200" b="0" i="0" u="none" kern="1200" baseline="0">
                <a:solidFill>
                  <a:schemeClr val="tx1"/>
                </a:solidFill>
                <a:effectLst/>
                <a:latin typeface="+mn-lt"/>
                <a:ea typeface="+mn-ea"/>
                <a:cs typeface="+mn-cs"/>
              </a:rPr>
              <a:t> Tengan en cuenta que las personas de diferentes edades pueden preferir diferentes tipos de interacción: las posibles miembros de mayor edad pueden preferir una llamada telefónica personal y un paquete de seguimiento impreso enviado por correo o una reunión presencial, mientras que las posibles miembros más jóvenes pueden preferir un correo electrónico y la oportunidad de revisar los materiales en línea cuando les convenga. Por supuesto, no todas las personas de una misma generación piensan igual, así que, ante la duda, ¡pregúntenles sus preferencias! </a:t>
            </a:r>
          </a:p>
          <a:p>
            <a:pPr algn="l" rtl="0"/>
            <a:r>
              <a:rPr lang="x-es-XL" sz="1200" b="0" i="0" u="none" kern="1200" baseline="0">
                <a:solidFill>
                  <a:schemeClr val="tx1"/>
                </a:solidFill>
                <a:effectLst/>
                <a:latin typeface="+mn-lt"/>
                <a:ea typeface="+mn-ea"/>
                <a:cs typeface="+mn-cs"/>
              </a:rPr>
              <a:t>Estos correos electrónicos de consulta para nuevas miembros se reenvían desde SIA a la dirección de correo electrónico oficial de sus clubes, así que si no están seguras de cómo acceder a ella, envíen un correo electrónico a la sede principal de SIA (SIAHQ) para obtener ayuda. Aquí también se envía información importante, como las boletas electorales del club, por lo que es importante que puedan acceder a ella. </a:t>
            </a:r>
          </a:p>
          <a:p>
            <a:endParaRPr lang="x-es-XL"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sz="1200" b="0" i="0" u="none" kern="1200" baseline="0">
                <a:solidFill>
                  <a:schemeClr val="tx1"/>
                </a:solidFill>
                <a:effectLst/>
                <a:latin typeface="+mn-lt"/>
                <a:ea typeface="+mn-ea"/>
                <a:cs typeface="+mn-cs"/>
              </a:rPr>
              <a:t>Ya hay algunas miembros interesadas en unirse. ¿Qué deben hacer?</a:t>
            </a:r>
          </a:p>
          <a:p>
            <a:pPr algn="l" rtl="0"/>
            <a:r>
              <a:rPr lang="x-es-XL" sz="1200" b="0" i="0" u="none" kern="1200" baseline="0">
                <a:solidFill>
                  <a:schemeClr val="tx1"/>
                </a:solidFill>
                <a:effectLst/>
                <a:latin typeface="+mn-lt"/>
                <a:ea typeface="+mn-ea"/>
                <a:cs typeface="+mn-cs"/>
              </a:rPr>
              <a:t>Comprométanlas de inmediato: ¡Una de las mejores cosas que un club puede hacer es invitarlas a participar en nuestros Programas de Sueño! </a:t>
            </a:r>
          </a:p>
          <a:p>
            <a:pPr algn="l" rtl="0"/>
            <a:r>
              <a:rPr lang="x-es-XL" sz="1200" b="0" i="0" u="none" kern="1200" baseline="0">
                <a:solidFill>
                  <a:schemeClr val="tx1"/>
                </a:solidFill>
                <a:effectLst/>
                <a:latin typeface="+mn-lt"/>
                <a:ea typeface="+mn-ea"/>
                <a:cs typeface="+mn-cs"/>
              </a:rPr>
              <a:t>Premios Vive Tu Sueño: Inviten a las posibles miembros a participar en el proceso de evaluación y a escuchar historias inspiradoras que demuestren el valor de unirse a Soroptimist. Inviten a aquellas que puedan estar interesadas en ser miembros a sus eventos de premiación para homenajear a las galardonadas con el premio Vive tu sueño; y así crear una conexión con nuestra misión. </a:t>
            </a:r>
          </a:p>
          <a:p>
            <a:endParaRPr lang="x-es-XL"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sz="1200" b="0" i="0" u="none" kern="1200" baseline="0">
                <a:solidFill>
                  <a:schemeClr val="tx1"/>
                </a:solidFill>
                <a:effectLst/>
                <a:latin typeface="+mn-lt"/>
                <a:ea typeface="+mn-ea"/>
                <a:cs typeface="+mn-cs"/>
              </a:rPr>
              <a:t>Para Suéñalo, Puedes Lograrlo: </a:t>
            </a:r>
          </a:p>
          <a:p>
            <a:pPr algn="l" rtl="0"/>
            <a:r>
              <a:rPr lang="x-es-XL" sz="1200" b="0" i="0" u="none" kern="1200" baseline="0">
                <a:solidFill>
                  <a:schemeClr val="tx1"/>
                </a:solidFill>
                <a:effectLst/>
                <a:latin typeface="+mn-lt"/>
                <a:ea typeface="+mn-ea"/>
                <a:cs typeface="+mn-cs"/>
              </a:rPr>
              <a:t>Antes de la sesión Suéñalo, Puedes Lograrlo, reúnanse como grupo de miembros actuales y potenciales para preparar los materiales que se distribuirán a las jóvenes del programa.</a:t>
            </a:r>
          </a:p>
          <a:p>
            <a:pPr algn="l" rtl="0"/>
            <a:r>
              <a:rPr lang="x-es-XL" sz="1200" b="0" i="0" u="none" kern="1200" baseline="0">
                <a:solidFill>
                  <a:schemeClr val="tx1"/>
                </a:solidFill>
                <a:effectLst/>
                <a:latin typeface="+mn-lt"/>
                <a:ea typeface="+mn-ea"/>
                <a:cs typeface="+mn-cs"/>
              </a:rPr>
              <a:t>Para captar la atención de las posibles candidatas, pídanles que compartan con las niñas su trayectoria profesional o académica. </a:t>
            </a:r>
          </a:p>
          <a:p>
            <a:pPr algn="l" rtl="0"/>
            <a:r>
              <a:rPr lang="x-es-XL" sz="1200" b="0" i="0" u="none" kern="1200" baseline="0">
                <a:solidFill>
                  <a:schemeClr val="tx1"/>
                </a:solidFill>
                <a:effectLst/>
                <a:latin typeface="+mn-lt"/>
                <a:ea typeface="+mn-ea"/>
                <a:cs typeface="+mn-cs"/>
              </a:rPr>
              <a:t>Tras finalizar el programa, pídanles que revisen las evaluaciones de las niñas y que planifiquen el próximo año, para que puedan leer los comentarios inspiradores que las niñas escriben sobre su experiencia.</a:t>
            </a:r>
          </a:p>
          <a:p>
            <a:endParaRPr lang="x-es-XL"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x-es-XL" sz="1200" b="0" i="0" u="none" kern="1200" baseline="0">
                <a:solidFill>
                  <a:schemeClr val="tx1"/>
                </a:solidFill>
                <a:effectLst/>
                <a:latin typeface="+mn-lt"/>
                <a:ea typeface="+mn-ea"/>
                <a:cs typeface="+mn-cs"/>
              </a:rPr>
              <a:t>Nuevas miembros significan nuevas ideas y nueva energía. Para el éxito a largo plazo de nuestra organización, es fundamental que sus clubes acojan con entusiasmo las nuevas ideas de sus miembros; resulta sumamente desalentador que alguien se entusiasme con algo y le digan: «No, aquí no hacemos eso». Si existe alguna razón para descartar su idea, está bien explicarla con delicadeza, pero no es necesario responder de forma severa y arriesgarse a que se alejen de Soroptimist. </a:t>
            </a:r>
          </a:p>
          <a:p>
            <a:endParaRPr lang="x-es-XL"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sz="1200" b="0" i="0" u="none" kern="1200" baseline="0">
                <a:solidFill>
                  <a:schemeClr val="tx1"/>
                </a:solidFill>
                <a:effectLst/>
                <a:latin typeface="+mn-lt"/>
                <a:ea typeface="+mn-ea"/>
                <a:cs typeface="+mn-cs"/>
              </a:rPr>
              <a:t>¿Qué pueden hacer dentro de sus clubes para retener mejor a las miembros?</a:t>
            </a:r>
          </a:p>
          <a:p>
            <a:pPr algn="l" rtl="0"/>
            <a:r>
              <a:rPr lang="x-es-XL" sz="1200" b="0" i="0" u="none" kern="1200" baseline="0">
                <a:solidFill>
                  <a:schemeClr val="tx1"/>
                </a:solidFill>
                <a:effectLst/>
                <a:latin typeface="+mn-lt"/>
                <a:ea typeface="+mn-ea"/>
                <a:cs typeface="+mn-cs"/>
              </a:rPr>
              <a:t>Consideren formas más flexibles de comprometerse. Esto puede beneficiar a miembros de todas las edades: las miembros con hijos pueden necesitar más flexibilidad, mientras que las miembros mayores pueden ya no sentirse seguras conduciendo de noche o en ciertos caminos. </a:t>
            </a:r>
          </a:p>
          <a:p>
            <a:pPr algn="l" rtl="0"/>
            <a:r>
              <a:rPr lang="x-es-XL" sz="1200" b="0" i="0" u="none" kern="1200" baseline="0">
                <a:solidFill>
                  <a:schemeClr val="tx1"/>
                </a:solidFill>
                <a:effectLst/>
                <a:latin typeface="+mn-lt"/>
                <a:ea typeface="+mn-ea"/>
                <a:cs typeface="+mn-cs"/>
              </a:rPr>
              <a:t>Para solucionar esto, podrían cambiar el lugar o la hora de la reunión, ofrecer reuniones virtuales o híbridas, o poner en marcha un sistema para compartir el coche, de modo que las personas que prefieren no conducir también tengan la oportunidad de participar. </a:t>
            </a:r>
          </a:p>
          <a:p>
            <a:pPr algn="l" rtl="0"/>
            <a:r>
              <a:rPr lang="x-es-XL" sz="1200" b="0" i="0" u="none" kern="1200" baseline="0">
                <a:solidFill>
                  <a:schemeClr val="tx1"/>
                </a:solidFill>
                <a:effectLst/>
                <a:latin typeface="+mn-lt"/>
                <a:ea typeface="+mn-ea"/>
                <a:cs typeface="+mn-cs"/>
              </a:rPr>
              <a:t>Que haya formas más flexibles de comprometerse también resulta atractivo para las posibles miembros: saben que, incluso si su vida se complica, pueden seguir participando. </a:t>
            </a:r>
          </a:p>
          <a:p>
            <a:pPr algn="l" rtl="0"/>
            <a:r>
              <a:rPr lang="x-es-XL" sz="1200" b="0" i="0" u="none" kern="1200" baseline="0">
                <a:solidFill>
                  <a:schemeClr val="tx1"/>
                </a:solidFill>
                <a:effectLst/>
                <a:latin typeface="+mn-lt"/>
                <a:ea typeface="+mn-ea"/>
                <a:cs typeface="+mn-cs"/>
              </a:rPr>
              <a:t>Es importante asegurarse de que el club no tenga una cultura de culpa o perfeccionismo en lo que respecta a la asistencia a las reuniones; esto resulta desmotivador tanto para las miembros actuales como para las potenciales. </a:t>
            </a:r>
          </a:p>
          <a:p>
            <a:endParaRPr lang="x-es-XL"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sz="1200" b="0" i="0" u="none" kern="1200" baseline="0">
                <a:solidFill>
                  <a:schemeClr val="tx1"/>
                </a:solidFill>
                <a:effectLst/>
                <a:latin typeface="+mn-lt"/>
                <a:ea typeface="+mn-ea"/>
                <a:cs typeface="+mn-cs"/>
              </a:rPr>
              <a:t>Otro problema común son las preocupaciones económicas: las miembros más jóvenes pueden estar formando sus familias o comprando su primera vivienda, mientras que las miembros mayores pueden tener ingresos fijos. Lamentablemente, miembros de cualquier edad pueden enfrentarse a dificultades económicas. </a:t>
            </a:r>
          </a:p>
          <a:p>
            <a:pPr algn="l" rtl="0"/>
            <a:r>
              <a:rPr lang="x-es-XL" sz="1200" b="0" i="0" u="none" kern="1200" baseline="0">
                <a:solidFill>
                  <a:schemeClr val="tx1"/>
                </a:solidFill>
                <a:effectLst/>
                <a:latin typeface="+mn-lt"/>
                <a:ea typeface="+mn-ea"/>
                <a:cs typeface="+mn-cs"/>
              </a:rPr>
              <a:t>Para abordar estas preocupaciones, consideren lo siguiente: </a:t>
            </a:r>
          </a:p>
          <a:p>
            <a:pPr algn="l" rtl="0"/>
            <a:r>
              <a:rPr lang="x-es-XL" sz="1200" b="0" i="0" u="none" kern="1200" baseline="0">
                <a:solidFill>
                  <a:schemeClr val="tx1"/>
                </a:solidFill>
                <a:effectLst/>
                <a:latin typeface="+mn-lt"/>
                <a:ea typeface="+mn-ea"/>
                <a:cs typeface="+mn-cs"/>
              </a:rPr>
              <a:t>Permitir a las miembros realizar pagos a plazos si es necesario. </a:t>
            </a:r>
          </a:p>
          <a:p>
            <a:pPr algn="l" rtl="0"/>
            <a:r>
              <a:rPr lang="x-es-XL" sz="1200" b="0" i="0" u="none" kern="1200" baseline="0">
                <a:solidFill>
                  <a:schemeClr val="tx1"/>
                </a:solidFill>
                <a:effectLst/>
                <a:latin typeface="+mn-lt"/>
                <a:ea typeface="+mn-ea"/>
                <a:cs typeface="+mn-cs"/>
              </a:rPr>
              <a:t>Crear un fondo de “apoyo financiero” en el club para las miembros con dificultades para realizar los pagos. Algunos clubes hacen esto mediante el uso de «fondos de emergencia» para ayudar a las miembros a superar momentos difíciles. Esto podría financiarse organizando una colecta específica en el club destinada a este fin, o cobrando unos pocos dólares más en la cuota anual de cada miembro que se destinarían al fondo. </a:t>
            </a:r>
          </a:p>
          <a:p>
            <a:pPr algn="l" rtl="0"/>
            <a:r>
              <a:rPr lang="x-es-XL" sz="1200" b="0" i="0" u="none" kern="1200" baseline="0">
                <a:solidFill>
                  <a:schemeClr val="tx1"/>
                </a:solidFill>
                <a:effectLst/>
                <a:latin typeface="+mn-lt"/>
                <a:ea typeface="+mn-ea"/>
                <a:cs typeface="+mn-cs"/>
              </a:rPr>
              <a:t>Si el club se reúne habitualmente en un restaurante, consideren si existe otro lugar para las reuniones que no implique ningún gasto. </a:t>
            </a:r>
          </a:p>
          <a:p>
            <a:pPr algn="l" rtl="0"/>
            <a:r>
              <a:rPr lang="x-es-XL" sz="1200" b="0" i="0" u="none" kern="1200" baseline="0">
                <a:solidFill>
                  <a:schemeClr val="tx1"/>
                </a:solidFill>
                <a:effectLst/>
                <a:latin typeface="+mn-lt"/>
                <a:ea typeface="+mn-ea"/>
                <a:cs typeface="+mn-cs"/>
              </a:rPr>
              <a:t>Si el club cobra cuotas adicionales, asegúrense de evaluarlas periódicamente y de que el costo sea razonable. </a:t>
            </a:r>
          </a:p>
          <a:p>
            <a:pPr algn="l" rtl="0"/>
            <a:r>
              <a:rPr lang="x-es-XL" b="0" i="0" u="none" baseline="0"/>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x-es-XL" b="0" i="0" u="none" baseline="0"/>
              <a:t>7-ENE-2013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x-es-XL" sz="1200" b="0" i="1" u="none" kern="1200" baseline="0">
                <a:solidFill>
                  <a:schemeClr val="tx1"/>
                </a:solidFill>
                <a:effectLst/>
                <a:latin typeface="+mn-lt"/>
                <a:ea typeface="+mn-ea"/>
                <a:cs typeface="+mn-cs"/>
              </a:rPr>
              <a:t>(dependiendo del tiempo que tengas)</a:t>
            </a:r>
            <a:endParaRPr lang="x-es-XL" sz="1200" kern="1200" dirty="0">
              <a:solidFill>
                <a:schemeClr val="tx1"/>
              </a:solidFill>
              <a:effectLst/>
              <a:latin typeface="+mn-lt"/>
              <a:ea typeface="+mn-ea"/>
              <a:cs typeface="+mn-cs"/>
            </a:endParaRPr>
          </a:p>
          <a:p>
            <a:pPr algn="l" rtl="0"/>
            <a:r>
              <a:rPr lang="x-es-XL" sz="1200" b="0" i="0" u="none" kern="1200" baseline="0">
                <a:solidFill>
                  <a:schemeClr val="tx1"/>
                </a:solidFill>
                <a:effectLst/>
                <a:latin typeface="+mn-lt"/>
                <a:ea typeface="+mn-ea"/>
                <a:cs typeface="+mn-cs"/>
              </a:rPr>
              <a:t>Ahora me gustaría que elijan entre 1 y 3 ideas de las que hemos comentado aquí, las anoten y las pongan en práctica en sus clubes. O si saben que alguno de estos proyectos ya está en marcha, soliciten información actualizada al respecto en la próxima reunión del club. </a:t>
            </a:r>
          </a:p>
          <a:p>
            <a:pPr algn="l" rtl="0"/>
            <a:r>
              <a:rPr lang="x-es-XL" sz="1200" b="0" i="0" u="none" kern="1200" baseline="0">
                <a:solidFill>
                  <a:schemeClr val="tx1"/>
                </a:solidFill>
                <a:effectLst/>
                <a:latin typeface="+mn-lt"/>
                <a:ea typeface="+mn-ea"/>
                <a:cs typeface="+mn-cs"/>
              </a:rPr>
              <a:t>Cuéntennos: ¿cuáles son 1, 2 o 3 cosas que se llevarían a su club para considerar ponerlas en práctica?</a:t>
            </a:r>
          </a:p>
          <a:p>
            <a:pPr algn="l" rtl="0"/>
            <a:r>
              <a:rPr lang="x-es-XL" sz="1200" b="0" i="1" u="none" kern="1200" baseline="0">
                <a:solidFill>
                  <a:schemeClr val="tx1"/>
                </a:solidFill>
                <a:effectLst/>
                <a:latin typeface="+mn-lt"/>
                <a:ea typeface="+mn-ea"/>
                <a:cs typeface="+mn-cs"/>
              </a:rPr>
              <a:t>(Toma algunas respuestas)</a:t>
            </a:r>
            <a:endParaRPr lang="x-es-XL" sz="1200" kern="1200" dirty="0">
              <a:solidFill>
                <a:schemeClr val="tx1"/>
              </a:solidFill>
              <a:effectLst/>
              <a:latin typeface="+mn-lt"/>
              <a:ea typeface="+mn-ea"/>
              <a:cs typeface="+mn-cs"/>
            </a:endParaRPr>
          </a:p>
          <a:p>
            <a:pPr algn="l" rtl="0"/>
            <a:r>
              <a:rPr lang="x-es-XL" sz="1200" b="0" i="0" u="none" kern="1200" baseline="0">
                <a:solidFill>
                  <a:schemeClr val="tx1"/>
                </a:solidFill>
                <a:effectLst/>
                <a:latin typeface="+mn-lt"/>
                <a:ea typeface="+mn-ea"/>
                <a:cs typeface="+mn-cs"/>
              </a:rPr>
              <a:t>¡Me alegra mucho saber que tienen ideas geniales para poner en práctica! Recuerden que no necesitan ser expertas en membresías para tener un impacto positivo en la capacidad de su club para reclutar, retener y comprometer a miembros de todas las generaciones. Simplemente deben empezar con respeto y darles la oportunidad de sentirse conectadas mientras generan un impacto. ¡Gracias por su tiempo!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x-es-XL" b="0" i="0" u="none" baseline="0"/>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9.jpe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18.jpeg"/><Relationship Id="rId4" Type="http://schemas.openxmlformats.org/officeDocument/2006/relationships/image" Target="../media/image6.sv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9021" y="1784635"/>
            <a:ext cx="11962877" cy="8751500"/>
          </a:xfrm>
          <a:custGeom>
            <a:avLst/>
            <a:gdLst/>
            <a:ahLst/>
            <a:cxnLst/>
            <a:rect l="l" t="t" r="r" b="b"/>
            <a:pathLst>
              <a:path w="11962877" h="8751500">
                <a:moveTo>
                  <a:pt x="0" y="0"/>
                </a:moveTo>
                <a:lnTo>
                  <a:pt x="11962877" y="0"/>
                </a:lnTo>
                <a:lnTo>
                  <a:pt x="11962877" y="8751500"/>
                </a:lnTo>
                <a:lnTo>
                  <a:pt x="0" y="8751500"/>
                </a:lnTo>
                <a:lnTo>
                  <a:pt x="0" y="0"/>
                </a:lnTo>
                <a:close/>
              </a:path>
            </a:pathLst>
          </a:custGeom>
          <a:blipFill>
            <a:blip r:embed="rId3"/>
            <a:stretch>
              <a:fillRect/>
            </a:stretch>
          </a:blipFill>
        </p:spPr>
        <p:txBody>
          <a:bodyPr/>
          <a:lstStyle/>
          <a:p>
            <a:endParaRPr lang="x-es-XL"/>
          </a:p>
        </p:txBody>
      </p:sp>
      <p:sp>
        <p:nvSpPr>
          <p:cNvPr id="3" name="Freeform 3"/>
          <p:cNvSpPr/>
          <p:nvPr/>
        </p:nvSpPr>
        <p:spPr>
          <a:xfrm>
            <a:off x="8033032" y="9258300"/>
            <a:ext cx="176421" cy="176421"/>
          </a:xfrm>
          <a:custGeom>
            <a:avLst/>
            <a:gdLst/>
            <a:ahLst/>
            <a:cxnLst/>
            <a:rect l="l" t="t" r="r" b="b"/>
            <a:pathLst>
              <a:path w="176421" h="176421">
                <a:moveTo>
                  <a:pt x="0" y="0"/>
                </a:moveTo>
                <a:lnTo>
                  <a:pt x="176421" y="0"/>
                </a:lnTo>
                <a:lnTo>
                  <a:pt x="176421" y="176421"/>
                </a:lnTo>
                <a:lnTo>
                  <a:pt x="0" y="17642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4" name="Freeform 4"/>
          <p:cNvSpPr/>
          <p:nvPr/>
        </p:nvSpPr>
        <p:spPr>
          <a:xfrm>
            <a:off x="9510179" y="-38100"/>
            <a:ext cx="8806396" cy="4903085"/>
          </a:xfrm>
          <a:custGeom>
            <a:avLst/>
            <a:gdLst/>
            <a:ahLst/>
            <a:cxnLst/>
            <a:rect l="l" t="t" r="r" b="b"/>
            <a:pathLst>
              <a:path w="8806396" h="4903085">
                <a:moveTo>
                  <a:pt x="0" y="0"/>
                </a:moveTo>
                <a:lnTo>
                  <a:pt x="8806396" y="0"/>
                </a:lnTo>
                <a:lnTo>
                  <a:pt x="8806396" y="4903085"/>
                </a:lnTo>
                <a:lnTo>
                  <a:pt x="0" y="4903085"/>
                </a:lnTo>
                <a:lnTo>
                  <a:pt x="0" y="0"/>
                </a:lnTo>
                <a:close/>
              </a:path>
            </a:pathLst>
          </a:custGeom>
          <a:blipFill>
            <a:blip r:embed="rId5"/>
            <a:stretch>
              <a:fillRect/>
            </a:stretch>
          </a:blipFill>
        </p:spPr>
        <p:txBody>
          <a:bodyPr/>
          <a:lstStyle/>
          <a:p>
            <a:endParaRPr lang="x-es-XL"/>
          </a:p>
        </p:txBody>
      </p:sp>
      <p:sp>
        <p:nvSpPr>
          <p:cNvPr id="5" name="Freeform 5"/>
          <p:cNvSpPr/>
          <p:nvPr/>
        </p:nvSpPr>
        <p:spPr>
          <a:xfrm>
            <a:off x="13398698" y="1213427"/>
            <a:ext cx="2378128" cy="3562836"/>
          </a:xfrm>
          <a:custGeom>
            <a:avLst/>
            <a:gdLst/>
            <a:ahLst/>
            <a:cxnLst/>
            <a:rect l="l" t="t" r="r" b="b"/>
            <a:pathLst>
              <a:path w="2378128" h="3562836">
                <a:moveTo>
                  <a:pt x="0" y="0"/>
                </a:moveTo>
                <a:lnTo>
                  <a:pt x="2378127" y="0"/>
                </a:lnTo>
                <a:lnTo>
                  <a:pt x="2378127" y="3562836"/>
                </a:lnTo>
                <a:lnTo>
                  <a:pt x="0" y="3562836"/>
                </a:lnTo>
                <a:lnTo>
                  <a:pt x="0" y="0"/>
                </a:lnTo>
                <a:close/>
              </a:path>
            </a:pathLst>
          </a:custGeom>
          <a:blipFill>
            <a:blip r:embed="rId6"/>
            <a:stretch>
              <a:fillRect/>
            </a:stretch>
          </a:blipFill>
        </p:spPr>
        <p:txBody>
          <a:bodyPr/>
          <a:lstStyle/>
          <a:p>
            <a:endParaRPr lang="x-es-XL"/>
          </a:p>
        </p:txBody>
      </p:sp>
      <p:sp>
        <p:nvSpPr>
          <p:cNvPr id="6" name="TextBox 6"/>
          <p:cNvSpPr txBox="1"/>
          <p:nvPr/>
        </p:nvSpPr>
        <p:spPr>
          <a:xfrm>
            <a:off x="1028699" y="1257300"/>
            <a:ext cx="9830249" cy="5366385"/>
          </a:xfrm>
          <a:prstGeom prst="rect">
            <a:avLst/>
          </a:prstGeom>
        </p:spPr>
        <p:txBody>
          <a:bodyPr wrap="square" lIns="0" tIns="0" rIns="0" bIns="0" rtlCol="0" anchor="t">
            <a:spAutoFit/>
          </a:bodyPr>
          <a:lstStyle/>
          <a:p>
            <a:pPr algn="l" rtl="0">
              <a:lnSpc>
                <a:spcPts val="8370"/>
              </a:lnSpc>
            </a:pPr>
            <a:r>
              <a:rPr lang="x-es-XL" sz="9000" b="1" i="0" u="none" baseline="0" dirty="0">
                <a:solidFill>
                  <a:srgbClr val="293374"/>
                </a:solidFill>
                <a:latin typeface="Verdana Bold"/>
                <a:ea typeface="Verdana Bold"/>
                <a:cs typeface="Verdana Bold"/>
                <a:sym typeface="Verdana Bold"/>
              </a:rPr>
              <a:t>Reclutamiento, retención, y participación de todas las generaciones</a:t>
            </a:r>
          </a:p>
        </p:txBody>
      </p:sp>
      <p:sp>
        <p:nvSpPr>
          <p:cNvPr id="7" name="TextBox 7"/>
          <p:cNvSpPr txBox="1"/>
          <p:nvPr/>
        </p:nvSpPr>
        <p:spPr>
          <a:xfrm>
            <a:off x="1028700" y="9277097"/>
            <a:ext cx="7092543" cy="231492"/>
          </a:xfrm>
          <a:prstGeom prst="rect">
            <a:avLst/>
          </a:prstGeom>
        </p:spPr>
        <p:txBody>
          <a:bodyPr lIns="0" tIns="0" rIns="0" bIns="0" rtlCol="0" anchor="t">
            <a:spAutoFit/>
          </a:bodyPr>
          <a:lstStyle/>
          <a:p>
            <a:pPr algn="l" rtl="0">
              <a:lnSpc>
                <a:spcPts val="1857"/>
              </a:lnSpc>
            </a:pPr>
            <a:r>
              <a:rPr lang="x-es-XL" sz="1629" b="1" i="0" u="none" spc="79" baseline="0">
                <a:solidFill>
                  <a:srgbClr val="293374"/>
                </a:solidFill>
                <a:latin typeface="Verdana Bold"/>
                <a:ea typeface="Verdana Bold"/>
                <a:cs typeface="Verdana Bold"/>
                <a:sym typeface="Verdana Bold"/>
              </a:rPr>
              <a:t>SOROPTIMIST INTERNATIONAL OF THE AMERICAS, INC.</a:t>
            </a:r>
          </a:p>
        </p:txBody>
      </p:sp>
      <p:sp>
        <p:nvSpPr>
          <p:cNvPr id="8" name="TextBox 8"/>
          <p:cNvSpPr txBox="1"/>
          <p:nvPr/>
        </p:nvSpPr>
        <p:spPr>
          <a:xfrm>
            <a:off x="1224912" y="6786435"/>
            <a:ext cx="9634036" cy="1533497"/>
          </a:xfrm>
          <a:prstGeom prst="rect">
            <a:avLst/>
          </a:prstGeom>
        </p:spPr>
        <p:txBody>
          <a:bodyPr wrap="square" lIns="0" tIns="0" rIns="0" bIns="0" rtlCol="0" anchor="t">
            <a:spAutoFit/>
          </a:bodyPr>
          <a:lstStyle/>
          <a:p>
            <a:pPr algn="l" rtl="0">
              <a:lnSpc>
                <a:spcPts val="6299"/>
              </a:lnSpc>
            </a:pPr>
            <a:r>
              <a:rPr lang="x-es-XL" sz="4500" b="1" i="0" u="none" baseline="0" dirty="0">
                <a:solidFill>
                  <a:srgbClr val="518BC9"/>
                </a:solidFill>
                <a:latin typeface="Verdana Bold"/>
                <a:ea typeface="Verdana Bold"/>
                <a:cs typeface="Verdana Bold"/>
                <a:sym typeface="Verdana Bold"/>
              </a:rPr>
              <a:t>NOMBRE DE LA PRESIDENTA DE LA REGIÓN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a:extLst>
                <a:ext uri="{96DAC541-7B7A-43D3-8B79-37D633B846F1}">
                  <asvg:svgBlip xmlns:asvg="http://schemas.microsoft.com/office/drawing/2016/SVG/main" r:embed="rId3"/>
                </a:ext>
              </a:extLst>
            </a:blip>
            <a:stretch>
              <a:fillRect l="-151" r="-151"/>
            </a:stretch>
          </a:blipFill>
        </p:spPr>
        <p:txBody>
          <a:bodyPr/>
          <a:lstStyle/>
          <a:p>
            <a:endParaRPr lang="x-es-XL"/>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x-es-XL"/>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4906" r="-24906"/>
              </a:stretch>
            </a:blipFill>
          </p:spPr>
          <p:txBody>
            <a:bodyPr/>
            <a:lstStyle/>
            <a:p>
              <a:endParaRPr lang="x-es-XL"/>
            </a:p>
          </p:txBody>
        </p:sp>
      </p:gr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6"/>
            <a:stretch>
              <a:fillRect t="-74" b="-74"/>
            </a:stretch>
          </a:blipFill>
        </p:spPr>
        <p:txBody>
          <a:bodyPr/>
          <a:lstStyle/>
          <a:p>
            <a:endParaRPr lang="x-es-XL"/>
          </a:p>
        </p:txBody>
      </p:sp>
      <p:sp>
        <p:nvSpPr>
          <p:cNvPr id="7" name="TextBox 7"/>
          <p:cNvSpPr txBox="1"/>
          <p:nvPr/>
        </p:nvSpPr>
        <p:spPr>
          <a:xfrm>
            <a:off x="990792" y="1811560"/>
            <a:ext cx="8153208" cy="1800249"/>
          </a:xfrm>
          <a:prstGeom prst="rect">
            <a:avLst/>
          </a:prstGeom>
        </p:spPr>
        <p:txBody>
          <a:bodyPr lIns="0" tIns="0" rIns="0" bIns="0" rtlCol="0" anchor="t">
            <a:spAutoFit/>
          </a:bodyPr>
          <a:lstStyle/>
          <a:p>
            <a:pPr algn="l" rtl="0">
              <a:lnSpc>
                <a:spcPts val="7199"/>
              </a:lnSpc>
            </a:pPr>
            <a:r>
              <a:rPr lang="x-es-XL" sz="6000" b="1" i="0" u="none" baseline="0" dirty="0">
                <a:solidFill>
                  <a:srgbClr val="293374"/>
                </a:solidFill>
                <a:latin typeface="Verdana Bold"/>
                <a:ea typeface="Verdana Bold"/>
                <a:cs typeface="Verdana Bold"/>
                <a:sym typeface="Verdana Bold"/>
              </a:rPr>
              <a:t>Respeto e impacto</a:t>
            </a:r>
          </a:p>
        </p:txBody>
      </p:sp>
      <p:sp>
        <p:nvSpPr>
          <p:cNvPr id="8" name="TextBox 8"/>
          <p:cNvSpPr txBox="1"/>
          <p:nvPr/>
        </p:nvSpPr>
        <p:spPr>
          <a:xfrm>
            <a:off x="1028700" y="4683394"/>
            <a:ext cx="8153208" cy="728981"/>
          </a:xfrm>
          <a:prstGeom prst="rect">
            <a:avLst/>
          </a:prstGeom>
        </p:spPr>
        <p:txBody>
          <a:bodyPr lIns="0" tIns="0" rIns="0" bIns="0" rtlCol="0" anchor="t">
            <a:spAutoFit/>
          </a:bodyPr>
          <a:lstStyle/>
          <a:p>
            <a:pPr algn="l" rtl="0">
              <a:lnSpc>
                <a:spcPts val="6019"/>
              </a:lnSpc>
            </a:pPr>
            <a:r>
              <a:rPr lang="x-es-XL" sz="4299" b="0" i="0" u="none" baseline="0">
                <a:solidFill>
                  <a:srgbClr val="000000"/>
                </a:solidFill>
                <a:latin typeface="Verdana"/>
                <a:ea typeface="Verdana"/>
                <a:cs typeface="Verdana"/>
                <a:sym typeface="Verdana"/>
              </a:rPr>
              <a:t>Nos unen a través de las generaciones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a:extLst>
                <a:ext uri="{96DAC541-7B7A-43D3-8B79-37D633B846F1}">
                  <asvg:svgBlip xmlns:asvg="http://schemas.microsoft.com/office/drawing/2016/SVG/main" r:embed="rId3"/>
                </a:ext>
              </a:extLst>
            </a:blip>
            <a:stretch>
              <a:fillRect l="-151" r="-151"/>
            </a:stretch>
          </a:blipFill>
        </p:spPr>
        <p:txBody>
          <a:bodyPr/>
          <a:lstStyle/>
          <a:p>
            <a:endParaRPr lang="x-es-XL"/>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x-es-XL"/>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4931" r="-24931"/>
              </a:stretch>
            </a:blipFill>
          </p:spPr>
          <p:txBody>
            <a:bodyPr/>
            <a:lstStyle/>
            <a:p>
              <a:endParaRPr lang="x-es-XL"/>
            </a:p>
          </p:txBody>
        </p:sp>
      </p:gr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6"/>
            <a:stretch>
              <a:fillRect t="-74" b="-74"/>
            </a:stretch>
          </a:blipFill>
        </p:spPr>
        <p:txBody>
          <a:bodyPr/>
          <a:lstStyle/>
          <a:p>
            <a:endParaRPr lang="x-es-XL"/>
          </a:p>
        </p:txBody>
      </p:sp>
      <p:sp>
        <p:nvSpPr>
          <p:cNvPr id="7" name="TextBox 7"/>
          <p:cNvSpPr txBox="1"/>
          <p:nvPr/>
        </p:nvSpPr>
        <p:spPr>
          <a:xfrm>
            <a:off x="990792" y="1811560"/>
            <a:ext cx="8153208" cy="1800249"/>
          </a:xfrm>
          <a:prstGeom prst="rect">
            <a:avLst/>
          </a:prstGeom>
        </p:spPr>
        <p:txBody>
          <a:bodyPr lIns="0" tIns="0" rIns="0" bIns="0" rtlCol="0" anchor="t">
            <a:spAutoFit/>
          </a:bodyPr>
          <a:lstStyle/>
          <a:p>
            <a:pPr algn="l" rtl="0">
              <a:lnSpc>
                <a:spcPts val="7199"/>
              </a:lnSpc>
            </a:pPr>
            <a:r>
              <a:rPr lang="x-es-XL" sz="6000" b="1" i="0" u="none" baseline="0">
                <a:solidFill>
                  <a:srgbClr val="293374"/>
                </a:solidFill>
                <a:latin typeface="Verdana Bold"/>
                <a:ea typeface="Verdana Bold"/>
                <a:cs typeface="Verdana Bold"/>
                <a:sym typeface="Verdana Bold"/>
              </a:rPr>
              <a:t>Conexión y comunidad</a:t>
            </a:r>
          </a:p>
        </p:txBody>
      </p:sp>
      <p:sp>
        <p:nvSpPr>
          <p:cNvPr id="8" name="TextBox 8"/>
          <p:cNvSpPr txBox="1"/>
          <p:nvPr/>
        </p:nvSpPr>
        <p:spPr>
          <a:xfrm>
            <a:off x="1028700" y="4683394"/>
            <a:ext cx="8153208" cy="3014981"/>
          </a:xfrm>
          <a:prstGeom prst="rect">
            <a:avLst/>
          </a:prstGeom>
        </p:spPr>
        <p:txBody>
          <a:bodyPr lIns="0" tIns="0" rIns="0" bIns="0" rtlCol="0" anchor="t">
            <a:spAutoFit/>
          </a:bodyPr>
          <a:lstStyle/>
          <a:p>
            <a:pPr algn="l" rtl="0">
              <a:lnSpc>
                <a:spcPts val="6019"/>
              </a:lnSpc>
            </a:pPr>
            <a:r>
              <a:rPr lang="x-es-XL" sz="4299" b="0" i="0" u="none" baseline="0">
                <a:solidFill>
                  <a:srgbClr val="000000"/>
                </a:solidFill>
                <a:latin typeface="Verdana"/>
                <a:ea typeface="Verdana"/>
                <a:cs typeface="Verdana"/>
                <a:sym typeface="Verdana"/>
              </a:rPr>
              <a:t>La soledad afecta a todas las edades.</a:t>
            </a:r>
          </a:p>
          <a:p>
            <a:pPr algn="l" rtl="0">
              <a:lnSpc>
                <a:spcPts val="6019"/>
              </a:lnSpc>
            </a:pPr>
            <a:endParaRPr lang="x-es-XL" sz="4299">
              <a:solidFill>
                <a:srgbClr val="000000"/>
              </a:solidFill>
              <a:latin typeface="Verdana"/>
              <a:ea typeface="Verdana"/>
              <a:cs typeface="Verdana"/>
              <a:sym typeface="Verdana"/>
            </a:endParaRPr>
          </a:p>
          <a:p>
            <a:pPr algn="l" rtl="0">
              <a:lnSpc>
                <a:spcPts val="6019"/>
              </a:lnSpc>
            </a:pPr>
            <a:r>
              <a:rPr lang="x-es-XL" sz="4299" b="0" i="0" u="none" baseline="0">
                <a:solidFill>
                  <a:srgbClr val="000000"/>
                </a:solidFill>
                <a:latin typeface="Verdana"/>
                <a:ea typeface="Verdana"/>
                <a:cs typeface="Verdana"/>
                <a:sym typeface="Verdana"/>
              </a:rPr>
              <a:t>¡Soroptimist puede ser la respuesta!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x-es-XL"/>
          </a:p>
        </p:txBody>
      </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x-es-XL"/>
          </a:p>
        </p:txBody>
      </p:sp>
      <p:sp>
        <p:nvSpPr>
          <p:cNvPr id="6" name="TextBox 6"/>
          <p:cNvSpPr txBox="1"/>
          <p:nvPr/>
        </p:nvSpPr>
        <p:spPr>
          <a:xfrm>
            <a:off x="519266" y="2597436"/>
            <a:ext cx="15254134" cy="923330"/>
          </a:xfrm>
          <a:prstGeom prst="rect">
            <a:avLst/>
          </a:prstGeom>
        </p:spPr>
        <p:txBody>
          <a:bodyPr wrap="square" lIns="0" tIns="0" rIns="0" bIns="0" rtlCol="0" anchor="t">
            <a:spAutoFit/>
          </a:bodyPr>
          <a:lstStyle/>
          <a:p>
            <a:pPr algn="l" rtl="0">
              <a:lnSpc>
                <a:spcPts val="7199"/>
              </a:lnSpc>
            </a:pPr>
            <a:r>
              <a:rPr lang="x-es-XL" sz="6000" b="1" i="0" u="none" baseline="0">
                <a:solidFill>
                  <a:srgbClr val="FFFFFF"/>
                </a:solidFill>
                <a:latin typeface="Verdana Bold"/>
                <a:ea typeface="Verdana Bold"/>
                <a:cs typeface="Verdana Bold"/>
                <a:sym typeface="Verdana Bold"/>
              </a:rPr>
              <a:t>Preferencias generacionales</a:t>
            </a:r>
          </a:p>
        </p:txBody>
      </p:sp>
      <p:sp>
        <p:nvSpPr>
          <p:cNvPr id="7" name="TextBox 7"/>
          <p:cNvSpPr txBox="1"/>
          <p:nvPr/>
        </p:nvSpPr>
        <p:spPr>
          <a:xfrm>
            <a:off x="328692" y="3924300"/>
            <a:ext cx="15444708" cy="2405787"/>
          </a:xfrm>
          <a:prstGeom prst="rect">
            <a:avLst/>
          </a:prstGeom>
        </p:spPr>
        <p:txBody>
          <a:bodyPr wrap="square" lIns="0" tIns="0" rIns="0" bIns="0" rtlCol="0" anchor="t">
            <a:spAutoFit/>
          </a:bodyPr>
          <a:lstStyle/>
          <a:p>
            <a:pPr marL="457200" lvl="0" indent="-457200" algn="l" rtl="0">
              <a:buFont typeface="Arial" panose="020B0604020202020204" pitchFamily="34" charset="0"/>
              <a:buChar char="•"/>
            </a:pPr>
            <a:r>
              <a:rPr lang="x-es-XL" sz="3200" b="0" i="0" u="none" baseline="0">
                <a:solidFill>
                  <a:schemeClr val="bg1"/>
                </a:solidFill>
              </a:rPr>
              <a:t>Baby Boomers: relaciones, servicio y contribución con su experiencia.</a:t>
            </a:r>
          </a:p>
          <a:p>
            <a:pPr marL="457200" lvl="0" indent="-457200" algn="l" rtl="0">
              <a:buFont typeface="Arial" panose="020B0604020202020204" pitchFamily="34" charset="0"/>
              <a:buChar char="•"/>
            </a:pPr>
            <a:r>
              <a:rPr lang="x-es-XL" sz="3200" b="0" i="0" u="none" baseline="0">
                <a:solidFill>
                  <a:schemeClr val="bg1"/>
                </a:solidFill>
              </a:rPr>
              <a:t>Generación X: flexibilidad, eficiencia y expectativas claras.</a:t>
            </a:r>
          </a:p>
          <a:p>
            <a:pPr marL="457200" lvl="0" indent="-457200" algn="l" rtl="0">
              <a:buFont typeface="Arial" panose="020B0604020202020204" pitchFamily="34" charset="0"/>
              <a:buChar char="•"/>
            </a:pPr>
            <a:r>
              <a:rPr lang="x-es-XL" sz="3200" b="0" i="0" u="none" baseline="0">
                <a:solidFill>
                  <a:schemeClr val="bg1"/>
                </a:solidFill>
              </a:rPr>
              <a:t>Millennials: propósito, colaboración y crecimiento personal.</a:t>
            </a:r>
          </a:p>
          <a:p>
            <a:pPr marL="457200" lvl="0" indent="-457200" algn="l" rtl="0">
              <a:buFont typeface="Arial" panose="020B0604020202020204" pitchFamily="34" charset="0"/>
              <a:buChar char="•"/>
            </a:pPr>
            <a:r>
              <a:rPr lang="x-es-XL" sz="3200" b="0" i="0" u="none" baseline="0">
                <a:solidFill>
                  <a:schemeClr val="bg1"/>
                </a:solidFill>
              </a:rPr>
              <a:t>Generación Z: impacto visible, autenticidad y formas flexibles de participar.</a:t>
            </a:r>
          </a:p>
          <a:p>
            <a:pPr algn="l" rtl="0">
              <a:lnSpc>
                <a:spcPts val="3359"/>
              </a:lnSpc>
            </a:pPr>
            <a:endParaRPr lang="x-es-XL" sz="3299" dirty="0">
              <a:solidFill>
                <a:srgbClr val="FDFDFD"/>
              </a:solidFill>
              <a:latin typeface="Verdana"/>
              <a:ea typeface="Verdana"/>
              <a:cs typeface="Verdana"/>
              <a:sym typeface="Verdan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6216" y="1656495"/>
            <a:ext cx="11962877" cy="8751500"/>
          </a:xfrm>
          <a:custGeom>
            <a:avLst/>
            <a:gdLst/>
            <a:ahLst/>
            <a:cxnLst/>
            <a:rect l="l" t="t" r="r" b="b"/>
            <a:pathLst>
              <a:path w="11962877" h="8751500">
                <a:moveTo>
                  <a:pt x="0" y="0"/>
                </a:moveTo>
                <a:lnTo>
                  <a:pt x="11962877" y="0"/>
                </a:lnTo>
                <a:lnTo>
                  <a:pt x="11962877" y="8751500"/>
                </a:lnTo>
                <a:lnTo>
                  <a:pt x="0" y="8751500"/>
                </a:lnTo>
                <a:lnTo>
                  <a:pt x="0" y="0"/>
                </a:lnTo>
                <a:close/>
              </a:path>
            </a:pathLst>
          </a:custGeom>
          <a:blipFill>
            <a:blip r:embed="rId3"/>
            <a:stretch>
              <a:fillRect/>
            </a:stretch>
          </a:blipFill>
        </p:spPr>
        <p:txBody>
          <a:bodyPr/>
          <a:lstStyle/>
          <a:p>
            <a:endParaRPr lang="x-es-XL"/>
          </a:p>
        </p:txBody>
      </p:sp>
      <p:grpSp>
        <p:nvGrpSpPr>
          <p:cNvPr id="3" name="Group 3"/>
          <p:cNvGrpSpPr/>
          <p:nvPr/>
        </p:nvGrpSpPr>
        <p:grpSpPr>
          <a:xfrm rot="5400000">
            <a:off x="1369991" y="3805710"/>
            <a:ext cx="500647" cy="438066"/>
            <a:chOff x="0" y="0"/>
            <a:chExt cx="812800" cy="711200"/>
          </a:xfrm>
        </p:grpSpPr>
        <p:sp>
          <p:nvSpPr>
            <p:cNvPr id="4" name="Freeform 4"/>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293374">
                <a:alpha val="89804"/>
              </a:srgbClr>
            </a:solidFill>
          </p:spPr>
          <p:txBody>
            <a:bodyPr/>
            <a:lstStyle/>
            <a:p>
              <a:endParaRPr lang="x-es-XL"/>
            </a:p>
          </p:txBody>
        </p:sp>
        <p:sp>
          <p:nvSpPr>
            <p:cNvPr id="5" name="TextBox 5"/>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6" name="Group 6"/>
          <p:cNvGrpSpPr/>
          <p:nvPr/>
        </p:nvGrpSpPr>
        <p:grpSpPr>
          <a:xfrm>
            <a:off x="12811442" y="-742156"/>
            <a:ext cx="9483991" cy="12212363"/>
            <a:chOff x="0" y="0"/>
            <a:chExt cx="1207697" cy="1555130"/>
          </a:xfrm>
        </p:grpSpPr>
        <p:sp>
          <p:nvSpPr>
            <p:cNvPr id="7" name="Freeform 7"/>
            <p:cNvSpPr/>
            <p:nvPr/>
          </p:nvSpPr>
          <p:spPr>
            <a:xfrm>
              <a:off x="0" y="0"/>
              <a:ext cx="1207697" cy="1555130"/>
            </a:xfrm>
            <a:custGeom>
              <a:avLst/>
              <a:gdLst/>
              <a:ahLst/>
              <a:cxnLst/>
              <a:rect l="l" t="t" r="r" b="b"/>
              <a:pathLst>
                <a:path w="1207697" h="1555130">
                  <a:moveTo>
                    <a:pt x="603849" y="0"/>
                  </a:moveTo>
                  <a:cubicBezTo>
                    <a:pt x="270352" y="0"/>
                    <a:pt x="0" y="348128"/>
                    <a:pt x="0" y="777565"/>
                  </a:cubicBezTo>
                  <a:cubicBezTo>
                    <a:pt x="0" y="1207002"/>
                    <a:pt x="270352" y="1555130"/>
                    <a:pt x="603849" y="1555130"/>
                  </a:cubicBezTo>
                  <a:cubicBezTo>
                    <a:pt x="937345" y="1555130"/>
                    <a:pt x="1207697" y="1207002"/>
                    <a:pt x="1207697" y="777565"/>
                  </a:cubicBezTo>
                  <a:cubicBezTo>
                    <a:pt x="1207697" y="348128"/>
                    <a:pt x="937345" y="0"/>
                    <a:pt x="603849" y="0"/>
                  </a:cubicBezTo>
                  <a:close/>
                </a:path>
              </a:pathLst>
            </a:custGeom>
            <a:gradFill rotWithShape="1">
              <a:gsLst>
                <a:gs pos="0">
                  <a:srgbClr val="649CDC">
                    <a:alpha val="100000"/>
                  </a:srgbClr>
                </a:gs>
                <a:gs pos="100000">
                  <a:srgbClr val="19317D">
                    <a:alpha val="100000"/>
                  </a:srgbClr>
                </a:gs>
              </a:gsLst>
              <a:lin ang="0"/>
            </a:gradFill>
          </p:spPr>
          <p:txBody>
            <a:bodyPr/>
            <a:lstStyle/>
            <a:p>
              <a:endParaRPr lang="x-es-XL"/>
            </a:p>
          </p:txBody>
        </p:sp>
        <p:sp>
          <p:nvSpPr>
            <p:cNvPr id="8" name="TextBox 8"/>
            <p:cNvSpPr txBox="1"/>
            <p:nvPr/>
          </p:nvSpPr>
          <p:spPr>
            <a:xfrm>
              <a:off x="113222" y="79118"/>
              <a:ext cx="981254" cy="1330218"/>
            </a:xfrm>
            <a:prstGeom prst="rect">
              <a:avLst/>
            </a:prstGeom>
          </p:spPr>
          <p:txBody>
            <a:bodyPr lIns="50800" tIns="50800" rIns="50800" bIns="50800" rtlCol="0" anchor="ctr"/>
            <a:lstStyle/>
            <a:p>
              <a:pPr algn="ctr" rtl="0">
                <a:lnSpc>
                  <a:spcPts val="3750"/>
                </a:lnSpc>
              </a:pPr>
              <a:endParaRPr/>
            </a:p>
          </p:txBody>
        </p:sp>
      </p:grpSp>
      <p:grpSp>
        <p:nvGrpSpPr>
          <p:cNvPr id="9" name="Group 9"/>
          <p:cNvGrpSpPr/>
          <p:nvPr/>
        </p:nvGrpSpPr>
        <p:grpSpPr>
          <a:xfrm rot="5400000">
            <a:off x="1369991" y="4714977"/>
            <a:ext cx="500647" cy="438066"/>
            <a:chOff x="0" y="0"/>
            <a:chExt cx="812800" cy="711200"/>
          </a:xfrm>
        </p:grpSpPr>
        <p:sp>
          <p:nvSpPr>
            <p:cNvPr id="10" name="Freeform 10"/>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518BC9">
                <a:alpha val="89804"/>
              </a:srgbClr>
            </a:solidFill>
          </p:spPr>
          <p:txBody>
            <a:bodyPr/>
            <a:lstStyle/>
            <a:p>
              <a:endParaRPr lang="x-es-XL"/>
            </a:p>
          </p:txBody>
        </p:sp>
        <p:sp>
          <p:nvSpPr>
            <p:cNvPr id="11" name="TextBox 11"/>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grpSp>
        <p:nvGrpSpPr>
          <p:cNvPr id="12" name="Group 12"/>
          <p:cNvGrpSpPr/>
          <p:nvPr/>
        </p:nvGrpSpPr>
        <p:grpSpPr>
          <a:xfrm rot="5400000">
            <a:off x="1369991" y="5676635"/>
            <a:ext cx="500647" cy="438066"/>
            <a:chOff x="0" y="0"/>
            <a:chExt cx="812800" cy="711200"/>
          </a:xfrm>
        </p:grpSpPr>
        <p:sp>
          <p:nvSpPr>
            <p:cNvPr id="13" name="Freeform 13"/>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x-es-XL"/>
            </a:p>
          </p:txBody>
        </p:sp>
        <p:sp>
          <p:nvSpPr>
            <p:cNvPr id="14" name="TextBox 14"/>
            <p:cNvSpPr txBox="1"/>
            <p:nvPr/>
          </p:nvSpPr>
          <p:spPr>
            <a:xfrm>
              <a:off x="127000" y="263525"/>
              <a:ext cx="558800" cy="396875"/>
            </a:xfrm>
            <a:prstGeom prst="rect">
              <a:avLst/>
            </a:prstGeom>
          </p:spPr>
          <p:txBody>
            <a:bodyPr lIns="50800" tIns="50800" rIns="50800" bIns="50800" rtlCol="0" anchor="ctr"/>
            <a:lstStyle/>
            <a:p>
              <a:pPr algn="ctr" rtl="0">
                <a:lnSpc>
                  <a:spcPts val="3750"/>
                </a:lnSpc>
              </a:pPr>
              <a:endParaRPr/>
            </a:p>
          </p:txBody>
        </p:sp>
      </p:grpSp>
      <p:sp>
        <p:nvSpPr>
          <p:cNvPr id="15" name="Freeform 1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x-es-XL"/>
          </a:p>
        </p:txBody>
      </p:sp>
      <p:sp>
        <p:nvSpPr>
          <p:cNvPr id="16" name="TextBox 16"/>
          <p:cNvSpPr txBox="1"/>
          <p:nvPr/>
        </p:nvSpPr>
        <p:spPr>
          <a:xfrm>
            <a:off x="2232952" y="3522959"/>
            <a:ext cx="4816156" cy="760095"/>
          </a:xfrm>
          <a:prstGeom prst="rect">
            <a:avLst/>
          </a:prstGeom>
        </p:spPr>
        <p:txBody>
          <a:bodyPr lIns="0" tIns="0" rIns="0" bIns="0" rtlCol="0" anchor="t">
            <a:spAutoFit/>
          </a:bodyPr>
          <a:lstStyle/>
          <a:p>
            <a:pPr algn="l" rtl="0">
              <a:lnSpc>
                <a:spcPts val="6600"/>
              </a:lnSpc>
            </a:pPr>
            <a:r>
              <a:rPr lang="x-es-XL" sz="3300" b="0" i="0" u="none" baseline="0">
                <a:solidFill>
                  <a:srgbClr val="000000"/>
                </a:solidFill>
                <a:latin typeface="Verdana"/>
                <a:ea typeface="Verdana"/>
                <a:cs typeface="Verdana"/>
                <a:sym typeface="Verdana"/>
              </a:rPr>
              <a:t>Herramientas digitales</a:t>
            </a:r>
          </a:p>
        </p:txBody>
      </p:sp>
      <p:sp>
        <p:nvSpPr>
          <p:cNvPr id="17" name="TextBox 17"/>
          <p:cNvSpPr txBox="1"/>
          <p:nvPr/>
        </p:nvSpPr>
        <p:spPr>
          <a:xfrm>
            <a:off x="2232952" y="4432227"/>
            <a:ext cx="6911048" cy="760095"/>
          </a:xfrm>
          <a:prstGeom prst="rect">
            <a:avLst/>
          </a:prstGeom>
        </p:spPr>
        <p:txBody>
          <a:bodyPr lIns="0" tIns="0" rIns="0" bIns="0" rtlCol="0" anchor="t">
            <a:spAutoFit/>
          </a:bodyPr>
          <a:lstStyle/>
          <a:p>
            <a:pPr algn="l" rtl="0">
              <a:lnSpc>
                <a:spcPts val="6600"/>
              </a:lnSpc>
            </a:pPr>
            <a:r>
              <a:rPr lang="x-es-XL" sz="3300" b="0" i="0" u="none" baseline="0">
                <a:solidFill>
                  <a:srgbClr val="000000"/>
                </a:solidFill>
                <a:latin typeface="Verdana"/>
                <a:ea typeface="Verdana"/>
                <a:cs typeface="Verdana"/>
                <a:sym typeface="Verdana"/>
              </a:rPr>
              <a:t>Ir a donde está la gente.</a:t>
            </a:r>
          </a:p>
        </p:txBody>
      </p:sp>
      <p:sp>
        <p:nvSpPr>
          <p:cNvPr id="18" name="TextBox 18"/>
          <p:cNvSpPr txBox="1"/>
          <p:nvPr/>
        </p:nvSpPr>
        <p:spPr>
          <a:xfrm>
            <a:off x="2232952" y="5393885"/>
            <a:ext cx="7368248" cy="722570"/>
          </a:xfrm>
          <a:prstGeom prst="rect">
            <a:avLst/>
          </a:prstGeom>
        </p:spPr>
        <p:txBody>
          <a:bodyPr wrap="square" lIns="0" tIns="0" rIns="0" bIns="0" rtlCol="0" anchor="t">
            <a:spAutoFit/>
          </a:bodyPr>
          <a:lstStyle/>
          <a:p>
            <a:pPr algn="l" rtl="0">
              <a:lnSpc>
                <a:spcPts val="6600"/>
              </a:lnSpc>
            </a:pPr>
            <a:r>
              <a:rPr lang="x-es-XL" sz="3300" b="0" i="0" u="none" baseline="0" dirty="0">
                <a:solidFill>
                  <a:srgbClr val="000000"/>
                </a:solidFill>
                <a:latin typeface="Verdana"/>
                <a:ea typeface="Verdana"/>
                <a:cs typeface="Verdana"/>
                <a:sym typeface="Verdana"/>
              </a:rPr>
              <a:t>Reclutamiento por el boca a boca</a:t>
            </a:r>
          </a:p>
        </p:txBody>
      </p:sp>
      <p:sp>
        <p:nvSpPr>
          <p:cNvPr id="19" name="TextBox 19"/>
          <p:cNvSpPr txBox="1"/>
          <p:nvPr/>
        </p:nvSpPr>
        <p:spPr>
          <a:xfrm>
            <a:off x="1028700" y="702267"/>
            <a:ext cx="14364762" cy="1218282"/>
          </a:xfrm>
          <a:prstGeom prst="rect">
            <a:avLst/>
          </a:prstGeom>
        </p:spPr>
        <p:txBody>
          <a:bodyPr lIns="0" tIns="0" rIns="0" bIns="0" rtlCol="0" anchor="t">
            <a:spAutoFit/>
          </a:bodyPr>
          <a:lstStyle/>
          <a:p>
            <a:pPr algn="l" rtl="0">
              <a:lnSpc>
                <a:spcPts val="9549"/>
              </a:lnSpc>
            </a:pPr>
            <a:r>
              <a:rPr lang="x-es-XL" sz="8303" b="1" i="0" u="none" baseline="0">
                <a:solidFill>
                  <a:srgbClr val="293374"/>
                </a:solidFill>
                <a:latin typeface="Verdana Bold"/>
                <a:ea typeface="Verdana Bold"/>
                <a:cs typeface="Verdana Bold"/>
                <a:sym typeface="Verdana Bold"/>
              </a:rPr>
              <a:t>Atraer miembros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3B9C0-5434-D43A-B3E7-D463BFA9366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197B13-BDF5-612C-FA70-D15ABB68B54B}"/>
              </a:ext>
            </a:extLst>
          </p:cNvPr>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x-es-XL"/>
          </a:p>
        </p:txBody>
      </p:sp>
      <p:grpSp>
        <p:nvGrpSpPr>
          <p:cNvPr id="3" name="Group 3">
            <a:extLst>
              <a:ext uri="{FF2B5EF4-FFF2-40B4-BE49-F238E27FC236}">
                <a16:creationId xmlns:a16="http://schemas.microsoft.com/office/drawing/2014/main" id="{8654BEAA-3FD5-ECF8-7863-C9727D6543D9}"/>
              </a:ext>
            </a:extLst>
          </p:cNvPr>
          <p:cNvGrpSpPr/>
          <p:nvPr/>
        </p:nvGrpSpPr>
        <p:grpSpPr>
          <a:xfrm>
            <a:off x="8481900" y="0"/>
            <a:ext cx="10217632" cy="10287000"/>
            <a:chOff x="0" y="0"/>
            <a:chExt cx="13623509" cy="13716000"/>
          </a:xfrm>
        </p:grpSpPr>
        <p:sp>
          <p:nvSpPr>
            <p:cNvPr id="4" name="Freeform 4">
              <a:extLst>
                <a:ext uri="{FF2B5EF4-FFF2-40B4-BE49-F238E27FC236}">
                  <a16:creationId xmlns:a16="http://schemas.microsoft.com/office/drawing/2014/main" id="{3F8EE84B-7C26-E0E2-4ACB-C890E4D213CD}"/>
                </a:ext>
              </a:extLst>
            </p:cNvPr>
            <p:cNvSpPr/>
            <p:nvPr/>
          </p:nvSpPr>
          <p:spPr>
            <a:xfrm>
              <a:off x="0" y="0"/>
              <a:ext cx="13623558" cy="13715930"/>
            </a:xfrm>
            <a:custGeom>
              <a:avLst/>
              <a:gdLst/>
              <a:ahLst/>
              <a:cxnLst/>
              <a:rect l="l" t="t" r="r" b="b"/>
              <a:pathLst>
                <a:path w="13623558" h="13715930">
                  <a:moveTo>
                    <a:pt x="0" y="0"/>
                  </a:moveTo>
                  <a:lnTo>
                    <a:pt x="13623558" y="0"/>
                  </a:lnTo>
                  <a:lnTo>
                    <a:pt x="13623558" y="13715930"/>
                  </a:lnTo>
                  <a:lnTo>
                    <a:pt x="0" y="13715930"/>
                  </a:lnTo>
                  <a:lnTo>
                    <a:pt x="0" y="0"/>
                  </a:lnTo>
                  <a:close/>
                </a:path>
              </a:pathLst>
            </a:custGeom>
            <a:blipFill>
              <a:blip r:embed="rId4"/>
              <a:stretch>
                <a:fillRect l="-25555" r="-25555"/>
              </a:stretch>
            </a:blipFill>
          </p:spPr>
          <p:txBody>
            <a:bodyPr/>
            <a:lstStyle/>
            <a:p>
              <a:endParaRPr lang="x-es-XL"/>
            </a:p>
          </p:txBody>
        </p:sp>
      </p:grpSp>
      <p:sp>
        <p:nvSpPr>
          <p:cNvPr id="5" name="Freeform 5">
            <a:extLst>
              <a:ext uri="{FF2B5EF4-FFF2-40B4-BE49-F238E27FC236}">
                <a16:creationId xmlns:a16="http://schemas.microsoft.com/office/drawing/2014/main" id="{BD275BFD-7068-24A8-AA21-A0EB0A336221}"/>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x-es-XL"/>
          </a:p>
        </p:txBody>
      </p:sp>
      <p:sp>
        <p:nvSpPr>
          <p:cNvPr id="6" name="TextBox 6">
            <a:extLst>
              <a:ext uri="{FF2B5EF4-FFF2-40B4-BE49-F238E27FC236}">
                <a16:creationId xmlns:a16="http://schemas.microsoft.com/office/drawing/2014/main" id="{E7221170-D89A-5CAD-1E6F-B5E722C18BA1}"/>
              </a:ext>
            </a:extLst>
          </p:cNvPr>
          <p:cNvSpPr txBox="1"/>
          <p:nvPr/>
        </p:nvSpPr>
        <p:spPr>
          <a:xfrm>
            <a:off x="519266" y="1891665"/>
            <a:ext cx="7962634" cy="2769989"/>
          </a:xfrm>
          <a:prstGeom prst="rect">
            <a:avLst/>
          </a:prstGeom>
        </p:spPr>
        <p:txBody>
          <a:bodyPr wrap="square" lIns="0" tIns="0" rIns="0" bIns="0" rtlCol="0" anchor="t">
            <a:spAutoFit/>
          </a:bodyPr>
          <a:lstStyle/>
          <a:p>
            <a:pPr algn="l" rtl="0">
              <a:lnSpc>
                <a:spcPts val="7199"/>
              </a:lnSpc>
            </a:pPr>
            <a:r>
              <a:rPr lang="x-es-XL" sz="6000" b="1" i="0" u="none" baseline="0" dirty="0">
                <a:solidFill>
                  <a:srgbClr val="FFFFFF"/>
                </a:solidFill>
                <a:latin typeface="Verdana Bold"/>
                <a:ea typeface="Verdana Bold"/>
                <a:cs typeface="Verdana Bold"/>
                <a:sym typeface="Verdana Bold"/>
              </a:rPr>
              <a:t>Miembros orientadas a la misión</a:t>
            </a:r>
          </a:p>
        </p:txBody>
      </p:sp>
      <p:sp>
        <p:nvSpPr>
          <p:cNvPr id="7" name="TextBox 7">
            <a:extLst>
              <a:ext uri="{FF2B5EF4-FFF2-40B4-BE49-F238E27FC236}">
                <a16:creationId xmlns:a16="http://schemas.microsoft.com/office/drawing/2014/main" id="{9BFE724E-B12B-4A37-A801-20B66E3E8E86}"/>
              </a:ext>
            </a:extLst>
          </p:cNvPr>
          <p:cNvSpPr txBox="1"/>
          <p:nvPr/>
        </p:nvSpPr>
        <p:spPr>
          <a:xfrm>
            <a:off x="328692" y="5076825"/>
            <a:ext cx="8153208" cy="3318510"/>
          </a:xfrm>
          <a:prstGeom prst="rect">
            <a:avLst/>
          </a:prstGeom>
        </p:spPr>
        <p:txBody>
          <a:bodyPr lIns="0" tIns="0" rIns="0" bIns="0" rtlCol="0" anchor="t">
            <a:spAutoFit/>
          </a:bodyPr>
          <a:lstStyle/>
          <a:p>
            <a:pPr marL="712465" lvl="1" indent="-356233" algn="l" rtl="0">
              <a:lnSpc>
                <a:spcPts val="4619"/>
              </a:lnSpc>
              <a:buFont typeface="Arial"/>
              <a:buChar char="•"/>
            </a:pPr>
            <a:r>
              <a:rPr lang="x-es-XL" sz="3299" b="0" i="0" u="none" baseline="0" dirty="0">
                <a:solidFill>
                  <a:srgbClr val="FDFDFD"/>
                </a:solidFill>
                <a:latin typeface="Verdana"/>
                <a:ea typeface="Verdana"/>
                <a:cs typeface="Verdana"/>
                <a:sym typeface="Verdana"/>
              </a:rPr>
              <a:t>Universidades.</a:t>
            </a:r>
          </a:p>
          <a:p>
            <a:pPr marL="712465" lvl="1" indent="-356233" algn="l" rtl="0">
              <a:lnSpc>
                <a:spcPts val="4619"/>
              </a:lnSpc>
              <a:buFont typeface="Arial"/>
              <a:buChar char="•"/>
            </a:pPr>
            <a:r>
              <a:rPr lang="x-es-XL" sz="3299" b="0" i="0" u="none" baseline="0" dirty="0">
                <a:solidFill>
                  <a:srgbClr val="FDFDFD"/>
                </a:solidFill>
                <a:latin typeface="Verdana"/>
                <a:ea typeface="Verdana"/>
                <a:cs typeface="Verdana"/>
                <a:sym typeface="Verdana"/>
              </a:rPr>
              <a:t>Lugares de trabajo, especialmente organizaciones sin fines de lucro. </a:t>
            </a:r>
          </a:p>
          <a:p>
            <a:pPr marL="712465" lvl="1" indent="-356233" algn="l" rtl="0">
              <a:lnSpc>
                <a:spcPts val="4619"/>
              </a:lnSpc>
              <a:buFont typeface="Arial"/>
              <a:buChar char="•"/>
            </a:pPr>
            <a:r>
              <a:rPr lang="x-es-XL" sz="3299" b="0" i="0" u="none" baseline="0" dirty="0">
                <a:solidFill>
                  <a:srgbClr val="FDFDFD"/>
                </a:solidFill>
                <a:latin typeface="Verdana"/>
                <a:ea typeface="Verdana"/>
                <a:cs typeface="Verdana"/>
                <a:sym typeface="Verdana"/>
              </a:rPr>
              <a:t>Redes y eventos profesionales para mujeres.</a:t>
            </a:r>
          </a:p>
          <a:p>
            <a:pPr marL="712465" lvl="1" indent="-356233" algn="l" rtl="0">
              <a:lnSpc>
                <a:spcPts val="4619"/>
              </a:lnSpc>
              <a:buFont typeface="Arial"/>
              <a:buChar char="•"/>
            </a:pPr>
            <a:r>
              <a:rPr lang="x-es-XL" sz="3299" b="0" i="0" u="none" baseline="0" dirty="0">
                <a:solidFill>
                  <a:srgbClr val="FDFDFD"/>
                </a:solidFill>
                <a:latin typeface="Verdana"/>
                <a:ea typeface="Verdana"/>
                <a:cs typeface="Verdana"/>
                <a:sym typeface="Verdana"/>
              </a:rPr>
              <a:t>Ferias comunitarias o ferias de voluntariado. </a:t>
            </a:r>
          </a:p>
          <a:p>
            <a:pPr algn="l" rtl="0">
              <a:lnSpc>
                <a:spcPts val="3359"/>
              </a:lnSpc>
            </a:pPr>
            <a:endParaRPr lang="x-es-XL" sz="3299" dirty="0">
              <a:solidFill>
                <a:srgbClr val="FDFDFD"/>
              </a:solidFill>
              <a:latin typeface="Verdana"/>
              <a:ea typeface="Verdana"/>
              <a:cs typeface="Verdana"/>
              <a:sym typeface="Verdana"/>
            </a:endParaRPr>
          </a:p>
        </p:txBody>
      </p:sp>
    </p:spTree>
    <p:extLst>
      <p:ext uri="{BB962C8B-B14F-4D97-AF65-F5344CB8AC3E}">
        <p14:creationId xmlns:p14="http://schemas.microsoft.com/office/powerpoint/2010/main" val="2190979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a:extLst>
                <a:ext uri="{96DAC541-7B7A-43D3-8B79-37D633B846F1}">
                  <asvg:svgBlip xmlns:asvg="http://schemas.microsoft.com/office/drawing/2016/SVG/main" r:embed="rId3"/>
                </a:ext>
              </a:extLst>
            </a:blip>
            <a:stretch>
              <a:fillRect l="-151" r="-151"/>
            </a:stretch>
          </a:blipFill>
        </p:spPr>
        <p:txBody>
          <a:bodyPr/>
          <a:lstStyle/>
          <a:p>
            <a:endParaRPr lang="x-es-XL"/>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x-es-XL"/>
          </a:p>
        </p:txBody>
      </p:sp>
      <p:sp>
        <p:nvSpPr>
          <p:cNvPr id="4" name="TextBox 4"/>
          <p:cNvSpPr txBox="1"/>
          <p:nvPr/>
        </p:nvSpPr>
        <p:spPr>
          <a:xfrm>
            <a:off x="990792" y="4754121"/>
            <a:ext cx="8153208" cy="1287146"/>
          </a:xfrm>
          <a:prstGeom prst="rect">
            <a:avLst/>
          </a:prstGeom>
        </p:spPr>
        <p:txBody>
          <a:bodyPr lIns="0" tIns="0" rIns="0" bIns="0" rtlCol="0" anchor="t">
            <a:spAutoFit/>
          </a:bodyPr>
          <a:lstStyle/>
          <a:p>
            <a:pPr algn="l" rtl="0">
              <a:lnSpc>
                <a:spcPts val="5179"/>
              </a:lnSpc>
            </a:pPr>
            <a:r>
              <a:rPr lang="x-es-XL" sz="3699" b="0" i="0" u="none" baseline="0" dirty="0">
                <a:solidFill>
                  <a:srgbClr val="000000"/>
                </a:solidFill>
                <a:latin typeface="Verdana"/>
                <a:ea typeface="Verdana"/>
                <a:cs typeface="Verdana"/>
                <a:sym typeface="Verdana"/>
              </a:rPr>
              <a:t>¡Respondan rápido a las consultas sobre membresía! </a:t>
            </a:r>
          </a:p>
        </p:txBody>
      </p:sp>
      <p:sp>
        <p:nvSpPr>
          <p:cNvPr id="5" name="TextBox 5"/>
          <p:cNvSpPr txBox="1"/>
          <p:nvPr/>
        </p:nvSpPr>
        <p:spPr>
          <a:xfrm>
            <a:off x="990792" y="1475744"/>
            <a:ext cx="9982008" cy="2769989"/>
          </a:xfrm>
          <a:prstGeom prst="rect">
            <a:avLst/>
          </a:prstGeom>
        </p:spPr>
        <p:txBody>
          <a:bodyPr wrap="square" lIns="0" tIns="0" rIns="0" bIns="0" rtlCol="0" anchor="t">
            <a:spAutoFit/>
          </a:bodyPr>
          <a:lstStyle/>
          <a:p>
            <a:pPr algn="l" rtl="0">
              <a:lnSpc>
                <a:spcPts val="7199"/>
              </a:lnSpc>
            </a:pPr>
            <a:r>
              <a:rPr lang="x-es-XL" sz="6000" b="1" i="0" u="none" baseline="0" dirty="0">
                <a:solidFill>
                  <a:srgbClr val="293374"/>
                </a:solidFill>
                <a:latin typeface="Verdana Bold"/>
                <a:ea typeface="Verdana Bold"/>
                <a:cs typeface="Verdana Bold"/>
                <a:sym typeface="Verdana Bold"/>
              </a:rPr>
              <a:t>Las primeras impresiones son importantes.</a:t>
            </a:r>
          </a:p>
        </p:txBody>
      </p:sp>
      <p:grpSp>
        <p:nvGrpSpPr>
          <p:cNvPr id="6" name="Group 6"/>
          <p:cNvGrpSpPr/>
          <p:nvPr/>
        </p:nvGrpSpPr>
        <p:grpSpPr>
          <a:xfrm>
            <a:off x="12866723" y="811983"/>
            <a:ext cx="4214677" cy="4214677"/>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x-es-XL"/>
            </a:p>
          </p:txBody>
        </p:sp>
      </p:grpSp>
      <p:grpSp>
        <p:nvGrpSpPr>
          <p:cNvPr id="8" name="Group 8"/>
          <p:cNvGrpSpPr/>
          <p:nvPr/>
        </p:nvGrpSpPr>
        <p:grpSpPr>
          <a:xfrm>
            <a:off x="9686017" y="3595783"/>
            <a:ext cx="5486521" cy="548652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25046" r="-25046"/>
              </a:stretch>
            </a:blipFill>
          </p:spPr>
          <p:txBody>
            <a:bodyPr/>
            <a:lstStyle/>
            <a:p>
              <a:endParaRPr lang="x-es-XL"/>
            </a:p>
          </p:txBody>
        </p:sp>
      </p:grpSp>
      <p:sp>
        <p:nvSpPr>
          <p:cNvPr id="10" name="Freeform 10"/>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7"/>
            <a:stretch>
              <a:fillRect t="-74" b="-74"/>
            </a:stretch>
          </a:blipFill>
        </p:spPr>
        <p:txBody>
          <a:bodyPr/>
          <a:lstStyle/>
          <a:p>
            <a:endParaRPr lang="x-es-XL"/>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002627" y="0"/>
            <a:ext cx="6445425" cy="10287000"/>
            <a:chOff x="0" y="0"/>
            <a:chExt cx="8593900" cy="13716000"/>
          </a:xfrm>
        </p:grpSpPr>
        <p:sp>
          <p:nvSpPr>
            <p:cNvPr id="3" name="Freeform 3"/>
            <p:cNvSpPr/>
            <p:nvPr/>
          </p:nvSpPr>
          <p:spPr>
            <a:xfrm>
              <a:off x="0" y="0"/>
              <a:ext cx="8593949" cy="13715930"/>
            </a:xfrm>
            <a:custGeom>
              <a:avLst/>
              <a:gdLst/>
              <a:ahLst/>
              <a:cxnLst/>
              <a:rect l="l" t="t" r="r" b="b"/>
              <a:pathLst>
                <a:path w="8593949" h="13715930">
                  <a:moveTo>
                    <a:pt x="0" y="0"/>
                  </a:moveTo>
                  <a:lnTo>
                    <a:pt x="8593949" y="0"/>
                  </a:lnTo>
                  <a:lnTo>
                    <a:pt x="8593949" y="13715930"/>
                  </a:lnTo>
                  <a:lnTo>
                    <a:pt x="0" y="13715930"/>
                  </a:lnTo>
                  <a:lnTo>
                    <a:pt x="0" y="0"/>
                  </a:lnTo>
                  <a:close/>
                </a:path>
              </a:pathLst>
            </a:custGeom>
            <a:blipFill>
              <a:blip r:embed="rId3"/>
              <a:stretch>
                <a:fillRect l="-56858" r="-82691"/>
              </a:stretch>
            </a:blipFill>
          </p:spPr>
          <p:txBody>
            <a:bodyPr/>
            <a:lstStyle/>
            <a:p>
              <a:endParaRPr lang="x-es-XL"/>
            </a:p>
          </p:txBody>
        </p:sp>
      </p:gr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x-es-XL"/>
          </a:p>
        </p:txBody>
      </p:sp>
      <p:sp>
        <p:nvSpPr>
          <p:cNvPr id="5" name="TextBox 5"/>
          <p:cNvSpPr txBox="1"/>
          <p:nvPr/>
        </p:nvSpPr>
        <p:spPr>
          <a:xfrm>
            <a:off x="990792" y="3833046"/>
            <a:ext cx="9982970" cy="1889761"/>
          </a:xfrm>
          <a:prstGeom prst="rect">
            <a:avLst/>
          </a:prstGeom>
        </p:spPr>
        <p:txBody>
          <a:bodyPr lIns="0" tIns="0" rIns="0" bIns="0" rtlCol="0" anchor="t">
            <a:spAutoFit/>
          </a:bodyPr>
          <a:lstStyle/>
          <a:p>
            <a:pPr marL="777234" lvl="1" indent="-388617" algn="l" rtl="0">
              <a:lnSpc>
                <a:spcPts val="5039"/>
              </a:lnSpc>
              <a:buFont typeface="Arial"/>
              <a:buChar char="•"/>
            </a:pPr>
            <a:r>
              <a:rPr lang="x-es-XL" sz="3599" b="0" i="0" u="none" baseline="0">
                <a:solidFill>
                  <a:srgbClr val="000000"/>
                </a:solidFill>
                <a:latin typeface="Verdana"/>
                <a:ea typeface="Verdana"/>
                <a:cs typeface="Verdana"/>
                <a:sym typeface="Verdana"/>
              </a:rPr>
              <a:t>Invítenlas a participar como evaluadoras</a:t>
            </a:r>
          </a:p>
          <a:p>
            <a:pPr marL="777234" lvl="1" indent="-388617" algn="l" rtl="0">
              <a:lnSpc>
                <a:spcPts val="5039"/>
              </a:lnSpc>
              <a:buFont typeface="Arial"/>
              <a:buChar char="•"/>
            </a:pPr>
            <a:r>
              <a:rPr lang="x-es-XL" sz="3599" b="0" i="0" u="none" baseline="0">
                <a:solidFill>
                  <a:srgbClr val="000000"/>
                </a:solidFill>
                <a:latin typeface="Verdana"/>
                <a:ea typeface="Verdana"/>
                <a:cs typeface="Verdana"/>
                <a:sym typeface="Verdana"/>
              </a:rPr>
              <a:t>Invítenlas a celebrar</a:t>
            </a:r>
          </a:p>
          <a:p>
            <a:pPr marL="777234" lvl="1" indent="-388617" algn="l" rtl="0">
              <a:lnSpc>
                <a:spcPts val="5039"/>
              </a:lnSpc>
              <a:buFont typeface="Arial"/>
              <a:buChar char="•"/>
            </a:pPr>
            <a:r>
              <a:rPr lang="x-es-XL" sz="3599" b="0" i="0" u="none" baseline="0">
                <a:solidFill>
                  <a:srgbClr val="000000"/>
                </a:solidFill>
                <a:latin typeface="Verdana"/>
                <a:ea typeface="Verdana"/>
                <a:cs typeface="Verdana"/>
                <a:sym typeface="Verdana"/>
              </a:rPr>
              <a:t>Compartir videos</a:t>
            </a:r>
          </a:p>
        </p:txBody>
      </p:sp>
      <p:sp>
        <p:nvSpPr>
          <p:cNvPr id="6" name="TextBox 6"/>
          <p:cNvSpPr txBox="1"/>
          <p:nvPr/>
        </p:nvSpPr>
        <p:spPr>
          <a:xfrm>
            <a:off x="1028700" y="1323050"/>
            <a:ext cx="8153208" cy="1800249"/>
          </a:xfrm>
          <a:prstGeom prst="rect">
            <a:avLst/>
          </a:prstGeom>
        </p:spPr>
        <p:txBody>
          <a:bodyPr lIns="0" tIns="0" rIns="0" bIns="0" rtlCol="0" anchor="t">
            <a:spAutoFit/>
          </a:bodyPr>
          <a:lstStyle/>
          <a:p>
            <a:pPr algn="l" rtl="0">
              <a:lnSpc>
                <a:spcPts val="7199"/>
              </a:lnSpc>
            </a:pPr>
            <a:r>
              <a:rPr lang="x-es-XL" sz="6000" b="1" i="0" u="none" baseline="0">
                <a:solidFill>
                  <a:srgbClr val="293374"/>
                </a:solidFill>
                <a:latin typeface="Verdana Bold"/>
                <a:ea typeface="Verdana Bold"/>
                <a:cs typeface="Verdana Bold"/>
                <a:sym typeface="Verdana Bold"/>
              </a:rPr>
              <a:t>Premios Vive Tu Sueño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970493" y="0"/>
            <a:ext cx="6445425" cy="10287000"/>
            <a:chOff x="0" y="0"/>
            <a:chExt cx="8593900" cy="13716000"/>
          </a:xfrm>
        </p:grpSpPr>
        <p:sp>
          <p:nvSpPr>
            <p:cNvPr id="3" name="Freeform 3"/>
            <p:cNvSpPr/>
            <p:nvPr/>
          </p:nvSpPr>
          <p:spPr>
            <a:xfrm>
              <a:off x="0" y="0"/>
              <a:ext cx="8593949" cy="13715930"/>
            </a:xfrm>
            <a:custGeom>
              <a:avLst/>
              <a:gdLst/>
              <a:ahLst/>
              <a:cxnLst/>
              <a:rect l="l" t="t" r="r" b="b"/>
              <a:pathLst>
                <a:path w="8593949" h="13715930">
                  <a:moveTo>
                    <a:pt x="0" y="0"/>
                  </a:moveTo>
                  <a:lnTo>
                    <a:pt x="8593949" y="0"/>
                  </a:lnTo>
                  <a:lnTo>
                    <a:pt x="8593949" y="13715930"/>
                  </a:lnTo>
                  <a:lnTo>
                    <a:pt x="0" y="13715930"/>
                  </a:lnTo>
                  <a:lnTo>
                    <a:pt x="0" y="0"/>
                  </a:lnTo>
                  <a:close/>
                </a:path>
              </a:pathLst>
            </a:custGeom>
            <a:blipFill>
              <a:blip r:embed="rId3"/>
              <a:stretch>
                <a:fillRect l="-69774" r="-69774"/>
              </a:stretch>
            </a:blipFill>
          </p:spPr>
          <p:txBody>
            <a:bodyPr/>
            <a:lstStyle/>
            <a:p>
              <a:endParaRPr lang="x-es-XL"/>
            </a:p>
          </p:txBody>
        </p:sp>
      </p:gr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x-es-XL"/>
          </a:p>
        </p:txBody>
      </p:sp>
      <p:sp>
        <p:nvSpPr>
          <p:cNvPr id="5" name="TextBox 5"/>
          <p:cNvSpPr txBox="1"/>
          <p:nvPr/>
        </p:nvSpPr>
        <p:spPr>
          <a:xfrm>
            <a:off x="990792" y="3842571"/>
            <a:ext cx="9982970" cy="2444751"/>
          </a:xfrm>
          <a:prstGeom prst="rect">
            <a:avLst/>
          </a:prstGeom>
        </p:spPr>
        <p:txBody>
          <a:bodyPr lIns="0" tIns="0" rIns="0" bIns="0" rtlCol="0" anchor="t">
            <a:spAutoFit/>
          </a:bodyPr>
          <a:lstStyle/>
          <a:p>
            <a:pPr marL="755644" lvl="1" indent="-377822" algn="l" rtl="0">
              <a:lnSpc>
                <a:spcPts val="4899"/>
              </a:lnSpc>
              <a:buFont typeface="Arial"/>
              <a:buChar char="•"/>
            </a:pPr>
            <a:r>
              <a:rPr lang="x-es-XL" sz="3499" b="0" i="0" u="none" baseline="0">
                <a:solidFill>
                  <a:srgbClr val="000000"/>
                </a:solidFill>
                <a:latin typeface="Verdana"/>
                <a:ea typeface="Verdana"/>
                <a:cs typeface="Verdana"/>
                <a:sym typeface="Verdana"/>
              </a:rPr>
              <a:t>Preparar los materiales.</a:t>
            </a:r>
          </a:p>
          <a:p>
            <a:pPr marL="755644" lvl="1" indent="-377822" algn="l" rtl="0">
              <a:lnSpc>
                <a:spcPts val="4899"/>
              </a:lnSpc>
              <a:buFont typeface="Arial"/>
              <a:buChar char="•"/>
            </a:pPr>
            <a:r>
              <a:rPr lang="x-es-XL" sz="3499" b="0" i="0" u="none" baseline="0">
                <a:solidFill>
                  <a:srgbClr val="000000"/>
                </a:solidFill>
                <a:latin typeface="Verdana"/>
                <a:ea typeface="Verdana"/>
                <a:cs typeface="Verdana"/>
                <a:sym typeface="Verdana"/>
              </a:rPr>
              <a:t>Compartir su trayectoria profesional o educativa.</a:t>
            </a:r>
          </a:p>
          <a:p>
            <a:pPr marL="755644" lvl="1" indent="-377822" algn="l" rtl="0">
              <a:lnSpc>
                <a:spcPts val="4899"/>
              </a:lnSpc>
              <a:buFont typeface="Arial"/>
              <a:buChar char="•"/>
            </a:pPr>
            <a:r>
              <a:rPr lang="x-es-XL" sz="3499" b="0" i="0" u="none" baseline="0">
                <a:solidFill>
                  <a:srgbClr val="000000"/>
                </a:solidFill>
                <a:latin typeface="Verdana"/>
                <a:ea typeface="Verdana"/>
                <a:cs typeface="Verdana"/>
                <a:sym typeface="Verdana"/>
              </a:rPr>
              <a:t>Revisar las evaluaciones de las niñas.</a:t>
            </a:r>
          </a:p>
        </p:txBody>
      </p:sp>
      <p:sp>
        <p:nvSpPr>
          <p:cNvPr id="6" name="TextBox 6"/>
          <p:cNvSpPr txBox="1"/>
          <p:nvPr/>
        </p:nvSpPr>
        <p:spPr>
          <a:xfrm>
            <a:off x="1231242" y="1683725"/>
            <a:ext cx="7303158" cy="1846659"/>
          </a:xfrm>
          <a:prstGeom prst="rect">
            <a:avLst/>
          </a:prstGeom>
        </p:spPr>
        <p:txBody>
          <a:bodyPr wrap="square" lIns="0" tIns="0" rIns="0" bIns="0" rtlCol="0" anchor="t">
            <a:spAutoFit/>
          </a:bodyPr>
          <a:lstStyle/>
          <a:p>
            <a:pPr algn="just" rtl="0">
              <a:lnSpc>
                <a:spcPts val="7199"/>
              </a:lnSpc>
            </a:pPr>
            <a:r>
              <a:rPr lang="x-es-XL" sz="6000" b="1" i="0" u="none" baseline="0" dirty="0">
                <a:solidFill>
                  <a:srgbClr val="293374"/>
                </a:solidFill>
                <a:latin typeface="Verdana Bold"/>
                <a:ea typeface="Verdana Bold"/>
                <a:cs typeface="Verdana Bold"/>
                <a:sym typeface="Verdana Bold"/>
              </a:rPr>
              <a:t>Suéñalo, Puedes Lograrlo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563178" y="6447949"/>
            <a:ext cx="11161644" cy="5190164"/>
          </a:xfrm>
          <a:custGeom>
            <a:avLst/>
            <a:gdLst/>
            <a:ahLst/>
            <a:cxnLst/>
            <a:rect l="l" t="t" r="r" b="b"/>
            <a:pathLst>
              <a:path w="11161644" h="5190164">
                <a:moveTo>
                  <a:pt x="0" y="0"/>
                </a:moveTo>
                <a:lnTo>
                  <a:pt x="11161644" y="0"/>
                </a:lnTo>
                <a:lnTo>
                  <a:pt x="11161644" y="5190164"/>
                </a:lnTo>
                <a:lnTo>
                  <a:pt x="0" y="519016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x-es-XL"/>
          </a:p>
        </p:txBody>
      </p:sp>
      <p:sp>
        <p:nvSpPr>
          <p:cNvPr id="3" name="TextBox 3"/>
          <p:cNvSpPr txBox="1"/>
          <p:nvPr/>
        </p:nvSpPr>
        <p:spPr>
          <a:xfrm>
            <a:off x="5067396" y="2146639"/>
            <a:ext cx="8153208" cy="2705124"/>
          </a:xfrm>
          <a:prstGeom prst="rect">
            <a:avLst/>
          </a:prstGeom>
        </p:spPr>
        <p:txBody>
          <a:bodyPr lIns="0" tIns="0" rIns="0" bIns="0" rtlCol="0" anchor="t">
            <a:spAutoFit/>
          </a:bodyPr>
          <a:lstStyle/>
          <a:p>
            <a:pPr algn="ctr" rtl="0">
              <a:lnSpc>
                <a:spcPts val="7199"/>
              </a:lnSpc>
            </a:pPr>
            <a:r>
              <a:rPr lang="x-es-XL" sz="6000" b="1" i="0" u="none" baseline="0">
                <a:solidFill>
                  <a:srgbClr val="293374"/>
                </a:solidFill>
                <a:latin typeface="Verdana Bold"/>
                <a:ea typeface="Verdana Bold"/>
                <a:cs typeface="Verdana Bold"/>
                <a:sym typeface="Verdana Bold"/>
              </a:rPr>
              <a:t>Nuevas miembros = Nuevas ideas</a:t>
            </a:r>
          </a:p>
        </p:txBody>
      </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l="-198" r="-198"/>
            </a:stretch>
          </a:blipFill>
        </p:spPr>
        <p:txBody>
          <a:bodyPr/>
          <a:lstStyle/>
          <a:p>
            <a:endParaRPr lang="x-es-XL"/>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a:extLst>
                <a:ext uri="{96DAC541-7B7A-43D3-8B79-37D633B846F1}">
                  <asvg:svgBlip xmlns:asvg="http://schemas.microsoft.com/office/drawing/2016/SVG/main" r:embed="rId3"/>
                </a:ext>
              </a:extLst>
            </a:blip>
            <a:stretch>
              <a:fillRect l="-151" r="-151"/>
            </a:stretch>
          </a:blipFill>
        </p:spPr>
        <p:txBody>
          <a:bodyPr/>
          <a:lstStyle/>
          <a:p>
            <a:endParaRPr lang="x-es-XL"/>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x-es-XL"/>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5046" r="-25046"/>
              </a:stretch>
            </a:blipFill>
          </p:spPr>
          <p:txBody>
            <a:bodyPr/>
            <a:lstStyle/>
            <a:p>
              <a:endParaRPr lang="x-es-XL"/>
            </a:p>
          </p:txBody>
        </p:sp>
      </p:gr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6"/>
            <a:stretch>
              <a:fillRect t="-74" b="-74"/>
            </a:stretch>
          </a:blipFill>
        </p:spPr>
        <p:txBody>
          <a:bodyPr/>
          <a:lstStyle/>
          <a:p>
            <a:endParaRPr lang="x-es-XL"/>
          </a:p>
        </p:txBody>
      </p:sp>
      <p:sp>
        <p:nvSpPr>
          <p:cNvPr id="7" name="TextBox 7"/>
          <p:cNvSpPr txBox="1"/>
          <p:nvPr/>
        </p:nvSpPr>
        <p:spPr>
          <a:xfrm>
            <a:off x="990792" y="3842571"/>
            <a:ext cx="8153208" cy="3063876"/>
          </a:xfrm>
          <a:prstGeom prst="rect">
            <a:avLst/>
          </a:prstGeom>
        </p:spPr>
        <p:txBody>
          <a:bodyPr lIns="0" tIns="0" rIns="0" bIns="0" rtlCol="0" anchor="t">
            <a:spAutoFit/>
          </a:bodyPr>
          <a:lstStyle/>
          <a:p>
            <a:pPr marL="755644" lvl="1" indent="-377822" algn="l" rtl="0">
              <a:lnSpc>
                <a:spcPts val="4899"/>
              </a:lnSpc>
              <a:buFont typeface="Arial"/>
              <a:buChar char="•"/>
            </a:pPr>
            <a:r>
              <a:rPr lang="x-es-XL" sz="3499" b="0" i="0" u="none" baseline="0">
                <a:solidFill>
                  <a:srgbClr val="000000"/>
                </a:solidFill>
                <a:latin typeface="Verdana"/>
                <a:ea typeface="Verdana"/>
                <a:cs typeface="Verdana"/>
                <a:sym typeface="Verdana"/>
              </a:rPr>
              <a:t>Formas más flexibles de participar.</a:t>
            </a:r>
          </a:p>
          <a:p>
            <a:pPr marL="755644" lvl="1" indent="-377822" algn="l" rtl="0">
              <a:lnSpc>
                <a:spcPts val="4899"/>
              </a:lnSpc>
              <a:buFont typeface="Arial"/>
              <a:buChar char="•"/>
            </a:pPr>
            <a:r>
              <a:rPr lang="x-es-XL" sz="3499" b="0" i="0" u="none" baseline="0">
                <a:solidFill>
                  <a:srgbClr val="000000"/>
                </a:solidFill>
                <a:latin typeface="Verdana"/>
                <a:ea typeface="Verdana"/>
                <a:cs typeface="Verdana"/>
                <a:sym typeface="Verdana"/>
              </a:rPr>
              <a:t>Reuniones virtuales/híbridas.</a:t>
            </a:r>
          </a:p>
          <a:p>
            <a:pPr marL="755644" lvl="1" indent="-377822" algn="l" rtl="0">
              <a:lnSpc>
                <a:spcPts val="4899"/>
              </a:lnSpc>
              <a:buFont typeface="Arial"/>
              <a:buChar char="•"/>
            </a:pPr>
            <a:r>
              <a:rPr lang="x-es-XL" sz="3499" b="0" i="0" u="none" baseline="0">
                <a:solidFill>
                  <a:srgbClr val="000000"/>
                </a:solidFill>
                <a:latin typeface="Verdana"/>
                <a:ea typeface="Verdana"/>
                <a:cs typeface="Verdana"/>
                <a:sym typeface="Verdana"/>
              </a:rPr>
              <a:t>Compartir el coche.</a:t>
            </a:r>
          </a:p>
          <a:p>
            <a:pPr marL="755644" lvl="1" indent="-377822" algn="l" rtl="0">
              <a:lnSpc>
                <a:spcPts val="4899"/>
              </a:lnSpc>
              <a:buFont typeface="Arial"/>
              <a:buChar char="•"/>
            </a:pPr>
            <a:r>
              <a:rPr lang="x-es-XL" sz="3499" b="0" i="0" u="none" baseline="0">
                <a:solidFill>
                  <a:srgbClr val="000000"/>
                </a:solidFill>
                <a:latin typeface="Verdana"/>
                <a:ea typeface="Verdana"/>
                <a:cs typeface="Verdana"/>
                <a:sym typeface="Verdana"/>
              </a:rPr>
              <a:t>¡Nada de cultura de la culpa! </a:t>
            </a:r>
          </a:p>
        </p:txBody>
      </p:sp>
      <p:sp>
        <p:nvSpPr>
          <p:cNvPr id="8" name="TextBox 8"/>
          <p:cNvSpPr txBox="1"/>
          <p:nvPr/>
        </p:nvSpPr>
        <p:spPr>
          <a:xfrm>
            <a:off x="990792" y="2597436"/>
            <a:ext cx="8153208" cy="895374"/>
          </a:xfrm>
          <a:prstGeom prst="rect">
            <a:avLst/>
          </a:prstGeom>
        </p:spPr>
        <p:txBody>
          <a:bodyPr lIns="0" tIns="0" rIns="0" bIns="0" rtlCol="0" anchor="t">
            <a:spAutoFit/>
          </a:bodyPr>
          <a:lstStyle/>
          <a:p>
            <a:pPr algn="just" rtl="0">
              <a:lnSpc>
                <a:spcPts val="7199"/>
              </a:lnSpc>
            </a:pPr>
            <a:r>
              <a:rPr lang="x-es-XL" sz="6000" b="1" i="0" u="none" baseline="0">
                <a:solidFill>
                  <a:srgbClr val="293374"/>
                </a:solidFill>
                <a:latin typeface="Verdana Bold"/>
                <a:ea typeface="Verdana Bold"/>
                <a:cs typeface="Verdana Bold"/>
                <a:sym typeface="Verdana Bold"/>
              </a:rPr>
              <a:t>Retención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x-es-XL"/>
          </a:p>
        </p:txBody>
      </p:sp>
      <p:grpSp>
        <p:nvGrpSpPr>
          <p:cNvPr id="3" name="Group 3"/>
          <p:cNvGrpSpPr/>
          <p:nvPr/>
        </p:nvGrpSpPr>
        <p:grpSpPr>
          <a:xfrm>
            <a:off x="12146897" y="-13149"/>
            <a:ext cx="6445425" cy="10287000"/>
            <a:chOff x="0" y="0"/>
            <a:chExt cx="8593900" cy="13716000"/>
          </a:xfrm>
        </p:grpSpPr>
        <p:sp>
          <p:nvSpPr>
            <p:cNvPr id="4" name="Freeform 4"/>
            <p:cNvSpPr/>
            <p:nvPr/>
          </p:nvSpPr>
          <p:spPr>
            <a:xfrm>
              <a:off x="0" y="0"/>
              <a:ext cx="8593949" cy="13715930"/>
            </a:xfrm>
            <a:custGeom>
              <a:avLst/>
              <a:gdLst/>
              <a:ahLst/>
              <a:cxnLst/>
              <a:rect l="l" t="t" r="r" b="b"/>
              <a:pathLst>
                <a:path w="8593949" h="13715930">
                  <a:moveTo>
                    <a:pt x="0" y="0"/>
                  </a:moveTo>
                  <a:lnTo>
                    <a:pt x="8593949" y="0"/>
                  </a:lnTo>
                  <a:lnTo>
                    <a:pt x="8593949" y="13715930"/>
                  </a:lnTo>
                  <a:lnTo>
                    <a:pt x="0" y="13715930"/>
                  </a:lnTo>
                  <a:lnTo>
                    <a:pt x="0" y="0"/>
                  </a:lnTo>
                  <a:close/>
                </a:path>
              </a:pathLst>
            </a:custGeom>
            <a:blipFill>
              <a:blip r:embed="rId4"/>
              <a:stretch>
                <a:fillRect l="-69591" r="-69591"/>
              </a:stretch>
            </a:blipFill>
          </p:spPr>
          <p:txBody>
            <a:bodyPr/>
            <a:lstStyle/>
            <a:p>
              <a:endParaRPr lang="x-es-XL"/>
            </a:p>
          </p:txBody>
        </p:sp>
      </p:gr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x-es-XL"/>
          </a:p>
        </p:txBody>
      </p:sp>
      <p:sp>
        <p:nvSpPr>
          <p:cNvPr id="6" name="TextBox 6"/>
          <p:cNvSpPr txBox="1"/>
          <p:nvPr/>
        </p:nvSpPr>
        <p:spPr>
          <a:xfrm>
            <a:off x="990792" y="3833046"/>
            <a:ext cx="10123721" cy="2527936"/>
          </a:xfrm>
          <a:prstGeom prst="rect">
            <a:avLst/>
          </a:prstGeom>
        </p:spPr>
        <p:txBody>
          <a:bodyPr lIns="0" tIns="0" rIns="0" bIns="0" rtlCol="0" anchor="t">
            <a:spAutoFit/>
          </a:bodyPr>
          <a:lstStyle/>
          <a:p>
            <a:pPr marL="777234" lvl="1" indent="-388617" algn="l" rtl="0">
              <a:lnSpc>
                <a:spcPts val="5039"/>
              </a:lnSpc>
              <a:buFont typeface="Arial"/>
              <a:buChar char="•"/>
            </a:pPr>
            <a:r>
              <a:rPr lang="x-es-XL" sz="3599" b="0" i="0" u="none" baseline="0">
                <a:solidFill>
                  <a:srgbClr val="FFFFFF"/>
                </a:solidFill>
                <a:latin typeface="Verdana"/>
                <a:ea typeface="Verdana"/>
                <a:cs typeface="Verdana"/>
                <a:sym typeface="Verdana"/>
              </a:rPr>
              <a:t>Pagos a plazos.</a:t>
            </a:r>
          </a:p>
          <a:p>
            <a:pPr marL="777234" lvl="1" indent="-388617" algn="l" rtl="0">
              <a:lnSpc>
                <a:spcPts val="5039"/>
              </a:lnSpc>
              <a:buFont typeface="Arial"/>
              <a:buChar char="•"/>
            </a:pPr>
            <a:r>
              <a:rPr lang="x-es-XL" sz="3599" b="0" i="0" u="none" baseline="0">
                <a:solidFill>
                  <a:srgbClr val="FFFFFF"/>
                </a:solidFill>
                <a:latin typeface="Verdana"/>
                <a:ea typeface="Verdana"/>
                <a:cs typeface="Verdana"/>
                <a:sym typeface="Verdana"/>
              </a:rPr>
              <a:t>Fondo de apoyo financiero.</a:t>
            </a:r>
          </a:p>
          <a:p>
            <a:pPr marL="777234" lvl="1" indent="-388617" algn="l" rtl="0">
              <a:lnSpc>
                <a:spcPts val="5039"/>
              </a:lnSpc>
              <a:buFont typeface="Arial"/>
              <a:buChar char="•"/>
            </a:pPr>
            <a:r>
              <a:rPr lang="x-es-XL" sz="3599" b="0" i="0" u="none" baseline="0">
                <a:solidFill>
                  <a:srgbClr val="FFFFFF"/>
                </a:solidFill>
                <a:latin typeface="Verdana"/>
                <a:ea typeface="Verdana"/>
                <a:cs typeface="Verdana"/>
                <a:sym typeface="Verdana"/>
              </a:rPr>
              <a:t>Considerar lugares gratuitos.</a:t>
            </a:r>
          </a:p>
          <a:p>
            <a:pPr marL="777234" lvl="1" indent="-388617" algn="l" rtl="0">
              <a:lnSpc>
                <a:spcPts val="5039"/>
              </a:lnSpc>
              <a:buFont typeface="Arial"/>
              <a:buChar char="•"/>
            </a:pPr>
            <a:r>
              <a:rPr lang="x-es-XL" sz="3599" b="0" i="0" u="none" baseline="0">
                <a:solidFill>
                  <a:srgbClr val="FFFFFF"/>
                </a:solidFill>
                <a:latin typeface="Verdana"/>
                <a:ea typeface="Verdana"/>
                <a:cs typeface="Verdana"/>
                <a:sym typeface="Verdana"/>
              </a:rPr>
              <a:t>Cobro de las cuotas del club.</a:t>
            </a:r>
          </a:p>
        </p:txBody>
      </p:sp>
      <p:sp>
        <p:nvSpPr>
          <p:cNvPr id="7" name="TextBox 7"/>
          <p:cNvSpPr txBox="1"/>
          <p:nvPr/>
        </p:nvSpPr>
        <p:spPr>
          <a:xfrm>
            <a:off x="990792" y="2597436"/>
            <a:ext cx="8153208" cy="895374"/>
          </a:xfrm>
          <a:prstGeom prst="rect">
            <a:avLst/>
          </a:prstGeom>
        </p:spPr>
        <p:txBody>
          <a:bodyPr lIns="0" tIns="0" rIns="0" bIns="0" rtlCol="0" anchor="t">
            <a:spAutoFit/>
          </a:bodyPr>
          <a:lstStyle/>
          <a:p>
            <a:pPr algn="just" rtl="0">
              <a:lnSpc>
                <a:spcPts val="7199"/>
              </a:lnSpc>
            </a:pPr>
            <a:r>
              <a:rPr lang="x-es-XL" sz="6000" b="1" i="0" u="none" baseline="0">
                <a:solidFill>
                  <a:srgbClr val="FFFFFF"/>
                </a:solidFill>
                <a:latin typeface="Verdana Bold"/>
                <a:ea typeface="Verdana Bold"/>
                <a:cs typeface="Verdana Bold"/>
                <a:sym typeface="Verdana Bold"/>
              </a:rPr>
              <a:t>Asequibilidad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x-es-XL"/>
          </a:p>
        </p:txBody>
      </p:sp>
      <p:grpSp>
        <p:nvGrpSpPr>
          <p:cNvPr id="3" name="Group 3"/>
          <p:cNvGrpSpPr/>
          <p:nvPr/>
        </p:nvGrpSpPr>
        <p:grpSpPr>
          <a:xfrm>
            <a:off x="7736400" y="-254765"/>
            <a:ext cx="9522900" cy="8877530"/>
            <a:chOff x="0" y="0"/>
            <a:chExt cx="736600" cy="686680"/>
          </a:xfrm>
        </p:grpSpPr>
        <p:sp>
          <p:nvSpPr>
            <p:cNvPr id="4" name="Freeform 4"/>
            <p:cNvSpPr/>
            <p:nvPr/>
          </p:nvSpPr>
          <p:spPr>
            <a:xfrm>
              <a:off x="0" y="0"/>
              <a:ext cx="736600" cy="686680"/>
            </a:xfrm>
            <a:custGeom>
              <a:avLst/>
              <a:gdLst/>
              <a:ahLst/>
              <a:cxnLst/>
              <a:rect l="l" t="t" r="r" b="b"/>
              <a:pathLst>
                <a:path w="736600" h="686680">
                  <a:moveTo>
                    <a:pt x="736600" y="0"/>
                  </a:moveTo>
                  <a:lnTo>
                    <a:pt x="736600" y="686680"/>
                  </a:lnTo>
                  <a:lnTo>
                    <a:pt x="368300" y="559680"/>
                  </a:lnTo>
                  <a:lnTo>
                    <a:pt x="0" y="686680"/>
                  </a:lnTo>
                  <a:lnTo>
                    <a:pt x="0" y="0"/>
                  </a:lnTo>
                  <a:lnTo>
                    <a:pt x="736600" y="0"/>
                  </a:lnTo>
                  <a:close/>
                </a:path>
              </a:pathLst>
            </a:custGeom>
            <a:solidFill>
              <a:srgbClr val="293374"/>
            </a:solidFill>
          </p:spPr>
          <p:txBody>
            <a:bodyPr/>
            <a:lstStyle/>
            <a:p>
              <a:endParaRPr lang="x-es-XL" dirty="0"/>
            </a:p>
          </p:txBody>
        </p:sp>
        <p:sp>
          <p:nvSpPr>
            <p:cNvPr id="5" name="TextBox 5"/>
            <p:cNvSpPr txBox="1"/>
            <p:nvPr/>
          </p:nvSpPr>
          <p:spPr>
            <a:xfrm>
              <a:off x="0" y="-47625"/>
              <a:ext cx="736600" cy="607305"/>
            </a:xfrm>
            <a:prstGeom prst="rect">
              <a:avLst/>
            </a:prstGeom>
          </p:spPr>
          <p:txBody>
            <a:bodyPr lIns="50800" tIns="50800" rIns="50800" bIns="50800" rtlCol="0" anchor="ctr"/>
            <a:lstStyle/>
            <a:p>
              <a:pPr algn="ctr" rtl="0">
                <a:lnSpc>
                  <a:spcPts val="2659"/>
                </a:lnSpc>
              </a:pPr>
              <a:endParaRPr/>
            </a:p>
          </p:txBody>
        </p:sp>
      </p:grpSp>
      <p:sp>
        <p:nvSpPr>
          <p:cNvPr id="6" name="TextBox 6"/>
          <p:cNvSpPr txBox="1"/>
          <p:nvPr/>
        </p:nvSpPr>
        <p:spPr>
          <a:xfrm>
            <a:off x="7736400" y="1491487"/>
            <a:ext cx="9522900" cy="2716193"/>
          </a:xfrm>
          <a:prstGeom prst="rect">
            <a:avLst/>
          </a:prstGeom>
        </p:spPr>
        <p:txBody>
          <a:bodyPr wrap="square" lIns="0" tIns="0" rIns="0" bIns="0" rtlCol="0" anchor="t">
            <a:spAutoFit/>
          </a:bodyPr>
          <a:lstStyle/>
          <a:p>
            <a:pPr algn="ctr" rtl="0">
              <a:lnSpc>
                <a:spcPts val="25199"/>
              </a:lnSpc>
            </a:pPr>
            <a:r>
              <a:rPr lang="x-es-XL" sz="11500" b="1" i="0" u="none" baseline="0" dirty="0">
                <a:solidFill>
                  <a:srgbClr val="FFFFFF"/>
                </a:solidFill>
                <a:latin typeface="Verdana Bold"/>
                <a:ea typeface="Verdana Bold"/>
                <a:cs typeface="Verdana Bold"/>
                <a:sym typeface="Verdana Bold"/>
              </a:rPr>
              <a:t>Comparte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TotalTime>
  <Words>2018</Words>
  <Application>Microsoft Office PowerPoint</Application>
  <PresentationFormat>Custom</PresentationFormat>
  <Paragraphs>120</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Verdana Bold</vt:lpstr>
      <vt:lpstr>Arial</vt:lpstr>
      <vt:lpstr>Verdana</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Membership Fall Meeting 2026</dc:title>
  <dc:creator>Michael Kang</dc:creator>
  <cp:lastModifiedBy>Mike Kang</cp:lastModifiedBy>
  <cp:revision>7</cp:revision>
  <dcterms:created xsi:type="dcterms:W3CDTF">2006-08-16T00:00:00Z</dcterms:created>
  <dcterms:modified xsi:type="dcterms:W3CDTF">2026-07-06T16:24:28Z</dcterms:modified>
  <dc:identifier>DAHLViQaJKs</dc:identifier>
</cp:coreProperties>
</file>