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56" r:id="rId2"/>
    <p:sldId id="257" r:id="rId3"/>
    <p:sldId id="258" r:id="rId4"/>
    <p:sldId id="260" r:id="rId5"/>
    <p:sldId id="259" r:id="rId6"/>
    <p:sldId id="268" r:id="rId7"/>
    <p:sldId id="261" r:id="rId8"/>
    <p:sldId id="262" r:id="rId9"/>
    <p:sldId id="263" r:id="rId10"/>
    <p:sldId id="264" r:id="rId11"/>
    <p:sldId id="265" r:id="rId12"/>
    <p:sldId id="266" r:id="rId13"/>
    <p:sldId id="267" r:id="rId14"/>
  </p:sldIdLst>
  <p:sldSz cx="18288000" cy="10287000"/>
  <p:notesSz cx="6858000" cy="9144000"/>
  <p:embeddedFontLst>
    <p:embeddedFont>
      <p:font typeface="Verdana" panose="020B0604030504040204" pitchFamily="34" charset="0"/>
      <p:regular r:id="rId16"/>
      <p:bold r:id="rId17"/>
      <p:italic r:id="rId18"/>
      <p:boldItalic r:id="rId19"/>
    </p:embeddedFont>
    <p:embeddedFont>
      <p:font typeface="Verdana Bold" panose="020B0804030504040204" pitchFamily="34" charset="0"/>
      <p:regular r:id="rId20"/>
      <p:bold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7" d="100"/>
          <a:sy n="47" d="100"/>
        </p:scale>
        <p:origin x="50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744"/>
    </p:cViewPr>
  </p:notesTextViewPr>
  <p:notesViewPr>
    <p:cSldViewPr>
      <p:cViewPr varScale="1">
        <p:scale>
          <a:sx n="56" d="100"/>
          <a:sy n="56" d="100"/>
        </p:scale>
        <p:origin x="2588"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08.06.2026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Hello, I’m BLANK, your region membership chair. I’m excited to be sharing today’s presentation with you all about Recruiting, Retaining, and Engaging Across Generations.</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It's important to remember that generations are not stereotypes. Every member is unique. However, generations often share experiences that influence how they prefer to communicate, connect, and participate.</a:t>
            </a:r>
          </a:p>
          <a:p>
            <a:r>
              <a:rPr lang="en-US" sz="1200" kern="1200" dirty="0">
                <a:solidFill>
                  <a:schemeClr val="tx1"/>
                </a:solidFill>
                <a:effectLst/>
                <a:latin typeface="+mn-lt"/>
                <a:ea typeface="+mn-ea"/>
                <a:cs typeface="+mn-cs"/>
              </a:rPr>
              <a:t>What unites all generations is much more important than what separates them. People want to feel respected, connected, and part of something meaningful. That's exactly what Soroptimist offers.</a:t>
            </a:r>
          </a:p>
          <a:p>
            <a:r>
              <a:rPr lang="en-US" sz="1200" kern="1200" dirty="0">
                <a:solidFill>
                  <a:schemeClr val="tx1"/>
                </a:solidFill>
                <a:effectLst/>
                <a:latin typeface="+mn-lt"/>
                <a:ea typeface="+mn-ea"/>
                <a:cs typeface="+mn-cs"/>
              </a:rPr>
              <a:t>Your club can recruit, retain, and engage members across generations with the following tips and by keeping respect and impact in mind.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Research repeatedly shows that people are increasingly lonely. It used to be a common belief that loneliness was solely a problem for the elderly, but unfortunately it is more widespread. People of all ages are craving a return to more personal connection and positivity in their communities. </a:t>
            </a:r>
          </a:p>
          <a:p>
            <a:r>
              <a:rPr lang="en-US" sz="1200" kern="1200" dirty="0">
                <a:solidFill>
                  <a:schemeClr val="tx1"/>
                </a:solidFill>
                <a:effectLst/>
                <a:latin typeface="+mn-lt"/>
                <a:ea typeface="+mn-ea"/>
                <a:cs typeface="+mn-cs"/>
              </a:rPr>
              <a:t>Soroptimist has an incredible amount of value to provide people who are looking for a way to impact the lives of women and girls while connecting with others. This is a message that you can emphasize in your recruiting efforts across age groups.</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While members of every generation care about our mission, they may engage differently.</a:t>
            </a:r>
          </a:p>
          <a:p>
            <a:pPr lvl="0"/>
            <a:r>
              <a:rPr lang="en-US" sz="1200" kern="1200" dirty="0">
                <a:solidFill>
                  <a:schemeClr val="tx1"/>
                </a:solidFill>
                <a:effectLst/>
                <a:latin typeface="+mn-lt"/>
                <a:ea typeface="+mn-ea"/>
                <a:cs typeface="+mn-cs"/>
              </a:rPr>
              <a:t>Baby Boomers (born 1946-1964) often value relationships, service, and opportunities to contribute their experience.</a:t>
            </a:r>
          </a:p>
          <a:p>
            <a:pPr lvl="0"/>
            <a:r>
              <a:rPr lang="en-US" sz="1200" kern="1200" dirty="0">
                <a:solidFill>
                  <a:schemeClr val="tx1"/>
                </a:solidFill>
                <a:effectLst/>
                <a:latin typeface="+mn-lt"/>
                <a:ea typeface="+mn-ea"/>
                <a:cs typeface="+mn-cs"/>
              </a:rPr>
              <a:t>Generation X (born 1965-1980) tends to value flexibility, efficiency, and clear expectations.</a:t>
            </a:r>
          </a:p>
          <a:p>
            <a:pPr lvl="0"/>
            <a:r>
              <a:rPr lang="en-US" sz="1200" kern="1200" dirty="0">
                <a:solidFill>
                  <a:schemeClr val="tx1"/>
                </a:solidFill>
                <a:effectLst/>
                <a:latin typeface="+mn-lt"/>
                <a:ea typeface="+mn-ea"/>
                <a:cs typeface="+mn-cs"/>
              </a:rPr>
              <a:t>Millennials (born 1981-1996) are often motivated by purpose, collaboration, and personal growth.</a:t>
            </a:r>
          </a:p>
          <a:p>
            <a:pPr lvl="0"/>
            <a:r>
              <a:rPr lang="en-US" sz="1200" kern="1200" dirty="0">
                <a:solidFill>
                  <a:schemeClr val="tx1"/>
                </a:solidFill>
                <a:effectLst/>
                <a:latin typeface="+mn-lt"/>
                <a:ea typeface="+mn-ea"/>
                <a:cs typeface="+mn-cs"/>
              </a:rPr>
              <a:t>Generation Z (born 1997-2012) is attracted to visible impact, authenticity, and flexible ways to participate.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Consider where people in your community may already be congregating that you can share information by putting up flyer information at yoga studios, wineries, senior centers, retirement communities, bookstores, houses of worship, libraries, doctor’s offices, etc. This is a good way to recruit interested members across the age spectrum!</a:t>
            </a:r>
          </a:p>
          <a:p>
            <a:r>
              <a:rPr lang="en-US" sz="1200" kern="1200" dirty="0">
                <a:solidFill>
                  <a:schemeClr val="tx1"/>
                </a:solidFill>
                <a:effectLst/>
                <a:latin typeface="+mn-lt"/>
                <a:ea typeface="+mn-ea"/>
                <a:cs typeface="+mn-cs"/>
              </a:rPr>
              <a:t>To attract younger members, consider digital ways to share information about your impact and recruit, but make sure you have someone managing these platforms who is confident and can post regularly. If someone messages your club’s Instagram account to express interest in membership but no one is checking that account regularly, it’s not a good first impression. </a:t>
            </a:r>
          </a:p>
          <a:p>
            <a:r>
              <a:rPr lang="en-US" sz="1200" kern="1200" dirty="0">
                <a:solidFill>
                  <a:schemeClr val="tx1"/>
                </a:solidFill>
                <a:effectLst/>
                <a:latin typeface="+mn-lt"/>
                <a:ea typeface="+mn-ea"/>
                <a:cs typeface="+mn-cs"/>
              </a:rPr>
              <a:t>Word of mouth is still a very powerful tool, so think about offering a fun benefit for members who bring their friends into membership. Maybe it’s a sash that they get to wear at a meeting for being a “recruitment rockstar” or they get a small gift card for coffee at a local spot.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EF7A0-3B1D-BB35-5EE0-C9D9CA8961D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D6261C-4780-AF4A-FD1D-66A61F431BB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12F9BBE-89FF-3CD9-2BC4-961EC39957D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33E2EC4-BF32-E78C-ED0B-5C502E93E34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AA67F9A-12EE-810B-D387-9EAA2A54399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We know the mission is what draws in new members. But where do you find these mission-motivated members?</a:t>
            </a:r>
          </a:p>
          <a:p>
            <a:r>
              <a:rPr lang="en-US" sz="1200" kern="1200" dirty="0">
                <a:solidFill>
                  <a:schemeClr val="tx1"/>
                </a:solidFill>
                <a:effectLst/>
                <a:latin typeface="+mn-lt"/>
                <a:ea typeface="+mn-ea"/>
                <a:cs typeface="+mn-cs"/>
              </a:rPr>
              <a:t>Consider any organization that your club might partner with such as:</a:t>
            </a:r>
          </a:p>
          <a:p>
            <a:pPr lvl="0"/>
            <a:r>
              <a:rPr lang="en-US" sz="1200" kern="1200" dirty="0">
                <a:solidFill>
                  <a:schemeClr val="tx1"/>
                </a:solidFill>
                <a:effectLst/>
                <a:latin typeface="+mn-lt"/>
                <a:ea typeface="+mn-ea"/>
                <a:cs typeface="+mn-cs"/>
              </a:rPr>
              <a:t>Colleges, including targeting older students and staff</a:t>
            </a:r>
          </a:p>
          <a:p>
            <a:pPr lvl="0"/>
            <a:r>
              <a:rPr lang="en-US" sz="1200" kern="1200" dirty="0">
                <a:solidFill>
                  <a:schemeClr val="tx1"/>
                </a:solidFill>
                <a:effectLst/>
                <a:latin typeface="+mn-lt"/>
                <a:ea typeface="+mn-ea"/>
                <a:cs typeface="+mn-cs"/>
              </a:rPr>
              <a:t>Workplaces, especially nonprofits that you partner with</a:t>
            </a:r>
          </a:p>
          <a:p>
            <a:pPr lvl="0"/>
            <a:r>
              <a:rPr lang="en-US" sz="1200" kern="1200" dirty="0">
                <a:solidFill>
                  <a:schemeClr val="tx1"/>
                </a:solidFill>
                <a:effectLst/>
                <a:latin typeface="+mn-lt"/>
                <a:ea typeface="+mn-ea"/>
                <a:cs typeface="+mn-cs"/>
              </a:rPr>
              <a:t>Women’s professional networks and events</a:t>
            </a:r>
          </a:p>
          <a:p>
            <a:pPr lvl="0"/>
            <a:r>
              <a:rPr lang="en-US" sz="1200" kern="1200" dirty="0">
                <a:solidFill>
                  <a:schemeClr val="tx1"/>
                </a:solidFill>
                <a:effectLst/>
                <a:latin typeface="+mn-lt"/>
                <a:ea typeface="+mn-ea"/>
                <a:cs typeface="+mn-cs"/>
              </a:rPr>
              <a:t>Community fairs or volunteer fairs </a:t>
            </a:r>
          </a:p>
          <a:p>
            <a:r>
              <a:rPr lang="en-US" sz="1200" kern="1200" dirty="0">
                <a:solidFill>
                  <a:schemeClr val="tx1"/>
                </a:solidFill>
                <a:effectLst/>
                <a:latin typeface="+mn-lt"/>
                <a:ea typeface="+mn-ea"/>
                <a:cs typeface="+mn-cs"/>
              </a:rPr>
              <a:t>These people already know a little about Soroptimist and likely care about our mission—they just might not know how to get involved and a personal invite goes a long way!  </a:t>
            </a:r>
          </a:p>
          <a:p>
            <a:endParaRPr lang="en-US" dirty="0"/>
          </a:p>
        </p:txBody>
      </p:sp>
      <p:sp>
        <p:nvSpPr>
          <p:cNvPr id="6" name="Footer Placeholder 5">
            <a:extLst>
              <a:ext uri="{FF2B5EF4-FFF2-40B4-BE49-F238E27FC236}">
                <a16:creationId xmlns:a16="http://schemas.microsoft.com/office/drawing/2014/main" id="{577B5B97-BD3C-19E5-011B-0DC8DA265BC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4F0E820-9DFA-3D46-989B-9E8DA4F8D46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06619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If you get an inquiry from a potential member, be sure to reply to them with information quickly! It helps them to feel welcome and to get a sense for what your specific club culture is like while making a positive first impression. It’s a cliché for a reason—you don’t get a second chance to make a first impression, and that’s why it’s crucial to respond in a timely manner.</a:t>
            </a:r>
          </a:p>
          <a:p>
            <a:r>
              <a:rPr lang="en-US" sz="1200" kern="1200" dirty="0">
                <a:solidFill>
                  <a:schemeClr val="tx1"/>
                </a:solidFill>
                <a:effectLst/>
                <a:latin typeface="+mn-lt"/>
                <a:ea typeface="+mn-ea"/>
                <a:cs typeface="+mn-cs"/>
              </a:rPr>
              <a:t> Keep in mind that people of different ages may prefer different kinds of engagement—older prospective members may prefer a personal phone call and a printed follow-up packet mailed or in-person meeting, while younger possible members may prefer an email and a chance to review materials online on their own time. No generation is a monolith, of course, so when in doubt—just ask their preferences! </a:t>
            </a:r>
          </a:p>
          <a:p>
            <a:r>
              <a:rPr lang="en-US" sz="1200" kern="1200" dirty="0">
                <a:solidFill>
                  <a:schemeClr val="tx1"/>
                </a:solidFill>
                <a:effectLst/>
                <a:latin typeface="+mn-lt"/>
                <a:ea typeface="+mn-ea"/>
                <a:cs typeface="+mn-cs"/>
              </a:rPr>
              <a:t>These new member inquiry emails are forwarded from SIA to your official club email address, so if you’re not sure how to access that, please email SIAHQ for assistance. This is also where important information like club ballots are sent so it’s important that you can access it.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So you have some members interested in joining. Now what?</a:t>
            </a:r>
          </a:p>
          <a:p>
            <a:r>
              <a:rPr lang="en-US" sz="1200" kern="1200" dirty="0">
                <a:solidFill>
                  <a:schemeClr val="tx1"/>
                </a:solidFill>
                <a:effectLst/>
                <a:latin typeface="+mn-lt"/>
                <a:ea typeface="+mn-ea"/>
                <a:cs typeface="+mn-cs"/>
              </a:rPr>
              <a:t>Engage them immediately: One of the best things a club can do is to invite them to help in our Dream Programs! </a:t>
            </a:r>
          </a:p>
          <a:p>
            <a:r>
              <a:rPr lang="en-US" sz="1200" kern="1200" dirty="0">
                <a:solidFill>
                  <a:schemeClr val="tx1"/>
                </a:solidFill>
                <a:effectLst/>
                <a:latin typeface="+mn-lt"/>
                <a:ea typeface="+mn-ea"/>
                <a:cs typeface="+mn-cs"/>
              </a:rPr>
              <a:t>Live Your Dream Awards: Invite potential members to participate in the judging process and hear impactful stories and shows the value of joining Soroptimist. Invite those who may be interested in membership to your award event to honor Live Your Dream Award recipients to create a connection to our mission.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For Dream It, Be It: </a:t>
            </a:r>
          </a:p>
          <a:p>
            <a:r>
              <a:rPr lang="en-US" sz="1200" kern="1200" dirty="0">
                <a:solidFill>
                  <a:schemeClr val="tx1"/>
                </a:solidFill>
                <a:effectLst/>
                <a:latin typeface="+mn-lt"/>
                <a:ea typeface="+mn-ea"/>
                <a:cs typeface="+mn-cs"/>
              </a:rPr>
              <a:t>Prior to your Dream It, Be It session, gather as a group of current and potential members to prepare the materials to be distributed to the girls in the program.</a:t>
            </a:r>
          </a:p>
          <a:p>
            <a:r>
              <a:rPr lang="en-US" sz="1200" kern="1200" dirty="0">
                <a:solidFill>
                  <a:schemeClr val="tx1"/>
                </a:solidFill>
                <a:effectLst/>
                <a:latin typeface="+mn-lt"/>
                <a:ea typeface="+mn-ea"/>
                <a:cs typeface="+mn-cs"/>
              </a:rPr>
              <a:t>Engage prospects by having them share their professional or educational path with the girls. </a:t>
            </a:r>
          </a:p>
          <a:p>
            <a:r>
              <a:rPr lang="en-US" sz="1200" kern="1200" dirty="0">
                <a:solidFill>
                  <a:schemeClr val="tx1"/>
                </a:solidFill>
                <a:effectLst/>
                <a:latin typeface="+mn-lt"/>
                <a:ea typeface="+mn-ea"/>
                <a:cs typeface="+mn-cs"/>
              </a:rPr>
              <a:t>After your program, have them reviewing the girls’ evaluations and planning for next year, so they can read the inspirational comments the girls write about their experience.</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New members mean new ideas and new energy. It is critical to the long-term success for our organization that your club is genuinely welcoming of new ideas from members—it is extremely disheartening for someone to be excited about something just to be told “no, we don’t do that here.” If there is a reason that their idea won’t work, it’s fine to explain why gently, but there is no need to be harsh and risk turning them away from Soroptimist.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What can you do within your club to better retain members?</a:t>
            </a:r>
          </a:p>
          <a:p>
            <a:r>
              <a:rPr lang="en-US" sz="1200" kern="1200" dirty="0">
                <a:solidFill>
                  <a:schemeClr val="tx1"/>
                </a:solidFill>
                <a:effectLst/>
                <a:latin typeface="+mn-lt"/>
                <a:ea typeface="+mn-ea"/>
                <a:cs typeface="+mn-cs"/>
              </a:rPr>
              <a:t>Consider more flexible ways to engage. This can benefit members of all ages—members with children may need more flexibility, while older members may no longer feel confident driving at night or on certain roads. </a:t>
            </a:r>
          </a:p>
          <a:p>
            <a:r>
              <a:rPr lang="en-US" sz="1200" kern="1200" dirty="0">
                <a:solidFill>
                  <a:schemeClr val="tx1"/>
                </a:solidFill>
                <a:effectLst/>
                <a:latin typeface="+mn-lt"/>
                <a:ea typeface="+mn-ea"/>
                <a:cs typeface="+mn-cs"/>
              </a:rPr>
              <a:t>To address this, you could move the meeting location or time, offer virtual or hybrid meetings, or start a carpooling system so that people who prefer not to drive still have opportunities to be involved. </a:t>
            </a:r>
          </a:p>
          <a:p>
            <a:r>
              <a:rPr lang="en-US" sz="1200" kern="1200" dirty="0">
                <a:solidFill>
                  <a:schemeClr val="tx1"/>
                </a:solidFill>
                <a:effectLst/>
                <a:latin typeface="+mn-lt"/>
                <a:ea typeface="+mn-ea"/>
                <a:cs typeface="+mn-cs"/>
              </a:rPr>
              <a:t>More flexible ways to engage are also attractive to potential members—they know that even if life gets busy, they can still stay involved. </a:t>
            </a:r>
          </a:p>
          <a:p>
            <a:r>
              <a:rPr lang="en-US" sz="1200" kern="1200" dirty="0">
                <a:solidFill>
                  <a:schemeClr val="tx1"/>
                </a:solidFill>
                <a:effectLst/>
                <a:latin typeface="+mn-lt"/>
                <a:ea typeface="+mn-ea"/>
                <a:cs typeface="+mn-cs"/>
              </a:rPr>
              <a:t>It’s important to be sure that your club does not have a culture of guilt or perfectionism about meeting attendance—this is off-putting to both current and potential members.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Another common issue is affordability concerns—younger members may be starting their families or buying their first homes, while older members may be on a fixed income. Members of any age can unfortunately face financial hardship. </a:t>
            </a:r>
          </a:p>
          <a:p>
            <a:r>
              <a:rPr lang="en-US" sz="1200" kern="1200" dirty="0">
                <a:solidFill>
                  <a:schemeClr val="tx1"/>
                </a:solidFill>
                <a:effectLst/>
                <a:latin typeface="+mn-lt"/>
                <a:ea typeface="+mn-ea"/>
                <a:cs typeface="+mn-cs"/>
              </a:rPr>
              <a:t>To address these concerns, consider: </a:t>
            </a:r>
          </a:p>
          <a:p>
            <a:r>
              <a:rPr lang="en-US" sz="1200" kern="1200" dirty="0">
                <a:solidFill>
                  <a:schemeClr val="tx1"/>
                </a:solidFill>
                <a:effectLst/>
                <a:latin typeface="+mn-lt"/>
                <a:ea typeface="+mn-ea"/>
                <a:cs typeface="+mn-cs"/>
              </a:rPr>
              <a:t>Allowing members to make payments in installments if needed. </a:t>
            </a:r>
          </a:p>
          <a:p>
            <a:r>
              <a:rPr lang="en-US" sz="1200" kern="1200" dirty="0">
                <a:solidFill>
                  <a:schemeClr val="tx1"/>
                </a:solidFill>
                <a:effectLst/>
                <a:latin typeface="+mn-lt"/>
                <a:ea typeface="+mn-ea"/>
                <a:cs typeface="+mn-cs"/>
              </a:rPr>
              <a:t>Set up a “finance support” fund in your club for members with difficulty paying. Some clubs do this with the use of “sunshine funds” to help members through a rocky patch. This could be funded by holding a specific collection in your club designated for this purpose, or by charging a few dollars in each member’s dues to be allocated to the fund each year. </a:t>
            </a:r>
          </a:p>
          <a:p>
            <a:r>
              <a:rPr lang="en-US" sz="1200" kern="1200" dirty="0">
                <a:solidFill>
                  <a:schemeClr val="tx1"/>
                </a:solidFill>
                <a:effectLst/>
                <a:latin typeface="+mn-lt"/>
                <a:ea typeface="+mn-ea"/>
                <a:cs typeface="+mn-cs"/>
              </a:rPr>
              <a:t>If your club regularly meets at a restaurant, consider if there is another venue for meetings that doesn’t require a purchase. </a:t>
            </a:r>
          </a:p>
          <a:p>
            <a:r>
              <a:rPr lang="en-US" sz="1200" kern="1200" dirty="0">
                <a:solidFill>
                  <a:schemeClr val="tx1"/>
                </a:solidFill>
                <a:effectLst/>
                <a:latin typeface="+mn-lt"/>
                <a:ea typeface="+mn-ea"/>
                <a:cs typeface="+mn-cs"/>
              </a:rPr>
              <a:t>If your club charges additional dues, be sure to regularly assess them and ensure that the cost is reasonable. </a:t>
            </a:r>
          </a:p>
          <a:p>
            <a:r>
              <a:rPr lang="en-US" dirty="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i="1" kern="1200" dirty="0">
                <a:solidFill>
                  <a:schemeClr val="tx1"/>
                </a:solidFill>
                <a:effectLst/>
                <a:latin typeface="+mn-lt"/>
                <a:ea typeface="+mn-ea"/>
                <a:cs typeface="+mn-cs"/>
              </a:rPr>
              <a:t>(depending on how much time you have)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I’d like you to now take 1-3 ideas that we’ve discussed here to write down and implement with your club. OR if you know that some of these are in progress, ask for an update about them at the next club meeting. </a:t>
            </a:r>
          </a:p>
          <a:p>
            <a:r>
              <a:rPr lang="en-US" sz="1200" kern="1200" dirty="0">
                <a:solidFill>
                  <a:schemeClr val="tx1"/>
                </a:solidFill>
                <a:effectLst/>
                <a:latin typeface="+mn-lt"/>
                <a:ea typeface="+mn-ea"/>
                <a:cs typeface="+mn-cs"/>
              </a:rPr>
              <a:t>Please share—what’s 1, 2, or 3 things you’ll take back to your club to consider implementing?</a:t>
            </a:r>
          </a:p>
          <a:p>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Take some responses)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 so glad to hear that you’ve got some great ideas to implement! Remember, you don’t have to be a membership expert to have a positive impact on your club’s ability to recruit, retain, and engage members across generations. You need to just start with respect and giving them a chance to feel connected while making an impact. </a:t>
            </a:r>
            <a:r>
              <a:rPr lang="en-US" sz="1200" kern="1200">
                <a:solidFill>
                  <a:schemeClr val="tx1"/>
                </a:solidFill>
                <a:effectLst/>
                <a:latin typeface="+mn-lt"/>
                <a:ea typeface="+mn-ea"/>
                <a:cs typeface="+mn-cs"/>
              </a:rPr>
              <a:t>Thanks for your time today!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9.jpe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8.jpeg"/><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6216" y="1656495"/>
            <a:ext cx="11962877" cy="8751500"/>
          </a:xfrm>
          <a:custGeom>
            <a:avLst/>
            <a:gdLst/>
            <a:ahLst/>
            <a:cxnLst/>
            <a:rect l="l" t="t" r="r" b="b"/>
            <a:pathLst>
              <a:path w="11962877" h="8751500">
                <a:moveTo>
                  <a:pt x="0" y="0"/>
                </a:moveTo>
                <a:lnTo>
                  <a:pt x="11962877" y="0"/>
                </a:lnTo>
                <a:lnTo>
                  <a:pt x="11962877" y="8751500"/>
                </a:lnTo>
                <a:lnTo>
                  <a:pt x="0" y="8751500"/>
                </a:lnTo>
                <a:lnTo>
                  <a:pt x="0" y="0"/>
                </a:lnTo>
                <a:close/>
              </a:path>
            </a:pathLst>
          </a:custGeom>
          <a:blipFill>
            <a:blip r:embed="rId3"/>
            <a:stretch>
              <a:fillRect/>
            </a:stretch>
          </a:blipFill>
        </p:spPr>
        <p:txBody>
          <a:bodyPr/>
          <a:lstStyle/>
          <a:p>
            <a:endParaRPr lang="en-US"/>
          </a:p>
        </p:txBody>
      </p:sp>
      <p:sp>
        <p:nvSpPr>
          <p:cNvPr id="3" name="Freeform 3"/>
          <p:cNvSpPr/>
          <p:nvPr/>
        </p:nvSpPr>
        <p:spPr>
          <a:xfrm>
            <a:off x="8033032" y="92583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9510179" y="-38100"/>
            <a:ext cx="8806396" cy="4903085"/>
          </a:xfrm>
          <a:custGeom>
            <a:avLst/>
            <a:gdLst/>
            <a:ahLst/>
            <a:cxnLst/>
            <a:rect l="l" t="t" r="r" b="b"/>
            <a:pathLst>
              <a:path w="8806396" h="4903085">
                <a:moveTo>
                  <a:pt x="0" y="0"/>
                </a:moveTo>
                <a:lnTo>
                  <a:pt x="8806396" y="0"/>
                </a:lnTo>
                <a:lnTo>
                  <a:pt x="8806396" y="4903085"/>
                </a:lnTo>
                <a:lnTo>
                  <a:pt x="0" y="4903085"/>
                </a:lnTo>
                <a:lnTo>
                  <a:pt x="0" y="0"/>
                </a:lnTo>
                <a:close/>
              </a:path>
            </a:pathLst>
          </a:custGeom>
          <a:blipFill>
            <a:blip r:embed="rId5"/>
            <a:stretch>
              <a:fillRect/>
            </a:stretch>
          </a:blipFill>
        </p:spPr>
        <p:txBody>
          <a:bodyPr/>
          <a:lstStyle/>
          <a:p>
            <a:endParaRPr lang="en-US"/>
          </a:p>
        </p:txBody>
      </p:sp>
      <p:sp>
        <p:nvSpPr>
          <p:cNvPr id="5" name="Freeform 5"/>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6"/>
            <a:stretch>
              <a:fillRect/>
            </a:stretch>
          </a:blipFill>
        </p:spPr>
        <p:txBody>
          <a:bodyPr/>
          <a:lstStyle/>
          <a:p>
            <a:endParaRPr lang="en-US"/>
          </a:p>
        </p:txBody>
      </p:sp>
      <p:sp>
        <p:nvSpPr>
          <p:cNvPr id="6" name="TextBox 6"/>
          <p:cNvSpPr txBox="1"/>
          <p:nvPr/>
        </p:nvSpPr>
        <p:spPr>
          <a:xfrm>
            <a:off x="1028700" y="1257300"/>
            <a:ext cx="9376622" cy="5366385"/>
          </a:xfrm>
          <a:prstGeom prst="rect">
            <a:avLst/>
          </a:prstGeom>
        </p:spPr>
        <p:txBody>
          <a:bodyPr lIns="0" tIns="0" rIns="0" bIns="0" rtlCol="0" anchor="t">
            <a:spAutoFit/>
          </a:bodyPr>
          <a:lstStyle/>
          <a:p>
            <a:pPr algn="l">
              <a:lnSpc>
                <a:spcPts val="8370"/>
              </a:lnSpc>
            </a:pPr>
            <a:r>
              <a:rPr lang="en-US" sz="9000" b="1">
                <a:solidFill>
                  <a:srgbClr val="293374"/>
                </a:solidFill>
                <a:latin typeface="Verdana Bold"/>
                <a:ea typeface="Verdana Bold"/>
                <a:cs typeface="Verdana Bold"/>
                <a:sym typeface="Verdana Bold"/>
              </a:rPr>
              <a:t>Recruiting, Retaining, &amp; Engaging Across Generations</a:t>
            </a:r>
          </a:p>
        </p:txBody>
      </p:sp>
      <p:sp>
        <p:nvSpPr>
          <p:cNvPr id="7" name="TextBox 7"/>
          <p:cNvSpPr txBox="1"/>
          <p:nvPr/>
        </p:nvSpPr>
        <p:spPr>
          <a:xfrm>
            <a:off x="1028700" y="9277097"/>
            <a:ext cx="7092543" cy="231492"/>
          </a:xfrm>
          <a:prstGeom prst="rect">
            <a:avLst/>
          </a:prstGeom>
        </p:spPr>
        <p:txBody>
          <a:bodyPr lIns="0" tIns="0" rIns="0" bIns="0" rtlCol="0" anchor="t">
            <a:spAutoFit/>
          </a:bodyPr>
          <a:lstStyle/>
          <a:p>
            <a:pPr algn="l">
              <a:lnSpc>
                <a:spcPts val="1857"/>
              </a:lnSpc>
            </a:pPr>
            <a:r>
              <a:rPr lang="en-US" sz="1629" b="1" spc="79">
                <a:solidFill>
                  <a:srgbClr val="293374"/>
                </a:solidFill>
                <a:latin typeface="Verdana Bold"/>
                <a:ea typeface="Verdana Bold"/>
                <a:cs typeface="Verdana Bold"/>
                <a:sym typeface="Verdana Bold"/>
              </a:rPr>
              <a:t>SOROPTIMIST INTERNATIONAL OF THE AMERICAS, INC</a:t>
            </a:r>
          </a:p>
        </p:txBody>
      </p:sp>
      <p:sp>
        <p:nvSpPr>
          <p:cNvPr id="8" name="TextBox 8"/>
          <p:cNvSpPr txBox="1"/>
          <p:nvPr/>
        </p:nvSpPr>
        <p:spPr>
          <a:xfrm>
            <a:off x="1224912" y="6786436"/>
            <a:ext cx="7123212" cy="762000"/>
          </a:xfrm>
          <a:prstGeom prst="rect">
            <a:avLst/>
          </a:prstGeom>
        </p:spPr>
        <p:txBody>
          <a:bodyPr lIns="0" tIns="0" rIns="0" bIns="0" rtlCol="0" anchor="t">
            <a:spAutoFit/>
          </a:bodyPr>
          <a:lstStyle/>
          <a:p>
            <a:pPr algn="l">
              <a:lnSpc>
                <a:spcPts val="6299"/>
              </a:lnSpc>
            </a:pPr>
            <a:r>
              <a:rPr lang="en-US" sz="4500" b="1">
                <a:solidFill>
                  <a:srgbClr val="518BC9"/>
                </a:solidFill>
                <a:latin typeface="Verdana Bold"/>
                <a:ea typeface="Verdana Bold"/>
                <a:cs typeface="Verdana Bold"/>
                <a:sym typeface="Verdana Bold"/>
              </a:rPr>
              <a:t>REGION CHAIR NAME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4906" r="-24906"/>
              </a:stretch>
            </a:blipFill>
          </p:spPr>
          <p:txBody>
            <a:bodyPr/>
            <a:lstStyle/>
            <a:p>
              <a:endParaRPr lang="en-US"/>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en-US"/>
          </a:p>
        </p:txBody>
      </p:sp>
      <p:sp>
        <p:nvSpPr>
          <p:cNvPr id="7" name="TextBox 7"/>
          <p:cNvSpPr txBox="1"/>
          <p:nvPr/>
        </p:nvSpPr>
        <p:spPr>
          <a:xfrm>
            <a:off x="990792" y="1811560"/>
            <a:ext cx="8153208" cy="1800249"/>
          </a:xfrm>
          <a:prstGeom prst="rect">
            <a:avLst/>
          </a:prstGeom>
        </p:spPr>
        <p:txBody>
          <a:bodyPr lIns="0" tIns="0" rIns="0" bIns="0" rtlCol="0" anchor="t">
            <a:spAutoFit/>
          </a:bodyPr>
          <a:lstStyle/>
          <a:p>
            <a:pPr algn="l">
              <a:lnSpc>
                <a:spcPts val="7199"/>
              </a:lnSpc>
            </a:pPr>
            <a:r>
              <a:rPr lang="en-US" sz="6000" b="1">
                <a:solidFill>
                  <a:srgbClr val="293374"/>
                </a:solidFill>
                <a:latin typeface="Verdana Bold"/>
                <a:ea typeface="Verdana Bold"/>
                <a:cs typeface="Verdana Bold"/>
                <a:sym typeface="Verdana Bold"/>
              </a:rPr>
              <a:t>Respect and Impact</a:t>
            </a:r>
          </a:p>
        </p:txBody>
      </p:sp>
      <p:sp>
        <p:nvSpPr>
          <p:cNvPr id="8" name="TextBox 8"/>
          <p:cNvSpPr txBox="1"/>
          <p:nvPr/>
        </p:nvSpPr>
        <p:spPr>
          <a:xfrm>
            <a:off x="1028700" y="4683394"/>
            <a:ext cx="8153208" cy="728981"/>
          </a:xfrm>
          <a:prstGeom prst="rect">
            <a:avLst/>
          </a:prstGeom>
        </p:spPr>
        <p:txBody>
          <a:bodyPr lIns="0" tIns="0" rIns="0" bIns="0" rtlCol="0" anchor="t">
            <a:spAutoFit/>
          </a:bodyPr>
          <a:lstStyle/>
          <a:p>
            <a:pPr algn="l">
              <a:lnSpc>
                <a:spcPts val="6019"/>
              </a:lnSpc>
            </a:pPr>
            <a:r>
              <a:rPr lang="en-US" sz="4299">
                <a:solidFill>
                  <a:srgbClr val="000000"/>
                </a:solidFill>
                <a:latin typeface="Verdana"/>
                <a:ea typeface="Verdana"/>
                <a:cs typeface="Verdana"/>
                <a:sym typeface="Verdana"/>
              </a:rPr>
              <a:t>Unites us across generations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4931" r="-24931"/>
              </a:stretch>
            </a:blipFill>
          </p:spPr>
          <p:txBody>
            <a:bodyPr/>
            <a:lstStyle/>
            <a:p>
              <a:endParaRPr lang="en-US"/>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en-US"/>
          </a:p>
        </p:txBody>
      </p:sp>
      <p:sp>
        <p:nvSpPr>
          <p:cNvPr id="7" name="TextBox 7"/>
          <p:cNvSpPr txBox="1"/>
          <p:nvPr/>
        </p:nvSpPr>
        <p:spPr>
          <a:xfrm>
            <a:off x="990792" y="1811560"/>
            <a:ext cx="8153208" cy="1800249"/>
          </a:xfrm>
          <a:prstGeom prst="rect">
            <a:avLst/>
          </a:prstGeom>
        </p:spPr>
        <p:txBody>
          <a:bodyPr lIns="0" tIns="0" rIns="0" bIns="0" rtlCol="0" anchor="t">
            <a:spAutoFit/>
          </a:bodyPr>
          <a:lstStyle/>
          <a:p>
            <a:pPr algn="l">
              <a:lnSpc>
                <a:spcPts val="7199"/>
              </a:lnSpc>
            </a:pPr>
            <a:r>
              <a:rPr lang="en-US" sz="6000" b="1">
                <a:solidFill>
                  <a:srgbClr val="293374"/>
                </a:solidFill>
                <a:latin typeface="Verdana Bold"/>
                <a:ea typeface="Verdana Bold"/>
                <a:cs typeface="Verdana Bold"/>
                <a:sym typeface="Verdana Bold"/>
              </a:rPr>
              <a:t>Connection and Community</a:t>
            </a:r>
          </a:p>
        </p:txBody>
      </p:sp>
      <p:sp>
        <p:nvSpPr>
          <p:cNvPr id="8" name="TextBox 8"/>
          <p:cNvSpPr txBox="1"/>
          <p:nvPr/>
        </p:nvSpPr>
        <p:spPr>
          <a:xfrm>
            <a:off x="1028700" y="4683394"/>
            <a:ext cx="8153208" cy="3014981"/>
          </a:xfrm>
          <a:prstGeom prst="rect">
            <a:avLst/>
          </a:prstGeom>
        </p:spPr>
        <p:txBody>
          <a:bodyPr lIns="0" tIns="0" rIns="0" bIns="0" rtlCol="0" anchor="t">
            <a:spAutoFit/>
          </a:bodyPr>
          <a:lstStyle/>
          <a:p>
            <a:pPr algn="l">
              <a:lnSpc>
                <a:spcPts val="6019"/>
              </a:lnSpc>
            </a:pPr>
            <a:r>
              <a:rPr lang="en-US" sz="4299">
                <a:solidFill>
                  <a:srgbClr val="000000"/>
                </a:solidFill>
                <a:latin typeface="Verdana"/>
                <a:ea typeface="Verdana"/>
                <a:cs typeface="Verdana"/>
                <a:sym typeface="Verdana"/>
              </a:rPr>
              <a:t>Loneliness impacts all ages</a:t>
            </a:r>
          </a:p>
          <a:p>
            <a:pPr algn="l">
              <a:lnSpc>
                <a:spcPts val="6019"/>
              </a:lnSpc>
            </a:pPr>
            <a:endParaRPr lang="en-US" sz="4299">
              <a:solidFill>
                <a:srgbClr val="000000"/>
              </a:solidFill>
              <a:latin typeface="Verdana"/>
              <a:ea typeface="Verdana"/>
              <a:cs typeface="Verdana"/>
              <a:sym typeface="Verdana"/>
            </a:endParaRPr>
          </a:p>
          <a:p>
            <a:pPr algn="l">
              <a:lnSpc>
                <a:spcPts val="6019"/>
              </a:lnSpc>
            </a:pPr>
            <a:r>
              <a:rPr lang="en-US" sz="4299">
                <a:solidFill>
                  <a:srgbClr val="000000"/>
                </a:solidFill>
                <a:latin typeface="Verdana"/>
                <a:ea typeface="Verdana"/>
                <a:cs typeface="Verdana"/>
                <a:sym typeface="Verdana"/>
              </a:rPr>
              <a:t>Soroptimist can be the answer!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a:p>
        </p:txBody>
      </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en-US"/>
          </a:p>
        </p:txBody>
      </p:sp>
      <p:sp>
        <p:nvSpPr>
          <p:cNvPr id="6" name="TextBox 6"/>
          <p:cNvSpPr txBox="1"/>
          <p:nvPr/>
        </p:nvSpPr>
        <p:spPr>
          <a:xfrm>
            <a:off x="519266" y="2597436"/>
            <a:ext cx="15254134" cy="923330"/>
          </a:xfrm>
          <a:prstGeom prst="rect">
            <a:avLst/>
          </a:prstGeom>
        </p:spPr>
        <p:txBody>
          <a:bodyPr wrap="square" lIns="0" tIns="0" rIns="0" bIns="0" rtlCol="0" anchor="t">
            <a:spAutoFit/>
          </a:bodyPr>
          <a:lstStyle/>
          <a:p>
            <a:pPr algn="l">
              <a:lnSpc>
                <a:spcPts val="7199"/>
              </a:lnSpc>
            </a:pPr>
            <a:r>
              <a:rPr lang="en-US" sz="6000" b="1" dirty="0">
                <a:solidFill>
                  <a:srgbClr val="FFFFFF"/>
                </a:solidFill>
                <a:latin typeface="Verdana Bold"/>
                <a:ea typeface="Verdana Bold"/>
                <a:cs typeface="Verdana Bold"/>
                <a:sym typeface="Verdana Bold"/>
              </a:rPr>
              <a:t>Generational Preferences</a:t>
            </a:r>
          </a:p>
        </p:txBody>
      </p:sp>
      <p:sp>
        <p:nvSpPr>
          <p:cNvPr id="7" name="TextBox 7"/>
          <p:cNvSpPr txBox="1"/>
          <p:nvPr/>
        </p:nvSpPr>
        <p:spPr>
          <a:xfrm>
            <a:off x="328692" y="3924300"/>
            <a:ext cx="15444708" cy="2405787"/>
          </a:xfrm>
          <a:prstGeom prst="rect">
            <a:avLst/>
          </a:prstGeom>
        </p:spPr>
        <p:txBody>
          <a:bodyPr wrap="square" lIns="0" tIns="0" rIns="0" bIns="0" rtlCol="0" anchor="t">
            <a:spAutoFit/>
          </a:bodyPr>
          <a:lstStyle/>
          <a:p>
            <a:pPr marL="457200" lvl="0" indent="-457200">
              <a:buFont typeface="Arial" panose="020B0604020202020204" pitchFamily="34" charset="0"/>
              <a:buChar char="•"/>
            </a:pPr>
            <a:r>
              <a:rPr lang="en-US" sz="3200" dirty="0">
                <a:solidFill>
                  <a:schemeClr val="bg1"/>
                </a:solidFill>
              </a:rPr>
              <a:t>Baby Boomers: relationships, service, and contributing their experience.</a:t>
            </a:r>
          </a:p>
          <a:p>
            <a:pPr marL="457200" lvl="0" indent="-457200">
              <a:buFont typeface="Arial" panose="020B0604020202020204" pitchFamily="34" charset="0"/>
              <a:buChar char="•"/>
            </a:pPr>
            <a:r>
              <a:rPr lang="en-US" sz="3200" dirty="0">
                <a:solidFill>
                  <a:schemeClr val="bg1"/>
                </a:solidFill>
              </a:rPr>
              <a:t>Generation X: flexibility, efficiency, and clear expectations.</a:t>
            </a:r>
          </a:p>
          <a:p>
            <a:pPr marL="457200" lvl="0" indent="-457200">
              <a:buFont typeface="Arial" panose="020B0604020202020204" pitchFamily="34" charset="0"/>
              <a:buChar char="•"/>
            </a:pPr>
            <a:r>
              <a:rPr lang="en-US" sz="3200" dirty="0">
                <a:solidFill>
                  <a:schemeClr val="bg1"/>
                </a:solidFill>
              </a:rPr>
              <a:t>Millennials: purpose, collaboration, and personal growth.</a:t>
            </a:r>
          </a:p>
          <a:p>
            <a:pPr marL="457200" lvl="0" indent="-457200">
              <a:buFont typeface="Arial" panose="020B0604020202020204" pitchFamily="34" charset="0"/>
              <a:buChar char="•"/>
            </a:pPr>
            <a:r>
              <a:rPr lang="en-US" sz="3200" dirty="0">
                <a:solidFill>
                  <a:schemeClr val="bg1"/>
                </a:solidFill>
              </a:rPr>
              <a:t>Generation Z: visible impact, authenticity, and flexible ways to participate.</a:t>
            </a:r>
          </a:p>
          <a:p>
            <a:pPr algn="l">
              <a:lnSpc>
                <a:spcPts val="3359"/>
              </a:lnSpc>
            </a:pPr>
            <a:endParaRPr lang="en-US" sz="3299" dirty="0">
              <a:solidFill>
                <a:srgbClr val="FDFDFD"/>
              </a:solidFill>
              <a:latin typeface="Verdana"/>
              <a:ea typeface="Verdana"/>
              <a:cs typeface="Verdana"/>
              <a:sym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6216" y="1656495"/>
            <a:ext cx="11962877" cy="8751500"/>
          </a:xfrm>
          <a:custGeom>
            <a:avLst/>
            <a:gdLst/>
            <a:ahLst/>
            <a:cxnLst/>
            <a:rect l="l" t="t" r="r" b="b"/>
            <a:pathLst>
              <a:path w="11962877" h="8751500">
                <a:moveTo>
                  <a:pt x="0" y="0"/>
                </a:moveTo>
                <a:lnTo>
                  <a:pt x="11962877" y="0"/>
                </a:lnTo>
                <a:lnTo>
                  <a:pt x="11962877" y="8751500"/>
                </a:lnTo>
                <a:lnTo>
                  <a:pt x="0" y="8751500"/>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rot="5400000">
            <a:off x="1369991" y="3805710"/>
            <a:ext cx="500647" cy="438066"/>
            <a:chOff x="0" y="0"/>
            <a:chExt cx="812800" cy="711200"/>
          </a:xfrm>
        </p:grpSpPr>
        <p:sp>
          <p:nvSpPr>
            <p:cNvPr id="4" name="Freeform 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en-US"/>
            </a:p>
          </p:txBody>
        </p:sp>
        <p:sp>
          <p:nvSpPr>
            <p:cNvPr id="5" name="TextBox 5"/>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6" name="Group 6"/>
          <p:cNvGrpSpPr/>
          <p:nvPr/>
        </p:nvGrpSpPr>
        <p:grpSpPr>
          <a:xfrm>
            <a:off x="12811442" y="-742156"/>
            <a:ext cx="9483991" cy="12212363"/>
            <a:chOff x="0" y="0"/>
            <a:chExt cx="1207697" cy="1555130"/>
          </a:xfrm>
        </p:grpSpPr>
        <p:sp>
          <p:nvSpPr>
            <p:cNvPr id="7" name="Freeform 7"/>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8" name="TextBox 8"/>
            <p:cNvSpPr txBox="1"/>
            <p:nvPr/>
          </p:nvSpPr>
          <p:spPr>
            <a:xfrm>
              <a:off x="113222" y="79118"/>
              <a:ext cx="981254" cy="1330218"/>
            </a:xfrm>
            <a:prstGeom prst="rect">
              <a:avLst/>
            </a:prstGeom>
          </p:spPr>
          <p:txBody>
            <a:bodyPr lIns="50800" tIns="50800" rIns="50800" bIns="50800" rtlCol="0" anchor="ctr"/>
            <a:lstStyle/>
            <a:p>
              <a:pPr algn="ctr">
                <a:lnSpc>
                  <a:spcPts val="3750"/>
                </a:lnSpc>
              </a:pPr>
              <a:endParaRPr/>
            </a:p>
          </p:txBody>
        </p:sp>
      </p:grpSp>
      <p:grpSp>
        <p:nvGrpSpPr>
          <p:cNvPr id="9" name="Group 9"/>
          <p:cNvGrpSpPr/>
          <p:nvPr/>
        </p:nvGrpSpPr>
        <p:grpSpPr>
          <a:xfrm rot="5400000">
            <a:off x="1369991" y="4714977"/>
            <a:ext cx="500647" cy="438066"/>
            <a:chOff x="0" y="0"/>
            <a:chExt cx="812800" cy="711200"/>
          </a:xfrm>
        </p:grpSpPr>
        <p:sp>
          <p:nvSpPr>
            <p:cNvPr id="10" name="Freeform 10"/>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en-US"/>
            </a:p>
          </p:txBody>
        </p:sp>
        <p:sp>
          <p:nvSpPr>
            <p:cNvPr id="11" name="TextBox 11"/>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2" name="Group 12"/>
          <p:cNvGrpSpPr/>
          <p:nvPr/>
        </p:nvGrpSpPr>
        <p:grpSpPr>
          <a:xfrm rot="5400000">
            <a:off x="1369991" y="5676635"/>
            <a:ext cx="500647" cy="438066"/>
            <a:chOff x="0" y="0"/>
            <a:chExt cx="812800" cy="711200"/>
          </a:xfrm>
        </p:grpSpPr>
        <p:sp>
          <p:nvSpPr>
            <p:cNvPr id="13" name="Freeform 13"/>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en-US"/>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
        <p:nvSpPr>
          <p:cNvPr id="15" name="Freeform 1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en-US"/>
          </a:p>
        </p:txBody>
      </p:sp>
      <p:sp>
        <p:nvSpPr>
          <p:cNvPr id="16" name="TextBox 16"/>
          <p:cNvSpPr txBox="1"/>
          <p:nvPr/>
        </p:nvSpPr>
        <p:spPr>
          <a:xfrm>
            <a:off x="2232952" y="3522959"/>
            <a:ext cx="4816156" cy="760095"/>
          </a:xfrm>
          <a:prstGeom prst="rect">
            <a:avLst/>
          </a:prstGeom>
        </p:spPr>
        <p:txBody>
          <a:bodyPr lIns="0" tIns="0" rIns="0" bIns="0" rtlCol="0" anchor="t">
            <a:spAutoFit/>
          </a:bodyPr>
          <a:lstStyle/>
          <a:p>
            <a:pPr algn="l">
              <a:lnSpc>
                <a:spcPts val="6600"/>
              </a:lnSpc>
            </a:pPr>
            <a:r>
              <a:rPr lang="en-US" sz="3300">
                <a:solidFill>
                  <a:srgbClr val="000000"/>
                </a:solidFill>
                <a:latin typeface="Verdana"/>
                <a:ea typeface="Verdana"/>
                <a:cs typeface="Verdana"/>
                <a:sym typeface="Verdana"/>
              </a:rPr>
              <a:t>Digital tools</a:t>
            </a:r>
          </a:p>
        </p:txBody>
      </p:sp>
      <p:sp>
        <p:nvSpPr>
          <p:cNvPr id="17" name="TextBox 17"/>
          <p:cNvSpPr txBox="1"/>
          <p:nvPr/>
        </p:nvSpPr>
        <p:spPr>
          <a:xfrm>
            <a:off x="2232952" y="4432227"/>
            <a:ext cx="6911048" cy="760095"/>
          </a:xfrm>
          <a:prstGeom prst="rect">
            <a:avLst/>
          </a:prstGeom>
        </p:spPr>
        <p:txBody>
          <a:bodyPr lIns="0" tIns="0" rIns="0" bIns="0" rtlCol="0" anchor="t">
            <a:spAutoFit/>
          </a:bodyPr>
          <a:lstStyle/>
          <a:p>
            <a:pPr algn="l">
              <a:lnSpc>
                <a:spcPts val="6600"/>
              </a:lnSpc>
            </a:pPr>
            <a:r>
              <a:rPr lang="en-US" sz="3300">
                <a:solidFill>
                  <a:srgbClr val="000000"/>
                </a:solidFill>
                <a:latin typeface="Verdana"/>
                <a:ea typeface="Verdana"/>
                <a:cs typeface="Verdana"/>
                <a:sym typeface="Verdana"/>
              </a:rPr>
              <a:t>Go where the people are</a:t>
            </a:r>
          </a:p>
        </p:txBody>
      </p:sp>
      <p:sp>
        <p:nvSpPr>
          <p:cNvPr id="18" name="TextBox 18"/>
          <p:cNvSpPr txBox="1"/>
          <p:nvPr/>
        </p:nvSpPr>
        <p:spPr>
          <a:xfrm>
            <a:off x="2232952" y="5393884"/>
            <a:ext cx="6911048" cy="760095"/>
          </a:xfrm>
          <a:prstGeom prst="rect">
            <a:avLst/>
          </a:prstGeom>
        </p:spPr>
        <p:txBody>
          <a:bodyPr lIns="0" tIns="0" rIns="0" bIns="0" rtlCol="0" anchor="t">
            <a:spAutoFit/>
          </a:bodyPr>
          <a:lstStyle/>
          <a:p>
            <a:pPr algn="l">
              <a:lnSpc>
                <a:spcPts val="6600"/>
              </a:lnSpc>
            </a:pPr>
            <a:r>
              <a:rPr lang="en-US" sz="3300">
                <a:solidFill>
                  <a:srgbClr val="000000"/>
                </a:solidFill>
                <a:latin typeface="Verdana"/>
                <a:ea typeface="Verdana"/>
                <a:cs typeface="Verdana"/>
                <a:sym typeface="Verdana"/>
              </a:rPr>
              <a:t>Word of mouth recruitment</a:t>
            </a:r>
          </a:p>
        </p:txBody>
      </p:sp>
      <p:sp>
        <p:nvSpPr>
          <p:cNvPr id="19" name="TextBox 19"/>
          <p:cNvSpPr txBox="1"/>
          <p:nvPr/>
        </p:nvSpPr>
        <p:spPr>
          <a:xfrm>
            <a:off x="1028700" y="702267"/>
            <a:ext cx="14364762" cy="1218282"/>
          </a:xfrm>
          <a:prstGeom prst="rect">
            <a:avLst/>
          </a:prstGeom>
        </p:spPr>
        <p:txBody>
          <a:bodyPr lIns="0" tIns="0" rIns="0" bIns="0" rtlCol="0" anchor="t">
            <a:spAutoFit/>
          </a:bodyPr>
          <a:lstStyle/>
          <a:p>
            <a:pPr algn="l">
              <a:lnSpc>
                <a:spcPts val="9549"/>
              </a:lnSpc>
            </a:pPr>
            <a:r>
              <a:rPr lang="en-US" sz="8303" b="1" dirty="0">
                <a:solidFill>
                  <a:srgbClr val="293374"/>
                </a:solidFill>
                <a:latin typeface="Verdana Bold"/>
                <a:ea typeface="Verdana Bold"/>
                <a:cs typeface="Verdana Bold"/>
                <a:sym typeface="Verdana Bold"/>
              </a:rPr>
              <a:t>Attracting Members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3B9C0-5434-D43A-B3E7-D463BFA9366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197B13-BDF5-612C-FA70-D15ABB68B54B}"/>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a:p>
        </p:txBody>
      </p:sp>
      <p:grpSp>
        <p:nvGrpSpPr>
          <p:cNvPr id="3" name="Group 3">
            <a:extLst>
              <a:ext uri="{FF2B5EF4-FFF2-40B4-BE49-F238E27FC236}">
                <a16:creationId xmlns:a16="http://schemas.microsoft.com/office/drawing/2014/main" id="{8654BEAA-3FD5-ECF8-7863-C9727D6543D9}"/>
              </a:ext>
            </a:extLst>
          </p:cNvPr>
          <p:cNvGrpSpPr/>
          <p:nvPr/>
        </p:nvGrpSpPr>
        <p:grpSpPr>
          <a:xfrm>
            <a:off x="8481900" y="0"/>
            <a:ext cx="10217632" cy="10287000"/>
            <a:chOff x="0" y="0"/>
            <a:chExt cx="13623509" cy="13716000"/>
          </a:xfrm>
        </p:grpSpPr>
        <p:sp>
          <p:nvSpPr>
            <p:cNvPr id="4" name="Freeform 4">
              <a:extLst>
                <a:ext uri="{FF2B5EF4-FFF2-40B4-BE49-F238E27FC236}">
                  <a16:creationId xmlns:a16="http://schemas.microsoft.com/office/drawing/2014/main" id="{3F8EE84B-7C26-E0E2-4ACB-C890E4D213CD}"/>
                </a:ext>
              </a:extLst>
            </p:cNvPr>
            <p:cNvSpPr/>
            <p:nvPr/>
          </p:nvSpPr>
          <p:spPr>
            <a:xfrm>
              <a:off x="0" y="0"/>
              <a:ext cx="13623558" cy="13715930"/>
            </a:xfrm>
            <a:custGeom>
              <a:avLst/>
              <a:gdLst/>
              <a:ahLst/>
              <a:cxnLst/>
              <a:rect l="l" t="t" r="r" b="b"/>
              <a:pathLst>
                <a:path w="13623558" h="13715930">
                  <a:moveTo>
                    <a:pt x="0" y="0"/>
                  </a:moveTo>
                  <a:lnTo>
                    <a:pt x="13623558" y="0"/>
                  </a:lnTo>
                  <a:lnTo>
                    <a:pt x="13623558" y="13715930"/>
                  </a:lnTo>
                  <a:lnTo>
                    <a:pt x="0" y="13715930"/>
                  </a:lnTo>
                  <a:lnTo>
                    <a:pt x="0" y="0"/>
                  </a:lnTo>
                  <a:close/>
                </a:path>
              </a:pathLst>
            </a:custGeom>
            <a:blipFill>
              <a:blip r:embed="rId4"/>
              <a:stretch>
                <a:fillRect l="-25555" r="-25555"/>
              </a:stretch>
            </a:blipFill>
          </p:spPr>
          <p:txBody>
            <a:bodyPr/>
            <a:lstStyle/>
            <a:p>
              <a:endParaRPr lang="en-US"/>
            </a:p>
          </p:txBody>
        </p:sp>
      </p:grpSp>
      <p:sp>
        <p:nvSpPr>
          <p:cNvPr id="5" name="Freeform 5">
            <a:extLst>
              <a:ext uri="{FF2B5EF4-FFF2-40B4-BE49-F238E27FC236}">
                <a16:creationId xmlns:a16="http://schemas.microsoft.com/office/drawing/2014/main" id="{BD275BFD-7068-24A8-AA21-A0EB0A336221}"/>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sp>
        <p:nvSpPr>
          <p:cNvPr id="6" name="TextBox 6">
            <a:extLst>
              <a:ext uri="{FF2B5EF4-FFF2-40B4-BE49-F238E27FC236}">
                <a16:creationId xmlns:a16="http://schemas.microsoft.com/office/drawing/2014/main" id="{E7221170-D89A-5CAD-1E6F-B5E722C18BA1}"/>
              </a:ext>
            </a:extLst>
          </p:cNvPr>
          <p:cNvSpPr txBox="1"/>
          <p:nvPr/>
        </p:nvSpPr>
        <p:spPr>
          <a:xfrm>
            <a:off x="519266" y="2597436"/>
            <a:ext cx="10479402" cy="1800249"/>
          </a:xfrm>
          <a:prstGeom prst="rect">
            <a:avLst/>
          </a:prstGeom>
        </p:spPr>
        <p:txBody>
          <a:bodyPr lIns="0" tIns="0" rIns="0" bIns="0" rtlCol="0" anchor="t">
            <a:spAutoFit/>
          </a:bodyPr>
          <a:lstStyle/>
          <a:p>
            <a:pPr algn="l">
              <a:lnSpc>
                <a:spcPts val="7199"/>
              </a:lnSpc>
            </a:pPr>
            <a:r>
              <a:rPr lang="en-US" sz="6000" b="1">
                <a:solidFill>
                  <a:srgbClr val="FFFFFF"/>
                </a:solidFill>
                <a:latin typeface="Verdana Bold"/>
                <a:ea typeface="Verdana Bold"/>
                <a:cs typeface="Verdana Bold"/>
                <a:sym typeface="Verdana Bold"/>
              </a:rPr>
              <a:t>Mission Oriented Members</a:t>
            </a:r>
          </a:p>
        </p:txBody>
      </p:sp>
      <p:sp>
        <p:nvSpPr>
          <p:cNvPr id="7" name="TextBox 7">
            <a:extLst>
              <a:ext uri="{FF2B5EF4-FFF2-40B4-BE49-F238E27FC236}">
                <a16:creationId xmlns:a16="http://schemas.microsoft.com/office/drawing/2014/main" id="{9BFE724E-B12B-4A37-A801-20B66E3E8E86}"/>
              </a:ext>
            </a:extLst>
          </p:cNvPr>
          <p:cNvSpPr txBox="1"/>
          <p:nvPr/>
        </p:nvSpPr>
        <p:spPr>
          <a:xfrm>
            <a:off x="328692" y="5076825"/>
            <a:ext cx="8153208" cy="3318510"/>
          </a:xfrm>
          <a:prstGeom prst="rect">
            <a:avLst/>
          </a:prstGeom>
        </p:spPr>
        <p:txBody>
          <a:bodyPr lIns="0" tIns="0" rIns="0" bIns="0" rtlCol="0" anchor="t">
            <a:spAutoFit/>
          </a:bodyPr>
          <a:lstStyle/>
          <a:p>
            <a:pPr marL="712465" lvl="1" indent="-356233" algn="l">
              <a:lnSpc>
                <a:spcPts val="4619"/>
              </a:lnSpc>
              <a:buFont typeface="Arial"/>
              <a:buChar char="•"/>
            </a:pPr>
            <a:r>
              <a:rPr lang="en-US" sz="3299">
                <a:solidFill>
                  <a:srgbClr val="FDFDFD"/>
                </a:solidFill>
                <a:latin typeface="Verdana"/>
                <a:ea typeface="Verdana"/>
                <a:cs typeface="Verdana"/>
                <a:sym typeface="Verdana"/>
              </a:rPr>
              <a:t>Colleges</a:t>
            </a:r>
          </a:p>
          <a:p>
            <a:pPr marL="712465" lvl="1" indent="-356233" algn="l">
              <a:lnSpc>
                <a:spcPts val="4619"/>
              </a:lnSpc>
              <a:buFont typeface="Arial"/>
              <a:buChar char="•"/>
            </a:pPr>
            <a:r>
              <a:rPr lang="en-US" sz="3299">
                <a:solidFill>
                  <a:srgbClr val="FDFDFD"/>
                </a:solidFill>
                <a:latin typeface="Verdana"/>
                <a:ea typeface="Verdana"/>
                <a:cs typeface="Verdana"/>
                <a:sym typeface="Verdana"/>
              </a:rPr>
              <a:t>Workplaces, especially nonprofits </a:t>
            </a:r>
          </a:p>
          <a:p>
            <a:pPr marL="712465" lvl="1" indent="-356233" algn="l">
              <a:lnSpc>
                <a:spcPts val="4619"/>
              </a:lnSpc>
              <a:buFont typeface="Arial"/>
              <a:buChar char="•"/>
            </a:pPr>
            <a:r>
              <a:rPr lang="en-US" sz="3299">
                <a:solidFill>
                  <a:srgbClr val="FDFDFD"/>
                </a:solidFill>
                <a:latin typeface="Verdana"/>
                <a:ea typeface="Verdana"/>
                <a:cs typeface="Verdana"/>
                <a:sym typeface="Verdana"/>
              </a:rPr>
              <a:t>Women’s professional networks and events</a:t>
            </a:r>
          </a:p>
          <a:p>
            <a:pPr marL="712465" lvl="1" indent="-356233" algn="l">
              <a:lnSpc>
                <a:spcPts val="4619"/>
              </a:lnSpc>
              <a:buFont typeface="Arial"/>
              <a:buChar char="•"/>
            </a:pPr>
            <a:r>
              <a:rPr lang="en-US" sz="3299">
                <a:solidFill>
                  <a:srgbClr val="FDFDFD"/>
                </a:solidFill>
                <a:latin typeface="Verdana"/>
                <a:ea typeface="Verdana"/>
                <a:cs typeface="Verdana"/>
                <a:sym typeface="Verdana"/>
              </a:rPr>
              <a:t>Community fairs or volunteer fairs </a:t>
            </a:r>
          </a:p>
          <a:p>
            <a:pPr algn="l">
              <a:lnSpc>
                <a:spcPts val="3359"/>
              </a:lnSpc>
            </a:pPr>
            <a:endParaRPr lang="en-US" sz="3299">
              <a:solidFill>
                <a:srgbClr val="FDFDFD"/>
              </a:solidFill>
              <a:latin typeface="Verdana"/>
              <a:ea typeface="Verdana"/>
              <a:cs typeface="Verdana"/>
              <a:sym typeface="Verdana"/>
            </a:endParaRPr>
          </a:p>
        </p:txBody>
      </p:sp>
    </p:spTree>
    <p:extLst>
      <p:ext uri="{BB962C8B-B14F-4D97-AF65-F5344CB8AC3E}">
        <p14:creationId xmlns:p14="http://schemas.microsoft.com/office/powerpoint/2010/main" val="2190979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990792" y="3833046"/>
            <a:ext cx="8153208" cy="1287146"/>
          </a:xfrm>
          <a:prstGeom prst="rect">
            <a:avLst/>
          </a:prstGeom>
        </p:spPr>
        <p:txBody>
          <a:bodyPr lIns="0" tIns="0" rIns="0" bIns="0" rtlCol="0" anchor="t">
            <a:spAutoFit/>
          </a:bodyPr>
          <a:lstStyle/>
          <a:p>
            <a:pPr algn="l">
              <a:lnSpc>
                <a:spcPts val="5179"/>
              </a:lnSpc>
            </a:pPr>
            <a:r>
              <a:rPr lang="en-US" sz="3699">
                <a:solidFill>
                  <a:srgbClr val="000000"/>
                </a:solidFill>
                <a:latin typeface="Verdana"/>
                <a:ea typeface="Verdana"/>
                <a:cs typeface="Verdana"/>
                <a:sym typeface="Verdana"/>
              </a:rPr>
              <a:t>Respond to membership inquiries quickly! </a:t>
            </a:r>
          </a:p>
        </p:txBody>
      </p:sp>
      <p:sp>
        <p:nvSpPr>
          <p:cNvPr id="5" name="TextBox 5"/>
          <p:cNvSpPr txBox="1"/>
          <p:nvPr/>
        </p:nvSpPr>
        <p:spPr>
          <a:xfrm>
            <a:off x="990792" y="1475744"/>
            <a:ext cx="8153208" cy="1800249"/>
          </a:xfrm>
          <a:prstGeom prst="rect">
            <a:avLst/>
          </a:prstGeom>
        </p:spPr>
        <p:txBody>
          <a:bodyPr lIns="0" tIns="0" rIns="0" bIns="0" rtlCol="0" anchor="t">
            <a:spAutoFit/>
          </a:bodyPr>
          <a:lstStyle/>
          <a:p>
            <a:pPr algn="l">
              <a:lnSpc>
                <a:spcPts val="7199"/>
              </a:lnSpc>
            </a:pPr>
            <a:r>
              <a:rPr lang="en-US" sz="6000" b="1">
                <a:solidFill>
                  <a:srgbClr val="293374"/>
                </a:solidFill>
                <a:latin typeface="Verdana Bold"/>
                <a:ea typeface="Verdana Bold"/>
                <a:cs typeface="Verdana Bold"/>
                <a:sym typeface="Verdana Bold"/>
              </a:rPr>
              <a:t>First Impressions Matter</a:t>
            </a:r>
          </a:p>
        </p:txBody>
      </p:sp>
      <p:grpSp>
        <p:nvGrpSpPr>
          <p:cNvPr id="6" name="Group 6"/>
          <p:cNvGrpSpPr/>
          <p:nvPr/>
        </p:nvGrpSpPr>
        <p:grpSpPr>
          <a:xfrm>
            <a:off x="12866723" y="811983"/>
            <a:ext cx="4214677" cy="421467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US"/>
            </a:p>
          </p:txBody>
        </p:sp>
      </p:grpSp>
      <p:grpSp>
        <p:nvGrpSpPr>
          <p:cNvPr id="8" name="Group 8"/>
          <p:cNvGrpSpPr/>
          <p:nvPr/>
        </p:nvGrpSpPr>
        <p:grpSpPr>
          <a:xfrm>
            <a:off x="9686017" y="3595783"/>
            <a:ext cx="5486521" cy="548652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5046" r="-25046"/>
              </a:stretch>
            </a:blipFill>
          </p:spPr>
          <p:txBody>
            <a:bodyPr/>
            <a:lstStyle/>
            <a:p>
              <a:endParaRPr lang="en-US"/>
            </a:p>
          </p:txBody>
        </p:sp>
      </p:grpSp>
      <p:sp>
        <p:nvSpPr>
          <p:cNvPr id="10" name="Freeform 10"/>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02627"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56858" r="-82691"/>
              </a:stretch>
            </a:blipFill>
          </p:spPr>
          <p:txBody>
            <a:bodyPr/>
            <a:lstStyle/>
            <a:p>
              <a:endParaRPr lang="en-US"/>
            </a:p>
          </p:txBody>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en-US"/>
          </a:p>
        </p:txBody>
      </p:sp>
      <p:sp>
        <p:nvSpPr>
          <p:cNvPr id="5" name="TextBox 5"/>
          <p:cNvSpPr txBox="1"/>
          <p:nvPr/>
        </p:nvSpPr>
        <p:spPr>
          <a:xfrm>
            <a:off x="990792" y="3833046"/>
            <a:ext cx="9982970" cy="1889761"/>
          </a:xfrm>
          <a:prstGeom prst="rect">
            <a:avLst/>
          </a:prstGeom>
        </p:spPr>
        <p:txBody>
          <a:bodyPr lIns="0" tIns="0" rIns="0" bIns="0" rtlCol="0" anchor="t">
            <a:spAutoFit/>
          </a:bodyPr>
          <a:lstStyle/>
          <a:p>
            <a:pPr marL="777234" lvl="1" indent="-388617" algn="l">
              <a:lnSpc>
                <a:spcPts val="5039"/>
              </a:lnSpc>
              <a:buFont typeface="Arial"/>
              <a:buChar char="•"/>
            </a:pPr>
            <a:r>
              <a:rPr lang="en-US" sz="3599">
                <a:solidFill>
                  <a:srgbClr val="000000"/>
                </a:solidFill>
                <a:latin typeface="Verdana"/>
                <a:ea typeface="Verdana"/>
                <a:cs typeface="Verdana"/>
                <a:sym typeface="Verdana"/>
              </a:rPr>
              <a:t>Invite them to judge</a:t>
            </a:r>
          </a:p>
          <a:p>
            <a:pPr marL="777234" lvl="1" indent="-388617" algn="l">
              <a:lnSpc>
                <a:spcPts val="5039"/>
              </a:lnSpc>
              <a:buFont typeface="Arial"/>
              <a:buChar char="•"/>
            </a:pPr>
            <a:r>
              <a:rPr lang="en-US" sz="3599">
                <a:solidFill>
                  <a:srgbClr val="000000"/>
                </a:solidFill>
                <a:latin typeface="Verdana"/>
                <a:ea typeface="Verdana"/>
                <a:cs typeface="Verdana"/>
                <a:sym typeface="Verdana"/>
              </a:rPr>
              <a:t>Invite them to celebrate</a:t>
            </a:r>
          </a:p>
          <a:p>
            <a:pPr marL="777234" lvl="1" indent="-388617" algn="l">
              <a:lnSpc>
                <a:spcPts val="5039"/>
              </a:lnSpc>
              <a:buFont typeface="Arial"/>
              <a:buChar char="•"/>
            </a:pPr>
            <a:r>
              <a:rPr lang="en-US" sz="3599">
                <a:solidFill>
                  <a:srgbClr val="000000"/>
                </a:solidFill>
                <a:latin typeface="Verdana"/>
                <a:ea typeface="Verdana"/>
                <a:cs typeface="Verdana"/>
                <a:sym typeface="Verdana"/>
              </a:rPr>
              <a:t>Share videos</a:t>
            </a:r>
          </a:p>
        </p:txBody>
      </p:sp>
      <p:sp>
        <p:nvSpPr>
          <p:cNvPr id="6" name="TextBox 6"/>
          <p:cNvSpPr txBox="1"/>
          <p:nvPr/>
        </p:nvSpPr>
        <p:spPr>
          <a:xfrm>
            <a:off x="1028700" y="1323050"/>
            <a:ext cx="8153208" cy="1800249"/>
          </a:xfrm>
          <a:prstGeom prst="rect">
            <a:avLst/>
          </a:prstGeom>
        </p:spPr>
        <p:txBody>
          <a:bodyPr lIns="0" tIns="0" rIns="0" bIns="0" rtlCol="0" anchor="t">
            <a:spAutoFit/>
          </a:bodyPr>
          <a:lstStyle/>
          <a:p>
            <a:pPr algn="l">
              <a:lnSpc>
                <a:spcPts val="7199"/>
              </a:lnSpc>
            </a:pPr>
            <a:r>
              <a:rPr lang="en-US" sz="6000" b="1">
                <a:solidFill>
                  <a:srgbClr val="293374"/>
                </a:solidFill>
                <a:latin typeface="Verdana Bold"/>
                <a:ea typeface="Verdana Bold"/>
                <a:cs typeface="Verdana Bold"/>
                <a:sym typeface="Verdana Bold"/>
              </a:rPr>
              <a:t>Live Your Dream Awards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70493"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69774" r="-69774"/>
              </a:stretch>
            </a:blipFill>
          </p:spPr>
          <p:txBody>
            <a:bodyPr/>
            <a:lstStyle/>
            <a:p>
              <a:endParaRPr lang="en-US"/>
            </a:p>
          </p:txBody>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en-US"/>
          </a:p>
        </p:txBody>
      </p:sp>
      <p:sp>
        <p:nvSpPr>
          <p:cNvPr id="5" name="TextBox 5"/>
          <p:cNvSpPr txBox="1"/>
          <p:nvPr/>
        </p:nvSpPr>
        <p:spPr>
          <a:xfrm>
            <a:off x="990792" y="3842571"/>
            <a:ext cx="9982970" cy="2444751"/>
          </a:xfrm>
          <a:prstGeom prst="rect">
            <a:avLst/>
          </a:prstGeom>
        </p:spPr>
        <p:txBody>
          <a:bodyPr lIns="0" tIns="0" rIns="0" bIns="0" rtlCol="0" anchor="t">
            <a:spAutoFit/>
          </a:bodyPr>
          <a:lstStyle/>
          <a:p>
            <a:pPr marL="755644" lvl="1" indent="-377822" algn="l">
              <a:lnSpc>
                <a:spcPts val="4899"/>
              </a:lnSpc>
              <a:buFont typeface="Arial"/>
              <a:buChar char="•"/>
            </a:pPr>
            <a:r>
              <a:rPr lang="en-US" sz="3499">
                <a:solidFill>
                  <a:srgbClr val="000000"/>
                </a:solidFill>
                <a:latin typeface="Verdana"/>
                <a:ea typeface="Verdana"/>
                <a:cs typeface="Verdana"/>
                <a:sym typeface="Verdana"/>
              </a:rPr>
              <a:t>Prepare materials</a:t>
            </a:r>
          </a:p>
          <a:p>
            <a:pPr marL="755644" lvl="1" indent="-377822" algn="l">
              <a:lnSpc>
                <a:spcPts val="4899"/>
              </a:lnSpc>
              <a:buFont typeface="Arial"/>
              <a:buChar char="•"/>
            </a:pPr>
            <a:r>
              <a:rPr lang="en-US" sz="3499">
                <a:solidFill>
                  <a:srgbClr val="000000"/>
                </a:solidFill>
                <a:latin typeface="Verdana"/>
                <a:ea typeface="Verdana"/>
                <a:cs typeface="Verdana"/>
                <a:sym typeface="Verdana"/>
              </a:rPr>
              <a:t>Share their professional or educational joruney</a:t>
            </a:r>
          </a:p>
          <a:p>
            <a:pPr marL="755644" lvl="1" indent="-377822" algn="l">
              <a:lnSpc>
                <a:spcPts val="4899"/>
              </a:lnSpc>
              <a:buFont typeface="Arial"/>
              <a:buChar char="•"/>
            </a:pPr>
            <a:r>
              <a:rPr lang="en-US" sz="3499">
                <a:solidFill>
                  <a:srgbClr val="000000"/>
                </a:solidFill>
                <a:latin typeface="Verdana"/>
                <a:ea typeface="Verdana"/>
                <a:cs typeface="Verdana"/>
                <a:sym typeface="Verdana"/>
              </a:rPr>
              <a:t>Review girls’ evaluations</a:t>
            </a:r>
          </a:p>
        </p:txBody>
      </p:sp>
      <p:sp>
        <p:nvSpPr>
          <p:cNvPr id="6" name="TextBox 6"/>
          <p:cNvSpPr txBox="1"/>
          <p:nvPr/>
        </p:nvSpPr>
        <p:spPr>
          <a:xfrm>
            <a:off x="1231242" y="1683725"/>
            <a:ext cx="8153208" cy="895374"/>
          </a:xfrm>
          <a:prstGeom prst="rect">
            <a:avLst/>
          </a:prstGeom>
        </p:spPr>
        <p:txBody>
          <a:bodyPr lIns="0" tIns="0" rIns="0" bIns="0" rtlCol="0" anchor="t">
            <a:spAutoFit/>
          </a:bodyPr>
          <a:lstStyle/>
          <a:p>
            <a:pPr algn="just">
              <a:lnSpc>
                <a:spcPts val="7199"/>
              </a:lnSpc>
            </a:pPr>
            <a:r>
              <a:rPr lang="en-US" sz="6000" b="1">
                <a:solidFill>
                  <a:srgbClr val="293374"/>
                </a:solidFill>
                <a:latin typeface="Verdana Bold"/>
                <a:ea typeface="Verdana Bold"/>
                <a:cs typeface="Verdana Bold"/>
                <a:sym typeface="Verdana Bold"/>
              </a:rPr>
              <a:t>Dream It, Be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349120"/>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5067396" y="2146639"/>
            <a:ext cx="8153208" cy="2705124"/>
          </a:xfrm>
          <a:prstGeom prst="rect">
            <a:avLst/>
          </a:prstGeom>
        </p:spPr>
        <p:txBody>
          <a:bodyPr lIns="0" tIns="0" rIns="0" bIns="0" rtlCol="0" anchor="t">
            <a:spAutoFit/>
          </a:bodyPr>
          <a:lstStyle/>
          <a:p>
            <a:pPr algn="ctr">
              <a:lnSpc>
                <a:spcPts val="7199"/>
              </a:lnSpc>
            </a:pPr>
            <a:r>
              <a:rPr lang="en-US" sz="6000" b="1">
                <a:solidFill>
                  <a:srgbClr val="293374"/>
                </a:solidFill>
                <a:latin typeface="Verdana Bold"/>
                <a:ea typeface="Verdana Bold"/>
                <a:cs typeface="Verdana Bold"/>
                <a:sym typeface="Verdana Bold"/>
              </a:rPr>
              <a:t>New Members=New ideas</a:t>
            </a:r>
          </a:p>
        </p:txBody>
      </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l="-198" r="-198"/>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46" r="-25046"/>
              </a:stretch>
            </a:blipFill>
          </p:spPr>
          <p:txBody>
            <a:bodyPr/>
            <a:lstStyle/>
            <a:p>
              <a:endParaRPr lang="en-US"/>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en-US"/>
          </a:p>
        </p:txBody>
      </p:sp>
      <p:sp>
        <p:nvSpPr>
          <p:cNvPr id="7" name="TextBox 7"/>
          <p:cNvSpPr txBox="1"/>
          <p:nvPr/>
        </p:nvSpPr>
        <p:spPr>
          <a:xfrm>
            <a:off x="990792" y="3842571"/>
            <a:ext cx="8153208" cy="3063876"/>
          </a:xfrm>
          <a:prstGeom prst="rect">
            <a:avLst/>
          </a:prstGeom>
        </p:spPr>
        <p:txBody>
          <a:bodyPr lIns="0" tIns="0" rIns="0" bIns="0" rtlCol="0" anchor="t">
            <a:spAutoFit/>
          </a:bodyPr>
          <a:lstStyle/>
          <a:p>
            <a:pPr marL="755644" lvl="1" indent="-377822" algn="l">
              <a:lnSpc>
                <a:spcPts val="4899"/>
              </a:lnSpc>
              <a:buFont typeface="Arial"/>
              <a:buChar char="•"/>
            </a:pPr>
            <a:r>
              <a:rPr lang="en-US" sz="3499">
                <a:solidFill>
                  <a:srgbClr val="000000"/>
                </a:solidFill>
                <a:latin typeface="Verdana"/>
                <a:ea typeface="Verdana"/>
                <a:cs typeface="Verdana"/>
                <a:sym typeface="Verdana"/>
              </a:rPr>
              <a:t>More flexible ways to be involved</a:t>
            </a:r>
          </a:p>
          <a:p>
            <a:pPr marL="755644" lvl="1" indent="-377822" algn="l">
              <a:lnSpc>
                <a:spcPts val="4899"/>
              </a:lnSpc>
              <a:buFont typeface="Arial"/>
              <a:buChar char="•"/>
            </a:pPr>
            <a:r>
              <a:rPr lang="en-US" sz="3499">
                <a:solidFill>
                  <a:srgbClr val="000000"/>
                </a:solidFill>
                <a:latin typeface="Verdana"/>
                <a:ea typeface="Verdana"/>
                <a:cs typeface="Verdana"/>
                <a:sym typeface="Verdana"/>
              </a:rPr>
              <a:t>Virtual/hybrid meetings</a:t>
            </a:r>
          </a:p>
          <a:p>
            <a:pPr marL="755644" lvl="1" indent="-377822" algn="l">
              <a:lnSpc>
                <a:spcPts val="4899"/>
              </a:lnSpc>
              <a:buFont typeface="Arial"/>
              <a:buChar char="•"/>
            </a:pPr>
            <a:r>
              <a:rPr lang="en-US" sz="3499">
                <a:solidFill>
                  <a:srgbClr val="000000"/>
                </a:solidFill>
                <a:latin typeface="Verdana"/>
                <a:ea typeface="Verdana"/>
                <a:cs typeface="Verdana"/>
                <a:sym typeface="Verdana"/>
              </a:rPr>
              <a:t>Carpool</a:t>
            </a:r>
          </a:p>
          <a:p>
            <a:pPr marL="755644" lvl="1" indent="-377822" algn="l">
              <a:lnSpc>
                <a:spcPts val="4899"/>
              </a:lnSpc>
              <a:buFont typeface="Arial"/>
              <a:buChar char="•"/>
            </a:pPr>
            <a:r>
              <a:rPr lang="en-US" sz="3499">
                <a:solidFill>
                  <a:srgbClr val="000000"/>
                </a:solidFill>
                <a:latin typeface="Verdana"/>
                <a:ea typeface="Verdana"/>
                <a:cs typeface="Verdana"/>
                <a:sym typeface="Verdana"/>
              </a:rPr>
              <a:t>No guilt culture! </a:t>
            </a:r>
          </a:p>
        </p:txBody>
      </p:sp>
      <p:sp>
        <p:nvSpPr>
          <p:cNvPr id="8" name="TextBox 8"/>
          <p:cNvSpPr txBox="1"/>
          <p:nvPr/>
        </p:nvSpPr>
        <p:spPr>
          <a:xfrm>
            <a:off x="990792" y="2597436"/>
            <a:ext cx="8153208" cy="895374"/>
          </a:xfrm>
          <a:prstGeom prst="rect">
            <a:avLst/>
          </a:prstGeom>
        </p:spPr>
        <p:txBody>
          <a:bodyPr lIns="0" tIns="0" rIns="0" bIns="0" rtlCol="0" anchor="t">
            <a:spAutoFit/>
          </a:bodyPr>
          <a:lstStyle/>
          <a:p>
            <a:pPr algn="just">
              <a:lnSpc>
                <a:spcPts val="7199"/>
              </a:lnSpc>
            </a:pPr>
            <a:r>
              <a:rPr lang="en-US" sz="6000" b="1">
                <a:solidFill>
                  <a:srgbClr val="293374"/>
                </a:solidFill>
                <a:latin typeface="Verdana Bold"/>
                <a:ea typeface="Verdana Bold"/>
                <a:cs typeface="Verdana Bold"/>
                <a:sym typeface="Verdana Bold"/>
              </a:rPr>
              <a:t>Retention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a:p>
        </p:txBody>
      </p:sp>
      <p:grpSp>
        <p:nvGrpSpPr>
          <p:cNvPr id="3" name="Group 3"/>
          <p:cNvGrpSpPr/>
          <p:nvPr/>
        </p:nvGrpSpPr>
        <p:grpSpPr>
          <a:xfrm>
            <a:off x="12146897" y="-13149"/>
            <a:ext cx="6445425" cy="10287000"/>
            <a:chOff x="0" y="0"/>
            <a:chExt cx="8593900" cy="13716000"/>
          </a:xfrm>
        </p:grpSpPr>
        <p:sp>
          <p:nvSpPr>
            <p:cNvPr id="4" name="Freeform 4"/>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4"/>
              <a:stretch>
                <a:fillRect l="-69591" r="-69591"/>
              </a:stretch>
            </a:blipFill>
          </p:spPr>
          <p:txBody>
            <a:bodyPr/>
            <a:lstStyle/>
            <a:p>
              <a:endParaRPr lang="en-US"/>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sp>
        <p:nvSpPr>
          <p:cNvPr id="6" name="TextBox 6"/>
          <p:cNvSpPr txBox="1"/>
          <p:nvPr/>
        </p:nvSpPr>
        <p:spPr>
          <a:xfrm>
            <a:off x="990792" y="3833046"/>
            <a:ext cx="10123721" cy="2527936"/>
          </a:xfrm>
          <a:prstGeom prst="rect">
            <a:avLst/>
          </a:prstGeom>
        </p:spPr>
        <p:txBody>
          <a:bodyPr lIns="0" tIns="0" rIns="0" bIns="0" rtlCol="0" anchor="t">
            <a:spAutoFit/>
          </a:bodyPr>
          <a:lstStyle/>
          <a:p>
            <a:pPr marL="777234" lvl="1" indent="-388617" algn="l">
              <a:lnSpc>
                <a:spcPts val="5039"/>
              </a:lnSpc>
              <a:buFont typeface="Arial"/>
              <a:buChar char="•"/>
            </a:pPr>
            <a:r>
              <a:rPr lang="en-US" sz="3599">
                <a:solidFill>
                  <a:srgbClr val="FFFFFF"/>
                </a:solidFill>
                <a:latin typeface="Verdana"/>
                <a:ea typeface="Verdana"/>
                <a:cs typeface="Verdana"/>
                <a:sym typeface="Verdana"/>
              </a:rPr>
              <a:t>Installment payments</a:t>
            </a:r>
          </a:p>
          <a:p>
            <a:pPr marL="777234" lvl="1" indent="-388617" algn="l">
              <a:lnSpc>
                <a:spcPts val="5039"/>
              </a:lnSpc>
              <a:buFont typeface="Arial"/>
              <a:buChar char="•"/>
            </a:pPr>
            <a:r>
              <a:rPr lang="en-US" sz="3599">
                <a:solidFill>
                  <a:srgbClr val="FFFFFF"/>
                </a:solidFill>
                <a:latin typeface="Verdana"/>
                <a:ea typeface="Verdana"/>
                <a:cs typeface="Verdana"/>
                <a:sym typeface="Verdana"/>
              </a:rPr>
              <a:t>Finance support fund</a:t>
            </a:r>
          </a:p>
          <a:p>
            <a:pPr marL="777234" lvl="1" indent="-388617" algn="l">
              <a:lnSpc>
                <a:spcPts val="5039"/>
              </a:lnSpc>
              <a:buFont typeface="Arial"/>
              <a:buChar char="•"/>
            </a:pPr>
            <a:r>
              <a:rPr lang="en-US" sz="3599">
                <a:solidFill>
                  <a:srgbClr val="FFFFFF"/>
                </a:solidFill>
                <a:latin typeface="Verdana"/>
                <a:ea typeface="Verdana"/>
                <a:cs typeface="Verdana"/>
                <a:sym typeface="Verdana"/>
              </a:rPr>
              <a:t>Consider free venues</a:t>
            </a:r>
          </a:p>
          <a:p>
            <a:pPr marL="777234" lvl="1" indent="-388617" algn="l">
              <a:lnSpc>
                <a:spcPts val="5039"/>
              </a:lnSpc>
              <a:buFont typeface="Arial"/>
              <a:buChar char="•"/>
            </a:pPr>
            <a:r>
              <a:rPr lang="en-US" sz="3599">
                <a:solidFill>
                  <a:srgbClr val="FFFFFF"/>
                </a:solidFill>
                <a:latin typeface="Verdana"/>
                <a:ea typeface="Verdana"/>
                <a:cs typeface="Verdana"/>
                <a:sym typeface="Verdana"/>
              </a:rPr>
              <a:t>Assess club dues</a:t>
            </a:r>
          </a:p>
        </p:txBody>
      </p:sp>
      <p:sp>
        <p:nvSpPr>
          <p:cNvPr id="7" name="TextBox 7"/>
          <p:cNvSpPr txBox="1"/>
          <p:nvPr/>
        </p:nvSpPr>
        <p:spPr>
          <a:xfrm>
            <a:off x="990792" y="2597436"/>
            <a:ext cx="8153208" cy="895374"/>
          </a:xfrm>
          <a:prstGeom prst="rect">
            <a:avLst/>
          </a:prstGeom>
        </p:spPr>
        <p:txBody>
          <a:bodyPr lIns="0" tIns="0" rIns="0" bIns="0" rtlCol="0" anchor="t">
            <a:spAutoFit/>
          </a:bodyPr>
          <a:lstStyle/>
          <a:p>
            <a:pPr algn="just">
              <a:lnSpc>
                <a:spcPts val="7199"/>
              </a:lnSpc>
            </a:pPr>
            <a:r>
              <a:rPr lang="en-US" sz="6000" b="1">
                <a:solidFill>
                  <a:srgbClr val="FFFFFF"/>
                </a:solidFill>
                <a:latin typeface="Verdana Bold"/>
                <a:ea typeface="Verdana Bold"/>
                <a:cs typeface="Verdana Bold"/>
                <a:sym typeface="Verdana Bold"/>
              </a:rPr>
              <a:t>Affordability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a:p>
        </p:txBody>
      </p:sp>
      <p:grpSp>
        <p:nvGrpSpPr>
          <p:cNvPr id="3" name="Group 3"/>
          <p:cNvGrpSpPr/>
          <p:nvPr/>
        </p:nvGrpSpPr>
        <p:grpSpPr>
          <a:xfrm>
            <a:off x="7736400" y="-254765"/>
            <a:ext cx="9522900" cy="8877530"/>
            <a:chOff x="0" y="0"/>
            <a:chExt cx="736600" cy="686680"/>
          </a:xfrm>
        </p:grpSpPr>
        <p:sp>
          <p:nvSpPr>
            <p:cNvPr id="4" name="Freeform 4"/>
            <p:cNvSpPr/>
            <p:nvPr/>
          </p:nvSpPr>
          <p:spPr>
            <a:xfrm>
              <a:off x="0" y="0"/>
              <a:ext cx="736600" cy="686680"/>
            </a:xfrm>
            <a:custGeom>
              <a:avLst/>
              <a:gdLst/>
              <a:ahLst/>
              <a:cxnLst/>
              <a:rect l="l" t="t" r="r" b="b"/>
              <a:pathLst>
                <a:path w="736600" h="686680">
                  <a:moveTo>
                    <a:pt x="736600" y="0"/>
                  </a:moveTo>
                  <a:lnTo>
                    <a:pt x="736600" y="686680"/>
                  </a:lnTo>
                  <a:lnTo>
                    <a:pt x="368300" y="559680"/>
                  </a:lnTo>
                  <a:lnTo>
                    <a:pt x="0" y="686680"/>
                  </a:lnTo>
                  <a:lnTo>
                    <a:pt x="0" y="0"/>
                  </a:lnTo>
                  <a:lnTo>
                    <a:pt x="736600" y="0"/>
                  </a:lnTo>
                  <a:close/>
                </a:path>
              </a:pathLst>
            </a:custGeom>
            <a:solidFill>
              <a:srgbClr val="293374"/>
            </a:solidFill>
          </p:spPr>
          <p:txBody>
            <a:bodyPr/>
            <a:lstStyle/>
            <a:p>
              <a:endParaRPr lang="en-US"/>
            </a:p>
          </p:txBody>
        </p:sp>
        <p:sp>
          <p:nvSpPr>
            <p:cNvPr id="5" name="TextBox 5"/>
            <p:cNvSpPr txBox="1"/>
            <p:nvPr/>
          </p:nvSpPr>
          <p:spPr>
            <a:xfrm>
              <a:off x="0" y="-47625"/>
              <a:ext cx="736600" cy="60730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8734602" y="1299119"/>
            <a:ext cx="7526496" cy="3086100"/>
          </a:xfrm>
          <a:prstGeom prst="rect">
            <a:avLst/>
          </a:prstGeom>
        </p:spPr>
        <p:txBody>
          <a:bodyPr lIns="0" tIns="0" rIns="0" bIns="0" rtlCol="0" anchor="t">
            <a:spAutoFit/>
          </a:bodyPr>
          <a:lstStyle/>
          <a:p>
            <a:pPr algn="l">
              <a:lnSpc>
                <a:spcPts val="25199"/>
              </a:lnSpc>
            </a:pPr>
            <a:r>
              <a:rPr lang="en-US" sz="18000" b="1">
                <a:solidFill>
                  <a:srgbClr val="FFFFFF"/>
                </a:solidFill>
                <a:latin typeface="Verdana Bold"/>
                <a:ea typeface="Verdana Bold"/>
                <a:cs typeface="Verdana Bold"/>
                <a:sym typeface="Verdana Bold"/>
              </a:rPr>
              <a:t>Share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1735</Words>
  <Application>Microsoft Office PowerPoint</Application>
  <PresentationFormat>Custom</PresentationFormat>
  <Paragraphs>120</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Verdana</vt:lpstr>
      <vt:lpstr>Calibri</vt:lpstr>
      <vt:lpstr>Verdana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Membership Fall Meeting 2026</dc:title>
  <cp:lastModifiedBy>Jackie Schrauger</cp:lastModifiedBy>
  <cp:revision>6</cp:revision>
  <dcterms:created xsi:type="dcterms:W3CDTF">2006-08-16T00:00:00Z</dcterms:created>
  <dcterms:modified xsi:type="dcterms:W3CDTF">2026-06-08T18:29:28Z</dcterms:modified>
  <dc:identifier>DAHLViQaJKs</dc:identifier>
</cp:coreProperties>
</file>