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7"/>
  </p:notesMasterIdLst>
  <p:handoutMasterIdLst>
    <p:handoutMasterId r:id="rId18"/>
  </p:handoutMasterIdLst>
  <p:sldIdLst>
    <p:sldId id="256" r:id="rId2"/>
    <p:sldId id="265" r:id="rId3"/>
    <p:sldId id="271" r:id="rId4"/>
    <p:sldId id="269" r:id="rId5"/>
    <p:sldId id="267" r:id="rId6"/>
    <p:sldId id="274" r:id="rId7"/>
    <p:sldId id="275" r:id="rId8"/>
    <p:sldId id="276" r:id="rId9"/>
    <p:sldId id="277" r:id="rId10"/>
    <p:sldId id="278" r:id="rId11"/>
    <p:sldId id="279" r:id="rId12"/>
    <p:sldId id="280" r:id="rId13"/>
    <p:sldId id="281" r:id="rId14"/>
    <p:sldId id="268" r:id="rId15"/>
    <p:sldId id="262" r:id="rId16"/>
  </p:sldIdLst>
  <p:sldSz cx="9144000" cy="5143500" type="screen16x9"/>
  <p:notesSz cx="6858000" cy="9144000"/>
  <p:embeddedFontLst>
    <p:embeddedFont>
      <p:font typeface="Tw Cen MT" panose="020B0602020104020603" pitchFamily="34" charset="0"/>
      <p:regular r:id="rId19"/>
      <p:bold r:id="rId20"/>
      <p:italic r:id="rId21"/>
      <p:boldItalic r:id="rId22"/>
    </p:embeddedFont>
    <p:embeddedFont>
      <p:font typeface="Century Gothic" panose="020B0502020202020204" pitchFamily="34" charset="0"/>
      <p:regular r:id="rId23"/>
      <p:bold r:id="rId24"/>
      <p:italic r:id="rId25"/>
      <p:boldItalic r:id="rId26"/>
    </p:embeddedFont>
    <p:embeddedFont>
      <p:font typeface="Effra" panose="020B0604020202020204" charset="0"/>
      <p:regular r:id="rId27"/>
      <p:bold r:id="rId28"/>
      <p:italic r:id="rId29"/>
      <p:boldItalic r:id="rId30"/>
    </p:embeddedFont>
    <p:embeddedFont>
      <p:font typeface="Calibri" panose="020F0502020204030204" pitchFamily="34" charset="0"/>
      <p:regular r:id="rId31"/>
      <p:bold r:id="rId32"/>
      <p:italic r:id="rId33"/>
      <p:boldItalic r:id="rId34"/>
    </p:embeddedFont>
    <p:embeddedFont>
      <p:font typeface="Corbel" panose="020B0503020204020204" pitchFamily="34" charset="0"/>
      <p:regular r:id="rId35"/>
      <p:bold r:id="rId36"/>
      <p:italic r:id="rId37"/>
      <p:boldItalic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4076"/>
    <a:srgbClr val="428AC9"/>
    <a:srgbClr val="198897"/>
    <a:srgbClr val="181B48"/>
    <a:srgbClr val="293374"/>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84580" autoAdjust="0"/>
  </p:normalViewPr>
  <p:slideViewPr>
    <p:cSldViewPr snapToGrid="0" snapToObjects="1">
      <p:cViewPr varScale="1">
        <p:scale>
          <a:sx n="130" d="100"/>
          <a:sy n="130" d="100"/>
        </p:scale>
        <p:origin x="1050" y="6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1392" y="-210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presProps" Target="presProps.xml"/><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7/25/2025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fontAlgn="base"/>
            <a:r>
              <a:rPr lang="zh-TW" sz="1200" b="0" i="0" u="none" kern="1200" baseline="0">
                <a:solidFill>
                  <a:schemeClr val="tx1"/>
                </a:solidFill>
                <a:effectLst/>
                <a:latin typeface="+mn-lt"/>
                <a:ea typeface="+mn-ea"/>
                <a:cs typeface="+mn-cs"/>
              </a:rPr>
              <a:t>您好，我是（姓名），是您的專區會員擴展主委。我知道您可能還記得收到 SIA 總部發來的一份關於您身為聯盟成員的滿意度調查，其中一些人花時間完成並傳送了意見回饋，感謝完成調查的會員們！ </a:t>
            </a:r>
          </a:p>
          <a:p>
            <a:pPr algn="l" rtl="0" fontAlgn="base"/>
            <a:r>
              <a:rPr lang="zh-TW" sz="1200" b="0" i="0" u="none" kern="1200" baseline="0">
                <a:solidFill>
                  <a:schemeClr val="tx1"/>
                </a:solidFill>
                <a:effectLst/>
                <a:latin typeface="+mn-lt"/>
                <a:ea typeface="+mn-ea"/>
                <a:cs typeface="+mn-cs"/>
              </a:rPr>
              <a:t>今天我們將研究調查結果，回顧 SIA 得出的結論和採取的行動步驟，並討論如何加強分會和專區層面的會員資格。請記住，本次演講的主題是「您的聲音很重要」，因為它確實很重要！我們想聽聽您對這些資訊的看法以及我們應該如何處理。我將以匿名的方式與 SIA 的會員擴展部門分享您的想法。  </a:t>
            </a:r>
          </a:p>
          <a:p>
            <a:endParaRPr lang="zh-TW" dirty="0"/>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zh-TW"/>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zh-TW" sz="1200" b="0" i="0" u="none" kern="1200" baseline="0">
                <a:solidFill>
                  <a:schemeClr val="tx1"/>
                </a:solidFill>
                <a:effectLst/>
                <a:latin typeface="+mn-lt"/>
                <a:ea typeface="+mn-ea"/>
                <a:cs typeface="+mn-cs"/>
              </a:rPr>
              <a:t>調查透過電子郵件發送給資料庫中所有擁有電子郵件信箱的會員，共 18,672 名會員。 </a:t>
            </a:r>
          </a:p>
          <a:p>
            <a:pPr algn="l" rtl="0" fontAlgn="base"/>
            <a:r>
              <a:rPr lang="zh-TW" sz="1200" b="0" i="0" u="none" kern="1200" baseline="0">
                <a:solidFill>
                  <a:schemeClr val="tx1"/>
                </a:solidFill>
                <a:effectLst/>
                <a:latin typeface="+mn-lt"/>
                <a:ea typeface="+mn-ea"/>
                <a:cs typeface="+mn-cs"/>
              </a:rPr>
              <a:t>2,631 名會員參與了調查，約占我們會籍總數的 11%。受訪者涵蓋各個年齡層和會籍年資。  </a:t>
            </a:r>
          </a:p>
          <a:p>
            <a:pPr algn="l" rtl="0" fontAlgn="base"/>
            <a:r>
              <a:rPr lang="zh-TW" sz="1200" b="0" i="0" u="none" kern="1200" baseline="0">
                <a:solidFill>
                  <a:schemeClr val="tx1"/>
                </a:solidFill>
                <a:effectLst/>
                <a:latin typeface="+mn-lt"/>
                <a:ea typeface="+mn-ea"/>
                <a:cs typeface="+mn-cs"/>
              </a:rPr>
              <a:t>我們收到來自各個專區的回覆，但超過 70% 的回覆來自美國和加拿大，因此需要加強拉丁美洲和亞洲的參與。  </a:t>
            </a:r>
          </a:p>
          <a:p>
            <a:pPr algn="l" rtl="0" fontAlgn="base"/>
            <a:r>
              <a:rPr lang="zh-TW" sz="1200" b="0" i="0" u="none" kern="1200" baseline="0">
                <a:solidFill>
                  <a:schemeClr val="tx1"/>
                </a:solidFill>
                <a:effectLst/>
                <a:latin typeface="+mn-lt"/>
                <a:ea typeface="+mn-ea"/>
                <a:cs typeface="+mn-cs"/>
              </a:rPr>
              <a:t>如果您參與過這項調查，可能會記得它很長——超過 100 個問題！SIA 將於 2027 年再次進行此項調查，屆時會簡化相關流程。由於調查篇幅較長，我們今天不會展示調查中的所有資料。今天的滿意度將四捨五入到最接近的整數，以便我身為演講者更易於口頭分享資訊。此外，如果分享的數字不等於 100%，我就不會分享回答「中立」的會員的百分比，以節省時間並專注於關鍵指標。  </a:t>
            </a:r>
          </a:p>
          <a:p>
            <a:endParaRPr lang="zh-TW"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zh-TW"/>
          </a:p>
        </p:txBody>
      </p:sp>
    </p:spTree>
    <p:extLst>
      <p:ext uri="{BB962C8B-B14F-4D97-AF65-F5344CB8AC3E}">
        <p14:creationId xmlns:p14="http://schemas.microsoft.com/office/powerpoint/2010/main" val="120212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zh-TW" sz="1200" b="0" i="0" u="none" kern="1200" baseline="0">
                <a:solidFill>
                  <a:schemeClr val="tx1"/>
                </a:solidFill>
                <a:effectLst/>
                <a:latin typeface="+mn-lt"/>
                <a:ea typeface="+mn-ea"/>
                <a:cs typeface="+mn-cs"/>
              </a:rPr>
              <a:t>76% 的人對 SIA 的整體經驗給予正面評價。雖然只有一小部分人 (4%) 表示不滿，但有 20% 的人持中立態度。  </a:t>
            </a:r>
          </a:p>
          <a:p>
            <a:pPr algn="l" rtl="0" fontAlgn="base"/>
            <a:r>
              <a:rPr lang="zh-TW" sz="1200" b="0" i="0" u="none" kern="1200" baseline="0">
                <a:solidFill>
                  <a:schemeClr val="tx1"/>
                </a:solidFill>
                <a:effectLst/>
                <a:latin typeface="+mn-lt"/>
                <a:ea typeface="+mn-ea"/>
                <a:cs typeface="+mn-cs"/>
              </a:rPr>
              <a:t>91% 的人表示他們會向朋友推薦 SIA 會員資格。這顯示了對組織的強烈忠誠度，值得慶祝！  </a:t>
            </a:r>
          </a:p>
          <a:p>
            <a:endParaRPr lang="zh-TW"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zh-TW"/>
          </a:p>
        </p:txBody>
      </p:sp>
    </p:spTree>
    <p:extLst>
      <p:ext uri="{BB962C8B-B14F-4D97-AF65-F5344CB8AC3E}">
        <p14:creationId xmlns:p14="http://schemas.microsoft.com/office/powerpoint/2010/main" val="295340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zh-TW" sz="1200" b="0" i="0" u="none" kern="1200" baseline="0">
                <a:solidFill>
                  <a:schemeClr val="tx1"/>
                </a:solidFill>
                <a:effectLst/>
                <a:latin typeface="+mn-lt"/>
                <a:ea typeface="+mn-ea"/>
                <a:cs typeface="+mn-cs"/>
              </a:rPr>
              <a:t>針對以下領域的會員滿意度提出了更詳細的問題：  </a:t>
            </a:r>
          </a:p>
          <a:p>
            <a:pPr algn="l" rtl="0" fontAlgn="base"/>
            <a:r>
              <a:rPr lang="zh-TW" sz="1200" b="0" i="0" u="none" kern="1200" baseline="0">
                <a:solidFill>
                  <a:schemeClr val="tx1"/>
                </a:solidFill>
                <a:effectLst/>
                <a:latin typeface="+mn-lt"/>
                <a:ea typeface="+mn-ea"/>
                <a:cs typeface="+mn-cs"/>
              </a:rPr>
              <a:t>分會領導層與職員 </a:t>
            </a:r>
          </a:p>
          <a:p>
            <a:pPr algn="l" rtl="0" fontAlgn="base"/>
            <a:r>
              <a:rPr lang="zh-TW" sz="1200" b="0" i="0" u="none" kern="1200" baseline="0">
                <a:solidFill>
                  <a:schemeClr val="tx1"/>
                </a:solidFill>
                <a:effectLst/>
                <a:latin typeface="+mn-lt"/>
                <a:ea typeface="+mn-ea"/>
                <a:cs typeface="+mn-cs"/>
              </a:rPr>
              <a:t>領導力發展 </a:t>
            </a:r>
          </a:p>
          <a:p>
            <a:pPr algn="l" rtl="0" fontAlgn="base"/>
            <a:r>
              <a:rPr lang="zh-TW" sz="1200" b="0" i="0" u="none" kern="1200" baseline="0">
                <a:solidFill>
                  <a:schemeClr val="tx1"/>
                </a:solidFill>
                <a:effectLst/>
                <a:latin typeface="+mn-lt"/>
                <a:ea typeface="+mn-ea"/>
                <a:cs typeface="+mn-cs"/>
              </a:rPr>
              <a:t>語言無障礙 </a:t>
            </a:r>
          </a:p>
          <a:p>
            <a:pPr algn="l" rtl="0" fontAlgn="base"/>
            <a:r>
              <a:rPr lang="zh-TW" sz="1200" b="0" i="0" u="none" kern="1200" baseline="0">
                <a:solidFill>
                  <a:schemeClr val="tx1"/>
                </a:solidFill>
                <a:effectLst/>
                <a:latin typeface="+mn-lt"/>
                <a:ea typeface="+mn-ea"/>
                <a:cs typeface="+mn-cs"/>
              </a:rPr>
              <a:t>行銷與通訊 </a:t>
            </a:r>
          </a:p>
          <a:p>
            <a:pPr algn="l" rtl="0" fontAlgn="base"/>
            <a:r>
              <a:rPr lang="zh-TW" sz="1200" b="0" i="0" u="none" kern="1200" baseline="0">
                <a:solidFill>
                  <a:schemeClr val="tx1"/>
                </a:solidFill>
                <a:effectLst/>
                <a:latin typeface="+mn-lt"/>
                <a:ea typeface="+mn-ea"/>
                <a:cs typeface="+mn-cs"/>
              </a:rPr>
              <a:t>計畫與使命  </a:t>
            </a:r>
          </a:p>
          <a:p>
            <a:pPr algn="l" rtl="0" fontAlgn="base"/>
            <a:r>
              <a:rPr lang="zh-TW" sz="1200" b="0" i="0" u="none" kern="1200" baseline="0">
                <a:solidFill>
                  <a:schemeClr val="tx1"/>
                </a:solidFill>
                <a:effectLst/>
                <a:latin typeface="+mn-lt"/>
                <a:ea typeface="+mn-ea"/>
                <a:cs typeface="+mn-cs"/>
              </a:rPr>
              <a:t>基金發展與捐贈者 </a:t>
            </a:r>
          </a:p>
          <a:p>
            <a:endParaRPr lang="zh-TW" dirty="0"/>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zh-TW"/>
          </a:p>
        </p:txBody>
      </p:sp>
    </p:spTree>
    <p:extLst>
      <p:ext uri="{BB962C8B-B14F-4D97-AF65-F5344CB8AC3E}">
        <p14:creationId xmlns:p14="http://schemas.microsoft.com/office/powerpoint/2010/main" val="1762643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SIA 在這方面做得很好，會員們的滿意度也更高。 </a:t>
            </a:r>
          </a:p>
          <a:p>
            <a:pPr lvl="0" algn="l" rtl="0"/>
            <a:r>
              <a:rPr lang="zh-TW" sz="1200" b="0" i="0" u="none" kern="1200" baseline="0">
                <a:solidFill>
                  <a:schemeClr val="tx1"/>
                </a:solidFill>
                <a:effectLst/>
                <a:latin typeface="+mn-lt"/>
                <a:ea typeface="+mn-ea"/>
                <a:cs typeface="+mn-cs"/>
              </a:rPr>
              <a:t>72% 的受訪者表示對夢想計畫帶來的會員經驗感到滿意。 </a:t>
            </a:r>
          </a:p>
          <a:p>
            <a:pPr lvl="0" algn="l" rtl="0"/>
            <a:r>
              <a:rPr lang="zh-TW" sz="1200" b="0" i="0" u="none" kern="1200" baseline="0">
                <a:solidFill>
                  <a:schemeClr val="tx1"/>
                </a:solidFill>
                <a:effectLst/>
                <a:latin typeface="+mn-lt"/>
                <a:ea typeface="+mn-ea"/>
                <a:cs typeface="+mn-cs"/>
              </a:rPr>
              <a:t>80% 的捐贈者對於他們向蘭馨會夢想計畫捐款的使用方式感到滿意，只有 1% 的人不滿意。 </a:t>
            </a:r>
          </a:p>
          <a:p>
            <a:pPr lvl="0" algn="l" rtl="0"/>
            <a:r>
              <a:rPr lang="zh-TW" sz="1200" b="0" i="0" u="none" kern="1200" baseline="0">
                <a:solidFill>
                  <a:schemeClr val="tx1"/>
                </a:solidFill>
                <a:effectLst/>
                <a:latin typeface="+mn-lt"/>
                <a:ea typeface="+mn-ea"/>
                <a:cs typeface="+mn-cs"/>
              </a:rPr>
              <a:t>80% 的人對《婦女良友電子報》感到滿意。只有 1% 的人表示不滿意。 </a:t>
            </a:r>
          </a:p>
          <a:p>
            <a:pPr lvl="0" algn="l" rtl="0"/>
            <a:r>
              <a:rPr lang="zh-TW" sz="1200" b="0" i="0" u="none" kern="1200" baseline="0">
                <a:solidFill>
                  <a:schemeClr val="tx1"/>
                </a:solidFill>
                <a:effectLst/>
                <a:latin typeface="+mn-lt"/>
                <a:ea typeface="+mn-ea"/>
                <a:cs typeface="+mn-cs"/>
              </a:rPr>
              <a:t>會員對於分會領導層身為 SIA 使命的捍衛者的滿意度達 84%。 </a:t>
            </a:r>
          </a:p>
          <a:p>
            <a:endParaRPr lang="zh-TW" dirty="0"/>
          </a:p>
        </p:txBody>
      </p:sp>
      <p:sp>
        <p:nvSpPr>
          <p:cNvPr id="4" name="Slide Number Placeholder 3"/>
          <p:cNvSpPr>
            <a:spLocks noGrp="1"/>
          </p:cNvSpPr>
          <p:nvPr>
            <p:ph type="sldNum" sz="quarter" idx="5"/>
          </p:nvPr>
        </p:nvSpPr>
        <p:spPr/>
        <p:txBody>
          <a:bodyPr/>
          <a:lstStyle/>
          <a:p>
            <a:pPr algn="l" rtl="0"/>
            <a:fld id="{3E5DF9FD-7162-404A-8CD0-A628AF675F7F}" type="slidenum">
              <a:rPr/>
              <a:t>5</a:t>
            </a:fld>
            <a:endParaRPr lang="zh-TW"/>
          </a:p>
        </p:txBody>
      </p:sp>
    </p:spTree>
    <p:extLst>
      <p:ext uri="{BB962C8B-B14F-4D97-AF65-F5344CB8AC3E}">
        <p14:creationId xmlns:p14="http://schemas.microsoft.com/office/powerpoint/2010/main" val="121445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7905D57-4580-45CC-9518-1F4211958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6E61499-5C1D-761F-C51D-9D810A2F4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024F70B-73EA-F6C5-8201-0C6BDE918AA3}"/>
              </a:ext>
            </a:extLst>
          </p:cNvPr>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我們確實發現了一些可以改進的領域。其中許多問題的主題是會員缺乏認知、理解或對現有資源的利用。 </a:t>
            </a:r>
          </a:p>
          <a:p>
            <a:pPr lvl="0" algn="l" rtl="0"/>
            <a:r>
              <a:rPr lang="zh-TW" sz="1200" b="0" i="0" u="none" kern="1200" baseline="0">
                <a:solidFill>
                  <a:schemeClr val="tx1"/>
                </a:solidFill>
                <a:effectLst/>
                <a:latin typeface="+mn-lt"/>
                <a:ea typeface="+mn-ea"/>
                <a:cs typeface="+mn-cs"/>
              </a:rPr>
              <a:t>57% 的人對 SIA 的網站感到滿意。17％ 的人表示不滿意，主要是因為他們找不到自己想要的東西，或者難以在入口網站上支付費用。  </a:t>
            </a:r>
          </a:p>
          <a:p>
            <a:pPr lvl="0" algn="l" rtl="0"/>
            <a:r>
              <a:rPr lang="zh-TW" sz="1200" b="0" i="0" u="none" kern="1200" baseline="0">
                <a:solidFill>
                  <a:schemeClr val="tx1"/>
                </a:solidFill>
                <a:effectLst/>
                <a:latin typeface="+mn-lt"/>
                <a:ea typeface="+mn-ea"/>
                <a:cs typeface="+mn-cs"/>
              </a:rPr>
              <a:t>66% 的受訪者對 2031 年大目標感到滿意，21% 的受訪者則持中立態度。9% 的人表示他們不知道 2031 年大目標，這凸顯了加強有關這項倡議的溝通和教育的機會，但只有 4% 的人表示不滿意。 </a:t>
            </a:r>
          </a:p>
          <a:p>
            <a:pPr lvl="0" algn="l" rtl="0"/>
            <a:r>
              <a:rPr lang="zh-TW" sz="1200" b="0" i="0" u="none" kern="1200" baseline="0">
                <a:solidFill>
                  <a:schemeClr val="tx1"/>
                </a:solidFill>
                <a:effectLst/>
                <a:latin typeface="+mn-lt"/>
                <a:ea typeface="+mn-ea"/>
                <a:cs typeface="+mn-cs"/>
              </a:rPr>
              <a:t>受訪者對分會領導者在策略計畫和/或分會成功藍圖上清晰傳達組織目標的能力給予了 67% 的滿意評價。  </a:t>
            </a:r>
          </a:p>
          <a:p>
            <a:endParaRPr lang="zh-TW" dirty="0"/>
          </a:p>
        </p:txBody>
      </p:sp>
      <p:sp>
        <p:nvSpPr>
          <p:cNvPr id="4" name="Slide Number Placeholder 3">
            <a:extLst>
              <a:ext uri="{FF2B5EF4-FFF2-40B4-BE49-F238E27FC236}">
                <a16:creationId xmlns:a16="http://schemas.microsoft.com/office/drawing/2014/main" xmlns="" id="{216349C3-3452-435E-244F-4EB039FBB0C0}"/>
              </a:ext>
            </a:extLst>
          </p:cNvPr>
          <p:cNvSpPr>
            <a:spLocks noGrp="1"/>
          </p:cNvSpPr>
          <p:nvPr>
            <p:ph type="sldNum" sz="quarter" idx="5"/>
          </p:nvPr>
        </p:nvSpPr>
        <p:spPr/>
        <p:txBody>
          <a:bodyPr/>
          <a:lstStyle/>
          <a:p>
            <a:pPr algn="l" rtl="0"/>
            <a:fld id="{3E5DF9FD-7162-404A-8CD0-A628AF675F7F}" type="slidenum">
              <a:rPr/>
              <a:t>6</a:t>
            </a:fld>
            <a:endParaRPr lang="zh-TW"/>
          </a:p>
        </p:txBody>
      </p:sp>
    </p:spTree>
    <p:extLst>
      <p:ext uri="{BB962C8B-B14F-4D97-AF65-F5344CB8AC3E}">
        <p14:creationId xmlns:p14="http://schemas.microsoft.com/office/powerpoint/2010/main" val="3694021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5587E7-1CBE-16A1-2DE5-B42824BF4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CFEA4F1-E981-8A71-548F-352562E07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E8F6573-3F96-4EDC-908F-36A82A23CBE2}"/>
              </a:ext>
            </a:extLst>
          </p:cNvPr>
          <p:cNvSpPr>
            <a:spLocks noGrp="1"/>
          </p:cNvSpPr>
          <p:nvPr>
            <p:ph type="body" idx="1"/>
          </p:nvPr>
        </p:nvSpPr>
        <p:spPr/>
        <p:txBody>
          <a:bodyPr/>
          <a:lstStyle/>
          <a:p>
            <a:pPr lvl="0" algn="l" rtl="0"/>
            <a:r>
              <a:rPr lang="zh-TW" sz="1200" b="0" i="0" u="none" kern="1200" baseline="0">
                <a:solidFill>
                  <a:schemeClr val="tx1"/>
                </a:solidFill>
                <a:effectLst/>
                <a:latin typeface="+mn-lt"/>
                <a:ea typeface="+mn-ea"/>
                <a:cs typeface="+mn-cs"/>
              </a:rPr>
              <a:t>26% 的人在去年聯絡過 SIAHQ。其中，70% 的人對他們所獲得的服務感到滿意。15％ 的人不滿意，最常見的原因是他們打電話或寄電子郵件但沒有收到回覆。這是 SIAHQ 已經確認並正在努力改進的一個領域。  </a:t>
            </a:r>
          </a:p>
          <a:p>
            <a:pPr lvl="0" algn="l" rtl="0"/>
            <a:r>
              <a:rPr lang="zh-TW" sz="1200" b="0" i="0" u="none" kern="1200" baseline="0">
                <a:solidFill>
                  <a:schemeClr val="tx1"/>
                </a:solidFill>
                <a:effectLst/>
                <a:latin typeface="+mn-lt"/>
                <a:ea typeface="+mn-ea"/>
                <a:cs typeface="+mn-cs"/>
              </a:rPr>
              <a:t>在 SIA 提供的領導力發展機會和活動中，#SIALeadtoAchieve 的「不適用」得分最高 (對於未參加的成員)，為 72%，滿意度得分最低，為 49%。隨選即用網路研討會的「不適用」分數為 52%，滿意度為 66%。 </a:t>
            </a:r>
          </a:p>
          <a:p>
            <a:pPr marL="0" marR="0" lvl="0" indent="0" algn="l" defTabSz="457200" rtl="0" eaLnBrk="1" fontAlgn="auto" latinLnBrk="0" hangingPunct="1">
              <a:lnSpc>
                <a:spcPct val="100000"/>
              </a:lnSpc>
              <a:spcBef>
                <a:spcPts val="0"/>
              </a:spcBef>
              <a:spcAft>
                <a:spcPts val="0"/>
              </a:spcAft>
              <a:buClrTx/>
              <a:buSzTx/>
              <a:buFontTx/>
              <a:buNone/>
              <a:tabLst/>
              <a:defRPr/>
            </a:pPr>
            <a:r>
              <a:rPr lang="zh-TW" sz="1200" b="0" i="0" u="none" kern="1200" baseline="0">
                <a:solidFill>
                  <a:schemeClr val="tx1"/>
                </a:solidFill>
                <a:effectLst/>
                <a:latin typeface="+mn-lt"/>
                <a:ea typeface="+mn-ea"/>
                <a:cs typeface="+mn-cs"/>
              </a:rPr>
              <a:t>口譯和翻譯服務的滿意度分別為 67% 和 70%，並指出一些口譯員沒有做好準備，不瞭解我們的術語，或提供的翻譯不準確，不符合他們的專區要求。 </a:t>
            </a:r>
          </a:p>
          <a:p>
            <a:pPr lvl="0" algn="l" rtl="0"/>
            <a:endParaRPr lang="zh-TW" sz="1200" kern="1200" dirty="0">
              <a:solidFill>
                <a:schemeClr val="tx1"/>
              </a:solidFill>
              <a:effectLst/>
              <a:latin typeface="+mn-lt"/>
              <a:ea typeface="+mn-ea"/>
              <a:cs typeface="+mn-cs"/>
            </a:endParaRPr>
          </a:p>
          <a:p>
            <a:endParaRPr lang="zh-TW" dirty="0"/>
          </a:p>
        </p:txBody>
      </p:sp>
      <p:sp>
        <p:nvSpPr>
          <p:cNvPr id="4" name="Slide Number Placeholder 3">
            <a:extLst>
              <a:ext uri="{FF2B5EF4-FFF2-40B4-BE49-F238E27FC236}">
                <a16:creationId xmlns:a16="http://schemas.microsoft.com/office/drawing/2014/main" xmlns="" id="{02ECF0D5-5583-7662-C96A-610895AC1F81}"/>
              </a:ext>
            </a:extLst>
          </p:cNvPr>
          <p:cNvSpPr>
            <a:spLocks noGrp="1"/>
          </p:cNvSpPr>
          <p:nvPr>
            <p:ph type="sldNum" sz="quarter" idx="5"/>
          </p:nvPr>
        </p:nvSpPr>
        <p:spPr/>
        <p:txBody>
          <a:bodyPr/>
          <a:lstStyle/>
          <a:p>
            <a:pPr algn="l" rtl="0"/>
            <a:fld id="{3E5DF9FD-7162-404A-8CD0-A628AF675F7F}" type="slidenum">
              <a:rPr/>
              <a:t>7</a:t>
            </a:fld>
            <a:endParaRPr lang="zh-TW"/>
          </a:p>
        </p:txBody>
      </p:sp>
    </p:spTree>
    <p:extLst>
      <p:ext uri="{BB962C8B-B14F-4D97-AF65-F5344CB8AC3E}">
        <p14:creationId xmlns:p14="http://schemas.microsoft.com/office/powerpoint/2010/main" val="1054020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FEE9591-7384-41FF-6441-405AC964D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399E327-337C-D3FC-7C9E-A51F2F2DF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D4DD1DB-C63B-EAE3-DDED-A4DDF2259837}"/>
              </a:ext>
            </a:extLst>
          </p:cNvPr>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雖然整體滿意度和推薦朋友的可能性很高，但 SIA 致力於向我們的會員表明，即使無法解決所有問題，SIA 也看到、聽到並重視您關切的事項。對於許多項目來說，這不會立即發生，但我們希望在明年看到這些變化。 </a:t>
            </a:r>
          </a:p>
          <a:p>
            <a:pPr algn="l" rtl="0"/>
            <a:r>
              <a:rPr lang="zh-TW" sz="1200" b="0" i="0" u="none" kern="1200" baseline="0">
                <a:solidFill>
                  <a:schemeClr val="tx1"/>
                </a:solidFill>
                <a:effectLst/>
                <a:latin typeface="+mn-lt"/>
                <a:ea typeface="+mn-ea"/>
                <a:cs typeface="+mn-cs"/>
              </a:rPr>
              <a:t>以下是根據上述資料得出的一些調查結論以及開放式評論主題和後續步驟：  </a:t>
            </a:r>
          </a:p>
          <a:p>
            <a:pPr algn="l" rtl="0"/>
            <a:r>
              <a:rPr lang="zh-TW" sz="1200" b="0" i="0" u="none" kern="1200" baseline="0">
                <a:solidFill>
                  <a:schemeClr val="tx1"/>
                </a:solidFill>
                <a:effectLst/>
                <a:latin typeface="+mn-lt"/>
                <a:ea typeface="+mn-ea"/>
                <a:cs typeface="+mn-cs"/>
              </a:rPr>
              <a:t>SIA 從評論和結果中看到，會籍價值需要澄清，因此他們提出以下建議： </a:t>
            </a:r>
          </a:p>
          <a:p>
            <a:pPr lvl="0" algn="l" rtl="0"/>
            <a:r>
              <a:rPr lang="zh-TW" sz="1200" b="0" i="0" u="none" kern="1200" baseline="0">
                <a:solidFill>
                  <a:schemeClr val="tx1"/>
                </a:solidFill>
                <a:effectLst/>
                <a:latin typeface="+mn-lt"/>
                <a:ea typeface="+mn-ea"/>
                <a:cs typeface="+mn-cs"/>
              </a:rPr>
              <a:t>制定年度 SIAHQ 報告 (而非年報)，分享 SIAHQ 員工今年在實現目標的策略進展和支援成員的營運工作方面為會員所做的事。 </a:t>
            </a:r>
          </a:p>
          <a:p>
            <a:pPr lvl="0" algn="l" rtl="0"/>
            <a:r>
              <a:rPr lang="zh-TW" sz="1200" b="0" i="0" u="none" kern="1200" baseline="0">
                <a:solidFill>
                  <a:schemeClr val="tx1"/>
                </a:solidFill>
                <a:effectLst/>
                <a:latin typeface="+mn-lt"/>
                <a:ea typeface="+mn-ea"/>
                <a:cs typeface="+mn-cs"/>
              </a:rPr>
              <a:t>所有會員福利都應在我們現有的溝通平台上清楚表達並經常宣傳，除了我們的使命之外，還包括人脈網絡、地方鄰里建設和關係。這些包括現有的支柱資源 (特別是籌款和會籍)、分會管理工具、網路研討會、Soroptimist UpliftHER 和 #SIALeadtoAchieve。還應定期審查和更新它們以確保品質和準確性。</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每年創建並分享一篇部落格文章，介紹 SIA 理事會和員工。包括工作人員的聯絡訊息，以便會員可以更直接解決他們的問題。</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考慮增加會員和 SIAHQ 工作人員之間聯絡的方法，例如分會可以請 SIAHQ 工作人員虛擬參加分會活動。 </a:t>
            </a:r>
          </a:p>
          <a:p>
            <a:endParaRPr lang="zh-TW" dirty="0"/>
          </a:p>
        </p:txBody>
      </p:sp>
      <p:sp>
        <p:nvSpPr>
          <p:cNvPr id="4" name="Slide Number Placeholder 3">
            <a:extLst>
              <a:ext uri="{FF2B5EF4-FFF2-40B4-BE49-F238E27FC236}">
                <a16:creationId xmlns:a16="http://schemas.microsoft.com/office/drawing/2014/main" xmlns="" id="{D7777978-55AD-35E4-8E70-19295A9AF875}"/>
              </a:ext>
            </a:extLst>
          </p:cNvPr>
          <p:cNvSpPr>
            <a:spLocks noGrp="1"/>
          </p:cNvSpPr>
          <p:nvPr>
            <p:ph type="sldNum" sz="quarter" idx="5"/>
          </p:nvPr>
        </p:nvSpPr>
        <p:spPr/>
        <p:txBody>
          <a:bodyPr/>
          <a:lstStyle/>
          <a:p>
            <a:pPr algn="l" rtl="0"/>
            <a:fld id="{3E5DF9FD-7162-404A-8CD0-A628AF675F7F}" type="slidenum">
              <a:rPr/>
              <a:t>8</a:t>
            </a:fld>
            <a:endParaRPr lang="zh-TW"/>
          </a:p>
        </p:txBody>
      </p:sp>
    </p:spTree>
    <p:extLst>
      <p:ext uri="{BB962C8B-B14F-4D97-AF65-F5344CB8AC3E}">
        <p14:creationId xmlns:p14="http://schemas.microsoft.com/office/powerpoint/2010/main" val="2348629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052967F-5E0E-9604-473B-B7F7C3FD2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26CFC9A-8B71-0509-1574-F0C7FD043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3E07A36-F580-5027-6328-27E968F82E47}"/>
              </a:ext>
            </a:extLst>
          </p:cNvPr>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為瞭解決對會員要求過高的問題，SIA 提出以下建議： </a:t>
            </a:r>
          </a:p>
          <a:p>
            <a:pPr lvl="0" algn="l" rtl="0"/>
            <a:r>
              <a:rPr lang="zh-TW" sz="1200" b="0" i="0" u="none" kern="1200" baseline="0">
                <a:solidFill>
                  <a:schemeClr val="tx1"/>
                </a:solidFill>
                <a:effectLst/>
                <a:latin typeface="+mn-lt"/>
                <a:ea typeface="+mn-ea"/>
                <a:cs typeface="+mn-cs"/>
              </a:rPr>
              <a:t>考慮在社群媒體上使用付費廣告來促進會員招募和新捐贈者的加入。</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繼續努力改進分會的章程，以便新會員更清楚地了解該組織。</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檢視現有的會籍資源並做出改進，特別是關於新會員管道。</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繼續研究 SIA 的整體活動模式，尋找降低會員和組織活動成本的方法。</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在下一個兩年期，與專區教育主委合作，鼓勵分會和專區依靠 SIAHQ 為特定職務、分會運營和領導力發展訓練的主要提供者。</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endParaRPr lang="zh-TW" dirty="0"/>
          </a:p>
        </p:txBody>
      </p:sp>
      <p:sp>
        <p:nvSpPr>
          <p:cNvPr id="4" name="Slide Number Placeholder 3">
            <a:extLst>
              <a:ext uri="{FF2B5EF4-FFF2-40B4-BE49-F238E27FC236}">
                <a16:creationId xmlns:a16="http://schemas.microsoft.com/office/drawing/2014/main" xmlns="" id="{D88D7629-38D0-FD98-7615-49AB303F5DAB}"/>
              </a:ext>
            </a:extLst>
          </p:cNvPr>
          <p:cNvSpPr>
            <a:spLocks noGrp="1"/>
          </p:cNvSpPr>
          <p:nvPr>
            <p:ph type="sldNum" sz="quarter" idx="5"/>
          </p:nvPr>
        </p:nvSpPr>
        <p:spPr/>
        <p:txBody>
          <a:bodyPr/>
          <a:lstStyle/>
          <a:p>
            <a:pPr algn="l" rtl="0"/>
            <a:fld id="{3E5DF9FD-7162-404A-8CD0-A628AF675F7F}" type="slidenum">
              <a:rPr/>
              <a:t>9</a:t>
            </a:fld>
            <a:endParaRPr lang="zh-TW"/>
          </a:p>
        </p:txBody>
      </p:sp>
    </p:spTree>
    <p:extLst>
      <p:ext uri="{BB962C8B-B14F-4D97-AF65-F5344CB8AC3E}">
        <p14:creationId xmlns:p14="http://schemas.microsoft.com/office/powerpoint/2010/main" val="1300560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1BE3968-FADC-2B4B-0CF2-10A759816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6DE434C-5A73-405A-2E12-0148778CC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43FC693-14BB-25DF-FAD3-70E31E03CB4F}"/>
              </a:ext>
            </a:extLst>
          </p:cNvPr>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此外，開放式意見回饋指出，領導角色存在混淆。SIA 打算採取以下措施： </a:t>
            </a:r>
          </a:p>
          <a:p>
            <a:pPr lvl="0" algn="l" rtl="0"/>
            <a:r>
              <a:rPr lang="zh-TW" sz="1200" b="0" i="0" u="none" kern="1200" baseline="0">
                <a:solidFill>
                  <a:schemeClr val="tx1"/>
                </a:solidFill>
                <a:effectLst/>
                <a:latin typeface="+mn-lt"/>
                <a:ea typeface="+mn-ea"/>
                <a:cs typeface="+mn-cs"/>
              </a:rPr>
              <a:t>創建有關分會成功藍圖的訓練資源，並為新領導者審查分會管理指導，以便他們瞭解期望並能恰如其分履行職責。 </a:t>
            </a:r>
          </a:p>
          <a:p>
            <a:pPr lvl="0" algn="l" rtl="0"/>
            <a:r>
              <a:rPr lang="zh-TW" sz="1200" b="0" i="0" u="none" kern="1200" baseline="0">
                <a:solidFill>
                  <a:schemeClr val="tx1"/>
                </a:solidFill>
                <a:effectLst/>
                <a:latin typeface="+mn-lt"/>
                <a:ea typeface="+mn-ea"/>
                <a:cs typeface="+mn-cs"/>
              </a:rPr>
              <a:t>考慮以簡短的方式提供資訊並擴大現有資源，例如定期的社群媒體/《婦女良友》系列，其中每個重點都以易於理解的簡短貼文來推廣資源和資訊。 </a:t>
            </a:r>
          </a:p>
          <a:p>
            <a:endParaRPr lang="zh-TW" dirty="0"/>
          </a:p>
        </p:txBody>
      </p:sp>
      <p:sp>
        <p:nvSpPr>
          <p:cNvPr id="4" name="Slide Number Placeholder 3">
            <a:extLst>
              <a:ext uri="{FF2B5EF4-FFF2-40B4-BE49-F238E27FC236}">
                <a16:creationId xmlns:a16="http://schemas.microsoft.com/office/drawing/2014/main" xmlns="" id="{FF516514-52A7-E1A7-FA8E-A6A0252773C8}"/>
              </a:ext>
            </a:extLst>
          </p:cNvPr>
          <p:cNvSpPr>
            <a:spLocks noGrp="1"/>
          </p:cNvSpPr>
          <p:nvPr>
            <p:ph type="sldNum" sz="quarter" idx="5"/>
          </p:nvPr>
        </p:nvSpPr>
        <p:spPr/>
        <p:txBody>
          <a:bodyPr/>
          <a:lstStyle/>
          <a:p>
            <a:pPr algn="l" rtl="0"/>
            <a:fld id="{3E5DF9FD-7162-404A-8CD0-A628AF675F7F}" type="slidenum">
              <a:rPr/>
              <a:t>10</a:t>
            </a:fld>
            <a:endParaRPr lang="zh-TW"/>
          </a:p>
        </p:txBody>
      </p:sp>
    </p:spTree>
    <p:extLst>
      <p:ext uri="{BB962C8B-B14F-4D97-AF65-F5344CB8AC3E}">
        <p14:creationId xmlns:p14="http://schemas.microsoft.com/office/powerpoint/2010/main" val="149239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927BEFD-0B8F-9731-57F8-1FACC0067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5C432C7-D79D-7D5F-799F-7E4CE60A7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0AB7760-42E8-A7AB-2181-1AD84DD19668}"/>
              </a:ext>
            </a:extLst>
          </p:cNvPr>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雖然 SIA 的網站和資料庫正處於過渡階段，但 SIA 正在考慮透過以下方式改善會員的技術使用經驗：</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《婦女良友》的常青部分按重點領域和語言連結到各種資源，以幫助會員更輕鬆地找到所需的資源。</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在未來技術計畫 (例如會員資源庫) 的發現和使用者測試期間，邀請會員委員會參與，以改善該資源的推廣。 </a:t>
            </a:r>
          </a:p>
          <a:p>
            <a:pPr lvl="0" algn="l" rtl="0"/>
            <a:r>
              <a:rPr lang="zh-TW" sz="1200" b="0" i="0" u="none" kern="1200" baseline="0">
                <a:solidFill>
                  <a:schemeClr val="tx1"/>
                </a:solidFill>
                <a:effectLst/>
                <a:latin typeface="+mn-lt"/>
                <a:ea typeface="+mn-ea"/>
                <a:cs typeface="+mn-cs"/>
              </a:rPr>
              <a:t>繼續工作計畫以增強現有的會員入口網站使用經驗。</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endParaRPr lang="zh-TW" dirty="0"/>
          </a:p>
        </p:txBody>
      </p:sp>
      <p:sp>
        <p:nvSpPr>
          <p:cNvPr id="4" name="Slide Number Placeholder 3">
            <a:extLst>
              <a:ext uri="{FF2B5EF4-FFF2-40B4-BE49-F238E27FC236}">
                <a16:creationId xmlns:a16="http://schemas.microsoft.com/office/drawing/2014/main" xmlns="" id="{FF781902-2FC8-EB14-8F26-8A6C04B8ED32}"/>
              </a:ext>
            </a:extLst>
          </p:cNvPr>
          <p:cNvSpPr>
            <a:spLocks noGrp="1"/>
          </p:cNvSpPr>
          <p:nvPr>
            <p:ph type="sldNum" sz="quarter" idx="5"/>
          </p:nvPr>
        </p:nvSpPr>
        <p:spPr/>
        <p:txBody>
          <a:bodyPr/>
          <a:lstStyle/>
          <a:p>
            <a:pPr algn="l" rtl="0"/>
            <a:fld id="{3E5DF9FD-7162-404A-8CD0-A628AF675F7F}" type="slidenum">
              <a:rPr/>
              <a:t>11</a:t>
            </a:fld>
            <a:endParaRPr lang="zh-TW"/>
          </a:p>
        </p:txBody>
      </p:sp>
    </p:spTree>
    <p:extLst>
      <p:ext uri="{BB962C8B-B14F-4D97-AF65-F5344CB8AC3E}">
        <p14:creationId xmlns:p14="http://schemas.microsoft.com/office/powerpoint/2010/main" val="2964332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C1889D-F637-0F3E-D150-1AB7F4D4E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D4FA149-F28D-0A11-2CCF-727078D017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3713D3E-2BC1-3D91-695D-D941EABA0946}"/>
              </a:ext>
            </a:extLst>
          </p:cNvPr>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最後，SIA 致力於透過以下步驟來改善需要總部協助的會員經驗： </a:t>
            </a:r>
          </a:p>
          <a:p>
            <a:pPr lvl="0" algn="l" rtl="0"/>
            <a:r>
              <a:rPr lang="zh-TW" sz="1200" b="0" i="0" u="none" kern="1200" baseline="0">
                <a:solidFill>
                  <a:schemeClr val="tx1"/>
                </a:solidFill>
                <a:effectLst/>
                <a:latin typeface="+mn-lt"/>
                <a:ea typeface="+mn-ea"/>
                <a:cs typeface="+mn-cs"/>
              </a:rPr>
              <a:t>審查翻譯和口譯品質，以確保所有會員都能充分參與我們的服務，並確保每個活動都有關於口譯品質的調查問題。 </a:t>
            </a:r>
          </a:p>
          <a:p>
            <a:pPr lvl="0" algn="l" rtl="0"/>
            <a:r>
              <a:rPr lang="zh-TW" sz="1200" b="0" i="0" u="none" kern="1200" baseline="0">
                <a:solidFill>
                  <a:schemeClr val="tx1"/>
                </a:solidFill>
                <a:effectLst/>
                <a:latin typeface="+mn-lt"/>
                <a:ea typeface="+mn-ea"/>
                <a:cs typeface="+mn-cs"/>
              </a:rPr>
              <a:t>應該對電話系統進行評估和測試，以確保所有分機都是最新的，並能連接到在職工作人員和語音信箱，這樣就不會因為轉接錯誤而導致長時間無法接通。  </a:t>
            </a:r>
          </a:p>
          <a:p>
            <a:pPr lvl="0" algn="l" rtl="0"/>
            <a:r>
              <a:rPr lang="zh-TW" sz="1200" b="0" i="0" u="none" kern="1200" baseline="0">
                <a:solidFill>
                  <a:schemeClr val="tx1"/>
                </a:solidFill>
                <a:effectLst/>
                <a:latin typeface="+mn-lt"/>
                <a:ea typeface="+mn-ea"/>
                <a:cs typeface="+mn-cs"/>
              </a:rPr>
              <a:t>繼續努力提高會員關懷電話和電子郵件的首次接觸解決率。</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考慮增加每月固定的 Open Office Hours，以便會員獲得入口網站的協助或透過 Zoom 通話與工作人員一起存取資源。</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考慮 SIA 志工領導是否可以為員工提供訓練並讓他們瞭解自己的文化，這樣我們就可以學到更多來解決關於過於以美國為中心的意見回饋。  </a:t>
            </a:r>
          </a:p>
          <a:p>
            <a:endParaRPr lang="zh-TW" dirty="0"/>
          </a:p>
        </p:txBody>
      </p:sp>
      <p:sp>
        <p:nvSpPr>
          <p:cNvPr id="4" name="Slide Number Placeholder 3">
            <a:extLst>
              <a:ext uri="{FF2B5EF4-FFF2-40B4-BE49-F238E27FC236}">
                <a16:creationId xmlns:a16="http://schemas.microsoft.com/office/drawing/2014/main" xmlns="" id="{D1235BC2-D9DC-A0D1-37E5-42A6114C7E78}"/>
              </a:ext>
            </a:extLst>
          </p:cNvPr>
          <p:cNvSpPr>
            <a:spLocks noGrp="1"/>
          </p:cNvSpPr>
          <p:nvPr>
            <p:ph type="sldNum" sz="quarter" idx="5"/>
          </p:nvPr>
        </p:nvSpPr>
        <p:spPr/>
        <p:txBody>
          <a:bodyPr/>
          <a:lstStyle/>
          <a:p>
            <a:pPr algn="l" rtl="0"/>
            <a:fld id="{3E5DF9FD-7162-404A-8CD0-A628AF675F7F}" type="slidenum">
              <a:rPr/>
              <a:t>12</a:t>
            </a:fld>
            <a:endParaRPr lang="zh-TW"/>
          </a:p>
        </p:txBody>
      </p:sp>
    </p:spTree>
    <p:extLst>
      <p:ext uri="{BB962C8B-B14F-4D97-AF65-F5344CB8AC3E}">
        <p14:creationId xmlns:p14="http://schemas.microsoft.com/office/powerpoint/2010/main" val="136424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A935FC-2CC2-DB2E-EA4A-F0644F073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29CFDF2-603C-9890-A5FB-48B7FEDC1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421ED69-C9AD-7EE9-9B9C-804F7ED10D29}"/>
              </a:ext>
            </a:extLst>
          </p:cNvPr>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當然，雖然 SIA 可以採取行動，但會員在其分會、地區和專區內的本地經驗才是他們滿意度的關鍵驅動因素。  </a:t>
            </a:r>
          </a:p>
          <a:p>
            <a:pPr lvl="0" algn="l" rtl="0"/>
            <a:r>
              <a:rPr lang="zh-TW" sz="1200" b="0" i="0" u="none" kern="1200" baseline="0">
                <a:solidFill>
                  <a:schemeClr val="tx1"/>
                </a:solidFill>
                <a:effectLst/>
                <a:latin typeface="+mn-lt"/>
                <a:ea typeface="+mn-ea"/>
                <a:cs typeface="+mn-cs"/>
              </a:rPr>
              <a:t>繼續現有的會員領導者行為準則工作計畫，以減少地方層面的文明問題，並提供更多結構來解決這些問題。</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確保《</a:t>
            </a:r>
            <a:r>
              <a:rPr lang="zh-TW" sz="1200" b="0" i="1" u="none" kern="1200" baseline="0">
                <a:solidFill>
                  <a:schemeClr val="tx1"/>
                </a:solidFill>
                <a:effectLst/>
                <a:latin typeface="+mn-lt"/>
                <a:ea typeface="+mn-ea"/>
                <a:cs typeface="+mn-cs"/>
              </a:rPr>
              <a:t>婦女良友</a:t>
            </a:r>
            <a:r>
              <a:rPr lang="zh-TW" sz="1200" b="0" i="0" u="none" kern="1200" baseline="0">
                <a:solidFill>
                  <a:schemeClr val="tx1"/>
                </a:solidFill>
                <a:effectLst/>
                <a:latin typeface="+mn-lt"/>
                <a:ea typeface="+mn-ea"/>
                <a:cs typeface="+mn-cs"/>
              </a:rPr>
              <a:t>》被宣傳為 SIA 的主要新聞來源，以便新舊會員都知道可以透過它來獲取活動和資源。告知不想透過電子郵件閱讀的人，該資訊可在部落格上取得。</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與分會和專區活動計畫主委合作，推動大目標加速專案，以協調非願景重點專案，因為新會員是為了我們的夢想計畫和使命才加入。</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pPr lvl="0" algn="l" rtl="0"/>
            <a:r>
              <a:rPr lang="zh-TW" sz="1200" b="0" i="0" u="none" kern="1200" baseline="0">
                <a:solidFill>
                  <a:schemeClr val="tx1"/>
                </a:solidFill>
                <a:effectLst/>
                <a:latin typeface="+mn-lt"/>
                <a:ea typeface="+mn-ea"/>
                <a:cs typeface="+mn-cs"/>
              </a:rPr>
              <a:t>訂定並提供分會營運訓練，例如規劃有效的會議、管理訓練和角色訓練。</a:t>
            </a:r>
            <a:r>
              <a:rPr lang="zh-TW" sz="1200" b="1" i="0" u="none" kern="1200" baseline="0">
                <a:solidFill>
                  <a:schemeClr val="tx1"/>
                </a:solidFill>
                <a:effectLst/>
                <a:latin typeface="+mn-lt"/>
                <a:ea typeface="+mn-ea"/>
                <a:cs typeface="+mn-cs"/>
              </a:rPr>
              <a:t> </a:t>
            </a:r>
            <a:r>
              <a:rPr lang="zh-TW" sz="1200" b="0" i="0" u="none" kern="1200" baseline="0">
                <a:solidFill>
                  <a:schemeClr val="tx1"/>
                </a:solidFill>
                <a:effectLst/>
                <a:latin typeface="+mn-lt"/>
                <a:ea typeface="+mn-ea"/>
                <a:cs typeface="+mn-cs"/>
              </a:rPr>
              <a:t> </a:t>
            </a:r>
          </a:p>
          <a:p>
            <a:endParaRPr lang="zh-TW" dirty="0"/>
          </a:p>
        </p:txBody>
      </p:sp>
      <p:sp>
        <p:nvSpPr>
          <p:cNvPr id="4" name="Slide Number Placeholder 3">
            <a:extLst>
              <a:ext uri="{FF2B5EF4-FFF2-40B4-BE49-F238E27FC236}">
                <a16:creationId xmlns:a16="http://schemas.microsoft.com/office/drawing/2014/main" xmlns="" id="{7E4F7266-70EF-50D0-F501-90F55C43FD41}"/>
              </a:ext>
            </a:extLst>
          </p:cNvPr>
          <p:cNvSpPr>
            <a:spLocks noGrp="1"/>
          </p:cNvSpPr>
          <p:nvPr>
            <p:ph type="sldNum" sz="quarter" idx="5"/>
          </p:nvPr>
        </p:nvSpPr>
        <p:spPr/>
        <p:txBody>
          <a:bodyPr/>
          <a:lstStyle/>
          <a:p>
            <a:pPr algn="l" rtl="0"/>
            <a:fld id="{3E5DF9FD-7162-404A-8CD0-A628AF675F7F}" type="slidenum">
              <a:rPr/>
              <a:t>13</a:t>
            </a:fld>
            <a:endParaRPr lang="zh-TW"/>
          </a:p>
        </p:txBody>
      </p:sp>
    </p:spTree>
    <p:extLst>
      <p:ext uri="{BB962C8B-B14F-4D97-AF65-F5344CB8AC3E}">
        <p14:creationId xmlns:p14="http://schemas.microsoft.com/office/powerpoint/2010/main" val="2551968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BB5B5D-423A-0B27-0F82-B05A86E9C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E40FB4-5E33-AA69-A95D-E9EA802BB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13CC92-C4EE-28DE-1682-B084A9896C43}"/>
              </a:ext>
            </a:extLst>
          </p:cNvPr>
          <p:cNvSpPr>
            <a:spLocks noGrp="1"/>
          </p:cNvSpPr>
          <p:nvPr>
            <p:ph type="body" idx="1"/>
          </p:nvPr>
        </p:nvSpPr>
        <p:spPr/>
        <p:txBody>
          <a:bodyPr/>
          <a:lstStyle/>
          <a:p>
            <a:pPr algn="l" rtl="0"/>
            <a:r>
              <a:rPr lang="zh-TW" sz="1200" b="0" i="0" u="none" kern="1200" baseline="0">
                <a:solidFill>
                  <a:schemeClr val="tx1"/>
                </a:solidFill>
                <a:effectLst/>
                <a:latin typeface="+mn-lt"/>
                <a:ea typeface="+mn-ea"/>
                <a:cs typeface="+mn-cs"/>
              </a:rPr>
              <a:t>那麼，您有什麼看法？您是否從共享的資訊中而有其他結論？  </a:t>
            </a:r>
          </a:p>
          <a:p>
            <a:pPr algn="l" rtl="0"/>
            <a:r>
              <a:rPr lang="zh-TW" sz="1200" b="0" i="0" u="none" kern="1200" baseline="0">
                <a:solidFill>
                  <a:schemeClr val="tx1"/>
                </a:solidFill>
                <a:effectLst/>
                <a:latin typeface="+mn-lt"/>
                <a:ea typeface="+mn-ea"/>
                <a:cs typeface="+mn-cs"/>
              </a:rPr>
              <a:t>您認為缺少了什麼？  </a:t>
            </a:r>
          </a:p>
          <a:p>
            <a:pPr algn="l" rtl="0"/>
            <a:r>
              <a:rPr lang="zh-TW" sz="1200" b="0" i="0" u="none" kern="1200" baseline="0">
                <a:solidFill>
                  <a:schemeClr val="tx1"/>
                </a:solidFill>
                <a:effectLst/>
                <a:latin typeface="+mn-lt"/>
                <a:ea typeface="+mn-ea"/>
                <a:cs typeface="+mn-cs"/>
              </a:rPr>
              <a:t>我們如何克服一些會員認知不足的領域？ </a:t>
            </a:r>
          </a:p>
          <a:p>
            <a:pPr algn="l" rtl="0"/>
            <a:r>
              <a:rPr lang="zh-TW" sz="1200" b="0" i="1" u="none" kern="1200" baseline="0">
                <a:solidFill>
                  <a:schemeClr val="tx1"/>
                </a:solidFill>
                <a:effectLst/>
                <a:latin typeface="+mn-lt"/>
                <a:ea typeface="+mn-ea"/>
                <a:cs typeface="+mn-cs"/>
              </a:rPr>
              <a:t>（請答案）</a:t>
            </a:r>
            <a:r>
              <a:rPr lang="zh-TW" sz="1200" b="0" i="0" u="none" kern="1200" baseline="0">
                <a:solidFill>
                  <a:schemeClr val="tx1"/>
                </a:solidFill>
                <a:effectLst/>
                <a:latin typeface="+mn-lt"/>
                <a:ea typeface="+mn-ea"/>
                <a:cs typeface="+mn-cs"/>
              </a:rPr>
              <a:t> </a:t>
            </a:r>
          </a:p>
          <a:p>
            <a:pPr algn="l" rtl="0"/>
            <a:r>
              <a:rPr lang="zh-TW" sz="1200" b="0" i="0" u="none" kern="1200" baseline="0">
                <a:solidFill>
                  <a:schemeClr val="tx1"/>
                </a:solidFill>
                <a:effectLst/>
                <a:latin typeface="+mn-lt"/>
                <a:ea typeface="+mn-ea"/>
                <a:cs typeface="+mn-cs"/>
              </a:rPr>
              <a:t>您認為您的分會可以在地方層級或我們的地區/專區內採取哪些不同措施，來確保每位會員都能在蘭馨會有正面的經驗？  </a:t>
            </a:r>
          </a:p>
          <a:p>
            <a:pPr algn="l" rtl="0"/>
            <a:r>
              <a:rPr lang="zh-TW" sz="1200" b="0" i="1" u="none" kern="1200" baseline="0">
                <a:solidFill>
                  <a:schemeClr val="tx1"/>
                </a:solidFill>
                <a:effectLst/>
                <a:latin typeface="+mn-lt"/>
                <a:ea typeface="+mn-ea"/>
                <a:cs typeface="+mn-cs"/>
              </a:rPr>
              <a:t>（請答案）</a:t>
            </a:r>
            <a:r>
              <a:rPr lang="zh-TW" sz="1200" b="0" i="0" u="none" kern="1200" baseline="0">
                <a:solidFill>
                  <a:schemeClr val="tx1"/>
                </a:solidFill>
                <a:effectLst/>
                <a:latin typeface="+mn-lt"/>
                <a:ea typeface="+mn-ea"/>
                <a:cs typeface="+mn-cs"/>
              </a:rPr>
              <a:t> </a:t>
            </a:r>
          </a:p>
          <a:p>
            <a:endParaRPr lang="zh-TW" dirty="0"/>
          </a:p>
        </p:txBody>
      </p:sp>
      <p:sp>
        <p:nvSpPr>
          <p:cNvPr id="4" name="Slide Number Placeholder 3">
            <a:extLst>
              <a:ext uri="{FF2B5EF4-FFF2-40B4-BE49-F238E27FC236}">
                <a16:creationId xmlns:a16="http://schemas.microsoft.com/office/drawing/2014/main" xmlns="" id="{6A476552-A543-6F7A-9657-5CC89A8E00D9}"/>
              </a:ext>
            </a:extLst>
          </p:cNvPr>
          <p:cNvSpPr>
            <a:spLocks noGrp="1"/>
          </p:cNvSpPr>
          <p:nvPr>
            <p:ph type="sldNum" sz="quarter" idx="5"/>
          </p:nvPr>
        </p:nvSpPr>
        <p:spPr/>
        <p:txBody>
          <a:bodyPr/>
          <a:lstStyle/>
          <a:p>
            <a:pPr algn="l" rtl="0"/>
            <a:fld id="{3E5DF9FD-7162-404A-8CD0-A628AF675F7F}" type="slidenum">
              <a:rPr/>
              <a:t>14</a:t>
            </a:fld>
            <a:endParaRPr lang="zh-TW"/>
          </a:p>
        </p:txBody>
      </p:sp>
    </p:spTree>
    <p:extLst>
      <p:ext uri="{BB962C8B-B14F-4D97-AF65-F5344CB8AC3E}">
        <p14:creationId xmlns:p14="http://schemas.microsoft.com/office/powerpoint/2010/main" val="143731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sz="1200" b="0" i="0" u="none" kern="1200" baseline="0">
                <a:solidFill>
                  <a:schemeClr val="tx1"/>
                </a:solidFill>
                <a:effectLst/>
                <a:latin typeface="+mn-lt"/>
                <a:ea typeface="+mn-ea"/>
                <a:cs typeface="+mn-cs"/>
              </a:rPr>
              <a:t>我想鼓勵大家花點時間寫下一些想法，說明您的分會甚至您個人可以做些什麼，來改善蘭馨會的參與經驗。傾聽新會員的想法、幫助某人上任新的領導職位、或確保其他成員知道閱讀《婦女良友》以獲取所有最新新聞和訊息，這些都是可以幫助提高會籍保留率並使蘭馨會成為最好的組織的小方法！感謝您！</a:t>
            </a:r>
          </a:p>
          <a:p>
            <a:endParaRPr lang="zh-TW" dirty="0"/>
          </a:p>
        </p:txBody>
      </p:sp>
      <p:sp>
        <p:nvSpPr>
          <p:cNvPr id="4" name="Slide Number Placeholder 3"/>
          <p:cNvSpPr>
            <a:spLocks noGrp="1"/>
          </p:cNvSpPr>
          <p:nvPr>
            <p:ph type="sldNum" sz="quarter" idx="5"/>
          </p:nvPr>
        </p:nvSpPr>
        <p:spPr/>
        <p:txBody>
          <a:bodyPr/>
          <a:lstStyle/>
          <a:p>
            <a:pPr algn="l" rtl="0"/>
            <a:fld id="{3E5DF9FD-7162-404A-8CD0-A628AF675F7F}" type="slidenum">
              <a:rPr/>
              <a:t>15</a:t>
            </a:fld>
            <a:endParaRPr lang="zh-TW"/>
          </a:p>
        </p:txBody>
      </p:sp>
    </p:spTree>
    <p:extLst>
      <p:ext uri="{BB962C8B-B14F-4D97-AF65-F5344CB8AC3E}">
        <p14:creationId xmlns:p14="http://schemas.microsoft.com/office/powerpoint/2010/main" val="3770246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xmlns=""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xmlns=""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xmlns=""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zh-TW">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0" spc="300" dirty="0">
                <a:latin typeface="Corbel" panose="020B0503020204020204" pitchFamily="34" charset="0"/>
                <a:cs typeface="Calibri"/>
              </a:rPr>
              <a:t>SOROPTIMIST INTERNATIONAL OF THE AMERICAS, INC.®</a:t>
            </a:r>
          </a:p>
          <a:p>
            <a:pPr algn="ctr"/>
            <a:endParaRPr lang="en-US"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zh-TW">
              <a:solidFill>
                <a:schemeClr val="tx1">
                  <a:lumMod val="65000"/>
                  <a:lumOff val="35000"/>
                </a:schemeClr>
              </a:solidFill>
            </a:endParaRPr>
          </a:p>
        </p:txBody>
      </p:sp>
      <p:sp>
        <p:nvSpPr>
          <p:cNvPr id="10" name="TextBox 9"/>
          <p:cNvSpPr txBox="1"/>
          <p:nvPr/>
        </p:nvSpPr>
        <p:spPr>
          <a:xfrm>
            <a:off x="4402027" y="1712665"/>
            <a:ext cx="4354516" cy="840230"/>
          </a:xfrm>
          <a:prstGeom prst="rect">
            <a:avLst/>
          </a:prstGeom>
          <a:noFill/>
        </p:spPr>
        <p:txBody>
          <a:bodyPr wrap="square" rtlCol="0">
            <a:spAutoFit/>
          </a:bodyPr>
          <a:lstStyle/>
          <a:p>
            <a:pPr algn="l" rtl="0">
              <a:lnSpc>
                <a:spcPct val="90000"/>
              </a:lnSpc>
            </a:pPr>
            <a:r>
              <a:rPr lang="zh-TW" b="1" i="0" u="none" baseline="0" dirty="0">
                <a:solidFill>
                  <a:srgbClr val="BB4076"/>
                </a:solidFill>
              </a:rPr>
              <a:t>您的聲音很重要！ </a:t>
            </a:r>
          </a:p>
          <a:p>
            <a:pPr algn="l" rtl="0">
              <a:lnSpc>
                <a:spcPct val="90000"/>
              </a:lnSpc>
            </a:pPr>
            <a:r>
              <a:rPr lang="zh-TW" b="1" i="0" u="none" baseline="0" dirty="0">
                <a:solidFill>
                  <a:srgbClr val="BB4076"/>
                </a:solidFill>
              </a:rPr>
              <a:t>蘭馨會會員經驗調查結果與討論</a:t>
            </a:r>
            <a:endParaRPr lang="zh-TW" sz="4000" b="1" dirty="0">
              <a:solidFill>
                <a:srgbClr val="BB4076"/>
              </a:solidFill>
              <a:latin typeface="Effra" panose="020B0603020203020204" pitchFamily="34" charset="77"/>
              <a:cs typeface="Tw Cen MT"/>
            </a:endParaRPr>
          </a:p>
        </p:txBody>
      </p:sp>
      <p:sp>
        <p:nvSpPr>
          <p:cNvPr id="3" name="TextBox 2">
            <a:extLst>
              <a:ext uri="{FF2B5EF4-FFF2-40B4-BE49-F238E27FC236}">
                <a16:creationId xmlns:a16="http://schemas.microsoft.com/office/drawing/2014/main" xmlns="" id="{DAC064BB-F697-1D46-A1F3-B18A749C9FDB}"/>
              </a:ext>
            </a:extLst>
          </p:cNvPr>
          <p:cNvSpPr txBox="1"/>
          <p:nvPr/>
        </p:nvSpPr>
        <p:spPr>
          <a:xfrm>
            <a:off x="4402026" y="3205820"/>
            <a:ext cx="2495227" cy="369332"/>
          </a:xfrm>
          <a:prstGeom prst="rect">
            <a:avLst/>
          </a:prstGeom>
          <a:noFill/>
        </p:spPr>
        <p:txBody>
          <a:bodyPr wrap="square" rtlCol="0">
            <a:spAutoFit/>
          </a:bodyPr>
          <a:lstStyle/>
          <a:p>
            <a:pPr algn="l" rtl="0"/>
            <a:r>
              <a:rPr lang="zh-TW" b="0" i="0" u="none" baseline="0">
                <a:latin typeface="Corbel" panose="020B0503020204020204" pitchFamily="34" charset="0"/>
                <a:cs typeface="Tw Cen MT"/>
              </a:rPr>
              <a:t>2025 年秋季</a:t>
            </a:r>
          </a:p>
        </p:txBody>
      </p:sp>
      <p:pic>
        <p:nvPicPr>
          <p:cNvPr id="9" name="Picture 8">
            <a:extLst>
              <a:ext uri="{FF2B5EF4-FFF2-40B4-BE49-F238E27FC236}">
                <a16:creationId xmlns:a16="http://schemas.microsoft.com/office/drawing/2014/main" xmlns="" id="{D3EDCED1-01A3-5648-B7CD-AB6374511CA4}"/>
              </a:ext>
            </a:extLst>
          </p:cNvPr>
          <p:cNvPicPr>
            <a:picLocks noChangeAspect="1"/>
          </p:cNvPicPr>
          <p:nvPr/>
        </p:nvPicPr>
        <p:blipFill>
          <a:blip r:embed="rId3"/>
          <a:stretch>
            <a:fillRect/>
          </a:stretch>
        </p:blipFill>
        <p:spPr>
          <a:xfrm>
            <a:off x="4488084" y="3031688"/>
            <a:ext cx="2140157" cy="45719"/>
          </a:xfrm>
          <a:prstGeom prst="rect">
            <a:avLst/>
          </a:prstGeom>
        </p:spPr>
      </p:pic>
      <p:pic>
        <p:nvPicPr>
          <p:cNvPr id="7" name="Picture 6" descr="背景圖案&#10;&#10;描述自動生成">
            <a:extLst>
              <a:ext uri="{FF2B5EF4-FFF2-40B4-BE49-F238E27FC236}">
                <a16:creationId xmlns:a16="http://schemas.microsoft.com/office/drawing/2014/main" xmlns=""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標誌&#10;&#10;描述自動生成">
            <a:extLst>
              <a:ext uri="{FF2B5EF4-FFF2-40B4-BE49-F238E27FC236}">
                <a16:creationId xmlns:a16="http://schemas.microsoft.com/office/drawing/2014/main" xmlns=""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桌上有台電腦&#10;&#10;人工智慧生成的內容可能不正確。">
            <a:extLst>
              <a:ext uri="{FF2B5EF4-FFF2-40B4-BE49-F238E27FC236}">
                <a16:creationId xmlns:a16="http://schemas.microsoft.com/office/drawing/2014/main" xmlns="" id="{37C423A4-703D-E41F-0889-EA06F6E00BD0}"/>
              </a:ext>
            </a:extLst>
          </p:cNvPr>
          <p:cNvPicPr>
            <a:picLocks noGrp="1" noChangeAspect="1"/>
          </p:cNvPicPr>
          <p:nvPr>
            <p:ph sz="quarter" idx="2"/>
          </p:nvPr>
        </p:nvPicPr>
        <p:blipFill>
          <a:blip r:embed="rId3"/>
          <a:stretch>
            <a:fillRect/>
          </a:stretch>
        </p:blipFill>
        <p:spPr>
          <a:xfrm>
            <a:off x="4371473" y="1286897"/>
            <a:ext cx="4772527" cy="3160712"/>
          </a:xfrm>
        </p:spPr>
      </p:pic>
      <p:sp>
        <p:nvSpPr>
          <p:cNvPr id="4" name="Title 3"/>
          <p:cNvSpPr>
            <a:spLocks noGrp="1"/>
          </p:cNvSpPr>
          <p:nvPr>
            <p:ph type="title"/>
          </p:nvPr>
        </p:nvSpPr>
        <p:spPr/>
        <p:txBody>
          <a:bodyPr>
            <a:normAutofit fontScale="90000"/>
          </a:bodyPr>
          <a:lstStyle/>
          <a:p>
            <a:pPr rtl="0"/>
            <a:r>
              <a:rPr lang="zh-TW" b="0" i="0" u="none" baseline="0"/>
              <a:t>會員滿意度調查</a:t>
            </a:r>
          </a:p>
        </p:txBody>
      </p:sp>
      <p:sp>
        <p:nvSpPr>
          <p:cNvPr id="7" name="Footer Placeholder 2">
            <a:extLst>
              <a:ext uri="{FF2B5EF4-FFF2-40B4-BE49-F238E27FC236}">
                <a16:creationId xmlns:a16="http://schemas.microsoft.com/office/drawing/2014/main" xmlns="" id="{718FCFE7-71C3-4C46-87F4-B4C784BA6DC5}"/>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sp>
        <p:nvSpPr>
          <p:cNvPr id="8" name="TextBox 7">
            <a:extLst>
              <a:ext uri="{FF2B5EF4-FFF2-40B4-BE49-F238E27FC236}">
                <a16:creationId xmlns:a16="http://schemas.microsoft.com/office/drawing/2014/main" xmlns="" id="{5412DD7D-C2E5-794F-EBBD-DF975E9E687C}"/>
              </a:ext>
            </a:extLst>
          </p:cNvPr>
          <p:cNvSpPr txBox="1"/>
          <p:nvPr/>
        </p:nvSpPr>
        <p:spPr>
          <a:xfrm>
            <a:off x="419622" y="1286897"/>
            <a:ext cx="3757808" cy="2308324"/>
          </a:xfrm>
          <a:prstGeom prst="rect">
            <a:avLst/>
          </a:prstGeom>
          <a:noFill/>
        </p:spPr>
        <p:txBody>
          <a:bodyPr wrap="square" rtlCol="0">
            <a:spAutoFit/>
          </a:bodyPr>
          <a:lstStyle/>
          <a:p>
            <a:pPr marL="285750" indent="-285750" algn="l" rtl="0" fontAlgn="base">
              <a:buFont typeface="Arial" panose="020B0604020202020204" pitchFamily="34" charset="0"/>
              <a:buChar char="•"/>
            </a:pPr>
            <a:r>
              <a:rPr lang="zh-TW" b="0" i="0" u="none" baseline="0"/>
              <a:t>2,631 名會員參與了調查。</a:t>
            </a:r>
          </a:p>
          <a:p>
            <a:pPr marL="285750" indent="-285750" algn="l" rtl="0" fontAlgn="base">
              <a:buFont typeface="Arial" panose="020B0604020202020204" pitchFamily="34" charset="0"/>
              <a:buChar char="•"/>
            </a:pPr>
            <a:r>
              <a:rPr lang="zh-TW" b="0" i="0" u="none" baseline="0"/>
              <a:t>受訪者涵蓋各個年齡層、會籍年資和所有專區。  </a:t>
            </a:r>
          </a:p>
          <a:p>
            <a:pPr marL="285750" indent="-285750" algn="l" rtl="0" fontAlgn="base">
              <a:buFont typeface="Arial" panose="020B0604020202020204" pitchFamily="34" charset="0"/>
              <a:buChar char="•"/>
            </a:pPr>
            <a:r>
              <a:rPr lang="zh-TW" b="0" i="0" u="none" baseline="0"/>
              <a:t>由於調查時間較長，我們今天不會檢視每個y 資料點。</a:t>
            </a:r>
          </a:p>
        </p:txBody>
      </p:sp>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6C6C51-732F-881A-1F97-B9E4688226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400C626-D68F-7EC9-337C-575551F8A9BD}"/>
              </a:ext>
            </a:extLst>
          </p:cNvPr>
          <p:cNvSpPr>
            <a:spLocks noGrp="1"/>
          </p:cNvSpPr>
          <p:nvPr>
            <p:ph sz="quarter" idx="2"/>
          </p:nvPr>
        </p:nvSpPr>
        <p:spPr>
          <a:xfrm>
            <a:off x="550534" y="1245582"/>
            <a:ext cx="7696000" cy="2686050"/>
          </a:xfrm>
        </p:spPr>
        <p:txBody>
          <a:bodyPr/>
          <a:lstStyle/>
          <a:p>
            <a:pPr algn="l" rtl="0" fontAlgn="base"/>
            <a:r>
              <a:rPr lang="zh-TW" b="0" i="0" u="none" baseline="0"/>
              <a:t>76% 的人對 SIA 的整體經驗給予正面評價。  </a:t>
            </a:r>
          </a:p>
          <a:p>
            <a:pPr algn="l" rtl="0" fontAlgn="base"/>
            <a:endParaRPr lang="zh-TW" dirty="0"/>
          </a:p>
          <a:p>
            <a:pPr algn="l" rtl="0" fontAlgn="base"/>
            <a:r>
              <a:rPr lang="zh-TW" b="0" i="0" u="none" baseline="0"/>
              <a:t>91% 的人表示他們會向朋友推薦 SIA 會員資格。 </a:t>
            </a:r>
          </a:p>
        </p:txBody>
      </p:sp>
      <p:sp>
        <p:nvSpPr>
          <p:cNvPr id="3" name="Title 2">
            <a:extLst>
              <a:ext uri="{FF2B5EF4-FFF2-40B4-BE49-F238E27FC236}">
                <a16:creationId xmlns:a16="http://schemas.microsoft.com/office/drawing/2014/main" xmlns="" id="{51241DFE-CD43-25DF-8441-9AADE967DA89}"/>
              </a:ext>
            </a:extLst>
          </p:cNvPr>
          <p:cNvSpPr>
            <a:spLocks noGrp="1"/>
          </p:cNvSpPr>
          <p:nvPr>
            <p:ph type="title"/>
          </p:nvPr>
        </p:nvSpPr>
        <p:spPr/>
        <p:txBody>
          <a:bodyPr>
            <a:normAutofit fontScale="90000"/>
          </a:bodyPr>
          <a:lstStyle/>
          <a:p>
            <a:pPr algn="l" rtl="0"/>
            <a:r>
              <a:rPr lang="zh-TW" b="0" i="0" u="none" baseline="0"/>
              <a:t>主要結果</a:t>
            </a:r>
          </a:p>
        </p:txBody>
      </p:sp>
      <p:sp>
        <p:nvSpPr>
          <p:cNvPr id="4" name="Footer Placeholder 2">
            <a:extLst>
              <a:ext uri="{FF2B5EF4-FFF2-40B4-BE49-F238E27FC236}">
                <a16:creationId xmlns:a16="http://schemas.microsoft.com/office/drawing/2014/main" xmlns="" id="{7F09D0F6-960D-063D-2EB4-381B796C2B59}"/>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spTree>
    <p:extLst>
      <p:ext uri="{BB962C8B-B14F-4D97-AF65-F5344CB8AC3E}">
        <p14:creationId xmlns:p14="http://schemas.microsoft.com/office/powerpoint/2010/main" val="191914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2DF507D-2FFC-44A4-6F1C-68BFA03D0F9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6E18C64B-E6E8-62FF-D7B4-46FE43209C3D}"/>
              </a:ext>
            </a:extLst>
          </p:cNvPr>
          <p:cNvSpPr>
            <a:spLocks noGrp="1"/>
          </p:cNvSpPr>
          <p:nvPr>
            <p:ph type="body" sz="quarter" idx="10"/>
          </p:nvPr>
        </p:nvSpPr>
        <p:spPr/>
        <p:txBody>
          <a:bodyPr/>
          <a:lstStyle/>
          <a:p>
            <a:pPr marL="457200" indent="-457200" algn="l" rtl="0" fontAlgn="base">
              <a:buFont typeface="Arial" panose="020B0604020202020204" pitchFamily="34" charset="0"/>
              <a:buChar char="•"/>
            </a:pPr>
            <a:r>
              <a:rPr lang="zh-TW" b="0" i="0" u="none" baseline="0"/>
              <a:t>分會領導層與職員 </a:t>
            </a:r>
          </a:p>
          <a:p>
            <a:pPr marL="457200" indent="-457200" algn="l" rtl="0" fontAlgn="base">
              <a:buFont typeface="Arial" panose="020B0604020202020204" pitchFamily="34" charset="0"/>
              <a:buChar char="•"/>
            </a:pPr>
            <a:r>
              <a:rPr lang="zh-TW" b="0" i="0" u="none" baseline="0"/>
              <a:t>領導力發展 </a:t>
            </a:r>
          </a:p>
          <a:p>
            <a:pPr marL="457200" indent="-457200" algn="l" rtl="0" fontAlgn="base">
              <a:buFont typeface="Arial" panose="020B0604020202020204" pitchFamily="34" charset="0"/>
              <a:buChar char="•"/>
            </a:pPr>
            <a:r>
              <a:rPr lang="zh-TW" b="0" i="0" u="none" baseline="0"/>
              <a:t>語言無障礙 </a:t>
            </a:r>
          </a:p>
          <a:p>
            <a:pPr marL="457200" indent="-457200" algn="l" rtl="0" fontAlgn="base">
              <a:buFont typeface="Arial" panose="020B0604020202020204" pitchFamily="34" charset="0"/>
              <a:buChar char="•"/>
            </a:pPr>
            <a:r>
              <a:rPr lang="zh-TW" b="0" i="0" u="none" baseline="0"/>
              <a:t>行銷與通訊 </a:t>
            </a:r>
          </a:p>
          <a:p>
            <a:pPr marL="457200" indent="-457200" algn="l" rtl="0" fontAlgn="base">
              <a:buFont typeface="Arial" panose="020B0604020202020204" pitchFamily="34" charset="0"/>
              <a:buChar char="•"/>
            </a:pPr>
            <a:r>
              <a:rPr lang="zh-TW" b="0" i="0" u="none" baseline="0"/>
              <a:t>計畫與使命  </a:t>
            </a:r>
          </a:p>
          <a:p>
            <a:pPr marL="457200" indent="-457200" algn="l" rtl="0" fontAlgn="base">
              <a:buFont typeface="Arial" panose="020B0604020202020204" pitchFamily="34" charset="0"/>
              <a:buChar char="•"/>
            </a:pPr>
            <a:r>
              <a:rPr lang="zh-TW" b="0" i="0" u="none" baseline="0"/>
              <a:t>基金發展與捐贈者 </a:t>
            </a:r>
          </a:p>
          <a:p>
            <a:endParaRPr lang="zh-TW" dirty="0"/>
          </a:p>
        </p:txBody>
      </p:sp>
      <p:sp>
        <p:nvSpPr>
          <p:cNvPr id="3" name="Title 2">
            <a:extLst>
              <a:ext uri="{FF2B5EF4-FFF2-40B4-BE49-F238E27FC236}">
                <a16:creationId xmlns:a16="http://schemas.microsoft.com/office/drawing/2014/main" xmlns="" id="{7CFBFCD0-3C4E-83A8-B3C0-7D34E5939F1C}"/>
              </a:ext>
            </a:extLst>
          </p:cNvPr>
          <p:cNvSpPr>
            <a:spLocks noGrp="1"/>
          </p:cNvSpPr>
          <p:nvPr>
            <p:ph type="title"/>
          </p:nvPr>
        </p:nvSpPr>
        <p:spPr/>
        <p:txBody>
          <a:bodyPr/>
          <a:lstStyle/>
          <a:p>
            <a:pPr rtl="0"/>
            <a:r>
              <a:rPr lang="zh-TW" b="0" i="0" u="none" baseline="0"/>
              <a:t>評量的領域</a:t>
            </a:r>
          </a:p>
        </p:txBody>
      </p:sp>
      <p:sp>
        <p:nvSpPr>
          <p:cNvPr id="5" name="Footer Placeholder 2">
            <a:extLst>
              <a:ext uri="{FF2B5EF4-FFF2-40B4-BE49-F238E27FC236}">
                <a16:creationId xmlns:a16="http://schemas.microsoft.com/office/drawing/2014/main" xmlns="" id="{A3F8B503-73DB-8F15-2603-99F6ECB13879}"/>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solidFill>
                  <a:srgbClr val="BB4076"/>
                </a:solidFill>
                <a:latin typeface="Corbel" panose="020B0503020204020204" pitchFamily="34" charset="0"/>
                <a:cs typeface="Calibri"/>
              </a:rPr>
              <a:t>SIA | 2025 年秋季 |</a:t>
            </a:r>
            <a:r>
              <a:rPr lang="zh-TW" sz="1400" b="0" i="0" u="none" baseline="0">
                <a:solidFill>
                  <a:srgbClr val="BB4076"/>
                </a:solidFill>
                <a:latin typeface="Corbel" panose="020B0503020204020204" pitchFamily="34" charset="0"/>
                <a:cs typeface="Calibri"/>
              </a:rPr>
              <a:t>您的聲音很重要</a:t>
            </a:r>
            <a:endParaRPr lang="zh-TW" sz="1400" b="0" dirty="0">
              <a:solidFill>
                <a:srgbClr val="BB4076"/>
              </a:solidFill>
              <a:latin typeface="Corbel" panose="020B0503020204020204" pitchFamily="34" charset="0"/>
              <a:cs typeface="Calibri"/>
            </a:endParaRPr>
          </a:p>
          <a:p>
            <a:pPr algn="ctr" rtl="0"/>
            <a:endParaRPr lang="zh-TW" sz="2400" b="0" spc="300" dirty="0">
              <a:latin typeface="Tw Cen MT"/>
              <a:cs typeface="Tw Cen MT"/>
            </a:endParaRPr>
          </a:p>
        </p:txBody>
      </p:sp>
    </p:spTree>
    <p:extLst>
      <p:ext uri="{BB962C8B-B14F-4D97-AF65-F5344CB8AC3E}">
        <p14:creationId xmlns:p14="http://schemas.microsoft.com/office/powerpoint/2010/main" val="2741177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p:txBody>
          <a:bodyPr/>
          <a:lstStyle/>
          <a:p>
            <a:pPr marL="457200" lvl="0" indent="-457200" algn="l" rtl="0">
              <a:buFont typeface="Arial" panose="020B0604020202020204" pitchFamily="34" charset="0"/>
              <a:buChar char="•"/>
            </a:pPr>
            <a:r>
              <a:rPr lang="zh-TW" b="0" i="0" u="none" baseline="0"/>
              <a:t>夢想計畫與貢獻</a:t>
            </a:r>
          </a:p>
          <a:p>
            <a:pPr marL="457200" lvl="0" indent="-457200" algn="l" rtl="0">
              <a:buFont typeface="Arial" panose="020B0604020202020204" pitchFamily="34" charset="0"/>
              <a:buChar char="•"/>
            </a:pPr>
            <a:r>
              <a:rPr lang="zh-TW" b="0" i="0" u="none" baseline="0"/>
              <a:t>《婦女良友》電子報</a:t>
            </a:r>
          </a:p>
          <a:p>
            <a:pPr marL="457200" lvl="0" indent="-457200" algn="l" rtl="0">
              <a:buFont typeface="Arial" panose="020B0604020202020204" pitchFamily="34" charset="0"/>
              <a:buChar char="•"/>
            </a:pPr>
            <a:r>
              <a:rPr lang="zh-TW" b="0" i="0" u="none" baseline="0"/>
              <a:t>分會領導層是使命的捍衛者</a:t>
            </a:r>
          </a:p>
          <a:p>
            <a:endParaRPr lang="zh-TW" dirty="0"/>
          </a:p>
        </p:txBody>
      </p:sp>
      <p:sp>
        <p:nvSpPr>
          <p:cNvPr id="3" name="Title 2"/>
          <p:cNvSpPr>
            <a:spLocks noGrp="1"/>
          </p:cNvSpPr>
          <p:nvPr>
            <p:ph type="title"/>
          </p:nvPr>
        </p:nvSpPr>
        <p:spPr/>
        <p:txBody>
          <a:bodyPr>
            <a:normAutofit fontScale="90000"/>
          </a:bodyPr>
          <a:lstStyle/>
          <a:p>
            <a:pPr algn="l" rtl="0"/>
            <a:r>
              <a:rPr lang="zh-TW" b="0" i="0" u="none" baseline="0"/>
              <a:t>優勢領域</a:t>
            </a:r>
          </a:p>
        </p:txBody>
      </p:sp>
      <p:sp>
        <p:nvSpPr>
          <p:cNvPr id="4" name="Footer Placeholder 2">
            <a:extLst>
              <a:ext uri="{FF2B5EF4-FFF2-40B4-BE49-F238E27FC236}">
                <a16:creationId xmlns:a16="http://schemas.microsoft.com/office/drawing/2014/main" xmlns="" id="{FCA27314-3677-6A46-87C9-51B7EC067374}"/>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spTree>
    <p:extLst>
      <p:ext uri="{BB962C8B-B14F-4D97-AF65-F5344CB8AC3E}">
        <p14:creationId xmlns:p14="http://schemas.microsoft.com/office/powerpoint/2010/main" val="1592864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2C00D9-2DBA-2C3D-87D9-E865329AC4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17F1BC9-B565-8BAF-CE5B-3B3C60F986CF}"/>
              </a:ext>
            </a:extLst>
          </p:cNvPr>
          <p:cNvSpPr>
            <a:spLocks noGrp="1"/>
          </p:cNvSpPr>
          <p:nvPr>
            <p:ph sz="quarter" idx="2"/>
          </p:nvPr>
        </p:nvSpPr>
        <p:spPr/>
        <p:txBody>
          <a:bodyPr/>
          <a:lstStyle/>
          <a:p>
            <a:pPr marL="457200" lvl="0" indent="-457200" algn="l" rtl="0">
              <a:buFont typeface="Arial" panose="020B0604020202020204" pitchFamily="34" charset="0"/>
              <a:buChar char="•"/>
            </a:pPr>
            <a:r>
              <a:rPr lang="zh-TW" b="0" i="0" u="none" baseline="0"/>
              <a:t>網站/入口網站</a:t>
            </a:r>
          </a:p>
          <a:p>
            <a:pPr marL="457200" lvl="0" indent="-457200" algn="l" rtl="0">
              <a:buFont typeface="Arial" panose="020B0604020202020204" pitchFamily="34" charset="0"/>
              <a:buChar char="•"/>
            </a:pPr>
            <a:r>
              <a:rPr lang="zh-TW" b="0" i="0" u="none" baseline="0"/>
              <a:t> 對於大目標的認知</a:t>
            </a:r>
          </a:p>
          <a:p>
            <a:pPr marL="457200" lvl="0" indent="-457200" algn="l" rtl="0">
              <a:buFont typeface="Arial" panose="020B0604020202020204" pitchFamily="34" charset="0"/>
              <a:buChar char="•"/>
            </a:pPr>
            <a:r>
              <a:rPr lang="zh-TW" b="0" i="0" u="none" baseline="0"/>
              <a:t>分會領導層對分會成功藍圖的瞭解</a:t>
            </a:r>
          </a:p>
          <a:p>
            <a:endParaRPr lang="zh-TW" dirty="0"/>
          </a:p>
        </p:txBody>
      </p:sp>
      <p:sp>
        <p:nvSpPr>
          <p:cNvPr id="3" name="Title 2">
            <a:extLst>
              <a:ext uri="{FF2B5EF4-FFF2-40B4-BE49-F238E27FC236}">
                <a16:creationId xmlns:a16="http://schemas.microsoft.com/office/drawing/2014/main" xmlns="" id="{EE5DA97D-BE8B-AFAC-91A7-C595371147D9}"/>
              </a:ext>
            </a:extLst>
          </p:cNvPr>
          <p:cNvSpPr>
            <a:spLocks noGrp="1"/>
          </p:cNvSpPr>
          <p:nvPr>
            <p:ph type="title"/>
          </p:nvPr>
        </p:nvSpPr>
        <p:spPr/>
        <p:txBody>
          <a:bodyPr>
            <a:normAutofit fontScale="90000"/>
          </a:bodyPr>
          <a:lstStyle/>
          <a:p>
            <a:pPr algn="l" rtl="0"/>
            <a:r>
              <a:rPr lang="zh-TW" b="0" i="0" u="none" baseline="0"/>
              <a:t>改進領域</a:t>
            </a:r>
          </a:p>
        </p:txBody>
      </p:sp>
      <p:sp>
        <p:nvSpPr>
          <p:cNvPr id="4" name="Footer Placeholder 2">
            <a:extLst>
              <a:ext uri="{FF2B5EF4-FFF2-40B4-BE49-F238E27FC236}">
                <a16:creationId xmlns:a16="http://schemas.microsoft.com/office/drawing/2014/main" xmlns="" id="{AE0DFE04-8CEB-24C3-9EF6-5A078A11FBF0}"/>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pic>
        <p:nvPicPr>
          <p:cNvPr id="8" name="Picture 7" descr="一群婦女正在看電腦&#10;&#10;人工智慧生成的內容可能不正確。">
            <a:extLst>
              <a:ext uri="{FF2B5EF4-FFF2-40B4-BE49-F238E27FC236}">
                <a16:creationId xmlns:a16="http://schemas.microsoft.com/office/drawing/2014/main" xmlns="" id="{AAB1F2AA-7E79-5CE9-206E-A8BF716B97EA}"/>
              </a:ext>
            </a:extLst>
          </p:cNvPr>
          <p:cNvPicPr>
            <a:picLocks noChangeAspect="1"/>
          </p:cNvPicPr>
          <p:nvPr/>
        </p:nvPicPr>
        <p:blipFill>
          <a:blip r:embed="rId3"/>
          <a:stretch>
            <a:fillRect/>
          </a:stretch>
        </p:blipFill>
        <p:spPr>
          <a:xfrm>
            <a:off x="5743482" y="143422"/>
            <a:ext cx="3306480" cy="2204320"/>
          </a:xfrm>
          <a:prstGeom prst="ellipse">
            <a:avLst/>
          </a:prstGeom>
          <a:ln>
            <a:noFill/>
          </a:ln>
          <a:effectLst>
            <a:softEdge rad="112500"/>
          </a:effectLst>
        </p:spPr>
      </p:pic>
    </p:spTree>
    <p:extLst>
      <p:ext uri="{BB962C8B-B14F-4D97-AF65-F5344CB8AC3E}">
        <p14:creationId xmlns:p14="http://schemas.microsoft.com/office/powerpoint/2010/main" val="3213381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827F79-B541-8E2F-CB53-EEA9D05FB49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46C83CB2-09DF-4ADA-CFED-71763C65C046}"/>
              </a:ext>
            </a:extLst>
          </p:cNvPr>
          <p:cNvSpPr>
            <a:spLocks noGrp="1"/>
          </p:cNvSpPr>
          <p:nvPr>
            <p:ph sz="quarter" idx="2"/>
          </p:nvPr>
        </p:nvSpPr>
        <p:spPr/>
        <p:txBody>
          <a:bodyPr/>
          <a:lstStyle/>
          <a:p>
            <a:pPr marL="457200" lvl="0" indent="-457200" algn="l" rtl="0">
              <a:buFont typeface="Arial" panose="020B0604020202020204" pitchFamily="34" charset="0"/>
              <a:buChar char="•"/>
            </a:pPr>
            <a:r>
              <a:rPr lang="zh-TW" b="0" i="0" u="none" baseline="0"/>
              <a:t>15% 的人在聯絡 SIAHQ 時表示不滿意</a:t>
            </a:r>
          </a:p>
          <a:p>
            <a:pPr marL="457200" lvl="0" indent="-457200" algn="l" rtl="0">
              <a:buFont typeface="Arial" panose="020B0604020202020204" pitchFamily="34" charset="0"/>
              <a:buChar char="•"/>
            </a:pPr>
            <a:r>
              <a:rPr lang="zh-TW" b="0" i="0" u="none" baseline="0"/>
              <a:t>對#SIALeadtoAchieve 和j隨選即用網路研討會的認知度較低</a:t>
            </a:r>
          </a:p>
        </p:txBody>
      </p:sp>
      <p:pic>
        <p:nvPicPr>
          <p:cNvPr id="1026" name="Picture 2" descr="308,500+ 張協助顧客的圖片與版稅……">
            <a:extLst>
              <a:ext uri="{FF2B5EF4-FFF2-40B4-BE49-F238E27FC236}">
                <a16:creationId xmlns:a16="http://schemas.microsoft.com/office/drawing/2014/main" xmlns="" id="{86105203-CA41-8AA6-F490-9B8A18E34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46" y="2889765"/>
            <a:ext cx="2908704" cy="19391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xmlns="" id="{88D22382-0B3D-F122-538F-B9E330EB60EA}"/>
              </a:ext>
            </a:extLst>
          </p:cNvPr>
          <p:cNvSpPr>
            <a:spLocks noGrp="1"/>
          </p:cNvSpPr>
          <p:nvPr>
            <p:ph type="title"/>
          </p:nvPr>
        </p:nvSpPr>
        <p:spPr/>
        <p:txBody>
          <a:bodyPr>
            <a:normAutofit fontScale="90000"/>
          </a:bodyPr>
          <a:lstStyle/>
          <a:p>
            <a:pPr algn="l" rtl="0"/>
            <a:r>
              <a:rPr lang="zh-TW" b="0" i="0" u="none" baseline="0"/>
              <a:t>改進領域</a:t>
            </a:r>
          </a:p>
        </p:txBody>
      </p:sp>
      <p:sp>
        <p:nvSpPr>
          <p:cNvPr id="4" name="Footer Placeholder 2">
            <a:extLst>
              <a:ext uri="{FF2B5EF4-FFF2-40B4-BE49-F238E27FC236}">
                <a16:creationId xmlns:a16="http://schemas.microsoft.com/office/drawing/2014/main" xmlns="" id="{97A1316E-7B14-07BB-CB21-0154F8269BEE}"/>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spTree>
    <p:extLst>
      <p:ext uri="{BB962C8B-B14F-4D97-AF65-F5344CB8AC3E}">
        <p14:creationId xmlns:p14="http://schemas.microsoft.com/office/powerpoint/2010/main" val="3584452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C91A306-B2EF-6EEA-A52D-21A3972BB2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24841724-B9F9-758B-F4F0-D156FCF2BFCF}"/>
              </a:ext>
            </a:extLst>
          </p:cNvPr>
          <p:cNvSpPr>
            <a:spLocks noGrp="1"/>
          </p:cNvSpPr>
          <p:nvPr>
            <p:ph type="title"/>
          </p:nvPr>
        </p:nvSpPr>
        <p:spPr/>
        <p:txBody>
          <a:bodyPr>
            <a:normAutofit fontScale="90000"/>
          </a:bodyPr>
          <a:lstStyle/>
          <a:p>
            <a:pPr algn="l" rtl="0"/>
            <a:r>
              <a:rPr lang="zh-TW" b="0" i="0" u="none" baseline="0"/>
              <a:t>行動計畫</a:t>
            </a:r>
          </a:p>
        </p:txBody>
      </p:sp>
      <p:sp>
        <p:nvSpPr>
          <p:cNvPr id="4" name="Footer Placeholder 2">
            <a:extLst>
              <a:ext uri="{FF2B5EF4-FFF2-40B4-BE49-F238E27FC236}">
                <a16:creationId xmlns:a16="http://schemas.microsoft.com/office/drawing/2014/main" xmlns="" id="{A09920B4-FDBD-7498-BD1F-6A610FF63D0F}"/>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sp>
        <p:nvSpPr>
          <p:cNvPr id="5" name="Speech Bubble: Rectangle 4">
            <a:extLst>
              <a:ext uri="{FF2B5EF4-FFF2-40B4-BE49-F238E27FC236}">
                <a16:creationId xmlns:a16="http://schemas.microsoft.com/office/drawing/2014/main" xmlns="" id="{AEF06EC8-A30D-C3F8-A97F-A3C30CE0DF09}"/>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zh-TW" b="0" i="0" u="none" baseline="0"/>
              <a:t>闡明會籍的價值</a:t>
            </a:r>
          </a:p>
        </p:txBody>
      </p:sp>
      <p:sp>
        <p:nvSpPr>
          <p:cNvPr id="6" name="Text Placeholder 2">
            <a:extLst>
              <a:ext uri="{FF2B5EF4-FFF2-40B4-BE49-F238E27FC236}">
                <a16:creationId xmlns:a16="http://schemas.microsoft.com/office/drawing/2014/main" xmlns="" id="{43922138-AF07-1E6E-7B1E-FF9F812598C9}"/>
              </a:ext>
            </a:extLst>
          </p:cNvPr>
          <p:cNvSpPr>
            <a:spLocks noGrp="1"/>
          </p:cNvSpPr>
          <p:nvPr>
            <p:ph sz="quarter" idx="2"/>
          </p:nvPr>
        </p:nvSpPr>
        <p:spPr>
          <a:xfrm>
            <a:off x="3670126" y="1246340"/>
            <a:ext cx="4843637" cy="2685898"/>
          </a:xfrm>
        </p:spPr>
        <p:txBody>
          <a:bodyPr>
            <a:normAutofit fontScale="77500" lnSpcReduction="20000"/>
          </a:bodyPr>
          <a:lstStyle/>
          <a:p>
            <a:pPr marL="457200" lvl="0" indent="-457200" algn="l" rtl="0">
              <a:buFont typeface="Arial" panose="020B0604020202020204" pitchFamily="34" charset="0"/>
              <a:buChar char="•"/>
            </a:pPr>
            <a:r>
              <a:rPr lang="zh-TW" b="0" i="0" u="none" baseline="0"/>
              <a:t>訂定並分享年度 SIAHQ 活動報告。</a:t>
            </a:r>
          </a:p>
          <a:p>
            <a:pPr marL="457200" lvl="0" indent="-457200" algn="l" rtl="0">
              <a:buFont typeface="Arial" panose="020B0604020202020204" pitchFamily="34" charset="0"/>
              <a:buChar char="•"/>
            </a:pPr>
            <a:r>
              <a:rPr lang="zh-TW" b="0" i="0" u="none" baseline="0"/>
              <a:t>闡明所有會籍權益。</a:t>
            </a:r>
          </a:p>
          <a:p>
            <a:pPr marL="457200" lvl="0" indent="-457200" algn="l" rtl="0">
              <a:buFont typeface="Arial" panose="020B0604020202020204" pitchFamily="34" charset="0"/>
              <a:buChar char="•"/>
            </a:pPr>
            <a:r>
              <a:rPr lang="zh-TW" b="0" i="0" u="none" baseline="0"/>
              <a:t>推動與資源廣泛。 </a:t>
            </a:r>
          </a:p>
          <a:p>
            <a:pPr marL="457200" lvl="0" indent="-457200" algn="l" rtl="0">
              <a:buFont typeface="Arial" panose="020B0604020202020204" pitchFamily="34" charset="0"/>
              <a:buChar char="•"/>
            </a:pPr>
            <a:r>
              <a:rPr lang="zh-TW" b="0" i="0" u="none" baseline="0"/>
              <a:t>每年分享一篇部落格文章，介紹 SIA 理事會和員工，並提供員工聯絡資訊。</a:t>
            </a:r>
          </a:p>
          <a:p>
            <a:pPr marL="457200" lvl="0" indent="-457200" algn="l" rtl="0">
              <a:buFont typeface="Arial" panose="020B0604020202020204" pitchFamily="34" charset="0"/>
              <a:buChar char="•"/>
            </a:pPr>
            <a:r>
              <a:rPr lang="zh-TW" b="0" i="0" u="none" baseline="0"/>
              <a:t> 增加會員與 SIAHQ 員工之間的聯繫。</a:t>
            </a:r>
          </a:p>
        </p:txBody>
      </p:sp>
    </p:spTree>
    <p:extLst>
      <p:ext uri="{BB962C8B-B14F-4D97-AF65-F5344CB8AC3E}">
        <p14:creationId xmlns:p14="http://schemas.microsoft.com/office/powerpoint/2010/main" val="1556528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C041AA3-6CF0-A383-1F24-779F1F970F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3702A377-152E-976E-5BF5-C6BF9171A901}"/>
              </a:ext>
            </a:extLst>
          </p:cNvPr>
          <p:cNvSpPr>
            <a:spLocks noGrp="1"/>
          </p:cNvSpPr>
          <p:nvPr>
            <p:ph type="title"/>
          </p:nvPr>
        </p:nvSpPr>
        <p:spPr/>
        <p:txBody>
          <a:bodyPr>
            <a:normAutofit fontScale="90000"/>
          </a:bodyPr>
          <a:lstStyle/>
          <a:p>
            <a:pPr algn="l" rtl="0"/>
            <a:r>
              <a:rPr lang="zh-TW" b="0" i="0" u="none" baseline="0"/>
              <a:t>行動計畫</a:t>
            </a:r>
          </a:p>
        </p:txBody>
      </p:sp>
      <p:sp>
        <p:nvSpPr>
          <p:cNvPr id="4" name="Footer Placeholder 2">
            <a:extLst>
              <a:ext uri="{FF2B5EF4-FFF2-40B4-BE49-F238E27FC236}">
                <a16:creationId xmlns:a16="http://schemas.microsoft.com/office/drawing/2014/main" xmlns="" id="{9E0AE332-DE45-EA63-D8B9-BEDEEED44D5C}"/>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sp>
        <p:nvSpPr>
          <p:cNvPr id="5" name="Speech Bubble: Rectangle 4">
            <a:extLst>
              <a:ext uri="{FF2B5EF4-FFF2-40B4-BE49-F238E27FC236}">
                <a16:creationId xmlns:a16="http://schemas.microsoft.com/office/drawing/2014/main" xmlns="" id="{188722FA-9590-0754-0111-8A4414C259B2}"/>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zh-TW" b="0" i="0" u="none" baseline="0"/>
              <a:t>對會員的要求太高</a:t>
            </a:r>
          </a:p>
        </p:txBody>
      </p:sp>
      <p:sp>
        <p:nvSpPr>
          <p:cNvPr id="6" name="Text Placeholder 2">
            <a:extLst>
              <a:ext uri="{FF2B5EF4-FFF2-40B4-BE49-F238E27FC236}">
                <a16:creationId xmlns:a16="http://schemas.microsoft.com/office/drawing/2014/main" xmlns="" id="{4DB9D27C-0E12-1E83-4014-37CD5BBE4F3F}"/>
              </a:ext>
            </a:extLst>
          </p:cNvPr>
          <p:cNvSpPr>
            <a:spLocks noGrp="1"/>
          </p:cNvSpPr>
          <p:nvPr>
            <p:ph sz="quarter" idx="2"/>
          </p:nvPr>
        </p:nvSpPr>
        <p:spPr>
          <a:xfrm>
            <a:off x="3344450" y="1246340"/>
            <a:ext cx="5169314" cy="2906038"/>
          </a:xfrm>
        </p:spPr>
        <p:txBody>
          <a:bodyPr>
            <a:normAutofit fontScale="85000" lnSpcReduction="20000"/>
          </a:bodyPr>
          <a:lstStyle/>
          <a:p>
            <a:pPr marL="457200" lvl="0" indent="-457200" algn="l" rtl="0">
              <a:buFont typeface="Arial" panose="020B0604020202020204" pitchFamily="34" charset="0"/>
              <a:buChar char="•"/>
            </a:pPr>
            <a:r>
              <a:rPr lang="zh-TW" b="0" i="0" u="none" baseline="0"/>
              <a:t>考慮付費廣告來促進會員招募和新捐贈者的加入。</a:t>
            </a:r>
            <a:r>
              <a:rPr lang="zh-TW" b="1" i="0" u="none" baseline="0"/>
              <a:t> </a:t>
            </a:r>
            <a:r>
              <a:rPr lang="zh-TW" b="0" i="0" u="none" baseline="0"/>
              <a:t> </a:t>
            </a:r>
          </a:p>
          <a:p>
            <a:pPr marL="457200" lvl="0" indent="-457200" algn="l" rtl="0">
              <a:buFont typeface="Arial" panose="020B0604020202020204" pitchFamily="34" charset="0"/>
              <a:buChar char="•"/>
            </a:pPr>
            <a:r>
              <a:rPr lang="zh-TW" b="0" i="0" u="none" baseline="0"/>
              <a:t>繼續完善分會成立流程。</a:t>
            </a:r>
            <a:r>
              <a:rPr lang="zh-TW" b="1" i="0" u="none" baseline="0"/>
              <a:t> </a:t>
            </a:r>
            <a:r>
              <a:rPr lang="zh-TW" b="0" i="0" u="none" baseline="0"/>
              <a:t> </a:t>
            </a:r>
          </a:p>
          <a:p>
            <a:pPr marL="457200" lvl="0" indent="-457200" algn="l" rtl="0">
              <a:buFont typeface="Arial" panose="020B0604020202020204" pitchFamily="34" charset="0"/>
              <a:buChar char="•"/>
            </a:pPr>
            <a:r>
              <a:rPr lang="zh-TW" b="0" i="0" u="none" baseline="0"/>
              <a:t>審查/改善會籍資源。</a:t>
            </a:r>
          </a:p>
          <a:p>
            <a:pPr marL="457200" lvl="0" indent="-457200" algn="l" rtl="0">
              <a:buFont typeface="Arial" panose="020B0604020202020204" pitchFamily="34" charset="0"/>
              <a:buChar char="•"/>
            </a:pPr>
            <a:r>
              <a:rPr lang="zh-TW" b="0" i="0" u="none" baseline="0"/>
              <a:t>繼續研究 SIA 的活動模式，以降低活動成本。</a:t>
            </a:r>
          </a:p>
          <a:p>
            <a:pPr marL="457200" lvl="0" indent="-457200" algn="l" rtl="0">
              <a:buFont typeface="Arial" panose="020B0604020202020204" pitchFamily="34" charset="0"/>
              <a:buChar char="•"/>
            </a:pPr>
            <a:r>
              <a:rPr lang="zh-TW" b="0" i="0" u="none" baseline="0"/>
              <a:t>新專區教育主委！ </a:t>
            </a:r>
          </a:p>
          <a:p>
            <a:pPr lvl="0" algn="l" rtl="0"/>
            <a:r>
              <a:rPr lang="zh-TW" b="0" i="0" u="none" baseline="0"/>
              <a:t>﻿ </a:t>
            </a:r>
          </a:p>
        </p:txBody>
      </p:sp>
    </p:spTree>
    <p:extLst>
      <p:ext uri="{BB962C8B-B14F-4D97-AF65-F5344CB8AC3E}">
        <p14:creationId xmlns:p14="http://schemas.microsoft.com/office/powerpoint/2010/main" val="31879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CF792AA-1121-B14F-7477-2906936B86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C4432FA4-2B7C-AE09-07F1-106C86977BF0}"/>
              </a:ext>
            </a:extLst>
          </p:cNvPr>
          <p:cNvSpPr>
            <a:spLocks noGrp="1"/>
          </p:cNvSpPr>
          <p:nvPr>
            <p:ph type="title"/>
          </p:nvPr>
        </p:nvSpPr>
        <p:spPr/>
        <p:txBody>
          <a:bodyPr>
            <a:normAutofit fontScale="90000"/>
          </a:bodyPr>
          <a:lstStyle/>
          <a:p>
            <a:pPr algn="l" rtl="0"/>
            <a:r>
              <a:rPr lang="zh-TW" b="0" i="0" u="none" baseline="0"/>
              <a:t>行動計畫</a:t>
            </a:r>
          </a:p>
        </p:txBody>
      </p:sp>
      <p:sp>
        <p:nvSpPr>
          <p:cNvPr id="4" name="Footer Placeholder 2">
            <a:extLst>
              <a:ext uri="{FF2B5EF4-FFF2-40B4-BE49-F238E27FC236}">
                <a16:creationId xmlns:a16="http://schemas.microsoft.com/office/drawing/2014/main" xmlns="" id="{2C27B359-63B0-ED95-352C-2E0A479D60AA}"/>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sp>
        <p:nvSpPr>
          <p:cNvPr id="5" name="Speech Bubble: Rectangle 4">
            <a:extLst>
              <a:ext uri="{FF2B5EF4-FFF2-40B4-BE49-F238E27FC236}">
                <a16:creationId xmlns:a16="http://schemas.microsoft.com/office/drawing/2014/main" xmlns="" id="{C99B7AD5-B819-3EDF-F73D-3B862C611DFF}"/>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zh-TW" b="0" i="0" u="none" baseline="0"/>
              <a:t>對領導角色的困惑</a:t>
            </a:r>
          </a:p>
        </p:txBody>
      </p:sp>
      <p:sp>
        <p:nvSpPr>
          <p:cNvPr id="6" name="Text Placeholder 2">
            <a:extLst>
              <a:ext uri="{FF2B5EF4-FFF2-40B4-BE49-F238E27FC236}">
                <a16:creationId xmlns:a16="http://schemas.microsoft.com/office/drawing/2014/main" xmlns="" id="{175A8F53-017F-5BC8-2C1E-146FA005CEE2}"/>
              </a:ext>
            </a:extLst>
          </p:cNvPr>
          <p:cNvSpPr>
            <a:spLocks noGrp="1"/>
          </p:cNvSpPr>
          <p:nvPr>
            <p:ph sz="quarter" idx="2"/>
          </p:nvPr>
        </p:nvSpPr>
        <p:spPr>
          <a:xfrm>
            <a:off x="3344450" y="1246340"/>
            <a:ext cx="5169314" cy="2906038"/>
          </a:xfrm>
        </p:spPr>
        <p:txBody>
          <a:bodyPr>
            <a:normAutofit/>
          </a:bodyPr>
          <a:lstStyle/>
          <a:p>
            <a:pPr marL="457200" lvl="0" indent="-457200" algn="l" rtl="0">
              <a:buFont typeface="Arial" panose="020B0604020202020204" pitchFamily="34" charset="0"/>
              <a:buChar char="•"/>
            </a:pPr>
            <a:r>
              <a:rPr lang="zh-TW" b="0" i="0" u="none" baseline="0"/>
              <a:t>分會成功藍圖訓練和行政指導。 </a:t>
            </a:r>
          </a:p>
          <a:p>
            <a:pPr marL="457200" lvl="0" indent="-457200" algn="l" rtl="0">
              <a:buFont typeface="Arial" panose="020B0604020202020204" pitchFamily="34" charset="0"/>
              <a:buChar char="•"/>
            </a:pPr>
            <a:r>
              <a:rPr lang="zh-TW" b="0" i="0" u="none" baseline="0"/>
              <a:t>考慮提供資訊和擴大現有資源的簡短方法。 </a:t>
            </a:r>
          </a:p>
        </p:txBody>
      </p:sp>
    </p:spTree>
    <p:extLst>
      <p:ext uri="{BB962C8B-B14F-4D97-AF65-F5344CB8AC3E}">
        <p14:creationId xmlns:p14="http://schemas.microsoft.com/office/powerpoint/2010/main" val="501956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D0AF3EF-4000-92D0-1DCC-94D01886BB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34E1F200-59F2-C442-5EC2-993491BF95EC}"/>
              </a:ext>
            </a:extLst>
          </p:cNvPr>
          <p:cNvSpPr>
            <a:spLocks noGrp="1"/>
          </p:cNvSpPr>
          <p:nvPr>
            <p:ph type="title"/>
          </p:nvPr>
        </p:nvSpPr>
        <p:spPr/>
        <p:txBody>
          <a:bodyPr>
            <a:normAutofit fontScale="90000"/>
          </a:bodyPr>
          <a:lstStyle/>
          <a:p>
            <a:pPr algn="l" rtl="0"/>
            <a:r>
              <a:rPr lang="zh-TW" b="0" i="0" u="none" baseline="0"/>
              <a:t>行動計畫</a:t>
            </a:r>
          </a:p>
        </p:txBody>
      </p:sp>
      <p:sp>
        <p:nvSpPr>
          <p:cNvPr id="4" name="Footer Placeholder 2">
            <a:extLst>
              <a:ext uri="{FF2B5EF4-FFF2-40B4-BE49-F238E27FC236}">
                <a16:creationId xmlns:a16="http://schemas.microsoft.com/office/drawing/2014/main" xmlns="" id="{939F6DB5-6561-3797-162A-597C079F81DE}"/>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sp>
        <p:nvSpPr>
          <p:cNvPr id="5" name="Speech Bubble: Rectangle 4">
            <a:extLst>
              <a:ext uri="{FF2B5EF4-FFF2-40B4-BE49-F238E27FC236}">
                <a16:creationId xmlns:a16="http://schemas.microsoft.com/office/drawing/2014/main" xmlns="" id="{20B60BD0-51FC-0779-0498-52326631525B}"/>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zh-TW" b="0" i="0" u="none" baseline="0"/>
              <a:t>提升科技使用經驗</a:t>
            </a:r>
          </a:p>
        </p:txBody>
      </p:sp>
      <p:sp>
        <p:nvSpPr>
          <p:cNvPr id="6" name="Text Placeholder 2">
            <a:extLst>
              <a:ext uri="{FF2B5EF4-FFF2-40B4-BE49-F238E27FC236}">
                <a16:creationId xmlns:a16="http://schemas.microsoft.com/office/drawing/2014/main" xmlns="" id="{F35A2258-22E4-4BC8-C338-4DA2B429A608}"/>
              </a:ext>
            </a:extLst>
          </p:cNvPr>
          <p:cNvSpPr>
            <a:spLocks noGrp="1"/>
          </p:cNvSpPr>
          <p:nvPr>
            <p:ph sz="quarter" idx="2"/>
          </p:nvPr>
        </p:nvSpPr>
        <p:spPr>
          <a:xfrm>
            <a:off x="3344450" y="1246340"/>
            <a:ext cx="5169314" cy="2906038"/>
          </a:xfrm>
        </p:spPr>
        <p:txBody>
          <a:bodyPr>
            <a:normAutofit fontScale="92500" lnSpcReduction="10000"/>
          </a:bodyPr>
          <a:lstStyle/>
          <a:p>
            <a:pPr marL="457200" lvl="0" indent="-457200" algn="l" rtl="0">
              <a:buFont typeface="Arial" panose="020B0604020202020204" pitchFamily="34" charset="0"/>
              <a:buChar char="•"/>
            </a:pPr>
            <a:r>
              <a:rPr lang="zh-TW" b="0" i="0" u="none" baseline="0"/>
              <a:t>《婦女良友》持續更新的常青資源部分，可協助會員尋找東西。</a:t>
            </a:r>
          </a:p>
          <a:p>
            <a:pPr marL="457200" lvl="0" indent="-457200" algn="l" rtl="0">
              <a:buFont typeface="Arial" panose="020B0604020202020204" pitchFamily="34" charset="0"/>
              <a:buChar char="•"/>
            </a:pPr>
            <a:r>
              <a:rPr lang="zh-TW" b="0" i="0" u="none" baseline="0"/>
              <a:t>未來技術專案使用者測試會員委員會。 </a:t>
            </a:r>
          </a:p>
          <a:p>
            <a:pPr marL="457200" lvl="0" indent="-457200" algn="l" rtl="0">
              <a:buFont typeface="Arial" panose="020B0604020202020204" pitchFamily="34" charset="0"/>
              <a:buChar char="•"/>
            </a:pPr>
            <a:r>
              <a:rPr lang="zh-TW" b="0" i="0" u="none" baseline="0"/>
              <a:t>持續改善會員入口網站使用經驗。</a:t>
            </a:r>
            <a:r>
              <a:rPr lang="zh-TW" b="1" i="0" u="none" baseline="0"/>
              <a:t>  </a:t>
            </a:r>
            <a:r>
              <a:rPr lang="zh-TW" b="0" i="0" u="none" baseline="0"/>
              <a:t> </a:t>
            </a:r>
          </a:p>
        </p:txBody>
      </p:sp>
    </p:spTree>
    <p:extLst>
      <p:ext uri="{BB962C8B-B14F-4D97-AF65-F5344CB8AC3E}">
        <p14:creationId xmlns:p14="http://schemas.microsoft.com/office/powerpoint/2010/main" val="2776128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26389D-E951-247E-1037-B769F12EE1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12BBBED2-D0FA-E05B-B84B-AC676DD76930}"/>
              </a:ext>
            </a:extLst>
          </p:cNvPr>
          <p:cNvSpPr>
            <a:spLocks noGrp="1"/>
          </p:cNvSpPr>
          <p:nvPr>
            <p:ph type="title"/>
          </p:nvPr>
        </p:nvSpPr>
        <p:spPr/>
        <p:txBody>
          <a:bodyPr>
            <a:normAutofit fontScale="90000"/>
          </a:bodyPr>
          <a:lstStyle/>
          <a:p>
            <a:pPr algn="l" rtl="0"/>
            <a:r>
              <a:rPr lang="zh-TW" b="0" i="0" u="none" baseline="0"/>
              <a:t>行動計畫</a:t>
            </a:r>
          </a:p>
        </p:txBody>
      </p:sp>
      <p:sp>
        <p:nvSpPr>
          <p:cNvPr id="4" name="Footer Placeholder 2">
            <a:extLst>
              <a:ext uri="{FF2B5EF4-FFF2-40B4-BE49-F238E27FC236}">
                <a16:creationId xmlns:a16="http://schemas.microsoft.com/office/drawing/2014/main" xmlns="" id="{830925E9-B18D-DA5B-EB1A-B190EFA7755F}"/>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sp>
        <p:nvSpPr>
          <p:cNvPr id="5" name="Speech Bubble: Rectangle 4">
            <a:extLst>
              <a:ext uri="{FF2B5EF4-FFF2-40B4-BE49-F238E27FC236}">
                <a16:creationId xmlns:a16="http://schemas.microsoft.com/office/drawing/2014/main" xmlns="" id="{268379B6-BE0B-3AB8-1E80-36F1EF87EFE3}"/>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zh-TW" b="0" i="0" u="none" baseline="0"/>
              <a:t>提升會員關懷</a:t>
            </a:r>
          </a:p>
        </p:txBody>
      </p:sp>
      <p:sp>
        <p:nvSpPr>
          <p:cNvPr id="6" name="Text Placeholder 2">
            <a:extLst>
              <a:ext uri="{FF2B5EF4-FFF2-40B4-BE49-F238E27FC236}">
                <a16:creationId xmlns:a16="http://schemas.microsoft.com/office/drawing/2014/main" xmlns="" id="{E625FC33-1A2A-6AA6-150F-AB3431FA025C}"/>
              </a:ext>
            </a:extLst>
          </p:cNvPr>
          <p:cNvSpPr>
            <a:spLocks noGrp="1"/>
          </p:cNvSpPr>
          <p:nvPr>
            <p:ph sz="quarter" idx="2"/>
          </p:nvPr>
        </p:nvSpPr>
        <p:spPr>
          <a:xfrm>
            <a:off x="3344450" y="1246340"/>
            <a:ext cx="5169314" cy="2906038"/>
          </a:xfrm>
        </p:spPr>
        <p:txBody>
          <a:bodyPr>
            <a:normAutofit fontScale="92500" lnSpcReduction="10000"/>
          </a:bodyPr>
          <a:lstStyle/>
          <a:p>
            <a:pPr marL="457200" lvl="0" indent="-457200" algn="l" rtl="0">
              <a:buFont typeface="Arial" panose="020B0604020202020204" pitchFamily="34" charset="0"/>
              <a:buChar char="•"/>
            </a:pPr>
            <a:r>
              <a:rPr lang="zh-TW" b="0" i="0" u="none" baseline="0"/>
              <a:t>審查翻譯和口譯品質。</a:t>
            </a:r>
          </a:p>
          <a:p>
            <a:pPr marL="457200" lvl="0" indent="-457200" algn="l" rtl="0">
              <a:buFont typeface="Arial" panose="020B0604020202020204" pitchFamily="34" charset="0"/>
              <a:buChar char="•"/>
            </a:pPr>
            <a:r>
              <a:rPr lang="zh-TW" b="0" i="0" u="none" baseline="0"/>
              <a:t>測試所有分機和語音郵件。</a:t>
            </a:r>
          </a:p>
          <a:p>
            <a:pPr marL="457200" lvl="0" indent="-457200" algn="l" rtl="0">
              <a:buFont typeface="Arial" panose="020B0604020202020204" pitchFamily="34" charset="0"/>
              <a:buChar char="•"/>
            </a:pPr>
            <a:r>
              <a:rPr lang="zh-TW" b="0" i="0" u="none" baseline="0"/>
              <a:t>增加首次接觸解決率。</a:t>
            </a:r>
          </a:p>
          <a:p>
            <a:pPr marL="457200" lvl="0" indent="-457200" algn="l" rtl="0">
              <a:buFont typeface="Arial" panose="020B0604020202020204" pitchFamily="34" charset="0"/>
              <a:buChar char="•"/>
            </a:pPr>
            <a:r>
              <a:rPr lang="zh-TW" b="0" i="0" u="none" baseline="0"/>
              <a:t>考慮在 Zoom 上每月 Open Office Hours。</a:t>
            </a:r>
            <a:r>
              <a:rPr lang="zh-TW" b="1" i="0" u="none" baseline="0"/>
              <a:t> </a:t>
            </a:r>
            <a:r>
              <a:rPr lang="zh-TW" b="0" i="0" u="none" baseline="0"/>
              <a:t> </a:t>
            </a:r>
          </a:p>
          <a:p>
            <a:pPr marL="457200" lvl="0" indent="-457200" algn="l" rtl="0">
              <a:buFont typeface="Arial" panose="020B0604020202020204" pitchFamily="34" charset="0"/>
              <a:buChar char="•"/>
            </a:pPr>
            <a:r>
              <a:rPr lang="zh-TW" b="0" i="0" u="none" baseline="0"/>
              <a:t>考慮會員是否可以為員工提供有關其文化的見解。</a:t>
            </a:r>
          </a:p>
        </p:txBody>
      </p:sp>
    </p:spTree>
    <p:extLst>
      <p:ext uri="{BB962C8B-B14F-4D97-AF65-F5344CB8AC3E}">
        <p14:creationId xmlns:p14="http://schemas.microsoft.com/office/powerpoint/2010/main" val="306877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36F8991-6865-E0BB-4C0F-C5D6892626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CB0CF8B5-47C4-DCA3-21FF-E99EE47606AA}"/>
              </a:ext>
            </a:extLst>
          </p:cNvPr>
          <p:cNvSpPr>
            <a:spLocks noGrp="1"/>
          </p:cNvSpPr>
          <p:nvPr>
            <p:ph type="title"/>
          </p:nvPr>
        </p:nvSpPr>
        <p:spPr/>
        <p:txBody>
          <a:bodyPr>
            <a:normAutofit fontScale="90000"/>
          </a:bodyPr>
          <a:lstStyle/>
          <a:p>
            <a:pPr algn="l" rtl="0"/>
            <a:r>
              <a:rPr lang="zh-TW" b="0" i="0" u="none" baseline="0"/>
              <a:t>行動計畫</a:t>
            </a:r>
          </a:p>
        </p:txBody>
      </p:sp>
      <p:sp>
        <p:nvSpPr>
          <p:cNvPr id="4" name="Footer Placeholder 2">
            <a:extLst>
              <a:ext uri="{FF2B5EF4-FFF2-40B4-BE49-F238E27FC236}">
                <a16:creationId xmlns:a16="http://schemas.microsoft.com/office/drawing/2014/main" xmlns="" id="{6807E1CE-B97F-D749-AFE3-C5060EA4407F}"/>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sp>
        <p:nvSpPr>
          <p:cNvPr id="5" name="Speech Bubble: Rectangle 4">
            <a:extLst>
              <a:ext uri="{FF2B5EF4-FFF2-40B4-BE49-F238E27FC236}">
                <a16:creationId xmlns:a16="http://schemas.microsoft.com/office/drawing/2014/main" xmlns="" id="{3C38EB5C-3106-47E0-399F-9ABB93879D20}"/>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zh-TW" b="0" i="0" u="none" baseline="0"/>
              <a:t>增強本地經驗</a:t>
            </a:r>
          </a:p>
        </p:txBody>
      </p:sp>
      <p:sp>
        <p:nvSpPr>
          <p:cNvPr id="6" name="Text Placeholder 2">
            <a:extLst>
              <a:ext uri="{FF2B5EF4-FFF2-40B4-BE49-F238E27FC236}">
                <a16:creationId xmlns:a16="http://schemas.microsoft.com/office/drawing/2014/main" xmlns="" id="{A0DF0901-2C6F-248D-D052-89001E465A1F}"/>
              </a:ext>
            </a:extLst>
          </p:cNvPr>
          <p:cNvSpPr>
            <a:spLocks noGrp="1"/>
          </p:cNvSpPr>
          <p:nvPr>
            <p:ph sz="quarter" idx="2"/>
          </p:nvPr>
        </p:nvSpPr>
        <p:spPr>
          <a:xfrm>
            <a:off x="3344450" y="1246340"/>
            <a:ext cx="5169314" cy="2906038"/>
          </a:xfrm>
        </p:spPr>
        <p:txBody>
          <a:bodyPr>
            <a:normAutofit/>
          </a:bodyPr>
          <a:lstStyle/>
          <a:p>
            <a:pPr marL="457200" lvl="0" indent="-457200" algn="l" rtl="0">
              <a:buFont typeface="Arial" panose="020B0604020202020204" pitchFamily="34" charset="0"/>
              <a:buChar char="•"/>
            </a:pPr>
            <a:r>
              <a:rPr lang="zh-TW" sz="2400" b="0" i="0" u="none" baseline="0"/>
              <a:t>會員領導者行為準則。</a:t>
            </a:r>
            <a:r>
              <a:rPr lang="zh-TW" sz="2400" b="1" i="0" u="none" baseline="0"/>
              <a:t> </a:t>
            </a:r>
            <a:r>
              <a:rPr lang="zh-TW" sz="2400" b="0" i="0" u="none" baseline="0"/>
              <a:t> </a:t>
            </a:r>
          </a:p>
          <a:p>
            <a:pPr marL="457200" lvl="0" indent="-457200" algn="l" rtl="0">
              <a:buFont typeface="Arial" panose="020B0604020202020204" pitchFamily="34" charset="0"/>
              <a:buChar char="•"/>
            </a:pPr>
            <a:r>
              <a:rPr lang="zh-TW" sz="2400" b="0" i="0" u="none" baseline="0"/>
              <a:t>將《</a:t>
            </a:r>
            <a:r>
              <a:rPr lang="zh-TW" sz="2400" b="0" i="1" u="none" baseline="0"/>
              <a:t>婦女良友</a:t>
            </a:r>
            <a:r>
              <a:rPr lang="zh-TW" sz="2400" b="0" i="0" u="none" baseline="0"/>
              <a:t>》推廣為 SIA 的主要新聞來源。</a:t>
            </a:r>
          </a:p>
          <a:p>
            <a:pPr marL="457200" lvl="0" indent="-457200" algn="l" rtl="0">
              <a:buFont typeface="Arial" panose="020B0604020202020204" pitchFamily="34" charset="0"/>
              <a:buChar char="•"/>
            </a:pPr>
            <a:r>
              <a:rPr lang="zh-TW" sz="2400" b="0" i="0" u="none" baseline="0"/>
              <a:t>推動大目標加速專案，以協調非願景重點項目。</a:t>
            </a:r>
          </a:p>
          <a:p>
            <a:pPr marL="457200" lvl="0" indent="-457200" algn="l" rtl="0">
              <a:buFont typeface="Arial" panose="020B0604020202020204" pitchFamily="34" charset="0"/>
              <a:buChar char="•"/>
            </a:pPr>
            <a:r>
              <a:rPr lang="zh-TW" sz="2400" b="0" i="0" u="none" baseline="0"/>
              <a:t>規劃分會營運訓練。</a:t>
            </a:r>
          </a:p>
        </p:txBody>
      </p:sp>
    </p:spTree>
    <p:extLst>
      <p:ext uri="{BB962C8B-B14F-4D97-AF65-F5344CB8AC3E}">
        <p14:creationId xmlns:p14="http://schemas.microsoft.com/office/powerpoint/2010/main" val="1426687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5A96A9E-6C08-C22B-B227-ED14992920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xmlns="" id="{938D1FF4-E4DD-01E0-F428-16CFB9E17DA3}"/>
              </a:ext>
            </a:extLst>
          </p:cNvPr>
          <p:cNvSpPr>
            <a:spLocks noGrp="1"/>
          </p:cNvSpPr>
          <p:nvPr>
            <p:ph type="title"/>
          </p:nvPr>
        </p:nvSpPr>
        <p:spPr/>
        <p:txBody>
          <a:bodyPr>
            <a:normAutofit fontScale="90000"/>
          </a:bodyPr>
          <a:lstStyle/>
          <a:p>
            <a:pPr rtl="0"/>
            <a:r>
              <a:rPr lang="zh-TW" b="0" i="0" u="none" baseline="0"/>
              <a:t>您有什麼看法？</a:t>
            </a:r>
          </a:p>
        </p:txBody>
      </p:sp>
      <p:sp>
        <p:nvSpPr>
          <p:cNvPr id="7" name="Footer Placeholder 2">
            <a:extLst>
              <a:ext uri="{FF2B5EF4-FFF2-40B4-BE49-F238E27FC236}">
                <a16:creationId xmlns:a16="http://schemas.microsoft.com/office/drawing/2014/main" xmlns="" id="{20399312-EC56-9702-FAC9-96316D89775B}"/>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latin typeface="Corbel" panose="020B0503020204020204" pitchFamily="34" charset="0"/>
                <a:cs typeface="Calibri"/>
              </a:rPr>
              <a:t>SIA | 2025 年秋季 |</a:t>
            </a:r>
            <a:r>
              <a:rPr lang="zh-TW" sz="1400" b="0" i="0" u="none" baseline="0">
                <a:latin typeface="Corbel" panose="020B0503020204020204" pitchFamily="34" charset="0"/>
                <a:cs typeface="Calibri"/>
              </a:rPr>
              <a:t>您的聲音很重要</a:t>
            </a:r>
          </a:p>
          <a:p>
            <a:pPr algn="ctr" rtl="0"/>
            <a:endParaRPr lang="zh-TW" sz="2400" b="0" spc="300" dirty="0">
              <a:latin typeface="Tw Cen MT"/>
              <a:cs typeface="Tw Cen MT"/>
            </a:endParaRPr>
          </a:p>
        </p:txBody>
      </p:sp>
      <p:pic>
        <p:nvPicPr>
          <p:cNvPr id="2050" name="Picture 2">
            <a:extLst>
              <a:ext uri="{FF2B5EF4-FFF2-40B4-BE49-F238E27FC236}">
                <a16:creationId xmlns:a16="http://schemas.microsoft.com/office/drawing/2014/main" xmlns="" id="{2426F09B-8CDC-7E85-0B19-79CDE269E0D9}"/>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550863" y="1361149"/>
            <a:ext cx="7962900" cy="293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628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pPr algn="l" rtl="0"/>
            <a:r>
              <a:rPr lang="zh-TW" b="0" i="0" u="none" baseline="0"/>
              <a:t>您能承諾什麼 </a:t>
            </a:r>
          </a:p>
          <a:p>
            <a:pPr algn="l" rtl="0"/>
            <a:r>
              <a:rPr lang="zh-TW" b="0" i="0" u="none" baseline="0"/>
              <a:t>改善您的分會？</a:t>
            </a:r>
          </a:p>
        </p:txBody>
      </p:sp>
      <p:sp>
        <p:nvSpPr>
          <p:cNvPr id="3" name="Title 2"/>
          <p:cNvSpPr>
            <a:spLocks noGrp="1"/>
          </p:cNvSpPr>
          <p:nvPr>
            <p:ph type="title"/>
          </p:nvPr>
        </p:nvSpPr>
        <p:spPr/>
        <p:txBody>
          <a:bodyPr/>
          <a:lstStyle/>
          <a:p>
            <a:pPr rtl="0"/>
            <a:r>
              <a:rPr lang="zh-TW" b="0" i="0" u="none" baseline="0"/>
              <a:t>您能做什麼？</a:t>
            </a:r>
          </a:p>
        </p:txBody>
      </p:sp>
      <p:sp>
        <p:nvSpPr>
          <p:cNvPr id="5" name="Footer Placeholder 2">
            <a:extLst>
              <a:ext uri="{FF2B5EF4-FFF2-40B4-BE49-F238E27FC236}">
                <a16:creationId xmlns:a16="http://schemas.microsoft.com/office/drawing/2014/main" xmlns="" id="{DA39520B-3977-4A4F-8AF3-149499756909}"/>
              </a:ext>
            </a:extLst>
          </p:cNvPr>
          <p:cNvSpPr txBox="1">
            <a:spLocks/>
          </p:cNvSpPr>
          <p:nvPr/>
        </p:nvSpPr>
        <p:spPr>
          <a:xfrm>
            <a:off x="0" y="4828901"/>
            <a:ext cx="9144000" cy="314599"/>
          </a:xfrm>
          <a:prstGeom prst="rect">
            <a:avLst/>
          </a:prstGeom>
        </p:spPr>
        <p:txBody>
          <a:bodyPr vert="horz"/>
          <a:lstStyle>
            <a:defPPr>
              <a:defRPr lang="zh-TW"/>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zh-TW" sz="1400" b="0" i="0" u="none" spc="300" baseline="0">
                <a:solidFill>
                  <a:srgbClr val="BB4076"/>
                </a:solidFill>
                <a:latin typeface="Corbel" panose="020B0503020204020204" pitchFamily="34" charset="0"/>
                <a:cs typeface="Calibri"/>
              </a:rPr>
              <a:t>SIA | 2025 年秋季 |</a:t>
            </a:r>
            <a:r>
              <a:rPr lang="zh-TW" sz="1400" b="0" i="0" u="none" baseline="0">
                <a:solidFill>
                  <a:srgbClr val="BB4076"/>
                </a:solidFill>
                <a:latin typeface="Corbel" panose="020B0503020204020204" pitchFamily="34" charset="0"/>
                <a:cs typeface="Calibri"/>
              </a:rPr>
              <a:t>您的聲音很重要</a:t>
            </a:r>
          </a:p>
          <a:p>
            <a:pPr algn="ctr" rtl="0"/>
            <a:endParaRPr lang="zh-TW" sz="2400" b="0" spc="300" dirty="0">
              <a:latin typeface="Tw Cen MT"/>
              <a:cs typeface="Tw Cen MT"/>
            </a:endParaRPr>
          </a:p>
        </p:txBody>
      </p:sp>
      <p:pic>
        <p:nvPicPr>
          <p:cNvPr id="6" name="Picture 5" descr="一隻手握著一支筆&#10;&#10;人工智慧生成的內容可能不正確。">
            <a:extLst>
              <a:ext uri="{FF2B5EF4-FFF2-40B4-BE49-F238E27FC236}">
                <a16:creationId xmlns:a16="http://schemas.microsoft.com/office/drawing/2014/main" xmlns="" id="{378701F2-5DA0-EECF-F46F-50D20B883B77}"/>
              </a:ext>
            </a:extLst>
          </p:cNvPr>
          <p:cNvPicPr>
            <a:picLocks noChangeAspect="1"/>
          </p:cNvPicPr>
          <p:nvPr/>
        </p:nvPicPr>
        <p:blipFill>
          <a:blip r:embed="rId3"/>
          <a:stretch>
            <a:fillRect/>
          </a:stretch>
        </p:blipFill>
        <p:spPr>
          <a:xfrm>
            <a:off x="6180263" y="969626"/>
            <a:ext cx="2536521" cy="3804782"/>
          </a:xfrm>
          <a:prstGeom prst="rect">
            <a:avLst/>
          </a:prstGeom>
        </p:spPr>
      </p:pic>
    </p:spTree>
    <p:extLst>
      <p:ext uri="{BB962C8B-B14F-4D97-AF65-F5344CB8AC3E}">
        <p14:creationId xmlns:p14="http://schemas.microsoft.com/office/powerpoint/2010/main" val="300458687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4726</TotalTime>
  <Words>1522</Words>
  <Application>Microsoft Office PowerPoint</Application>
  <PresentationFormat>On-screen Show (16:9)</PresentationFormat>
  <Paragraphs>165</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Tw Cen MT</vt:lpstr>
      <vt:lpstr>Century Gothic</vt:lpstr>
      <vt:lpstr>Effra</vt:lpstr>
      <vt:lpstr>Calibri</vt:lpstr>
      <vt:lpstr>Corbel</vt:lpstr>
      <vt:lpstr>新細明體</vt:lpstr>
      <vt:lpstr>Custom Design</vt:lpstr>
      <vt:lpstr>PowerPoint Presentation</vt:lpstr>
      <vt:lpstr>會員滿意度調查</vt:lpstr>
      <vt:lpstr>主要結果</vt:lpstr>
      <vt:lpstr>評量的領域</vt:lpstr>
      <vt:lpstr>優勢領域</vt:lpstr>
      <vt:lpstr>改進領域</vt:lpstr>
      <vt:lpstr>改進領域</vt:lpstr>
      <vt:lpstr>行動計畫</vt:lpstr>
      <vt:lpstr>行動計畫</vt:lpstr>
      <vt:lpstr>行動計畫</vt:lpstr>
      <vt:lpstr>行動計畫</vt:lpstr>
      <vt:lpstr>行動計畫</vt:lpstr>
      <vt:lpstr>行動計畫</vt:lpstr>
      <vt:lpstr>您有什麼看法？</vt:lpstr>
      <vt:lpstr>您能做什麼？</vt:lpstr>
    </vt:vector>
  </TitlesOfParts>
  <Manager/>
  <Company>Soroptimist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CAN</cp:lastModifiedBy>
  <cp:revision>344</cp:revision>
  <dcterms:created xsi:type="dcterms:W3CDTF">2014-02-07T15:41:07Z</dcterms:created>
  <dcterms:modified xsi:type="dcterms:W3CDTF">2025-07-25T21:57:27Z</dcterms:modified>
  <cp:category/>
</cp:coreProperties>
</file>