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7"/>
  </p:notesMasterIdLst>
  <p:handoutMasterIdLst>
    <p:handoutMasterId r:id="rId18"/>
  </p:handoutMasterIdLst>
  <p:sldIdLst>
    <p:sldId id="256" r:id="rId2"/>
    <p:sldId id="265" r:id="rId3"/>
    <p:sldId id="271" r:id="rId4"/>
    <p:sldId id="269" r:id="rId5"/>
    <p:sldId id="267" r:id="rId6"/>
    <p:sldId id="274" r:id="rId7"/>
    <p:sldId id="275" r:id="rId8"/>
    <p:sldId id="276" r:id="rId9"/>
    <p:sldId id="277" r:id="rId10"/>
    <p:sldId id="278" r:id="rId11"/>
    <p:sldId id="279" r:id="rId12"/>
    <p:sldId id="280" r:id="rId13"/>
    <p:sldId id="281" r:id="rId14"/>
    <p:sldId id="268" r:id="rId15"/>
    <p:sldId id="262" r:id="rId16"/>
  </p:sldIdLst>
  <p:sldSz cx="9144000" cy="5143500" type="screen16x9"/>
  <p:notesSz cx="6858000" cy="9144000"/>
  <p:embeddedFontLst>
    <p:embeddedFont>
      <p:font typeface="Tw Cen MT" panose="020B0602020104020603" pitchFamily="34" charset="0"/>
      <p:regular r:id="rId19"/>
      <p:bold r:id="rId20"/>
      <p:italic r:id="rId21"/>
      <p:boldItalic r:id="rId22"/>
    </p:embeddedFont>
    <p:embeddedFont>
      <p:font typeface="Century Gothic" panose="020B0502020202020204" pitchFamily="34" charset="0"/>
      <p:regular r:id="rId23"/>
      <p:bold r:id="rId24"/>
      <p:italic r:id="rId25"/>
      <p:boldItalic r:id="rId26"/>
    </p:embeddedFont>
    <p:embeddedFont>
      <p:font typeface="Effra" panose="020B0604020202020204" charset="0"/>
      <p:regular r:id="rId27"/>
      <p:bold r:id="rId28"/>
      <p:italic r:id="rId29"/>
      <p:boldItalic r:id="rId30"/>
    </p:embeddedFont>
    <p:embeddedFont>
      <p:font typeface="Calibri" panose="020F0502020204030204" pitchFamily="34" charset="0"/>
      <p:regular r:id="rId31"/>
      <p:bold r:id="rId32"/>
      <p:italic r:id="rId33"/>
      <p:boldItalic r:id="rId34"/>
    </p:embeddedFont>
    <p:embeddedFont>
      <p:font typeface="Corbel" panose="020B0503020204020204" pitchFamily="34" charset="0"/>
      <p:regular r:id="rId35"/>
      <p:bold r:id="rId36"/>
      <p:italic r:id="rId37"/>
      <p:boldItalic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4076"/>
    <a:srgbClr val="428AC9"/>
    <a:srgbClr val="198897"/>
    <a:srgbClr val="181B48"/>
    <a:srgbClr val="293374"/>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autoAdjust="0"/>
    <p:restoredTop sz="83199" autoAdjust="0"/>
  </p:normalViewPr>
  <p:slideViewPr>
    <p:cSldViewPr snapToGrid="0" snapToObjects="1">
      <p:cViewPr varScale="1">
        <p:scale>
          <a:sx n="128" d="100"/>
          <a:sy n="128" d="100"/>
        </p:scale>
        <p:origin x="1110" y="9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1392" y="-210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font" Target="fonts/font8.fntdata"/><Relationship Id="rId39" Type="http://schemas.openxmlformats.org/officeDocument/2006/relationships/presProps" Target="presProps.xml"/><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7/25/2025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7/25/2025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fontAlgn="base"/>
            <a:r>
              <a:rPr lang="ja" sz="1200" b="0" i="0" u="none" kern="1200" baseline="0">
                <a:solidFill>
                  <a:schemeClr val="tx1"/>
                </a:solidFill>
                <a:effectLst/>
                <a:latin typeface="+mn-lt"/>
                <a:ea typeface="+mn-ea"/>
                <a:cs typeface="+mn-cs"/>
              </a:rPr>
              <a:t>皆様こんにちは。メンバーシップ・リジョンチェアを務めております、(名前)と申します。連盟会員としての満足度に関するアンケート調査がSIA連盟事務局から配布されたことを覚えている方もいらっしゃるかと思います。この調査にご回答くださった皆様に心より感謝申し上げます。 </a:t>
            </a:r>
          </a:p>
          <a:p>
            <a:pPr algn="l" rtl="0" fontAlgn="base"/>
            <a:r>
              <a:rPr lang="ja" sz="1200" b="0" i="0" u="none" kern="1200" baseline="0">
                <a:solidFill>
                  <a:schemeClr val="tx1"/>
                </a:solidFill>
                <a:effectLst/>
                <a:latin typeface="+mn-lt"/>
                <a:ea typeface="+mn-ea"/>
                <a:cs typeface="+mn-cs"/>
              </a:rPr>
              <a:t>本日は、調査結果を皆様にご覧いただき、導き出された結論とSIAが実施している行動計画について説明し、さらにクラブとリジョン・レベルでメンバーシップを強化する方法についてのディスカッションを行います。このプレゼンテーションの「あなたの声が力になる」というタイトルの通り、皆様一人ひとりのご意見に価値があることをお忘れないようお願いいたします。この情報についてのご意見・ご感想、また今後どのように組織としての歩みを進めていくべきかについて、皆様のご意見をぜひお聞かせください。皆様からのご意見は匿名形式でSIAのメンバーシップ部門と共有させていただきます。  </a:t>
            </a:r>
          </a:p>
          <a:p>
            <a:endParaRPr lang="ja" dirty="0"/>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ja"/>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ja" sz="1200" b="0" i="0" u="none" kern="1200" baseline="0">
                <a:solidFill>
                  <a:schemeClr val="tx1"/>
                </a:solidFill>
                <a:effectLst/>
                <a:latin typeface="+mn-lt"/>
                <a:ea typeface="+mn-ea"/>
                <a:cs typeface="+mn-cs"/>
              </a:rPr>
              <a:t>このアンケート調査は、データベースにeメールアドレスが登録されている会員の方々全員（合計18,672名）にeメールで送信されました。 </a:t>
            </a:r>
          </a:p>
          <a:p>
            <a:pPr algn="l" rtl="0" fontAlgn="base"/>
            <a:r>
              <a:rPr lang="ja" sz="1200" b="0" i="0" u="none" kern="1200" baseline="0">
                <a:solidFill>
                  <a:schemeClr val="tx1"/>
                </a:solidFill>
                <a:effectLst/>
                <a:latin typeface="+mn-lt"/>
                <a:ea typeface="+mn-ea"/>
                <a:cs typeface="+mn-cs"/>
              </a:rPr>
              <a:t>調査に回答してくださった会員の数は2,631名でした。これは、全会員の約11%にあたります。本アンケート調査の回答者は、あらゆる年齢層や会員年数の方々で構成されています。  </a:t>
            </a:r>
          </a:p>
          <a:p>
            <a:pPr algn="l" rtl="0" fontAlgn="base"/>
            <a:r>
              <a:rPr lang="ja" sz="1200" b="0" i="0" u="none" kern="1200" baseline="0">
                <a:solidFill>
                  <a:schemeClr val="tx1"/>
                </a:solidFill>
                <a:effectLst/>
                <a:latin typeface="+mn-lt"/>
                <a:ea typeface="+mn-ea"/>
                <a:cs typeface="+mn-cs"/>
              </a:rPr>
              <a:t>調査への回答は全リジョンから提出されましたが、その70%以上は米国とカナダからのもので、中南米とアジアの各リジョンにおけるエンゲージメントを強化する余地があることが明らかになりました。  </a:t>
            </a:r>
          </a:p>
          <a:p>
            <a:pPr algn="l" rtl="0" fontAlgn="base"/>
            <a:r>
              <a:rPr lang="ja" sz="1200" b="0" i="0" u="none" kern="1200" baseline="0">
                <a:solidFill>
                  <a:schemeClr val="tx1"/>
                </a:solidFill>
                <a:effectLst/>
                <a:latin typeface="+mn-lt"/>
                <a:ea typeface="+mn-ea"/>
                <a:cs typeface="+mn-cs"/>
              </a:rPr>
              <a:t>アンケート調査にご回答くださった方々は、質問が100問以上に及ぶ非常に長いアンケートであったことを覚えていらっしゃるかと思います。次回、2027年にアンケート調査を実施する際には、調査内容を簡素化することをSIAでは予定しています。調査内容が広範囲に及ぶため、本日はあらゆるデータに言及することはできません。本日は、皆様に口頭でわかりやすく情報をお伝えするため、満足度のスコアを最も近い整数に四捨五入してご紹介します。さらに、限られた時間の中で主要な指標について集中的に説明できるよう、「どちらでもない」と回答したメンバーの割合を省くことがあるため、数値の合計が必ずしも100%にならない場合がございます。  </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ja"/>
          </a:p>
        </p:txBody>
      </p:sp>
    </p:spTree>
    <p:extLst>
      <p:ext uri="{BB962C8B-B14F-4D97-AF65-F5344CB8AC3E}">
        <p14:creationId xmlns:p14="http://schemas.microsoft.com/office/powerpoint/2010/main" val="1202122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ja" sz="1200" b="0" i="0" u="none" kern="1200" baseline="0">
                <a:solidFill>
                  <a:schemeClr val="tx1"/>
                </a:solidFill>
                <a:effectLst/>
                <a:latin typeface="+mn-lt"/>
                <a:ea typeface="+mn-ea"/>
                <a:cs typeface="+mn-cs"/>
              </a:rPr>
              <a:t>SIAでの全体的な体験を肯定的に評価した回答者の割合は76%でした。「不満がある」と述べた回答者はわずか4%で、「どちらでもない」と述べた回答者は20%でした。  </a:t>
            </a:r>
          </a:p>
          <a:p>
            <a:pPr algn="l" rtl="0" fontAlgn="base"/>
            <a:r>
              <a:rPr lang="ja" sz="1200" b="0" i="0" u="none" kern="1200" baseline="0">
                <a:solidFill>
                  <a:schemeClr val="tx1"/>
                </a:solidFill>
                <a:effectLst/>
                <a:latin typeface="+mn-lt"/>
                <a:ea typeface="+mn-ea"/>
                <a:cs typeface="+mn-cs"/>
              </a:rPr>
              <a:t>SIAのメンバーシップを友人に勧めたいと述べた回答者の割合は91%でした。これは、会員の方々の組織に対する強い忠誠心を示す素晴らしい結果と言えます。  </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3</a:t>
            </a:fld>
            <a:endParaRPr lang="ja"/>
          </a:p>
        </p:txBody>
      </p:sp>
    </p:spTree>
    <p:extLst>
      <p:ext uri="{BB962C8B-B14F-4D97-AF65-F5344CB8AC3E}">
        <p14:creationId xmlns:p14="http://schemas.microsoft.com/office/powerpoint/2010/main" val="2953400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ja" sz="1200" b="0" i="0" u="none" kern="1200" baseline="0" dirty="0">
                <a:solidFill>
                  <a:schemeClr val="tx1"/>
                </a:solidFill>
                <a:effectLst/>
                <a:latin typeface="+mn-lt"/>
                <a:ea typeface="+mn-ea"/>
                <a:cs typeface="+mn-cs"/>
              </a:rPr>
              <a:t>次の各分野における会員の満足度についてさらに詳しく尋ねました。  </a:t>
            </a:r>
          </a:p>
          <a:p>
            <a:pPr algn="l" rtl="0" fontAlgn="base"/>
            <a:r>
              <a:rPr lang="ja" sz="1200" b="0" i="0" u="none" kern="1200" baseline="0" dirty="0">
                <a:solidFill>
                  <a:schemeClr val="tx1"/>
                </a:solidFill>
                <a:effectLst/>
                <a:latin typeface="+mn-lt"/>
                <a:ea typeface="+mn-ea"/>
                <a:cs typeface="+mn-cs"/>
              </a:rPr>
              <a:t>クラブ・リーダーシップとスタッフ </a:t>
            </a:r>
          </a:p>
          <a:p>
            <a:pPr algn="l" rtl="0" fontAlgn="base"/>
            <a:r>
              <a:rPr lang="ja" sz="1200" b="0" i="0" u="none" kern="1200" baseline="0" dirty="0">
                <a:solidFill>
                  <a:schemeClr val="tx1"/>
                </a:solidFill>
                <a:effectLst/>
                <a:latin typeface="+mn-lt"/>
                <a:ea typeface="+mn-ea"/>
                <a:cs typeface="+mn-cs"/>
              </a:rPr>
              <a:t>指導力開発 </a:t>
            </a:r>
          </a:p>
          <a:p>
            <a:pPr algn="l" rtl="0" fontAlgn="base"/>
            <a:r>
              <a:rPr lang="ja" sz="1200" b="0" i="0" u="none" kern="1200" baseline="0" dirty="0">
                <a:solidFill>
                  <a:schemeClr val="tx1"/>
                </a:solidFill>
                <a:effectLst/>
                <a:latin typeface="+mn-lt"/>
                <a:ea typeface="+mn-ea"/>
                <a:cs typeface="+mn-cs"/>
              </a:rPr>
              <a:t>多言語対応 </a:t>
            </a:r>
          </a:p>
          <a:p>
            <a:pPr algn="l" rtl="0" fontAlgn="base"/>
            <a:r>
              <a:rPr lang="ja" sz="1200" b="0" i="0" u="none" kern="1200" baseline="0" dirty="0">
                <a:solidFill>
                  <a:schemeClr val="tx1"/>
                </a:solidFill>
                <a:effectLst/>
                <a:latin typeface="+mn-lt"/>
                <a:ea typeface="+mn-ea"/>
                <a:cs typeface="+mn-cs"/>
              </a:rPr>
              <a:t>マーケティングとコミュニケーション </a:t>
            </a:r>
          </a:p>
          <a:p>
            <a:pPr algn="l" rtl="0" fontAlgn="base"/>
            <a:r>
              <a:rPr lang="ja" sz="1200" b="0" i="0" u="none" kern="1200" baseline="0" dirty="0">
                <a:solidFill>
                  <a:schemeClr val="tx1"/>
                </a:solidFill>
                <a:effectLst/>
                <a:latin typeface="+mn-lt"/>
                <a:ea typeface="+mn-ea"/>
                <a:cs typeface="+mn-cs"/>
              </a:rPr>
              <a:t>プログラムと使命  </a:t>
            </a:r>
          </a:p>
          <a:p>
            <a:pPr algn="l" rtl="0" fontAlgn="base"/>
            <a:r>
              <a:rPr lang="ja" sz="1200" b="0" i="0" u="none" kern="1200" baseline="0" dirty="0">
                <a:solidFill>
                  <a:schemeClr val="tx1"/>
                </a:solidFill>
                <a:effectLst/>
                <a:latin typeface="+mn-lt"/>
                <a:ea typeface="+mn-ea"/>
                <a:cs typeface="+mn-cs"/>
              </a:rPr>
              <a:t>資金開発と寄付者 </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4</a:t>
            </a:fld>
            <a:endParaRPr lang="ja"/>
          </a:p>
        </p:txBody>
      </p:sp>
    </p:spTree>
    <p:extLst>
      <p:ext uri="{BB962C8B-B14F-4D97-AF65-F5344CB8AC3E}">
        <p14:creationId xmlns:p14="http://schemas.microsoft.com/office/powerpoint/2010/main" val="1762643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これらの分野において、SIAに対する評価は高く、会員はより高い満足度を示しました。 </a:t>
            </a:r>
          </a:p>
          <a:p>
            <a:pPr lvl="0" algn="l" rtl="0"/>
            <a:r>
              <a:rPr lang="ja" sz="1200" b="0" i="0" u="none" kern="1200" baseline="0">
                <a:solidFill>
                  <a:schemeClr val="tx1"/>
                </a:solidFill>
                <a:effectLst/>
                <a:latin typeface="+mn-lt"/>
                <a:ea typeface="+mn-ea"/>
                <a:cs typeface="+mn-cs"/>
              </a:rPr>
              <a:t>回答者の72%が、「夢プログラム」が会員体験にもたらした影響に満足していると報告しています。 </a:t>
            </a:r>
          </a:p>
          <a:p>
            <a:pPr lvl="0" algn="l" rtl="0"/>
            <a:r>
              <a:rPr lang="ja" sz="1200" b="0" i="0" u="none" kern="1200" baseline="0">
                <a:solidFill>
                  <a:schemeClr val="tx1"/>
                </a:solidFill>
                <a:effectLst/>
                <a:latin typeface="+mn-lt"/>
                <a:ea typeface="+mn-ea"/>
                <a:cs typeface="+mn-cs"/>
              </a:rPr>
              <a:t>寄付者の80%は、ソロプチミスト「夢プログラム」への寄付金の使い道に満足しており、不満を抱いていると答えた回答者はわずか1%にとどまりました。 </a:t>
            </a:r>
          </a:p>
          <a:p>
            <a:pPr lvl="0" algn="l" rtl="0"/>
            <a:r>
              <a:rPr lang="ja" sz="1200" b="0" i="0" u="none" kern="1200" baseline="0">
                <a:solidFill>
                  <a:schemeClr val="tx1"/>
                </a:solidFill>
                <a:effectLst/>
                <a:latin typeface="+mn-lt"/>
                <a:ea typeface="+mn-ea"/>
                <a:cs typeface="+mn-cs"/>
              </a:rPr>
              <a:t>回答者の80%が『ベスト・フォー・ウイメン』Eニュースレターに満足していると答え、不満を示したのはわずか1％でした。 </a:t>
            </a:r>
          </a:p>
          <a:p>
            <a:pPr lvl="0" algn="l" rtl="0"/>
            <a:r>
              <a:rPr lang="ja" sz="1200" b="0" i="0" u="none" kern="1200" baseline="0">
                <a:solidFill>
                  <a:schemeClr val="tx1"/>
                </a:solidFill>
                <a:effectLst/>
                <a:latin typeface="+mn-lt"/>
                <a:ea typeface="+mn-ea"/>
                <a:cs typeface="+mn-cs"/>
              </a:rPr>
              <a:t>「SIAの使命の推進者」としてのクラブリーダーに対する会員の満足度は84%に及びました。 </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5</a:t>
            </a:fld>
            <a:endParaRPr lang="ja"/>
          </a:p>
        </p:txBody>
      </p:sp>
    </p:spTree>
    <p:extLst>
      <p:ext uri="{BB962C8B-B14F-4D97-AF65-F5344CB8AC3E}">
        <p14:creationId xmlns:p14="http://schemas.microsoft.com/office/powerpoint/2010/main" val="121445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7905D57-4580-45CC-9518-1F4211958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6E61499-5C1D-761F-C51D-9D810A2F45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024F70B-73EA-F6C5-8201-0C6BDE918AA3}"/>
              </a:ext>
            </a:extLst>
          </p:cNvPr>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なお、改善の余地がある分野もいくつか特定しました。その多くは、会員の問題意識、理解、または既存のリソース使用が十分でないという共通のテーマに即しています。 </a:t>
            </a:r>
          </a:p>
          <a:p>
            <a:pPr lvl="0" algn="l" rtl="0"/>
            <a:r>
              <a:rPr lang="ja" sz="1200" b="0" i="0" u="none" kern="1200" baseline="0">
                <a:solidFill>
                  <a:schemeClr val="tx1"/>
                </a:solidFill>
                <a:effectLst/>
                <a:latin typeface="+mn-lt"/>
                <a:ea typeface="+mn-ea"/>
                <a:cs typeface="+mn-cs"/>
              </a:rPr>
              <a:t>回答者の57%が、SIAのウェブサイトに満足していると答えました。回答者の17%は不満を感じていると答えましたが、その大多数は、探しているコンテンツが見つからなかった、またはポータルでの年会費支払いがうまくいかなかったことを理由としています。  </a:t>
            </a:r>
          </a:p>
          <a:p>
            <a:pPr lvl="0" algn="l" rtl="0"/>
            <a:r>
              <a:rPr lang="ja" sz="1200" b="0" i="0" u="none" kern="1200" baseline="0">
                <a:solidFill>
                  <a:schemeClr val="tx1"/>
                </a:solidFill>
                <a:effectLst/>
                <a:latin typeface="+mn-lt"/>
                <a:ea typeface="+mn-ea"/>
                <a:cs typeface="+mn-cs"/>
              </a:rPr>
              <a:t>回答者の66％は2031年の「大きなゴール」に満足しており、21％は「どちらでもない」と回答しています。9%は2031年の「大きなゴール」について知らないと答えており、このイニシアチブに関するコミュニケーションと教育を強化する余地があることが明らかになりました。なお、不満を抱いている人はわずか4%にとどまりました。 </a:t>
            </a:r>
          </a:p>
          <a:p>
            <a:pPr lvl="0" algn="l" rtl="0"/>
            <a:r>
              <a:rPr lang="ja" sz="1200" b="0" i="0" u="none" kern="1200" baseline="0">
                <a:solidFill>
                  <a:schemeClr val="tx1"/>
                </a:solidFill>
                <a:effectLst/>
                <a:latin typeface="+mn-lt"/>
                <a:ea typeface="+mn-ea"/>
                <a:cs typeface="+mn-cs"/>
              </a:rPr>
              <a:t>戦略的計画やクラブ・ロードマップに記載された組織としての達成目標を明確に伝えるクラブリーダーの能力については、回答者の67%が「満足している」と評価しています。  </a:t>
            </a:r>
          </a:p>
          <a:p>
            <a:endParaRPr lang="ja" dirty="0"/>
          </a:p>
        </p:txBody>
      </p:sp>
      <p:sp>
        <p:nvSpPr>
          <p:cNvPr id="4" name="Slide Number Placeholder 3">
            <a:extLst>
              <a:ext uri="{FF2B5EF4-FFF2-40B4-BE49-F238E27FC236}">
                <a16:creationId xmlns:a16="http://schemas.microsoft.com/office/drawing/2014/main" xmlns="" id="{216349C3-3452-435E-244F-4EB039FBB0C0}"/>
              </a:ext>
            </a:extLst>
          </p:cNvPr>
          <p:cNvSpPr>
            <a:spLocks noGrp="1"/>
          </p:cNvSpPr>
          <p:nvPr>
            <p:ph type="sldNum" sz="quarter" idx="5"/>
          </p:nvPr>
        </p:nvSpPr>
        <p:spPr/>
        <p:txBody>
          <a:bodyPr/>
          <a:lstStyle/>
          <a:p>
            <a:pPr algn="l" rtl="0"/>
            <a:fld id="{3E5DF9FD-7162-404A-8CD0-A628AF675F7F}" type="slidenum">
              <a:rPr/>
              <a:t>6</a:t>
            </a:fld>
            <a:endParaRPr lang="ja"/>
          </a:p>
        </p:txBody>
      </p:sp>
    </p:spTree>
    <p:extLst>
      <p:ext uri="{BB962C8B-B14F-4D97-AF65-F5344CB8AC3E}">
        <p14:creationId xmlns:p14="http://schemas.microsoft.com/office/powerpoint/2010/main" val="3694021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85587E7-1CBE-16A1-2DE5-B42824BF4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CFEA4F1-E981-8A71-548F-352562E07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E8F6573-3F96-4EDC-908F-36A82A23CBE2}"/>
              </a:ext>
            </a:extLst>
          </p:cNvPr>
          <p:cNvSpPr>
            <a:spLocks noGrp="1"/>
          </p:cNvSpPr>
          <p:nvPr>
            <p:ph type="body" idx="1"/>
          </p:nvPr>
        </p:nvSpPr>
        <p:spPr/>
        <p:txBody>
          <a:bodyPr/>
          <a:lstStyle/>
          <a:p>
            <a:pPr lvl="0" algn="l" rtl="0"/>
            <a:r>
              <a:rPr lang="ja" sz="1200" b="0" i="0" u="none" kern="1200" baseline="0">
                <a:solidFill>
                  <a:schemeClr val="tx1"/>
                </a:solidFill>
                <a:effectLst/>
                <a:latin typeface="+mn-lt"/>
                <a:ea typeface="+mn-ea"/>
                <a:cs typeface="+mn-cs"/>
              </a:rPr>
              <a:t>昨年、回答者のうちSIA連盟事務局に問い合わせた方の割合は26%でした。そのうち70%が、事務局から受けたサービスに満足していると回答しました。一方で15%が不満を感じたと答えており、その最も一般的な理由として、電話またはeメールによる問い合わせに対して返答がなかったことが挙げられています。これは、SIA連盟事務局が注目し、改善に向けて取り組んでいる重要な点です。  </a:t>
            </a:r>
          </a:p>
          <a:p>
            <a:pPr lvl="0" algn="l" rtl="0"/>
            <a:r>
              <a:rPr lang="ja" sz="1200" b="0" i="0" u="none" kern="1200" baseline="0">
                <a:solidFill>
                  <a:schemeClr val="tx1"/>
                </a:solidFill>
                <a:effectLst/>
                <a:latin typeface="+mn-lt"/>
                <a:ea typeface="+mn-ea"/>
                <a:cs typeface="+mn-cs"/>
              </a:rPr>
              <a:t>SIAが提供する指導力開発の機会とイベントのうち、#SIALeadtoAchieveに「該当しない」（参加していない）と答えた回答者の割合が72%で最も高く、その満足度は最も低い49%にとどまりました。オンデマンドウェビナーについては、52%が「該当しない」、66%が「満足している」と答えました。 </a:t>
            </a:r>
          </a:p>
          <a:p>
            <a:pPr marL="0" marR="0" lvl="0" indent="0" algn="l" defTabSz="457200" rtl="0" eaLnBrk="1" fontAlgn="auto" latinLnBrk="0" hangingPunct="1">
              <a:lnSpc>
                <a:spcPct val="100000"/>
              </a:lnSpc>
              <a:spcBef>
                <a:spcPts val="0"/>
              </a:spcBef>
              <a:spcAft>
                <a:spcPts val="0"/>
              </a:spcAft>
              <a:buClrTx/>
              <a:buSzTx/>
              <a:buFontTx/>
              <a:buNone/>
              <a:tabLst/>
              <a:defRPr/>
            </a:pPr>
            <a:r>
              <a:rPr lang="ja" sz="1200" b="0" i="0" u="none" kern="1200" baseline="0">
                <a:solidFill>
                  <a:schemeClr val="tx1"/>
                </a:solidFill>
                <a:effectLst/>
                <a:latin typeface="+mn-lt"/>
                <a:ea typeface="+mn-ea"/>
                <a:cs typeface="+mn-cs"/>
              </a:rPr>
              <a:t>通訳サービスと翻訳サービスの満足度はそれぞれ67%と70%でしたが、一部の通訳者に関して「準備不足だった」、「ソロプチミストの用語を把握していなかった」、または、リジョンによっては「翻訳が不正確だった」との指摘がありました。 </a:t>
            </a:r>
          </a:p>
          <a:p>
            <a:pPr lvl="0" algn="l" rtl="0"/>
            <a:endParaRPr lang="ja" sz="1200" kern="1200" dirty="0">
              <a:solidFill>
                <a:schemeClr val="tx1"/>
              </a:solidFill>
              <a:effectLst/>
              <a:latin typeface="+mn-lt"/>
              <a:ea typeface="+mn-ea"/>
              <a:cs typeface="+mn-cs"/>
            </a:endParaRPr>
          </a:p>
          <a:p>
            <a:endParaRPr lang="ja" dirty="0"/>
          </a:p>
        </p:txBody>
      </p:sp>
      <p:sp>
        <p:nvSpPr>
          <p:cNvPr id="4" name="Slide Number Placeholder 3">
            <a:extLst>
              <a:ext uri="{FF2B5EF4-FFF2-40B4-BE49-F238E27FC236}">
                <a16:creationId xmlns:a16="http://schemas.microsoft.com/office/drawing/2014/main" xmlns="" id="{02ECF0D5-5583-7662-C96A-610895AC1F81}"/>
              </a:ext>
            </a:extLst>
          </p:cNvPr>
          <p:cNvSpPr>
            <a:spLocks noGrp="1"/>
          </p:cNvSpPr>
          <p:nvPr>
            <p:ph type="sldNum" sz="quarter" idx="5"/>
          </p:nvPr>
        </p:nvSpPr>
        <p:spPr/>
        <p:txBody>
          <a:bodyPr/>
          <a:lstStyle/>
          <a:p>
            <a:pPr algn="l" rtl="0"/>
            <a:fld id="{3E5DF9FD-7162-404A-8CD0-A628AF675F7F}" type="slidenum">
              <a:rPr/>
              <a:t>7</a:t>
            </a:fld>
            <a:endParaRPr lang="ja"/>
          </a:p>
        </p:txBody>
      </p:sp>
    </p:spTree>
    <p:extLst>
      <p:ext uri="{BB962C8B-B14F-4D97-AF65-F5344CB8AC3E}">
        <p14:creationId xmlns:p14="http://schemas.microsoft.com/office/powerpoint/2010/main" val="1054020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FEE9591-7384-41FF-6441-405AC964D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399E327-337C-D3FC-7C9E-A51F2F2DF9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D4DD1DB-C63B-EAE3-DDED-A4DDF2259837}"/>
              </a:ext>
            </a:extLst>
          </p:cNvPr>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全体的な満足度と友人に勧める可能性は高い一方で、SIAは、たとえすべての懸念事項に対処することができなかったとしても、会員の皆様のご懸念を把握し、それらに耳を傾け、注視していることが伝わるよう尽力しています。多くの項目については直ちに対処できるわけではありませんが、来年に向けてこれらの変更の実現を目指してまいります。 </a:t>
            </a:r>
          </a:p>
          <a:p>
            <a:pPr algn="l" rtl="0"/>
            <a:r>
              <a:rPr lang="ja" sz="1200" b="0" i="0" u="none" kern="1200" baseline="0">
                <a:solidFill>
                  <a:schemeClr val="tx1"/>
                </a:solidFill>
                <a:effectLst/>
                <a:latin typeface="+mn-lt"/>
                <a:ea typeface="+mn-ea"/>
                <a:cs typeface="+mn-cs"/>
              </a:rPr>
              <a:t>上記のデータから得られたアンケート調査の結論の一部と、自由回答形式のコメントのテーマや次のステップは次の通りです。  </a:t>
            </a:r>
          </a:p>
          <a:p>
            <a:pPr algn="l" rtl="0"/>
            <a:r>
              <a:rPr lang="ja" sz="1200" b="0" i="0" u="none" kern="1200" baseline="0">
                <a:solidFill>
                  <a:schemeClr val="tx1"/>
                </a:solidFill>
                <a:effectLst/>
                <a:latin typeface="+mn-lt"/>
                <a:ea typeface="+mn-ea"/>
                <a:cs typeface="+mn-cs"/>
              </a:rPr>
              <a:t>コメントおよび調査結果から、メンバーシップの価値を明確にする必要があるとの判断が下されました。これについてSIAは次のことを提案しています。 </a:t>
            </a:r>
          </a:p>
          <a:p>
            <a:pPr lvl="0" algn="l" rtl="0"/>
            <a:r>
              <a:rPr lang="ja" sz="1200" b="0" i="0" u="none" kern="1200" baseline="0">
                <a:solidFill>
                  <a:schemeClr val="tx1"/>
                </a:solidFill>
                <a:effectLst/>
                <a:latin typeface="+mn-lt"/>
                <a:ea typeface="+mn-ea"/>
                <a:cs typeface="+mn-cs"/>
              </a:rPr>
              <a:t>年次のSIA連盟事務局レポート（年次報告書とは異なるもの）を作成し、目標達成に向けた戦術的進捗、および会員をサポートするための運営業務など、SIA連盟事務局スタッフが会員のために行った年間業務・業績について共有します。 </a:t>
            </a:r>
          </a:p>
          <a:p>
            <a:pPr lvl="0" algn="l" rtl="0"/>
            <a:r>
              <a:rPr lang="ja" sz="1200" b="0" i="0" u="none" kern="1200" baseline="0">
                <a:solidFill>
                  <a:schemeClr val="tx1"/>
                </a:solidFill>
                <a:effectLst/>
                <a:latin typeface="+mn-lt"/>
                <a:ea typeface="+mn-ea"/>
                <a:cs typeface="+mn-cs"/>
              </a:rPr>
              <a:t>ソロプチミストとしての使命のほか、ネットワーキング、コミュニティや人間関係の構築など、会員が享受する様々な恩恵やメリットについて、既存のコミュニケーションプラットフォームで明確に伝達し、頻繁に宣伝する必要があります。これには、既存の主なリソース（特に資金調達とメンバーシップ向けのリソース）、クラブ運営ツール、ウェビナー、ソロプチミスト「UpliftHER」、#SIALeadtoAchieve が含まれます。また、品質と正確性を保つため、これらの全リソースを定期的に見直して更新する必要があります。</a:t>
            </a:r>
            <a:r>
              <a:rPr lang="ja" sz="1200" b="1" i="0" u="none" kern="1200" baseline="0">
                <a:solidFill>
                  <a:schemeClr val="tx1"/>
                </a:solidFill>
                <a:effectLst/>
                <a:latin typeface="+mn-lt"/>
                <a:ea typeface="+mn-ea"/>
                <a:cs typeface="+mn-cs"/>
              </a:rPr>
              <a:t> </a:t>
            </a:r>
            <a:r>
              <a:rPr lang="ja" sz="1200" b="0" i="0" u="none" kern="1200" baseline="0">
                <a:solidFill>
                  <a:schemeClr val="tx1"/>
                </a:solidFill>
                <a:effectLst/>
                <a:latin typeface="+mn-lt"/>
                <a:ea typeface="+mn-ea"/>
                <a:cs typeface="+mn-cs"/>
              </a:rPr>
              <a:t> </a:t>
            </a:r>
          </a:p>
          <a:p>
            <a:pPr lvl="0" algn="l" rtl="0"/>
            <a:r>
              <a:rPr lang="ja" sz="1200" b="0" i="0" u="none" kern="1200" baseline="0">
                <a:solidFill>
                  <a:schemeClr val="tx1"/>
                </a:solidFill>
                <a:effectLst/>
                <a:latin typeface="+mn-lt"/>
                <a:ea typeface="+mn-ea"/>
                <a:cs typeface="+mn-cs"/>
              </a:rPr>
              <a:t>SIA理事会とスタッフを紹介するブログ記事を年ごとに作成して共有します。会員がより円滑に問題を解決できるよう、スタッフの連絡先情報を含めるようお願いいたします。 </a:t>
            </a:r>
          </a:p>
          <a:p>
            <a:pPr lvl="0" algn="l" rtl="0"/>
            <a:r>
              <a:rPr lang="ja" sz="1200" b="0" i="0" u="none" kern="1200" baseline="0">
                <a:solidFill>
                  <a:schemeClr val="tx1"/>
                </a:solidFill>
                <a:effectLst/>
                <a:latin typeface="+mn-lt"/>
                <a:ea typeface="+mn-ea"/>
                <a:cs typeface="+mn-cs"/>
              </a:rPr>
              <a:t>会員とSIA連盟事務局スタッフとのつながりを強化する方法を検討します。例えば、クラブから特定のSIA連盟事務局スタッフにクラブイベントへのオンライン参加をリクエストする機能などが考えられます。 </a:t>
            </a:r>
          </a:p>
          <a:p>
            <a:endParaRPr lang="ja" dirty="0"/>
          </a:p>
        </p:txBody>
      </p:sp>
      <p:sp>
        <p:nvSpPr>
          <p:cNvPr id="4" name="Slide Number Placeholder 3">
            <a:extLst>
              <a:ext uri="{FF2B5EF4-FFF2-40B4-BE49-F238E27FC236}">
                <a16:creationId xmlns:a16="http://schemas.microsoft.com/office/drawing/2014/main" xmlns="" id="{D7777978-55AD-35E4-8E70-19295A9AF875}"/>
              </a:ext>
            </a:extLst>
          </p:cNvPr>
          <p:cNvSpPr>
            <a:spLocks noGrp="1"/>
          </p:cNvSpPr>
          <p:nvPr>
            <p:ph type="sldNum" sz="quarter" idx="5"/>
          </p:nvPr>
        </p:nvSpPr>
        <p:spPr/>
        <p:txBody>
          <a:bodyPr/>
          <a:lstStyle/>
          <a:p>
            <a:pPr algn="l" rtl="0"/>
            <a:fld id="{3E5DF9FD-7162-404A-8CD0-A628AF675F7F}" type="slidenum">
              <a:rPr/>
              <a:t>8</a:t>
            </a:fld>
            <a:endParaRPr lang="ja"/>
          </a:p>
        </p:txBody>
      </p:sp>
    </p:spTree>
    <p:extLst>
      <p:ext uri="{BB962C8B-B14F-4D97-AF65-F5344CB8AC3E}">
        <p14:creationId xmlns:p14="http://schemas.microsoft.com/office/powerpoint/2010/main" val="2348629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052967F-5E0E-9604-473B-B7F7C3FD2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26CFC9A-8B71-0509-1574-F0C7FD043C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3E07A36-F580-5027-6328-27E968F82E47}"/>
              </a:ext>
            </a:extLst>
          </p:cNvPr>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会員の負担が多すぎるというご意見に対し、SIAは次のことを提案しています。 </a:t>
            </a:r>
          </a:p>
          <a:p>
            <a:pPr lvl="0" algn="l" rtl="0"/>
            <a:r>
              <a:rPr lang="ja" sz="1200" b="0" i="0" u="none" kern="1200" baseline="0">
                <a:solidFill>
                  <a:schemeClr val="tx1"/>
                </a:solidFill>
                <a:effectLst/>
                <a:latin typeface="+mn-lt"/>
                <a:ea typeface="+mn-ea"/>
                <a:cs typeface="+mn-cs"/>
              </a:rPr>
              <a:t>会員増強や新規寄付者の獲得を促進するために、ソーシャルメディアでの有料広告の使用を検討します。 </a:t>
            </a:r>
          </a:p>
          <a:p>
            <a:pPr lvl="0" algn="l" rtl="0"/>
            <a:r>
              <a:rPr lang="ja" sz="1200" b="0" i="0" u="none" kern="1200" baseline="0">
                <a:solidFill>
                  <a:schemeClr val="tx1"/>
                </a:solidFill>
                <a:effectLst/>
                <a:latin typeface="+mn-lt"/>
                <a:ea typeface="+mn-ea"/>
                <a:cs typeface="+mn-cs"/>
              </a:rPr>
              <a:t>新会員が組織についてより明確に理解できるように、クラブ認証プロセスの継続的な改善を図ります。 </a:t>
            </a:r>
          </a:p>
          <a:p>
            <a:pPr lvl="0" algn="l" rtl="0"/>
            <a:r>
              <a:rPr lang="ja" sz="1200" b="0" i="0" u="none" kern="1200" baseline="0">
                <a:solidFill>
                  <a:schemeClr val="tx1"/>
                </a:solidFill>
                <a:effectLst/>
                <a:latin typeface="+mn-lt"/>
                <a:ea typeface="+mn-ea"/>
                <a:cs typeface="+mn-cs"/>
              </a:rPr>
              <a:t>既存のメンバーシップ・リソースを見直し、特に新規会員の入会プロセスの改善を図ります。 </a:t>
            </a:r>
          </a:p>
          <a:p>
            <a:pPr lvl="0" algn="l" rtl="0"/>
            <a:r>
              <a:rPr lang="ja" sz="1200" b="0" i="0" u="none" kern="1200" baseline="0">
                <a:solidFill>
                  <a:schemeClr val="tx1"/>
                </a:solidFill>
                <a:effectLst/>
                <a:latin typeface="+mn-lt"/>
                <a:ea typeface="+mn-ea"/>
                <a:cs typeface="+mn-cs"/>
              </a:rPr>
              <a:t>イベント開催にあたり会員と組織がそれぞれに負担するコストを削減する方法を探るため、SIAの包括的なイベントモデルを継続的に分析・調査します。 </a:t>
            </a:r>
          </a:p>
          <a:p>
            <a:pPr lvl="0" algn="l" rtl="0"/>
            <a:r>
              <a:rPr lang="ja" sz="1200" b="1" i="0" u="none" kern="1200" baseline="0">
                <a:solidFill>
                  <a:schemeClr val="tx1"/>
                </a:solidFill>
                <a:effectLst/>
                <a:latin typeface="+mn-lt"/>
                <a:ea typeface="+mn-ea"/>
                <a:cs typeface="+mn-cs"/>
              </a:rPr>
              <a:t> </a:t>
            </a:r>
            <a:r>
              <a:rPr lang="ja" sz="1200" b="0" i="0" u="none" kern="1200" baseline="0">
                <a:solidFill>
                  <a:schemeClr val="tx1"/>
                </a:solidFill>
                <a:effectLst/>
                <a:latin typeface="+mn-lt"/>
                <a:ea typeface="+mn-ea"/>
                <a:cs typeface="+mn-cs"/>
              </a:rPr>
              <a:t>次の2年期に、リジョン教育委員長と連携して、クラブ運営や指導力開発トレーニングに関する役職別の情報の主な提供者としてSIA連盟事務局の指示を仰ぐことをクラブやリジョンに推奨します。 </a:t>
            </a:r>
          </a:p>
          <a:p>
            <a:endParaRPr lang="ja" dirty="0"/>
          </a:p>
        </p:txBody>
      </p:sp>
      <p:sp>
        <p:nvSpPr>
          <p:cNvPr id="4" name="Slide Number Placeholder 3">
            <a:extLst>
              <a:ext uri="{FF2B5EF4-FFF2-40B4-BE49-F238E27FC236}">
                <a16:creationId xmlns:a16="http://schemas.microsoft.com/office/drawing/2014/main" xmlns="" id="{D88D7629-38D0-FD98-7615-49AB303F5DAB}"/>
              </a:ext>
            </a:extLst>
          </p:cNvPr>
          <p:cNvSpPr>
            <a:spLocks noGrp="1"/>
          </p:cNvSpPr>
          <p:nvPr>
            <p:ph type="sldNum" sz="quarter" idx="5"/>
          </p:nvPr>
        </p:nvSpPr>
        <p:spPr/>
        <p:txBody>
          <a:bodyPr/>
          <a:lstStyle/>
          <a:p>
            <a:pPr algn="l" rtl="0"/>
            <a:fld id="{3E5DF9FD-7162-404A-8CD0-A628AF675F7F}" type="slidenum">
              <a:rPr/>
              <a:t>9</a:t>
            </a:fld>
            <a:endParaRPr lang="ja"/>
          </a:p>
        </p:txBody>
      </p:sp>
    </p:spTree>
    <p:extLst>
      <p:ext uri="{BB962C8B-B14F-4D97-AF65-F5344CB8AC3E}">
        <p14:creationId xmlns:p14="http://schemas.microsoft.com/office/powerpoint/2010/main" val="1300560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1BE3968-FADC-2B4B-0CF2-10A759816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6DE434C-5A73-405A-2E12-0148778CC3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43FC693-14BB-25DF-FAD3-70E31E03CB4F}"/>
              </a:ext>
            </a:extLst>
          </p:cNvPr>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さらに、自由形式の回答に基づき、リーダーシップの役割に関して混乱が生じていることが明らかになりました。SIAは次の実行を計画しています。 </a:t>
            </a:r>
          </a:p>
          <a:p>
            <a:pPr lvl="0" algn="l" rtl="0"/>
            <a:r>
              <a:rPr lang="ja" sz="1200" b="0" i="0" u="none" kern="1200" baseline="0">
                <a:solidFill>
                  <a:schemeClr val="tx1"/>
                </a:solidFill>
                <a:effectLst/>
                <a:latin typeface="+mn-lt"/>
                <a:ea typeface="+mn-ea"/>
                <a:cs typeface="+mn-cs"/>
              </a:rPr>
              <a:t>新任リーダーが求められる任務を把握して適切に遂行できるよう、クラブ・ロードマップに関するトレーニングリソースの作成と、クラブの運営指針の見直しを実施します。 </a:t>
            </a:r>
          </a:p>
          <a:p>
            <a:pPr lvl="0" algn="l" rtl="0"/>
            <a:r>
              <a:rPr lang="ja" sz="1200" b="0" i="0" u="none" kern="1200" baseline="0">
                <a:solidFill>
                  <a:schemeClr val="tx1"/>
                </a:solidFill>
                <a:effectLst/>
                <a:latin typeface="+mn-lt"/>
                <a:ea typeface="+mn-ea"/>
                <a:cs typeface="+mn-cs"/>
              </a:rPr>
              <a:t>情報を段階的に提供し、既存のリソースを最大限に活用する方法を検討します。これには、主なソーシャルメディアや『ベスト・フォー・ウイメン』を通じた簡潔なまとめ情報やリソースの拡散が含まれます。 </a:t>
            </a:r>
          </a:p>
          <a:p>
            <a:endParaRPr lang="ja" dirty="0"/>
          </a:p>
        </p:txBody>
      </p:sp>
      <p:sp>
        <p:nvSpPr>
          <p:cNvPr id="4" name="Slide Number Placeholder 3">
            <a:extLst>
              <a:ext uri="{FF2B5EF4-FFF2-40B4-BE49-F238E27FC236}">
                <a16:creationId xmlns:a16="http://schemas.microsoft.com/office/drawing/2014/main" xmlns="" id="{FF516514-52A7-E1A7-FA8E-A6A0252773C8}"/>
              </a:ext>
            </a:extLst>
          </p:cNvPr>
          <p:cNvSpPr>
            <a:spLocks noGrp="1"/>
          </p:cNvSpPr>
          <p:nvPr>
            <p:ph type="sldNum" sz="quarter" idx="5"/>
          </p:nvPr>
        </p:nvSpPr>
        <p:spPr/>
        <p:txBody>
          <a:bodyPr/>
          <a:lstStyle/>
          <a:p>
            <a:pPr algn="l" rtl="0"/>
            <a:fld id="{3E5DF9FD-7162-404A-8CD0-A628AF675F7F}" type="slidenum">
              <a:rPr/>
              <a:t>10</a:t>
            </a:fld>
            <a:endParaRPr lang="ja"/>
          </a:p>
        </p:txBody>
      </p:sp>
    </p:spTree>
    <p:extLst>
      <p:ext uri="{BB962C8B-B14F-4D97-AF65-F5344CB8AC3E}">
        <p14:creationId xmlns:p14="http://schemas.microsoft.com/office/powerpoint/2010/main" val="1492391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927BEFD-0B8F-9731-57F8-1FACC0067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5C432C7-D79D-7D5F-799F-7E4CE60A7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0AB7760-42E8-A7AB-2181-1AD84DD19668}"/>
              </a:ext>
            </a:extLst>
          </p:cNvPr>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SIAはウェブサイトとデータベースの移行段階にありますが、テクノロジーを活用した会員体験の改善に向けて次の方法を検討しています。 </a:t>
            </a:r>
          </a:p>
          <a:p>
            <a:pPr lvl="0" algn="l" rtl="0"/>
            <a:r>
              <a:rPr lang="ja" sz="1200" b="0" i="0" u="none" kern="1200" baseline="0">
                <a:solidFill>
                  <a:schemeClr val="tx1"/>
                </a:solidFill>
                <a:effectLst/>
                <a:latin typeface="+mn-lt"/>
                <a:ea typeface="+mn-ea"/>
                <a:cs typeface="+mn-cs"/>
              </a:rPr>
              <a:t>『ベスト・フォー・ウイメン』のエバーグリーン・セクションに主要分野および言語別の様々なリソースへのリンクを記載し、会員が必要なリソースを容易に見つけられるようにします。 </a:t>
            </a:r>
          </a:p>
          <a:p>
            <a:pPr lvl="0" algn="l" rtl="0"/>
            <a:r>
              <a:rPr lang="ja" sz="1200" b="0" i="0" u="none" kern="1200" baseline="0">
                <a:solidFill>
                  <a:schemeClr val="tx1"/>
                </a:solidFill>
                <a:effectLst/>
                <a:latin typeface="+mn-lt"/>
                <a:ea typeface="+mn-ea"/>
                <a:cs typeface="+mn-cs"/>
              </a:rPr>
              <a:t>会員用リソース ライブラリなど、将来の技術プロジェクトの発見とユーザーテストのプロセスを通じ、会員で構成される委員会に関与してもらい、リソースの展開作業を改善します。 </a:t>
            </a:r>
          </a:p>
          <a:p>
            <a:pPr lvl="0" algn="l" rtl="0"/>
            <a:r>
              <a:rPr lang="ja" sz="1200" b="0" i="0" u="none" kern="1200" baseline="0">
                <a:solidFill>
                  <a:schemeClr val="tx1"/>
                </a:solidFill>
                <a:effectLst/>
                <a:latin typeface="+mn-lt"/>
                <a:ea typeface="+mn-ea"/>
                <a:cs typeface="+mn-cs"/>
              </a:rPr>
              <a:t>既存会員のポータル使用体験を強化するための作業計画を継続します。 </a:t>
            </a:r>
          </a:p>
          <a:p>
            <a:endParaRPr lang="ja" dirty="0"/>
          </a:p>
        </p:txBody>
      </p:sp>
      <p:sp>
        <p:nvSpPr>
          <p:cNvPr id="4" name="Slide Number Placeholder 3">
            <a:extLst>
              <a:ext uri="{FF2B5EF4-FFF2-40B4-BE49-F238E27FC236}">
                <a16:creationId xmlns:a16="http://schemas.microsoft.com/office/drawing/2014/main" xmlns="" id="{FF781902-2FC8-EB14-8F26-8A6C04B8ED32}"/>
              </a:ext>
            </a:extLst>
          </p:cNvPr>
          <p:cNvSpPr>
            <a:spLocks noGrp="1"/>
          </p:cNvSpPr>
          <p:nvPr>
            <p:ph type="sldNum" sz="quarter" idx="5"/>
          </p:nvPr>
        </p:nvSpPr>
        <p:spPr/>
        <p:txBody>
          <a:bodyPr/>
          <a:lstStyle/>
          <a:p>
            <a:pPr algn="l" rtl="0"/>
            <a:fld id="{3E5DF9FD-7162-404A-8CD0-A628AF675F7F}" type="slidenum">
              <a:rPr/>
              <a:t>11</a:t>
            </a:fld>
            <a:endParaRPr lang="ja"/>
          </a:p>
        </p:txBody>
      </p:sp>
    </p:spTree>
    <p:extLst>
      <p:ext uri="{BB962C8B-B14F-4D97-AF65-F5344CB8AC3E}">
        <p14:creationId xmlns:p14="http://schemas.microsoft.com/office/powerpoint/2010/main" val="2964332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9C1889D-F637-0F3E-D150-1AB7F4D4EF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D4FA149-F28D-0A11-2CCF-727078D017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3713D3E-2BC1-3D91-695D-D941EABA0946}"/>
              </a:ext>
            </a:extLst>
          </p:cNvPr>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最後に、SIAは次の手順を実行することにより、連盟事務局からのサポートを必要とする会員の体験を改善することに尽力しています。 </a:t>
            </a:r>
          </a:p>
          <a:p>
            <a:pPr lvl="0" algn="l" rtl="0"/>
            <a:r>
              <a:rPr lang="ja" sz="1200" b="0" i="0" u="none" kern="1200" baseline="0">
                <a:solidFill>
                  <a:schemeClr val="tx1"/>
                </a:solidFill>
                <a:effectLst/>
                <a:latin typeface="+mn-lt"/>
                <a:ea typeface="+mn-ea"/>
                <a:cs typeface="+mn-cs"/>
              </a:rPr>
              <a:t>翻訳と通訳の品質を検証して全会員が組織としての活動にしっかりと参加できるようにし、さらに各イベントに通訳の品質について質問するアンケートを含めます。 </a:t>
            </a:r>
          </a:p>
          <a:p>
            <a:pPr lvl="0" algn="l" rtl="0"/>
            <a:r>
              <a:rPr lang="ja" sz="1200" b="0" i="0" u="none" kern="1200" baseline="0">
                <a:solidFill>
                  <a:schemeClr val="tx1"/>
                </a:solidFill>
                <a:effectLst/>
                <a:latin typeface="+mn-lt"/>
                <a:ea typeface="+mn-ea"/>
                <a:cs typeface="+mn-cs"/>
              </a:rPr>
              <a:t>通話システムを評価・テストして、すべての内線が使用できる最新の状態になっており、勤務中のスタッフまたは留守電に確実につながるようにします。通信の問題により長時間にわたって通話ができない事態にならないよう対処しておきます。  </a:t>
            </a:r>
          </a:p>
          <a:p>
            <a:pPr lvl="0" algn="l" rtl="0"/>
            <a:r>
              <a:rPr lang="ja" sz="1200" b="0" i="0" u="none" kern="1200" baseline="0">
                <a:solidFill>
                  <a:schemeClr val="tx1"/>
                </a:solidFill>
                <a:effectLst/>
                <a:latin typeface="+mn-lt"/>
                <a:ea typeface="+mn-ea"/>
                <a:cs typeface="+mn-cs"/>
              </a:rPr>
              <a:t>会員サポートへの問い合わせの電話とeメールの初回解決率の向上に継続的に取り組みます。 </a:t>
            </a:r>
          </a:p>
          <a:p>
            <a:pPr lvl="0" algn="l" rtl="0"/>
            <a:r>
              <a:rPr lang="ja" sz="1200" b="0" i="0" u="none" kern="1200" baseline="0">
                <a:solidFill>
                  <a:schemeClr val="tx1"/>
                </a:solidFill>
                <a:effectLst/>
                <a:latin typeface="+mn-lt"/>
                <a:ea typeface="+mn-ea"/>
                <a:cs typeface="+mn-cs"/>
              </a:rPr>
              <a:t>会員がポータルに関するサポートを受けたり、Zoom通話でスタッフと一緒にリソースにアクセスしたりできるように、Zoomの「Office Hours」の月次開催を検討します。 </a:t>
            </a:r>
          </a:p>
          <a:p>
            <a:pPr lvl="0" algn="l" rtl="0"/>
            <a:r>
              <a:rPr lang="ja" sz="1200" b="0" i="0" u="none" kern="1200" baseline="0">
                <a:solidFill>
                  <a:schemeClr val="tx1"/>
                </a:solidFill>
                <a:effectLst/>
                <a:latin typeface="+mn-lt"/>
                <a:ea typeface="+mn-ea"/>
                <a:cs typeface="+mn-cs"/>
              </a:rPr>
              <a:t>SIAのボランティアリーダーから各地域の文化に関連する有益な情報やトレーニングをスタッフに提供してもらうことを検討します。これにより、米国中心に偏り過ぎているというフィードバックに対応するための知識習得を図ります。  </a:t>
            </a:r>
          </a:p>
          <a:p>
            <a:endParaRPr lang="ja" dirty="0"/>
          </a:p>
        </p:txBody>
      </p:sp>
      <p:sp>
        <p:nvSpPr>
          <p:cNvPr id="4" name="Slide Number Placeholder 3">
            <a:extLst>
              <a:ext uri="{FF2B5EF4-FFF2-40B4-BE49-F238E27FC236}">
                <a16:creationId xmlns:a16="http://schemas.microsoft.com/office/drawing/2014/main" xmlns="" id="{D1235BC2-D9DC-A0D1-37E5-42A6114C7E78}"/>
              </a:ext>
            </a:extLst>
          </p:cNvPr>
          <p:cNvSpPr>
            <a:spLocks noGrp="1"/>
          </p:cNvSpPr>
          <p:nvPr>
            <p:ph type="sldNum" sz="quarter" idx="5"/>
          </p:nvPr>
        </p:nvSpPr>
        <p:spPr/>
        <p:txBody>
          <a:bodyPr/>
          <a:lstStyle/>
          <a:p>
            <a:pPr algn="l" rtl="0"/>
            <a:fld id="{3E5DF9FD-7162-404A-8CD0-A628AF675F7F}" type="slidenum">
              <a:rPr/>
              <a:t>12</a:t>
            </a:fld>
            <a:endParaRPr lang="ja"/>
          </a:p>
        </p:txBody>
      </p:sp>
    </p:spTree>
    <p:extLst>
      <p:ext uri="{BB962C8B-B14F-4D97-AF65-F5344CB8AC3E}">
        <p14:creationId xmlns:p14="http://schemas.microsoft.com/office/powerpoint/2010/main" val="136424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8A935FC-2CC2-DB2E-EA4A-F0644F073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29CFDF2-603C-9890-A5FB-48B7FEDC1B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421ED69-C9AD-7EE9-9B9C-804F7ED10D29}"/>
              </a:ext>
            </a:extLst>
          </p:cNvPr>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もちろん、SIAは対策を講じますが、その一方で、クラブ、地区、リジョンの各地域における会員の方々の体験は、満足度の向上において欠かせない推進力となります。  </a:t>
            </a:r>
          </a:p>
          <a:p>
            <a:pPr lvl="0" algn="l" rtl="0"/>
            <a:r>
              <a:rPr lang="ja" sz="1200" b="0" i="0" u="none" kern="1200" baseline="0">
                <a:solidFill>
                  <a:schemeClr val="tx1"/>
                </a:solidFill>
                <a:effectLst/>
                <a:latin typeface="+mn-lt"/>
                <a:ea typeface="+mn-ea"/>
                <a:cs typeface="+mn-cs"/>
              </a:rPr>
              <a:t>礼節に関する問題を地域レベルで削減し、それらの問題に対処するための体制をさらに整えるため、会員およびリーダー向けの行動規範の既存の作業計画を継続します。</a:t>
            </a:r>
            <a:r>
              <a:rPr lang="ja" sz="1200" b="1" i="0" u="none" kern="1200" baseline="0">
                <a:solidFill>
                  <a:schemeClr val="tx1"/>
                </a:solidFill>
                <a:effectLst/>
                <a:latin typeface="+mn-lt"/>
                <a:ea typeface="+mn-ea"/>
                <a:cs typeface="+mn-cs"/>
              </a:rPr>
              <a:t> </a:t>
            </a:r>
            <a:r>
              <a:rPr lang="ja" sz="1200" b="0" i="0" u="none" kern="1200" baseline="0">
                <a:solidFill>
                  <a:schemeClr val="tx1"/>
                </a:solidFill>
                <a:effectLst/>
                <a:latin typeface="+mn-lt"/>
                <a:ea typeface="+mn-ea"/>
                <a:cs typeface="+mn-cs"/>
              </a:rPr>
              <a:t> </a:t>
            </a:r>
          </a:p>
          <a:p>
            <a:pPr lvl="0" algn="l" rtl="0"/>
            <a:r>
              <a:rPr lang="ja" sz="1200" b="0" i="0" u="none" kern="1200" baseline="0">
                <a:solidFill>
                  <a:schemeClr val="tx1"/>
                </a:solidFill>
                <a:effectLst/>
                <a:latin typeface="+mn-lt"/>
                <a:ea typeface="+mn-ea"/>
                <a:cs typeface="+mn-cs"/>
              </a:rPr>
              <a:t>新規および既存の会員がイベントやリソースについての情報を参照できるよう、SIAの主なニュースソースとして『ベスト・フォー・ウイメン』を確実に宣伝します。eメールでニュースを読むのを好まない方のために、ブログでも読めることをお伝えください。</a:t>
            </a:r>
            <a:r>
              <a:rPr lang="ja" sz="1200" b="1" i="0" u="none" kern="1200" baseline="0">
                <a:solidFill>
                  <a:schemeClr val="tx1"/>
                </a:solidFill>
                <a:effectLst/>
                <a:latin typeface="+mn-lt"/>
                <a:ea typeface="+mn-ea"/>
                <a:cs typeface="+mn-cs"/>
              </a:rPr>
              <a:t> </a:t>
            </a:r>
            <a:r>
              <a:rPr lang="ja" sz="1200" b="0" i="0" u="none" kern="1200" baseline="0">
                <a:solidFill>
                  <a:schemeClr val="tx1"/>
                </a:solidFill>
                <a:effectLst/>
                <a:latin typeface="+mn-lt"/>
                <a:ea typeface="+mn-ea"/>
                <a:cs typeface="+mn-cs"/>
              </a:rPr>
              <a:t> </a:t>
            </a:r>
          </a:p>
          <a:p>
            <a:pPr lvl="0" algn="l" rtl="0"/>
            <a:r>
              <a:rPr lang="ja" sz="1200" b="0" i="0" u="none" kern="1200" baseline="0">
                <a:solidFill>
                  <a:schemeClr val="tx1"/>
                </a:solidFill>
                <a:effectLst/>
                <a:latin typeface="+mn-lt"/>
                <a:ea typeface="+mn-ea"/>
                <a:cs typeface="+mn-cs"/>
              </a:rPr>
              <a:t>ソロプチミストの使命や「夢プログラム」に新規会員が参加するにつれ、クラブやリジョンのプログラム・チェアと連携して「大きなゴール加速プロジェクト」を促進し、使命に重点を置かないプロジェクトを調整して足並みを揃えます。</a:t>
            </a:r>
            <a:r>
              <a:rPr lang="ja" sz="1200" b="1" i="0" u="none" kern="1200" baseline="0">
                <a:solidFill>
                  <a:schemeClr val="tx1"/>
                </a:solidFill>
                <a:effectLst/>
                <a:latin typeface="+mn-lt"/>
                <a:ea typeface="+mn-ea"/>
                <a:cs typeface="+mn-cs"/>
              </a:rPr>
              <a:t> </a:t>
            </a:r>
            <a:r>
              <a:rPr lang="ja" sz="1200" b="0" i="0" u="none" kern="1200" baseline="0">
                <a:solidFill>
                  <a:schemeClr val="tx1"/>
                </a:solidFill>
                <a:effectLst/>
                <a:latin typeface="+mn-lt"/>
                <a:ea typeface="+mn-ea"/>
                <a:cs typeface="+mn-cs"/>
              </a:rPr>
              <a:t> </a:t>
            </a:r>
          </a:p>
          <a:p>
            <a:pPr lvl="0" algn="l" rtl="0"/>
            <a:r>
              <a:rPr lang="ja" sz="1200" b="0" i="0" u="none" kern="1200" baseline="0">
                <a:solidFill>
                  <a:schemeClr val="tx1"/>
                </a:solidFill>
                <a:effectLst/>
                <a:latin typeface="+mn-lt"/>
                <a:ea typeface="+mn-ea"/>
                <a:cs typeface="+mn-cs"/>
              </a:rPr>
              <a:t>効果的な会議の計画策定、ガバナンス研修、役職ごとの研修など、クラブ運営に関するトレーニングを開発して提供します。 </a:t>
            </a:r>
          </a:p>
          <a:p>
            <a:endParaRPr lang="ja" dirty="0"/>
          </a:p>
        </p:txBody>
      </p:sp>
      <p:sp>
        <p:nvSpPr>
          <p:cNvPr id="4" name="Slide Number Placeholder 3">
            <a:extLst>
              <a:ext uri="{FF2B5EF4-FFF2-40B4-BE49-F238E27FC236}">
                <a16:creationId xmlns:a16="http://schemas.microsoft.com/office/drawing/2014/main" xmlns="" id="{7E4F7266-70EF-50D0-F501-90F55C43FD41}"/>
              </a:ext>
            </a:extLst>
          </p:cNvPr>
          <p:cNvSpPr>
            <a:spLocks noGrp="1"/>
          </p:cNvSpPr>
          <p:nvPr>
            <p:ph type="sldNum" sz="quarter" idx="5"/>
          </p:nvPr>
        </p:nvSpPr>
        <p:spPr/>
        <p:txBody>
          <a:bodyPr/>
          <a:lstStyle/>
          <a:p>
            <a:pPr algn="l" rtl="0"/>
            <a:fld id="{3E5DF9FD-7162-404A-8CD0-A628AF675F7F}" type="slidenum">
              <a:rPr/>
              <a:t>13</a:t>
            </a:fld>
            <a:endParaRPr lang="ja"/>
          </a:p>
        </p:txBody>
      </p:sp>
    </p:spTree>
    <p:extLst>
      <p:ext uri="{BB962C8B-B14F-4D97-AF65-F5344CB8AC3E}">
        <p14:creationId xmlns:p14="http://schemas.microsoft.com/office/powerpoint/2010/main" val="2551968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FBB5B5D-423A-0B27-0F82-B05A86E9C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E40FB4-5E33-AA69-A95D-E9EA802BB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D13CC92-C4EE-28DE-1682-B084A9896C43}"/>
              </a:ext>
            </a:extLst>
          </p:cNvPr>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いかがでしたか？本日共有させていただいた情報から、他に何か結論は得られましたか？  </a:t>
            </a:r>
          </a:p>
          <a:p>
            <a:pPr algn="l" rtl="0"/>
            <a:r>
              <a:rPr lang="ja" sz="1200" b="0" i="0" u="none" kern="1200" baseline="0">
                <a:solidFill>
                  <a:schemeClr val="tx1"/>
                </a:solidFill>
                <a:effectLst/>
                <a:latin typeface="+mn-lt"/>
                <a:ea typeface="+mn-ea"/>
                <a:cs typeface="+mn-cs"/>
              </a:rPr>
              <a:t>どのようなことが不足していると思われますか？  </a:t>
            </a:r>
          </a:p>
          <a:p>
            <a:pPr algn="l" rtl="0"/>
            <a:r>
              <a:rPr lang="ja" sz="1200" b="0" i="0" u="none" kern="1200" baseline="0">
                <a:solidFill>
                  <a:schemeClr val="tx1"/>
                </a:solidFill>
                <a:effectLst/>
                <a:latin typeface="+mn-lt"/>
                <a:ea typeface="+mn-ea"/>
                <a:cs typeface="+mn-cs"/>
              </a:rPr>
              <a:t>会員の理解促進が不十分な分野を改善するにはどうすればよいでしょうか？ </a:t>
            </a:r>
          </a:p>
          <a:p>
            <a:pPr algn="l" rtl="0"/>
            <a:r>
              <a:rPr lang="ja" sz="1200" b="0" i="1" u="none" kern="1200" baseline="0">
                <a:solidFill>
                  <a:schemeClr val="tx1"/>
                </a:solidFill>
                <a:effectLst/>
                <a:latin typeface="+mn-lt"/>
                <a:ea typeface="+mn-ea"/>
                <a:cs typeface="+mn-cs"/>
              </a:rPr>
              <a:t>（参加者の発言を促す）</a:t>
            </a:r>
            <a:r>
              <a:rPr lang="ja" sz="1200" b="0" i="0" u="none" kern="1200" baseline="0">
                <a:solidFill>
                  <a:schemeClr val="tx1"/>
                </a:solidFill>
                <a:effectLst/>
                <a:latin typeface="+mn-lt"/>
                <a:ea typeface="+mn-ea"/>
                <a:cs typeface="+mn-cs"/>
              </a:rPr>
              <a:t> </a:t>
            </a:r>
          </a:p>
          <a:p>
            <a:pPr algn="l" rtl="0"/>
            <a:r>
              <a:rPr lang="ja" sz="1200" b="0" i="0" u="none" kern="1200" baseline="0">
                <a:solidFill>
                  <a:schemeClr val="tx1"/>
                </a:solidFill>
                <a:effectLst/>
                <a:latin typeface="+mn-lt"/>
                <a:ea typeface="+mn-ea"/>
                <a:cs typeface="+mn-cs"/>
              </a:rPr>
              <a:t>すべての会員にとってソロプチミストでの体験が前向きなものとなるよう、皆様のクラブが地域単位または地区・リジョン単位でできることは何だと思いますか？  </a:t>
            </a:r>
          </a:p>
          <a:p>
            <a:pPr algn="l" rtl="0"/>
            <a:r>
              <a:rPr lang="ja" sz="1200" b="0" i="1" u="none" kern="1200" baseline="0">
                <a:solidFill>
                  <a:schemeClr val="tx1"/>
                </a:solidFill>
                <a:effectLst/>
                <a:latin typeface="+mn-lt"/>
                <a:ea typeface="+mn-ea"/>
                <a:cs typeface="+mn-cs"/>
              </a:rPr>
              <a:t>（参加者の発言を促す）</a:t>
            </a:r>
            <a:r>
              <a:rPr lang="ja" sz="1200" b="0" i="0" u="none" kern="1200" baseline="0">
                <a:solidFill>
                  <a:schemeClr val="tx1"/>
                </a:solidFill>
                <a:effectLst/>
                <a:latin typeface="+mn-lt"/>
                <a:ea typeface="+mn-ea"/>
                <a:cs typeface="+mn-cs"/>
              </a:rPr>
              <a:t> </a:t>
            </a:r>
          </a:p>
          <a:p>
            <a:endParaRPr lang="ja" dirty="0"/>
          </a:p>
        </p:txBody>
      </p:sp>
      <p:sp>
        <p:nvSpPr>
          <p:cNvPr id="4" name="Slide Number Placeholder 3">
            <a:extLst>
              <a:ext uri="{FF2B5EF4-FFF2-40B4-BE49-F238E27FC236}">
                <a16:creationId xmlns:a16="http://schemas.microsoft.com/office/drawing/2014/main" xmlns="" id="{6A476552-A543-6F7A-9657-5CC89A8E00D9}"/>
              </a:ext>
            </a:extLst>
          </p:cNvPr>
          <p:cNvSpPr>
            <a:spLocks noGrp="1"/>
          </p:cNvSpPr>
          <p:nvPr>
            <p:ph type="sldNum" sz="quarter" idx="5"/>
          </p:nvPr>
        </p:nvSpPr>
        <p:spPr/>
        <p:txBody>
          <a:bodyPr/>
          <a:lstStyle/>
          <a:p>
            <a:pPr algn="l" rtl="0"/>
            <a:fld id="{3E5DF9FD-7162-404A-8CD0-A628AF675F7F}" type="slidenum">
              <a:rPr/>
              <a:t>14</a:t>
            </a:fld>
            <a:endParaRPr lang="ja"/>
          </a:p>
        </p:txBody>
      </p:sp>
    </p:spTree>
    <p:extLst>
      <p:ext uri="{BB962C8B-B14F-4D97-AF65-F5344CB8AC3E}">
        <p14:creationId xmlns:p14="http://schemas.microsoft.com/office/powerpoint/2010/main" val="143731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 sz="1200" b="0" i="0" u="none" kern="1200" baseline="0">
                <a:solidFill>
                  <a:schemeClr val="tx1"/>
                </a:solidFill>
                <a:effectLst/>
                <a:latin typeface="+mn-lt"/>
                <a:ea typeface="+mn-ea"/>
                <a:cs typeface="+mn-cs"/>
              </a:rPr>
              <a:t>ここで少し時間を取りますので、ソロプチミストの体験を改善するためにクラブやご自分に何ができるかについてアイデアをいくつか書き留めましょう。新会員のアイデアに耳を傾けたり、リーダーの役職に新任した方を支援したり、『ベスト・フォー・ウイメン』から最新のニュースや情報を得るよう他の会員に伝えたりすることが、会員の維持率を高め、ソロプチミストの力を最大限に引き出す上での確実な一歩となります。どうぞよろしくお願い申し上げます。</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15</a:t>
            </a:fld>
            <a:endParaRPr lang="ja"/>
          </a:p>
        </p:txBody>
      </p:sp>
    </p:spTree>
    <p:extLst>
      <p:ext uri="{BB962C8B-B14F-4D97-AF65-F5344CB8AC3E}">
        <p14:creationId xmlns:p14="http://schemas.microsoft.com/office/powerpoint/2010/main" val="3770246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xmlns=""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xmlns=""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xmlns=""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ja">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0" spc="300" dirty="0">
                <a:latin typeface="Corbel" panose="020B0503020204020204" pitchFamily="34" charset="0"/>
                <a:cs typeface="Calibri"/>
              </a:rPr>
              <a:t>SOROPTIMIST INTERNATIONAL OF THE AMERICAS, INC.®</a:t>
            </a:r>
          </a:p>
          <a:p>
            <a:pPr algn="ctr" rtl="0"/>
            <a:endParaRPr lang="ja"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ja">
              <a:solidFill>
                <a:schemeClr val="tx1">
                  <a:lumMod val="65000"/>
                  <a:lumOff val="35000"/>
                </a:schemeClr>
              </a:solidFill>
            </a:endParaRPr>
          </a:p>
        </p:txBody>
      </p:sp>
      <p:sp>
        <p:nvSpPr>
          <p:cNvPr id="10" name="TextBox 9"/>
          <p:cNvSpPr txBox="1"/>
          <p:nvPr/>
        </p:nvSpPr>
        <p:spPr>
          <a:xfrm>
            <a:off x="4402027" y="1712665"/>
            <a:ext cx="4354516" cy="840230"/>
          </a:xfrm>
          <a:prstGeom prst="rect">
            <a:avLst/>
          </a:prstGeom>
          <a:noFill/>
        </p:spPr>
        <p:txBody>
          <a:bodyPr wrap="square" rtlCol="0">
            <a:spAutoFit/>
          </a:bodyPr>
          <a:lstStyle/>
          <a:p>
            <a:pPr algn="l" rtl="0">
              <a:lnSpc>
                <a:spcPct val="90000"/>
              </a:lnSpc>
            </a:pPr>
            <a:r>
              <a:rPr lang="ja" b="1" i="0" u="none" baseline="0" dirty="0">
                <a:solidFill>
                  <a:srgbClr val="BB4076"/>
                </a:solidFill>
              </a:rPr>
              <a:t>「あなたの声が力になる」 </a:t>
            </a:r>
          </a:p>
          <a:p>
            <a:pPr algn="l" rtl="0">
              <a:lnSpc>
                <a:spcPct val="90000"/>
              </a:lnSpc>
            </a:pPr>
            <a:r>
              <a:rPr lang="ja" b="1" i="0" u="none" baseline="0" dirty="0">
                <a:solidFill>
                  <a:srgbClr val="BB4076"/>
                </a:solidFill>
              </a:rPr>
              <a:t>ソロプチミスト会員体験調査結果とディスカッション</a:t>
            </a:r>
            <a:endParaRPr lang="ja" sz="4000" b="1" dirty="0">
              <a:solidFill>
                <a:srgbClr val="BB4076"/>
              </a:solidFill>
              <a:latin typeface="Effra" panose="020B0603020203020204" pitchFamily="34" charset="77"/>
              <a:cs typeface="Tw Cen MT"/>
            </a:endParaRPr>
          </a:p>
        </p:txBody>
      </p:sp>
      <p:sp>
        <p:nvSpPr>
          <p:cNvPr id="3" name="TextBox 2">
            <a:extLst>
              <a:ext uri="{FF2B5EF4-FFF2-40B4-BE49-F238E27FC236}">
                <a16:creationId xmlns:a16="http://schemas.microsoft.com/office/drawing/2014/main" xmlns="" id="{DAC064BB-F697-1D46-A1F3-B18A749C9FDB}"/>
              </a:ext>
            </a:extLst>
          </p:cNvPr>
          <p:cNvSpPr txBox="1"/>
          <p:nvPr/>
        </p:nvSpPr>
        <p:spPr>
          <a:xfrm>
            <a:off x="4402026" y="3205820"/>
            <a:ext cx="2495227" cy="369332"/>
          </a:xfrm>
          <a:prstGeom prst="rect">
            <a:avLst/>
          </a:prstGeom>
          <a:noFill/>
        </p:spPr>
        <p:txBody>
          <a:bodyPr wrap="square" rtlCol="0">
            <a:spAutoFit/>
          </a:bodyPr>
          <a:lstStyle/>
          <a:p>
            <a:pPr algn="l" rtl="0"/>
            <a:r>
              <a:rPr lang="ja" b="0" i="0" u="none" baseline="0">
                <a:latin typeface="Corbel" panose="020B0503020204020204" pitchFamily="34" charset="0"/>
                <a:cs typeface="Tw Cen MT"/>
              </a:rPr>
              <a:t>2025年秋</a:t>
            </a:r>
          </a:p>
        </p:txBody>
      </p:sp>
      <p:pic>
        <p:nvPicPr>
          <p:cNvPr id="9" name="Picture 8">
            <a:extLst>
              <a:ext uri="{FF2B5EF4-FFF2-40B4-BE49-F238E27FC236}">
                <a16:creationId xmlns:a16="http://schemas.microsoft.com/office/drawing/2014/main" xmlns="" id="{D3EDCED1-01A3-5648-B7CD-AB6374511CA4}"/>
              </a:ext>
            </a:extLst>
          </p:cNvPr>
          <p:cNvPicPr>
            <a:picLocks noChangeAspect="1"/>
          </p:cNvPicPr>
          <p:nvPr/>
        </p:nvPicPr>
        <p:blipFill>
          <a:blip r:embed="rId3"/>
          <a:stretch>
            <a:fillRect/>
          </a:stretch>
        </p:blipFill>
        <p:spPr>
          <a:xfrm>
            <a:off x="4488084" y="3031688"/>
            <a:ext cx="2140157" cy="45719"/>
          </a:xfrm>
          <a:prstGeom prst="rect">
            <a:avLst/>
          </a:prstGeom>
        </p:spPr>
      </p:pic>
      <p:pic>
        <p:nvPicPr>
          <p:cNvPr id="7" name="Picture 6" descr="背景パターン&#10;&#10;自動生成された説明">
            <a:extLst>
              <a:ext uri="{FF2B5EF4-FFF2-40B4-BE49-F238E27FC236}">
                <a16:creationId xmlns:a16="http://schemas.microsoft.com/office/drawing/2014/main" xmlns=""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ロゴ&#10;&#10;自動生成された説明">
            <a:extLst>
              <a:ext uri="{FF2B5EF4-FFF2-40B4-BE49-F238E27FC236}">
                <a16:creationId xmlns:a16="http://schemas.microsoft.com/office/drawing/2014/main" xmlns=""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テーブル上のコンピューター&#10;&#10;AI によって生成されたコンテンツは不正確である可能性があります。">
            <a:extLst>
              <a:ext uri="{FF2B5EF4-FFF2-40B4-BE49-F238E27FC236}">
                <a16:creationId xmlns:a16="http://schemas.microsoft.com/office/drawing/2014/main" xmlns="" id="{37C423A4-703D-E41F-0889-EA06F6E00BD0}"/>
              </a:ext>
            </a:extLst>
          </p:cNvPr>
          <p:cNvPicPr>
            <a:picLocks noGrp="1" noChangeAspect="1"/>
          </p:cNvPicPr>
          <p:nvPr>
            <p:ph sz="quarter" idx="2"/>
          </p:nvPr>
        </p:nvPicPr>
        <p:blipFill>
          <a:blip r:embed="rId3"/>
          <a:stretch>
            <a:fillRect/>
          </a:stretch>
        </p:blipFill>
        <p:spPr>
          <a:xfrm>
            <a:off x="4371473" y="1286897"/>
            <a:ext cx="4772527" cy="3160712"/>
          </a:xfrm>
        </p:spPr>
      </p:pic>
      <p:sp>
        <p:nvSpPr>
          <p:cNvPr id="4" name="Title 3"/>
          <p:cNvSpPr>
            <a:spLocks noGrp="1"/>
          </p:cNvSpPr>
          <p:nvPr>
            <p:ph type="title"/>
          </p:nvPr>
        </p:nvSpPr>
        <p:spPr/>
        <p:txBody>
          <a:bodyPr>
            <a:normAutofit fontScale="90000"/>
          </a:bodyPr>
          <a:lstStyle/>
          <a:p>
            <a:pPr rtl="0"/>
            <a:r>
              <a:rPr lang="ja" b="0" i="0" u="none" baseline="0"/>
              <a:t>メンバーシップ満足度調査</a:t>
            </a:r>
          </a:p>
        </p:txBody>
      </p:sp>
      <p:sp>
        <p:nvSpPr>
          <p:cNvPr id="7" name="Footer Placeholder 2">
            <a:extLst>
              <a:ext uri="{FF2B5EF4-FFF2-40B4-BE49-F238E27FC236}">
                <a16:creationId xmlns:a16="http://schemas.microsoft.com/office/drawing/2014/main" xmlns="" id="{718FCFE7-71C3-4C46-87F4-B4C784BA6DC5}"/>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「あなたの声が力になる」</a:t>
            </a:r>
          </a:p>
          <a:p>
            <a:pPr algn="ctr" rtl="0"/>
            <a:endParaRPr lang="ja" sz="2400" b="0" spc="300" dirty="0">
              <a:latin typeface="Tw Cen MT"/>
              <a:cs typeface="Tw Cen MT"/>
            </a:endParaRPr>
          </a:p>
        </p:txBody>
      </p:sp>
      <p:sp>
        <p:nvSpPr>
          <p:cNvPr id="8" name="TextBox 7">
            <a:extLst>
              <a:ext uri="{FF2B5EF4-FFF2-40B4-BE49-F238E27FC236}">
                <a16:creationId xmlns:a16="http://schemas.microsoft.com/office/drawing/2014/main" xmlns="" id="{5412DD7D-C2E5-794F-EBBD-DF975E9E687C}"/>
              </a:ext>
            </a:extLst>
          </p:cNvPr>
          <p:cNvSpPr txBox="1"/>
          <p:nvPr/>
        </p:nvSpPr>
        <p:spPr>
          <a:xfrm>
            <a:off x="419622" y="1286897"/>
            <a:ext cx="3757808" cy="2308324"/>
          </a:xfrm>
          <a:prstGeom prst="rect">
            <a:avLst/>
          </a:prstGeom>
          <a:noFill/>
        </p:spPr>
        <p:txBody>
          <a:bodyPr wrap="square" rtlCol="0">
            <a:spAutoFit/>
          </a:bodyPr>
          <a:lstStyle/>
          <a:p>
            <a:pPr marL="285750" indent="-285750" algn="l" rtl="0" fontAlgn="base">
              <a:buFont typeface="Arial" panose="020B0604020202020204" pitchFamily="34" charset="0"/>
              <a:buChar char="•"/>
            </a:pPr>
            <a:r>
              <a:rPr lang="ja" b="0" i="0" u="none" baseline="0"/>
              <a:t>2,631人の会員の方々が調査に回答してくださいました。</a:t>
            </a:r>
          </a:p>
          <a:p>
            <a:pPr marL="285750" indent="-285750" algn="l" rtl="0" fontAlgn="base">
              <a:buFont typeface="Arial" panose="020B0604020202020204" pitchFamily="34" charset="0"/>
              <a:buChar char="•"/>
            </a:pPr>
            <a:r>
              <a:rPr lang="ja" b="0" i="0" u="none" baseline="0"/>
              <a:t>回答者は、あらゆる年齢層、会員期間、リジョンに属する会員で構成されています。  </a:t>
            </a:r>
          </a:p>
          <a:p>
            <a:pPr marL="285750" indent="-285750" algn="l" rtl="0" fontAlgn="base">
              <a:buFont typeface="Arial" panose="020B0604020202020204" pitchFamily="34" charset="0"/>
              <a:buChar char="•"/>
            </a:pPr>
            <a:r>
              <a:rPr lang="ja" b="0" i="0" u="none" baseline="0"/>
              <a:t>調査内容が広範囲に及ぶため、本日すべてのデータポイントを確認することはできません。</a:t>
            </a:r>
          </a:p>
        </p:txBody>
      </p:sp>
    </p:spTree>
    <p:extLst>
      <p:ext uri="{BB962C8B-B14F-4D97-AF65-F5344CB8AC3E}">
        <p14:creationId xmlns:p14="http://schemas.microsoft.com/office/powerpoint/2010/main" val="6422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F6C6C51-732F-881A-1F97-B9E46882263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400C626-D68F-7EC9-337C-575551F8A9BD}"/>
              </a:ext>
            </a:extLst>
          </p:cNvPr>
          <p:cNvSpPr>
            <a:spLocks noGrp="1"/>
          </p:cNvSpPr>
          <p:nvPr>
            <p:ph sz="quarter" idx="2"/>
          </p:nvPr>
        </p:nvSpPr>
        <p:spPr>
          <a:xfrm>
            <a:off x="550534" y="1245582"/>
            <a:ext cx="7696000" cy="2686050"/>
          </a:xfrm>
        </p:spPr>
        <p:txBody>
          <a:bodyPr/>
          <a:lstStyle/>
          <a:p>
            <a:pPr algn="l" rtl="0" fontAlgn="base"/>
            <a:r>
              <a:rPr lang="ja" b="0" i="0" u="none" baseline="0"/>
              <a:t>SIAでの全体的な体験を肯定的に評価した回答者の割合は76%でした。  </a:t>
            </a:r>
          </a:p>
          <a:p>
            <a:pPr algn="l" rtl="0" fontAlgn="base"/>
            <a:endParaRPr lang="ja" dirty="0"/>
          </a:p>
          <a:p>
            <a:pPr algn="l" rtl="0" fontAlgn="base"/>
            <a:r>
              <a:rPr lang="ja" b="0" i="0" u="none" baseline="0"/>
              <a:t>SIAのメンバーシップを友人に勧めたいと述べた回答者の割合は91%でした。 </a:t>
            </a:r>
          </a:p>
        </p:txBody>
      </p:sp>
      <p:sp>
        <p:nvSpPr>
          <p:cNvPr id="3" name="Title 2">
            <a:extLst>
              <a:ext uri="{FF2B5EF4-FFF2-40B4-BE49-F238E27FC236}">
                <a16:creationId xmlns:a16="http://schemas.microsoft.com/office/drawing/2014/main" xmlns="" id="{51241DFE-CD43-25DF-8441-9AADE967DA89}"/>
              </a:ext>
            </a:extLst>
          </p:cNvPr>
          <p:cNvSpPr>
            <a:spLocks noGrp="1"/>
          </p:cNvSpPr>
          <p:nvPr>
            <p:ph type="title"/>
          </p:nvPr>
        </p:nvSpPr>
        <p:spPr/>
        <p:txBody>
          <a:bodyPr>
            <a:normAutofit fontScale="90000"/>
          </a:bodyPr>
          <a:lstStyle/>
          <a:p>
            <a:pPr algn="l" rtl="0"/>
            <a:r>
              <a:rPr lang="ja" b="0" i="0" u="none" baseline="0"/>
              <a:t>主な結果</a:t>
            </a:r>
          </a:p>
        </p:txBody>
      </p:sp>
      <p:sp>
        <p:nvSpPr>
          <p:cNvPr id="4" name="Footer Placeholder 2">
            <a:extLst>
              <a:ext uri="{FF2B5EF4-FFF2-40B4-BE49-F238E27FC236}">
                <a16:creationId xmlns:a16="http://schemas.microsoft.com/office/drawing/2014/main" xmlns="" id="{7F09D0F6-960D-063D-2EB4-381B796C2B59}"/>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「あなたの声が力になる」</a:t>
            </a:r>
          </a:p>
          <a:p>
            <a:pPr algn="ctr" rtl="0"/>
            <a:endParaRPr lang="ja" sz="2400" b="0" spc="300" dirty="0">
              <a:latin typeface="Tw Cen MT"/>
              <a:cs typeface="Tw Cen MT"/>
            </a:endParaRPr>
          </a:p>
        </p:txBody>
      </p:sp>
    </p:spTree>
    <p:extLst>
      <p:ext uri="{BB962C8B-B14F-4D97-AF65-F5344CB8AC3E}">
        <p14:creationId xmlns:p14="http://schemas.microsoft.com/office/powerpoint/2010/main" val="191914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2DF507D-2FFC-44A4-6F1C-68BFA03D0F9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6E18C64B-E6E8-62FF-D7B4-46FE43209C3D}"/>
              </a:ext>
            </a:extLst>
          </p:cNvPr>
          <p:cNvSpPr>
            <a:spLocks noGrp="1"/>
          </p:cNvSpPr>
          <p:nvPr>
            <p:ph type="body" sz="quarter" idx="10"/>
          </p:nvPr>
        </p:nvSpPr>
        <p:spPr/>
        <p:txBody>
          <a:bodyPr/>
          <a:lstStyle/>
          <a:p>
            <a:pPr marL="457200" indent="-457200" algn="l" rtl="0" fontAlgn="base">
              <a:buFont typeface="Arial" panose="020B0604020202020204" pitchFamily="34" charset="0"/>
              <a:buChar char="•"/>
            </a:pPr>
            <a:r>
              <a:rPr lang="ja" b="0" i="0" u="none" baseline="0"/>
              <a:t>クラブ・リーダーシップとスタッフ </a:t>
            </a:r>
          </a:p>
          <a:p>
            <a:pPr marL="457200" indent="-457200" algn="l" rtl="0" fontAlgn="base">
              <a:buFont typeface="Arial" panose="020B0604020202020204" pitchFamily="34" charset="0"/>
              <a:buChar char="•"/>
            </a:pPr>
            <a:r>
              <a:rPr lang="ja" b="0" i="0" u="none" baseline="0"/>
              <a:t>指導力開発 </a:t>
            </a:r>
          </a:p>
          <a:p>
            <a:pPr marL="457200" indent="-457200" algn="l" rtl="0" fontAlgn="base">
              <a:buFont typeface="Arial" panose="020B0604020202020204" pitchFamily="34" charset="0"/>
              <a:buChar char="•"/>
            </a:pPr>
            <a:r>
              <a:rPr lang="ja" b="0" i="0" u="none" baseline="0"/>
              <a:t>多言語対応 </a:t>
            </a:r>
          </a:p>
          <a:p>
            <a:pPr marL="457200" indent="-457200" algn="l" rtl="0" fontAlgn="base">
              <a:buFont typeface="Arial" panose="020B0604020202020204" pitchFamily="34" charset="0"/>
              <a:buChar char="•"/>
            </a:pPr>
            <a:r>
              <a:rPr lang="ja" b="0" i="0" u="none" baseline="0"/>
              <a:t>マーケティングとコミュニケーション </a:t>
            </a:r>
          </a:p>
          <a:p>
            <a:pPr marL="457200" indent="-457200" algn="l" rtl="0" fontAlgn="base">
              <a:buFont typeface="Arial" panose="020B0604020202020204" pitchFamily="34" charset="0"/>
              <a:buChar char="•"/>
            </a:pPr>
            <a:r>
              <a:rPr lang="ja" b="0" i="0" u="none" baseline="0"/>
              <a:t>プログラムと使命  </a:t>
            </a:r>
          </a:p>
          <a:p>
            <a:pPr marL="457200" indent="-457200" algn="l" rtl="0" fontAlgn="base">
              <a:buFont typeface="Arial" panose="020B0604020202020204" pitchFamily="34" charset="0"/>
              <a:buChar char="•"/>
            </a:pPr>
            <a:r>
              <a:rPr lang="ja" b="0" i="0" u="none" baseline="0"/>
              <a:t>資金開発と寄付者 </a:t>
            </a:r>
          </a:p>
          <a:p>
            <a:endParaRPr lang="ja" dirty="0"/>
          </a:p>
        </p:txBody>
      </p:sp>
      <p:sp>
        <p:nvSpPr>
          <p:cNvPr id="3" name="Title 2">
            <a:extLst>
              <a:ext uri="{FF2B5EF4-FFF2-40B4-BE49-F238E27FC236}">
                <a16:creationId xmlns:a16="http://schemas.microsoft.com/office/drawing/2014/main" xmlns="" id="{7CFBFCD0-3C4E-83A8-B3C0-7D34E5939F1C}"/>
              </a:ext>
            </a:extLst>
          </p:cNvPr>
          <p:cNvSpPr>
            <a:spLocks noGrp="1"/>
          </p:cNvSpPr>
          <p:nvPr>
            <p:ph type="title"/>
          </p:nvPr>
        </p:nvSpPr>
        <p:spPr/>
        <p:txBody>
          <a:bodyPr/>
          <a:lstStyle/>
          <a:p>
            <a:pPr rtl="0"/>
            <a:r>
              <a:rPr lang="ja" b="0" i="0" u="none" baseline="0"/>
              <a:t>評価分野</a:t>
            </a:r>
          </a:p>
        </p:txBody>
      </p:sp>
      <p:sp>
        <p:nvSpPr>
          <p:cNvPr id="5" name="Footer Placeholder 2">
            <a:extLst>
              <a:ext uri="{FF2B5EF4-FFF2-40B4-BE49-F238E27FC236}">
                <a16:creationId xmlns:a16="http://schemas.microsoft.com/office/drawing/2014/main" xmlns="" id="{A3F8B503-73DB-8F15-2603-99F6ECB13879}"/>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solidFill>
                  <a:srgbClr val="BB4076"/>
                </a:solidFill>
                <a:latin typeface="Corbel" panose="020B0503020204020204" pitchFamily="34" charset="0"/>
                <a:cs typeface="Calibri"/>
              </a:rPr>
              <a:t>SIA | 2025年秋 |</a:t>
            </a:r>
            <a:r>
              <a:rPr lang="ja" sz="1400" b="0" i="0" u="none" baseline="0">
                <a:solidFill>
                  <a:srgbClr val="BB4076"/>
                </a:solidFill>
                <a:latin typeface="Corbel" panose="020B0503020204020204" pitchFamily="34" charset="0"/>
                <a:cs typeface="Calibri"/>
              </a:rPr>
              <a:t>「あなたの声が力になる」</a:t>
            </a:r>
            <a:endParaRPr lang="ja" sz="1400" b="0" dirty="0">
              <a:solidFill>
                <a:srgbClr val="BB4076"/>
              </a:solidFill>
              <a:latin typeface="Corbel" panose="020B0503020204020204" pitchFamily="34" charset="0"/>
              <a:cs typeface="Calibri"/>
            </a:endParaRPr>
          </a:p>
          <a:p>
            <a:pPr algn="ctr" rtl="0"/>
            <a:endParaRPr lang="ja" sz="2400" b="0" spc="300" dirty="0">
              <a:latin typeface="Tw Cen MT"/>
              <a:cs typeface="Tw Cen MT"/>
            </a:endParaRPr>
          </a:p>
        </p:txBody>
      </p:sp>
    </p:spTree>
    <p:extLst>
      <p:ext uri="{BB962C8B-B14F-4D97-AF65-F5344CB8AC3E}">
        <p14:creationId xmlns:p14="http://schemas.microsoft.com/office/powerpoint/2010/main" val="2741177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a:xfrm>
            <a:off x="550533" y="1245582"/>
            <a:ext cx="8459652" cy="2686050"/>
          </a:xfrm>
        </p:spPr>
        <p:txBody>
          <a:bodyPr/>
          <a:lstStyle/>
          <a:p>
            <a:pPr marL="457200" lvl="0" indent="-457200" algn="l" rtl="0">
              <a:buFont typeface="Arial" panose="020B0604020202020204" pitchFamily="34" charset="0"/>
              <a:buChar char="•"/>
            </a:pPr>
            <a:r>
              <a:rPr lang="ja" b="0" i="0" u="none" baseline="0" dirty="0"/>
              <a:t>「夢プログラム」と貢献</a:t>
            </a:r>
          </a:p>
          <a:p>
            <a:pPr marL="457200" lvl="0" indent="-457200" algn="l" rtl="0">
              <a:buFont typeface="Arial" panose="020B0604020202020204" pitchFamily="34" charset="0"/>
              <a:buChar char="•"/>
            </a:pPr>
            <a:r>
              <a:rPr lang="ja" b="0" i="0" u="none" baseline="0" dirty="0"/>
              <a:t>『ベスト・フォー・ウイメン』Eニュースレター</a:t>
            </a:r>
          </a:p>
          <a:p>
            <a:pPr marL="457200" lvl="0" indent="-457200" algn="l" rtl="0">
              <a:buFont typeface="Arial" panose="020B0604020202020204" pitchFamily="34" charset="0"/>
              <a:buChar char="•"/>
            </a:pPr>
            <a:r>
              <a:rPr lang="ja" b="0" i="0" u="none" baseline="0" dirty="0"/>
              <a:t>使命を推進する立場としてのクラブリーダー</a:t>
            </a:r>
          </a:p>
          <a:p>
            <a:endParaRPr lang="ja" dirty="0"/>
          </a:p>
        </p:txBody>
      </p:sp>
      <p:sp>
        <p:nvSpPr>
          <p:cNvPr id="3" name="Title 2"/>
          <p:cNvSpPr>
            <a:spLocks noGrp="1"/>
          </p:cNvSpPr>
          <p:nvPr>
            <p:ph type="title"/>
          </p:nvPr>
        </p:nvSpPr>
        <p:spPr/>
        <p:txBody>
          <a:bodyPr>
            <a:normAutofit fontScale="90000"/>
          </a:bodyPr>
          <a:lstStyle/>
          <a:p>
            <a:pPr algn="l" rtl="0"/>
            <a:r>
              <a:rPr lang="ja" b="0" i="0" u="none" baseline="0"/>
              <a:t>強みのある分野</a:t>
            </a:r>
          </a:p>
        </p:txBody>
      </p:sp>
      <p:sp>
        <p:nvSpPr>
          <p:cNvPr id="4" name="Footer Placeholder 2">
            <a:extLst>
              <a:ext uri="{FF2B5EF4-FFF2-40B4-BE49-F238E27FC236}">
                <a16:creationId xmlns:a16="http://schemas.microsoft.com/office/drawing/2014/main" xmlns="" id="{FCA27314-3677-6A46-87C9-51B7EC067374}"/>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「あなたの声が力になる」</a:t>
            </a:r>
          </a:p>
          <a:p>
            <a:pPr algn="ctr" rtl="0"/>
            <a:endParaRPr lang="ja" sz="2400" b="0" spc="300" dirty="0">
              <a:latin typeface="Tw Cen MT"/>
              <a:cs typeface="Tw Cen MT"/>
            </a:endParaRPr>
          </a:p>
        </p:txBody>
      </p:sp>
    </p:spTree>
    <p:extLst>
      <p:ext uri="{BB962C8B-B14F-4D97-AF65-F5344CB8AC3E}">
        <p14:creationId xmlns:p14="http://schemas.microsoft.com/office/powerpoint/2010/main" val="1592864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42C00D9-2DBA-2C3D-87D9-E865329AC45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17F1BC9-B565-8BAF-CE5B-3B3C60F986CF}"/>
              </a:ext>
            </a:extLst>
          </p:cNvPr>
          <p:cNvSpPr>
            <a:spLocks noGrp="1"/>
          </p:cNvSpPr>
          <p:nvPr>
            <p:ph sz="quarter" idx="2"/>
          </p:nvPr>
        </p:nvSpPr>
        <p:spPr/>
        <p:txBody>
          <a:bodyPr/>
          <a:lstStyle/>
          <a:p>
            <a:pPr marL="457200" lvl="0" indent="-457200" algn="l" rtl="0">
              <a:buFont typeface="Arial" panose="020B0604020202020204" pitchFamily="34" charset="0"/>
              <a:buChar char="•"/>
            </a:pPr>
            <a:r>
              <a:rPr lang="ja" b="0" i="0" u="none" baseline="0"/>
              <a:t>ウェブサイト/ポータル</a:t>
            </a:r>
          </a:p>
          <a:p>
            <a:pPr marL="457200" lvl="0" indent="-457200" algn="l" rtl="0">
              <a:buFont typeface="Arial" panose="020B0604020202020204" pitchFamily="34" charset="0"/>
              <a:buChar char="•"/>
            </a:pPr>
            <a:r>
              <a:rPr lang="ja" b="0" i="0" u="none" baseline="0"/>
              <a:t> 「大きなゴール」の理解促進</a:t>
            </a:r>
          </a:p>
          <a:p>
            <a:pPr marL="457200" lvl="0" indent="-457200" algn="l" rtl="0">
              <a:buFont typeface="Arial" panose="020B0604020202020204" pitchFamily="34" charset="0"/>
              <a:buChar char="•"/>
            </a:pPr>
            <a:r>
              <a:rPr lang="ja" b="0" i="0" u="none" baseline="0"/>
              <a:t>クラブリーダーのクラブ・ロードマップに関する知識</a:t>
            </a:r>
          </a:p>
          <a:p>
            <a:endParaRPr lang="ja" dirty="0"/>
          </a:p>
        </p:txBody>
      </p:sp>
      <p:sp>
        <p:nvSpPr>
          <p:cNvPr id="3" name="Title 2">
            <a:extLst>
              <a:ext uri="{FF2B5EF4-FFF2-40B4-BE49-F238E27FC236}">
                <a16:creationId xmlns:a16="http://schemas.microsoft.com/office/drawing/2014/main" xmlns="" id="{EE5DA97D-BE8B-AFAC-91A7-C595371147D9}"/>
              </a:ext>
            </a:extLst>
          </p:cNvPr>
          <p:cNvSpPr>
            <a:spLocks noGrp="1"/>
          </p:cNvSpPr>
          <p:nvPr>
            <p:ph type="title"/>
          </p:nvPr>
        </p:nvSpPr>
        <p:spPr/>
        <p:txBody>
          <a:bodyPr>
            <a:normAutofit fontScale="90000"/>
          </a:bodyPr>
          <a:lstStyle/>
          <a:p>
            <a:pPr algn="l" rtl="0"/>
            <a:r>
              <a:rPr lang="ja" b="0" i="0" u="none" baseline="0"/>
              <a:t>改善すべき分野</a:t>
            </a:r>
          </a:p>
        </p:txBody>
      </p:sp>
      <p:sp>
        <p:nvSpPr>
          <p:cNvPr id="4" name="Footer Placeholder 2">
            <a:extLst>
              <a:ext uri="{FF2B5EF4-FFF2-40B4-BE49-F238E27FC236}">
                <a16:creationId xmlns:a16="http://schemas.microsoft.com/office/drawing/2014/main" xmlns="" id="{AE0DFE04-8CEB-24C3-9EF6-5A078A11FBF0}"/>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「あなたの声が力になる」</a:t>
            </a:r>
          </a:p>
          <a:p>
            <a:pPr algn="ctr" rtl="0"/>
            <a:endParaRPr lang="ja" sz="2400" b="0" spc="300" dirty="0">
              <a:latin typeface="Tw Cen MT"/>
              <a:cs typeface="Tw Cen MT"/>
            </a:endParaRPr>
          </a:p>
        </p:txBody>
      </p:sp>
      <p:pic>
        <p:nvPicPr>
          <p:cNvPr id="8" name="Picture 7" descr="コンピューターを見ている女性グループ&#10;&#10;AIによって生成されたコンテンツは不正確である可能性があります。">
            <a:extLst>
              <a:ext uri="{FF2B5EF4-FFF2-40B4-BE49-F238E27FC236}">
                <a16:creationId xmlns:a16="http://schemas.microsoft.com/office/drawing/2014/main" xmlns="" id="{AAB1F2AA-7E79-5CE9-206E-A8BF716B97EA}"/>
              </a:ext>
            </a:extLst>
          </p:cNvPr>
          <p:cNvPicPr>
            <a:picLocks noChangeAspect="1"/>
          </p:cNvPicPr>
          <p:nvPr/>
        </p:nvPicPr>
        <p:blipFill>
          <a:blip r:embed="rId3"/>
          <a:stretch>
            <a:fillRect/>
          </a:stretch>
        </p:blipFill>
        <p:spPr>
          <a:xfrm>
            <a:off x="5743482" y="143422"/>
            <a:ext cx="3306480" cy="2204320"/>
          </a:xfrm>
          <a:prstGeom prst="ellipse">
            <a:avLst/>
          </a:prstGeom>
          <a:ln>
            <a:noFill/>
          </a:ln>
          <a:effectLst>
            <a:softEdge rad="112500"/>
          </a:effectLst>
        </p:spPr>
      </p:pic>
    </p:spTree>
    <p:extLst>
      <p:ext uri="{BB962C8B-B14F-4D97-AF65-F5344CB8AC3E}">
        <p14:creationId xmlns:p14="http://schemas.microsoft.com/office/powerpoint/2010/main" val="3213381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F827F79-B541-8E2F-CB53-EEA9D05FB49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46C83CB2-09DF-4ADA-CFED-71763C65C046}"/>
              </a:ext>
            </a:extLst>
          </p:cNvPr>
          <p:cNvSpPr>
            <a:spLocks noGrp="1"/>
          </p:cNvSpPr>
          <p:nvPr>
            <p:ph sz="quarter" idx="2"/>
          </p:nvPr>
        </p:nvSpPr>
        <p:spPr>
          <a:xfrm>
            <a:off x="550533" y="983508"/>
            <a:ext cx="7962443" cy="2686050"/>
          </a:xfrm>
        </p:spPr>
        <p:txBody>
          <a:bodyPr/>
          <a:lstStyle/>
          <a:p>
            <a:pPr marL="457200" lvl="0" indent="-457200" algn="l" rtl="0">
              <a:buFont typeface="Arial" panose="020B0604020202020204" pitchFamily="34" charset="0"/>
              <a:buChar char="•"/>
            </a:pPr>
            <a:r>
              <a:rPr lang="ja" b="0" i="0" u="none" baseline="0" dirty="0"/>
              <a:t>SIA連盟事務局に問い合わせた際の体験に「不満を感じた」と15％が回答</a:t>
            </a:r>
          </a:p>
          <a:p>
            <a:pPr marL="457200" lvl="0" indent="-457200" algn="l" rtl="0">
              <a:buFont typeface="Arial" panose="020B0604020202020204" pitchFamily="34" charset="0"/>
              <a:buChar char="•"/>
            </a:pPr>
            <a:r>
              <a:rPr lang="ja" b="0" i="0" u="none" baseline="0" dirty="0"/>
              <a:t>#SIALeadtoAchieve とオンデマンドウェビナーに関する認知度が低いことが判明</a:t>
            </a:r>
          </a:p>
        </p:txBody>
      </p:sp>
      <p:pic>
        <p:nvPicPr>
          <p:cNvPr id="1026" name="Picture 2" descr="308,500枚以上の顧客向けストック写真、画像、ロイヤリティ…">
            <a:extLst>
              <a:ext uri="{FF2B5EF4-FFF2-40B4-BE49-F238E27FC236}">
                <a16:creationId xmlns:a16="http://schemas.microsoft.com/office/drawing/2014/main" xmlns="" id="{86105203-CA41-8AA6-F490-9B8A18E34A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46" y="2889765"/>
            <a:ext cx="2908704" cy="193913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xmlns="" id="{88D22382-0B3D-F122-538F-B9E330EB60EA}"/>
              </a:ext>
            </a:extLst>
          </p:cNvPr>
          <p:cNvSpPr>
            <a:spLocks noGrp="1"/>
          </p:cNvSpPr>
          <p:nvPr>
            <p:ph type="title"/>
          </p:nvPr>
        </p:nvSpPr>
        <p:spPr/>
        <p:txBody>
          <a:bodyPr>
            <a:normAutofit fontScale="90000"/>
          </a:bodyPr>
          <a:lstStyle/>
          <a:p>
            <a:pPr algn="l" rtl="0"/>
            <a:r>
              <a:rPr lang="ja" b="0" i="0" u="none" baseline="0"/>
              <a:t>改善すべき分野</a:t>
            </a:r>
          </a:p>
        </p:txBody>
      </p:sp>
      <p:sp>
        <p:nvSpPr>
          <p:cNvPr id="4" name="Footer Placeholder 2">
            <a:extLst>
              <a:ext uri="{FF2B5EF4-FFF2-40B4-BE49-F238E27FC236}">
                <a16:creationId xmlns:a16="http://schemas.microsoft.com/office/drawing/2014/main" xmlns="" id="{97A1316E-7B14-07BB-CB21-0154F8269BEE}"/>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「あなたの声が力になる」</a:t>
            </a:r>
          </a:p>
          <a:p>
            <a:pPr algn="ctr" rtl="0"/>
            <a:endParaRPr lang="ja" sz="2400" b="0" spc="300" dirty="0">
              <a:latin typeface="Tw Cen MT"/>
              <a:cs typeface="Tw Cen MT"/>
            </a:endParaRPr>
          </a:p>
        </p:txBody>
      </p:sp>
    </p:spTree>
    <p:extLst>
      <p:ext uri="{BB962C8B-B14F-4D97-AF65-F5344CB8AC3E}">
        <p14:creationId xmlns:p14="http://schemas.microsoft.com/office/powerpoint/2010/main" val="3584452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C91A306-B2EF-6EEA-A52D-21A3972BB2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24841724-B9F9-758B-F4F0-D156FCF2BFCF}"/>
              </a:ext>
            </a:extLst>
          </p:cNvPr>
          <p:cNvSpPr>
            <a:spLocks noGrp="1"/>
          </p:cNvSpPr>
          <p:nvPr>
            <p:ph type="title"/>
          </p:nvPr>
        </p:nvSpPr>
        <p:spPr/>
        <p:txBody>
          <a:bodyPr>
            <a:normAutofit fontScale="90000"/>
          </a:bodyPr>
          <a:lstStyle/>
          <a:p>
            <a:pPr algn="l" rtl="0"/>
            <a:r>
              <a:rPr lang="ja" b="0" i="0" u="none" baseline="0"/>
              <a:t>行動計画</a:t>
            </a:r>
          </a:p>
        </p:txBody>
      </p:sp>
      <p:sp>
        <p:nvSpPr>
          <p:cNvPr id="4" name="Footer Placeholder 2">
            <a:extLst>
              <a:ext uri="{FF2B5EF4-FFF2-40B4-BE49-F238E27FC236}">
                <a16:creationId xmlns:a16="http://schemas.microsoft.com/office/drawing/2014/main" xmlns="" id="{A09920B4-FDBD-7498-BD1F-6A610FF63D0F}"/>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「あなたの声が力になる」</a:t>
            </a:r>
          </a:p>
          <a:p>
            <a:pPr algn="ctr" rtl="0"/>
            <a:endParaRPr lang="ja" sz="2400" b="0" spc="300" dirty="0">
              <a:latin typeface="Tw Cen MT"/>
              <a:cs typeface="Tw Cen MT"/>
            </a:endParaRPr>
          </a:p>
        </p:txBody>
      </p:sp>
      <p:sp>
        <p:nvSpPr>
          <p:cNvPr id="5" name="Speech Bubble: Rectangle 4">
            <a:extLst>
              <a:ext uri="{FF2B5EF4-FFF2-40B4-BE49-F238E27FC236}">
                <a16:creationId xmlns:a16="http://schemas.microsoft.com/office/drawing/2014/main" xmlns="" id="{AEF06EC8-A30D-C3F8-A97F-A3C30CE0DF09}"/>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ja" b="0" i="0" u="none" baseline="0"/>
              <a:t>メンバーシップの価値を明確化</a:t>
            </a:r>
          </a:p>
        </p:txBody>
      </p:sp>
      <p:sp>
        <p:nvSpPr>
          <p:cNvPr id="6" name="Text Placeholder 2">
            <a:extLst>
              <a:ext uri="{FF2B5EF4-FFF2-40B4-BE49-F238E27FC236}">
                <a16:creationId xmlns:a16="http://schemas.microsoft.com/office/drawing/2014/main" xmlns="" id="{43922138-AF07-1E6E-7B1E-FF9F812598C9}"/>
              </a:ext>
            </a:extLst>
          </p:cNvPr>
          <p:cNvSpPr>
            <a:spLocks noGrp="1"/>
          </p:cNvSpPr>
          <p:nvPr>
            <p:ph sz="quarter" idx="2"/>
          </p:nvPr>
        </p:nvSpPr>
        <p:spPr>
          <a:xfrm>
            <a:off x="3670126" y="1246340"/>
            <a:ext cx="4843637" cy="2685898"/>
          </a:xfrm>
        </p:spPr>
        <p:txBody>
          <a:bodyPr>
            <a:normAutofit fontScale="70000" lnSpcReduction="20000"/>
          </a:bodyPr>
          <a:lstStyle/>
          <a:p>
            <a:pPr marL="457200" lvl="0" indent="-457200" algn="l" rtl="0">
              <a:buFont typeface="Arial" panose="020B0604020202020204" pitchFamily="34" charset="0"/>
              <a:buChar char="•"/>
            </a:pPr>
            <a:r>
              <a:rPr lang="ja" b="0" i="0" u="none" baseline="0"/>
              <a:t>SIA連盟事務局の年間活動レポートを作成して共有する</a:t>
            </a:r>
          </a:p>
          <a:p>
            <a:pPr marL="457200" lvl="0" indent="-457200" algn="l" rtl="0">
              <a:buFont typeface="Arial" panose="020B0604020202020204" pitchFamily="34" charset="0"/>
              <a:buChar char="•"/>
            </a:pPr>
            <a:r>
              <a:rPr lang="ja" b="0" i="0" u="none" baseline="0"/>
              <a:t>あらゆる会員特典を明確に説明する</a:t>
            </a:r>
          </a:p>
          <a:p>
            <a:pPr marL="457200" lvl="0" indent="-457200" algn="l" rtl="0">
              <a:buFont typeface="Arial" panose="020B0604020202020204" pitchFamily="34" charset="0"/>
              <a:buChar char="•"/>
            </a:pPr>
            <a:r>
              <a:rPr lang="ja" b="0" i="0" u="none" baseline="0"/>
              <a:t>リソースを広く推進する </a:t>
            </a:r>
          </a:p>
          <a:p>
            <a:pPr marL="457200" lvl="0" indent="-457200" algn="l" rtl="0">
              <a:buFont typeface="Arial" panose="020B0604020202020204" pitchFamily="34" charset="0"/>
              <a:buChar char="•"/>
            </a:pPr>
            <a:r>
              <a:rPr lang="ja" b="0" i="0" u="none" baseline="0"/>
              <a:t>SIA理事会とスタッフを紹介するブログ投稿（スタッフの連絡先情報を含む）を年次で共有する</a:t>
            </a:r>
          </a:p>
          <a:p>
            <a:pPr marL="457200" lvl="0" indent="-457200" algn="l" rtl="0">
              <a:buFont typeface="Arial" panose="020B0604020202020204" pitchFamily="34" charset="0"/>
              <a:buChar char="•"/>
            </a:pPr>
            <a:r>
              <a:rPr lang="ja" b="0" i="0" u="none" baseline="0"/>
              <a:t> 会員とSIA連盟事務局スタッフ間のつながりを強化する</a:t>
            </a:r>
          </a:p>
        </p:txBody>
      </p:sp>
    </p:spTree>
    <p:extLst>
      <p:ext uri="{BB962C8B-B14F-4D97-AF65-F5344CB8AC3E}">
        <p14:creationId xmlns:p14="http://schemas.microsoft.com/office/powerpoint/2010/main" val="1556528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C041AA3-6CF0-A383-1F24-779F1F970F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3702A377-152E-976E-5BF5-C6BF9171A901}"/>
              </a:ext>
            </a:extLst>
          </p:cNvPr>
          <p:cNvSpPr>
            <a:spLocks noGrp="1"/>
          </p:cNvSpPr>
          <p:nvPr>
            <p:ph type="title"/>
          </p:nvPr>
        </p:nvSpPr>
        <p:spPr/>
        <p:txBody>
          <a:bodyPr>
            <a:normAutofit fontScale="90000"/>
          </a:bodyPr>
          <a:lstStyle/>
          <a:p>
            <a:pPr algn="l" rtl="0"/>
            <a:r>
              <a:rPr lang="ja" b="0" i="0" u="none" baseline="0"/>
              <a:t>行動計画</a:t>
            </a:r>
          </a:p>
        </p:txBody>
      </p:sp>
      <p:sp>
        <p:nvSpPr>
          <p:cNvPr id="4" name="Footer Placeholder 2">
            <a:extLst>
              <a:ext uri="{FF2B5EF4-FFF2-40B4-BE49-F238E27FC236}">
                <a16:creationId xmlns:a16="http://schemas.microsoft.com/office/drawing/2014/main" xmlns="" id="{9E0AE332-DE45-EA63-D8B9-BEDEEED44D5C}"/>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「あなたの声が力になる」</a:t>
            </a:r>
          </a:p>
          <a:p>
            <a:pPr algn="ctr" rtl="0"/>
            <a:endParaRPr lang="ja" sz="2400" b="0" spc="300" dirty="0">
              <a:latin typeface="Tw Cen MT"/>
              <a:cs typeface="Tw Cen MT"/>
            </a:endParaRPr>
          </a:p>
        </p:txBody>
      </p:sp>
      <p:sp>
        <p:nvSpPr>
          <p:cNvPr id="5" name="Speech Bubble: Rectangle 4">
            <a:extLst>
              <a:ext uri="{FF2B5EF4-FFF2-40B4-BE49-F238E27FC236}">
                <a16:creationId xmlns:a16="http://schemas.microsoft.com/office/drawing/2014/main" xmlns="" id="{188722FA-9590-0754-0111-8A4414C259B2}"/>
              </a:ext>
            </a:extLst>
          </p:cNvPr>
          <p:cNvSpPr/>
          <p:nvPr/>
        </p:nvSpPr>
        <p:spPr>
          <a:xfrm>
            <a:off x="561164" y="1614020"/>
            <a:ext cx="2501704"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ja" b="0" i="0" u="none" baseline="0"/>
              <a:t>会員の負担が多すぎる</a:t>
            </a:r>
          </a:p>
        </p:txBody>
      </p:sp>
      <p:sp>
        <p:nvSpPr>
          <p:cNvPr id="6" name="Text Placeholder 2">
            <a:extLst>
              <a:ext uri="{FF2B5EF4-FFF2-40B4-BE49-F238E27FC236}">
                <a16:creationId xmlns:a16="http://schemas.microsoft.com/office/drawing/2014/main" xmlns="" id="{4DB9D27C-0E12-1E83-4014-37CD5BBE4F3F}"/>
              </a:ext>
            </a:extLst>
          </p:cNvPr>
          <p:cNvSpPr>
            <a:spLocks noGrp="1"/>
          </p:cNvSpPr>
          <p:nvPr>
            <p:ph sz="quarter" idx="2"/>
          </p:nvPr>
        </p:nvSpPr>
        <p:spPr>
          <a:xfrm>
            <a:off x="3344450" y="1246340"/>
            <a:ext cx="5169314" cy="2906038"/>
          </a:xfrm>
        </p:spPr>
        <p:txBody>
          <a:bodyPr>
            <a:normAutofit fontScale="70000" lnSpcReduction="20000"/>
          </a:bodyPr>
          <a:lstStyle/>
          <a:p>
            <a:pPr marL="457200" lvl="0" indent="-457200" algn="l" rtl="0">
              <a:buFont typeface="Arial" panose="020B0604020202020204" pitchFamily="34" charset="0"/>
              <a:buChar char="•"/>
            </a:pPr>
            <a:r>
              <a:rPr lang="ja" b="0" i="0" u="none" baseline="0"/>
              <a:t>会員増強や新規寄付者の獲得に向けた有料広告の活用を検討する </a:t>
            </a:r>
          </a:p>
          <a:p>
            <a:pPr marL="457200" lvl="0" indent="-457200" algn="l" rtl="0">
              <a:buFont typeface="Arial" panose="020B0604020202020204" pitchFamily="34" charset="0"/>
              <a:buChar char="•"/>
            </a:pPr>
            <a:r>
              <a:rPr lang="ja" b="0" i="0" u="none" baseline="0"/>
              <a:t>クラブ認証プロセスの継続的な改善を図る </a:t>
            </a:r>
          </a:p>
          <a:p>
            <a:pPr marL="457200" lvl="0" indent="-457200" algn="l" rtl="0">
              <a:buFont typeface="Arial" panose="020B0604020202020204" pitchFamily="34" charset="0"/>
              <a:buChar char="•"/>
            </a:pPr>
            <a:r>
              <a:rPr lang="ja" b="0" i="0" u="none" baseline="0"/>
              <a:t>メンバーシップ・リソースの見直しと改善を行う</a:t>
            </a:r>
          </a:p>
          <a:p>
            <a:pPr marL="457200" lvl="0" indent="-457200" algn="l" rtl="0">
              <a:buFont typeface="Arial" panose="020B0604020202020204" pitchFamily="34" charset="0"/>
              <a:buChar char="•"/>
            </a:pPr>
            <a:r>
              <a:rPr lang="ja" b="0" i="0" u="none" baseline="0"/>
              <a:t>イベントのコストを削減するため、SIAのイベントモデルを継続的に見直す</a:t>
            </a:r>
          </a:p>
          <a:p>
            <a:pPr marL="457200" lvl="0" indent="-457200" algn="l" rtl="0">
              <a:buFont typeface="Arial" panose="020B0604020202020204" pitchFamily="34" charset="0"/>
              <a:buChar char="•"/>
            </a:pPr>
            <a:r>
              <a:rPr lang="ja" b="0" i="0" u="none" baseline="0"/>
              <a:t>リジョン教育委員長を新たに任命する </a:t>
            </a:r>
          </a:p>
          <a:p>
            <a:pPr lvl="0" algn="l" rtl="0"/>
            <a:r>
              <a:rPr lang="ja" b="0" i="0" u="none" baseline="0"/>
              <a:t>　 </a:t>
            </a:r>
          </a:p>
        </p:txBody>
      </p:sp>
    </p:spTree>
    <p:extLst>
      <p:ext uri="{BB962C8B-B14F-4D97-AF65-F5344CB8AC3E}">
        <p14:creationId xmlns:p14="http://schemas.microsoft.com/office/powerpoint/2010/main" val="318790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CF792AA-1121-B14F-7477-2906936B861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C4432FA4-2B7C-AE09-07F1-106C86977BF0}"/>
              </a:ext>
            </a:extLst>
          </p:cNvPr>
          <p:cNvSpPr>
            <a:spLocks noGrp="1"/>
          </p:cNvSpPr>
          <p:nvPr>
            <p:ph type="title"/>
          </p:nvPr>
        </p:nvSpPr>
        <p:spPr/>
        <p:txBody>
          <a:bodyPr>
            <a:normAutofit fontScale="90000"/>
          </a:bodyPr>
          <a:lstStyle/>
          <a:p>
            <a:pPr algn="l" rtl="0"/>
            <a:r>
              <a:rPr lang="ja" b="0" i="0" u="none" baseline="0"/>
              <a:t>行動計画</a:t>
            </a:r>
          </a:p>
        </p:txBody>
      </p:sp>
      <p:sp>
        <p:nvSpPr>
          <p:cNvPr id="4" name="Footer Placeholder 2">
            <a:extLst>
              <a:ext uri="{FF2B5EF4-FFF2-40B4-BE49-F238E27FC236}">
                <a16:creationId xmlns:a16="http://schemas.microsoft.com/office/drawing/2014/main" xmlns="" id="{2C27B359-63B0-ED95-352C-2E0A479D60AA}"/>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「あなたの声が力になる」</a:t>
            </a:r>
          </a:p>
          <a:p>
            <a:pPr algn="ctr" rtl="0"/>
            <a:endParaRPr lang="ja" sz="2400" b="0" spc="300" dirty="0">
              <a:latin typeface="Tw Cen MT"/>
              <a:cs typeface="Tw Cen MT"/>
            </a:endParaRPr>
          </a:p>
        </p:txBody>
      </p:sp>
      <p:sp>
        <p:nvSpPr>
          <p:cNvPr id="5" name="Speech Bubble: Rectangle 4">
            <a:extLst>
              <a:ext uri="{FF2B5EF4-FFF2-40B4-BE49-F238E27FC236}">
                <a16:creationId xmlns:a16="http://schemas.microsoft.com/office/drawing/2014/main" xmlns="" id="{C99B7AD5-B819-3EDF-F73D-3B862C611DFF}"/>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ja" b="0" i="0" u="none" baseline="0"/>
              <a:t>リーダーシップの役割に関する混乱</a:t>
            </a:r>
          </a:p>
        </p:txBody>
      </p:sp>
      <p:sp>
        <p:nvSpPr>
          <p:cNvPr id="6" name="Text Placeholder 2">
            <a:extLst>
              <a:ext uri="{FF2B5EF4-FFF2-40B4-BE49-F238E27FC236}">
                <a16:creationId xmlns:a16="http://schemas.microsoft.com/office/drawing/2014/main" xmlns="" id="{175A8F53-017F-5BC8-2C1E-146FA005CEE2}"/>
              </a:ext>
            </a:extLst>
          </p:cNvPr>
          <p:cNvSpPr>
            <a:spLocks noGrp="1"/>
          </p:cNvSpPr>
          <p:nvPr>
            <p:ph sz="quarter" idx="2"/>
          </p:nvPr>
        </p:nvSpPr>
        <p:spPr>
          <a:xfrm>
            <a:off x="3344450" y="1246340"/>
            <a:ext cx="5169314" cy="2906038"/>
          </a:xfrm>
        </p:spPr>
        <p:txBody>
          <a:bodyPr>
            <a:normAutofit/>
          </a:bodyPr>
          <a:lstStyle/>
          <a:p>
            <a:pPr marL="457200" lvl="0" indent="-457200" algn="l" rtl="0">
              <a:buFont typeface="Arial" panose="020B0604020202020204" pitchFamily="34" charset="0"/>
              <a:buChar char="•"/>
            </a:pPr>
            <a:r>
              <a:rPr lang="ja" b="0" i="0" u="none" baseline="0"/>
              <a:t>クラブ・ロードマップのトレーニングと運営指針 </a:t>
            </a:r>
          </a:p>
          <a:p>
            <a:pPr marL="457200" lvl="0" indent="-457200" algn="l" rtl="0">
              <a:buFont typeface="Arial" panose="020B0604020202020204" pitchFamily="34" charset="0"/>
              <a:buChar char="•"/>
            </a:pPr>
            <a:r>
              <a:rPr lang="ja" b="0" i="0" u="none" baseline="0"/>
              <a:t>情報を段階的に提供し、既存のリソースを最大限に活用する方法を検討する </a:t>
            </a:r>
          </a:p>
        </p:txBody>
      </p:sp>
    </p:spTree>
    <p:extLst>
      <p:ext uri="{BB962C8B-B14F-4D97-AF65-F5344CB8AC3E}">
        <p14:creationId xmlns:p14="http://schemas.microsoft.com/office/powerpoint/2010/main" val="501956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D0AF3EF-4000-92D0-1DCC-94D01886BBB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34E1F200-59F2-C442-5EC2-993491BF95EC}"/>
              </a:ext>
            </a:extLst>
          </p:cNvPr>
          <p:cNvSpPr>
            <a:spLocks noGrp="1"/>
          </p:cNvSpPr>
          <p:nvPr>
            <p:ph type="title"/>
          </p:nvPr>
        </p:nvSpPr>
        <p:spPr/>
        <p:txBody>
          <a:bodyPr>
            <a:normAutofit fontScale="90000"/>
          </a:bodyPr>
          <a:lstStyle/>
          <a:p>
            <a:pPr algn="l" rtl="0"/>
            <a:r>
              <a:rPr lang="ja" b="0" i="0" u="none" baseline="0"/>
              <a:t>行動計画</a:t>
            </a:r>
          </a:p>
        </p:txBody>
      </p:sp>
      <p:sp>
        <p:nvSpPr>
          <p:cNvPr id="4" name="Footer Placeholder 2">
            <a:extLst>
              <a:ext uri="{FF2B5EF4-FFF2-40B4-BE49-F238E27FC236}">
                <a16:creationId xmlns:a16="http://schemas.microsoft.com/office/drawing/2014/main" xmlns="" id="{939F6DB5-6561-3797-162A-597C079F81DE}"/>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「あなたの声が力になる」</a:t>
            </a:r>
          </a:p>
          <a:p>
            <a:pPr algn="ctr" rtl="0"/>
            <a:endParaRPr lang="ja" sz="2400" b="0" spc="300" dirty="0">
              <a:latin typeface="Tw Cen MT"/>
              <a:cs typeface="Tw Cen MT"/>
            </a:endParaRPr>
          </a:p>
        </p:txBody>
      </p:sp>
      <p:sp>
        <p:nvSpPr>
          <p:cNvPr id="5" name="Speech Bubble: Rectangle 4">
            <a:extLst>
              <a:ext uri="{FF2B5EF4-FFF2-40B4-BE49-F238E27FC236}">
                <a16:creationId xmlns:a16="http://schemas.microsoft.com/office/drawing/2014/main" xmlns="" id="{20B60BD0-51FC-0779-0498-52326631525B}"/>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ja" b="0" i="0" u="none" baseline="0"/>
              <a:t>技術体験の向上</a:t>
            </a:r>
          </a:p>
        </p:txBody>
      </p:sp>
      <p:sp>
        <p:nvSpPr>
          <p:cNvPr id="6" name="Text Placeholder 2">
            <a:extLst>
              <a:ext uri="{FF2B5EF4-FFF2-40B4-BE49-F238E27FC236}">
                <a16:creationId xmlns:a16="http://schemas.microsoft.com/office/drawing/2014/main" xmlns="" id="{F35A2258-22E4-4BC8-C338-4DA2B429A608}"/>
              </a:ext>
            </a:extLst>
          </p:cNvPr>
          <p:cNvSpPr>
            <a:spLocks noGrp="1"/>
          </p:cNvSpPr>
          <p:nvPr>
            <p:ph sz="quarter" idx="2"/>
          </p:nvPr>
        </p:nvSpPr>
        <p:spPr>
          <a:xfrm>
            <a:off x="3344450" y="1246340"/>
            <a:ext cx="5169314" cy="2906038"/>
          </a:xfrm>
        </p:spPr>
        <p:txBody>
          <a:bodyPr>
            <a:normAutofit fontScale="85000" lnSpcReduction="20000"/>
          </a:bodyPr>
          <a:lstStyle/>
          <a:p>
            <a:pPr marL="457200" lvl="0" indent="-457200" algn="l" rtl="0">
              <a:buFont typeface="Arial" panose="020B0604020202020204" pitchFamily="34" charset="0"/>
              <a:buChar char="•"/>
            </a:pPr>
            <a:r>
              <a:rPr lang="ja" b="0" i="0" u="none" baseline="0"/>
              <a:t>『ベスト・フォー・ウイメン』のエバーグリーン・リソース・セクションを活用して会員の検索作業を簡易化する</a:t>
            </a:r>
          </a:p>
          <a:p>
            <a:pPr marL="457200" lvl="0" indent="-457200" algn="l" rtl="0">
              <a:buFont typeface="Arial" panose="020B0604020202020204" pitchFamily="34" charset="0"/>
              <a:buChar char="•"/>
            </a:pPr>
            <a:r>
              <a:rPr lang="ja" b="0" i="0" u="none" baseline="0"/>
              <a:t>将来の技術プロジェクトのユーザーテストを行う会員で構成される委員会を設置する </a:t>
            </a:r>
          </a:p>
          <a:p>
            <a:pPr marL="457200" lvl="0" indent="-457200" algn="l" rtl="0">
              <a:buFont typeface="Arial" panose="020B0604020202020204" pitchFamily="34" charset="0"/>
              <a:buChar char="•"/>
            </a:pPr>
            <a:r>
              <a:rPr lang="ja" b="0" i="0" u="none" baseline="0"/>
              <a:t>会員ポータル使用体験の継続的な改善を図る </a:t>
            </a:r>
          </a:p>
        </p:txBody>
      </p:sp>
    </p:spTree>
    <p:extLst>
      <p:ext uri="{BB962C8B-B14F-4D97-AF65-F5344CB8AC3E}">
        <p14:creationId xmlns:p14="http://schemas.microsoft.com/office/powerpoint/2010/main" val="2776128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26389D-E951-247E-1037-B769F12EE1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12BBBED2-D0FA-E05B-B84B-AC676DD76930}"/>
              </a:ext>
            </a:extLst>
          </p:cNvPr>
          <p:cNvSpPr>
            <a:spLocks noGrp="1"/>
          </p:cNvSpPr>
          <p:nvPr>
            <p:ph type="title"/>
          </p:nvPr>
        </p:nvSpPr>
        <p:spPr/>
        <p:txBody>
          <a:bodyPr>
            <a:normAutofit fontScale="90000"/>
          </a:bodyPr>
          <a:lstStyle/>
          <a:p>
            <a:pPr algn="l" rtl="0"/>
            <a:r>
              <a:rPr lang="ja" b="0" i="0" u="none" baseline="0"/>
              <a:t>行動計画</a:t>
            </a:r>
          </a:p>
        </p:txBody>
      </p:sp>
      <p:sp>
        <p:nvSpPr>
          <p:cNvPr id="4" name="Footer Placeholder 2">
            <a:extLst>
              <a:ext uri="{FF2B5EF4-FFF2-40B4-BE49-F238E27FC236}">
                <a16:creationId xmlns:a16="http://schemas.microsoft.com/office/drawing/2014/main" xmlns="" id="{830925E9-B18D-DA5B-EB1A-B190EFA7755F}"/>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「あなたの声が力になる」</a:t>
            </a:r>
          </a:p>
          <a:p>
            <a:pPr algn="ctr" rtl="0"/>
            <a:endParaRPr lang="ja" sz="2400" b="0" spc="300" dirty="0">
              <a:latin typeface="Tw Cen MT"/>
              <a:cs typeface="Tw Cen MT"/>
            </a:endParaRPr>
          </a:p>
        </p:txBody>
      </p:sp>
      <p:sp>
        <p:nvSpPr>
          <p:cNvPr id="5" name="Speech Bubble: Rectangle 4">
            <a:extLst>
              <a:ext uri="{FF2B5EF4-FFF2-40B4-BE49-F238E27FC236}">
                <a16:creationId xmlns:a16="http://schemas.microsoft.com/office/drawing/2014/main" xmlns="" id="{268379B6-BE0B-3AB8-1E80-36F1EF87EFE3}"/>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ja" b="0" i="0" u="none" baseline="0"/>
              <a:t>会員サポートの改善</a:t>
            </a:r>
          </a:p>
        </p:txBody>
      </p:sp>
      <p:sp>
        <p:nvSpPr>
          <p:cNvPr id="6" name="Text Placeholder 2">
            <a:extLst>
              <a:ext uri="{FF2B5EF4-FFF2-40B4-BE49-F238E27FC236}">
                <a16:creationId xmlns:a16="http://schemas.microsoft.com/office/drawing/2014/main" xmlns="" id="{E625FC33-1A2A-6AA6-150F-AB3431FA025C}"/>
              </a:ext>
            </a:extLst>
          </p:cNvPr>
          <p:cNvSpPr>
            <a:spLocks noGrp="1"/>
          </p:cNvSpPr>
          <p:nvPr>
            <p:ph sz="quarter" idx="2"/>
          </p:nvPr>
        </p:nvSpPr>
        <p:spPr>
          <a:xfrm>
            <a:off x="3344450" y="1246340"/>
            <a:ext cx="5169314" cy="2906038"/>
          </a:xfrm>
        </p:spPr>
        <p:txBody>
          <a:bodyPr>
            <a:normAutofit fontScale="70000" lnSpcReduction="20000"/>
          </a:bodyPr>
          <a:lstStyle/>
          <a:p>
            <a:pPr marL="457200" lvl="0" indent="-457200" algn="l" rtl="0">
              <a:buFont typeface="Arial" panose="020B0604020202020204" pitchFamily="34" charset="0"/>
              <a:buChar char="•"/>
            </a:pPr>
            <a:r>
              <a:rPr lang="ja" b="0" i="0" u="none" baseline="0"/>
              <a:t>翻訳と通訳の品質を検証する</a:t>
            </a:r>
          </a:p>
          <a:p>
            <a:pPr marL="457200" lvl="0" indent="-457200" algn="l" rtl="0">
              <a:buFont typeface="Arial" panose="020B0604020202020204" pitchFamily="34" charset="0"/>
              <a:buChar char="•"/>
            </a:pPr>
            <a:r>
              <a:rPr lang="ja" b="0" i="0" u="none" baseline="0"/>
              <a:t>すべての内線と留守電機能をテストする</a:t>
            </a:r>
          </a:p>
          <a:p>
            <a:pPr marL="457200" lvl="0" indent="-457200" algn="l" rtl="0">
              <a:buFont typeface="Arial" panose="020B0604020202020204" pitchFamily="34" charset="0"/>
              <a:buChar char="•"/>
            </a:pPr>
            <a:r>
              <a:rPr lang="ja" b="0" i="0" u="none" baseline="0"/>
              <a:t>初回問い合わせでの問題解決率の向上を図る</a:t>
            </a:r>
          </a:p>
          <a:p>
            <a:pPr marL="457200" lvl="0" indent="-457200" algn="l" rtl="0">
              <a:buFont typeface="Arial" panose="020B0604020202020204" pitchFamily="34" charset="0"/>
              <a:buChar char="•"/>
            </a:pPr>
            <a:r>
              <a:rPr lang="ja" b="0" i="0" u="none" baseline="0"/>
              <a:t>Zoomの「Office Hours」の月次開催を検討する </a:t>
            </a:r>
          </a:p>
          <a:p>
            <a:pPr marL="457200" lvl="0" indent="-457200" algn="l" rtl="0">
              <a:buFont typeface="Arial" panose="020B0604020202020204" pitchFamily="34" charset="0"/>
              <a:buChar char="•"/>
            </a:pPr>
            <a:r>
              <a:rPr lang="ja" b="0" i="0" u="none" baseline="0"/>
              <a:t>それぞれの文化に関連する有益な情報を会員からスタッフに提供してもらうことを検討する</a:t>
            </a:r>
          </a:p>
        </p:txBody>
      </p:sp>
    </p:spTree>
    <p:extLst>
      <p:ext uri="{BB962C8B-B14F-4D97-AF65-F5344CB8AC3E}">
        <p14:creationId xmlns:p14="http://schemas.microsoft.com/office/powerpoint/2010/main" val="306877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36F8991-6865-E0BB-4C0F-C5D6892626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CB0CF8B5-47C4-DCA3-21FF-E99EE47606AA}"/>
              </a:ext>
            </a:extLst>
          </p:cNvPr>
          <p:cNvSpPr>
            <a:spLocks noGrp="1"/>
          </p:cNvSpPr>
          <p:nvPr>
            <p:ph type="title"/>
          </p:nvPr>
        </p:nvSpPr>
        <p:spPr/>
        <p:txBody>
          <a:bodyPr>
            <a:normAutofit fontScale="90000"/>
          </a:bodyPr>
          <a:lstStyle/>
          <a:p>
            <a:pPr algn="l" rtl="0"/>
            <a:r>
              <a:rPr lang="ja" b="0" i="0" u="none" baseline="0"/>
              <a:t>行動計画</a:t>
            </a:r>
          </a:p>
        </p:txBody>
      </p:sp>
      <p:sp>
        <p:nvSpPr>
          <p:cNvPr id="4" name="Footer Placeholder 2">
            <a:extLst>
              <a:ext uri="{FF2B5EF4-FFF2-40B4-BE49-F238E27FC236}">
                <a16:creationId xmlns:a16="http://schemas.microsoft.com/office/drawing/2014/main" xmlns="" id="{6807E1CE-B97F-D749-AFE3-C5060EA4407F}"/>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「あなたの声が力になる」</a:t>
            </a:r>
          </a:p>
          <a:p>
            <a:pPr algn="ctr" rtl="0"/>
            <a:endParaRPr lang="ja" sz="2400" b="0" spc="300" dirty="0">
              <a:latin typeface="Tw Cen MT"/>
              <a:cs typeface="Tw Cen MT"/>
            </a:endParaRPr>
          </a:p>
        </p:txBody>
      </p:sp>
      <p:sp>
        <p:nvSpPr>
          <p:cNvPr id="5" name="Speech Bubble: Rectangle 4">
            <a:extLst>
              <a:ext uri="{FF2B5EF4-FFF2-40B4-BE49-F238E27FC236}">
                <a16:creationId xmlns:a16="http://schemas.microsoft.com/office/drawing/2014/main" xmlns="" id="{3C38EB5C-3106-47E0-399F-9ABB93879D20}"/>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ja" b="0" i="0" u="none" baseline="0"/>
              <a:t>各地域における体験向上</a:t>
            </a:r>
          </a:p>
        </p:txBody>
      </p:sp>
      <p:sp>
        <p:nvSpPr>
          <p:cNvPr id="6" name="Text Placeholder 2">
            <a:extLst>
              <a:ext uri="{FF2B5EF4-FFF2-40B4-BE49-F238E27FC236}">
                <a16:creationId xmlns:a16="http://schemas.microsoft.com/office/drawing/2014/main" xmlns="" id="{A0DF0901-2C6F-248D-D052-89001E465A1F}"/>
              </a:ext>
            </a:extLst>
          </p:cNvPr>
          <p:cNvSpPr>
            <a:spLocks noGrp="1"/>
          </p:cNvSpPr>
          <p:nvPr>
            <p:ph sz="quarter" idx="2"/>
          </p:nvPr>
        </p:nvSpPr>
        <p:spPr>
          <a:xfrm>
            <a:off x="3344450" y="1246340"/>
            <a:ext cx="5169314" cy="2906038"/>
          </a:xfrm>
        </p:spPr>
        <p:txBody>
          <a:bodyPr>
            <a:normAutofit fontScale="92500" lnSpcReduction="20000"/>
          </a:bodyPr>
          <a:lstStyle/>
          <a:p>
            <a:pPr marL="457200" lvl="0" indent="-457200" algn="l" rtl="0">
              <a:buFont typeface="Arial" panose="020B0604020202020204" pitchFamily="34" charset="0"/>
              <a:buChar char="•"/>
            </a:pPr>
            <a:r>
              <a:rPr lang="ja" sz="2400" b="0" i="0" u="none" baseline="0"/>
              <a:t>会員およびリーダー向けの行動規範 </a:t>
            </a:r>
          </a:p>
          <a:p>
            <a:pPr marL="457200" lvl="0" indent="-457200" algn="l" rtl="0">
              <a:buFont typeface="Arial" panose="020B0604020202020204" pitchFamily="34" charset="0"/>
              <a:buChar char="•"/>
            </a:pPr>
            <a:r>
              <a:rPr lang="ja" sz="2400" b="0" i="0" u="none" baseline="0"/>
              <a:t>SIAの主なニュース提供元として『ベスト・フォー・ウイメン』を知ってもらう</a:t>
            </a:r>
          </a:p>
          <a:p>
            <a:pPr marL="457200" lvl="0" indent="-457200" algn="l" rtl="0">
              <a:buFont typeface="Arial" panose="020B0604020202020204" pitchFamily="34" charset="0"/>
              <a:buChar char="•"/>
            </a:pPr>
            <a:r>
              <a:rPr lang="ja" sz="2400" b="0" i="0" u="none" baseline="0"/>
              <a:t>「大きなゴール加速プロジェクト」を推進し、使命に重点を置いていないプロジェクトの調整を図る</a:t>
            </a:r>
          </a:p>
          <a:p>
            <a:pPr marL="457200" lvl="0" indent="-457200" algn="l" rtl="0">
              <a:buFont typeface="Arial" panose="020B0604020202020204" pitchFamily="34" charset="0"/>
              <a:buChar char="•"/>
            </a:pPr>
            <a:r>
              <a:rPr lang="ja" sz="2400" b="0" i="0" u="none" baseline="0"/>
              <a:t>クラブ運営に関するトレーニング計画を策定する</a:t>
            </a:r>
          </a:p>
        </p:txBody>
      </p:sp>
    </p:spTree>
    <p:extLst>
      <p:ext uri="{BB962C8B-B14F-4D97-AF65-F5344CB8AC3E}">
        <p14:creationId xmlns:p14="http://schemas.microsoft.com/office/powerpoint/2010/main" val="1426687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5A96A9E-6C08-C22B-B227-ED14992920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xmlns="" id="{938D1FF4-E4DD-01E0-F428-16CFB9E17DA3}"/>
              </a:ext>
            </a:extLst>
          </p:cNvPr>
          <p:cNvSpPr>
            <a:spLocks noGrp="1"/>
          </p:cNvSpPr>
          <p:nvPr>
            <p:ph type="title"/>
          </p:nvPr>
        </p:nvSpPr>
        <p:spPr/>
        <p:txBody>
          <a:bodyPr>
            <a:normAutofit fontScale="90000"/>
          </a:bodyPr>
          <a:lstStyle/>
          <a:p>
            <a:pPr rtl="0"/>
            <a:r>
              <a:rPr lang="ja" b="0" i="0" u="none" baseline="0"/>
              <a:t>ご意見をお聞かせください</a:t>
            </a:r>
          </a:p>
        </p:txBody>
      </p:sp>
      <p:sp>
        <p:nvSpPr>
          <p:cNvPr id="7" name="Footer Placeholder 2">
            <a:extLst>
              <a:ext uri="{FF2B5EF4-FFF2-40B4-BE49-F238E27FC236}">
                <a16:creationId xmlns:a16="http://schemas.microsoft.com/office/drawing/2014/main" xmlns="" id="{20399312-EC56-9702-FAC9-96316D89775B}"/>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Corbel" panose="020B0503020204020204" pitchFamily="34" charset="0"/>
                <a:cs typeface="Calibri"/>
              </a:rPr>
              <a:t>SIA | 2025年秋 |</a:t>
            </a:r>
            <a:r>
              <a:rPr lang="ja" sz="1400" b="0" i="0" u="none" baseline="0">
                <a:latin typeface="Corbel" panose="020B0503020204020204" pitchFamily="34" charset="0"/>
                <a:cs typeface="Calibri"/>
              </a:rPr>
              <a:t>「あなたの声が力になる」</a:t>
            </a:r>
          </a:p>
          <a:p>
            <a:pPr algn="ctr" rtl="0"/>
            <a:endParaRPr lang="ja" sz="2400" b="0" spc="300" dirty="0">
              <a:latin typeface="Tw Cen MT"/>
              <a:cs typeface="Tw Cen MT"/>
            </a:endParaRPr>
          </a:p>
        </p:txBody>
      </p:sp>
      <p:pic>
        <p:nvPicPr>
          <p:cNvPr id="2050" name="Picture 2">
            <a:extLst>
              <a:ext uri="{FF2B5EF4-FFF2-40B4-BE49-F238E27FC236}">
                <a16:creationId xmlns:a16="http://schemas.microsoft.com/office/drawing/2014/main" xmlns="" id="{2426F09B-8CDC-7E85-0B19-79CDE269E0D9}"/>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bwMode="auto">
          <a:xfrm>
            <a:off x="550863" y="1361149"/>
            <a:ext cx="7962900" cy="2930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628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80074" y="1052190"/>
            <a:ext cx="5530794" cy="3722218"/>
          </a:xfrm>
        </p:spPr>
        <p:txBody>
          <a:bodyPr/>
          <a:lstStyle/>
          <a:p>
            <a:pPr algn="l" rtl="0"/>
            <a:r>
              <a:rPr lang="ja" b="0" i="0" u="none" baseline="0" dirty="0"/>
              <a:t>クラブ運営の改善を図るため </a:t>
            </a:r>
          </a:p>
          <a:p>
            <a:pPr algn="l" rtl="0"/>
            <a:r>
              <a:rPr lang="ja" b="0" i="0" u="none" baseline="0" dirty="0"/>
              <a:t>どのようなことに取り組みますか？</a:t>
            </a:r>
          </a:p>
        </p:txBody>
      </p:sp>
      <p:sp>
        <p:nvSpPr>
          <p:cNvPr id="3" name="Title 2"/>
          <p:cNvSpPr>
            <a:spLocks noGrp="1"/>
          </p:cNvSpPr>
          <p:nvPr>
            <p:ph type="title"/>
          </p:nvPr>
        </p:nvSpPr>
        <p:spPr/>
        <p:txBody>
          <a:bodyPr/>
          <a:lstStyle/>
          <a:p>
            <a:pPr rtl="0"/>
            <a:r>
              <a:rPr lang="ja" b="0" i="0" u="none" baseline="0"/>
              <a:t>あなたにできること</a:t>
            </a:r>
          </a:p>
        </p:txBody>
      </p:sp>
      <p:sp>
        <p:nvSpPr>
          <p:cNvPr id="5" name="Footer Placeholder 2">
            <a:extLst>
              <a:ext uri="{FF2B5EF4-FFF2-40B4-BE49-F238E27FC236}">
                <a16:creationId xmlns:a16="http://schemas.microsoft.com/office/drawing/2014/main" xmlns="" id="{DA39520B-3977-4A4F-8AF3-149499756909}"/>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solidFill>
                  <a:srgbClr val="BB4076"/>
                </a:solidFill>
                <a:latin typeface="Corbel" panose="020B0503020204020204" pitchFamily="34" charset="0"/>
                <a:cs typeface="Calibri"/>
              </a:rPr>
              <a:t>SIA | 2025年秋 |</a:t>
            </a:r>
            <a:r>
              <a:rPr lang="ja" sz="1400" b="0" i="0" u="none" baseline="0">
                <a:solidFill>
                  <a:srgbClr val="BB4076"/>
                </a:solidFill>
                <a:latin typeface="Corbel" panose="020B0503020204020204" pitchFamily="34" charset="0"/>
                <a:cs typeface="Calibri"/>
              </a:rPr>
              <a:t>「あなたの声が力になる」</a:t>
            </a:r>
          </a:p>
          <a:p>
            <a:pPr algn="ctr" rtl="0"/>
            <a:endParaRPr lang="ja" sz="2400" b="0" spc="300" dirty="0">
              <a:latin typeface="Tw Cen MT"/>
              <a:cs typeface="Tw Cen MT"/>
            </a:endParaRPr>
          </a:p>
        </p:txBody>
      </p:sp>
      <p:pic>
        <p:nvPicPr>
          <p:cNvPr id="6" name="Picture 5" descr="ペンを持つ手&#10;&#10;AI によって生成されたコンテンツは不正確である可能性があります。">
            <a:extLst>
              <a:ext uri="{FF2B5EF4-FFF2-40B4-BE49-F238E27FC236}">
                <a16:creationId xmlns:a16="http://schemas.microsoft.com/office/drawing/2014/main" xmlns="" id="{378701F2-5DA0-EECF-F46F-50D20B883B77}"/>
              </a:ext>
            </a:extLst>
          </p:cNvPr>
          <p:cNvPicPr>
            <a:picLocks noChangeAspect="1"/>
          </p:cNvPicPr>
          <p:nvPr/>
        </p:nvPicPr>
        <p:blipFill>
          <a:blip r:embed="rId3"/>
          <a:stretch>
            <a:fillRect/>
          </a:stretch>
        </p:blipFill>
        <p:spPr>
          <a:xfrm>
            <a:off x="6180263" y="969626"/>
            <a:ext cx="2536521" cy="3804782"/>
          </a:xfrm>
          <a:prstGeom prst="rect">
            <a:avLst/>
          </a:prstGeom>
        </p:spPr>
      </p:pic>
    </p:spTree>
    <p:extLst>
      <p:ext uri="{BB962C8B-B14F-4D97-AF65-F5344CB8AC3E}">
        <p14:creationId xmlns:p14="http://schemas.microsoft.com/office/powerpoint/2010/main" val="300458687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4735</TotalTime>
  <Words>2424</Words>
  <Application>Microsoft Office PowerPoint</Application>
  <PresentationFormat>On-screen Show (16:9)</PresentationFormat>
  <Paragraphs>165</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Tw Cen MT</vt:lpstr>
      <vt:lpstr>Century Gothic</vt:lpstr>
      <vt:lpstr>Effra</vt:lpstr>
      <vt:lpstr>Calibri</vt:lpstr>
      <vt:lpstr>Corbel</vt:lpstr>
      <vt:lpstr>Custom Design</vt:lpstr>
      <vt:lpstr>PowerPoint Presentation</vt:lpstr>
      <vt:lpstr>メンバーシップ満足度調査</vt:lpstr>
      <vt:lpstr>主な結果</vt:lpstr>
      <vt:lpstr>評価分野</vt:lpstr>
      <vt:lpstr>強みのある分野</vt:lpstr>
      <vt:lpstr>改善すべき分野</vt:lpstr>
      <vt:lpstr>改善すべき分野</vt:lpstr>
      <vt:lpstr>行動計画</vt:lpstr>
      <vt:lpstr>行動計画</vt:lpstr>
      <vt:lpstr>行動計画</vt:lpstr>
      <vt:lpstr>行動計画</vt:lpstr>
      <vt:lpstr>行動計画</vt:lpstr>
      <vt:lpstr>行動計画</vt:lpstr>
      <vt:lpstr>ご意見をお聞かせください</vt:lpstr>
      <vt:lpstr>あなたにできること</vt:lpstr>
    </vt:vector>
  </TitlesOfParts>
  <Manager/>
  <Company>Soroptimist</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CAN</cp:lastModifiedBy>
  <cp:revision>344</cp:revision>
  <dcterms:created xsi:type="dcterms:W3CDTF">2014-02-07T15:41:07Z</dcterms:created>
  <dcterms:modified xsi:type="dcterms:W3CDTF">2025-07-25T21:49:35Z</dcterms:modified>
  <cp:category/>
</cp:coreProperties>
</file>