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7"/>
  </p:notesMasterIdLst>
  <p:handoutMasterIdLst>
    <p:handoutMasterId r:id="rId18"/>
  </p:handoutMasterIdLst>
  <p:sldIdLst>
    <p:sldId id="256" r:id="rId2"/>
    <p:sldId id="265" r:id="rId3"/>
    <p:sldId id="271" r:id="rId4"/>
    <p:sldId id="269" r:id="rId5"/>
    <p:sldId id="267" r:id="rId6"/>
    <p:sldId id="274" r:id="rId7"/>
    <p:sldId id="275" r:id="rId8"/>
    <p:sldId id="276" r:id="rId9"/>
    <p:sldId id="277" r:id="rId10"/>
    <p:sldId id="278" r:id="rId11"/>
    <p:sldId id="279" r:id="rId12"/>
    <p:sldId id="280" r:id="rId13"/>
    <p:sldId id="281" r:id="rId14"/>
    <p:sldId id="268" r:id="rId15"/>
    <p:sldId id="262" r:id="rId16"/>
  </p:sldIdLst>
  <p:sldSz cx="9144000" cy="5143500" type="screen16x9"/>
  <p:notesSz cx="6858000" cy="9144000"/>
  <p:embeddedFontLst>
    <p:embeddedFont>
      <p:font typeface="맑은 고딕" panose="020B0503020000020004" pitchFamily="34" charset="-127"/>
      <p:regular r:id="rId19"/>
      <p:bold r:id="rId20"/>
    </p:embeddedFont>
    <p:embeddedFont>
      <p:font typeface="Century Gothic" panose="020B0502020202020204" pitchFamily="34" charset="0"/>
      <p:regular r:id="rId21"/>
      <p:bold r:id="rId22"/>
      <p:italic r:id="rId23"/>
      <p:boldItalic r:id="rId24"/>
    </p:embeddedFont>
    <p:embeddedFont>
      <p:font typeface="Effra" panose="020B0604020202020204" charset="0"/>
      <p:regular r:id="rId25"/>
      <p:bold r:id="rId26"/>
      <p:italic r:id="rId27"/>
      <p:boldItalic r:id="rId28"/>
    </p:embeddedFont>
    <p:embeddedFont>
      <p:font typeface="Tw Cen MT" panose="020B0602020104020603" pitchFamily="34" charset="0"/>
      <p:regular r:id="rId29"/>
      <p:bold r:id="rId30"/>
      <p:italic r:id="rId31"/>
      <p:boldItalic r:id="rId32"/>
    </p:embeddedFont>
    <p:embeddedFont>
      <p:font typeface="Calibri" panose="020F0502020204030204" pitchFamily="34" charset="0"/>
      <p:regular r:id="rId33"/>
      <p:bold r:id="rId34"/>
      <p:italic r:id="rId35"/>
      <p:boldItalic r:id="rId36"/>
    </p:embeddedFont>
    <p:embeddedFont>
      <p:font typeface="Corbel" panose="020B0503020204020204" pitchFamily="34" charset="0"/>
      <p:regular r:id="rId37"/>
      <p:bold r:id="rId38"/>
      <p:italic r:id="rId39"/>
      <p:boldItalic r:id="rId4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4076"/>
    <a:srgbClr val="428AC9"/>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86191" autoAdjust="0"/>
  </p:normalViewPr>
  <p:slideViewPr>
    <p:cSldViewPr snapToGrid="0" snapToObjects="1">
      <p:cViewPr varScale="1">
        <p:scale>
          <a:sx n="132" d="100"/>
          <a:sy n="132" d="100"/>
        </p:scale>
        <p:origin x="990"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1392" y="-210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7/25/2025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fontAlgn="base"/>
            <a:r>
              <a:rPr lang="ko-KR" sz="1200" b="0" i="0" u="none" kern="1200" baseline="0">
                <a:solidFill>
                  <a:schemeClr val="tx1"/>
                </a:solidFill>
                <a:effectLst/>
                <a:latin typeface="+mn-lt"/>
                <a:ea typeface="+mn-ea"/>
                <a:cs typeface="+mn-cs"/>
              </a:rPr>
              <a:t>안녕하세요, 저는 리전 회원관리 위원장 (이름)입니다. SIA 본부는 '연맹 회원 만족도' 설문조사를 진행한 바 있습니다. 먼저 소중한 시간을 내어 설문조사에 답변하고 의견을 제시해주신 분들께 감사드립니다! </a:t>
            </a:r>
          </a:p>
          <a:p>
            <a:pPr algn="l" rtl="0" fontAlgn="base"/>
            <a:r>
              <a:rPr lang="ko-KR" sz="1200" b="0" i="0" u="none" kern="1200" baseline="0">
                <a:solidFill>
                  <a:schemeClr val="tx1"/>
                </a:solidFill>
                <a:effectLst/>
                <a:latin typeface="+mn-lt"/>
                <a:ea typeface="+mn-ea"/>
                <a:cs typeface="+mn-cs"/>
              </a:rPr>
              <a:t>오늘은 해당 설문조사 결과와 SIA가 이를 근거로 내린 결론 및 단계별 조치를 살펴보고 클럽과 리전 차원에서 회원 자격을 강화할 방법을 토론해 보고자 합니다. 이 프레젠테이션의 제목을 잘 기억해 주세요. '여러분의 목소리는 소중합니다!' 실제로 그렇습니다. 이 정보에 관한 여러분의 생각과 향후 진행 방향에 관한 의견을 들어보고 싶습니다. 여러분의 의견은 익명으로 SIA 회원 담당 부서에 전달됩니다.  </a:t>
            </a:r>
          </a:p>
          <a:p>
            <a:endParaRPr lang="ko-KR" dirty="0"/>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ko-KR"/>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ko-KR" sz="1200" b="0" i="0" u="none" kern="1200" baseline="0">
                <a:solidFill>
                  <a:schemeClr val="tx1"/>
                </a:solidFill>
                <a:effectLst/>
                <a:latin typeface="+mn-lt"/>
                <a:ea typeface="+mn-ea"/>
                <a:cs typeface="+mn-cs"/>
              </a:rPr>
              <a:t>설문조사는 데이터베이스에 이메일 주소가 입력된 회원 총 18,672명에게 전송되었습니다. </a:t>
            </a:r>
          </a:p>
          <a:p>
            <a:pPr algn="l" rtl="0" fontAlgn="base"/>
            <a:r>
              <a:rPr lang="ko-KR" sz="1200" b="0" i="0" u="none" kern="1200" baseline="0">
                <a:solidFill>
                  <a:schemeClr val="tx1"/>
                </a:solidFill>
                <a:effectLst/>
                <a:latin typeface="+mn-lt"/>
                <a:ea typeface="+mn-ea"/>
                <a:cs typeface="+mn-cs"/>
              </a:rPr>
              <a:t>그중 설문조사에 응답한 회원은 전체 회원의 약 11%에 해당하는 2,631명이었습니다. 응답자는 모든 연령대, 가입 기간에 걸쳐 고르게 분포되어 있습니다.  </a:t>
            </a:r>
          </a:p>
          <a:p>
            <a:pPr algn="l" rtl="0" fontAlgn="base"/>
            <a:r>
              <a:rPr lang="ko-KR" sz="1200" b="0" i="0" u="none" kern="1200" baseline="0">
                <a:solidFill>
                  <a:schemeClr val="tx1"/>
                </a:solidFill>
                <a:effectLst/>
                <a:latin typeface="+mn-lt"/>
                <a:ea typeface="+mn-ea"/>
                <a:cs typeface="+mn-cs"/>
              </a:rPr>
              <a:t>설문조사 응답지는 모든 리전에서 접수되었지만 미국과 캐나다 회원의 참여율이 70%에 달했습니다. 따라서 라틴아메리카와 아시아 회원의 참여도를 높일 필요가 있습니다.  </a:t>
            </a:r>
          </a:p>
          <a:p>
            <a:pPr algn="l" rtl="0" fontAlgn="base"/>
            <a:r>
              <a:rPr lang="ko-KR" sz="1200" b="0" i="0" u="none" kern="1200" baseline="0">
                <a:solidFill>
                  <a:schemeClr val="tx1"/>
                </a:solidFill>
                <a:effectLst/>
                <a:latin typeface="+mn-lt"/>
                <a:ea typeface="+mn-ea"/>
                <a:cs typeface="+mn-cs"/>
              </a:rPr>
              <a:t>참여 회원들은 100개가 넘는 문항 때문에 설문조사 내용이 매우 길었다는 점을 기억하실 것입니다. SIA는 이 설문조사를 다시 실시하는 2027년에는 내용을 간소화할 예정입니다. 설문조사의 길이로 인해, 오늘은 설문조사의 모든 데이터를 제시하지는 않겠습니다. 오늘 보여드리는 만족도는 발표자가 구두로 편리하게 설명할 수 있도록 가장 가까운 정수로 반올림 또는 반내림한 값입니다. 또한, 공유된 수치의 합이 100%가 아닌 경우가 있습니다. 시간을 절약하고 주요 지표에 집중하기 위해 '보통(중립)'으로 응답한 회원의 비율을 생략했기 때문입니다.  </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ko-KR"/>
          </a:p>
        </p:txBody>
      </p:sp>
    </p:spTree>
    <p:extLst>
      <p:ext uri="{BB962C8B-B14F-4D97-AF65-F5344CB8AC3E}">
        <p14:creationId xmlns:p14="http://schemas.microsoft.com/office/powerpoint/2010/main" val="12021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ko-KR" sz="1200" b="0" i="0" u="none" kern="1200" baseline="0">
                <a:solidFill>
                  <a:schemeClr val="tx1"/>
                </a:solidFill>
                <a:effectLst/>
                <a:latin typeface="+mn-lt"/>
                <a:ea typeface="+mn-ea"/>
                <a:cs typeface="+mn-cs"/>
              </a:rPr>
              <a:t>76%: SIA에 대한 전반적인 경험을 긍정적으로 평가한 회원 불만을 표명한 사람은 소수(4%)에 불과했으며 20%는 중립적이었습니다.  </a:t>
            </a:r>
          </a:p>
          <a:p>
            <a:pPr algn="l" rtl="0" fontAlgn="base"/>
            <a:r>
              <a:rPr lang="ko-KR" sz="1200" b="0" i="0" u="none" kern="1200" baseline="0">
                <a:solidFill>
                  <a:schemeClr val="tx1"/>
                </a:solidFill>
                <a:effectLst/>
                <a:latin typeface="+mn-lt"/>
                <a:ea typeface="+mn-ea"/>
                <a:cs typeface="+mn-cs"/>
              </a:rPr>
              <a:t>91%: 친구에게 SIA 회원 가입을 추천할 의향이 있다고 응답한 회원 이는 조직에 대한 강한 충성도를 보여주는 중요한 수치입니다!  </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ko-KR"/>
          </a:p>
        </p:txBody>
      </p:sp>
    </p:spTree>
    <p:extLst>
      <p:ext uri="{BB962C8B-B14F-4D97-AF65-F5344CB8AC3E}">
        <p14:creationId xmlns:p14="http://schemas.microsoft.com/office/powerpoint/2010/main" val="295340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ko-KR" sz="1200" b="0" i="0" u="none" kern="1200" baseline="0">
                <a:solidFill>
                  <a:schemeClr val="tx1"/>
                </a:solidFill>
                <a:effectLst/>
                <a:latin typeface="+mn-lt"/>
                <a:ea typeface="+mn-ea"/>
                <a:cs typeface="+mn-cs"/>
              </a:rPr>
              <a:t>다음 영역에서 회원 만족도에 대해 더 자세히 질문했습니다.  </a:t>
            </a:r>
          </a:p>
          <a:p>
            <a:pPr algn="l" rtl="0" fontAlgn="base"/>
            <a:r>
              <a:rPr lang="ko-KR" sz="1200" b="0" i="0" u="none" kern="1200" baseline="0">
                <a:solidFill>
                  <a:schemeClr val="tx1"/>
                </a:solidFill>
                <a:effectLst/>
                <a:latin typeface="+mn-lt"/>
                <a:ea typeface="+mn-ea"/>
                <a:cs typeface="+mn-cs"/>
              </a:rPr>
              <a:t>클럽 임원 및 직원 </a:t>
            </a:r>
          </a:p>
          <a:p>
            <a:pPr algn="l" rtl="0" fontAlgn="base"/>
            <a:r>
              <a:rPr lang="ko-KR" sz="1200" b="0" i="0" u="none" kern="1200" baseline="0">
                <a:solidFill>
                  <a:schemeClr val="tx1"/>
                </a:solidFill>
                <a:effectLst/>
                <a:latin typeface="+mn-lt"/>
                <a:ea typeface="+mn-ea"/>
                <a:cs typeface="+mn-cs"/>
              </a:rPr>
              <a:t>리더십 개발 </a:t>
            </a:r>
          </a:p>
          <a:p>
            <a:pPr algn="l" rtl="0" fontAlgn="base"/>
            <a:r>
              <a:rPr lang="ko-KR" sz="1200" b="0" i="0" u="none" kern="1200" baseline="0">
                <a:solidFill>
                  <a:schemeClr val="tx1"/>
                </a:solidFill>
                <a:effectLst/>
                <a:latin typeface="+mn-lt"/>
                <a:ea typeface="+mn-ea"/>
                <a:cs typeface="+mn-cs"/>
              </a:rPr>
              <a:t>언어 접근성 </a:t>
            </a:r>
          </a:p>
          <a:p>
            <a:pPr algn="l" rtl="0" fontAlgn="base"/>
            <a:r>
              <a:rPr lang="ko-KR" sz="1200" b="0" i="0" u="none" kern="1200" baseline="0">
                <a:solidFill>
                  <a:schemeClr val="tx1"/>
                </a:solidFill>
                <a:effectLst/>
                <a:latin typeface="+mn-lt"/>
                <a:ea typeface="+mn-ea"/>
                <a:cs typeface="+mn-cs"/>
              </a:rPr>
              <a:t>마케팅 및 소통 </a:t>
            </a:r>
          </a:p>
          <a:p>
            <a:pPr algn="l" rtl="0" fontAlgn="base"/>
            <a:r>
              <a:rPr lang="ko-KR" sz="1200" b="0" i="0" u="none" kern="1200" baseline="0">
                <a:solidFill>
                  <a:schemeClr val="tx1"/>
                </a:solidFill>
                <a:effectLst/>
                <a:latin typeface="+mn-lt"/>
                <a:ea typeface="+mn-ea"/>
                <a:cs typeface="+mn-cs"/>
              </a:rPr>
              <a:t>프로그램 및 사명  </a:t>
            </a:r>
          </a:p>
          <a:p>
            <a:pPr algn="l" rtl="0" fontAlgn="base"/>
            <a:r>
              <a:rPr lang="ko-KR" sz="1200" b="0" i="0" u="none" kern="1200" baseline="0">
                <a:solidFill>
                  <a:schemeClr val="tx1"/>
                </a:solidFill>
                <a:effectLst/>
                <a:latin typeface="+mn-lt"/>
                <a:ea typeface="+mn-ea"/>
                <a:cs typeface="+mn-cs"/>
              </a:rPr>
              <a:t>모금 프로젝트 개발 및 기부자 </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ko-KR"/>
          </a:p>
        </p:txBody>
      </p:sp>
    </p:spTree>
    <p:extLst>
      <p:ext uri="{BB962C8B-B14F-4D97-AF65-F5344CB8AC3E}">
        <p14:creationId xmlns:p14="http://schemas.microsoft.com/office/powerpoint/2010/main" val="176264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SIA가 좋은 성과를 거두고 회원들이 더 높은 만족도를 표현한 분야입니다. </a:t>
            </a:r>
          </a:p>
          <a:p>
            <a:pPr lvl="0" algn="l" rtl="0"/>
            <a:r>
              <a:rPr lang="ko-KR" sz="1200" b="0" i="0" u="none" kern="1200" baseline="0">
                <a:solidFill>
                  <a:schemeClr val="tx1"/>
                </a:solidFill>
                <a:effectLst/>
                <a:latin typeface="+mn-lt"/>
                <a:ea typeface="+mn-ea"/>
                <a:cs typeface="+mn-cs"/>
              </a:rPr>
              <a:t>응답자의 72%가 드림 프로그램이 회원 경험에 기여하는 방식에 만족한다고 응답했습니다. </a:t>
            </a:r>
          </a:p>
          <a:p>
            <a:pPr lvl="0" algn="l" rtl="0"/>
            <a:r>
              <a:rPr lang="ko-KR" sz="1200" b="0" i="0" u="none" kern="1200" baseline="0">
                <a:solidFill>
                  <a:schemeClr val="tx1"/>
                </a:solidFill>
                <a:effectLst/>
                <a:latin typeface="+mn-lt"/>
                <a:ea typeface="+mn-ea"/>
                <a:cs typeface="+mn-cs"/>
              </a:rPr>
              <a:t>기부자의 80%가 소롭티미스트 드림 프로그램을 통해 접수된 기부금이 사용되는 방식에 만족하고 있으며, 만족스럽지 않은 기부자는 1%에 불과했습니다. </a:t>
            </a:r>
          </a:p>
          <a:p>
            <a:pPr lvl="0" algn="l" rtl="0"/>
            <a:r>
              <a:rPr lang="ko-KR" sz="1200" b="0" i="0" u="none" kern="1200" baseline="0">
                <a:solidFill>
                  <a:schemeClr val="tx1"/>
                </a:solidFill>
                <a:effectLst/>
                <a:latin typeface="+mn-lt"/>
                <a:ea typeface="+mn-ea"/>
                <a:cs typeface="+mn-cs"/>
              </a:rPr>
              <a:t>80%의 응답자가 &lt;Best for Women&gt; e-소식지에 만족했습니다. 만족스럽지 않다는 회원은 1%에 불과했습니다. </a:t>
            </a:r>
          </a:p>
          <a:p>
            <a:pPr lvl="0" algn="l" rtl="0"/>
            <a:r>
              <a:rPr lang="ko-KR" sz="1200" b="0" i="0" u="none" kern="1200" baseline="0">
                <a:solidFill>
                  <a:schemeClr val="tx1"/>
                </a:solidFill>
                <a:effectLst/>
                <a:latin typeface="+mn-lt"/>
                <a:ea typeface="+mn-ea"/>
                <a:cs typeface="+mn-cs"/>
              </a:rPr>
              <a:t>회원의 84%가 클럽 임원들이 수행한 SIA 사명 옹호 역할에 만족한다고 응답했습니다. </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ko-KR"/>
          </a:p>
        </p:txBody>
      </p:sp>
    </p:spTree>
    <p:extLst>
      <p:ext uri="{BB962C8B-B14F-4D97-AF65-F5344CB8AC3E}">
        <p14:creationId xmlns:p14="http://schemas.microsoft.com/office/powerpoint/2010/main" val="12144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7905D57-4580-45CC-9518-1F4211958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6E61499-5C1D-761F-C51D-9D810A2F4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024F70B-73EA-F6C5-8201-0C6BDE918AA3}"/>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SIA는 몇 가지 개선할 영역도 파악했습니다. 개선 영역의 골자는 회원 인지도 부족, 이해 부족, 기존 자원 활용 부족입니다. </a:t>
            </a:r>
          </a:p>
          <a:p>
            <a:pPr lvl="0" algn="l" rtl="0"/>
            <a:r>
              <a:rPr lang="ko-KR" sz="1200" b="0" i="0" u="none" kern="1200" baseline="0">
                <a:solidFill>
                  <a:schemeClr val="tx1"/>
                </a:solidFill>
                <a:effectLst/>
                <a:latin typeface="+mn-lt"/>
                <a:ea typeface="+mn-ea"/>
                <a:cs typeface="+mn-cs"/>
              </a:rPr>
              <a:t>57%는 SIA 웹사이트에 만족했습니다. 불만족은 17%였는데, 주로 원하는 정보를 찾을 수 없거나 포털에서 회비를 내는 데 어려움을 겪었기 때문입니다.  </a:t>
            </a:r>
          </a:p>
          <a:p>
            <a:pPr lvl="0" algn="l" rtl="0"/>
            <a:r>
              <a:rPr lang="ko-KR" sz="1200" b="0" i="0" u="none" kern="1200" baseline="0">
                <a:solidFill>
                  <a:schemeClr val="tx1"/>
                </a:solidFill>
                <a:effectLst/>
                <a:latin typeface="+mn-lt"/>
                <a:ea typeface="+mn-ea"/>
                <a:cs typeface="+mn-cs"/>
              </a:rPr>
              <a:t>응답자의 66%는 '2031년 원대한 목표'에 만족하는 반면 21%는 중립적인 입장을 보였습니다. 9%는 '2031년 원대한 목표'에 관해 아예 모른다고 응답했으며, 이를 통해 해당 이니셔티브에 대한 소통과 교육을 강화할 기회를 발견할 수 있었습니다. 반면 불만족스럽다고 답한 응답자는 4%에 불과했습니다. </a:t>
            </a:r>
          </a:p>
          <a:p>
            <a:pPr lvl="0" algn="l" rtl="0"/>
            <a:r>
              <a:rPr lang="ko-KR" sz="1200" b="0" i="0" u="none" kern="1200" baseline="0">
                <a:solidFill>
                  <a:schemeClr val="tx1"/>
                </a:solidFill>
                <a:effectLst/>
                <a:latin typeface="+mn-lt"/>
                <a:ea typeface="+mn-ea"/>
                <a:cs typeface="+mn-cs"/>
              </a:rPr>
              <a:t>전략 계획 및/또는 클럽 로드맵에 대한 조직 차원의 목표를 명확하게 전달할 수 있는 클럽 임원의 역량에 대한 응답자들의 만족도는 67%였습니다.  </a:t>
            </a:r>
          </a:p>
          <a:p>
            <a:endParaRPr lang="ko-KR" dirty="0"/>
          </a:p>
        </p:txBody>
      </p:sp>
      <p:sp>
        <p:nvSpPr>
          <p:cNvPr id="4" name="Slide Number Placeholder 3">
            <a:extLst>
              <a:ext uri="{FF2B5EF4-FFF2-40B4-BE49-F238E27FC236}">
                <a16:creationId xmlns:a16="http://schemas.microsoft.com/office/drawing/2014/main" xmlns="" id="{216349C3-3452-435E-244F-4EB039FBB0C0}"/>
              </a:ext>
            </a:extLst>
          </p:cNvPr>
          <p:cNvSpPr>
            <a:spLocks noGrp="1"/>
          </p:cNvSpPr>
          <p:nvPr>
            <p:ph type="sldNum" sz="quarter" idx="5"/>
          </p:nvPr>
        </p:nvSpPr>
        <p:spPr/>
        <p:txBody>
          <a:bodyPr/>
          <a:lstStyle/>
          <a:p>
            <a:pPr algn="l" rtl="0"/>
            <a:fld id="{3E5DF9FD-7162-404A-8CD0-A628AF675F7F}" type="slidenum">
              <a:rPr/>
              <a:t>6</a:t>
            </a:fld>
            <a:endParaRPr lang="ko-KR"/>
          </a:p>
        </p:txBody>
      </p:sp>
    </p:spTree>
    <p:extLst>
      <p:ext uri="{BB962C8B-B14F-4D97-AF65-F5344CB8AC3E}">
        <p14:creationId xmlns:p14="http://schemas.microsoft.com/office/powerpoint/2010/main" val="369402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5587E7-1CBE-16A1-2DE5-B42824BF4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CFEA4F1-E981-8A71-548F-352562E0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E8F6573-3F96-4EDC-908F-36A82A23CBE2}"/>
              </a:ext>
            </a:extLst>
          </p:cNvPr>
          <p:cNvSpPr>
            <a:spLocks noGrp="1"/>
          </p:cNvSpPr>
          <p:nvPr>
            <p:ph type="body" idx="1"/>
          </p:nvPr>
        </p:nvSpPr>
        <p:spPr/>
        <p:txBody>
          <a:bodyPr/>
          <a:lstStyle/>
          <a:p>
            <a:pPr lvl="0" algn="l" rtl="0"/>
            <a:r>
              <a:rPr lang="ko-KR" sz="1200" b="0" i="0" u="none" kern="1200" baseline="0">
                <a:solidFill>
                  <a:schemeClr val="tx1"/>
                </a:solidFill>
                <a:effectLst/>
                <a:latin typeface="+mn-lt"/>
                <a:ea typeface="+mn-ea"/>
                <a:cs typeface="+mn-cs"/>
              </a:rPr>
              <a:t>26%의 응답자가 작년에 SIA 본부에 연락한 경험이 있었습니다. 그중 70%는 제공된 서비스에 만족했습니다.</a:t>
            </a:r>
            <a:r>
              <a:rPr lang="ko-KR" sz="1200" b="1" i="0" u="none" kern="1200" baseline="0">
                <a:solidFill>
                  <a:schemeClr val="tx1"/>
                </a:solidFill>
                <a:effectLst/>
                <a:latin typeface="+mn-lt"/>
                <a:ea typeface="+mn-ea"/>
                <a:cs typeface="+mn-cs"/>
              </a:rPr>
              <a:t> </a:t>
            </a:r>
            <a:r>
              <a:rPr lang="ko-KR" sz="1200" b="0" i="0" u="none" kern="1200" baseline="0">
                <a:solidFill>
                  <a:schemeClr val="tx1"/>
                </a:solidFill>
                <a:effectLst/>
                <a:latin typeface="+mn-lt"/>
                <a:ea typeface="+mn-ea"/>
                <a:cs typeface="+mn-cs"/>
              </a:rPr>
              <a:t>15%는 만족하지 않는다고 응답했는데, 가장 큰 이유는 전화나 이메일로 문의했지만 답변을 받지 못했기 때문입니다. 이는 SIA 본부에서 분명히 개선해야 할 영역이며 현재 개선을 위해 노력하고 있습니다.  </a:t>
            </a:r>
          </a:p>
          <a:p>
            <a:pPr lvl="0" algn="l" rtl="0"/>
            <a:r>
              <a:rPr lang="ko-KR" sz="1200" b="0" i="0" u="none" kern="1200" baseline="0">
                <a:solidFill>
                  <a:schemeClr val="tx1"/>
                </a:solidFill>
                <a:effectLst/>
                <a:latin typeface="+mn-lt"/>
                <a:ea typeface="+mn-ea"/>
                <a:cs typeface="+mn-cs"/>
              </a:rPr>
              <a:t>SIA에서 제공하는 리더십 개발 기회 및 행사 중에서 #SIALeadtoAchieve는 '해당 없음'(참여하지 않은 회원)으로 응답한 회원이 72%로 가장 많았으며, 만족도 역시 49%로 가장 낮았습니다. 수요 기반 웨비나의 경우 '해당 없음'으로 응답한 비율이 52%, 만족도는 66%였습니다. </a:t>
            </a:r>
          </a:p>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통역 및 번역 서비스는 각각 67%와 70%의 만족도를 나타냈으며 일부 통역사가 준비가 되어 있지 않았거나, 용어를 모르고 있었거나, 해당 지역에 적합하지 않은 부정확한 통역을 제공했다는 점이 지적되었습니다. </a:t>
            </a:r>
          </a:p>
          <a:p>
            <a:pPr lvl="0" algn="l" rtl="0"/>
            <a:endParaRPr lang="ko-KR" sz="1200" kern="1200" dirty="0">
              <a:solidFill>
                <a:schemeClr val="tx1"/>
              </a:solidFill>
              <a:effectLst/>
              <a:latin typeface="+mn-lt"/>
              <a:ea typeface="+mn-ea"/>
              <a:cs typeface="+mn-cs"/>
            </a:endParaRPr>
          </a:p>
          <a:p>
            <a:endParaRPr lang="ko-KR" dirty="0"/>
          </a:p>
        </p:txBody>
      </p:sp>
      <p:sp>
        <p:nvSpPr>
          <p:cNvPr id="4" name="Slide Number Placeholder 3">
            <a:extLst>
              <a:ext uri="{FF2B5EF4-FFF2-40B4-BE49-F238E27FC236}">
                <a16:creationId xmlns:a16="http://schemas.microsoft.com/office/drawing/2014/main" xmlns="" id="{02ECF0D5-5583-7662-C96A-610895AC1F81}"/>
              </a:ext>
            </a:extLst>
          </p:cNvPr>
          <p:cNvSpPr>
            <a:spLocks noGrp="1"/>
          </p:cNvSpPr>
          <p:nvPr>
            <p:ph type="sldNum" sz="quarter" idx="5"/>
          </p:nvPr>
        </p:nvSpPr>
        <p:spPr/>
        <p:txBody>
          <a:bodyPr/>
          <a:lstStyle/>
          <a:p>
            <a:pPr algn="l" rtl="0"/>
            <a:fld id="{3E5DF9FD-7162-404A-8CD0-A628AF675F7F}" type="slidenum">
              <a:rPr/>
              <a:t>7</a:t>
            </a:fld>
            <a:endParaRPr lang="ko-KR"/>
          </a:p>
        </p:txBody>
      </p:sp>
    </p:spTree>
    <p:extLst>
      <p:ext uri="{BB962C8B-B14F-4D97-AF65-F5344CB8AC3E}">
        <p14:creationId xmlns:p14="http://schemas.microsoft.com/office/powerpoint/2010/main" val="105402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FEE9591-7384-41FF-6441-405AC964D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399E327-337C-D3FC-7C9E-A51F2F2DF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D4DD1DB-C63B-EAE3-DDED-A4DDF2259837}"/>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전반적인 만족도와 친구에게 추천할 의향은 높은 것으로 확인되었지만 SIA는 모든 의견에 대응하지 못할지라도 변함없이 회원들의 우려 사항을 보고, 듣고, 소중히 여기고 있다는 것을 보여주기 위해 최선을 다하고 있습니다.여러 영역에 즉시 적용할 수는 없겠지만 내년에는 변화를 이루어 내기를 기대합니다. </a:t>
            </a:r>
          </a:p>
          <a:p>
            <a:pPr algn="l" rtl="0"/>
            <a:r>
              <a:rPr lang="ko-KR" sz="1200" b="0" i="0" u="none" kern="1200" baseline="0">
                <a:solidFill>
                  <a:schemeClr val="tx1"/>
                </a:solidFill>
                <a:effectLst/>
                <a:latin typeface="+mn-lt"/>
                <a:ea typeface="+mn-ea"/>
                <a:cs typeface="+mn-cs"/>
              </a:rPr>
              <a:t>위 데이터를 바탕으로 한 설문 결과 요약, 개방형 의견의 주제 및 향후 계획은 다음과 같습니다:  </a:t>
            </a:r>
          </a:p>
          <a:p>
            <a:pPr algn="l" rtl="0"/>
            <a:r>
              <a:rPr lang="ko-KR" sz="1200" b="0" i="0" u="none" kern="1200" baseline="0">
                <a:solidFill>
                  <a:schemeClr val="tx1"/>
                </a:solidFill>
                <a:effectLst/>
                <a:latin typeface="+mn-lt"/>
                <a:ea typeface="+mn-ea"/>
                <a:cs typeface="+mn-cs"/>
              </a:rPr>
              <a:t>SIA는 수집된 의견과 결과를 토대로 회원의 가치를 제고해야 한다는 점을 확인하고, 다음과 같이 제안합니다: </a:t>
            </a:r>
          </a:p>
          <a:p>
            <a:pPr lvl="0" algn="l" rtl="0"/>
            <a:r>
              <a:rPr lang="ko-KR" sz="1200" b="0" i="0" u="none" kern="1200" baseline="0">
                <a:solidFill>
                  <a:schemeClr val="tx1"/>
                </a:solidFill>
                <a:effectLst/>
                <a:latin typeface="+mn-lt"/>
                <a:ea typeface="+mn-ea"/>
                <a:cs typeface="+mn-cs"/>
              </a:rPr>
              <a:t>기존 연간 보고서와는 별도로 SIA 본부 차원의 새로운 연례 보고서 개발 - 이 보고서를 통해 해당 연도에 SIA 본부 직원들이 회원의 목표 달성을 위한 전략적 진전과 회원 지원을 위한 운영 업무 측면에서 어떤 조치를 취했는지를 공유합니다. </a:t>
            </a:r>
          </a:p>
          <a:p>
            <a:pPr lvl="0" algn="l" rtl="0"/>
            <a:r>
              <a:rPr lang="ko-KR" sz="1200" b="0" i="0" u="none" kern="1200" baseline="0">
                <a:solidFill>
                  <a:schemeClr val="tx1"/>
                </a:solidFill>
                <a:effectLst/>
                <a:latin typeface="+mn-lt"/>
                <a:ea typeface="+mn-ea"/>
                <a:cs typeface="+mn-cs"/>
              </a:rPr>
              <a:t>회원 자격에 주어지는 모든 혜택은 SIA의 기존 소통 플랫폼에서 명확하게 규정하여 홍보해야 합니다. 이러한 혜택으로는 소롭티미스트의 사명뿐만 아니라 교류, 공동체 및 관계 구축 등이 있습니다. 또한 기존의 핵심 자료(특히 모금 및 회원 관리 관련), 클럽 운영 도구, 웨비나, 소롭티미스트 UpliftHER, 그리고 #SIALeadtoAchieve 프로그램이 포함됩니다. 이러한 모든 정보는 품질과 정확성을 위해 정기적으로 검토하고 최신 정보로 수정해야 합니다. </a:t>
            </a:r>
          </a:p>
          <a:p>
            <a:pPr lvl="0" algn="l" rtl="0"/>
            <a:r>
              <a:rPr lang="ko-KR" sz="1200" b="0" i="0" u="none" kern="1200" baseline="0">
                <a:solidFill>
                  <a:schemeClr val="tx1"/>
                </a:solidFill>
                <a:effectLst/>
                <a:latin typeface="+mn-lt"/>
                <a:ea typeface="+mn-ea"/>
                <a:cs typeface="+mn-cs"/>
              </a:rPr>
              <a:t>매년 SIA 이사회와 직원을 소개하는 블로그 게시물 작성 및 공유. 회원들이 문제를 좀 더 직접적으로 해결할 수 있도록 직원 연락처 정보 포함. </a:t>
            </a:r>
          </a:p>
          <a:p>
            <a:pPr lvl="0" algn="l" rtl="0"/>
            <a:r>
              <a:rPr lang="ko-KR" sz="1200" b="0" i="0" u="none" kern="1200" baseline="0">
                <a:solidFill>
                  <a:schemeClr val="tx1"/>
                </a:solidFill>
                <a:effectLst/>
                <a:latin typeface="+mn-lt"/>
                <a:ea typeface="+mn-ea"/>
                <a:cs typeface="+mn-cs"/>
              </a:rPr>
              <a:t>회원과 SIA 본부 직원 간의 소통을 강화할 방법 고려 - 예를 들어, SIA 본부 직원에게 온라인 클럽 행사에 참석하도록 요청하는 기능을 클럽에 제공할 수 있습니다. </a:t>
            </a:r>
          </a:p>
          <a:p>
            <a:endParaRPr lang="ko-KR" dirty="0"/>
          </a:p>
        </p:txBody>
      </p:sp>
      <p:sp>
        <p:nvSpPr>
          <p:cNvPr id="4" name="Slide Number Placeholder 3">
            <a:extLst>
              <a:ext uri="{FF2B5EF4-FFF2-40B4-BE49-F238E27FC236}">
                <a16:creationId xmlns:a16="http://schemas.microsoft.com/office/drawing/2014/main" xmlns="" id="{D7777978-55AD-35E4-8E70-19295A9AF875}"/>
              </a:ext>
            </a:extLst>
          </p:cNvPr>
          <p:cNvSpPr>
            <a:spLocks noGrp="1"/>
          </p:cNvSpPr>
          <p:nvPr>
            <p:ph type="sldNum" sz="quarter" idx="5"/>
          </p:nvPr>
        </p:nvSpPr>
        <p:spPr/>
        <p:txBody>
          <a:bodyPr/>
          <a:lstStyle/>
          <a:p>
            <a:pPr algn="l" rtl="0"/>
            <a:fld id="{3E5DF9FD-7162-404A-8CD0-A628AF675F7F}" type="slidenum">
              <a:rPr/>
              <a:t>8</a:t>
            </a:fld>
            <a:endParaRPr lang="ko-KR"/>
          </a:p>
        </p:txBody>
      </p:sp>
    </p:spTree>
    <p:extLst>
      <p:ext uri="{BB962C8B-B14F-4D97-AF65-F5344CB8AC3E}">
        <p14:creationId xmlns:p14="http://schemas.microsoft.com/office/powerpoint/2010/main" val="234862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52967F-5E0E-9604-473B-B7F7C3FD2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6CFC9A-8B71-0509-1574-F0C7FD043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3E07A36-F580-5027-6328-27E968F82E47}"/>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회원들에게 너무 많은 부담이 되지 않도록 SIA는 다음을 제안합니다: </a:t>
            </a:r>
          </a:p>
          <a:p>
            <a:pPr lvl="0" algn="l" rtl="0"/>
            <a:r>
              <a:rPr lang="ko-KR" sz="1200" b="0" i="0" u="none" kern="1200" baseline="0">
                <a:solidFill>
                  <a:schemeClr val="tx1"/>
                </a:solidFill>
                <a:effectLst/>
                <a:latin typeface="+mn-lt"/>
                <a:ea typeface="+mn-ea"/>
                <a:cs typeface="+mn-cs"/>
              </a:rPr>
              <a:t>신규 회원과 기부자를 모집하기 위해 유료 광고 옵션 고려. </a:t>
            </a:r>
          </a:p>
          <a:p>
            <a:pPr lvl="0" algn="l" rtl="0"/>
            <a:r>
              <a:rPr lang="ko-KR" sz="1200" b="0" i="0" u="none" kern="1200" baseline="0">
                <a:solidFill>
                  <a:schemeClr val="tx1"/>
                </a:solidFill>
                <a:effectLst/>
                <a:latin typeface="+mn-lt"/>
                <a:ea typeface="+mn-ea"/>
                <a:cs typeface="+mn-cs"/>
              </a:rPr>
              <a:t>신입 회원이 조직을 더 명확하게 이해할 수 있도록 클럽 설립 절차를 개선하는 작업의 지속적 추진. </a:t>
            </a:r>
          </a:p>
          <a:p>
            <a:pPr lvl="0" algn="l" rtl="0"/>
            <a:r>
              <a:rPr lang="ko-KR" sz="1200" b="0" i="0" u="none" kern="1200" baseline="0">
                <a:solidFill>
                  <a:schemeClr val="tx1"/>
                </a:solidFill>
                <a:effectLst/>
                <a:latin typeface="+mn-lt"/>
                <a:ea typeface="+mn-ea"/>
                <a:cs typeface="+mn-cs"/>
              </a:rPr>
              <a:t>기존 회원 리소스 검토 및 특히 신입 회원 유입 경로 관련 개선 사항 마련.</a:t>
            </a:r>
            <a:r>
              <a:rPr lang="ko-KR" sz="1200" b="1" i="0" u="none" kern="1200" baseline="0">
                <a:solidFill>
                  <a:schemeClr val="tx1"/>
                </a:solidFill>
                <a:effectLst/>
                <a:latin typeface="+mn-lt"/>
                <a:ea typeface="+mn-ea"/>
                <a:cs typeface="+mn-cs"/>
              </a:rPr>
              <a:t> </a:t>
            </a:r>
            <a:r>
              <a:rPr lang="ko-KR" sz="1200" b="0" i="0" u="none" kern="1200" baseline="0">
                <a:solidFill>
                  <a:schemeClr val="tx1"/>
                </a:solidFill>
                <a:effectLst/>
                <a:latin typeface="+mn-lt"/>
                <a:ea typeface="+mn-ea"/>
                <a:cs typeface="+mn-cs"/>
              </a:rPr>
              <a:t> </a:t>
            </a:r>
          </a:p>
          <a:p>
            <a:pPr lvl="0" algn="l" rtl="0"/>
            <a:r>
              <a:rPr lang="ko-KR" sz="1200" b="0" i="0" u="none" kern="1200" baseline="0">
                <a:solidFill>
                  <a:schemeClr val="tx1"/>
                </a:solidFill>
                <a:effectLst/>
                <a:latin typeface="+mn-lt"/>
                <a:ea typeface="+mn-ea"/>
                <a:cs typeface="+mn-cs"/>
              </a:rPr>
              <a:t>SIA의 전반적인 행사 모델을 계속 검토하여 회원 및 조직 차원에서 이벤트 비용 절감 방안 모색. </a:t>
            </a:r>
          </a:p>
          <a:p>
            <a:pPr lvl="0" algn="l" rtl="0"/>
            <a:r>
              <a:rPr lang="ko-KR" sz="1200" b="0" i="0" u="none" kern="1200" baseline="0">
                <a:solidFill>
                  <a:schemeClr val="tx1"/>
                </a:solidFill>
                <a:effectLst/>
                <a:latin typeface="+mn-lt"/>
                <a:ea typeface="+mn-ea"/>
                <a:cs typeface="+mn-cs"/>
              </a:rPr>
              <a:t>향후 2년간 리전 교육 위원장들과 협력하여 클럽과 리전이 SIA 본부를 직무별 교육, 클럽 운영 교육, 리더십 개발 훈련의 주요 교육 공급처로 활용하도록 장려합니다. </a:t>
            </a:r>
          </a:p>
          <a:p>
            <a:endParaRPr lang="ko-KR" dirty="0"/>
          </a:p>
        </p:txBody>
      </p:sp>
      <p:sp>
        <p:nvSpPr>
          <p:cNvPr id="4" name="Slide Number Placeholder 3">
            <a:extLst>
              <a:ext uri="{FF2B5EF4-FFF2-40B4-BE49-F238E27FC236}">
                <a16:creationId xmlns:a16="http://schemas.microsoft.com/office/drawing/2014/main" xmlns="" id="{D88D7629-38D0-FD98-7615-49AB303F5DAB}"/>
              </a:ext>
            </a:extLst>
          </p:cNvPr>
          <p:cNvSpPr>
            <a:spLocks noGrp="1"/>
          </p:cNvSpPr>
          <p:nvPr>
            <p:ph type="sldNum" sz="quarter" idx="5"/>
          </p:nvPr>
        </p:nvSpPr>
        <p:spPr/>
        <p:txBody>
          <a:bodyPr/>
          <a:lstStyle/>
          <a:p>
            <a:pPr algn="l" rtl="0"/>
            <a:fld id="{3E5DF9FD-7162-404A-8CD0-A628AF675F7F}" type="slidenum">
              <a:rPr/>
              <a:t>9</a:t>
            </a:fld>
            <a:endParaRPr lang="ko-KR"/>
          </a:p>
        </p:txBody>
      </p:sp>
    </p:spTree>
    <p:extLst>
      <p:ext uri="{BB962C8B-B14F-4D97-AF65-F5344CB8AC3E}">
        <p14:creationId xmlns:p14="http://schemas.microsoft.com/office/powerpoint/2010/main" val="130056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BE3968-FADC-2B4B-0CF2-10A759816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6DE434C-5A73-405A-2E12-0148778CC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43FC693-14BB-25DF-FAD3-70E31E03CB4F}"/>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또한, 개방형 피드백을 통해 회원들이 임원의 역할에 관해 혼란을 느끼고 있음을 확인할 수 있었습니다. 이에 SIA는 다음을 계획하고 있습니다: </a:t>
            </a:r>
          </a:p>
          <a:p>
            <a:pPr lvl="0" algn="l" rtl="0"/>
            <a:r>
              <a:rPr lang="ko-KR" sz="1200" b="0" i="0" u="none" kern="1200" baseline="0">
                <a:solidFill>
                  <a:schemeClr val="tx1"/>
                </a:solidFill>
                <a:effectLst/>
                <a:latin typeface="+mn-lt"/>
                <a:ea typeface="+mn-ea"/>
                <a:cs typeface="+mn-cs"/>
              </a:rPr>
              <a:t>신임 임원이 본인의 책임과 역할을 잘 파악하여 의무를 잘 수행할 수 있도록 클럽 로드맵 교육 자료 마련 및 클럽 운영 지침 검토. </a:t>
            </a:r>
          </a:p>
          <a:p>
            <a:pPr lvl="0" algn="l" rtl="0"/>
            <a:r>
              <a:rPr lang="ko-KR" sz="1200" b="0" i="0" u="none" kern="1200" baseline="0">
                <a:solidFill>
                  <a:schemeClr val="tx1"/>
                </a:solidFill>
                <a:effectLst/>
                <a:latin typeface="+mn-lt"/>
                <a:ea typeface="+mn-ea"/>
                <a:cs typeface="+mn-cs"/>
              </a:rPr>
              <a:t>정보를 제공하고 기존 자료를 확장할 간소화된 방법 모색 - 예를 들어, 정기적으로 소셜 미디어/&lt;Best for Women&gt; 시리즈를 발행하여 각 핵심 영역에 관련된 자료와 정보를 짧은 게시물로 소개합니다. </a:t>
            </a:r>
          </a:p>
          <a:p>
            <a:endParaRPr lang="ko-KR" dirty="0"/>
          </a:p>
        </p:txBody>
      </p:sp>
      <p:sp>
        <p:nvSpPr>
          <p:cNvPr id="4" name="Slide Number Placeholder 3">
            <a:extLst>
              <a:ext uri="{FF2B5EF4-FFF2-40B4-BE49-F238E27FC236}">
                <a16:creationId xmlns:a16="http://schemas.microsoft.com/office/drawing/2014/main" xmlns="" id="{FF516514-52A7-E1A7-FA8E-A6A0252773C8}"/>
              </a:ext>
            </a:extLst>
          </p:cNvPr>
          <p:cNvSpPr>
            <a:spLocks noGrp="1"/>
          </p:cNvSpPr>
          <p:nvPr>
            <p:ph type="sldNum" sz="quarter" idx="5"/>
          </p:nvPr>
        </p:nvSpPr>
        <p:spPr/>
        <p:txBody>
          <a:bodyPr/>
          <a:lstStyle/>
          <a:p>
            <a:pPr algn="l" rtl="0"/>
            <a:fld id="{3E5DF9FD-7162-404A-8CD0-A628AF675F7F}" type="slidenum">
              <a:rPr/>
              <a:t>10</a:t>
            </a:fld>
            <a:endParaRPr lang="ko-KR"/>
          </a:p>
        </p:txBody>
      </p:sp>
    </p:spTree>
    <p:extLst>
      <p:ext uri="{BB962C8B-B14F-4D97-AF65-F5344CB8AC3E}">
        <p14:creationId xmlns:p14="http://schemas.microsoft.com/office/powerpoint/2010/main" val="149239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27BEFD-0B8F-9731-57F8-1FACC0067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5C432C7-D79D-7D5F-799F-7E4CE60A7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0AB7760-42E8-A7AB-2181-1AD84DD19668}"/>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SIA는 현재 웹사이트와 데이터베이스 구축의 과도기를 거치고 있으며, 기술을 통해 회원 경험을 개선하고자 다음과 같은 방법을 고려하고 있습니다: </a:t>
            </a:r>
          </a:p>
          <a:p>
            <a:pPr lvl="0" algn="l" rtl="0"/>
            <a:r>
              <a:rPr lang="ko-KR" sz="1200" b="0" i="0" u="none" kern="1200" baseline="0">
                <a:solidFill>
                  <a:schemeClr val="tx1"/>
                </a:solidFill>
                <a:effectLst/>
                <a:latin typeface="+mn-lt"/>
                <a:ea typeface="+mn-ea"/>
                <a:cs typeface="+mn-cs"/>
              </a:rPr>
              <a:t>&lt;Best for Women&gt; 상시 운영 섹션에서 핵심 영역별/언어별로 다양한 자료와 연결함으로써 회원들이 더욱 쉽게 필요한 자료를 찾을 수 있게 해줍니다. </a:t>
            </a:r>
          </a:p>
          <a:p>
            <a:pPr lvl="0" algn="l" rtl="0"/>
            <a:r>
              <a:rPr lang="ko-KR" sz="1200" b="0" i="0" u="none" kern="1200" baseline="0">
                <a:solidFill>
                  <a:schemeClr val="tx1"/>
                </a:solidFill>
                <a:effectLst/>
                <a:latin typeface="+mn-lt"/>
                <a:ea typeface="+mn-ea"/>
                <a:cs typeface="+mn-cs"/>
              </a:rPr>
              <a:t>향후 기술 프로젝트(예: 회원 리소스 라이브러리)의 기획 및 사용자 테스트 단계에서 회원들로 구성된 위원회가 참여하여 해당 자료의 배포 과정을 개선합니다. </a:t>
            </a:r>
          </a:p>
          <a:p>
            <a:pPr lvl="0" algn="l" rtl="0"/>
            <a:r>
              <a:rPr lang="ko-KR" sz="1200" b="0" i="0" u="none" kern="1200" baseline="0">
                <a:solidFill>
                  <a:schemeClr val="tx1"/>
                </a:solidFill>
                <a:effectLst/>
                <a:latin typeface="+mn-lt"/>
                <a:ea typeface="+mn-ea"/>
                <a:cs typeface="+mn-cs"/>
              </a:rPr>
              <a:t>기존 회원 포털 경험을 개선하기 위한 작업 계획을 지속적으로 수립합니다.</a:t>
            </a:r>
            <a:r>
              <a:rPr lang="ko-KR" sz="1200" b="1" i="0" u="none" kern="1200" baseline="0">
                <a:solidFill>
                  <a:schemeClr val="tx1"/>
                </a:solidFill>
                <a:effectLst/>
                <a:latin typeface="+mn-lt"/>
                <a:ea typeface="+mn-ea"/>
                <a:cs typeface="+mn-cs"/>
              </a:rPr>
              <a:t> </a:t>
            </a:r>
            <a:r>
              <a:rPr lang="ko-KR" sz="1200" b="0" i="0" u="none" kern="1200" baseline="0">
                <a:solidFill>
                  <a:schemeClr val="tx1"/>
                </a:solidFill>
                <a:effectLst/>
                <a:latin typeface="+mn-lt"/>
                <a:ea typeface="+mn-ea"/>
                <a:cs typeface="+mn-cs"/>
              </a:rPr>
              <a:t> </a:t>
            </a:r>
          </a:p>
          <a:p>
            <a:endParaRPr lang="ko-KR" dirty="0"/>
          </a:p>
        </p:txBody>
      </p:sp>
      <p:sp>
        <p:nvSpPr>
          <p:cNvPr id="4" name="Slide Number Placeholder 3">
            <a:extLst>
              <a:ext uri="{FF2B5EF4-FFF2-40B4-BE49-F238E27FC236}">
                <a16:creationId xmlns:a16="http://schemas.microsoft.com/office/drawing/2014/main" xmlns="" id="{FF781902-2FC8-EB14-8F26-8A6C04B8ED32}"/>
              </a:ext>
            </a:extLst>
          </p:cNvPr>
          <p:cNvSpPr>
            <a:spLocks noGrp="1"/>
          </p:cNvSpPr>
          <p:nvPr>
            <p:ph type="sldNum" sz="quarter" idx="5"/>
          </p:nvPr>
        </p:nvSpPr>
        <p:spPr/>
        <p:txBody>
          <a:bodyPr/>
          <a:lstStyle/>
          <a:p>
            <a:pPr algn="l" rtl="0"/>
            <a:fld id="{3E5DF9FD-7162-404A-8CD0-A628AF675F7F}" type="slidenum">
              <a:rPr/>
              <a:t>11</a:t>
            </a:fld>
            <a:endParaRPr lang="ko-KR"/>
          </a:p>
        </p:txBody>
      </p:sp>
    </p:spTree>
    <p:extLst>
      <p:ext uri="{BB962C8B-B14F-4D97-AF65-F5344CB8AC3E}">
        <p14:creationId xmlns:p14="http://schemas.microsoft.com/office/powerpoint/2010/main" val="2964332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C1889D-F637-0F3E-D150-1AB7F4D4E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D4FA149-F28D-0A11-2CCF-727078D01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3713D3E-2BC1-3D91-695D-D941EABA0946}"/>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마지막으로, SIA는 다음 단계를 거쳐 본사의 도움이 필요한 회원의 경험을 개선하기 위해 노력합니다: </a:t>
            </a:r>
          </a:p>
          <a:p>
            <a:pPr lvl="0" algn="l" rtl="0"/>
            <a:r>
              <a:rPr lang="ko-KR" sz="1200" b="0" i="0" u="none" kern="1200" baseline="0">
                <a:solidFill>
                  <a:schemeClr val="tx1"/>
                </a:solidFill>
                <a:effectLst/>
                <a:latin typeface="+mn-lt"/>
                <a:ea typeface="+mn-ea"/>
                <a:cs typeface="+mn-cs"/>
              </a:rPr>
              <a:t>모든 회원이 당사의 서비스에 온전히 참여할 수 있도록 번역 및 통역 품질을 검토하고, 각 행사의 후속 설문조사에 통역 품질에 관한 항목을 포함시킵니다. </a:t>
            </a:r>
          </a:p>
          <a:p>
            <a:pPr lvl="0" algn="l" rtl="0"/>
            <a:r>
              <a:rPr lang="ko-KR" sz="1200" b="0" i="0" u="none" kern="1200" baseline="0">
                <a:solidFill>
                  <a:schemeClr val="tx1"/>
                </a:solidFill>
                <a:effectLst/>
                <a:latin typeface="+mn-lt"/>
                <a:ea typeface="+mn-ea"/>
                <a:cs typeface="+mn-cs"/>
              </a:rPr>
              <a:t>전화 시스템을 점검하고 테스트하여 모든 내선번호가 최신 상태이며 실시간 응대 직원 또는 음성 사서함으로 정확히 연결되는지 확인합니다. 이를 통해 통화가 잘못 연결되거나 장기간 미처리되는 상황을 방지할 수 있습니다.  </a:t>
            </a:r>
          </a:p>
          <a:p>
            <a:pPr lvl="0" algn="l" rtl="0"/>
            <a:r>
              <a:rPr lang="ko-KR" sz="1200" b="0" i="0" u="none" kern="1200" baseline="0">
                <a:solidFill>
                  <a:schemeClr val="tx1"/>
                </a:solidFill>
                <a:effectLst/>
                <a:latin typeface="+mn-lt"/>
                <a:ea typeface="+mn-ea"/>
                <a:cs typeface="+mn-cs"/>
              </a:rPr>
              <a:t>회원 관리 전화 및 이메일을 통한 최초 문제 제기 해결 빈도를 높이기 위해 계속 노력합니다. </a:t>
            </a:r>
          </a:p>
          <a:p>
            <a:pPr lvl="0" algn="l" rtl="0"/>
            <a:r>
              <a:rPr lang="ko-KR" sz="1200" b="0" i="0" u="none" kern="1200" baseline="0">
                <a:solidFill>
                  <a:schemeClr val="tx1"/>
                </a:solidFill>
                <a:effectLst/>
                <a:latin typeface="+mn-lt"/>
                <a:ea typeface="+mn-ea"/>
                <a:cs typeface="+mn-cs"/>
              </a:rPr>
              <a:t>회원들이 포털 사용 또는 자료 접근 시 직원의 도움을 받을 수 있도록 매달 정기적인 'Zoom 오픈 오피스 아워'를 운영하는 방안을 검토합니다. </a:t>
            </a:r>
          </a:p>
          <a:p>
            <a:pPr lvl="0" algn="l" rtl="0"/>
            <a:r>
              <a:rPr lang="ko-KR" sz="1200" b="0" i="0" u="none" kern="1200" baseline="0">
                <a:solidFill>
                  <a:schemeClr val="tx1"/>
                </a:solidFill>
                <a:effectLst/>
                <a:latin typeface="+mn-lt"/>
                <a:ea typeface="+mn-ea"/>
                <a:cs typeface="+mn-cs"/>
              </a:rPr>
              <a:t>SIA의 자원봉사 임원들이 본부 직원들에게 자국 문화에 대해 교육하고 인사이트를 공유할 수 있는 방안을 모색합니다. 본부 직원들은 이를 통해 '미국 중심적'이라는 피드백을 해결하는 방법을 더 쉽게 찾을 수 있습니다.  </a:t>
            </a:r>
          </a:p>
          <a:p>
            <a:endParaRPr lang="ko-KR" dirty="0"/>
          </a:p>
        </p:txBody>
      </p:sp>
      <p:sp>
        <p:nvSpPr>
          <p:cNvPr id="4" name="Slide Number Placeholder 3">
            <a:extLst>
              <a:ext uri="{FF2B5EF4-FFF2-40B4-BE49-F238E27FC236}">
                <a16:creationId xmlns:a16="http://schemas.microsoft.com/office/drawing/2014/main" xmlns="" id="{D1235BC2-D9DC-A0D1-37E5-42A6114C7E78}"/>
              </a:ext>
            </a:extLst>
          </p:cNvPr>
          <p:cNvSpPr>
            <a:spLocks noGrp="1"/>
          </p:cNvSpPr>
          <p:nvPr>
            <p:ph type="sldNum" sz="quarter" idx="5"/>
          </p:nvPr>
        </p:nvSpPr>
        <p:spPr/>
        <p:txBody>
          <a:bodyPr/>
          <a:lstStyle/>
          <a:p>
            <a:pPr algn="l" rtl="0"/>
            <a:fld id="{3E5DF9FD-7162-404A-8CD0-A628AF675F7F}" type="slidenum">
              <a:rPr/>
              <a:t>12</a:t>
            </a:fld>
            <a:endParaRPr lang="ko-KR"/>
          </a:p>
        </p:txBody>
      </p:sp>
    </p:spTree>
    <p:extLst>
      <p:ext uri="{BB962C8B-B14F-4D97-AF65-F5344CB8AC3E}">
        <p14:creationId xmlns:p14="http://schemas.microsoft.com/office/powerpoint/2010/main" val="136424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A935FC-2CC2-DB2E-EA4A-F0644F07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9CFDF2-603C-9890-A5FB-48B7FEDC1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421ED69-C9AD-7EE9-9B9C-804F7ED10D29}"/>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물론 SIA 차원에서 조치를 취할 수도 있지만 소속 클럽, 지구, 리전에서의 현장 체험이 회원 만족도에 가장 큰 영향을 미칩니다.  </a:t>
            </a:r>
          </a:p>
          <a:p>
            <a:pPr lvl="0" algn="l" rtl="0"/>
            <a:r>
              <a:rPr lang="ko-KR" sz="1200" b="0" i="0" u="none" kern="1200" baseline="0">
                <a:solidFill>
                  <a:schemeClr val="tx1"/>
                </a:solidFill>
                <a:effectLst/>
                <a:latin typeface="+mn-lt"/>
                <a:ea typeface="+mn-ea"/>
                <a:cs typeface="+mn-cs"/>
              </a:rPr>
              <a:t>기존의 회원 및 임원 행동 강령 실행 계획을 준수하여 지역 차원에서 예의범절 문제를 줄이고, 이러한 문제를 해결하기 위해 더 많은 체계를 제공합니다. </a:t>
            </a:r>
          </a:p>
          <a:p>
            <a:pPr lvl="0" algn="l" rtl="0"/>
            <a:r>
              <a:rPr lang="ko-KR" sz="1200" b="0" i="0" u="none" kern="1200" baseline="0">
                <a:solidFill>
                  <a:schemeClr val="tx1"/>
                </a:solidFill>
                <a:effectLst/>
                <a:latin typeface="+mn-lt"/>
                <a:ea typeface="+mn-ea"/>
                <a:cs typeface="+mn-cs"/>
              </a:rPr>
              <a:t>신입 및 기존 회원이 행사 및 자료 정보를 확인할 수 있도록 &lt;Best for Women&gt;을 SIA의 주요 뉴스 출처로 홍보합니다.이메일로 소식지를 받아보고 싶지 않을 수도 있으므로 블로그에서도 볼 수 있다는 사실을 알려줍니다. </a:t>
            </a:r>
          </a:p>
          <a:p>
            <a:pPr lvl="0" algn="l" rtl="0"/>
            <a:r>
              <a:rPr lang="ko-KR" sz="1200" b="0" i="0" u="none" kern="1200" baseline="0">
                <a:solidFill>
                  <a:schemeClr val="tx1"/>
                </a:solidFill>
                <a:effectLst/>
                <a:latin typeface="+mn-lt"/>
                <a:ea typeface="+mn-ea"/>
                <a:cs typeface="+mn-cs"/>
              </a:rPr>
              <a:t>신입 회원이 소롭티미스트 드림 프로그램 및 사명에 참여하는 과정에서 클럽 및 리전 프로그램 위원장과 협력하여 사명에 초점을 두지 않은 프로젝트와 연계하기 위해 '원대한 목표 액셀러레이터 프로젝트'를 홍보합니다. </a:t>
            </a:r>
          </a:p>
          <a:p>
            <a:pPr lvl="0" algn="l" rtl="0"/>
            <a:r>
              <a:rPr lang="ko-KR" sz="1200" b="0" i="0" u="none" kern="1200" baseline="0">
                <a:solidFill>
                  <a:schemeClr val="tx1"/>
                </a:solidFill>
                <a:effectLst/>
                <a:latin typeface="+mn-lt"/>
                <a:ea typeface="+mn-ea"/>
                <a:cs typeface="+mn-cs"/>
              </a:rPr>
              <a:t>효과적인 회의 계획, 거버넌스 교육, 역할 교육 등 클럽 운영 관련 교육을 개발하고 제공합니다. </a:t>
            </a:r>
          </a:p>
          <a:p>
            <a:endParaRPr lang="ko-KR" dirty="0"/>
          </a:p>
        </p:txBody>
      </p:sp>
      <p:sp>
        <p:nvSpPr>
          <p:cNvPr id="4" name="Slide Number Placeholder 3">
            <a:extLst>
              <a:ext uri="{FF2B5EF4-FFF2-40B4-BE49-F238E27FC236}">
                <a16:creationId xmlns:a16="http://schemas.microsoft.com/office/drawing/2014/main" xmlns="" id="{7E4F7266-70EF-50D0-F501-90F55C43FD41}"/>
              </a:ext>
            </a:extLst>
          </p:cNvPr>
          <p:cNvSpPr>
            <a:spLocks noGrp="1"/>
          </p:cNvSpPr>
          <p:nvPr>
            <p:ph type="sldNum" sz="quarter" idx="5"/>
          </p:nvPr>
        </p:nvSpPr>
        <p:spPr/>
        <p:txBody>
          <a:bodyPr/>
          <a:lstStyle/>
          <a:p>
            <a:pPr algn="l" rtl="0"/>
            <a:fld id="{3E5DF9FD-7162-404A-8CD0-A628AF675F7F}" type="slidenum">
              <a:rPr/>
              <a:t>13</a:t>
            </a:fld>
            <a:endParaRPr lang="ko-KR"/>
          </a:p>
        </p:txBody>
      </p:sp>
    </p:spTree>
    <p:extLst>
      <p:ext uri="{BB962C8B-B14F-4D97-AF65-F5344CB8AC3E}">
        <p14:creationId xmlns:p14="http://schemas.microsoft.com/office/powerpoint/2010/main" val="2551968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BB5B5D-423A-0B27-0F82-B05A86E9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E40FB4-5E33-AA69-A95D-E9EA802BB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13CC92-C4EE-28DE-1682-B084A9896C43}"/>
              </a:ext>
            </a:extLst>
          </p:cNvPr>
          <p:cNvSpPr>
            <a:spLocks noGrp="1"/>
          </p:cNvSpPr>
          <p:nvPr>
            <p:ph type="body" idx="1"/>
          </p:nvPr>
        </p:nvSpPr>
        <p:spPr/>
        <p:txBody>
          <a:bodyPr/>
          <a:lstStyle/>
          <a:p>
            <a:pPr algn="l" rtl="0"/>
            <a:r>
              <a:rPr lang="ko-KR" sz="1200" b="0" i="0" u="none" kern="1200" baseline="0">
                <a:solidFill>
                  <a:schemeClr val="tx1"/>
                </a:solidFill>
                <a:effectLst/>
                <a:latin typeface="+mn-lt"/>
                <a:ea typeface="+mn-ea"/>
                <a:cs typeface="+mn-cs"/>
              </a:rPr>
              <a:t>그럼 여러분은 어떻게 생각하시나요? 공유해 드린 정보에서 조금 다른 결론을 도출하셨나요?  </a:t>
            </a:r>
          </a:p>
          <a:p>
            <a:pPr algn="l" rtl="0"/>
            <a:r>
              <a:rPr lang="ko-KR" sz="1200" b="0" i="0" u="none" kern="1200" baseline="0">
                <a:solidFill>
                  <a:schemeClr val="tx1"/>
                </a:solidFill>
                <a:effectLst/>
                <a:latin typeface="+mn-lt"/>
                <a:ea typeface="+mn-ea"/>
                <a:cs typeface="+mn-cs"/>
              </a:rPr>
              <a:t>무엇이 빠졌다고 생각하시나요?  </a:t>
            </a:r>
          </a:p>
          <a:p>
            <a:pPr algn="l" rtl="0"/>
            <a:r>
              <a:rPr lang="ko-KR" sz="1200" b="0" i="0" u="none" kern="1200" baseline="0">
                <a:solidFill>
                  <a:schemeClr val="tx1"/>
                </a:solidFill>
                <a:effectLst/>
                <a:latin typeface="+mn-lt"/>
                <a:ea typeface="+mn-ea"/>
                <a:cs typeface="+mn-cs"/>
              </a:rPr>
              <a:t>회원들의 인지도가 낮은 영역은 어떻게 인지도를 높일 수 있을까요? </a:t>
            </a:r>
          </a:p>
          <a:p>
            <a:pPr algn="l" rtl="0"/>
            <a:r>
              <a:rPr lang="ko-KR" sz="1200" b="0" i="1" u="none" kern="1200" baseline="0">
                <a:solidFill>
                  <a:schemeClr val="tx1"/>
                </a:solidFill>
                <a:effectLst/>
                <a:latin typeface="+mn-lt"/>
                <a:ea typeface="+mn-ea"/>
                <a:cs typeface="+mn-cs"/>
              </a:rPr>
              <a:t>(답변을 받습니다.)</a:t>
            </a:r>
            <a:r>
              <a:rPr lang="ko-KR" sz="1200" b="0" i="0" u="none" kern="1200" baseline="0">
                <a:solidFill>
                  <a:schemeClr val="tx1"/>
                </a:solidFill>
                <a:effectLst/>
                <a:latin typeface="+mn-lt"/>
                <a:ea typeface="+mn-ea"/>
                <a:cs typeface="+mn-cs"/>
              </a:rPr>
              <a:t> </a:t>
            </a:r>
          </a:p>
          <a:p>
            <a:pPr algn="l" rtl="0"/>
            <a:r>
              <a:rPr lang="ko-KR" sz="1200" b="0" i="0" u="none" kern="1200" baseline="0">
                <a:solidFill>
                  <a:schemeClr val="tx1"/>
                </a:solidFill>
                <a:effectLst/>
                <a:latin typeface="+mn-lt"/>
                <a:ea typeface="+mn-ea"/>
                <a:cs typeface="+mn-cs"/>
              </a:rPr>
              <a:t>지역 차원에서, 또는 지구/리전 내에서 모든 회원이 소롭티미스트 활동을 통해 긍정적인 경험을 할 수 있도록 하려면 클럽이 무엇을 달리할 수 있을까요?  </a:t>
            </a:r>
          </a:p>
          <a:p>
            <a:pPr algn="l" rtl="0"/>
            <a:r>
              <a:rPr lang="ko-KR" sz="1200" b="0" i="1" u="none" kern="1200" baseline="0">
                <a:solidFill>
                  <a:schemeClr val="tx1"/>
                </a:solidFill>
                <a:effectLst/>
                <a:latin typeface="+mn-lt"/>
                <a:ea typeface="+mn-ea"/>
                <a:cs typeface="+mn-cs"/>
              </a:rPr>
              <a:t>(답변을 받습니다.)</a:t>
            </a:r>
            <a:r>
              <a:rPr lang="ko-KR" sz="1200" b="0" i="0" u="none" kern="1200" baseline="0">
                <a:solidFill>
                  <a:schemeClr val="tx1"/>
                </a:solidFill>
                <a:effectLst/>
                <a:latin typeface="+mn-lt"/>
                <a:ea typeface="+mn-ea"/>
                <a:cs typeface="+mn-cs"/>
              </a:rPr>
              <a:t> </a:t>
            </a:r>
          </a:p>
          <a:p>
            <a:endParaRPr lang="ko-KR" dirty="0"/>
          </a:p>
        </p:txBody>
      </p:sp>
      <p:sp>
        <p:nvSpPr>
          <p:cNvPr id="4" name="Slide Number Placeholder 3">
            <a:extLst>
              <a:ext uri="{FF2B5EF4-FFF2-40B4-BE49-F238E27FC236}">
                <a16:creationId xmlns:a16="http://schemas.microsoft.com/office/drawing/2014/main" xmlns="" id="{6A476552-A543-6F7A-9657-5CC89A8E00D9}"/>
              </a:ext>
            </a:extLst>
          </p:cNvPr>
          <p:cNvSpPr>
            <a:spLocks noGrp="1"/>
          </p:cNvSpPr>
          <p:nvPr>
            <p:ph type="sldNum" sz="quarter" idx="5"/>
          </p:nvPr>
        </p:nvSpPr>
        <p:spPr/>
        <p:txBody>
          <a:bodyPr/>
          <a:lstStyle/>
          <a:p>
            <a:pPr algn="l" rtl="0"/>
            <a:fld id="{3E5DF9FD-7162-404A-8CD0-A628AF675F7F}" type="slidenum">
              <a:rPr/>
              <a:t>14</a:t>
            </a:fld>
            <a:endParaRPr lang="ko-KR"/>
          </a:p>
        </p:txBody>
      </p:sp>
    </p:spTree>
    <p:extLst>
      <p:ext uri="{BB962C8B-B14F-4D97-AF65-F5344CB8AC3E}">
        <p14:creationId xmlns:p14="http://schemas.microsoft.com/office/powerpoint/2010/main" val="14373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o-KR" sz="1200" b="0" i="0" u="none" kern="1200" baseline="0">
                <a:solidFill>
                  <a:schemeClr val="tx1"/>
                </a:solidFill>
                <a:effectLst/>
                <a:latin typeface="+mn-lt"/>
                <a:ea typeface="+mn-ea"/>
                <a:cs typeface="+mn-cs"/>
              </a:rPr>
              <a:t>잠시 시간을 내어, 소롭티미스트 경험을 개선하기 위해 클럽 또는 개인 차원에서 어떤 일을 할 수 있을지 아이디어를 적어보세요. 신입 회원의 의견에 귀 기울이기, 신임 임원이 임원의 역할에 적응하도록 도와주기, 다른 회원이 &lt;Best for Women&gt;을 읽고 최신 소식과 정보를 알아보도록 알려주기와 같은 작은 실천이 모두 회원 유지도를 높이고 소롭티미스트를 더 나은 조직으로 만드는 데 도움이 됩니다!  감사합니다!</a:t>
            </a:r>
          </a:p>
          <a:p>
            <a:endParaRPr lang="ko-KR" dirty="0"/>
          </a:p>
        </p:txBody>
      </p:sp>
      <p:sp>
        <p:nvSpPr>
          <p:cNvPr id="4" name="Slide Number Placeholder 3"/>
          <p:cNvSpPr>
            <a:spLocks noGrp="1"/>
          </p:cNvSpPr>
          <p:nvPr>
            <p:ph type="sldNum" sz="quarter" idx="5"/>
          </p:nvPr>
        </p:nvSpPr>
        <p:spPr/>
        <p:txBody>
          <a:bodyPr/>
          <a:lstStyle/>
          <a:p>
            <a:pPr algn="l" rtl="0"/>
            <a:fld id="{3E5DF9FD-7162-404A-8CD0-A628AF675F7F}" type="slidenum">
              <a:rPr/>
              <a:t>15</a:t>
            </a:fld>
            <a:endParaRPr lang="ko-KR"/>
          </a:p>
        </p:txBody>
      </p:sp>
    </p:spTree>
    <p:extLst>
      <p:ext uri="{BB962C8B-B14F-4D97-AF65-F5344CB8AC3E}">
        <p14:creationId xmlns:p14="http://schemas.microsoft.com/office/powerpoint/2010/main" val="377024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xmlns=""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xmlns=""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xmlns=""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rtl="0"/>
            <a:endParaRPr lang="ko-KR"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ko-KR">
              <a:solidFill>
                <a:schemeClr val="tx1">
                  <a:lumMod val="65000"/>
                  <a:lumOff val="35000"/>
                </a:schemeClr>
              </a:solidFill>
            </a:endParaRPr>
          </a:p>
        </p:txBody>
      </p:sp>
      <p:sp>
        <p:nvSpPr>
          <p:cNvPr id="10" name="TextBox 9"/>
          <p:cNvSpPr txBox="1"/>
          <p:nvPr/>
        </p:nvSpPr>
        <p:spPr>
          <a:xfrm>
            <a:off x="4402027" y="1712665"/>
            <a:ext cx="4354516" cy="840230"/>
          </a:xfrm>
          <a:prstGeom prst="rect">
            <a:avLst/>
          </a:prstGeom>
          <a:noFill/>
        </p:spPr>
        <p:txBody>
          <a:bodyPr wrap="square" rtlCol="0">
            <a:spAutoFit/>
          </a:bodyPr>
          <a:lstStyle/>
          <a:p>
            <a:pPr algn="l" rtl="0">
              <a:lnSpc>
                <a:spcPct val="90000"/>
              </a:lnSpc>
            </a:pPr>
            <a:r>
              <a:rPr lang="ko-KR" b="1" i="0" u="none" baseline="0">
                <a:solidFill>
                  <a:srgbClr val="BB4076"/>
                </a:solidFill>
              </a:rPr>
              <a:t>여러분의 목소리는 소중합니다! </a:t>
            </a:r>
          </a:p>
          <a:p>
            <a:pPr algn="l" rtl="0">
              <a:lnSpc>
                <a:spcPct val="90000"/>
              </a:lnSpc>
            </a:pPr>
            <a:r>
              <a:rPr lang="ko-KR" b="1" i="0" u="none" baseline="0">
                <a:solidFill>
                  <a:srgbClr val="BB4076"/>
                </a:solidFill>
              </a:rPr>
              <a:t>소롭티미스트 회원 경험 설문조사 결과 및 토론</a:t>
            </a:r>
            <a:endParaRPr lang="ko-KR" sz="4000" b="1" dirty="0">
              <a:solidFill>
                <a:srgbClr val="BB4076"/>
              </a:solidFill>
              <a:latin typeface="Effra" panose="020B0603020203020204" pitchFamily="34" charset="77"/>
              <a:cs typeface="Tw Cen MT"/>
            </a:endParaRPr>
          </a:p>
        </p:txBody>
      </p:sp>
      <p:sp>
        <p:nvSpPr>
          <p:cNvPr id="3" name="TextBox 2">
            <a:extLst>
              <a:ext uri="{FF2B5EF4-FFF2-40B4-BE49-F238E27FC236}">
                <a16:creationId xmlns:a16="http://schemas.microsoft.com/office/drawing/2014/main" xmlns="" id="{DAC064BB-F697-1D46-A1F3-B18A749C9FDB}"/>
              </a:ext>
            </a:extLst>
          </p:cNvPr>
          <p:cNvSpPr txBox="1"/>
          <p:nvPr/>
        </p:nvSpPr>
        <p:spPr>
          <a:xfrm>
            <a:off x="4402026" y="3205820"/>
            <a:ext cx="2495227" cy="369332"/>
          </a:xfrm>
          <a:prstGeom prst="rect">
            <a:avLst/>
          </a:prstGeom>
          <a:noFill/>
        </p:spPr>
        <p:txBody>
          <a:bodyPr wrap="square" rtlCol="0">
            <a:spAutoFit/>
          </a:bodyPr>
          <a:lstStyle/>
          <a:p>
            <a:pPr algn="l" rtl="0"/>
            <a:r>
              <a:rPr lang="ko-KR" b="0" i="0" u="none" baseline="0">
                <a:latin typeface="Corbel" panose="020B0503020204020204" pitchFamily="34" charset="0"/>
                <a:cs typeface="Tw Cen MT"/>
              </a:rPr>
              <a:t>2025년 가을</a:t>
            </a:r>
          </a:p>
        </p:txBody>
      </p:sp>
      <p:pic>
        <p:nvPicPr>
          <p:cNvPr id="9" name="Picture 8">
            <a:extLst>
              <a:ext uri="{FF2B5EF4-FFF2-40B4-BE49-F238E27FC236}">
                <a16:creationId xmlns:a16="http://schemas.microsoft.com/office/drawing/2014/main" xmlns=""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배경 패턴&#10;&#10;자동 생성 설명">
            <a:extLst>
              <a:ext uri="{FF2B5EF4-FFF2-40B4-BE49-F238E27FC236}">
                <a16:creationId xmlns:a16="http://schemas.microsoft.com/office/drawing/2014/main" xmlns=""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로고&#10;&#10;자동 생성 설명">
            <a:extLst>
              <a:ext uri="{FF2B5EF4-FFF2-40B4-BE49-F238E27FC236}">
                <a16:creationId xmlns:a16="http://schemas.microsoft.com/office/drawing/2014/main" xmlns=""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테이블 위의 컴퓨터&#10;&#10;AI 생성 콘텐츠는 정확하지 않을 수 있습니다.">
            <a:extLst>
              <a:ext uri="{FF2B5EF4-FFF2-40B4-BE49-F238E27FC236}">
                <a16:creationId xmlns:a16="http://schemas.microsoft.com/office/drawing/2014/main" xmlns="" id="{37C423A4-703D-E41F-0889-EA06F6E00BD0}"/>
              </a:ext>
            </a:extLst>
          </p:cNvPr>
          <p:cNvPicPr>
            <a:picLocks noGrp="1" noChangeAspect="1"/>
          </p:cNvPicPr>
          <p:nvPr>
            <p:ph sz="quarter" idx="2"/>
          </p:nvPr>
        </p:nvPicPr>
        <p:blipFill>
          <a:blip r:embed="rId3"/>
          <a:stretch>
            <a:fillRect/>
          </a:stretch>
        </p:blipFill>
        <p:spPr>
          <a:xfrm>
            <a:off x="4371473" y="1286897"/>
            <a:ext cx="4772527" cy="3160712"/>
          </a:xfrm>
        </p:spPr>
      </p:pic>
      <p:sp>
        <p:nvSpPr>
          <p:cNvPr id="4" name="Title 3"/>
          <p:cNvSpPr>
            <a:spLocks noGrp="1"/>
          </p:cNvSpPr>
          <p:nvPr>
            <p:ph type="title"/>
          </p:nvPr>
        </p:nvSpPr>
        <p:spPr/>
        <p:txBody>
          <a:bodyPr>
            <a:normAutofit fontScale="90000"/>
          </a:bodyPr>
          <a:lstStyle/>
          <a:p>
            <a:pPr rtl="0"/>
            <a:r>
              <a:rPr lang="ko-KR" b="0" i="0" u="none" baseline="0"/>
              <a:t>회원 만족도 설문조사</a:t>
            </a:r>
          </a:p>
        </p:txBody>
      </p:sp>
      <p:sp>
        <p:nvSpPr>
          <p:cNvPr id="7" name="Footer Placeholder 2">
            <a:extLst>
              <a:ext uri="{FF2B5EF4-FFF2-40B4-BE49-F238E27FC236}">
                <a16:creationId xmlns:a16="http://schemas.microsoft.com/office/drawing/2014/main" xmlns="" id="{718FCFE7-71C3-4C46-87F4-B4C784BA6DC5}"/>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
        <p:nvSpPr>
          <p:cNvPr id="8" name="TextBox 7">
            <a:extLst>
              <a:ext uri="{FF2B5EF4-FFF2-40B4-BE49-F238E27FC236}">
                <a16:creationId xmlns:a16="http://schemas.microsoft.com/office/drawing/2014/main" xmlns="" id="{5412DD7D-C2E5-794F-EBBD-DF975E9E687C}"/>
              </a:ext>
            </a:extLst>
          </p:cNvPr>
          <p:cNvSpPr txBox="1"/>
          <p:nvPr/>
        </p:nvSpPr>
        <p:spPr>
          <a:xfrm>
            <a:off x="419622" y="1286897"/>
            <a:ext cx="3757808" cy="2308324"/>
          </a:xfrm>
          <a:prstGeom prst="rect">
            <a:avLst/>
          </a:prstGeom>
          <a:noFill/>
        </p:spPr>
        <p:txBody>
          <a:bodyPr wrap="square" rtlCol="0">
            <a:spAutoFit/>
          </a:bodyPr>
          <a:lstStyle/>
          <a:p>
            <a:pPr marL="285750" indent="-285750" algn="l" rtl="0" fontAlgn="base">
              <a:buFont typeface="Arial" panose="020B0604020202020204" pitchFamily="34" charset="0"/>
              <a:buChar char="•"/>
            </a:pPr>
            <a:r>
              <a:rPr lang="ko-KR" b="0" i="0" u="none" baseline="0"/>
              <a:t>2,631명의 회원이 설문조사 참여</a:t>
            </a:r>
          </a:p>
          <a:p>
            <a:pPr marL="285750" indent="-285750" algn="l" rtl="0" fontAlgn="base">
              <a:buFont typeface="Arial" panose="020B0604020202020204" pitchFamily="34" charset="0"/>
              <a:buChar char="•"/>
            </a:pPr>
            <a:r>
              <a:rPr lang="ko-KR" b="0" i="0" u="none" baseline="0"/>
              <a:t>응답자는 모든 연령대, 가입 기간, 리전에 걸쳐 고르게 분포  </a:t>
            </a:r>
          </a:p>
          <a:p>
            <a:pPr marL="285750" indent="-285750" algn="l" rtl="0" fontAlgn="base">
              <a:buFont typeface="Arial" panose="020B0604020202020204" pitchFamily="34" charset="0"/>
              <a:buChar char="•"/>
            </a:pPr>
            <a:r>
              <a:rPr lang="ko-KR" b="0" i="0" u="none" baseline="0"/>
              <a:t>설문조사 내용이 길기 때문에 오늘은 모든 데이터 요소를 살펴보지는 않을 것입니다.</a:t>
            </a: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6C6C51-732F-881A-1F97-B9E4688226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400C626-D68F-7EC9-337C-575551F8A9BD}"/>
              </a:ext>
            </a:extLst>
          </p:cNvPr>
          <p:cNvSpPr>
            <a:spLocks noGrp="1"/>
          </p:cNvSpPr>
          <p:nvPr>
            <p:ph sz="quarter" idx="2"/>
          </p:nvPr>
        </p:nvSpPr>
        <p:spPr>
          <a:xfrm>
            <a:off x="550534" y="1245582"/>
            <a:ext cx="7696000" cy="2686050"/>
          </a:xfrm>
        </p:spPr>
        <p:txBody>
          <a:bodyPr/>
          <a:lstStyle/>
          <a:p>
            <a:pPr algn="l" rtl="0" fontAlgn="base"/>
            <a:r>
              <a:rPr lang="ko-KR" b="0" i="0" u="none" baseline="0"/>
              <a:t>76%: SIA에 대한 전반적인 경험을 긍정적으로 평가한 회원  </a:t>
            </a:r>
          </a:p>
          <a:p>
            <a:pPr algn="l" rtl="0" fontAlgn="base"/>
            <a:endParaRPr lang="ko-KR" dirty="0"/>
          </a:p>
          <a:p>
            <a:pPr algn="l" rtl="0" fontAlgn="base"/>
            <a:r>
              <a:rPr lang="ko-KR" b="0" i="0" u="none" baseline="0"/>
              <a:t>91%: 친구에게 SIA 회원 가입을 추천할 의향이 있다고 응답한 회원 </a:t>
            </a:r>
          </a:p>
        </p:txBody>
      </p:sp>
      <p:sp>
        <p:nvSpPr>
          <p:cNvPr id="3" name="Title 2">
            <a:extLst>
              <a:ext uri="{FF2B5EF4-FFF2-40B4-BE49-F238E27FC236}">
                <a16:creationId xmlns:a16="http://schemas.microsoft.com/office/drawing/2014/main" xmlns="" id="{51241DFE-CD43-25DF-8441-9AADE967DA89}"/>
              </a:ext>
            </a:extLst>
          </p:cNvPr>
          <p:cNvSpPr>
            <a:spLocks noGrp="1"/>
          </p:cNvSpPr>
          <p:nvPr>
            <p:ph type="title"/>
          </p:nvPr>
        </p:nvSpPr>
        <p:spPr/>
        <p:txBody>
          <a:bodyPr>
            <a:normAutofit fontScale="90000"/>
          </a:bodyPr>
          <a:lstStyle/>
          <a:p>
            <a:pPr algn="l" rtl="0"/>
            <a:r>
              <a:rPr lang="ko-KR" b="0" i="0" u="none" baseline="0"/>
              <a:t>주요 결과</a:t>
            </a:r>
          </a:p>
        </p:txBody>
      </p:sp>
      <p:sp>
        <p:nvSpPr>
          <p:cNvPr id="4" name="Footer Placeholder 2">
            <a:extLst>
              <a:ext uri="{FF2B5EF4-FFF2-40B4-BE49-F238E27FC236}">
                <a16:creationId xmlns:a16="http://schemas.microsoft.com/office/drawing/2014/main" xmlns="" id="{7F09D0F6-960D-063D-2EB4-381B796C2B59}"/>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19191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2DF507D-2FFC-44A4-6F1C-68BFA03D0F9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6E18C64B-E6E8-62FF-D7B4-46FE43209C3D}"/>
              </a:ext>
            </a:extLst>
          </p:cNvPr>
          <p:cNvSpPr>
            <a:spLocks noGrp="1"/>
          </p:cNvSpPr>
          <p:nvPr>
            <p:ph type="body" sz="quarter" idx="10"/>
          </p:nvPr>
        </p:nvSpPr>
        <p:spPr/>
        <p:txBody>
          <a:bodyPr/>
          <a:lstStyle/>
          <a:p>
            <a:pPr marL="457200" indent="-457200" algn="l" rtl="0" fontAlgn="base">
              <a:buFont typeface="Arial" panose="020B0604020202020204" pitchFamily="34" charset="0"/>
              <a:buChar char="•"/>
            </a:pPr>
            <a:r>
              <a:rPr lang="ko-KR" b="0" i="0" u="none" baseline="0"/>
              <a:t>클럽 임원 및 직원 </a:t>
            </a:r>
          </a:p>
          <a:p>
            <a:pPr marL="457200" indent="-457200" algn="l" rtl="0" fontAlgn="base">
              <a:buFont typeface="Arial" panose="020B0604020202020204" pitchFamily="34" charset="0"/>
              <a:buChar char="•"/>
            </a:pPr>
            <a:r>
              <a:rPr lang="ko-KR" b="0" i="0" u="none" baseline="0"/>
              <a:t>리더십 개발 </a:t>
            </a:r>
          </a:p>
          <a:p>
            <a:pPr marL="457200" indent="-457200" algn="l" rtl="0" fontAlgn="base">
              <a:buFont typeface="Arial" panose="020B0604020202020204" pitchFamily="34" charset="0"/>
              <a:buChar char="•"/>
            </a:pPr>
            <a:r>
              <a:rPr lang="ko-KR" b="0" i="0" u="none" baseline="0"/>
              <a:t>언어 접근성 </a:t>
            </a:r>
          </a:p>
          <a:p>
            <a:pPr marL="457200" indent="-457200" algn="l" rtl="0" fontAlgn="base">
              <a:buFont typeface="Arial" panose="020B0604020202020204" pitchFamily="34" charset="0"/>
              <a:buChar char="•"/>
            </a:pPr>
            <a:r>
              <a:rPr lang="ko-KR" b="0" i="0" u="none" baseline="0"/>
              <a:t>마케팅 및 소통 </a:t>
            </a:r>
          </a:p>
          <a:p>
            <a:pPr marL="457200" indent="-457200" algn="l" rtl="0" fontAlgn="base">
              <a:buFont typeface="Arial" panose="020B0604020202020204" pitchFamily="34" charset="0"/>
              <a:buChar char="•"/>
            </a:pPr>
            <a:r>
              <a:rPr lang="ko-KR" b="0" i="0" u="none" baseline="0"/>
              <a:t>프로그램 및 사명  </a:t>
            </a:r>
          </a:p>
          <a:p>
            <a:pPr marL="457200" indent="-457200" algn="l" rtl="0" fontAlgn="base">
              <a:buFont typeface="Arial" panose="020B0604020202020204" pitchFamily="34" charset="0"/>
              <a:buChar char="•"/>
            </a:pPr>
            <a:r>
              <a:rPr lang="ko-KR" b="0" i="0" u="none" baseline="0"/>
              <a:t>모금 프로젝트 개발 및 기부자 </a:t>
            </a:r>
          </a:p>
          <a:p>
            <a:endParaRPr lang="ko-KR" dirty="0"/>
          </a:p>
        </p:txBody>
      </p:sp>
      <p:sp>
        <p:nvSpPr>
          <p:cNvPr id="3" name="Title 2">
            <a:extLst>
              <a:ext uri="{FF2B5EF4-FFF2-40B4-BE49-F238E27FC236}">
                <a16:creationId xmlns:a16="http://schemas.microsoft.com/office/drawing/2014/main" xmlns="" id="{7CFBFCD0-3C4E-83A8-B3C0-7D34E5939F1C}"/>
              </a:ext>
            </a:extLst>
          </p:cNvPr>
          <p:cNvSpPr>
            <a:spLocks noGrp="1"/>
          </p:cNvSpPr>
          <p:nvPr>
            <p:ph type="title"/>
          </p:nvPr>
        </p:nvSpPr>
        <p:spPr/>
        <p:txBody>
          <a:bodyPr/>
          <a:lstStyle/>
          <a:p>
            <a:pPr rtl="0"/>
            <a:r>
              <a:rPr lang="ko-KR" b="0" i="0" u="none" baseline="0"/>
              <a:t>측정 영역</a:t>
            </a:r>
          </a:p>
        </p:txBody>
      </p:sp>
      <p:sp>
        <p:nvSpPr>
          <p:cNvPr id="5" name="Footer Placeholder 2">
            <a:extLst>
              <a:ext uri="{FF2B5EF4-FFF2-40B4-BE49-F238E27FC236}">
                <a16:creationId xmlns:a16="http://schemas.microsoft.com/office/drawing/2014/main" xmlns="" id="{A3F8B503-73DB-8F15-2603-99F6ECB13879}"/>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solidFill>
                  <a:srgbClr val="BB4076"/>
                </a:solidFill>
                <a:latin typeface="Corbel" panose="020B0503020204020204" pitchFamily="34" charset="0"/>
                <a:cs typeface="Calibri"/>
              </a:rPr>
              <a:t>SIA | 2025년 가을 | </a:t>
            </a:r>
            <a:r>
              <a:rPr lang="ko-KR" sz="1400" b="0" i="0" u="none" baseline="0">
                <a:solidFill>
                  <a:srgbClr val="BB4076"/>
                </a:solidFill>
                <a:latin typeface="Corbel" panose="020B0503020204020204" pitchFamily="34" charset="0"/>
                <a:cs typeface="Calibri"/>
              </a:rPr>
              <a:t>여러분의 목소리는 소중합니다!</a:t>
            </a:r>
            <a:endParaRPr lang="ko-KR" sz="1400" b="0" dirty="0">
              <a:solidFill>
                <a:srgbClr val="BB4076"/>
              </a:solidFill>
              <a:latin typeface="Corbel" panose="020B0503020204020204" pitchFamily="34" charset="0"/>
              <a:cs typeface="Calibri"/>
            </a:endParaRPr>
          </a:p>
          <a:p>
            <a:pPr algn="ctr" rtl="0"/>
            <a:endParaRPr lang="ko-KR" sz="2400" b="0" spc="300" dirty="0">
              <a:latin typeface="Tw Cen MT"/>
              <a:cs typeface="Tw Cen MT"/>
            </a:endParaRPr>
          </a:p>
        </p:txBody>
      </p:sp>
    </p:spTree>
    <p:extLst>
      <p:ext uri="{BB962C8B-B14F-4D97-AF65-F5344CB8AC3E}">
        <p14:creationId xmlns:p14="http://schemas.microsoft.com/office/powerpoint/2010/main" val="274117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p:txBody>
          <a:bodyPr/>
          <a:lstStyle/>
          <a:p>
            <a:pPr marL="457200" lvl="0" indent="-457200" algn="l" rtl="0">
              <a:buFont typeface="Arial" panose="020B0604020202020204" pitchFamily="34" charset="0"/>
              <a:buChar char="•"/>
            </a:pPr>
            <a:r>
              <a:rPr lang="ko-KR" b="0" i="0" u="none" baseline="0"/>
              <a:t>드림 프로그램 및 기여</a:t>
            </a:r>
          </a:p>
          <a:p>
            <a:pPr marL="457200" lvl="0" indent="-457200" algn="l" rtl="0">
              <a:buFont typeface="Arial" panose="020B0604020202020204" pitchFamily="34" charset="0"/>
              <a:buChar char="•"/>
            </a:pPr>
            <a:r>
              <a:rPr lang="ko-KR" b="0" i="0" u="none" baseline="0"/>
              <a:t>&lt;Best for Women&gt; e-소식지</a:t>
            </a:r>
          </a:p>
          <a:p>
            <a:pPr marL="457200" lvl="0" indent="-457200" algn="l" rtl="0">
              <a:buFont typeface="Arial" panose="020B0604020202020204" pitchFamily="34" charset="0"/>
              <a:buChar char="•"/>
            </a:pPr>
            <a:r>
              <a:rPr lang="ko-KR" b="0" i="0" u="none" baseline="0"/>
              <a:t>사명을 지켜내고 옹호하는 클럽 임원</a:t>
            </a:r>
          </a:p>
          <a:p>
            <a:endParaRPr lang="ko-KR" dirty="0"/>
          </a:p>
        </p:txBody>
      </p:sp>
      <p:sp>
        <p:nvSpPr>
          <p:cNvPr id="3" name="Title 2"/>
          <p:cNvSpPr>
            <a:spLocks noGrp="1"/>
          </p:cNvSpPr>
          <p:nvPr>
            <p:ph type="title"/>
          </p:nvPr>
        </p:nvSpPr>
        <p:spPr/>
        <p:txBody>
          <a:bodyPr>
            <a:normAutofit fontScale="90000"/>
          </a:bodyPr>
          <a:lstStyle/>
          <a:p>
            <a:pPr algn="l" rtl="0"/>
            <a:r>
              <a:rPr lang="ko-KR" b="0" i="0" u="none" baseline="0"/>
              <a:t>강점 영역</a:t>
            </a:r>
          </a:p>
        </p:txBody>
      </p:sp>
      <p:sp>
        <p:nvSpPr>
          <p:cNvPr id="4" name="Footer Placeholder 2">
            <a:extLst>
              <a:ext uri="{FF2B5EF4-FFF2-40B4-BE49-F238E27FC236}">
                <a16:creationId xmlns:a16="http://schemas.microsoft.com/office/drawing/2014/main" xmlns="" id="{FCA27314-3677-6A46-87C9-51B7EC067374}"/>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2C00D9-2DBA-2C3D-87D9-E865329AC4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17F1BC9-B565-8BAF-CE5B-3B3C60F986CF}"/>
              </a:ext>
            </a:extLst>
          </p:cNvPr>
          <p:cNvSpPr>
            <a:spLocks noGrp="1"/>
          </p:cNvSpPr>
          <p:nvPr>
            <p:ph sz="quarter" idx="2"/>
          </p:nvPr>
        </p:nvSpPr>
        <p:spPr/>
        <p:txBody>
          <a:bodyPr/>
          <a:lstStyle/>
          <a:p>
            <a:pPr marL="457200" lvl="0" indent="-457200" algn="l" rtl="0">
              <a:buFont typeface="Arial" panose="020B0604020202020204" pitchFamily="34" charset="0"/>
              <a:buChar char="•"/>
            </a:pPr>
            <a:r>
              <a:rPr lang="ko-KR" b="0" i="0" u="none" baseline="0"/>
              <a:t>웹사이트/포털</a:t>
            </a:r>
          </a:p>
          <a:p>
            <a:pPr marL="457200" lvl="0" indent="-457200" algn="l" rtl="0">
              <a:buFont typeface="Arial" panose="020B0604020202020204" pitchFamily="34" charset="0"/>
              <a:buChar char="•"/>
            </a:pPr>
            <a:r>
              <a:rPr lang="ko-KR" b="0" i="0" u="none" baseline="0"/>
              <a:t> '원대한 목표'에 대한 인지도</a:t>
            </a:r>
          </a:p>
          <a:p>
            <a:pPr marL="457200" lvl="0" indent="-457200" algn="l" rtl="0">
              <a:buFont typeface="Arial" panose="020B0604020202020204" pitchFamily="34" charset="0"/>
              <a:buChar char="•"/>
            </a:pPr>
            <a:r>
              <a:rPr lang="ko-KR" b="0" i="0" u="none" baseline="0"/>
              <a:t>클럽 로드맵에 대한 클럽 임원의 지식</a:t>
            </a:r>
          </a:p>
          <a:p>
            <a:endParaRPr lang="ko-KR" dirty="0"/>
          </a:p>
        </p:txBody>
      </p:sp>
      <p:sp>
        <p:nvSpPr>
          <p:cNvPr id="3" name="Title 2">
            <a:extLst>
              <a:ext uri="{FF2B5EF4-FFF2-40B4-BE49-F238E27FC236}">
                <a16:creationId xmlns:a16="http://schemas.microsoft.com/office/drawing/2014/main" xmlns="" id="{EE5DA97D-BE8B-AFAC-91A7-C595371147D9}"/>
              </a:ext>
            </a:extLst>
          </p:cNvPr>
          <p:cNvSpPr>
            <a:spLocks noGrp="1"/>
          </p:cNvSpPr>
          <p:nvPr>
            <p:ph type="title"/>
          </p:nvPr>
        </p:nvSpPr>
        <p:spPr/>
        <p:txBody>
          <a:bodyPr>
            <a:normAutofit fontScale="90000"/>
          </a:bodyPr>
          <a:lstStyle/>
          <a:p>
            <a:pPr algn="l" rtl="0"/>
            <a:r>
              <a:rPr lang="ko-KR" b="0" i="0" u="none" baseline="0"/>
              <a:t>개선 영역</a:t>
            </a:r>
          </a:p>
        </p:txBody>
      </p:sp>
      <p:sp>
        <p:nvSpPr>
          <p:cNvPr id="4" name="Footer Placeholder 2">
            <a:extLst>
              <a:ext uri="{FF2B5EF4-FFF2-40B4-BE49-F238E27FC236}">
                <a16:creationId xmlns:a16="http://schemas.microsoft.com/office/drawing/2014/main" xmlns="" id="{AE0DFE04-8CEB-24C3-9EF6-5A078A11FBF0}"/>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pic>
        <p:nvPicPr>
          <p:cNvPr id="8" name="Picture 7" descr="컴퓨터를 보고 있는 여성 그룹&#10;&#10;AI 생성 콘텐츠는 정확하지 않을 수 있습니다.">
            <a:extLst>
              <a:ext uri="{FF2B5EF4-FFF2-40B4-BE49-F238E27FC236}">
                <a16:creationId xmlns:a16="http://schemas.microsoft.com/office/drawing/2014/main" xmlns="" id="{AAB1F2AA-7E79-5CE9-206E-A8BF716B97EA}"/>
              </a:ext>
            </a:extLst>
          </p:cNvPr>
          <p:cNvPicPr>
            <a:picLocks noChangeAspect="1"/>
          </p:cNvPicPr>
          <p:nvPr/>
        </p:nvPicPr>
        <p:blipFill>
          <a:blip r:embed="rId3"/>
          <a:stretch>
            <a:fillRect/>
          </a:stretch>
        </p:blipFill>
        <p:spPr>
          <a:xfrm>
            <a:off x="5743482" y="143422"/>
            <a:ext cx="3306480" cy="2204320"/>
          </a:xfrm>
          <a:prstGeom prst="ellipse">
            <a:avLst/>
          </a:prstGeom>
          <a:ln>
            <a:noFill/>
          </a:ln>
          <a:effectLst>
            <a:softEdge rad="112500"/>
          </a:effectLst>
        </p:spPr>
      </p:pic>
    </p:spTree>
    <p:extLst>
      <p:ext uri="{BB962C8B-B14F-4D97-AF65-F5344CB8AC3E}">
        <p14:creationId xmlns:p14="http://schemas.microsoft.com/office/powerpoint/2010/main" val="321338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827F79-B541-8E2F-CB53-EEA9D05FB49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46C83CB2-09DF-4ADA-CFED-71763C65C046}"/>
              </a:ext>
            </a:extLst>
          </p:cNvPr>
          <p:cNvSpPr>
            <a:spLocks noGrp="1"/>
          </p:cNvSpPr>
          <p:nvPr>
            <p:ph sz="quarter" idx="2"/>
          </p:nvPr>
        </p:nvSpPr>
        <p:spPr>
          <a:xfrm>
            <a:off x="550533" y="957126"/>
            <a:ext cx="7962443" cy="2686050"/>
          </a:xfrm>
        </p:spPr>
        <p:txBody>
          <a:bodyPr/>
          <a:lstStyle/>
          <a:p>
            <a:pPr marL="457200" lvl="0" indent="-457200" algn="l" rtl="0">
              <a:buFont typeface="Arial" panose="020B0604020202020204" pitchFamily="34" charset="0"/>
              <a:buChar char="•"/>
            </a:pPr>
            <a:r>
              <a:rPr lang="ko-KR" b="0" i="0" u="none" baseline="0" dirty="0"/>
              <a:t>응답자의 15%가 SIA 본부에 연락한 경험에 불만족</a:t>
            </a:r>
          </a:p>
          <a:p>
            <a:pPr marL="457200" lvl="0" indent="-457200" algn="l" rtl="0">
              <a:buFont typeface="Arial" panose="020B0604020202020204" pitchFamily="34" charset="0"/>
              <a:buChar char="•"/>
            </a:pPr>
            <a:r>
              <a:rPr lang="ko-KR" b="0" i="0" u="none" baseline="0" dirty="0"/>
              <a:t>#SIALeadtoAchieve 및 수요 기반 웨비나에 대한 낮은 인지도</a:t>
            </a:r>
          </a:p>
        </p:txBody>
      </p:sp>
      <p:pic>
        <p:nvPicPr>
          <p:cNvPr id="1026" name="Picture 2" descr="308,500개 이상의 고객 지원 스톡 사진, 사진 및 로열티 프리 이미지...">
            <a:extLst>
              <a:ext uri="{FF2B5EF4-FFF2-40B4-BE49-F238E27FC236}">
                <a16:creationId xmlns:a16="http://schemas.microsoft.com/office/drawing/2014/main" xmlns="" id="{86105203-CA41-8AA6-F490-9B8A18E34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6" y="2889765"/>
            <a:ext cx="2908704" cy="1939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xmlns="" id="{88D22382-0B3D-F122-538F-B9E330EB60EA}"/>
              </a:ext>
            </a:extLst>
          </p:cNvPr>
          <p:cNvSpPr>
            <a:spLocks noGrp="1"/>
          </p:cNvSpPr>
          <p:nvPr>
            <p:ph type="title"/>
          </p:nvPr>
        </p:nvSpPr>
        <p:spPr/>
        <p:txBody>
          <a:bodyPr>
            <a:normAutofit fontScale="90000"/>
          </a:bodyPr>
          <a:lstStyle/>
          <a:p>
            <a:pPr algn="l" rtl="0"/>
            <a:r>
              <a:rPr lang="ko-KR" b="0" i="0" u="none" baseline="0"/>
              <a:t>개선 영역</a:t>
            </a:r>
          </a:p>
        </p:txBody>
      </p:sp>
      <p:sp>
        <p:nvSpPr>
          <p:cNvPr id="4" name="Footer Placeholder 2">
            <a:extLst>
              <a:ext uri="{FF2B5EF4-FFF2-40B4-BE49-F238E27FC236}">
                <a16:creationId xmlns:a16="http://schemas.microsoft.com/office/drawing/2014/main" xmlns="" id="{97A1316E-7B14-07BB-CB21-0154F8269BEE}"/>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Tree>
    <p:extLst>
      <p:ext uri="{BB962C8B-B14F-4D97-AF65-F5344CB8AC3E}">
        <p14:creationId xmlns:p14="http://schemas.microsoft.com/office/powerpoint/2010/main" val="358445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91A306-B2EF-6EEA-A52D-21A3972BB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24841724-B9F9-758B-F4F0-D156FCF2BFCF}"/>
              </a:ext>
            </a:extLst>
          </p:cNvPr>
          <p:cNvSpPr>
            <a:spLocks noGrp="1"/>
          </p:cNvSpPr>
          <p:nvPr>
            <p:ph type="title"/>
          </p:nvPr>
        </p:nvSpPr>
        <p:spPr/>
        <p:txBody>
          <a:bodyPr>
            <a:normAutofit fontScale="90000"/>
          </a:bodyPr>
          <a:lstStyle/>
          <a:p>
            <a:pPr algn="l" rtl="0"/>
            <a:r>
              <a:rPr lang="ko-KR" b="0" i="0" u="none" baseline="0"/>
              <a:t>대응 방안</a:t>
            </a:r>
          </a:p>
        </p:txBody>
      </p:sp>
      <p:sp>
        <p:nvSpPr>
          <p:cNvPr id="4" name="Footer Placeholder 2">
            <a:extLst>
              <a:ext uri="{FF2B5EF4-FFF2-40B4-BE49-F238E27FC236}">
                <a16:creationId xmlns:a16="http://schemas.microsoft.com/office/drawing/2014/main" xmlns="" id="{A09920B4-FDBD-7498-BD1F-6A610FF63D0F}"/>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
        <p:nvSpPr>
          <p:cNvPr id="5" name="Speech Bubble: Rectangle 4">
            <a:extLst>
              <a:ext uri="{FF2B5EF4-FFF2-40B4-BE49-F238E27FC236}">
                <a16:creationId xmlns:a16="http://schemas.microsoft.com/office/drawing/2014/main" xmlns="" id="{AEF06EC8-A30D-C3F8-A97F-A3C30CE0DF09}"/>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ko-KR" b="0" i="0" u="none" baseline="0"/>
              <a:t>회원 가치 명시</a:t>
            </a:r>
          </a:p>
        </p:txBody>
      </p:sp>
      <p:sp>
        <p:nvSpPr>
          <p:cNvPr id="6" name="Text Placeholder 2">
            <a:extLst>
              <a:ext uri="{FF2B5EF4-FFF2-40B4-BE49-F238E27FC236}">
                <a16:creationId xmlns:a16="http://schemas.microsoft.com/office/drawing/2014/main" xmlns="" id="{43922138-AF07-1E6E-7B1E-FF9F812598C9}"/>
              </a:ext>
            </a:extLst>
          </p:cNvPr>
          <p:cNvSpPr>
            <a:spLocks noGrp="1"/>
          </p:cNvSpPr>
          <p:nvPr>
            <p:ph sz="quarter" idx="2"/>
          </p:nvPr>
        </p:nvSpPr>
        <p:spPr>
          <a:xfrm>
            <a:off x="3670126" y="1246340"/>
            <a:ext cx="4843637" cy="2685898"/>
          </a:xfrm>
        </p:spPr>
        <p:txBody>
          <a:bodyPr>
            <a:normAutofit fontScale="70000" lnSpcReduction="20000"/>
          </a:bodyPr>
          <a:lstStyle/>
          <a:p>
            <a:pPr marL="457200" lvl="0" indent="-457200" algn="l" rtl="0">
              <a:buFont typeface="Arial" panose="020B0604020202020204" pitchFamily="34" charset="0"/>
              <a:buChar char="•"/>
            </a:pPr>
            <a:r>
              <a:rPr lang="ko-KR" b="0" i="0" u="none" baseline="0" dirty="0"/>
              <a:t>연례 SIA 본부 활동 보고서 개발 및 공유</a:t>
            </a:r>
          </a:p>
          <a:p>
            <a:pPr marL="457200" lvl="0" indent="-457200" algn="l" rtl="0">
              <a:buFont typeface="Arial" panose="020B0604020202020204" pitchFamily="34" charset="0"/>
              <a:buChar char="•"/>
            </a:pPr>
            <a:r>
              <a:rPr lang="ko-KR" b="0" i="0" u="none" baseline="0" dirty="0"/>
              <a:t>모든 회원 자격 혜택에 대한 구체적인 명시</a:t>
            </a:r>
          </a:p>
          <a:p>
            <a:pPr marL="457200" lvl="0" indent="-457200" algn="l" rtl="0">
              <a:buFont typeface="Arial" panose="020B0604020202020204" pitchFamily="34" charset="0"/>
              <a:buChar char="•"/>
            </a:pPr>
            <a:r>
              <a:rPr lang="ko-KR" b="0" i="0" u="none" baseline="0" dirty="0"/>
              <a:t>홍보 및 광범위한 자원 활용 </a:t>
            </a:r>
          </a:p>
          <a:p>
            <a:pPr marL="457200" lvl="0" indent="-457200" algn="l" rtl="0">
              <a:buFont typeface="Arial" panose="020B0604020202020204" pitchFamily="34" charset="0"/>
              <a:buChar char="•"/>
            </a:pPr>
            <a:r>
              <a:rPr lang="ko-KR" b="0" i="0" u="none" baseline="0" dirty="0"/>
              <a:t>매년 SIA 이사회와 직원에 관해 소개하는 블로그 게시물 및 직원 연락처 정보 공유</a:t>
            </a:r>
          </a:p>
          <a:p>
            <a:pPr marL="457200" lvl="0" indent="-457200" algn="l" rtl="0">
              <a:buFont typeface="Arial" panose="020B0604020202020204" pitchFamily="34" charset="0"/>
              <a:buChar char="•"/>
            </a:pPr>
            <a:r>
              <a:rPr lang="ko-KR" b="0" i="0" u="none" baseline="0" dirty="0"/>
              <a:t> 회원과 SIA 본부 직원 간의 소통 강화</a:t>
            </a:r>
          </a:p>
        </p:txBody>
      </p:sp>
    </p:spTree>
    <p:extLst>
      <p:ext uri="{BB962C8B-B14F-4D97-AF65-F5344CB8AC3E}">
        <p14:creationId xmlns:p14="http://schemas.microsoft.com/office/powerpoint/2010/main" val="155652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041AA3-6CF0-A383-1F24-779F1F970F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702A377-152E-976E-5BF5-C6BF9171A901}"/>
              </a:ext>
            </a:extLst>
          </p:cNvPr>
          <p:cNvSpPr>
            <a:spLocks noGrp="1"/>
          </p:cNvSpPr>
          <p:nvPr>
            <p:ph type="title"/>
          </p:nvPr>
        </p:nvSpPr>
        <p:spPr/>
        <p:txBody>
          <a:bodyPr>
            <a:normAutofit fontScale="90000"/>
          </a:bodyPr>
          <a:lstStyle/>
          <a:p>
            <a:pPr algn="l" rtl="0"/>
            <a:r>
              <a:rPr lang="ko-KR" b="0" i="0" u="none" baseline="0"/>
              <a:t>대응 방안</a:t>
            </a:r>
          </a:p>
        </p:txBody>
      </p:sp>
      <p:sp>
        <p:nvSpPr>
          <p:cNvPr id="4" name="Footer Placeholder 2">
            <a:extLst>
              <a:ext uri="{FF2B5EF4-FFF2-40B4-BE49-F238E27FC236}">
                <a16:creationId xmlns:a16="http://schemas.microsoft.com/office/drawing/2014/main" xmlns="" id="{9E0AE332-DE45-EA63-D8B9-BEDEEED44D5C}"/>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
        <p:nvSpPr>
          <p:cNvPr id="5" name="Speech Bubble: Rectangle 4">
            <a:extLst>
              <a:ext uri="{FF2B5EF4-FFF2-40B4-BE49-F238E27FC236}">
                <a16:creationId xmlns:a16="http://schemas.microsoft.com/office/drawing/2014/main" xmlns="" id="{188722FA-9590-0754-0111-8A4414C259B2}"/>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ko-KR" b="0" i="0" u="none" baseline="0"/>
              <a:t>회원들에게 과도하게 부여되는 책임 문제</a:t>
            </a:r>
          </a:p>
        </p:txBody>
      </p:sp>
      <p:sp>
        <p:nvSpPr>
          <p:cNvPr id="6" name="Text Placeholder 2">
            <a:extLst>
              <a:ext uri="{FF2B5EF4-FFF2-40B4-BE49-F238E27FC236}">
                <a16:creationId xmlns:a16="http://schemas.microsoft.com/office/drawing/2014/main" xmlns="" id="{4DB9D27C-0E12-1E83-4014-37CD5BBE4F3F}"/>
              </a:ext>
            </a:extLst>
          </p:cNvPr>
          <p:cNvSpPr>
            <a:spLocks noGrp="1"/>
          </p:cNvSpPr>
          <p:nvPr>
            <p:ph sz="quarter" idx="2"/>
          </p:nvPr>
        </p:nvSpPr>
        <p:spPr>
          <a:xfrm>
            <a:off x="3344450" y="1246340"/>
            <a:ext cx="5169314" cy="2906038"/>
          </a:xfrm>
        </p:spPr>
        <p:txBody>
          <a:bodyPr>
            <a:noAutofit/>
          </a:bodyPr>
          <a:lstStyle/>
          <a:p>
            <a:pPr marL="457200" lvl="0" indent="-457200" algn="l" rtl="0">
              <a:buFont typeface="Arial" panose="020B0604020202020204" pitchFamily="34" charset="0"/>
              <a:buChar char="•"/>
            </a:pPr>
            <a:r>
              <a:rPr lang="ko-KR" sz="2400" b="0" i="0" u="none" baseline="0" dirty="0"/>
              <a:t>신규 회원과 기부자를 모집하기 위한 유료 광고 고려 </a:t>
            </a:r>
          </a:p>
          <a:p>
            <a:pPr marL="457200" lvl="0" indent="-457200" algn="l" rtl="0">
              <a:buFont typeface="Arial" panose="020B0604020202020204" pitchFamily="34" charset="0"/>
              <a:buChar char="•"/>
            </a:pPr>
            <a:r>
              <a:rPr lang="ko-KR" sz="2400" b="0" i="0" u="none" baseline="0" dirty="0"/>
              <a:t>지속적인 클럽 설립 절차 개선</a:t>
            </a:r>
            <a:r>
              <a:rPr lang="ko-KR" sz="2400" b="1" i="0" u="none" baseline="0" dirty="0"/>
              <a:t> </a:t>
            </a:r>
            <a:r>
              <a:rPr lang="ko-KR" sz="2400" b="0" i="0" u="none" baseline="0" dirty="0"/>
              <a:t> </a:t>
            </a:r>
          </a:p>
          <a:p>
            <a:pPr marL="457200" lvl="0" indent="-457200" algn="l" rtl="0">
              <a:buFont typeface="Arial" panose="020B0604020202020204" pitchFamily="34" charset="0"/>
              <a:buChar char="•"/>
            </a:pPr>
            <a:r>
              <a:rPr lang="ko-KR" sz="2400" b="0" i="0" u="none" baseline="0" dirty="0"/>
              <a:t>회원 리소스 검토 및 개선</a:t>
            </a:r>
          </a:p>
          <a:p>
            <a:pPr marL="457200" lvl="0" indent="-457200" algn="l" rtl="0">
              <a:buFont typeface="Arial" panose="020B0604020202020204" pitchFamily="34" charset="0"/>
              <a:buChar char="•"/>
            </a:pPr>
            <a:r>
              <a:rPr lang="ko-KR" sz="2400" b="0" i="0" u="none" baseline="0" dirty="0"/>
              <a:t>행사 비용 절감을 위한 지속적인 SIA 행사 모델 분석</a:t>
            </a:r>
          </a:p>
          <a:p>
            <a:pPr marL="457200" lvl="0" indent="-457200" algn="l" rtl="0">
              <a:buFont typeface="Arial" panose="020B0604020202020204" pitchFamily="34" charset="0"/>
              <a:buChar char="•"/>
            </a:pPr>
            <a:r>
              <a:rPr lang="ko-KR" sz="2400" b="0" i="0" u="none" baseline="0" dirty="0"/>
              <a:t>새로운 리전 교육 위원장 임명! </a:t>
            </a:r>
          </a:p>
          <a:p>
            <a:pPr lvl="0" algn="l" rtl="0"/>
            <a:endParaRPr lang="ko-KR" sz="2400" b="0" i="0" u="none" baseline="0" dirty="0"/>
          </a:p>
        </p:txBody>
      </p:sp>
    </p:spTree>
    <p:extLst>
      <p:ext uri="{BB962C8B-B14F-4D97-AF65-F5344CB8AC3E}">
        <p14:creationId xmlns:p14="http://schemas.microsoft.com/office/powerpoint/2010/main" val="3187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F792AA-1121-B14F-7477-2906936B86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4432FA4-2B7C-AE09-07F1-106C86977BF0}"/>
              </a:ext>
            </a:extLst>
          </p:cNvPr>
          <p:cNvSpPr>
            <a:spLocks noGrp="1"/>
          </p:cNvSpPr>
          <p:nvPr>
            <p:ph type="title"/>
          </p:nvPr>
        </p:nvSpPr>
        <p:spPr/>
        <p:txBody>
          <a:bodyPr>
            <a:normAutofit fontScale="90000"/>
          </a:bodyPr>
          <a:lstStyle/>
          <a:p>
            <a:pPr algn="l" rtl="0"/>
            <a:r>
              <a:rPr lang="ko-KR" b="0" i="0" u="none" baseline="0"/>
              <a:t>대응 방안</a:t>
            </a:r>
          </a:p>
        </p:txBody>
      </p:sp>
      <p:sp>
        <p:nvSpPr>
          <p:cNvPr id="4" name="Footer Placeholder 2">
            <a:extLst>
              <a:ext uri="{FF2B5EF4-FFF2-40B4-BE49-F238E27FC236}">
                <a16:creationId xmlns:a16="http://schemas.microsoft.com/office/drawing/2014/main" xmlns="" id="{2C27B359-63B0-ED95-352C-2E0A479D60AA}"/>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
        <p:nvSpPr>
          <p:cNvPr id="5" name="Speech Bubble: Rectangle 4">
            <a:extLst>
              <a:ext uri="{FF2B5EF4-FFF2-40B4-BE49-F238E27FC236}">
                <a16:creationId xmlns:a16="http://schemas.microsoft.com/office/drawing/2014/main" xmlns="" id="{C99B7AD5-B819-3EDF-F73D-3B862C611DFF}"/>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ko-KR" b="0" i="0" u="none" baseline="0"/>
              <a:t>임원의 역할에 대한 혼란</a:t>
            </a:r>
          </a:p>
        </p:txBody>
      </p:sp>
      <p:sp>
        <p:nvSpPr>
          <p:cNvPr id="6" name="Text Placeholder 2">
            <a:extLst>
              <a:ext uri="{FF2B5EF4-FFF2-40B4-BE49-F238E27FC236}">
                <a16:creationId xmlns:a16="http://schemas.microsoft.com/office/drawing/2014/main" xmlns="" id="{175A8F53-017F-5BC8-2C1E-146FA005CEE2}"/>
              </a:ext>
            </a:extLst>
          </p:cNvPr>
          <p:cNvSpPr>
            <a:spLocks noGrp="1"/>
          </p:cNvSpPr>
          <p:nvPr>
            <p:ph sz="quarter" idx="2"/>
          </p:nvPr>
        </p:nvSpPr>
        <p:spPr>
          <a:xfrm>
            <a:off x="3344450" y="1246340"/>
            <a:ext cx="5169314" cy="2906038"/>
          </a:xfrm>
        </p:spPr>
        <p:txBody>
          <a:bodyPr>
            <a:normAutofit/>
          </a:bodyPr>
          <a:lstStyle/>
          <a:p>
            <a:pPr marL="457200" lvl="0" indent="-457200" algn="l" rtl="0">
              <a:buFont typeface="Arial" panose="020B0604020202020204" pitchFamily="34" charset="0"/>
              <a:buChar char="•"/>
            </a:pPr>
            <a:r>
              <a:rPr lang="ko-KR" b="0" i="0" u="none" baseline="0"/>
              <a:t>클럽 로드맵 교육 및 운영 지침 </a:t>
            </a:r>
          </a:p>
          <a:p>
            <a:pPr marL="457200" lvl="0" indent="-457200" algn="l" rtl="0">
              <a:buFont typeface="Arial" panose="020B0604020202020204" pitchFamily="34" charset="0"/>
              <a:buChar char="•"/>
            </a:pPr>
            <a:r>
              <a:rPr lang="ko-KR" b="0" i="0" u="none" baseline="0"/>
              <a:t>정보를 제공하고 기존 자료를 확장할 간소화된 방법 모색 </a:t>
            </a:r>
          </a:p>
        </p:txBody>
      </p:sp>
    </p:spTree>
    <p:extLst>
      <p:ext uri="{BB962C8B-B14F-4D97-AF65-F5344CB8AC3E}">
        <p14:creationId xmlns:p14="http://schemas.microsoft.com/office/powerpoint/2010/main" val="50195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0AF3EF-4000-92D0-1DCC-94D01886BB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4E1F200-59F2-C442-5EC2-993491BF95EC}"/>
              </a:ext>
            </a:extLst>
          </p:cNvPr>
          <p:cNvSpPr>
            <a:spLocks noGrp="1"/>
          </p:cNvSpPr>
          <p:nvPr>
            <p:ph type="title"/>
          </p:nvPr>
        </p:nvSpPr>
        <p:spPr/>
        <p:txBody>
          <a:bodyPr>
            <a:normAutofit fontScale="90000"/>
          </a:bodyPr>
          <a:lstStyle/>
          <a:p>
            <a:pPr algn="l" rtl="0"/>
            <a:r>
              <a:rPr lang="ko-KR" b="0" i="0" u="none" baseline="0"/>
              <a:t>대응 방안</a:t>
            </a:r>
          </a:p>
        </p:txBody>
      </p:sp>
      <p:sp>
        <p:nvSpPr>
          <p:cNvPr id="4" name="Footer Placeholder 2">
            <a:extLst>
              <a:ext uri="{FF2B5EF4-FFF2-40B4-BE49-F238E27FC236}">
                <a16:creationId xmlns:a16="http://schemas.microsoft.com/office/drawing/2014/main" xmlns="" id="{939F6DB5-6561-3797-162A-597C079F81DE}"/>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
        <p:nvSpPr>
          <p:cNvPr id="5" name="Speech Bubble: Rectangle 4">
            <a:extLst>
              <a:ext uri="{FF2B5EF4-FFF2-40B4-BE49-F238E27FC236}">
                <a16:creationId xmlns:a16="http://schemas.microsoft.com/office/drawing/2014/main" xmlns="" id="{20B60BD0-51FC-0779-0498-52326631525B}"/>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ko-KR" b="0" i="0" u="none" baseline="0"/>
              <a:t>기술적 경험 개선</a:t>
            </a:r>
          </a:p>
        </p:txBody>
      </p:sp>
      <p:sp>
        <p:nvSpPr>
          <p:cNvPr id="6" name="Text Placeholder 2">
            <a:extLst>
              <a:ext uri="{FF2B5EF4-FFF2-40B4-BE49-F238E27FC236}">
                <a16:creationId xmlns:a16="http://schemas.microsoft.com/office/drawing/2014/main" xmlns="" id="{F35A2258-22E4-4BC8-C338-4DA2B429A608}"/>
              </a:ext>
            </a:extLst>
          </p:cNvPr>
          <p:cNvSpPr>
            <a:spLocks noGrp="1"/>
          </p:cNvSpPr>
          <p:nvPr>
            <p:ph sz="quarter" idx="2"/>
          </p:nvPr>
        </p:nvSpPr>
        <p:spPr>
          <a:xfrm>
            <a:off x="3344450" y="1246340"/>
            <a:ext cx="5169314" cy="2906038"/>
          </a:xfrm>
        </p:spPr>
        <p:txBody>
          <a:bodyPr>
            <a:normAutofit/>
          </a:bodyPr>
          <a:lstStyle/>
          <a:p>
            <a:pPr marL="457200" lvl="0" indent="-457200" algn="l" rtl="0">
              <a:buFont typeface="Arial" panose="020B0604020202020204" pitchFamily="34" charset="0"/>
              <a:buChar char="•"/>
            </a:pPr>
            <a:r>
              <a:rPr lang="ko-KR" sz="2400" b="0" i="0" u="none" baseline="0" dirty="0"/>
              <a:t>회원들이 &lt;Best for Women&gt;에 언제나 접근하여 활용할 수 있는 자료 섹션 마련</a:t>
            </a:r>
          </a:p>
          <a:p>
            <a:pPr marL="457200" lvl="0" indent="-457200" algn="l" rtl="0">
              <a:buFont typeface="Arial" panose="020B0604020202020204" pitchFamily="34" charset="0"/>
              <a:buChar char="•"/>
            </a:pPr>
            <a:r>
              <a:rPr lang="ko-KR" sz="2400" b="0" i="0" u="none" baseline="0" dirty="0"/>
              <a:t>향후 기술 프로젝트 사용자 테스트를 위한 위원회 구성 </a:t>
            </a:r>
          </a:p>
          <a:p>
            <a:pPr marL="457200" lvl="0" indent="-457200" algn="l" rtl="0">
              <a:buFont typeface="Arial" panose="020B0604020202020204" pitchFamily="34" charset="0"/>
              <a:buChar char="•"/>
            </a:pPr>
            <a:r>
              <a:rPr lang="ko-KR" sz="2400" b="0" i="0" u="none" baseline="0" dirty="0"/>
              <a:t>지속적인</a:t>
            </a:r>
            <a:r>
              <a:rPr lang="ko-KR" sz="2400" b="1" i="0" u="none" baseline="0" dirty="0"/>
              <a:t> </a:t>
            </a:r>
            <a:r>
              <a:rPr lang="ko-KR" sz="2400" b="0" i="0" u="none" baseline="0" dirty="0"/>
              <a:t>회원 포털 경험 개선 </a:t>
            </a:r>
          </a:p>
        </p:txBody>
      </p:sp>
    </p:spTree>
    <p:extLst>
      <p:ext uri="{BB962C8B-B14F-4D97-AF65-F5344CB8AC3E}">
        <p14:creationId xmlns:p14="http://schemas.microsoft.com/office/powerpoint/2010/main" val="277612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26389D-E951-247E-1037-B769F12EE1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12BBBED2-D0FA-E05B-B84B-AC676DD76930}"/>
              </a:ext>
            </a:extLst>
          </p:cNvPr>
          <p:cNvSpPr>
            <a:spLocks noGrp="1"/>
          </p:cNvSpPr>
          <p:nvPr>
            <p:ph type="title"/>
          </p:nvPr>
        </p:nvSpPr>
        <p:spPr/>
        <p:txBody>
          <a:bodyPr>
            <a:normAutofit fontScale="90000"/>
          </a:bodyPr>
          <a:lstStyle/>
          <a:p>
            <a:pPr algn="l" rtl="0"/>
            <a:r>
              <a:rPr lang="ko-KR" b="0" i="0" u="none" baseline="0"/>
              <a:t>대응 방안</a:t>
            </a:r>
          </a:p>
        </p:txBody>
      </p:sp>
      <p:sp>
        <p:nvSpPr>
          <p:cNvPr id="4" name="Footer Placeholder 2">
            <a:extLst>
              <a:ext uri="{FF2B5EF4-FFF2-40B4-BE49-F238E27FC236}">
                <a16:creationId xmlns:a16="http://schemas.microsoft.com/office/drawing/2014/main" xmlns="" id="{830925E9-B18D-DA5B-EB1A-B190EFA7755F}"/>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
        <p:nvSpPr>
          <p:cNvPr id="5" name="Speech Bubble: Rectangle 4">
            <a:extLst>
              <a:ext uri="{FF2B5EF4-FFF2-40B4-BE49-F238E27FC236}">
                <a16:creationId xmlns:a16="http://schemas.microsoft.com/office/drawing/2014/main" xmlns="" id="{268379B6-BE0B-3AB8-1E80-36F1EF87EFE3}"/>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ko-KR" b="0" i="0" u="none" baseline="0"/>
              <a:t>회원 관리 개선</a:t>
            </a:r>
          </a:p>
        </p:txBody>
      </p:sp>
      <p:sp>
        <p:nvSpPr>
          <p:cNvPr id="6" name="Text Placeholder 2">
            <a:extLst>
              <a:ext uri="{FF2B5EF4-FFF2-40B4-BE49-F238E27FC236}">
                <a16:creationId xmlns:a16="http://schemas.microsoft.com/office/drawing/2014/main" xmlns="" id="{E625FC33-1A2A-6AA6-150F-AB3431FA025C}"/>
              </a:ext>
            </a:extLst>
          </p:cNvPr>
          <p:cNvSpPr>
            <a:spLocks noGrp="1"/>
          </p:cNvSpPr>
          <p:nvPr>
            <p:ph sz="quarter" idx="2"/>
          </p:nvPr>
        </p:nvSpPr>
        <p:spPr>
          <a:xfrm>
            <a:off x="3344450" y="1246340"/>
            <a:ext cx="5169314" cy="2906038"/>
          </a:xfrm>
        </p:spPr>
        <p:txBody>
          <a:bodyPr>
            <a:normAutofit fontScale="85000" lnSpcReduction="20000"/>
          </a:bodyPr>
          <a:lstStyle/>
          <a:p>
            <a:pPr marL="457200" lvl="0" indent="-457200" algn="l" rtl="0">
              <a:buFont typeface="Arial" panose="020B0604020202020204" pitchFamily="34" charset="0"/>
              <a:buChar char="•"/>
            </a:pPr>
            <a:r>
              <a:rPr lang="ko-KR" b="0" i="0" u="none" baseline="0"/>
              <a:t>번역 및 통역 품질 검토</a:t>
            </a:r>
          </a:p>
          <a:p>
            <a:pPr marL="457200" lvl="0" indent="-457200" algn="l" rtl="0">
              <a:buFont typeface="Arial" panose="020B0604020202020204" pitchFamily="34" charset="0"/>
              <a:buChar char="•"/>
            </a:pPr>
            <a:r>
              <a:rPr lang="ko-KR" b="0" i="0" u="none" baseline="0"/>
              <a:t>모든 내선번호와 음성 메일 테스트</a:t>
            </a:r>
          </a:p>
          <a:p>
            <a:pPr marL="457200" lvl="0" indent="-457200" algn="l" rtl="0">
              <a:buFont typeface="Arial" panose="020B0604020202020204" pitchFamily="34" charset="0"/>
              <a:buChar char="•"/>
            </a:pPr>
            <a:r>
              <a:rPr lang="ko-KR" b="0" i="0" u="none" baseline="0"/>
              <a:t>최초 문제 제기 시 해결 빈도 증가</a:t>
            </a:r>
          </a:p>
          <a:p>
            <a:pPr marL="457200" lvl="0" indent="-457200" algn="l" rtl="0">
              <a:buFont typeface="Arial" panose="020B0604020202020204" pitchFamily="34" charset="0"/>
              <a:buChar char="•"/>
            </a:pPr>
            <a:r>
              <a:rPr lang="ko-KR" b="0" i="0" u="none" baseline="0"/>
              <a:t>월간 Zoom '오픈 오피스 아워' 개설 방안 모색 </a:t>
            </a:r>
          </a:p>
          <a:p>
            <a:pPr marL="457200" lvl="0" indent="-457200" algn="l" rtl="0">
              <a:buFont typeface="Arial" panose="020B0604020202020204" pitchFamily="34" charset="0"/>
              <a:buChar char="•"/>
            </a:pPr>
            <a:r>
              <a:rPr lang="ko-KR" b="0" i="0" u="none" baseline="0"/>
              <a:t>회원들이 본부 직원 대상 자국 문화에 대한 인사이트를 제공하는 방안 모색</a:t>
            </a:r>
          </a:p>
        </p:txBody>
      </p:sp>
    </p:spTree>
    <p:extLst>
      <p:ext uri="{BB962C8B-B14F-4D97-AF65-F5344CB8AC3E}">
        <p14:creationId xmlns:p14="http://schemas.microsoft.com/office/powerpoint/2010/main" val="306877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36F8991-6865-E0BB-4C0F-C5D689262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B0CF8B5-47C4-DCA3-21FF-E99EE47606AA}"/>
              </a:ext>
            </a:extLst>
          </p:cNvPr>
          <p:cNvSpPr>
            <a:spLocks noGrp="1"/>
          </p:cNvSpPr>
          <p:nvPr>
            <p:ph type="title"/>
          </p:nvPr>
        </p:nvSpPr>
        <p:spPr/>
        <p:txBody>
          <a:bodyPr>
            <a:normAutofit fontScale="90000"/>
          </a:bodyPr>
          <a:lstStyle/>
          <a:p>
            <a:pPr algn="l" rtl="0"/>
            <a:r>
              <a:rPr lang="ko-KR" b="0" i="0" u="none" baseline="0"/>
              <a:t>대응 방안</a:t>
            </a:r>
          </a:p>
        </p:txBody>
      </p:sp>
      <p:sp>
        <p:nvSpPr>
          <p:cNvPr id="4" name="Footer Placeholder 2">
            <a:extLst>
              <a:ext uri="{FF2B5EF4-FFF2-40B4-BE49-F238E27FC236}">
                <a16:creationId xmlns:a16="http://schemas.microsoft.com/office/drawing/2014/main" xmlns="" id="{6807E1CE-B97F-D749-AFE3-C5060EA4407F}"/>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sp>
        <p:nvSpPr>
          <p:cNvPr id="5" name="Speech Bubble: Rectangle 4">
            <a:extLst>
              <a:ext uri="{FF2B5EF4-FFF2-40B4-BE49-F238E27FC236}">
                <a16:creationId xmlns:a16="http://schemas.microsoft.com/office/drawing/2014/main" xmlns="" id="{3C38EB5C-3106-47E0-399F-9ABB93879D20}"/>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ko-KR" b="0" i="0" u="none" baseline="0"/>
              <a:t>지역 경험 향상</a:t>
            </a:r>
          </a:p>
        </p:txBody>
      </p:sp>
      <p:sp>
        <p:nvSpPr>
          <p:cNvPr id="6" name="Text Placeholder 2">
            <a:extLst>
              <a:ext uri="{FF2B5EF4-FFF2-40B4-BE49-F238E27FC236}">
                <a16:creationId xmlns:a16="http://schemas.microsoft.com/office/drawing/2014/main" xmlns="" id="{A0DF0901-2C6F-248D-D052-89001E465A1F}"/>
              </a:ext>
            </a:extLst>
          </p:cNvPr>
          <p:cNvSpPr>
            <a:spLocks noGrp="1"/>
          </p:cNvSpPr>
          <p:nvPr>
            <p:ph sz="quarter" idx="2"/>
          </p:nvPr>
        </p:nvSpPr>
        <p:spPr>
          <a:xfrm>
            <a:off x="3344450" y="1246340"/>
            <a:ext cx="5169314" cy="2906038"/>
          </a:xfrm>
        </p:spPr>
        <p:txBody>
          <a:bodyPr>
            <a:normAutofit/>
          </a:bodyPr>
          <a:lstStyle/>
          <a:p>
            <a:pPr marL="457200" lvl="0" indent="-457200" algn="l" rtl="0">
              <a:buFont typeface="Arial" panose="020B0604020202020204" pitchFamily="34" charset="0"/>
              <a:buChar char="•"/>
            </a:pPr>
            <a:r>
              <a:rPr lang="ko-KR" sz="2400" b="0" i="0" u="none" baseline="0"/>
              <a:t>회원 및 임원 행동 강령 </a:t>
            </a:r>
          </a:p>
          <a:p>
            <a:pPr marL="457200" lvl="0" indent="-457200" algn="l" rtl="0">
              <a:buFont typeface="Arial" panose="020B0604020202020204" pitchFamily="34" charset="0"/>
              <a:buChar char="•"/>
            </a:pPr>
            <a:r>
              <a:rPr lang="ko-KR" sz="2400" b="0" i="0" u="none" baseline="0"/>
              <a:t>&lt;Best for Women&gt;을 SIA의 주요 뉴스 출처로 홍보</a:t>
            </a:r>
          </a:p>
          <a:p>
            <a:pPr marL="457200" lvl="0" indent="-457200" algn="l" rtl="0">
              <a:buFont typeface="Arial" panose="020B0604020202020204" pitchFamily="34" charset="0"/>
              <a:buChar char="•"/>
            </a:pPr>
            <a:r>
              <a:rPr lang="ko-KR" sz="2400" b="0" i="0" u="none" baseline="0"/>
              <a:t>'원대한 목표 액셀러레이터 프로젝트'를 홍보하여 사명에 초점을 두지 않은 프로젝트와 연계</a:t>
            </a:r>
          </a:p>
          <a:p>
            <a:pPr marL="457200" lvl="0" indent="-457200" algn="l" rtl="0">
              <a:buFont typeface="Arial" panose="020B0604020202020204" pitchFamily="34" charset="0"/>
              <a:buChar char="•"/>
            </a:pPr>
            <a:r>
              <a:rPr lang="ko-KR" sz="2400" b="0" i="0" u="none" baseline="0"/>
              <a:t>클럽 운영 교육 계획 수립</a:t>
            </a:r>
          </a:p>
        </p:txBody>
      </p:sp>
    </p:spTree>
    <p:extLst>
      <p:ext uri="{BB962C8B-B14F-4D97-AF65-F5344CB8AC3E}">
        <p14:creationId xmlns:p14="http://schemas.microsoft.com/office/powerpoint/2010/main" val="142668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A96A9E-6C08-C22B-B227-ED14992920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938D1FF4-E4DD-01E0-F428-16CFB9E17DA3}"/>
              </a:ext>
            </a:extLst>
          </p:cNvPr>
          <p:cNvSpPr>
            <a:spLocks noGrp="1"/>
          </p:cNvSpPr>
          <p:nvPr>
            <p:ph type="title"/>
          </p:nvPr>
        </p:nvSpPr>
        <p:spPr/>
        <p:txBody>
          <a:bodyPr>
            <a:normAutofit fontScale="90000"/>
          </a:bodyPr>
          <a:lstStyle/>
          <a:p>
            <a:pPr rtl="0"/>
            <a:r>
              <a:rPr lang="ko-KR" b="0" i="0" u="none" baseline="0"/>
              <a:t>어떻게 생각하시나요?</a:t>
            </a:r>
          </a:p>
        </p:txBody>
      </p:sp>
      <p:sp>
        <p:nvSpPr>
          <p:cNvPr id="7" name="Footer Placeholder 2">
            <a:extLst>
              <a:ext uri="{FF2B5EF4-FFF2-40B4-BE49-F238E27FC236}">
                <a16:creationId xmlns:a16="http://schemas.microsoft.com/office/drawing/2014/main" xmlns="" id="{20399312-EC56-9702-FAC9-96316D89775B}"/>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latin typeface="Corbel" panose="020B0503020204020204" pitchFamily="34" charset="0"/>
                <a:cs typeface="Calibri"/>
              </a:rPr>
              <a:t>SIA | 2025년 가을 | </a:t>
            </a:r>
            <a:r>
              <a:rPr lang="ko-KR" sz="1400" b="0" i="0" u="none" baseline="0">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pic>
        <p:nvPicPr>
          <p:cNvPr id="2050" name="Picture 2">
            <a:extLst>
              <a:ext uri="{FF2B5EF4-FFF2-40B4-BE49-F238E27FC236}">
                <a16:creationId xmlns:a16="http://schemas.microsoft.com/office/drawing/2014/main" xmlns="" id="{2426F09B-8CDC-7E85-0B19-79CDE269E0D9}"/>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50863" y="1361149"/>
            <a:ext cx="7962900" cy="293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62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0074" y="1052190"/>
            <a:ext cx="5439126" cy="3722218"/>
          </a:xfrm>
        </p:spPr>
        <p:txBody>
          <a:bodyPr/>
          <a:lstStyle/>
          <a:p>
            <a:pPr algn="l" rtl="0"/>
            <a:r>
              <a:rPr lang="ko-KR" b="0" i="0" u="none" baseline="0" dirty="0"/>
              <a:t>클럽을 개선하기 위해 </a:t>
            </a:r>
          </a:p>
          <a:p>
            <a:pPr algn="l" rtl="0"/>
            <a:r>
              <a:rPr lang="ko-KR" b="0" i="0" u="none" baseline="0" dirty="0"/>
              <a:t>여러분은 무엇을 할 수 있을까요?</a:t>
            </a:r>
          </a:p>
        </p:txBody>
      </p:sp>
      <p:sp>
        <p:nvSpPr>
          <p:cNvPr id="3" name="Title 2"/>
          <p:cNvSpPr>
            <a:spLocks noGrp="1"/>
          </p:cNvSpPr>
          <p:nvPr>
            <p:ph type="title"/>
          </p:nvPr>
        </p:nvSpPr>
        <p:spPr/>
        <p:txBody>
          <a:bodyPr/>
          <a:lstStyle/>
          <a:p>
            <a:pPr rtl="0"/>
            <a:r>
              <a:rPr lang="ko-KR" b="0" i="0" u="none" baseline="0"/>
              <a:t>여러분은 무엇을 할 수 있을까요?</a:t>
            </a:r>
          </a:p>
        </p:txBody>
      </p:sp>
      <p:sp>
        <p:nvSpPr>
          <p:cNvPr id="5" name="Footer Placeholder 2">
            <a:extLst>
              <a:ext uri="{FF2B5EF4-FFF2-40B4-BE49-F238E27FC236}">
                <a16:creationId xmlns:a16="http://schemas.microsoft.com/office/drawing/2014/main" xmlns="" id="{DA39520B-3977-4A4F-8AF3-149499756909}"/>
              </a:ext>
            </a:extLst>
          </p:cNvPr>
          <p:cNvSpPr txBox="1">
            <a:spLocks/>
          </p:cNvSpPr>
          <p:nvPr/>
        </p:nvSpPr>
        <p:spPr>
          <a:xfrm>
            <a:off x="0" y="4828901"/>
            <a:ext cx="9144000" cy="314599"/>
          </a:xfrm>
          <a:prstGeom prst="rect">
            <a:avLst/>
          </a:prstGeom>
        </p:spPr>
        <p:txBody>
          <a:bodyPr vert="horz"/>
          <a:lstStyle>
            <a:defPPr>
              <a:defRPr lang="ko-K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ko-KR" sz="1400" b="0" i="0" u="none" spc="300" baseline="0">
                <a:solidFill>
                  <a:srgbClr val="BB4076"/>
                </a:solidFill>
                <a:latin typeface="Corbel" panose="020B0503020204020204" pitchFamily="34" charset="0"/>
                <a:cs typeface="Calibri"/>
              </a:rPr>
              <a:t>SIA | 2025년 가을 | </a:t>
            </a:r>
            <a:r>
              <a:rPr lang="ko-KR" sz="1400" b="0" i="0" u="none" baseline="0">
                <a:solidFill>
                  <a:srgbClr val="BB4076"/>
                </a:solidFill>
                <a:latin typeface="Corbel" panose="020B0503020204020204" pitchFamily="34" charset="0"/>
                <a:cs typeface="Calibri"/>
              </a:rPr>
              <a:t>여러분의 목소리는 소중합니다!</a:t>
            </a:r>
          </a:p>
          <a:p>
            <a:pPr algn="ctr" rtl="0"/>
            <a:endParaRPr lang="ko-KR" sz="2400" b="0" spc="300" dirty="0">
              <a:latin typeface="Tw Cen MT"/>
              <a:cs typeface="Tw Cen MT"/>
            </a:endParaRPr>
          </a:p>
        </p:txBody>
      </p:sp>
      <p:pic>
        <p:nvPicPr>
          <p:cNvPr id="6" name="Picture 5" descr="펜을 쥔 손&#10;&#10;AI 생성 콘텐츠는 정확하지 않을 수 있습니다.">
            <a:extLst>
              <a:ext uri="{FF2B5EF4-FFF2-40B4-BE49-F238E27FC236}">
                <a16:creationId xmlns:a16="http://schemas.microsoft.com/office/drawing/2014/main" xmlns="" id="{378701F2-5DA0-EECF-F46F-50D20B883B77}"/>
              </a:ext>
            </a:extLst>
          </p:cNvPr>
          <p:cNvPicPr>
            <a:picLocks noChangeAspect="1"/>
          </p:cNvPicPr>
          <p:nvPr/>
        </p:nvPicPr>
        <p:blipFill>
          <a:blip r:embed="rId3"/>
          <a:stretch>
            <a:fillRect/>
          </a:stretch>
        </p:blipFill>
        <p:spPr>
          <a:xfrm>
            <a:off x="6180263" y="969626"/>
            <a:ext cx="2536521" cy="3804782"/>
          </a:xfrm>
          <a:prstGeom prst="rect">
            <a:avLst/>
          </a:prstGeom>
        </p:spPr>
      </p:pic>
    </p:spTree>
    <p:extLst>
      <p:ext uri="{BB962C8B-B14F-4D97-AF65-F5344CB8AC3E}">
        <p14:creationId xmlns:p14="http://schemas.microsoft.com/office/powerpoint/2010/main" val="30045868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4728</TotalTime>
  <Words>816</Words>
  <Application>Microsoft Office PowerPoint</Application>
  <PresentationFormat>On-screen Show (16:9)</PresentationFormat>
  <Paragraphs>164</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맑은 고딕</vt:lpstr>
      <vt:lpstr>Century Gothic</vt:lpstr>
      <vt:lpstr>Effra</vt:lpstr>
      <vt:lpstr>Tw Cen MT</vt:lpstr>
      <vt:lpstr>Calibri</vt:lpstr>
      <vt:lpstr>Corbel</vt:lpstr>
      <vt:lpstr>Custom Design</vt:lpstr>
      <vt:lpstr>PowerPoint Presentation</vt:lpstr>
      <vt:lpstr>회원 만족도 설문조사</vt:lpstr>
      <vt:lpstr>주요 결과</vt:lpstr>
      <vt:lpstr>측정 영역</vt:lpstr>
      <vt:lpstr>강점 영역</vt:lpstr>
      <vt:lpstr>개선 영역</vt:lpstr>
      <vt:lpstr>개선 영역</vt:lpstr>
      <vt:lpstr>대응 방안</vt:lpstr>
      <vt:lpstr>대응 방안</vt:lpstr>
      <vt:lpstr>대응 방안</vt:lpstr>
      <vt:lpstr>대응 방안</vt:lpstr>
      <vt:lpstr>대응 방안</vt:lpstr>
      <vt:lpstr>대응 방안</vt:lpstr>
      <vt:lpstr>어떻게 생각하시나요?</vt:lpstr>
      <vt:lpstr>여러분은 무엇을 할 수 있을까요?</vt:lpstr>
    </vt:vector>
  </TitlesOfParts>
  <Manager/>
  <Company>Soroptimist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CAN</cp:lastModifiedBy>
  <cp:revision>344</cp:revision>
  <dcterms:created xsi:type="dcterms:W3CDTF">2014-02-07T15:41:07Z</dcterms:created>
  <dcterms:modified xsi:type="dcterms:W3CDTF">2025-07-25T21:56:13Z</dcterms:modified>
  <cp:category/>
</cp:coreProperties>
</file>