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7"/>
  </p:notesMasterIdLst>
  <p:handoutMasterIdLst>
    <p:handoutMasterId r:id="rId18"/>
  </p:handoutMasterIdLst>
  <p:sldIdLst>
    <p:sldId id="256" r:id="rId2"/>
    <p:sldId id="265" r:id="rId3"/>
    <p:sldId id="271" r:id="rId4"/>
    <p:sldId id="269" r:id="rId5"/>
    <p:sldId id="267" r:id="rId6"/>
    <p:sldId id="274" r:id="rId7"/>
    <p:sldId id="275" r:id="rId8"/>
    <p:sldId id="276" r:id="rId9"/>
    <p:sldId id="277" r:id="rId10"/>
    <p:sldId id="278" r:id="rId11"/>
    <p:sldId id="279" r:id="rId12"/>
    <p:sldId id="280" r:id="rId13"/>
    <p:sldId id="281" r:id="rId14"/>
    <p:sldId id="268" r:id="rId15"/>
    <p:sldId id="262" r:id="rId16"/>
  </p:sldIdLst>
  <p:sldSz cx="9144000" cy="5143500" type="screen16x9"/>
  <p:notesSz cx="6858000" cy="9144000"/>
  <p:embeddedFontLst>
    <p:embeddedFont>
      <p:font typeface="Tw Cen MT" panose="020B0602020104020603" pitchFamily="34" charset="0"/>
      <p:regular r:id="rId19"/>
      <p:bold r:id="rId20"/>
      <p:italic r:id="rId21"/>
      <p:boldItalic r:id="rId22"/>
    </p:embeddedFont>
    <p:embeddedFont>
      <p:font typeface="Century Gothic" panose="020B0502020202020204" pitchFamily="34" charset="0"/>
      <p:regular r:id="rId23"/>
      <p:bold r:id="rId24"/>
      <p:italic r:id="rId25"/>
      <p:boldItalic r:id="rId26"/>
    </p:embeddedFont>
    <p:embeddedFont>
      <p:font typeface="Effra" panose="020B060402020202020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Corbel" panose="020B0503020204020204" pitchFamily="34"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198897"/>
    <a:srgbClr val="181B48"/>
    <a:srgbClr val="293374"/>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96327" autoAdjust="0"/>
  </p:normalViewPr>
  <p:slideViewPr>
    <p:cSldViewPr snapToGrid="0" snapToObjects="1">
      <p:cViewPr varScale="1">
        <p:scale>
          <a:sx n="148" d="100"/>
          <a:sy n="148" d="100"/>
        </p:scale>
        <p:origin x="540" y="10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1392" y="-210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presProps" Target="presProps.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7/25/2025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pt-BR" sz="1200" b="0" i="0" u="none" kern="1200" baseline="0">
                <a:solidFill>
                  <a:schemeClr val="tx1"/>
                </a:solidFill>
                <a:effectLst/>
                <a:latin typeface="+mn-lt"/>
                <a:ea typeface="+mn-ea"/>
                <a:cs typeface="+mn-cs"/>
              </a:rPr>
              <a:t>Olá, eu sou (NOME), a coordenadora regional de associação. Vocês devem se lembrar de uma pesquisa enviada pela sede da SIA sobre a satisfação das associadas da federação. Gostaria de agradecer a todas que responderam e enviaram seu feedback! </a:t>
            </a:r>
          </a:p>
          <a:p>
            <a:pPr algn="l" rtl="0" fontAlgn="base"/>
            <a:r>
              <a:rPr lang="pt-BR" sz="1200" b="0" i="0" u="none" kern="1200" baseline="0">
                <a:solidFill>
                  <a:schemeClr val="tx1"/>
                </a:solidFill>
                <a:effectLst/>
                <a:latin typeface="+mn-lt"/>
                <a:ea typeface="+mn-ea"/>
                <a:cs typeface="+mn-cs"/>
              </a:rPr>
              <a:t>Hoje, vamos analisar os resultados da pesquisa, refletir sobre as conclusões e as medidas que a SIA está tomando e dialogar sobre as formas de fortalecer a associação, tanto no nível do clube quanto da região. Lembrem-se de que o título desta apresentação é “sua voz importa” — porque ela REALMENTE importa! Gostaríamos de saber o que vocês acham sobre essas informações e como devemos proceder. Seus comentários serão compartilhados, de forma anônima, com o departamento de associação da SIA.  </a:t>
            </a:r>
          </a:p>
          <a:p>
            <a:endParaRPr lang="pt-BR" dirty="0"/>
          </a:p>
        </p:txBody>
      </p:sp>
      <p:sp>
        <p:nvSpPr>
          <p:cNvPr id="4" name="Slide Number Placeholder 3"/>
          <p:cNvSpPr>
            <a:spLocks noGrp="1"/>
          </p:cNvSpPr>
          <p:nvPr>
            <p:ph type="sldNum" sz="quarter" idx="10"/>
          </p:nvPr>
        </p:nvSpPr>
        <p:spPr/>
        <p:txBody>
          <a:bodyPr/>
          <a:lstStyle/>
          <a:p>
            <a:pPr algn="l" rtl="0"/>
            <a:fld id="{3E5DF9FD-7162-404A-8CD0-A628AF675F7F}" type="slidenum">
              <a:rPr/>
              <a:t>1</a:t>
            </a:fld>
            <a:endParaRPr lang="pt-BR"/>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pt-BR" sz="1200" b="0" i="0" u="none" kern="1200" baseline="0">
                <a:solidFill>
                  <a:schemeClr val="tx1"/>
                </a:solidFill>
                <a:effectLst/>
                <a:latin typeface="+mn-lt"/>
                <a:ea typeface="+mn-ea"/>
                <a:cs typeface="+mn-cs"/>
              </a:rPr>
              <a:t>A pesquisa foi enviada por e-mail a todas as associadas com e-mail cadastrado no nosso banco de dados, totalizando 18.672 associadas. </a:t>
            </a:r>
          </a:p>
          <a:p>
            <a:pPr algn="l" rtl="0" fontAlgn="base"/>
            <a:r>
              <a:rPr lang="pt-BR" sz="1200" b="0" i="0" u="none" kern="1200" baseline="0">
                <a:solidFill>
                  <a:schemeClr val="tx1"/>
                </a:solidFill>
                <a:effectLst/>
                <a:latin typeface="+mn-lt"/>
                <a:ea typeface="+mn-ea"/>
                <a:cs typeface="+mn-cs"/>
              </a:rPr>
              <a:t>2.631 associadas responderam à pesquisa, o que representa cerca de 11% do total das nossas associadas. A representatividade da pesquisa foi boa: contamos com a participação de associadas de várias faixas etárias e tempo de associação.  </a:t>
            </a:r>
          </a:p>
          <a:p>
            <a:pPr algn="l" rtl="0" fontAlgn="base"/>
            <a:r>
              <a:rPr lang="pt-BR" sz="1200" b="0" i="0" u="none" kern="1200" baseline="0">
                <a:solidFill>
                  <a:schemeClr val="tx1"/>
                </a:solidFill>
                <a:effectLst/>
                <a:latin typeface="+mn-lt"/>
                <a:ea typeface="+mn-ea"/>
                <a:cs typeface="+mn-cs"/>
              </a:rPr>
              <a:t>Recebemos respostas de todas as regiões. No entanto, mais de 70% das respostas vieram dos EUA e do Canadá. Portanto, há espaço para aumentar o engajamento na América Latina e na Ásia.  </a:t>
            </a:r>
          </a:p>
          <a:p>
            <a:pPr algn="l" rtl="0" fontAlgn="base"/>
            <a:r>
              <a:rPr lang="pt-BR" sz="1200" b="0" i="0" u="none" kern="1200" baseline="0">
                <a:solidFill>
                  <a:schemeClr val="tx1"/>
                </a:solidFill>
                <a:effectLst/>
                <a:latin typeface="+mn-lt"/>
                <a:ea typeface="+mn-ea"/>
                <a:cs typeface="+mn-cs"/>
              </a:rPr>
              <a:t>As participantes da pesquisa devem lembrar que ela era muito extensa e tinha mais de 100 perguntas! A SIA pretende simplificar a próxima pesquisa, que será aplicada em 2027. Devido ao volume da pesquisa, hoje não será possível apresentar todos os dados coletados. Hoje, vamos arredondar o índice de satisfação para o número inteiro mais próximo, para que eu possa apresentar essas informações para vocês da forma mais fácil. Além disso, se os números apresentados não forem iguais a 100%, não compartilharei a porcentagem de associadas que responderam “neutro” para economizar tempo e focar nas métricas principais.  </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2</a:t>
            </a:fld>
            <a:endParaRPr lang="pt-BR"/>
          </a:p>
        </p:txBody>
      </p:sp>
    </p:spTree>
    <p:extLst>
      <p:ext uri="{BB962C8B-B14F-4D97-AF65-F5344CB8AC3E}">
        <p14:creationId xmlns:p14="http://schemas.microsoft.com/office/powerpoint/2010/main" val="12021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pt-BR" sz="1200" b="0" i="0" u="none" kern="1200" baseline="0">
                <a:solidFill>
                  <a:schemeClr val="tx1"/>
                </a:solidFill>
                <a:effectLst/>
                <a:latin typeface="+mn-lt"/>
                <a:ea typeface="+mn-ea"/>
                <a:cs typeface="+mn-cs"/>
              </a:rPr>
              <a:t>76% avaliaram a sua experiência geral com a SIA positivamente. Enquanto apenas uma pequena parcela expressou alguma insatisfação (4%), 20% tiveram uma opinião neutra.  </a:t>
            </a:r>
          </a:p>
          <a:p>
            <a:pPr algn="l" rtl="0" fontAlgn="base"/>
            <a:r>
              <a:rPr lang="pt-BR" sz="1200" b="0" i="0" u="none" kern="1200" baseline="0">
                <a:solidFill>
                  <a:schemeClr val="tx1"/>
                </a:solidFill>
                <a:effectLst/>
                <a:latin typeface="+mn-lt"/>
                <a:ea typeface="+mn-ea"/>
                <a:cs typeface="+mn-cs"/>
              </a:rPr>
              <a:t>91% disseram que recomendariam a associação à SIA a uma amiga. Esses dados indicam um forte sentimento de lealdade à organização o que é um excelente motivo para comemoração!  </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3</a:t>
            </a:fld>
            <a:endParaRPr lang="pt-BR"/>
          </a:p>
        </p:txBody>
      </p:sp>
    </p:spTree>
    <p:extLst>
      <p:ext uri="{BB962C8B-B14F-4D97-AF65-F5344CB8AC3E}">
        <p14:creationId xmlns:p14="http://schemas.microsoft.com/office/powerpoint/2010/main" val="295340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pt-BR" sz="1200" b="0" i="0" u="none" kern="1200" baseline="0">
                <a:solidFill>
                  <a:schemeClr val="tx1"/>
                </a:solidFill>
                <a:effectLst/>
                <a:latin typeface="+mn-lt"/>
                <a:ea typeface="+mn-ea"/>
                <a:cs typeface="+mn-cs"/>
              </a:rPr>
              <a:t>Foram feitas perguntas mais detalhadas sobre a satisfação das associadas nas seguintes áreas:  </a:t>
            </a:r>
          </a:p>
          <a:p>
            <a:pPr algn="l" rtl="0" fontAlgn="base"/>
            <a:r>
              <a:rPr lang="pt-BR" sz="1200" b="0" i="0" u="none" kern="1200" baseline="0">
                <a:solidFill>
                  <a:schemeClr val="tx1"/>
                </a:solidFill>
                <a:effectLst/>
                <a:latin typeface="+mn-lt"/>
                <a:ea typeface="+mn-ea"/>
                <a:cs typeface="+mn-cs"/>
              </a:rPr>
              <a:t>Liderança e funcionárias do clube </a:t>
            </a:r>
          </a:p>
          <a:p>
            <a:pPr algn="l" rtl="0" fontAlgn="base"/>
            <a:r>
              <a:rPr lang="pt-BR" sz="1200" b="0" i="0" u="none" kern="1200" baseline="0">
                <a:solidFill>
                  <a:schemeClr val="tx1"/>
                </a:solidFill>
                <a:effectLst/>
                <a:latin typeface="+mn-lt"/>
                <a:ea typeface="+mn-ea"/>
                <a:cs typeface="+mn-cs"/>
              </a:rPr>
              <a:t>Desenvolvimento de liderança </a:t>
            </a:r>
          </a:p>
          <a:p>
            <a:pPr algn="l" rtl="0" fontAlgn="base"/>
            <a:r>
              <a:rPr lang="pt-BR" sz="1200" b="0" i="0" u="none" kern="1200" baseline="0">
                <a:solidFill>
                  <a:schemeClr val="tx1"/>
                </a:solidFill>
                <a:effectLst/>
                <a:latin typeface="+mn-lt"/>
                <a:ea typeface="+mn-ea"/>
                <a:cs typeface="+mn-cs"/>
              </a:rPr>
              <a:t>Acessibilidade linguística </a:t>
            </a:r>
          </a:p>
          <a:p>
            <a:pPr algn="l" rtl="0" fontAlgn="base"/>
            <a:r>
              <a:rPr lang="pt-BR" sz="1200" b="0" i="0" u="none" kern="1200" baseline="0">
                <a:solidFill>
                  <a:schemeClr val="tx1"/>
                </a:solidFill>
                <a:effectLst/>
                <a:latin typeface="+mn-lt"/>
                <a:ea typeface="+mn-ea"/>
                <a:cs typeface="+mn-cs"/>
              </a:rPr>
              <a:t>Marketing e comunicação </a:t>
            </a:r>
          </a:p>
          <a:p>
            <a:pPr algn="l" rtl="0" fontAlgn="base"/>
            <a:r>
              <a:rPr lang="pt-BR" sz="1200" b="0" i="0" u="none" kern="1200" baseline="0">
                <a:solidFill>
                  <a:schemeClr val="tx1"/>
                </a:solidFill>
                <a:effectLst/>
                <a:latin typeface="+mn-lt"/>
                <a:ea typeface="+mn-ea"/>
                <a:cs typeface="+mn-cs"/>
              </a:rPr>
              <a:t>Programa e missão  </a:t>
            </a:r>
          </a:p>
          <a:p>
            <a:pPr algn="l" rtl="0" fontAlgn="base"/>
            <a:r>
              <a:rPr lang="pt-BR" sz="1200" b="0" i="0" u="none" kern="1200" baseline="0">
                <a:solidFill>
                  <a:schemeClr val="tx1"/>
                </a:solidFill>
                <a:effectLst/>
                <a:latin typeface="+mn-lt"/>
                <a:ea typeface="+mn-ea"/>
                <a:cs typeface="+mn-cs"/>
              </a:rPr>
              <a:t>Captação de recursos e doadores </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4</a:t>
            </a:fld>
            <a:endParaRPr lang="pt-BR"/>
          </a:p>
        </p:txBody>
      </p:sp>
    </p:spTree>
    <p:extLst>
      <p:ext uri="{BB962C8B-B14F-4D97-AF65-F5344CB8AC3E}">
        <p14:creationId xmlns:p14="http://schemas.microsoft.com/office/powerpoint/2010/main" val="176264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Nessa área, a SIA está fazendo um bom trabalho e as associadas expressaram maiores índices de satisfação. </a:t>
            </a:r>
          </a:p>
          <a:p>
            <a:pPr lvl="0" algn="l" rtl="0"/>
            <a:r>
              <a:rPr lang="pt-BR" sz="1200" b="0" i="0" u="none" kern="1200" baseline="0">
                <a:solidFill>
                  <a:schemeClr val="tx1"/>
                </a:solidFill>
                <a:effectLst/>
                <a:latin typeface="+mn-lt"/>
                <a:ea typeface="+mn-ea"/>
                <a:cs typeface="+mn-cs"/>
              </a:rPr>
              <a:t>72% das entrevistadas relataram estar satisfeitas com a forma como os Programas de Sonhos contribuem para a experiência das associadas. </a:t>
            </a:r>
          </a:p>
          <a:p>
            <a:pPr lvl="0" algn="l" rtl="0"/>
            <a:r>
              <a:rPr lang="pt-BR" sz="1200" b="0" i="0" u="none" kern="1200" baseline="0">
                <a:solidFill>
                  <a:schemeClr val="tx1"/>
                </a:solidFill>
                <a:effectLst/>
                <a:latin typeface="+mn-lt"/>
                <a:ea typeface="+mn-ea"/>
                <a:cs typeface="+mn-cs"/>
              </a:rPr>
              <a:t>80% das doadoras estão satisfeitas com a forma como suas contribuições para os Programas de Sonhos da Soroptimista são usadas, e apenas 1% declararam estar insatisfeitas. </a:t>
            </a:r>
          </a:p>
          <a:p>
            <a:pPr lvl="0" algn="l" rtl="0"/>
            <a:r>
              <a:rPr lang="pt-BR" sz="1200" b="0" i="0" u="none" kern="1200" baseline="0">
                <a:solidFill>
                  <a:schemeClr val="tx1"/>
                </a:solidFill>
                <a:effectLst/>
                <a:latin typeface="+mn-lt"/>
                <a:ea typeface="+mn-ea"/>
                <a:cs typeface="+mn-cs"/>
              </a:rPr>
              <a:t>80% das entrevistadas ficaram satisfeitas com o Informativo Best for Women. Apenas 1% delas ficaram insatisfeitas. </a:t>
            </a:r>
          </a:p>
          <a:p>
            <a:pPr lvl="0" algn="l" rtl="0"/>
            <a:r>
              <a:rPr lang="pt-BR" sz="1200" b="0" i="0" u="none" kern="1200" baseline="0">
                <a:solidFill>
                  <a:schemeClr val="tx1"/>
                </a:solidFill>
                <a:effectLst/>
                <a:latin typeface="+mn-lt"/>
                <a:ea typeface="+mn-ea"/>
                <a:cs typeface="+mn-cs"/>
              </a:rPr>
              <a:t>As líderes do clube alcançaram 84% de satisfação entre as associadas por serem defensoras da missão da SIA. </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5</a:t>
            </a:fld>
            <a:endParaRPr lang="pt-BR"/>
          </a:p>
        </p:txBody>
      </p:sp>
    </p:spTree>
    <p:extLst>
      <p:ext uri="{BB962C8B-B14F-4D97-AF65-F5344CB8AC3E}">
        <p14:creationId xmlns:p14="http://schemas.microsoft.com/office/powerpoint/2010/main" val="12144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7905D57-4580-45CC-9518-1F4211958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E61499-5C1D-761F-C51D-9D810A2F4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024F70B-73EA-F6C5-8201-0C6BDE918AA3}"/>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Identificamos algumas áreas onde podem ser feitas melhorias. Os temas recorrentes em muitos delas são a falta de conscientização, compreensão ou utilização dos recursos existentes por parte das associadas. </a:t>
            </a:r>
          </a:p>
          <a:p>
            <a:pPr lvl="0" algn="l" rtl="0"/>
            <a:r>
              <a:rPr lang="pt-BR" sz="1200" b="0" i="0" u="none" kern="1200" baseline="0">
                <a:solidFill>
                  <a:schemeClr val="tx1"/>
                </a:solidFill>
                <a:effectLst/>
                <a:latin typeface="+mn-lt"/>
                <a:ea typeface="+mn-ea"/>
                <a:cs typeface="+mn-cs"/>
              </a:rPr>
              <a:t>57% ficaram satisfeitas com o site da SIA. 17% ficaram insatisfeitas, principalmente porque não conseguiram encontrar o que procuravam ou tiveram dificuldade para pagar as mensalidades no portal.  </a:t>
            </a:r>
          </a:p>
          <a:p>
            <a:pPr lvl="0" algn="l" rtl="0"/>
            <a:r>
              <a:rPr lang="pt-BR" sz="1200" b="0" i="0" u="none" kern="1200" baseline="0">
                <a:solidFill>
                  <a:schemeClr val="tx1"/>
                </a:solidFill>
                <a:effectLst/>
                <a:latin typeface="+mn-lt"/>
                <a:ea typeface="+mn-ea"/>
                <a:cs typeface="+mn-cs"/>
              </a:rPr>
              <a:t>66% das entrevistadas ficaram satisfeitas com o Grande Objetivo de 2031 e 21% tinham uma opinião neutra. 9% declararam não ter conhecimento do Grande Objetivo de 2031 e destacaram uma oportunidade de melhorar a comunicação e a educação sobre essa iniciativa, embora apenas 4% estivessem insatisfeitas. </a:t>
            </a:r>
          </a:p>
          <a:p>
            <a:pPr lvl="0" algn="l" rtl="0"/>
            <a:r>
              <a:rPr lang="pt-BR" sz="1200" b="0" i="0" u="none" kern="1200" baseline="0">
                <a:solidFill>
                  <a:schemeClr val="tx1"/>
                </a:solidFill>
                <a:effectLst/>
                <a:latin typeface="+mn-lt"/>
                <a:ea typeface="+mn-ea"/>
                <a:cs typeface="+mn-cs"/>
              </a:rPr>
              <a:t>As líderes dos clubes alcançaram 67% de satisfação entre as entrevistadas graças à sua capacidade de comunicar claramente os objetivos da organização no plano estratégico e/ou no roteiro do clube.  </a:t>
            </a:r>
          </a:p>
          <a:p>
            <a:endParaRPr lang="pt-BR" dirty="0"/>
          </a:p>
        </p:txBody>
      </p:sp>
      <p:sp>
        <p:nvSpPr>
          <p:cNvPr id="4" name="Slide Number Placeholder 3">
            <a:extLst>
              <a:ext uri="{FF2B5EF4-FFF2-40B4-BE49-F238E27FC236}">
                <a16:creationId xmlns:a16="http://schemas.microsoft.com/office/drawing/2014/main" xmlns="" id="{216349C3-3452-435E-244F-4EB039FBB0C0}"/>
              </a:ext>
            </a:extLst>
          </p:cNvPr>
          <p:cNvSpPr>
            <a:spLocks noGrp="1"/>
          </p:cNvSpPr>
          <p:nvPr>
            <p:ph type="sldNum" sz="quarter" idx="5"/>
          </p:nvPr>
        </p:nvSpPr>
        <p:spPr/>
        <p:txBody>
          <a:bodyPr/>
          <a:lstStyle/>
          <a:p>
            <a:pPr algn="l" rtl="0"/>
            <a:fld id="{3E5DF9FD-7162-404A-8CD0-A628AF675F7F}" type="slidenum">
              <a:rPr/>
              <a:t>6</a:t>
            </a:fld>
            <a:endParaRPr lang="pt-BR"/>
          </a:p>
        </p:txBody>
      </p:sp>
    </p:spTree>
    <p:extLst>
      <p:ext uri="{BB962C8B-B14F-4D97-AF65-F5344CB8AC3E}">
        <p14:creationId xmlns:p14="http://schemas.microsoft.com/office/powerpoint/2010/main" val="369402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5587E7-1CBE-16A1-2DE5-B42824BF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CFEA4F1-E981-8A71-548F-352562E0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E8F6573-3F96-4EDC-908F-36A82A23CBE2}"/>
              </a:ext>
            </a:extLst>
          </p:cNvPr>
          <p:cNvSpPr>
            <a:spLocks noGrp="1"/>
          </p:cNvSpPr>
          <p:nvPr>
            <p:ph type="body" idx="1"/>
          </p:nvPr>
        </p:nvSpPr>
        <p:spPr/>
        <p:txBody>
          <a:bodyPr/>
          <a:lstStyle/>
          <a:p>
            <a:pPr lvl="0" algn="l" rtl="0"/>
            <a:r>
              <a:rPr lang="pt-BR" sz="1200" b="0" i="0" u="none" kern="1200" baseline="0">
                <a:solidFill>
                  <a:schemeClr val="tx1"/>
                </a:solidFill>
                <a:effectLst/>
                <a:latin typeface="+mn-lt"/>
                <a:ea typeface="+mn-ea"/>
                <a:cs typeface="+mn-cs"/>
              </a:rPr>
              <a:t>26% entraram em contato com a SIAHQ no ano passado. Desse grupo, 70% ficaram satisfeitas com o serviço prestado.</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15% ficaram insatisfeitas, e o motivo mais comum foi não terem recebido resposta ao e-mail ou chamada efetuada. Essa área já foi claramente identificada como uma oportunidade de melhoria e a SIAHQ está trabalhando ativamente para aprimorá-la.  </a:t>
            </a:r>
          </a:p>
          <a:p>
            <a:pPr lvl="0" algn="l" rtl="0"/>
            <a:r>
              <a:rPr lang="pt-BR" sz="1200" b="0" i="0" u="none" kern="1200" baseline="0">
                <a:solidFill>
                  <a:schemeClr val="tx1"/>
                </a:solidFill>
                <a:effectLst/>
                <a:latin typeface="+mn-lt"/>
                <a:ea typeface="+mn-ea"/>
                <a:cs typeface="+mn-cs"/>
              </a:rPr>
              <a:t>Das oportunidades de desenvolvimento de liderança e eventos oferecidos pela SIA, #SIALeadtoAchieve obteve a maior pontuação de “não aplicável” (para associadas que não participaram), 72%, e a menor pontuação de satisfação, 49%. Os webinários sob demanda obtiveram 52% de pontuação “não aplicável” e 66% de satisfação. </a:t>
            </a:r>
          </a:p>
          <a:p>
            <a:pPr marL="0" marR="0" lvl="0" indent="0" algn="l" defTabSz="457200" rtl="0" eaLnBrk="1" fontAlgn="auto" latinLnBrk="0" hangingPunct="1">
              <a:lnSpc>
                <a:spcPct val="100000"/>
              </a:lnSpc>
              <a:spcBef>
                <a:spcPts val="0"/>
              </a:spcBef>
              <a:spcAft>
                <a:spcPts val="0"/>
              </a:spcAft>
              <a:buClrTx/>
              <a:buSzTx/>
              <a:buFontTx/>
              <a:buNone/>
              <a:tabLst/>
              <a:defRPr/>
            </a:pPr>
            <a:r>
              <a:rPr lang="pt-BR" sz="1200" b="0" i="0" u="none" kern="1200" baseline="0">
                <a:solidFill>
                  <a:schemeClr val="tx1"/>
                </a:solidFill>
                <a:effectLst/>
                <a:latin typeface="+mn-lt"/>
                <a:ea typeface="+mn-ea"/>
                <a:cs typeface="+mn-cs"/>
              </a:rPr>
              <a:t>Os serviços de interpretação e tradução receberam pontuações de 67% e 70% de satisfação, respectivamente, ressaltando que, em alguns casos, a equipe de interpretação não estava preparada, não conhecia a nossa terminologia ou forneceu traduções imprecisas para a sua região. </a:t>
            </a:r>
          </a:p>
          <a:p>
            <a:pPr lvl="0" algn="l" rtl="0"/>
            <a:endParaRPr lang="pt-BR" sz="1200" kern="1200" dirty="0">
              <a:solidFill>
                <a:schemeClr val="tx1"/>
              </a:solidFill>
              <a:effectLst/>
              <a:latin typeface="+mn-lt"/>
              <a:ea typeface="+mn-ea"/>
              <a:cs typeface="+mn-cs"/>
            </a:endParaRPr>
          </a:p>
          <a:p>
            <a:endParaRPr lang="pt-BR" dirty="0"/>
          </a:p>
        </p:txBody>
      </p:sp>
      <p:sp>
        <p:nvSpPr>
          <p:cNvPr id="4" name="Slide Number Placeholder 3">
            <a:extLst>
              <a:ext uri="{FF2B5EF4-FFF2-40B4-BE49-F238E27FC236}">
                <a16:creationId xmlns:a16="http://schemas.microsoft.com/office/drawing/2014/main" xmlns="" id="{02ECF0D5-5583-7662-C96A-610895AC1F81}"/>
              </a:ext>
            </a:extLst>
          </p:cNvPr>
          <p:cNvSpPr>
            <a:spLocks noGrp="1"/>
          </p:cNvSpPr>
          <p:nvPr>
            <p:ph type="sldNum" sz="quarter" idx="5"/>
          </p:nvPr>
        </p:nvSpPr>
        <p:spPr/>
        <p:txBody>
          <a:bodyPr/>
          <a:lstStyle/>
          <a:p>
            <a:pPr algn="l" rtl="0"/>
            <a:fld id="{3E5DF9FD-7162-404A-8CD0-A628AF675F7F}" type="slidenum">
              <a:rPr/>
              <a:t>7</a:t>
            </a:fld>
            <a:endParaRPr lang="pt-BR"/>
          </a:p>
        </p:txBody>
      </p:sp>
    </p:spTree>
    <p:extLst>
      <p:ext uri="{BB962C8B-B14F-4D97-AF65-F5344CB8AC3E}">
        <p14:creationId xmlns:p14="http://schemas.microsoft.com/office/powerpoint/2010/main" val="10540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EE9591-7384-41FF-6441-405AC964D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399E327-337C-D3FC-7C9E-A51F2F2DF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D4DD1DB-C63B-EAE3-DDED-A4DDF2259837}"/>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Embora a satisfação geral e a probabilidade de recomendação a uma amiga sejam altas, a SIA está comprometida em mostrar às nossas associadas que reconhece, ouve e valoriza as suas preocupações, mesmo que não consiga resolver todas elas. Embora, em muitos casos, não será possível implementar essas mudanças imediatamente, esperamos que elas serão implementadas ao longo do ano que vem. </a:t>
            </a:r>
          </a:p>
          <a:p>
            <a:pPr algn="l" rtl="0"/>
            <a:r>
              <a:rPr lang="pt-BR" sz="1200" b="0" i="0" u="none" kern="1200" baseline="0">
                <a:solidFill>
                  <a:schemeClr val="tx1"/>
                </a:solidFill>
                <a:effectLst/>
                <a:latin typeface="+mn-lt"/>
                <a:ea typeface="+mn-ea"/>
                <a:cs typeface="+mn-cs"/>
              </a:rPr>
              <a:t>Vou apresentar algumas das conclusões da pesquisa baseadas nos dados acima, bem como temas de comentários abertos e os próximos passos:  </a:t>
            </a:r>
          </a:p>
          <a:p>
            <a:pPr algn="l" rtl="0"/>
            <a:r>
              <a:rPr lang="pt-BR" sz="1200" b="0" i="0" u="none" kern="1200" baseline="0">
                <a:solidFill>
                  <a:schemeClr val="tx1"/>
                </a:solidFill>
                <a:effectLst/>
                <a:latin typeface="+mn-lt"/>
                <a:ea typeface="+mn-ea"/>
                <a:cs typeface="+mn-cs"/>
              </a:rPr>
              <a:t>Pelos comentários e resultados, a SIA entende que o valor da associação precisa ser esclarecido e, portanto, sugere o seguinte: </a:t>
            </a:r>
          </a:p>
          <a:p>
            <a:pPr lvl="0" algn="l" rtl="0"/>
            <a:r>
              <a:rPr lang="pt-BR" sz="1200" b="0" i="0" u="none" kern="1200" baseline="0">
                <a:solidFill>
                  <a:schemeClr val="tx1"/>
                </a:solidFill>
                <a:effectLst/>
                <a:latin typeface="+mn-lt"/>
                <a:ea typeface="+mn-ea"/>
                <a:cs typeface="+mn-cs"/>
              </a:rPr>
              <a:t>Desenvolver um relatório anual da SIAHQ (não o relatório anual) divulgando o que a equipe da SIAHQ fez pelas associadas neste ano em termos de progresso tático em direção aos objetivos e de trabalho operacional desenvolvido para apoiar as associadas. </a:t>
            </a:r>
          </a:p>
          <a:p>
            <a:pPr lvl="0" algn="l" rtl="0"/>
            <a:r>
              <a:rPr lang="pt-BR" sz="1200" b="0" i="0" u="none" kern="1200" baseline="0">
                <a:solidFill>
                  <a:schemeClr val="tx1"/>
                </a:solidFill>
                <a:effectLst/>
                <a:latin typeface="+mn-lt"/>
                <a:ea typeface="+mn-ea"/>
                <a:cs typeface="+mn-cs"/>
              </a:rPr>
              <a:t>Todos os benefícios da associação devem ser articulados claramente e promovidos com frequência nas nossas plataformas de comunicação existentes, incluindo networking, desenvolvimento de comunidade e relacionamentos, além da nossa missão. Isso inclui recursos fundamentais existentes (especialmente para arrecadação de fundos e associação), ferramentas de administração de clube, webinários, Soroptimist UpliftHER e #SIALeadtoAchieve. Todos esses recursos também devem ser revisados e atualizados frequentemente para garantira a qualidade e a precisão.</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Criar e compartilhar anualmente uma postagem de blog apresentando o Conselho de Administração e a equipe da SIA. Incluir informações de contato da equipe para que as associadas possam resolver seus problemas de modo mais direto. </a:t>
            </a:r>
          </a:p>
          <a:p>
            <a:pPr lvl="0" algn="l" rtl="0"/>
            <a:r>
              <a:rPr lang="pt-BR" sz="1200" b="0" i="0" u="none" kern="1200" baseline="0">
                <a:solidFill>
                  <a:schemeClr val="tx1"/>
                </a:solidFill>
                <a:effectLst/>
                <a:latin typeface="+mn-lt"/>
                <a:ea typeface="+mn-ea"/>
                <a:cs typeface="+mn-cs"/>
              </a:rPr>
              <a:t>Considerar maneiras de ampliar a conexão entre as associadas e a equipe da SIAHQ, como a possibilidade de os clubes solicitarem que uma associada da equipe da SIAHQ participe virtualmente de um evento do clube. </a:t>
            </a:r>
          </a:p>
          <a:p>
            <a:endParaRPr lang="pt-BR" dirty="0"/>
          </a:p>
        </p:txBody>
      </p:sp>
      <p:sp>
        <p:nvSpPr>
          <p:cNvPr id="4" name="Slide Number Placeholder 3">
            <a:extLst>
              <a:ext uri="{FF2B5EF4-FFF2-40B4-BE49-F238E27FC236}">
                <a16:creationId xmlns:a16="http://schemas.microsoft.com/office/drawing/2014/main" xmlns="" id="{D7777978-55AD-35E4-8E70-19295A9AF875}"/>
              </a:ext>
            </a:extLst>
          </p:cNvPr>
          <p:cNvSpPr>
            <a:spLocks noGrp="1"/>
          </p:cNvSpPr>
          <p:nvPr>
            <p:ph type="sldNum" sz="quarter" idx="5"/>
          </p:nvPr>
        </p:nvSpPr>
        <p:spPr/>
        <p:txBody>
          <a:bodyPr/>
          <a:lstStyle/>
          <a:p>
            <a:pPr algn="l" rtl="0"/>
            <a:fld id="{3E5DF9FD-7162-404A-8CD0-A628AF675F7F}" type="slidenum">
              <a:rPr/>
              <a:t>8</a:t>
            </a:fld>
            <a:endParaRPr lang="pt-BR"/>
          </a:p>
        </p:txBody>
      </p:sp>
    </p:spTree>
    <p:extLst>
      <p:ext uri="{BB962C8B-B14F-4D97-AF65-F5344CB8AC3E}">
        <p14:creationId xmlns:p14="http://schemas.microsoft.com/office/powerpoint/2010/main" val="234862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52967F-5E0E-9604-473B-B7F7C3FD2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6CFC9A-8B71-0509-1574-F0C7FD043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E07A36-F580-5027-6328-27E968F82E47}"/>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Para lidar com a sensação de que se exige muito das associadas, a SIA sugere o seguinte: </a:t>
            </a:r>
          </a:p>
          <a:p>
            <a:pPr lvl="0" algn="l" rtl="0"/>
            <a:r>
              <a:rPr lang="pt-BR" sz="1200" b="0" i="0" u="none" kern="1200" baseline="0">
                <a:solidFill>
                  <a:schemeClr val="tx1"/>
                </a:solidFill>
                <a:effectLst/>
                <a:latin typeface="+mn-lt"/>
                <a:ea typeface="+mn-ea"/>
                <a:cs typeface="+mn-cs"/>
              </a:rPr>
              <a:t>Considerar o uso de anúncios pagos nas mídias sociais para promover o recrutamento das associadas e dos novos doadores.</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Continuar o trabalho para melhorar o processo de constituição do clube para que as novas associadas tenham uma compreensão mais clara da organização.</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Revisar os recursos de associação existentes e implementar as melhorias, principalmente no que diz respeito ao processo de captação e integração de novas associadas. </a:t>
            </a:r>
          </a:p>
          <a:p>
            <a:pPr lvl="0" algn="l" rtl="0"/>
            <a:r>
              <a:rPr lang="pt-BR" sz="1200" b="0" i="0" u="none" kern="1200" baseline="0">
                <a:solidFill>
                  <a:schemeClr val="tx1"/>
                </a:solidFill>
                <a:effectLst/>
                <a:latin typeface="+mn-lt"/>
                <a:ea typeface="+mn-ea"/>
                <a:cs typeface="+mn-cs"/>
              </a:rPr>
              <a:t>Continuar o trabalho de examinar o modelo abrangente de eventos da SIA para encontrar maneiras de reduzir os custos dos eventos para as novas associadas e para organização.</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No próximo biênio, fazer parceria com as Coordenadoras educacionais regionais para incentivar clubes e regiões a confiarem na SIAHQ como principal fornecedora de treinamento específico para funções, operações de clube e desenvolvimento de liderança.</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endParaRPr lang="pt-BR" dirty="0"/>
          </a:p>
        </p:txBody>
      </p:sp>
      <p:sp>
        <p:nvSpPr>
          <p:cNvPr id="4" name="Slide Number Placeholder 3">
            <a:extLst>
              <a:ext uri="{FF2B5EF4-FFF2-40B4-BE49-F238E27FC236}">
                <a16:creationId xmlns:a16="http://schemas.microsoft.com/office/drawing/2014/main" xmlns="" id="{D88D7629-38D0-FD98-7615-49AB303F5DAB}"/>
              </a:ext>
            </a:extLst>
          </p:cNvPr>
          <p:cNvSpPr>
            <a:spLocks noGrp="1"/>
          </p:cNvSpPr>
          <p:nvPr>
            <p:ph type="sldNum" sz="quarter" idx="5"/>
          </p:nvPr>
        </p:nvSpPr>
        <p:spPr/>
        <p:txBody>
          <a:bodyPr/>
          <a:lstStyle/>
          <a:p>
            <a:pPr algn="l" rtl="0"/>
            <a:fld id="{3E5DF9FD-7162-404A-8CD0-A628AF675F7F}" type="slidenum">
              <a:rPr/>
              <a:t>9</a:t>
            </a:fld>
            <a:endParaRPr lang="pt-BR"/>
          </a:p>
        </p:txBody>
      </p:sp>
    </p:spTree>
    <p:extLst>
      <p:ext uri="{BB962C8B-B14F-4D97-AF65-F5344CB8AC3E}">
        <p14:creationId xmlns:p14="http://schemas.microsoft.com/office/powerpoint/2010/main" val="130056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BE3968-FADC-2B4B-0CF2-10A759816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6DE434C-5A73-405A-2E12-0148778CC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43FC693-14BB-25DF-FAD3-70E31E03CB4F}"/>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Além disso, o feedback aberto apontou que as funções de liderança estão confusas. A SIA está planejando fazer o seguinte: </a:t>
            </a:r>
          </a:p>
          <a:p>
            <a:pPr lvl="0" algn="l" rtl="0"/>
            <a:r>
              <a:rPr lang="pt-BR" sz="1200" b="0" i="0" u="none" kern="1200" baseline="0">
                <a:solidFill>
                  <a:schemeClr val="tx1"/>
                </a:solidFill>
                <a:effectLst/>
                <a:latin typeface="+mn-lt"/>
                <a:ea typeface="+mn-ea"/>
                <a:cs typeface="+mn-cs"/>
              </a:rPr>
              <a:t>Criar recursos de treinamento sobre o roteiro do clube e revisar as orientações de administração do clube para novas líderes para que eles saibam o que é esperado e possam desempenhar bem suas funções. </a:t>
            </a:r>
          </a:p>
          <a:p>
            <a:pPr lvl="0" algn="l" rtl="0"/>
            <a:r>
              <a:rPr lang="pt-BR" sz="1200" b="0" i="0" u="none" kern="1200" baseline="0">
                <a:solidFill>
                  <a:schemeClr val="tx1"/>
                </a:solidFill>
                <a:effectLst/>
                <a:latin typeface="+mn-lt"/>
                <a:ea typeface="+mn-ea"/>
                <a:cs typeface="+mn-cs"/>
              </a:rPr>
              <a:t>Considerar maneiras rápidas de fornecer informações e ampliar os recursos existentes, como uma série regular de mídia social/Best for Women, em que cada elemento fundamental promove recursos e informações em postagens curtas e fáceis de entender. </a:t>
            </a:r>
          </a:p>
          <a:p>
            <a:endParaRPr lang="pt-BR" dirty="0"/>
          </a:p>
        </p:txBody>
      </p:sp>
      <p:sp>
        <p:nvSpPr>
          <p:cNvPr id="4" name="Slide Number Placeholder 3">
            <a:extLst>
              <a:ext uri="{FF2B5EF4-FFF2-40B4-BE49-F238E27FC236}">
                <a16:creationId xmlns:a16="http://schemas.microsoft.com/office/drawing/2014/main" xmlns="" id="{FF516514-52A7-E1A7-FA8E-A6A0252773C8}"/>
              </a:ext>
            </a:extLst>
          </p:cNvPr>
          <p:cNvSpPr>
            <a:spLocks noGrp="1"/>
          </p:cNvSpPr>
          <p:nvPr>
            <p:ph type="sldNum" sz="quarter" idx="5"/>
          </p:nvPr>
        </p:nvSpPr>
        <p:spPr/>
        <p:txBody>
          <a:bodyPr/>
          <a:lstStyle/>
          <a:p>
            <a:pPr algn="l" rtl="0"/>
            <a:fld id="{3E5DF9FD-7162-404A-8CD0-A628AF675F7F}" type="slidenum">
              <a:rPr/>
              <a:t>10</a:t>
            </a:fld>
            <a:endParaRPr lang="pt-BR"/>
          </a:p>
        </p:txBody>
      </p:sp>
    </p:spTree>
    <p:extLst>
      <p:ext uri="{BB962C8B-B14F-4D97-AF65-F5344CB8AC3E}">
        <p14:creationId xmlns:p14="http://schemas.microsoft.com/office/powerpoint/2010/main" val="149239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27BEFD-0B8F-9731-57F8-1FACC0067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5C432C7-D79D-7D5F-799F-7E4CE60A7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0AB7760-42E8-A7AB-2181-1AD84DD19668}"/>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Embora a SIA esteja em um espaço de transição com o site e o banco de dados, a organização está considerando as maneiras a seguir de melhorar as experiências das associadas com a tecnologia: </a:t>
            </a:r>
          </a:p>
          <a:p>
            <a:pPr lvl="0" algn="l" rtl="0"/>
            <a:r>
              <a:rPr lang="pt-BR" sz="1200" b="0" i="0" u="none" kern="1200" baseline="0">
                <a:solidFill>
                  <a:schemeClr val="tx1"/>
                </a:solidFill>
                <a:effectLst/>
                <a:latin typeface="+mn-lt"/>
                <a:ea typeface="+mn-ea"/>
                <a:cs typeface="+mn-cs"/>
              </a:rPr>
              <a:t>Uma seção contínua do Best for Women com links para vários recursos divididos por área fundamental e idioma para ajudar as associadas a localizarem os recursos necessários com mais facilidade.</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Envolver um comitê de associadas durante a descoberta e os testes de usuários para futuros projetos de tecnologia, como a Biblioteca de Recursos de Associadas, para melhorar a implementação desse recurso. </a:t>
            </a:r>
          </a:p>
          <a:p>
            <a:pPr lvl="0" algn="l" rtl="0"/>
            <a:r>
              <a:rPr lang="pt-BR" sz="1200" b="0" i="0" u="none" kern="1200" baseline="0">
                <a:solidFill>
                  <a:schemeClr val="tx1"/>
                </a:solidFill>
                <a:effectLst/>
                <a:latin typeface="+mn-lt"/>
                <a:ea typeface="+mn-ea"/>
                <a:cs typeface="+mn-cs"/>
              </a:rPr>
              <a:t>Continuar o plano de trabalho para melhorar a experiência das associadas existentes com o portal.  </a:t>
            </a:r>
          </a:p>
          <a:p>
            <a:endParaRPr lang="pt-BR" dirty="0"/>
          </a:p>
        </p:txBody>
      </p:sp>
      <p:sp>
        <p:nvSpPr>
          <p:cNvPr id="4" name="Slide Number Placeholder 3">
            <a:extLst>
              <a:ext uri="{FF2B5EF4-FFF2-40B4-BE49-F238E27FC236}">
                <a16:creationId xmlns:a16="http://schemas.microsoft.com/office/drawing/2014/main" xmlns="" id="{FF781902-2FC8-EB14-8F26-8A6C04B8ED32}"/>
              </a:ext>
            </a:extLst>
          </p:cNvPr>
          <p:cNvSpPr>
            <a:spLocks noGrp="1"/>
          </p:cNvSpPr>
          <p:nvPr>
            <p:ph type="sldNum" sz="quarter" idx="5"/>
          </p:nvPr>
        </p:nvSpPr>
        <p:spPr/>
        <p:txBody>
          <a:bodyPr/>
          <a:lstStyle/>
          <a:p>
            <a:pPr algn="l" rtl="0"/>
            <a:fld id="{3E5DF9FD-7162-404A-8CD0-A628AF675F7F}" type="slidenum">
              <a:rPr/>
              <a:t>11</a:t>
            </a:fld>
            <a:endParaRPr lang="pt-BR"/>
          </a:p>
        </p:txBody>
      </p:sp>
    </p:spTree>
    <p:extLst>
      <p:ext uri="{BB962C8B-B14F-4D97-AF65-F5344CB8AC3E}">
        <p14:creationId xmlns:p14="http://schemas.microsoft.com/office/powerpoint/2010/main" val="296433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1889D-F637-0F3E-D150-1AB7F4D4E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D4FA149-F28D-0A11-2CCF-727078D01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3713D3E-2BC1-3D91-695D-D941EABA0946}"/>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Por fim, a SIA está comprometida em melhorar a experiência das associadas que precisam de assistência das sedes, adotando as seguintes medidas: </a:t>
            </a:r>
          </a:p>
          <a:p>
            <a:pPr lvl="0" algn="l" rtl="0"/>
            <a:r>
              <a:rPr lang="pt-BR" sz="1200" b="0" i="0" u="none" kern="1200" baseline="0">
                <a:solidFill>
                  <a:schemeClr val="tx1"/>
                </a:solidFill>
                <a:effectLst/>
                <a:latin typeface="+mn-lt"/>
                <a:ea typeface="+mn-ea"/>
                <a:cs typeface="+mn-cs"/>
              </a:rPr>
              <a:t>Revisar a qualidade da tradução e da interpretação para garantir que todas as associadas possam participar integralmente das nossas ofertas e garantir que cada evento tenha uma pergunta de pesquisa sobre a qualidade da interpretação. </a:t>
            </a:r>
          </a:p>
          <a:p>
            <a:pPr lvl="0" algn="l" rtl="0"/>
            <a:r>
              <a:rPr lang="pt-BR" sz="1200" b="0" i="0" u="none" kern="1200" baseline="0">
                <a:solidFill>
                  <a:schemeClr val="tx1"/>
                </a:solidFill>
                <a:effectLst/>
                <a:latin typeface="+mn-lt"/>
                <a:ea typeface="+mn-ea"/>
                <a:cs typeface="+mn-cs"/>
              </a:rPr>
              <a:t>Os sistemas telefônicos devem ser avaliados e testados para garantir que todos os ramais estejam atualizados e direcionem as chamadas corretamente a associadas ativas e correio de voz, garantindo que nenhuma chamada fique sem solução por um longo período devido a encaminhamentos incorretos.  </a:t>
            </a:r>
          </a:p>
          <a:p>
            <a:pPr lvl="0" algn="l" rtl="0"/>
            <a:r>
              <a:rPr lang="pt-BR" sz="1200" b="0" i="0" u="none" kern="1200" baseline="0">
                <a:solidFill>
                  <a:schemeClr val="tx1"/>
                </a:solidFill>
                <a:effectLst/>
                <a:latin typeface="+mn-lt"/>
                <a:ea typeface="+mn-ea"/>
                <a:cs typeface="+mn-cs"/>
              </a:rPr>
              <a:t>Continuar trabalhando para que mais chamadas e e-mails de atendimento das associadas sejam resolvidos no primeiro contato.</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Considerar adicionar um horário de atendimento mensal fixo para que as associadas recebam assistência com o portal ou acessem recursos com a equipe em uma chamada pelo Zoom.</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Considerar se as líderes voluntárias da SIA podem fornecer treinamento e insights sobre suas culturas de origem para que possamos aprender mais e responder melhor ao feedback recebido de que nossa abordagem é excessivamente centrada nos EUA.  </a:t>
            </a:r>
          </a:p>
          <a:p>
            <a:endParaRPr lang="pt-BR" dirty="0"/>
          </a:p>
        </p:txBody>
      </p:sp>
      <p:sp>
        <p:nvSpPr>
          <p:cNvPr id="4" name="Slide Number Placeholder 3">
            <a:extLst>
              <a:ext uri="{FF2B5EF4-FFF2-40B4-BE49-F238E27FC236}">
                <a16:creationId xmlns:a16="http://schemas.microsoft.com/office/drawing/2014/main" xmlns="" id="{D1235BC2-D9DC-A0D1-37E5-42A6114C7E78}"/>
              </a:ext>
            </a:extLst>
          </p:cNvPr>
          <p:cNvSpPr>
            <a:spLocks noGrp="1"/>
          </p:cNvSpPr>
          <p:nvPr>
            <p:ph type="sldNum" sz="quarter" idx="5"/>
          </p:nvPr>
        </p:nvSpPr>
        <p:spPr/>
        <p:txBody>
          <a:bodyPr/>
          <a:lstStyle/>
          <a:p>
            <a:pPr algn="l" rtl="0"/>
            <a:fld id="{3E5DF9FD-7162-404A-8CD0-A628AF675F7F}" type="slidenum">
              <a:rPr/>
              <a:t>12</a:t>
            </a:fld>
            <a:endParaRPr lang="pt-BR"/>
          </a:p>
        </p:txBody>
      </p:sp>
    </p:spTree>
    <p:extLst>
      <p:ext uri="{BB962C8B-B14F-4D97-AF65-F5344CB8AC3E}">
        <p14:creationId xmlns:p14="http://schemas.microsoft.com/office/powerpoint/2010/main" val="1364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A935FC-2CC2-DB2E-EA4A-F0644F07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9CFDF2-603C-9890-A5FB-48B7FEDC1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421ED69-C9AD-7EE9-9B9C-804F7ED10D29}"/>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É claro que, embora a SIA possa tomar medidas, a experiência local das associadas dentro de seu próprio clube, distrito e região é um fator-chave para a sua satisfação.  </a:t>
            </a:r>
          </a:p>
          <a:p>
            <a:pPr lvl="0" algn="l" rtl="0"/>
            <a:r>
              <a:rPr lang="pt-BR" sz="1200" b="0" i="0" u="none" kern="1200" baseline="0">
                <a:solidFill>
                  <a:schemeClr val="tx1"/>
                </a:solidFill>
                <a:effectLst/>
                <a:latin typeface="+mn-lt"/>
                <a:ea typeface="+mn-ea"/>
                <a:cs typeface="+mn-cs"/>
              </a:rPr>
              <a:t>Continuar o plano de trabalho existente para o Código de Conduta de Líderes e Associadas para reduzir os problemas relacionados a respeito e boa convivência no nível local e fornecer mais estrutura para lidar com elas.</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Garantir que o </a:t>
            </a:r>
            <a:r>
              <a:rPr lang="pt-BR" sz="1200" b="0" i="1" u="none" kern="1200" baseline="0">
                <a:solidFill>
                  <a:schemeClr val="tx1"/>
                </a:solidFill>
                <a:effectLst/>
                <a:latin typeface="+mn-lt"/>
                <a:ea typeface="+mn-ea"/>
                <a:cs typeface="+mn-cs"/>
              </a:rPr>
              <a:t>Best for Women</a:t>
            </a:r>
            <a:r>
              <a:rPr lang="pt-BR" sz="1200" b="0" i="0" u="none" kern="1200" baseline="0">
                <a:solidFill>
                  <a:schemeClr val="tx1"/>
                </a:solidFill>
                <a:effectLst/>
                <a:latin typeface="+mn-lt"/>
                <a:ea typeface="+mn-ea"/>
                <a:cs typeface="+mn-cs"/>
              </a:rPr>
              <a:t> seja promovido como a principal fonte de notícias da SIA para que as associadas novas e antigas saibam como usá-lo para eventos e recursos.Comunicar que ele está disponível no blog para as associadas que não desejam lê-lo por e-mail.</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Fazer parceria com as coordenadoras de programas, tanto regionais quanto dos clubes, para promover os Projetos Aceleradores para o Grande Objetivo e alinhar os projetos não focados em missões à medida que novas associadas se juntam aos nossos Programas de Sonhos e à nossa missão.</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pPr lvl="0" algn="l" rtl="0"/>
            <a:r>
              <a:rPr lang="pt-BR" sz="1200" b="0" i="0" u="none" kern="1200" baseline="0">
                <a:solidFill>
                  <a:schemeClr val="tx1"/>
                </a:solidFill>
                <a:effectLst/>
                <a:latin typeface="+mn-lt"/>
                <a:ea typeface="+mn-ea"/>
                <a:cs typeface="+mn-cs"/>
              </a:rPr>
              <a:t>Desenvolver e fornecer treinamento sobre operações do clube como, por exemplo, planejamento de reuniões eficazes, treinamento de governança e treinamento de funções.</a:t>
            </a:r>
            <a:r>
              <a:rPr lang="pt-BR" sz="1200" b="1" i="0" u="none" kern="1200" baseline="0">
                <a:solidFill>
                  <a:schemeClr val="tx1"/>
                </a:solidFill>
                <a:effectLst/>
                <a:latin typeface="+mn-lt"/>
                <a:ea typeface="+mn-ea"/>
                <a:cs typeface="+mn-cs"/>
              </a:rPr>
              <a:t> </a:t>
            </a:r>
            <a:r>
              <a:rPr lang="pt-BR" sz="1200" b="0" i="0" u="none" kern="1200" baseline="0">
                <a:solidFill>
                  <a:schemeClr val="tx1"/>
                </a:solidFill>
                <a:effectLst/>
                <a:latin typeface="+mn-lt"/>
                <a:ea typeface="+mn-ea"/>
                <a:cs typeface="+mn-cs"/>
              </a:rPr>
              <a:t> </a:t>
            </a:r>
          </a:p>
          <a:p>
            <a:endParaRPr lang="pt-BR" dirty="0"/>
          </a:p>
        </p:txBody>
      </p:sp>
      <p:sp>
        <p:nvSpPr>
          <p:cNvPr id="4" name="Slide Number Placeholder 3">
            <a:extLst>
              <a:ext uri="{FF2B5EF4-FFF2-40B4-BE49-F238E27FC236}">
                <a16:creationId xmlns:a16="http://schemas.microsoft.com/office/drawing/2014/main" xmlns="" id="{7E4F7266-70EF-50D0-F501-90F55C43FD41}"/>
              </a:ext>
            </a:extLst>
          </p:cNvPr>
          <p:cNvSpPr>
            <a:spLocks noGrp="1"/>
          </p:cNvSpPr>
          <p:nvPr>
            <p:ph type="sldNum" sz="quarter" idx="5"/>
          </p:nvPr>
        </p:nvSpPr>
        <p:spPr/>
        <p:txBody>
          <a:bodyPr/>
          <a:lstStyle/>
          <a:p>
            <a:pPr algn="l" rtl="0"/>
            <a:fld id="{3E5DF9FD-7162-404A-8CD0-A628AF675F7F}" type="slidenum">
              <a:rPr/>
              <a:t>13</a:t>
            </a:fld>
            <a:endParaRPr lang="pt-BR"/>
          </a:p>
        </p:txBody>
      </p:sp>
    </p:spTree>
    <p:extLst>
      <p:ext uri="{BB962C8B-B14F-4D97-AF65-F5344CB8AC3E}">
        <p14:creationId xmlns:p14="http://schemas.microsoft.com/office/powerpoint/2010/main" val="2551968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BB5B5D-423A-0B27-0F82-B05A86E9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E40FB4-5E33-AA69-A95D-E9EA802BB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13CC92-C4EE-28DE-1682-B084A9896C43}"/>
              </a:ext>
            </a:extLst>
          </p:cNvPr>
          <p:cNvSpPr>
            <a:spLocks noGrp="1"/>
          </p:cNvSpPr>
          <p:nvPr>
            <p:ph type="body" idx="1"/>
          </p:nvPr>
        </p:nvSpPr>
        <p:spPr/>
        <p:txBody>
          <a:bodyPr/>
          <a:lstStyle/>
          <a:p>
            <a:pPr algn="l" rtl="0"/>
            <a:r>
              <a:rPr lang="pt-BR" sz="1200" b="0" i="0" u="none" kern="1200" baseline="0">
                <a:solidFill>
                  <a:schemeClr val="tx1"/>
                </a:solidFill>
                <a:effectLst/>
                <a:latin typeface="+mn-lt"/>
                <a:ea typeface="+mn-ea"/>
                <a:cs typeface="+mn-cs"/>
              </a:rPr>
              <a:t>E o que você acha? Você gostaria de acrescentar algo sobre as informações compartilhadas?  </a:t>
            </a:r>
          </a:p>
          <a:p>
            <a:pPr algn="l" rtl="0"/>
            <a:r>
              <a:rPr lang="pt-BR" sz="1200" b="0" i="0" u="none" kern="1200" baseline="0">
                <a:solidFill>
                  <a:schemeClr val="tx1"/>
                </a:solidFill>
                <a:effectLst/>
                <a:latin typeface="+mn-lt"/>
                <a:ea typeface="+mn-ea"/>
                <a:cs typeface="+mn-cs"/>
              </a:rPr>
              <a:t>O que você acha que está faltando?  </a:t>
            </a:r>
          </a:p>
          <a:p>
            <a:pPr algn="l" rtl="0"/>
            <a:r>
              <a:rPr lang="pt-BR" sz="1200" b="0" i="0" u="none" kern="1200" baseline="0">
                <a:solidFill>
                  <a:schemeClr val="tx1"/>
                </a:solidFill>
                <a:effectLst/>
                <a:latin typeface="+mn-lt"/>
                <a:ea typeface="+mn-ea"/>
                <a:cs typeface="+mn-cs"/>
              </a:rPr>
              <a:t>Como podemos superar algumas áreas que têm baixa conscientização das associadas? </a:t>
            </a:r>
          </a:p>
          <a:p>
            <a:pPr algn="l" rtl="0"/>
            <a:r>
              <a:rPr lang="pt-BR" sz="1200" b="0" i="1" u="none" kern="1200" baseline="0">
                <a:solidFill>
                  <a:schemeClr val="tx1"/>
                </a:solidFill>
                <a:effectLst/>
                <a:latin typeface="+mn-lt"/>
                <a:ea typeface="+mn-ea"/>
                <a:cs typeface="+mn-cs"/>
              </a:rPr>
              <a:t>(coletar respostas)</a:t>
            </a:r>
            <a:r>
              <a:rPr lang="pt-BR" sz="1200" b="0" i="0" u="none" kern="1200" baseline="0">
                <a:solidFill>
                  <a:schemeClr val="tx1"/>
                </a:solidFill>
                <a:effectLst/>
                <a:latin typeface="+mn-lt"/>
                <a:ea typeface="+mn-ea"/>
                <a:cs typeface="+mn-cs"/>
              </a:rPr>
              <a:t> </a:t>
            </a:r>
          </a:p>
          <a:p>
            <a:pPr algn="l" rtl="0"/>
            <a:r>
              <a:rPr lang="pt-BR" sz="1200" b="0" i="0" u="none" kern="1200" baseline="0">
                <a:solidFill>
                  <a:schemeClr val="tx1"/>
                </a:solidFill>
                <a:effectLst/>
                <a:latin typeface="+mn-lt"/>
                <a:ea typeface="+mn-ea"/>
                <a:cs typeface="+mn-cs"/>
              </a:rPr>
              <a:t>O que você acha que o seu clube pode fazer de diferente no nível local ou dentro do nosso distrito/região para garantir que todas as associadas tenham uma experiência positiva com a Soroptimista?  </a:t>
            </a:r>
          </a:p>
          <a:p>
            <a:pPr algn="l" rtl="0"/>
            <a:r>
              <a:rPr lang="pt-BR" sz="1200" b="0" i="1" u="none" kern="1200" baseline="0">
                <a:solidFill>
                  <a:schemeClr val="tx1"/>
                </a:solidFill>
                <a:effectLst/>
                <a:latin typeface="+mn-lt"/>
                <a:ea typeface="+mn-ea"/>
                <a:cs typeface="+mn-cs"/>
              </a:rPr>
              <a:t>(coletar respostas)</a:t>
            </a:r>
            <a:r>
              <a:rPr lang="pt-BR" sz="1200" b="0" i="0" u="none" kern="1200" baseline="0">
                <a:solidFill>
                  <a:schemeClr val="tx1"/>
                </a:solidFill>
                <a:effectLst/>
                <a:latin typeface="+mn-lt"/>
                <a:ea typeface="+mn-ea"/>
                <a:cs typeface="+mn-cs"/>
              </a:rPr>
              <a:t> </a:t>
            </a:r>
          </a:p>
          <a:p>
            <a:endParaRPr lang="pt-BR" dirty="0"/>
          </a:p>
        </p:txBody>
      </p:sp>
      <p:sp>
        <p:nvSpPr>
          <p:cNvPr id="4" name="Slide Number Placeholder 3">
            <a:extLst>
              <a:ext uri="{FF2B5EF4-FFF2-40B4-BE49-F238E27FC236}">
                <a16:creationId xmlns:a16="http://schemas.microsoft.com/office/drawing/2014/main" xmlns="" id="{6A476552-A543-6F7A-9657-5CC89A8E00D9}"/>
              </a:ext>
            </a:extLst>
          </p:cNvPr>
          <p:cNvSpPr>
            <a:spLocks noGrp="1"/>
          </p:cNvSpPr>
          <p:nvPr>
            <p:ph type="sldNum" sz="quarter" idx="5"/>
          </p:nvPr>
        </p:nvSpPr>
        <p:spPr/>
        <p:txBody>
          <a:bodyPr/>
          <a:lstStyle/>
          <a:p>
            <a:pPr algn="l" rtl="0"/>
            <a:fld id="{3E5DF9FD-7162-404A-8CD0-A628AF675F7F}" type="slidenum">
              <a:rPr/>
              <a:t>14</a:t>
            </a:fld>
            <a:endParaRPr lang="pt-BR"/>
          </a:p>
        </p:txBody>
      </p:sp>
    </p:spTree>
    <p:extLst>
      <p:ext uri="{BB962C8B-B14F-4D97-AF65-F5344CB8AC3E}">
        <p14:creationId xmlns:p14="http://schemas.microsoft.com/office/powerpoint/2010/main" val="14373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pt-BR" sz="1200" b="0" i="0" u="none" kern="1200" baseline="0">
                <a:solidFill>
                  <a:schemeClr val="tx1"/>
                </a:solidFill>
                <a:effectLst/>
                <a:latin typeface="+mn-lt"/>
                <a:ea typeface="+mn-ea"/>
                <a:cs typeface="+mn-cs"/>
              </a:rPr>
              <a:t>Gostaria de incentivar todas a reservar um momento e anotar algumas ideias sobre o que seu clube ou até mesmo você pessoalmente pode fazer para melhorar a experiência da Soroptimista. Ouvir as ideias de uma nova associada, ajudar alguém a se adaptar à sua nova posição de liderança ou garantir que outras associadas saibam ler o Best for Women para obter as últimas notícias e informações — todas essas são as maneiras de ajudar a aumentar a retenção e ajudar a Soroptimista a alcançar seu potencial máximo!  Muito obrigada!</a:t>
            </a:r>
          </a:p>
          <a:p>
            <a:endParaRPr lang="pt-BR" dirty="0"/>
          </a:p>
        </p:txBody>
      </p:sp>
      <p:sp>
        <p:nvSpPr>
          <p:cNvPr id="4" name="Slide Number Placeholder 3"/>
          <p:cNvSpPr>
            <a:spLocks noGrp="1"/>
          </p:cNvSpPr>
          <p:nvPr>
            <p:ph type="sldNum" sz="quarter" idx="5"/>
          </p:nvPr>
        </p:nvSpPr>
        <p:spPr/>
        <p:txBody>
          <a:bodyPr/>
          <a:lstStyle/>
          <a:p>
            <a:pPr algn="l" rtl="0"/>
            <a:fld id="{3E5DF9FD-7162-404A-8CD0-A628AF675F7F}" type="slidenum">
              <a:rPr/>
              <a:t>15</a:t>
            </a:fld>
            <a:endParaRPr lang="pt-BR"/>
          </a:p>
        </p:txBody>
      </p:sp>
    </p:spTree>
    <p:extLst>
      <p:ext uri="{BB962C8B-B14F-4D97-AF65-F5344CB8AC3E}">
        <p14:creationId xmlns:p14="http://schemas.microsoft.com/office/powerpoint/2010/main" val="37702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xmlns=""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xmlns=""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xmlns=""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pt-BR">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2000" b="0" i="0" u="none" spc="300" baseline="0">
                <a:latin typeface="Corbel" panose="020B0503020204020204" pitchFamily="34" charset="0"/>
                <a:cs typeface="Calibri"/>
              </a:rPr>
              <a:t>SOROPTIMIST INTERNATIONAL OF THE AMERICAS, INC.®</a:t>
            </a:r>
          </a:p>
          <a:p>
            <a:pPr algn="ctr" rtl="0"/>
            <a:endParaRPr lang="pt-BR"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pt-BR">
              <a:solidFill>
                <a:schemeClr val="tx1">
                  <a:lumMod val="65000"/>
                  <a:lumOff val="35000"/>
                </a:schemeClr>
              </a:solidFill>
            </a:endParaRPr>
          </a:p>
        </p:txBody>
      </p:sp>
      <p:sp>
        <p:nvSpPr>
          <p:cNvPr id="10" name="TextBox 9"/>
          <p:cNvSpPr txBox="1"/>
          <p:nvPr/>
        </p:nvSpPr>
        <p:spPr>
          <a:xfrm>
            <a:off x="4402027" y="1712665"/>
            <a:ext cx="4354516" cy="840230"/>
          </a:xfrm>
          <a:prstGeom prst="rect">
            <a:avLst/>
          </a:prstGeom>
          <a:noFill/>
        </p:spPr>
        <p:txBody>
          <a:bodyPr wrap="square" rtlCol="0">
            <a:spAutoFit/>
          </a:bodyPr>
          <a:lstStyle/>
          <a:p>
            <a:pPr algn="l" rtl="0">
              <a:lnSpc>
                <a:spcPct val="90000"/>
              </a:lnSpc>
            </a:pPr>
            <a:r>
              <a:rPr lang="pt-BR" b="1" i="0" u="none" baseline="0">
                <a:solidFill>
                  <a:srgbClr val="BB4076"/>
                </a:solidFill>
              </a:rPr>
              <a:t>Sua voz importa! </a:t>
            </a:r>
          </a:p>
          <a:p>
            <a:pPr algn="l" rtl="0">
              <a:lnSpc>
                <a:spcPct val="90000"/>
              </a:lnSpc>
            </a:pPr>
            <a:r>
              <a:rPr lang="pt-BR" b="1" i="0" u="none" baseline="0">
                <a:solidFill>
                  <a:srgbClr val="BB4076"/>
                </a:solidFill>
              </a:rPr>
              <a:t>Apresentação e análise dos resultados da pesquisa de experiência das associadas da Soroptimista</a:t>
            </a:r>
            <a:endParaRPr lang="pt-BR" sz="4000" b="1" dirty="0">
              <a:solidFill>
                <a:srgbClr val="BB4076"/>
              </a:solidFill>
              <a:latin typeface="Effra" panose="020B0603020203020204" pitchFamily="34" charset="77"/>
              <a:cs typeface="Tw Cen MT"/>
            </a:endParaRPr>
          </a:p>
        </p:txBody>
      </p:sp>
      <p:sp>
        <p:nvSpPr>
          <p:cNvPr id="3" name="TextBox 2">
            <a:extLst>
              <a:ext uri="{FF2B5EF4-FFF2-40B4-BE49-F238E27FC236}">
                <a16:creationId xmlns:a16="http://schemas.microsoft.com/office/drawing/2014/main" xmlns="" id="{DAC064BB-F697-1D46-A1F3-B18A749C9FDB}"/>
              </a:ext>
            </a:extLst>
          </p:cNvPr>
          <p:cNvSpPr txBox="1"/>
          <p:nvPr/>
        </p:nvSpPr>
        <p:spPr>
          <a:xfrm>
            <a:off x="4402026" y="3205820"/>
            <a:ext cx="2495227" cy="369332"/>
          </a:xfrm>
          <a:prstGeom prst="rect">
            <a:avLst/>
          </a:prstGeom>
          <a:noFill/>
        </p:spPr>
        <p:txBody>
          <a:bodyPr wrap="square" rtlCol="0">
            <a:spAutoFit/>
          </a:bodyPr>
          <a:lstStyle/>
          <a:p>
            <a:pPr algn="l" rtl="0"/>
            <a:r>
              <a:rPr lang="pt-BR" b="0" i="0" u="none" baseline="0">
                <a:latin typeface="Corbel" panose="020B0503020204020204" pitchFamily="34" charset="0"/>
                <a:cs typeface="Tw Cen MT"/>
              </a:rPr>
              <a:t>Outono de 2025</a:t>
            </a:r>
          </a:p>
        </p:txBody>
      </p:sp>
      <p:pic>
        <p:nvPicPr>
          <p:cNvPr id="9" name="Picture 8">
            <a:extLst>
              <a:ext uri="{FF2B5EF4-FFF2-40B4-BE49-F238E27FC236}">
                <a16:creationId xmlns:a16="http://schemas.microsoft.com/office/drawing/2014/main" xmlns="" id="{D3EDCED1-01A3-5648-B7CD-AB6374511CA4}"/>
              </a:ext>
            </a:extLst>
          </p:cNvPr>
          <p:cNvPicPr>
            <a:picLocks noChangeAspect="1"/>
          </p:cNvPicPr>
          <p:nvPr/>
        </p:nvPicPr>
        <p:blipFill>
          <a:blip r:embed="rId3"/>
          <a:stretch>
            <a:fillRect/>
          </a:stretch>
        </p:blipFill>
        <p:spPr>
          <a:xfrm>
            <a:off x="4488084" y="3031688"/>
            <a:ext cx="2140157" cy="45719"/>
          </a:xfrm>
          <a:prstGeom prst="rect">
            <a:avLst/>
          </a:prstGeom>
        </p:spPr>
      </p:pic>
      <p:pic>
        <p:nvPicPr>
          <p:cNvPr id="7" name="Picture 6" descr="Padrão de fundo&#10;&#10;Descrição gerada automaticamente">
            <a:extLst>
              <a:ext uri="{FF2B5EF4-FFF2-40B4-BE49-F238E27FC236}">
                <a16:creationId xmlns:a16="http://schemas.microsoft.com/office/drawing/2014/main" xmlns=""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tipo&#10;&#10;Descrição gerada automaticamente">
            <a:extLst>
              <a:ext uri="{FF2B5EF4-FFF2-40B4-BE49-F238E27FC236}">
                <a16:creationId xmlns:a16="http://schemas.microsoft.com/office/drawing/2014/main" xmlns=""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Um computador sobre uma mesa&#10;&#10;O conteúdo gerado por IA pode estar incorreto.">
            <a:extLst>
              <a:ext uri="{FF2B5EF4-FFF2-40B4-BE49-F238E27FC236}">
                <a16:creationId xmlns:a16="http://schemas.microsoft.com/office/drawing/2014/main" xmlns="" id="{37C423A4-703D-E41F-0889-EA06F6E00BD0}"/>
              </a:ext>
            </a:extLst>
          </p:cNvPr>
          <p:cNvPicPr>
            <a:picLocks noGrp="1" noChangeAspect="1"/>
          </p:cNvPicPr>
          <p:nvPr>
            <p:ph sz="quarter" idx="2"/>
          </p:nvPr>
        </p:nvPicPr>
        <p:blipFill>
          <a:blip r:embed="rId3"/>
          <a:stretch>
            <a:fillRect/>
          </a:stretch>
        </p:blipFill>
        <p:spPr>
          <a:xfrm>
            <a:off x="4371473" y="1286897"/>
            <a:ext cx="4772527" cy="3160712"/>
          </a:xfrm>
        </p:spPr>
      </p:pic>
      <p:sp>
        <p:nvSpPr>
          <p:cNvPr id="4" name="Title 3"/>
          <p:cNvSpPr>
            <a:spLocks noGrp="1"/>
          </p:cNvSpPr>
          <p:nvPr>
            <p:ph type="title"/>
          </p:nvPr>
        </p:nvSpPr>
        <p:spPr/>
        <p:txBody>
          <a:bodyPr>
            <a:normAutofit fontScale="90000"/>
          </a:bodyPr>
          <a:lstStyle/>
          <a:p>
            <a:pPr rtl="0"/>
            <a:r>
              <a:rPr lang="pt-BR" b="0" i="0" u="none" baseline="0"/>
              <a:t>Pesquisa de satisfação com a associação</a:t>
            </a:r>
          </a:p>
        </p:txBody>
      </p:sp>
      <p:sp>
        <p:nvSpPr>
          <p:cNvPr id="7" name="Footer Placeholder 2">
            <a:extLst>
              <a:ext uri="{FF2B5EF4-FFF2-40B4-BE49-F238E27FC236}">
                <a16:creationId xmlns:a16="http://schemas.microsoft.com/office/drawing/2014/main" xmlns="" id="{718FCFE7-71C3-4C46-87F4-B4C784BA6DC5}"/>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8" name="TextBox 7">
            <a:extLst>
              <a:ext uri="{FF2B5EF4-FFF2-40B4-BE49-F238E27FC236}">
                <a16:creationId xmlns:a16="http://schemas.microsoft.com/office/drawing/2014/main" xmlns="" id="{5412DD7D-C2E5-794F-EBBD-DF975E9E687C}"/>
              </a:ext>
            </a:extLst>
          </p:cNvPr>
          <p:cNvSpPr txBox="1"/>
          <p:nvPr/>
        </p:nvSpPr>
        <p:spPr>
          <a:xfrm>
            <a:off x="419622" y="1286897"/>
            <a:ext cx="3757808" cy="2308324"/>
          </a:xfrm>
          <a:prstGeom prst="rect">
            <a:avLst/>
          </a:prstGeom>
          <a:noFill/>
        </p:spPr>
        <p:txBody>
          <a:bodyPr wrap="square" rtlCol="0">
            <a:spAutoFit/>
          </a:bodyPr>
          <a:lstStyle/>
          <a:p>
            <a:pPr marL="285750" indent="-285750" algn="l" rtl="0" fontAlgn="base">
              <a:buFont typeface="Arial" panose="020B0604020202020204" pitchFamily="34" charset="0"/>
              <a:buChar char="•"/>
            </a:pPr>
            <a:r>
              <a:rPr lang="pt-BR" b="0" i="0" u="none" baseline="0"/>
              <a:t>2.631 associadas responderam à pesquisa.</a:t>
            </a:r>
          </a:p>
          <a:p>
            <a:pPr marL="285750" indent="-285750" algn="l" rtl="0" fontAlgn="base">
              <a:buFont typeface="Arial" panose="020B0604020202020204" pitchFamily="34" charset="0"/>
              <a:buChar char="•"/>
            </a:pPr>
            <a:r>
              <a:rPr lang="pt-BR" b="0" i="0" u="none" baseline="0"/>
              <a:t>A representatividade da pesquisa foi boa: contamos com a participação de associadas de várias faixas etárias, tempo de associação e de todas as regiões.  </a:t>
            </a:r>
          </a:p>
          <a:p>
            <a:pPr marL="285750" indent="-285750" algn="l" rtl="0" fontAlgn="base">
              <a:buFont typeface="Arial" panose="020B0604020202020204" pitchFamily="34" charset="0"/>
              <a:buChar char="•"/>
            </a:pPr>
            <a:r>
              <a:rPr lang="pt-BR" b="0" i="0" u="none" baseline="0"/>
              <a:t>Devido ao volume da pesquisa, não será possível analisar todos os dados hoje.</a:t>
            </a: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6C6C51-732F-881A-1F97-B9E4688226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400C626-D68F-7EC9-337C-575551F8A9BD}"/>
              </a:ext>
            </a:extLst>
          </p:cNvPr>
          <p:cNvSpPr>
            <a:spLocks noGrp="1"/>
          </p:cNvSpPr>
          <p:nvPr>
            <p:ph sz="quarter" idx="2"/>
          </p:nvPr>
        </p:nvSpPr>
        <p:spPr>
          <a:xfrm>
            <a:off x="550534" y="1245582"/>
            <a:ext cx="7696000" cy="2686050"/>
          </a:xfrm>
        </p:spPr>
        <p:txBody>
          <a:bodyPr/>
          <a:lstStyle/>
          <a:p>
            <a:pPr algn="l" rtl="0" fontAlgn="base"/>
            <a:r>
              <a:rPr lang="pt-BR" b="0" i="0" u="none" baseline="0"/>
              <a:t>76% avaliaram a sua experiência geral com a SIA positivamente.  </a:t>
            </a:r>
          </a:p>
          <a:p>
            <a:pPr algn="l" rtl="0" fontAlgn="base"/>
            <a:endParaRPr lang="pt-BR" dirty="0"/>
          </a:p>
          <a:p>
            <a:pPr algn="l" rtl="0" fontAlgn="base"/>
            <a:r>
              <a:rPr lang="pt-BR" b="0" i="0" u="none" baseline="0"/>
              <a:t>91% disseram que recomendariam a associação à SIA a uma amiga. </a:t>
            </a:r>
          </a:p>
        </p:txBody>
      </p:sp>
      <p:sp>
        <p:nvSpPr>
          <p:cNvPr id="3" name="Title 2">
            <a:extLst>
              <a:ext uri="{FF2B5EF4-FFF2-40B4-BE49-F238E27FC236}">
                <a16:creationId xmlns:a16="http://schemas.microsoft.com/office/drawing/2014/main" xmlns="" id="{51241DFE-CD43-25DF-8441-9AADE967DA89}"/>
              </a:ext>
            </a:extLst>
          </p:cNvPr>
          <p:cNvSpPr>
            <a:spLocks noGrp="1"/>
          </p:cNvSpPr>
          <p:nvPr>
            <p:ph type="title"/>
          </p:nvPr>
        </p:nvSpPr>
        <p:spPr/>
        <p:txBody>
          <a:bodyPr>
            <a:normAutofit fontScale="90000"/>
          </a:bodyPr>
          <a:lstStyle/>
          <a:p>
            <a:pPr algn="l" rtl="0"/>
            <a:r>
              <a:rPr lang="pt-BR" b="0" i="0" u="none" baseline="0"/>
              <a:t>Principais resultados</a:t>
            </a:r>
          </a:p>
        </p:txBody>
      </p:sp>
      <p:sp>
        <p:nvSpPr>
          <p:cNvPr id="4" name="Footer Placeholder 2">
            <a:extLst>
              <a:ext uri="{FF2B5EF4-FFF2-40B4-BE49-F238E27FC236}">
                <a16:creationId xmlns:a16="http://schemas.microsoft.com/office/drawing/2014/main" xmlns="" id="{7F09D0F6-960D-063D-2EB4-381B796C2B59}"/>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Tree>
    <p:extLst>
      <p:ext uri="{BB962C8B-B14F-4D97-AF65-F5344CB8AC3E}">
        <p14:creationId xmlns:p14="http://schemas.microsoft.com/office/powerpoint/2010/main" val="19191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DF507D-2FFC-44A4-6F1C-68BFA03D0F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6E18C64B-E6E8-62FF-D7B4-46FE43209C3D}"/>
              </a:ext>
            </a:extLst>
          </p:cNvPr>
          <p:cNvSpPr>
            <a:spLocks noGrp="1"/>
          </p:cNvSpPr>
          <p:nvPr>
            <p:ph type="body" sz="quarter" idx="10"/>
          </p:nvPr>
        </p:nvSpPr>
        <p:spPr/>
        <p:txBody>
          <a:bodyPr/>
          <a:lstStyle/>
          <a:p>
            <a:pPr marL="457200" indent="-457200" algn="l" rtl="0" fontAlgn="base">
              <a:buFont typeface="Arial" panose="020B0604020202020204" pitchFamily="34" charset="0"/>
              <a:buChar char="•"/>
            </a:pPr>
            <a:r>
              <a:rPr lang="pt-BR" b="0" i="0" u="none" baseline="0"/>
              <a:t>Liderança e funcionárias do clube </a:t>
            </a:r>
          </a:p>
          <a:p>
            <a:pPr marL="457200" indent="-457200" algn="l" rtl="0" fontAlgn="base">
              <a:buFont typeface="Arial" panose="020B0604020202020204" pitchFamily="34" charset="0"/>
              <a:buChar char="•"/>
            </a:pPr>
            <a:r>
              <a:rPr lang="pt-BR" b="0" i="0" u="none" baseline="0"/>
              <a:t>Desenvolvimento de liderança </a:t>
            </a:r>
          </a:p>
          <a:p>
            <a:pPr marL="457200" indent="-457200" algn="l" rtl="0" fontAlgn="base">
              <a:buFont typeface="Arial" panose="020B0604020202020204" pitchFamily="34" charset="0"/>
              <a:buChar char="•"/>
            </a:pPr>
            <a:r>
              <a:rPr lang="pt-BR" b="0" i="0" u="none" baseline="0"/>
              <a:t>Acessibilidade linguística </a:t>
            </a:r>
          </a:p>
          <a:p>
            <a:pPr marL="457200" indent="-457200" algn="l" rtl="0" fontAlgn="base">
              <a:buFont typeface="Arial" panose="020B0604020202020204" pitchFamily="34" charset="0"/>
              <a:buChar char="•"/>
            </a:pPr>
            <a:r>
              <a:rPr lang="pt-BR" b="0" i="0" u="none" baseline="0"/>
              <a:t>Marketing e comunicação </a:t>
            </a:r>
          </a:p>
          <a:p>
            <a:pPr marL="457200" indent="-457200" algn="l" rtl="0" fontAlgn="base">
              <a:buFont typeface="Arial" panose="020B0604020202020204" pitchFamily="34" charset="0"/>
              <a:buChar char="•"/>
            </a:pPr>
            <a:r>
              <a:rPr lang="pt-BR" b="0" i="0" u="none" baseline="0"/>
              <a:t>Programa e missão  </a:t>
            </a:r>
          </a:p>
          <a:p>
            <a:pPr marL="457200" indent="-457200" algn="l" rtl="0" fontAlgn="base">
              <a:buFont typeface="Arial" panose="020B0604020202020204" pitchFamily="34" charset="0"/>
              <a:buChar char="•"/>
            </a:pPr>
            <a:r>
              <a:rPr lang="pt-BR" b="0" i="0" u="none" baseline="0"/>
              <a:t>Captação de recursos e doadores </a:t>
            </a:r>
          </a:p>
          <a:p>
            <a:endParaRPr lang="pt-BR" dirty="0"/>
          </a:p>
        </p:txBody>
      </p:sp>
      <p:sp>
        <p:nvSpPr>
          <p:cNvPr id="3" name="Title 2">
            <a:extLst>
              <a:ext uri="{FF2B5EF4-FFF2-40B4-BE49-F238E27FC236}">
                <a16:creationId xmlns:a16="http://schemas.microsoft.com/office/drawing/2014/main" xmlns="" id="{7CFBFCD0-3C4E-83A8-B3C0-7D34E5939F1C}"/>
              </a:ext>
            </a:extLst>
          </p:cNvPr>
          <p:cNvSpPr>
            <a:spLocks noGrp="1"/>
          </p:cNvSpPr>
          <p:nvPr>
            <p:ph type="title"/>
          </p:nvPr>
        </p:nvSpPr>
        <p:spPr/>
        <p:txBody>
          <a:bodyPr/>
          <a:lstStyle/>
          <a:p>
            <a:pPr rtl="0"/>
            <a:r>
              <a:rPr lang="pt-BR" b="0" i="0" u="none" baseline="0"/>
              <a:t>Áreas mensuradas</a:t>
            </a:r>
          </a:p>
        </p:txBody>
      </p:sp>
      <p:sp>
        <p:nvSpPr>
          <p:cNvPr id="5" name="Footer Placeholder 2">
            <a:extLst>
              <a:ext uri="{FF2B5EF4-FFF2-40B4-BE49-F238E27FC236}">
                <a16:creationId xmlns:a16="http://schemas.microsoft.com/office/drawing/2014/main" xmlns="" id="{A3F8B503-73DB-8F15-2603-99F6ECB13879}"/>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solidFill>
                  <a:srgbClr val="BB4076"/>
                </a:solidFill>
                <a:latin typeface="Corbel" panose="020B0503020204020204" pitchFamily="34" charset="0"/>
                <a:cs typeface="Calibri"/>
              </a:rPr>
              <a:t>SIA | OUTONO DE 2025 | </a:t>
            </a:r>
            <a:r>
              <a:rPr lang="pt-BR" sz="1400" b="0" i="0" u="none" baseline="0">
                <a:solidFill>
                  <a:srgbClr val="BB4076"/>
                </a:solidFill>
                <a:latin typeface="Corbel" panose="020B0503020204020204" pitchFamily="34" charset="0"/>
                <a:cs typeface="Calibri"/>
              </a:rPr>
              <a:t>Sua voz importa</a:t>
            </a:r>
            <a:endParaRPr lang="pt-BR" sz="1400" b="0" dirty="0">
              <a:solidFill>
                <a:srgbClr val="BB4076"/>
              </a:solidFill>
              <a:latin typeface="Corbel" panose="020B0503020204020204" pitchFamily="34" charset="0"/>
              <a:cs typeface="Calibri"/>
            </a:endParaRPr>
          </a:p>
          <a:p>
            <a:pPr algn="ctr" rtl="0"/>
            <a:endParaRPr lang="pt-BR" sz="2400" b="0" spc="300" dirty="0">
              <a:latin typeface="Tw Cen MT"/>
              <a:cs typeface="Tw Cen MT"/>
            </a:endParaRPr>
          </a:p>
        </p:txBody>
      </p:sp>
    </p:spTree>
    <p:extLst>
      <p:ext uri="{BB962C8B-B14F-4D97-AF65-F5344CB8AC3E}">
        <p14:creationId xmlns:p14="http://schemas.microsoft.com/office/powerpoint/2010/main" val="274117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p:txBody>
          <a:bodyPr/>
          <a:lstStyle/>
          <a:p>
            <a:pPr marL="457200" lvl="0" indent="-457200" algn="l" rtl="0">
              <a:buFont typeface="Arial" panose="020B0604020202020204" pitchFamily="34" charset="0"/>
              <a:buChar char="•"/>
            </a:pPr>
            <a:r>
              <a:rPr lang="pt-BR" b="0" i="0" u="none" baseline="0"/>
              <a:t>Programas de Sonhos e contribuições</a:t>
            </a:r>
          </a:p>
          <a:p>
            <a:pPr marL="457200" lvl="0" indent="-457200" algn="l" rtl="0">
              <a:buFont typeface="Arial" panose="020B0604020202020204" pitchFamily="34" charset="0"/>
              <a:buChar char="•"/>
            </a:pPr>
            <a:r>
              <a:rPr lang="pt-BR" b="0" i="0" u="none" baseline="0"/>
              <a:t>Informativo Best for Women</a:t>
            </a:r>
          </a:p>
          <a:p>
            <a:pPr marL="457200" lvl="0" indent="-457200" algn="l" rtl="0">
              <a:buFont typeface="Arial" panose="020B0604020202020204" pitchFamily="34" charset="0"/>
              <a:buChar char="•"/>
            </a:pPr>
            <a:r>
              <a:rPr lang="pt-BR" b="0" i="0" u="none" baseline="0"/>
              <a:t>As líderes do clube são defensoras da missão</a:t>
            </a:r>
          </a:p>
          <a:p>
            <a:endParaRPr lang="pt-BR" dirty="0"/>
          </a:p>
        </p:txBody>
      </p:sp>
      <p:sp>
        <p:nvSpPr>
          <p:cNvPr id="3" name="Title 2"/>
          <p:cNvSpPr>
            <a:spLocks noGrp="1"/>
          </p:cNvSpPr>
          <p:nvPr>
            <p:ph type="title"/>
          </p:nvPr>
        </p:nvSpPr>
        <p:spPr/>
        <p:txBody>
          <a:bodyPr>
            <a:normAutofit fontScale="90000"/>
          </a:bodyPr>
          <a:lstStyle/>
          <a:p>
            <a:pPr algn="l" rtl="0"/>
            <a:r>
              <a:rPr lang="pt-BR" b="0" i="0" u="none" baseline="0"/>
              <a:t>Áreas de destaque</a:t>
            </a:r>
          </a:p>
        </p:txBody>
      </p:sp>
      <p:sp>
        <p:nvSpPr>
          <p:cNvPr id="4" name="Footer Placeholder 2">
            <a:extLst>
              <a:ext uri="{FF2B5EF4-FFF2-40B4-BE49-F238E27FC236}">
                <a16:creationId xmlns:a16="http://schemas.microsoft.com/office/drawing/2014/main" xmlns="" id="{FCA27314-3677-6A46-87C9-51B7EC067374}"/>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2C00D9-2DBA-2C3D-87D9-E865329AC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17F1BC9-B565-8BAF-CE5B-3B3C60F986CF}"/>
              </a:ext>
            </a:extLst>
          </p:cNvPr>
          <p:cNvSpPr>
            <a:spLocks noGrp="1"/>
          </p:cNvSpPr>
          <p:nvPr>
            <p:ph sz="quarter" idx="2"/>
          </p:nvPr>
        </p:nvSpPr>
        <p:spPr>
          <a:xfrm>
            <a:off x="550533" y="1915283"/>
            <a:ext cx="7962443" cy="2686050"/>
          </a:xfrm>
        </p:spPr>
        <p:txBody>
          <a:bodyPr/>
          <a:lstStyle/>
          <a:p>
            <a:pPr marL="457200" lvl="0" indent="-457200" algn="l" rtl="0">
              <a:buFont typeface="Arial" panose="020B0604020202020204" pitchFamily="34" charset="0"/>
              <a:buChar char="•"/>
            </a:pPr>
            <a:r>
              <a:rPr lang="pt-BR" b="0" i="0" u="none" baseline="0" dirty="0"/>
              <a:t>Site/portal</a:t>
            </a:r>
          </a:p>
          <a:p>
            <a:pPr marL="457200" lvl="0" indent="-457200" algn="l" rtl="0">
              <a:buFont typeface="Arial" panose="020B0604020202020204" pitchFamily="34" charset="0"/>
              <a:buChar char="•"/>
            </a:pPr>
            <a:r>
              <a:rPr lang="pt-BR" b="0" i="0" u="none" baseline="0" dirty="0"/>
              <a:t> Conscientização sobre o Grande Objetivo</a:t>
            </a:r>
          </a:p>
          <a:p>
            <a:pPr marL="457200" lvl="0" indent="-457200" algn="l" rtl="0">
              <a:buFont typeface="Arial" panose="020B0604020202020204" pitchFamily="34" charset="0"/>
              <a:buChar char="•"/>
            </a:pPr>
            <a:r>
              <a:rPr lang="pt-BR" b="0" i="0" u="none" baseline="0" dirty="0"/>
              <a:t>Conhecimentos da líder do clube sobre o roteiro do clube</a:t>
            </a:r>
          </a:p>
          <a:p>
            <a:endParaRPr lang="pt-BR" dirty="0"/>
          </a:p>
        </p:txBody>
      </p:sp>
      <p:sp>
        <p:nvSpPr>
          <p:cNvPr id="3" name="Title 2">
            <a:extLst>
              <a:ext uri="{FF2B5EF4-FFF2-40B4-BE49-F238E27FC236}">
                <a16:creationId xmlns:a16="http://schemas.microsoft.com/office/drawing/2014/main" xmlns="" id="{EE5DA97D-BE8B-AFAC-91A7-C595371147D9}"/>
              </a:ext>
            </a:extLst>
          </p:cNvPr>
          <p:cNvSpPr>
            <a:spLocks noGrp="1"/>
          </p:cNvSpPr>
          <p:nvPr>
            <p:ph type="title"/>
          </p:nvPr>
        </p:nvSpPr>
        <p:spPr/>
        <p:txBody>
          <a:bodyPr>
            <a:normAutofit fontScale="90000"/>
          </a:bodyPr>
          <a:lstStyle/>
          <a:p>
            <a:pPr algn="l" rtl="0"/>
            <a:r>
              <a:rPr lang="pt-BR" b="0" i="0" u="none" baseline="0"/>
              <a:t>Áreas de melhoria</a:t>
            </a:r>
          </a:p>
        </p:txBody>
      </p:sp>
      <p:sp>
        <p:nvSpPr>
          <p:cNvPr id="4" name="Footer Placeholder 2">
            <a:extLst>
              <a:ext uri="{FF2B5EF4-FFF2-40B4-BE49-F238E27FC236}">
                <a16:creationId xmlns:a16="http://schemas.microsoft.com/office/drawing/2014/main" xmlns="" id="{AE0DFE04-8CEB-24C3-9EF6-5A078A11FBF0}"/>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pic>
        <p:nvPicPr>
          <p:cNvPr id="8" name="Picture 7" descr="Um grupo de mulheres olhando para um computador&#10;&#10;O conteúdo gerado por IA pode estar incorreto.">
            <a:extLst>
              <a:ext uri="{FF2B5EF4-FFF2-40B4-BE49-F238E27FC236}">
                <a16:creationId xmlns:a16="http://schemas.microsoft.com/office/drawing/2014/main" xmlns="" id="{AAB1F2AA-7E79-5CE9-206E-A8BF716B97EA}"/>
              </a:ext>
            </a:extLst>
          </p:cNvPr>
          <p:cNvPicPr>
            <a:picLocks noChangeAspect="1"/>
          </p:cNvPicPr>
          <p:nvPr/>
        </p:nvPicPr>
        <p:blipFill>
          <a:blip r:embed="rId3"/>
          <a:stretch>
            <a:fillRect/>
          </a:stretch>
        </p:blipFill>
        <p:spPr>
          <a:xfrm>
            <a:off x="5743482" y="143422"/>
            <a:ext cx="3306480" cy="2204320"/>
          </a:xfrm>
          <a:prstGeom prst="ellipse">
            <a:avLst/>
          </a:prstGeom>
          <a:ln>
            <a:noFill/>
          </a:ln>
          <a:effectLst>
            <a:softEdge rad="112500"/>
          </a:effectLst>
        </p:spPr>
      </p:pic>
    </p:spTree>
    <p:extLst>
      <p:ext uri="{BB962C8B-B14F-4D97-AF65-F5344CB8AC3E}">
        <p14:creationId xmlns:p14="http://schemas.microsoft.com/office/powerpoint/2010/main" val="321338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827F79-B541-8E2F-CB53-EEA9D05FB4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46C83CB2-09DF-4ADA-CFED-71763C65C046}"/>
              </a:ext>
            </a:extLst>
          </p:cNvPr>
          <p:cNvSpPr>
            <a:spLocks noGrp="1"/>
          </p:cNvSpPr>
          <p:nvPr>
            <p:ph sz="quarter" idx="2"/>
          </p:nvPr>
        </p:nvSpPr>
        <p:spPr>
          <a:xfrm>
            <a:off x="550533" y="957126"/>
            <a:ext cx="7962443" cy="2686050"/>
          </a:xfrm>
        </p:spPr>
        <p:txBody>
          <a:bodyPr/>
          <a:lstStyle/>
          <a:p>
            <a:pPr marL="457200" lvl="0" indent="-457200" algn="l" rtl="0">
              <a:buFont typeface="Arial" panose="020B0604020202020204" pitchFamily="34" charset="0"/>
              <a:buChar char="•"/>
            </a:pPr>
            <a:r>
              <a:rPr lang="pt-BR" b="0" i="0" u="none" baseline="0" dirty="0"/>
              <a:t>15% ficaram insatisfeitas ao entrar em contato com a SIAHQ</a:t>
            </a:r>
          </a:p>
          <a:p>
            <a:pPr marL="457200" lvl="0" indent="-457200" algn="l" rtl="0">
              <a:buFont typeface="Arial" panose="020B0604020202020204" pitchFamily="34" charset="0"/>
              <a:buChar char="•"/>
            </a:pPr>
            <a:r>
              <a:rPr lang="pt-BR" b="0" i="0" u="none" baseline="0" dirty="0"/>
              <a:t>Pouca conscientização sobre #</a:t>
            </a:r>
            <a:r>
              <a:rPr lang="pt-BR" b="0" i="0" u="none" baseline="0" dirty="0" err="1"/>
              <a:t>SIALeadtoAchieve</a:t>
            </a:r>
            <a:r>
              <a:rPr lang="pt-BR" b="0" i="0" u="none" baseline="0" dirty="0"/>
              <a:t> e </a:t>
            </a:r>
            <a:r>
              <a:rPr lang="pt-BR" b="0" i="0" u="none" baseline="0" dirty="0" err="1"/>
              <a:t>webinários</a:t>
            </a:r>
            <a:r>
              <a:rPr lang="pt-BR" b="0" i="0" u="none" baseline="0" dirty="0"/>
              <a:t> sob demanda</a:t>
            </a:r>
          </a:p>
        </p:txBody>
      </p:sp>
      <p:pic>
        <p:nvPicPr>
          <p:cNvPr id="1026" name="Picture 2" descr="Banco de imagens com mais de 308.500 fotos e imagens de atendimento ao cliente, royalty ...">
            <a:extLst>
              <a:ext uri="{FF2B5EF4-FFF2-40B4-BE49-F238E27FC236}">
                <a16:creationId xmlns:a16="http://schemas.microsoft.com/office/drawing/2014/main" xmlns="" id="{86105203-CA41-8AA6-F490-9B8A18E34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6" y="2889765"/>
            <a:ext cx="2908704" cy="1939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xmlns="" id="{88D22382-0B3D-F122-538F-B9E330EB60EA}"/>
              </a:ext>
            </a:extLst>
          </p:cNvPr>
          <p:cNvSpPr>
            <a:spLocks noGrp="1"/>
          </p:cNvSpPr>
          <p:nvPr>
            <p:ph type="title"/>
          </p:nvPr>
        </p:nvSpPr>
        <p:spPr/>
        <p:txBody>
          <a:bodyPr>
            <a:normAutofit fontScale="90000"/>
          </a:bodyPr>
          <a:lstStyle/>
          <a:p>
            <a:pPr algn="l" rtl="0"/>
            <a:r>
              <a:rPr lang="pt-BR" b="0" i="0" u="none" baseline="0"/>
              <a:t>Áreas de melhoria</a:t>
            </a:r>
          </a:p>
        </p:txBody>
      </p:sp>
      <p:sp>
        <p:nvSpPr>
          <p:cNvPr id="4" name="Footer Placeholder 2">
            <a:extLst>
              <a:ext uri="{FF2B5EF4-FFF2-40B4-BE49-F238E27FC236}">
                <a16:creationId xmlns:a16="http://schemas.microsoft.com/office/drawing/2014/main" xmlns="" id="{97A1316E-7B14-07BB-CB21-0154F8269BEE}"/>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Tree>
    <p:extLst>
      <p:ext uri="{BB962C8B-B14F-4D97-AF65-F5344CB8AC3E}">
        <p14:creationId xmlns:p14="http://schemas.microsoft.com/office/powerpoint/2010/main" val="358445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91A306-B2EF-6EEA-A52D-21A3972BB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24841724-B9F9-758B-F4F0-D156FCF2BFCF}"/>
              </a:ext>
            </a:extLst>
          </p:cNvPr>
          <p:cNvSpPr>
            <a:spLocks noGrp="1"/>
          </p:cNvSpPr>
          <p:nvPr>
            <p:ph type="title"/>
          </p:nvPr>
        </p:nvSpPr>
        <p:spPr/>
        <p:txBody>
          <a:bodyPr>
            <a:normAutofit fontScale="90000"/>
          </a:bodyPr>
          <a:lstStyle/>
          <a:p>
            <a:pPr algn="l" rtl="0"/>
            <a:r>
              <a:rPr lang="pt-BR" b="0" i="0" u="none" baseline="0"/>
              <a:t>Plano de ação</a:t>
            </a:r>
          </a:p>
        </p:txBody>
      </p:sp>
      <p:sp>
        <p:nvSpPr>
          <p:cNvPr id="4" name="Footer Placeholder 2">
            <a:extLst>
              <a:ext uri="{FF2B5EF4-FFF2-40B4-BE49-F238E27FC236}">
                <a16:creationId xmlns:a16="http://schemas.microsoft.com/office/drawing/2014/main" xmlns="" id="{A09920B4-FDBD-7498-BD1F-6A610FF63D0F}"/>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5" name="Speech Bubble: Rectangle 4">
            <a:extLst>
              <a:ext uri="{FF2B5EF4-FFF2-40B4-BE49-F238E27FC236}">
                <a16:creationId xmlns:a16="http://schemas.microsoft.com/office/drawing/2014/main" xmlns="" id="{AEF06EC8-A30D-C3F8-A97F-A3C30CE0DF09}"/>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pt-BR" b="0" i="0" u="none" baseline="0"/>
              <a:t>Esclarecer o valor da associação</a:t>
            </a:r>
          </a:p>
        </p:txBody>
      </p:sp>
      <p:sp>
        <p:nvSpPr>
          <p:cNvPr id="6" name="Text Placeholder 2">
            <a:extLst>
              <a:ext uri="{FF2B5EF4-FFF2-40B4-BE49-F238E27FC236}">
                <a16:creationId xmlns:a16="http://schemas.microsoft.com/office/drawing/2014/main" xmlns="" id="{43922138-AF07-1E6E-7B1E-FF9F812598C9}"/>
              </a:ext>
            </a:extLst>
          </p:cNvPr>
          <p:cNvSpPr>
            <a:spLocks noGrp="1"/>
          </p:cNvSpPr>
          <p:nvPr>
            <p:ph sz="quarter" idx="2"/>
          </p:nvPr>
        </p:nvSpPr>
        <p:spPr>
          <a:xfrm>
            <a:off x="3670126" y="1246340"/>
            <a:ext cx="4843637" cy="2685898"/>
          </a:xfrm>
        </p:spPr>
        <p:txBody>
          <a:bodyPr>
            <a:normAutofit fontScale="62500" lnSpcReduction="20000"/>
          </a:bodyPr>
          <a:lstStyle/>
          <a:p>
            <a:pPr marL="457200" lvl="0" indent="-457200" algn="l" rtl="0">
              <a:buFont typeface="Arial" panose="020B0604020202020204" pitchFamily="34" charset="0"/>
              <a:buChar char="•"/>
            </a:pPr>
            <a:r>
              <a:rPr lang="pt-BR" b="0" i="0" u="none" baseline="0"/>
              <a:t>Desenvolver e compartilhar um relatório anual de atividades da SIAHQ.</a:t>
            </a:r>
          </a:p>
          <a:p>
            <a:pPr marL="457200" lvl="0" indent="-457200" algn="l" rtl="0">
              <a:buFont typeface="Arial" panose="020B0604020202020204" pitchFamily="34" charset="0"/>
              <a:buChar char="•"/>
            </a:pPr>
            <a:r>
              <a:rPr lang="pt-BR" b="0" i="0" u="none" baseline="0"/>
              <a:t>Articular todos os benefícios da associação.</a:t>
            </a:r>
          </a:p>
          <a:p>
            <a:pPr marL="457200" lvl="0" indent="-457200" algn="l" rtl="0">
              <a:buFont typeface="Arial" panose="020B0604020202020204" pitchFamily="34" charset="0"/>
              <a:buChar char="•"/>
            </a:pPr>
            <a:r>
              <a:rPr lang="pt-BR" b="0" i="0" u="none" baseline="0"/>
              <a:t>Promover os recursos amplamente. </a:t>
            </a:r>
          </a:p>
          <a:p>
            <a:pPr marL="457200" lvl="0" indent="-457200" algn="l" rtl="0">
              <a:buFont typeface="Arial" panose="020B0604020202020204" pitchFamily="34" charset="0"/>
              <a:buChar char="•"/>
            </a:pPr>
            <a:r>
              <a:rPr lang="pt-BR" b="0" i="0" u="none" baseline="0"/>
              <a:t>Compartilhar anualmente uma postagem de blog apresentando o Conselho de Administração e a equipe da SIA, com informações de contato da equipe.</a:t>
            </a:r>
          </a:p>
          <a:p>
            <a:pPr marL="457200" lvl="0" indent="-457200" algn="l" rtl="0">
              <a:buFont typeface="Arial" panose="020B0604020202020204" pitchFamily="34" charset="0"/>
              <a:buChar char="•"/>
            </a:pPr>
            <a:r>
              <a:rPr lang="pt-BR" b="0" i="0" u="none" baseline="0"/>
              <a:t> Aumentar a conexão entre as associadas e a equipe da SIAHQ.</a:t>
            </a:r>
          </a:p>
        </p:txBody>
      </p:sp>
    </p:spTree>
    <p:extLst>
      <p:ext uri="{BB962C8B-B14F-4D97-AF65-F5344CB8AC3E}">
        <p14:creationId xmlns:p14="http://schemas.microsoft.com/office/powerpoint/2010/main" val="155652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041AA3-6CF0-A383-1F24-779F1F970F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702A377-152E-976E-5BF5-C6BF9171A901}"/>
              </a:ext>
            </a:extLst>
          </p:cNvPr>
          <p:cNvSpPr>
            <a:spLocks noGrp="1"/>
          </p:cNvSpPr>
          <p:nvPr>
            <p:ph type="title"/>
          </p:nvPr>
        </p:nvSpPr>
        <p:spPr/>
        <p:txBody>
          <a:bodyPr>
            <a:normAutofit fontScale="90000"/>
          </a:bodyPr>
          <a:lstStyle/>
          <a:p>
            <a:pPr algn="l" rtl="0"/>
            <a:r>
              <a:rPr lang="pt-BR" b="0" i="0" u="none" baseline="0"/>
              <a:t>Plano de ação</a:t>
            </a:r>
          </a:p>
        </p:txBody>
      </p:sp>
      <p:sp>
        <p:nvSpPr>
          <p:cNvPr id="4" name="Footer Placeholder 2">
            <a:extLst>
              <a:ext uri="{FF2B5EF4-FFF2-40B4-BE49-F238E27FC236}">
                <a16:creationId xmlns:a16="http://schemas.microsoft.com/office/drawing/2014/main" xmlns="" id="{9E0AE332-DE45-EA63-D8B9-BEDEEED44D5C}"/>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5" name="Speech Bubble: Rectangle 4">
            <a:extLst>
              <a:ext uri="{FF2B5EF4-FFF2-40B4-BE49-F238E27FC236}">
                <a16:creationId xmlns:a16="http://schemas.microsoft.com/office/drawing/2014/main" xmlns="" id="{188722FA-9590-0754-0111-8A4414C259B2}"/>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pt-BR" b="0" i="0" u="none" baseline="0"/>
              <a:t>Exigências altas para as associadas</a:t>
            </a:r>
          </a:p>
        </p:txBody>
      </p:sp>
      <p:sp>
        <p:nvSpPr>
          <p:cNvPr id="6" name="Text Placeholder 2">
            <a:extLst>
              <a:ext uri="{FF2B5EF4-FFF2-40B4-BE49-F238E27FC236}">
                <a16:creationId xmlns:a16="http://schemas.microsoft.com/office/drawing/2014/main" xmlns="" id="{4DB9D27C-0E12-1E83-4014-37CD5BBE4F3F}"/>
              </a:ext>
            </a:extLst>
          </p:cNvPr>
          <p:cNvSpPr>
            <a:spLocks noGrp="1"/>
          </p:cNvSpPr>
          <p:nvPr>
            <p:ph sz="quarter" idx="2"/>
          </p:nvPr>
        </p:nvSpPr>
        <p:spPr>
          <a:xfrm>
            <a:off x="3344450" y="1246340"/>
            <a:ext cx="5169314" cy="2906038"/>
          </a:xfrm>
        </p:spPr>
        <p:txBody>
          <a:bodyPr>
            <a:normAutofit fontScale="62500" lnSpcReduction="20000"/>
          </a:bodyPr>
          <a:lstStyle/>
          <a:p>
            <a:pPr marL="457200" lvl="0" indent="-457200" algn="l" rtl="0">
              <a:buFont typeface="Arial" panose="020B0604020202020204" pitchFamily="34" charset="0"/>
              <a:buChar char="•"/>
            </a:pPr>
            <a:r>
              <a:rPr lang="pt-BR" b="0" i="0" u="none" baseline="0"/>
              <a:t>Considerar anúncios pagos para promover o recrutamento de associadas e novos doadores.</a:t>
            </a:r>
            <a:r>
              <a:rPr lang="pt-BR" b="1" i="0" u="none" baseline="0"/>
              <a:t> </a:t>
            </a:r>
            <a:r>
              <a:rPr lang="pt-BR" b="0" i="0" u="none" baseline="0"/>
              <a:t> </a:t>
            </a:r>
          </a:p>
          <a:p>
            <a:pPr marL="457200" lvl="0" indent="-457200" algn="l" rtl="0">
              <a:buFont typeface="Arial" panose="020B0604020202020204" pitchFamily="34" charset="0"/>
              <a:buChar char="•"/>
            </a:pPr>
            <a:r>
              <a:rPr lang="pt-BR" b="0" i="0" u="none" baseline="0"/>
              <a:t>Continuar aprimorando o processo de constituição do clube.</a:t>
            </a:r>
            <a:r>
              <a:rPr lang="pt-BR" b="1" i="0" u="none" baseline="0"/>
              <a:t> </a:t>
            </a:r>
            <a:r>
              <a:rPr lang="pt-BR" b="0" i="0" u="none" baseline="0"/>
              <a:t> </a:t>
            </a:r>
          </a:p>
          <a:p>
            <a:pPr marL="457200" lvl="0" indent="-457200" algn="l" rtl="0">
              <a:buFont typeface="Arial" panose="020B0604020202020204" pitchFamily="34" charset="0"/>
              <a:buChar char="•"/>
            </a:pPr>
            <a:r>
              <a:rPr lang="pt-BR" b="0" i="0" u="none" baseline="0"/>
              <a:t>Revisar/melhorar os recursos da associação.</a:t>
            </a:r>
          </a:p>
          <a:p>
            <a:pPr marL="457200" lvl="0" indent="-457200" algn="l" rtl="0">
              <a:buFont typeface="Arial" panose="020B0604020202020204" pitchFamily="34" charset="0"/>
              <a:buChar char="•"/>
            </a:pPr>
            <a:r>
              <a:rPr lang="pt-BR" b="0" i="0" u="none" baseline="0"/>
              <a:t>Continuar examinando o modelo de eventos da SIA para reduzir custos de eventos.</a:t>
            </a:r>
          </a:p>
          <a:p>
            <a:pPr marL="457200" lvl="0" indent="-457200" algn="l" rtl="0">
              <a:buFont typeface="Arial" panose="020B0604020202020204" pitchFamily="34" charset="0"/>
              <a:buChar char="•"/>
            </a:pPr>
            <a:r>
              <a:rPr lang="pt-BR" b="0" i="0" u="none" baseline="0"/>
              <a:t>Novas Coordenadoras educacionais regionais! </a:t>
            </a:r>
          </a:p>
          <a:p>
            <a:pPr lvl="0" algn="l" rtl="0"/>
            <a:r>
              <a:rPr lang="pt-BR" b="0" i="0" u="none" baseline="0"/>
              <a:t>  </a:t>
            </a:r>
          </a:p>
        </p:txBody>
      </p:sp>
    </p:spTree>
    <p:extLst>
      <p:ext uri="{BB962C8B-B14F-4D97-AF65-F5344CB8AC3E}">
        <p14:creationId xmlns:p14="http://schemas.microsoft.com/office/powerpoint/2010/main" val="3187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F792AA-1121-B14F-7477-2906936B86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4432FA4-2B7C-AE09-07F1-106C86977BF0}"/>
              </a:ext>
            </a:extLst>
          </p:cNvPr>
          <p:cNvSpPr>
            <a:spLocks noGrp="1"/>
          </p:cNvSpPr>
          <p:nvPr>
            <p:ph type="title"/>
          </p:nvPr>
        </p:nvSpPr>
        <p:spPr/>
        <p:txBody>
          <a:bodyPr>
            <a:normAutofit fontScale="90000"/>
          </a:bodyPr>
          <a:lstStyle/>
          <a:p>
            <a:pPr algn="l" rtl="0"/>
            <a:r>
              <a:rPr lang="pt-BR" b="0" i="0" u="none" baseline="0"/>
              <a:t>Plano de ação</a:t>
            </a:r>
          </a:p>
        </p:txBody>
      </p:sp>
      <p:sp>
        <p:nvSpPr>
          <p:cNvPr id="4" name="Footer Placeholder 2">
            <a:extLst>
              <a:ext uri="{FF2B5EF4-FFF2-40B4-BE49-F238E27FC236}">
                <a16:creationId xmlns:a16="http://schemas.microsoft.com/office/drawing/2014/main" xmlns="" id="{2C27B359-63B0-ED95-352C-2E0A479D60AA}"/>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5" name="Speech Bubble: Rectangle 4">
            <a:extLst>
              <a:ext uri="{FF2B5EF4-FFF2-40B4-BE49-F238E27FC236}">
                <a16:creationId xmlns:a16="http://schemas.microsoft.com/office/drawing/2014/main" xmlns="" id="{C99B7AD5-B819-3EDF-F73D-3B862C611DFF}"/>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pt-BR" b="0" i="0" u="none" baseline="0"/>
              <a:t>Confusão sobre funções de liderança</a:t>
            </a:r>
          </a:p>
        </p:txBody>
      </p:sp>
      <p:sp>
        <p:nvSpPr>
          <p:cNvPr id="6" name="Text Placeholder 2">
            <a:extLst>
              <a:ext uri="{FF2B5EF4-FFF2-40B4-BE49-F238E27FC236}">
                <a16:creationId xmlns:a16="http://schemas.microsoft.com/office/drawing/2014/main" xmlns="" id="{175A8F53-017F-5BC8-2C1E-146FA005CEE2}"/>
              </a:ext>
            </a:extLst>
          </p:cNvPr>
          <p:cNvSpPr>
            <a:spLocks noGrp="1"/>
          </p:cNvSpPr>
          <p:nvPr>
            <p:ph sz="quarter" idx="2"/>
          </p:nvPr>
        </p:nvSpPr>
        <p:spPr>
          <a:xfrm>
            <a:off x="3344450" y="1246340"/>
            <a:ext cx="5169314" cy="2906038"/>
          </a:xfrm>
        </p:spPr>
        <p:txBody>
          <a:bodyPr>
            <a:normAutofit lnSpcReduction="10000"/>
          </a:bodyPr>
          <a:lstStyle/>
          <a:p>
            <a:pPr marL="457200" lvl="0" indent="-457200" algn="l" rtl="0">
              <a:buFont typeface="Arial" panose="020B0604020202020204" pitchFamily="34" charset="0"/>
              <a:buChar char="•"/>
            </a:pPr>
            <a:r>
              <a:rPr lang="pt-BR" b="0" i="0" u="none" baseline="0"/>
              <a:t>Treinamento do roteiro do clube e orientação administrativa. </a:t>
            </a:r>
          </a:p>
          <a:p>
            <a:pPr marL="457200" lvl="0" indent="-457200" algn="l" rtl="0">
              <a:buFont typeface="Arial" panose="020B0604020202020204" pitchFamily="34" charset="0"/>
              <a:buChar char="•"/>
            </a:pPr>
            <a:r>
              <a:rPr lang="pt-BR" b="0" i="0" u="none" baseline="0"/>
              <a:t>Pensar como apresentar as informações de forma concisa e ampliar os recursos existentes. </a:t>
            </a:r>
          </a:p>
        </p:txBody>
      </p:sp>
    </p:spTree>
    <p:extLst>
      <p:ext uri="{BB962C8B-B14F-4D97-AF65-F5344CB8AC3E}">
        <p14:creationId xmlns:p14="http://schemas.microsoft.com/office/powerpoint/2010/main" val="50195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0AF3EF-4000-92D0-1DCC-94D01886BB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34E1F200-59F2-C442-5EC2-993491BF95EC}"/>
              </a:ext>
            </a:extLst>
          </p:cNvPr>
          <p:cNvSpPr>
            <a:spLocks noGrp="1"/>
          </p:cNvSpPr>
          <p:nvPr>
            <p:ph type="title"/>
          </p:nvPr>
        </p:nvSpPr>
        <p:spPr/>
        <p:txBody>
          <a:bodyPr>
            <a:normAutofit fontScale="90000"/>
          </a:bodyPr>
          <a:lstStyle/>
          <a:p>
            <a:pPr algn="l" rtl="0"/>
            <a:r>
              <a:rPr lang="pt-BR" b="0" i="0" u="none" baseline="0"/>
              <a:t>Plano de ação</a:t>
            </a:r>
          </a:p>
        </p:txBody>
      </p:sp>
      <p:sp>
        <p:nvSpPr>
          <p:cNvPr id="4" name="Footer Placeholder 2">
            <a:extLst>
              <a:ext uri="{FF2B5EF4-FFF2-40B4-BE49-F238E27FC236}">
                <a16:creationId xmlns:a16="http://schemas.microsoft.com/office/drawing/2014/main" xmlns="" id="{939F6DB5-6561-3797-162A-597C079F81DE}"/>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5" name="Speech Bubble: Rectangle 4">
            <a:extLst>
              <a:ext uri="{FF2B5EF4-FFF2-40B4-BE49-F238E27FC236}">
                <a16:creationId xmlns:a16="http://schemas.microsoft.com/office/drawing/2014/main" xmlns="" id="{20B60BD0-51FC-0779-0498-52326631525B}"/>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pt-BR" b="0" i="0" u="none" baseline="0"/>
              <a:t>Melhorar a experiência tecnológica</a:t>
            </a:r>
          </a:p>
        </p:txBody>
      </p:sp>
      <p:sp>
        <p:nvSpPr>
          <p:cNvPr id="6" name="Text Placeholder 2">
            <a:extLst>
              <a:ext uri="{FF2B5EF4-FFF2-40B4-BE49-F238E27FC236}">
                <a16:creationId xmlns:a16="http://schemas.microsoft.com/office/drawing/2014/main" xmlns="" id="{F35A2258-22E4-4BC8-C338-4DA2B429A608}"/>
              </a:ext>
            </a:extLst>
          </p:cNvPr>
          <p:cNvSpPr>
            <a:spLocks noGrp="1"/>
          </p:cNvSpPr>
          <p:nvPr>
            <p:ph sz="quarter" idx="2"/>
          </p:nvPr>
        </p:nvSpPr>
        <p:spPr>
          <a:xfrm>
            <a:off x="3344450" y="1246340"/>
            <a:ext cx="5169314" cy="2906038"/>
          </a:xfrm>
        </p:spPr>
        <p:txBody>
          <a:bodyPr>
            <a:normAutofit fontScale="85000" lnSpcReduction="20000"/>
          </a:bodyPr>
          <a:lstStyle/>
          <a:p>
            <a:pPr marL="457200" lvl="0" indent="-457200" algn="l" rtl="0">
              <a:buFont typeface="Arial" panose="020B0604020202020204" pitchFamily="34" charset="0"/>
              <a:buChar char="•"/>
            </a:pPr>
            <a:r>
              <a:rPr lang="pt-BR" b="0" i="0" u="none" baseline="0"/>
              <a:t>Uma seção permanente de recursos do BFW para ajudar as associadas a localizarem o que precisam.</a:t>
            </a:r>
          </a:p>
          <a:p>
            <a:pPr marL="457200" lvl="0" indent="-457200" algn="l" rtl="0">
              <a:buFont typeface="Arial" panose="020B0604020202020204" pitchFamily="34" charset="0"/>
              <a:buChar char="•"/>
            </a:pPr>
            <a:r>
              <a:rPr lang="pt-BR" b="0" i="0" u="none" baseline="0"/>
              <a:t>Comitê de associadas para testes de usuários para futuro projeto de tecnologia. </a:t>
            </a:r>
          </a:p>
          <a:p>
            <a:pPr marL="457200" lvl="0" indent="-457200" algn="l" rtl="0">
              <a:buFont typeface="Arial" panose="020B0604020202020204" pitchFamily="34" charset="0"/>
              <a:buChar char="•"/>
            </a:pPr>
            <a:r>
              <a:rPr lang="pt-BR" b="0" i="0" u="none" baseline="0"/>
              <a:t>Continuar aprimorando a experiência do portal de associadas.</a:t>
            </a:r>
            <a:r>
              <a:rPr lang="pt-BR" b="1" i="0" u="none" baseline="0"/>
              <a:t>  </a:t>
            </a:r>
            <a:r>
              <a:rPr lang="pt-BR" b="0" i="0" u="none" baseline="0"/>
              <a:t> </a:t>
            </a:r>
          </a:p>
        </p:txBody>
      </p:sp>
    </p:spTree>
    <p:extLst>
      <p:ext uri="{BB962C8B-B14F-4D97-AF65-F5344CB8AC3E}">
        <p14:creationId xmlns:p14="http://schemas.microsoft.com/office/powerpoint/2010/main" val="277612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26389D-E951-247E-1037-B769F12EE1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12BBBED2-D0FA-E05B-B84B-AC676DD76930}"/>
              </a:ext>
            </a:extLst>
          </p:cNvPr>
          <p:cNvSpPr>
            <a:spLocks noGrp="1"/>
          </p:cNvSpPr>
          <p:nvPr>
            <p:ph type="title"/>
          </p:nvPr>
        </p:nvSpPr>
        <p:spPr/>
        <p:txBody>
          <a:bodyPr>
            <a:normAutofit fontScale="90000"/>
          </a:bodyPr>
          <a:lstStyle/>
          <a:p>
            <a:pPr algn="l" rtl="0"/>
            <a:r>
              <a:rPr lang="pt-BR" b="0" i="0" u="none" baseline="0"/>
              <a:t>Plano de ação</a:t>
            </a:r>
          </a:p>
        </p:txBody>
      </p:sp>
      <p:sp>
        <p:nvSpPr>
          <p:cNvPr id="4" name="Footer Placeholder 2">
            <a:extLst>
              <a:ext uri="{FF2B5EF4-FFF2-40B4-BE49-F238E27FC236}">
                <a16:creationId xmlns:a16="http://schemas.microsoft.com/office/drawing/2014/main" xmlns="" id="{830925E9-B18D-DA5B-EB1A-B190EFA7755F}"/>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5" name="Speech Bubble: Rectangle 4">
            <a:extLst>
              <a:ext uri="{FF2B5EF4-FFF2-40B4-BE49-F238E27FC236}">
                <a16:creationId xmlns:a16="http://schemas.microsoft.com/office/drawing/2014/main" xmlns="" id="{268379B6-BE0B-3AB8-1E80-36F1EF87EFE3}"/>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pt-BR" b="0" i="0" u="none" baseline="0"/>
              <a:t>Melhorar o atendimento às associadas</a:t>
            </a:r>
          </a:p>
        </p:txBody>
      </p:sp>
      <p:sp>
        <p:nvSpPr>
          <p:cNvPr id="6" name="Text Placeholder 2">
            <a:extLst>
              <a:ext uri="{FF2B5EF4-FFF2-40B4-BE49-F238E27FC236}">
                <a16:creationId xmlns:a16="http://schemas.microsoft.com/office/drawing/2014/main" xmlns="" id="{E625FC33-1A2A-6AA6-150F-AB3431FA025C}"/>
              </a:ext>
            </a:extLst>
          </p:cNvPr>
          <p:cNvSpPr>
            <a:spLocks noGrp="1"/>
          </p:cNvSpPr>
          <p:nvPr>
            <p:ph sz="quarter" idx="2"/>
          </p:nvPr>
        </p:nvSpPr>
        <p:spPr>
          <a:xfrm>
            <a:off x="3344450" y="1246340"/>
            <a:ext cx="5169314" cy="2906038"/>
          </a:xfrm>
        </p:spPr>
        <p:txBody>
          <a:bodyPr>
            <a:normAutofit fontScale="70000" lnSpcReduction="20000"/>
          </a:bodyPr>
          <a:lstStyle/>
          <a:p>
            <a:pPr marL="457200" lvl="0" indent="-457200" algn="l" rtl="0">
              <a:buFont typeface="Arial" panose="020B0604020202020204" pitchFamily="34" charset="0"/>
              <a:buChar char="•"/>
            </a:pPr>
            <a:r>
              <a:rPr lang="pt-BR" b="0" i="0" u="none" baseline="0"/>
              <a:t>Revisar a qualidade da tradução e da interpretação.</a:t>
            </a:r>
          </a:p>
          <a:p>
            <a:pPr marL="457200" lvl="0" indent="-457200" algn="l" rtl="0">
              <a:buFont typeface="Arial" panose="020B0604020202020204" pitchFamily="34" charset="0"/>
              <a:buChar char="•"/>
            </a:pPr>
            <a:r>
              <a:rPr lang="pt-BR" b="0" i="0" u="none" baseline="0"/>
              <a:t>Testar todas as extensões e correios de voz.</a:t>
            </a:r>
          </a:p>
          <a:p>
            <a:pPr marL="457200" lvl="0" indent="-457200" algn="l" rtl="0">
              <a:buFont typeface="Arial" panose="020B0604020202020204" pitchFamily="34" charset="0"/>
              <a:buChar char="•"/>
            </a:pPr>
            <a:r>
              <a:rPr lang="pt-BR" b="0" i="0" u="none" baseline="0"/>
              <a:t>Aumentar a resolução no primeiro contato.</a:t>
            </a:r>
          </a:p>
          <a:p>
            <a:pPr marL="457200" lvl="0" indent="-457200" algn="l" rtl="0">
              <a:buFont typeface="Arial" panose="020B0604020202020204" pitchFamily="34" charset="0"/>
              <a:buChar char="•"/>
            </a:pPr>
            <a:r>
              <a:rPr lang="pt-BR" b="0" i="0" u="none" baseline="0"/>
              <a:t>Considerar o horário de expediente mensal no Zoom.</a:t>
            </a:r>
            <a:r>
              <a:rPr lang="pt-BR" b="1" i="0" u="none" baseline="0"/>
              <a:t> </a:t>
            </a:r>
            <a:r>
              <a:rPr lang="pt-BR" b="0" i="0" u="none" baseline="0"/>
              <a:t> </a:t>
            </a:r>
          </a:p>
          <a:p>
            <a:pPr marL="457200" lvl="0" indent="-457200" algn="l" rtl="0">
              <a:buFont typeface="Arial" panose="020B0604020202020204" pitchFamily="34" charset="0"/>
              <a:buChar char="•"/>
            </a:pPr>
            <a:r>
              <a:rPr lang="pt-BR" b="0" i="0" u="none" baseline="0"/>
              <a:t>Considerar se as associadas podem fornecer à equipe insights sobre suas culturas de origem.</a:t>
            </a:r>
          </a:p>
        </p:txBody>
      </p:sp>
    </p:spTree>
    <p:extLst>
      <p:ext uri="{BB962C8B-B14F-4D97-AF65-F5344CB8AC3E}">
        <p14:creationId xmlns:p14="http://schemas.microsoft.com/office/powerpoint/2010/main" val="30687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36F8991-6865-E0BB-4C0F-C5D689262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CB0CF8B5-47C4-DCA3-21FF-E99EE47606AA}"/>
              </a:ext>
            </a:extLst>
          </p:cNvPr>
          <p:cNvSpPr>
            <a:spLocks noGrp="1"/>
          </p:cNvSpPr>
          <p:nvPr>
            <p:ph type="title"/>
          </p:nvPr>
        </p:nvSpPr>
        <p:spPr/>
        <p:txBody>
          <a:bodyPr>
            <a:normAutofit fontScale="90000"/>
          </a:bodyPr>
          <a:lstStyle/>
          <a:p>
            <a:pPr algn="l" rtl="0"/>
            <a:r>
              <a:rPr lang="pt-BR" b="0" i="0" u="none" baseline="0"/>
              <a:t>Plano de ação</a:t>
            </a:r>
          </a:p>
        </p:txBody>
      </p:sp>
      <p:sp>
        <p:nvSpPr>
          <p:cNvPr id="4" name="Footer Placeholder 2">
            <a:extLst>
              <a:ext uri="{FF2B5EF4-FFF2-40B4-BE49-F238E27FC236}">
                <a16:creationId xmlns:a16="http://schemas.microsoft.com/office/drawing/2014/main" xmlns="" id="{6807E1CE-B97F-D749-AFE3-C5060EA4407F}"/>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sp>
        <p:nvSpPr>
          <p:cNvPr id="5" name="Speech Bubble: Rectangle 4">
            <a:extLst>
              <a:ext uri="{FF2B5EF4-FFF2-40B4-BE49-F238E27FC236}">
                <a16:creationId xmlns:a16="http://schemas.microsoft.com/office/drawing/2014/main" xmlns="" id="{3C38EB5C-3106-47E0-399F-9ABB93879D20}"/>
              </a:ext>
            </a:extLst>
          </p:cNvPr>
          <p:cNvSpPr/>
          <p:nvPr/>
        </p:nvSpPr>
        <p:spPr>
          <a:xfrm>
            <a:off x="561164" y="1614020"/>
            <a:ext cx="2313559" cy="1400143"/>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rtl="0"/>
            <a:r>
              <a:rPr lang="pt-BR" b="0" i="0" u="none" baseline="0"/>
              <a:t>Melhorar a experiência local</a:t>
            </a:r>
          </a:p>
        </p:txBody>
      </p:sp>
      <p:sp>
        <p:nvSpPr>
          <p:cNvPr id="6" name="Text Placeholder 2">
            <a:extLst>
              <a:ext uri="{FF2B5EF4-FFF2-40B4-BE49-F238E27FC236}">
                <a16:creationId xmlns:a16="http://schemas.microsoft.com/office/drawing/2014/main" xmlns="" id="{A0DF0901-2C6F-248D-D052-89001E465A1F}"/>
              </a:ext>
            </a:extLst>
          </p:cNvPr>
          <p:cNvSpPr>
            <a:spLocks noGrp="1"/>
          </p:cNvSpPr>
          <p:nvPr>
            <p:ph sz="quarter" idx="2"/>
          </p:nvPr>
        </p:nvSpPr>
        <p:spPr>
          <a:xfrm>
            <a:off x="3344450" y="1246340"/>
            <a:ext cx="5169314" cy="2906038"/>
          </a:xfrm>
        </p:spPr>
        <p:txBody>
          <a:bodyPr>
            <a:normAutofit fontScale="92500" lnSpcReduction="20000"/>
          </a:bodyPr>
          <a:lstStyle/>
          <a:p>
            <a:pPr marL="457200" lvl="0" indent="-457200" algn="l" rtl="0">
              <a:buFont typeface="Arial" panose="020B0604020202020204" pitchFamily="34" charset="0"/>
              <a:buChar char="•"/>
            </a:pPr>
            <a:r>
              <a:rPr lang="pt-BR" sz="2400" b="0" i="0" u="none" baseline="0"/>
              <a:t>Código de Conduta de Líderes e Associadas. </a:t>
            </a:r>
          </a:p>
          <a:p>
            <a:pPr marL="457200" lvl="0" indent="-457200" algn="l" rtl="0">
              <a:buFont typeface="Arial" panose="020B0604020202020204" pitchFamily="34" charset="0"/>
              <a:buChar char="•"/>
            </a:pPr>
            <a:r>
              <a:rPr lang="pt-BR" sz="2400" b="0" i="0" u="none" baseline="0"/>
              <a:t>Promover o </a:t>
            </a:r>
            <a:r>
              <a:rPr lang="pt-BR" sz="2400" b="0" i="1" u="none" baseline="0"/>
              <a:t>Best for Women</a:t>
            </a:r>
            <a:r>
              <a:rPr lang="pt-BR" sz="2400" b="0" i="0" u="none" baseline="0"/>
              <a:t> como a principal fonte de notícias da SIA.</a:t>
            </a:r>
          </a:p>
          <a:p>
            <a:pPr marL="457200" lvl="0" indent="-457200" algn="l" rtl="0">
              <a:buFont typeface="Arial" panose="020B0604020202020204" pitchFamily="34" charset="0"/>
              <a:buChar char="•"/>
            </a:pPr>
            <a:r>
              <a:rPr lang="pt-BR" sz="2400" b="0" i="0" u="none" baseline="0"/>
              <a:t>Promover Projetos Aceleradores para o Grande Objetivo para alinhar projetos não focados em missões.</a:t>
            </a:r>
          </a:p>
          <a:p>
            <a:pPr marL="457200" lvl="0" indent="-457200" algn="l" rtl="0">
              <a:buFont typeface="Arial" panose="020B0604020202020204" pitchFamily="34" charset="0"/>
              <a:buChar char="•"/>
            </a:pPr>
            <a:r>
              <a:rPr lang="pt-BR" sz="2400" b="0" i="0" u="none" baseline="0"/>
              <a:t>Planejar treinamento sobre operações do clube.</a:t>
            </a:r>
          </a:p>
        </p:txBody>
      </p:sp>
    </p:spTree>
    <p:extLst>
      <p:ext uri="{BB962C8B-B14F-4D97-AF65-F5344CB8AC3E}">
        <p14:creationId xmlns:p14="http://schemas.microsoft.com/office/powerpoint/2010/main" val="142668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A96A9E-6C08-C22B-B227-ED14992920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938D1FF4-E4DD-01E0-F428-16CFB9E17DA3}"/>
              </a:ext>
            </a:extLst>
          </p:cNvPr>
          <p:cNvSpPr>
            <a:spLocks noGrp="1"/>
          </p:cNvSpPr>
          <p:nvPr>
            <p:ph type="title"/>
          </p:nvPr>
        </p:nvSpPr>
        <p:spPr/>
        <p:txBody>
          <a:bodyPr>
            <a:normAutofit fontScale="90000"/>
          </a:bodyPr>
          <a:lstStyle/>
          <a:p>
            <a:pPr rtl="0"/>
            <a:r>
              <a:rPr lang="pt-BR" b="0" i="0" u="none" baseline="0"/>
              <a:t>O que VOCÊ acha?</a:t>
            </a:r>
          </a:p>
        </p:txBody>
      </p:sp>
      <p:sp>
        <p:nvSpPr>
          <p:cNvPr id="7" name="Footer Placeholder 2">
            <a:extLst>
              <a:ext uri="{FF2B5EF4-FFF2-40B4-BE49-F238E27FC236}">
                <a16:creationId xmlns:a16="http://schemas.microsoft.com/office/drawing/2014/main" xmlns="" id="{20399312-EC56-9702-FAC9-96316D89775B}"/>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latin typeface="Corbel" panose="020B0503020204020204" pitchFamily="34" charset="0"/>
                <a:cs typeface="Calibri"/>
              </a:rPr>
              <a:t>SIA | OUTONO DE 2025 | </a:t>
            </a:r>
            <a:r>
              <a:rPr lang="pt-BR" sz="1400" b="0" i="0" u="none" baseline="0">
                <a:latin typeface="Corbel" panose="020B0503020204020204" pitchFamily="34" charset="0"/>
                <a:cs typeface="Calibri"/>
              </a:rPr>
              <a:t>Sua voz importa</a:t>
            </a:r>
          </a:p>
          <a:p>
            <a:pPr algn="ctr" rtl="0"/>
            <a:endParaRPr lang="pt-BR" sz="2400" b="0" spc="300" dirty="0">
              <a:latin typeface="Tw Cen MT"/>
              <a:cs typeface="Tw Cen MT"/>
            </a:endParaRPr>
          </a:p>
        </p:txBody>
      </p:sp>
      <p:pic>
        <p:nvPicPr>
          <p:cNvPr id="2050" name="Picture 2">
            <a:extLst>
              <a:ext uri="{FF2B5EF4-FFF2-40B4-BE49-F238E27FC236}">
                <a16:creationId xmlns:a16="http://schemas.microsoft.com/office/drawing/2014/main" xmlns="" id="{2426F09B-8CDC-7E85-0B19-79CDE269E0D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50863" y="1361149"/>
            <a:ext cx="7962900" cy="293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62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0074" y="1052190"/>
            <a:ext cx="5440799" cy="3722218"/>
          </a:xfrm>
        </p:spPr>
        <p:txBody>
          <a:bodyPr/>
          <a:lstStyle/>
          <a:p>
            <a:pPr algn="l" rtl="0"/>
            <a:r>
              <a:rPr lang="pt-BR" b="0" i="0" u="none" baseline="0" dirty="0"/>
              <a:t>Com o que você pode se comprometer </a:t>
            </a:r>
            <a:r>
              <a:rPr lang="pt-BR" b="0" i="0" u="none" baseline="0" dirty="0" smtClean="0"/>
              <a:t>para </a:t>
            </a:r>
            <a:r>
              <a:rPr lang="pt-BR" b="0" i="0" u="none" baseline="0" dirty="0"/>
              <a:t>melhorar o seu clube?</a:t>
            </a:r>
          </a:p>
        </p:txBody>
      </p:sp>
      <p:sp>
        <p:nvSpPr>
          <p:cNvPr id="3" name="Title 2"/>
          <p:cNvSpPr>
            <a:spLocks noGrp="1"/>
          </p:cNvSpPr>
          <p:nvPr>
            <p:ph type="title"/>
          </p:nvPr>
        </p:nvSpPr>
        <p:spPr/>
        <p:txBody>
          <a:bodyPr/>
          <a:lstStyle/>
          <a:p>
            <a:pPr rtl="0"/>
            <a:r>
              <a:rPr lang="pt-BR" b="0" i="0" u="none" baseline="0"/>
              <a:t>O que VOCÊ pode fazer?</a:t>
            </a:r>
          </a:p>
        </p:txBody>
      </p:sp>
      <p:sp>
        <p:nvSpPr>
          <p:cNvPr id="5" name="Footer Placeholder 2">
            <a:extLst>
              <a:ext uri="{FF2B5EF4-FFF2-40B4-BE49-F238E27FC236}">
                <a16:creationId xmlns:a16="http://schemas.microsoft.com/office/drawing/2014/main" xmlns="" id="{DA39520B-3977-4A4F-8AF3-149499756909}"/>
              </a:ext>
            </a:extLst>
          </p:cNvPr>
          <p:cNvSpPr txBox="1">
            <a:spLocks/>
          </p:cNvSpPr>
          <p:nvPr/>
        </p:nvSpPr>
        <p:spPr>
          <a:xfrm>
            <a:off x="0" y="4828901"/>
            <a:ext cx="9144000" cy="314599"/>
          </a:xfrm>
          <a:prstGeom prst="rect">
            <a:avLst/>
          </a:prstGeom>
        </p:spPr>
        <p:txBody>
          <a:bodyPr vert="horz"/>
          <a:lstStyle>
            <a:defPPr>
              <a:defRPr lang="pt-BR"/>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pt-BR" sz="1400" b="0" i="0" u="none" spc="300" baseline="0">
                <a:solidFill>
                  <a:srgbClr val="BB4076"/>
                </a:solidFill>
                <a:latin typeface="Corbel" panose="020B0503020204020204" pitchFamily="34" charset="0"/>
                <a:cs typeface="Calibri"/>
              </a:rPr>
              <a:t>SIA | OUTONO DE 2025 | </a:t>
            </a:r>
            <a:r>
              <a:rPr lang="pt-BR" sz="1400" b="0" i="0" u="none" baseline="0">
                <a:solidFill>
                  <a:srgbClr val="BB4076"/>
                </a:solidFill>
                <a:latin typeface="Corbel" panose="020B0503020204020204" pitchFamily="34" charset="0"/>
                <a:cs typeface="Calibri"/>
              </a:rPr>
              <a:t>Sua voz importa</a:t>
            </a:r>
          </a:p>
          <a:p>
            <a:pPr algn="ctr" rtl="0"/>
            <a:endParaRPr lang="pt-BR" sz="2400" b="0" spc="300" dirty="0">
              <a:latin typeface="Tw Cen MT"/>
              <a:cs typeface="Tw Cen MT"/>
            </a:endParaRPr>
          </a:p>
        </p:txBody>
      </p:sp>
      <p:pic>
        <p:nvPicPr>
          <p:cNvPr id="6" name="Picture 5" descr="Uma mão segurando uma caneta&#10;&#10;O conteúdo gerado por IA pode estar incorreto.">
            <a:extLst>
              <a:ext uri="{FF2B5EF4-FFF2-40B4-BE49-F238E27FC236}">
                <a16:creationId xmlns:a16="http://schemas.microsoft.com/office/drawing/2014/main" xmlns="" id="{378701F2-5DA0-EECF-F46F-50D20B883B77}"/>
              </a:ext>
            </a:extLst>
          </p:cNvPr>
          <p:cNvPicPr>
            <a:picLocks noChangeAspect="1"/>
          </p:cNvPicPr>
          <p:nvPr/>
        </p:nvPicPr>
        <p:blipFill>
          <a:blip r:embed="rId3"/>
          <a:stretch>
            <a:fillRect/>
          </a:stretch>
        </p:blipFill>
        <p:spPr>
          <a:xfrm>
            <a:off x="6180263" y="969626"/>
            <a:ext cx="2536521" cy="3804782"/>
          </a:xfrm>
          <a:prstGeom prst="rect">
            <a:avLst/>
          </a:prstGeom>
        </p:spPr>
      </p:pic>
    </p:spTree>
    <p:extLst>
      <p:ext uri="{BB962C8B-B14F-4D97-AF65-F5344CB8AC3E}">
        <p14:creationId xmlns:p14="http://schemas.microsoft.com/office/powerpoint/2010/main" val="30045868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4727</TotalTime>
  <Words>1021</Words>
  <Application>Microsoft Office PowerPoint</Application>
  <PresentationFormat>On-screen Show (16:9)</PresentationFormat>
  <Paragraphs>164</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Tw Cen MT</vt:lpstr>
      <vt:lpstr>Century Gothic</vt:lpstr>
      <vt:lpstr>Effra</vt:lpstr>
      <vt:lpstr>Calibri</vt:lpstr>
      <vt:lpstr>Corbel</vt:lpstr>
      <vt:lpstr>Custom Design</vt:lpstr>
      <vt:lpstr>PowerPoint Presentation</vt:lpstr>
      <vt:lpstr>Pesquisa de satisfação com a associação</vt:lpstr>
      <vt:lpstr>Principais resultados</vt:lpstr>
      <vt:lpstr>Áreas mensuradas</vt:lpstr>
      <vt:lpstr>Áreas de destaque</vt:lpstr>
      <vt:lpstr>Áreas de melhoria</vt:lpstr>
      <vt:lpstr>Áreas de melhoria</vt:lpstr>
      <vt:lpstr>Plano de ação</vt:lpstr>
      <vt:lpstr>Plano de ação</vt:lpstr>
      <vt:lpstr>Plano de ação</vt:lpstr>
      <vt:lpstr>Plano de ação</vt:lpstr>
      <vt:lpstr>Plano de ação</vt:lpstr>
      <vt:lpstr>Plano de ação</vt:lpstr>
      <vt:lpstr>O que VOCÊ acha?</vt:lpstr>
      <vt:lpstr>O que VOCÊ pode fazer?</vt:lpstr>
    </vt:vector>
  </TitlesOfParts>
  <Manager/>
  <Company>Soroptimist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CAN</cp:lastModifiedBy>
  <cp:revision>344</cp:revision>
  <dcterms:created xsi:type="dcterms:W3CDTF">2014-02-07T15:41:07Z</dcterms:created>
  <dcterms:modified xsi:type="dcterms:W3CDTF">2025-07-25T21:59:08Z</dcterms:modified>
  <cp:category/>
</cp:coreProperties>
</file>