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7"/>
  </p:notesMasterIdLst>
  <p:handoutMasterIdLst>
    <p:handoutMasterId r:id="rId18"/>
  </p:handoutMasterIdLst>
  <p:sldIdLst>
    <p:sldId id="256" r:id="rId2"/>
    <p:sldId id="265" r:id="rId3"/>
    <p:sldId id="271" r:id="rId4"/>
    <p:sldId id="269" r:id="rId5"/>
    <p:sldId id="267" r:id="rId6"/>
    <p:sldId id="274" r:id="rId7"/>
    <p:sldId id="275" r:id="rId8"/>
    <p:sldId id="276" r:id="rId9"/>
    <p:sldId id="277" r:id="rId10"/>
    <p:sldId id="278" r:id="rId11"/>
    <p:sldId id="279" r:id="rId12"/>
    <p:sldId id="280" r:id="rId13"/>
    <p:sldId id="281" r:id="rId14"/>
    <p:sldId id="268" r:id="rId15"/>
    <p:sldId id="262" r:id="rId16"/>
  </p:sldIdLst>
  <p:sldSz cx="9144000" cy="5143500" type="screen16x9"/>
  <p:notesSz cx="6858000" cy="9144000"/>
  <p:embeddedFontLst>
    <p:embeddedFont>
      <p:font typeface="Tw Cen MT" panose="020B0602020104020603" pitchFamily="34" charset="0"/>
      <p:regular r:id="rId19"/>
      <p:bold r:id="rId20"/>
      <p:italic r:id="rId21"/>
      <p:boldItalic r:id="rId22"/>
    </p:embeddedFont>
    <p:embeddedFont>
      <p:font typeface="Century Gothic" panose="020B0502020202020204" pitchFamily="34" charset="0"/>
      <p:regular r:id="rId23"/>
      <p:bold r:id="rId24"/>
      <p:italic r:id="rId25"/>
      <p:boldItalic r:id="rId26"/>
    </p:embeddedFont>
    <p:embeddedFont>
      <p:font typeface="Effra" panose="020B060402020202020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Corbel" panose="020B0503020204020204" pitchFamily="34"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82969" autoAdjust="0"/>
  </p:normalViewPr>
  <p:slideViewPr>
    <p:cSldViewPr snapToGrid="0" snapToObjects="1">
      <p:cViewPr varScale="1">
        <p:scale>
          <a:sx n="127" d="100"/>
          <a:sy n="127" d="100"/>
        </p:scale>
        <p:origin x="1140" y="9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1392" y="-210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presProps" Target="presProps.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7/25/2025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x-none" sz="1200" b="0" i="0" u="none" kern="1200" baseline="0">
                <a:solidFill>
                  <a:schemeClr val="tx1"/>
                </a:solidFill>
                <a:effectLst/>
                <a:latin typeface="+mn-lt"/>
                <a:ea typeface="+mn-ea"/>
                <a:cs typeface="+mn-cs"/>
              </a:rPr>
              <a:t>Hola, soy (NOMBRE), su coordinadora regional de membresía. Sé que quizás recuerden haber recibido una encuesta de la sede principal de SIA sobre su satisfacción como miembros de la federación, y algunas de ustedes se tomaron el tiempo de completarla y enviar sus comentarios. ¡Gracias a quienes lo hicieron! </a:t>
            </a:r>
          </a:p>
          <a:p>
            <a:pPr algn="l" rtl="0" fontAlgn="base"/>
            <a:r>
              <a:rPr lang="x-none" sz="1200" b="0" i="0" u="none" kern="1200" baseline="0">
                <a:solidFill>
                  <a:schemeClr val="tx1"/>
                </a:solidFill>
                <a:effectLst/>
                <a:latin typeface="+mn-lt"/>
                <a:ea typeface="+mn-ea"/>
                <a:cs typeface="+mn-cs"/>
              </a:rPr>
              <a:t>Hoy analizaremos los resultados de la encuesta, revisaremos las conclusiones y las medidas de acción que está tomando SIA y debatiremos cómo podemos fortalecer la membresía a nivel del club y la región. Recuerden que el título de esta presentación es “Tu voz importa”, ¡porque ASÍ ES! Queremos saber qué piensan ustedes sobre esta información y cómo debemos proceder. Compartiré sus ideas de forma anónima con el departamento de membresía de SIA.  </a:t>
            </a:r>
          </a:p>
          <a:p>
            <a:endParaRPr lang="x-none"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x-none"/>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x-none" sz="1200" b="0" i="0" u="none" kern="1200" baseline="0">
                <a:solidFill>
                  <a:schemeClr val="tx1"/>
                </a:solidFill>
                <a:effectLst/>
                <a:latin typeface="+mn-lt"/>
                <a:ea typeface="+mn-ea"/>
                <a:cs typeface="+mn-cs"/>
              </a:rPr>
              <a:t>La encuesta se envió por correo electrónico a todas las miembros que tenían una dirección en la base de datos, un total de 18 672 miembros. </a:t>
            </a:r>
          </a:p>
          <a:p>
            <a:pPr algn="l" rtl="0" fontAlgn="base"/>
            <a:r>
              <a:rPr lang="x-none" sz="1200" b="0" i="0" u="none" kern="1200" baseline="0">
                <a:solidFill>
                  <a:schemeClr val="tx1"/>
                </a:solidFill>
                <a:effectLst/>
                <a:latin typeface="+mn-lt"/>
                <a:ea typeface="+mn-ea"/>
                <a:cs typeface="+mn-cs"/>
              </a:rPr>
              <a:t>2631 miembros respondieron la encuesta, lo que representa aproximadamente el 11 % del total de miembros. Las personas encuestadas estuvieron representadas en todos los grupos de edad y niveles de antigüedad como miembros.  </a:t>
            </a:r>
          </a:p>
          <a:p>
            <a:pPr algn="l" rtl="0" fontAlgn="base"/>
            <a:r>
              <a:rPr lang="x-none" sz="1200" b="0" i="0" u="none" kern="1200" baseline="0">
                <a:solidFill>
                  <a:schemeClr val="tx1"/>
                </a:solidFill>
                <a:effectLst/>
                <a:latin typeface="+mn-lt"/>
                <a:ea typeface="+mn-ea"/>
                <a:cs typeface="+mn-cs"/>
              </a:rPr>
              <a:t>Recibimos respuestas de todas las regiones. Sin embargo, más del 70 % de las respuestas provinieron de EE. UU. y Canadá, por lo que existe una oportunidad de mejorar el compromiso en América Latina y Asia.  </a:t>
            </a:r>
          </a:p>
          <a:p>
            <a:pPr algn="l" rtl="0" fontAlgn="base"/>
            <a:r>
              <a:rPr lang="x-none" sz="1200" b="0" i="0" u="none" kern="1200" baseline="0">
                <a:solidFill>
                  <a:schemeClr val="tx1"/>
                </a:solidFill>
                <a:effectLst/>
                <a:latin typeface="+mn-lt"/>
                <a:ea typeface="+mn-ea"/>
                <a:cs typeface="+mn-cs"/>
              </a:rPr>
              <a:t>Si realizaron la encuesta, probablemente recuerden que era muy larga. ¡Contenía más de 100 preguntas! SIA agilizará las cosas la próxima vez que la encuesta se lleve a cabo en 2027. Debido a la extensión de la encuesta, no presentaremos todos los datos recopilados hoy y los índices de satisfacción se redondearán hacia arriba o hacia abajo al número entero más cercano para que me resulte más fácil, como oradora, compartir la información verbalmente. Además, si los números compartidos no suman el 100 %, es porque simplemente no estoy mostrando el porcentaje de miembros que respondieron “neutral” para ahorrar tiempo y centrarme en las métricas clave.  </a:t>
            </a:r>
          </a:p>
          <a:p>
            <a:endParaRPr lang="x-none"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x-none"/>
          </a:p>
        </p:txBody>
      </p:sp>
    </p:spTree>
    <p:extLst>
      <p:ext uri="{BB962C8B-B14F-4D97-AF65-F5344CB8AC3E}">
        <p14:creationId xmlns:p14="http://schemas.microsoft.com/office/powerpoint/2010/main" val="12021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x-none" sz="1200" b="0" i="0" u="none" kern="1200" baseline="0">
                <a:solidFill>
                  <a:schemeClr val="tx1"/>
                </a:solidFill>
                <a:effectLst/>
                <a:latin typeface="+mn-lt"/>
                <a:ea typeface="+mn-ea"/>
                <a:cs typeface="+mn-cs"/>
              </a:rPr>
              <a:t>El 76 % calificó positivamente su experiencia general con SIA. Aunque solo una pequeña parte expresó alguna insatisfacción (4 %), el 20 % fue neutral.  </a:t>
            </a:r>
          </a:p>
          <a:p>
            <a:pPr algn="l" rtl="0" fontAlgn="base"/>
            <a:r>
              <a:rPr lang="x-none" sz="1200" b="0" i="0" u="none" kern="1200" baseline="0">
                <a:solidFill>
                  <a:schemeClr val="tx1"/>
                </a:solidFill>
                <a:effectLst/>
                <a:latin typeface="+mn-lt"/>
                <a:ea typeface="+mn-ea"/>
                <a:cs typeface="+mn-cs"/>
              </a:rPr>
              <a:t>El 91 % dijo que recomendaría la membresía de SIA a sus amistades. ¡Esto indica un fuerte sentido de lealtad hacia la organización y vale la pena celebrarlo!  </a:t>
            </a:r>
          </a:p>
          <a:p>
            <a:endParaRPr lang="x-none"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x-none"/>
          </a:p>
        </p:txBody>
      </p:sp>
    </p:spTree>
    <p:extLst>
      <p:ext uri="{BB962C8B-B14F-4D97-AF65-F5344CB8AC3E}">
        <p14:creationId xmlns:p14="http://schemas.microsoft.com/office/powerpoint/2010/main" val="295340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x-none" sz="1200" b="0" i="0" u="none" kern="1200" baseline="0">
                <a:solidFill>
                  <a:schemeClr val="tx1"/>
                </a:solidFill>
                <a:effectLst/>
                <a:latin typeface="+mn-lt"/>
                <a:ea typeface="+mn-ea"/>
                <a:cs typeface="+mn-cs"/>
              </a:rPr>
              <a:t>Se formularon preguntas más detalladas sobre la satisfacción de las miembros en las siguientes áreas:  </a:t>
            </a:r>
          </a:p>
          <a:p>
            <a:pPr algn="l" rtl="0" fontAlgn="base"/>
            <a:r>
              <a:rPr lang="x-none" sz="1200" b="0" i="0" u="none" kern="1200" baseline="0">
                <a:solidFill>
                  <a:schemeClr val="tx1"/>
                </a:solidFill>
                <a:effectLst/>
                <a:latin typeface="+mn-lt"/>
                <a:ea typeface="+mn-ea"/>
                <a:cs typeface="+mn-cs"/>
              </a:rPr>
              <a:t>Personal y liderazgo del club </a:t>
            </a:r>
          </a:p>
          <a:p>
            <a:pPr algn="l" rtl="0" fontAlgn="base"/>
            <a:r>
              <a:rPr lang="x-none" sz="1200" b="0" i="0" u="none" kern="1200" baseline="0">
                <a:solidFill>
                  <a:schemeClr val="tx1"/>
                </a:solidFill>
                <a:effectLst/>
                <a:latin typeface="+mn-lt"/>
                <a:ea typeface="+mn-ea"/>
                <a:cs typeface="+mn-cs"/>
              </a:rPr>
              <a:t>Desarrollo de liderazgo </a:t>
            </a:r>
          </a:p>
          <a:p>
            <a:pPr algn="l" rtl="0" fontAlgn="base"/>
            <a:r>
              <a:rPr lang="x-none" sz="1200" b="0" i="0" u="none" kern="1200" baseline="0">
                <a:solidFill>
                  <a:schemeClr val="tx1"/>
                </a:solidFill>
                <a:effectLst/>
                <a:latin typeface="+mn-lt"/>
                <a:ea typeface="+mn-ea"/>
                <a:cs typeface="+mn-cs"/>
              </a:rPr>
              <a:t>Accesibilidad lingüística </a:t>
            </a:r>
          </a:p>
          <a:p>
            <a:pPr algn="l" rtl="0" fontAlgn="base"/>
            <a:r>
              <a:rPr lang="x-none" sz="1200" b="0" i="0" u="none" kern="1200" baseline="0">
                <a:solidFill>
                  <a:schemeClr val="tx1"/>
                </a:solidFill>
                <a:effectLst/>
                <a:latin typeface="+mn-lt"/>
                <a:ea typeface="+mn-ea"/>
                <a:cs typeface="+mn-cs"/>
              </a:rPr>
              <a:t>Marketing y comunicación </a:t>
            </a:r>
          </a:p>
          <a:p>
            <a:pPr algn="l" rtl="0" fontAlgn="base"/>
            <a:r>
              <a:rPr lang="x-none" sz="1200" b="0" i="0" u="none" kern="1200" baseline="0">
                <a:solidFill>
                  <a:schemeClr val="tx1"/>
                </a:solidFill>
                <a:effectLst/>
                <a:latin typeface="+mn-lt"/>
                <a:ea typeface="+mn-ea"/>
                <a:cs typeface="+mn-cs"/>
              </a:rPr>
              <a:t>Programa y misión  </a:t>
            </a:r>
          </a:p>
          <a:p>
            <a:pPr algn="l" rtl="0" fontAlgn="base"/>
            <a:r>
              <a:rPr lang="x-none" sz="1200" b="0" i="0" u="none" kern="1200" baseline="0">
                <a:solidFill>
                  <a:schemeClr val="tx1"/>
                </a:solidFill>
                <a:effectLst/>
                <a:latin typeface="+mn-lt"/>
                <a:ea typeface="+mn-ea"/>
                <a:cs typeface="+mn-cs"/>
              </a:rPr>
              <a:t>Desarrollo de fondos y donantes </a:t>
            </a:r>
          </a:p>
          <a:p>
            <a:endParaRPr lang="x-none"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x-none"/>
          </a:p>
        </p:txBody>
      </p:sp>
    </p:spTree>
    <p:extLst>
      <p:ext uri="{BB962C8B-B14F-4D97-AF65-F5344CB8AC3E}">
        <p14:creationId xmlns:p14="http://schemas.microsoft.com/office/powerpoint/2010/main" val="176264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Aquí es donde SIA está haciendo un buen trabajo y las miembros expresaron índices de satisfacción más altos. </a:t>
            </a:r>
          </a:p>
          <a:p>
            <a:pPr lvl="0" algn="l" rtl="0"/>
            <a:r>
              <a:rPr lang="x-none" sz="1200" b="0" i="0" u="none" kern="1200" baseline="0">
                <a:solidFill>
                  <a:schemeClr val="tx1"/>
                </a:solidFill>
                <a:effectLst/>
                <a:latin typeface="+mn-lt"/>
                <a:ea typeface="+mn-ea"/>
                <a:cs typeface="+mn-cs"/>
              </a:rPr>
              <a:t>El 72 % de las encuestadas afirmó estar satisfecha con la forma en que los Programas de Sueño contribuyen a la experiencia de ser miembro. </a:t>
            </a:r>
          </a:p>
          <a:p>
            <a:pPr lvl="0" algn="l" rtl="0"/>
            <a:r>
              <a:rPr lang="x-none" sz="1200" b="0" i="0" u="none" kern="1200" baseline="0">
                <a:solidFill>
                  <a:schemeClr val="tx1"/>
                </a:solidFill>
                <a:effectLst/>
                <a:latin typeface="+mn-lt"/>
                <a:ea typeface="+mn-ea"/>
                <a:cs typeface="+mn-cs"/>
              </a:rPr>
              <a:t>El 80 % de las donantes está satisfecha con cómo se utilizan sus contribuciones a los Programas de Sueño de Soroptimist, y solo el 1 % está insatisfecha. </a:t>
            </a:r>
          </a:p>
          <a:p>
            <a:pPr lvl="0" algn="l" rtl="0"/>
            <a:r>
              <a:rPr lang="x-none" sz="1200" b="0" i="0" u="none" kern="1200" baseline="0">
                <a:solidFill>
                  <a:schemeClr val="tx1"/>
                </a:solidFill>
                <a:effectLst/>
                <a:latin typeface="+mn-lt"/>
                <a:ea typeface="+mn-ea"/>
                <a:cs typeface="+mn-cs"/>
              </a:rPr>
              <a:t>El 80 % se mostró satisfecha con el boletín electrónico Best for Women. Apenas el 1 % se mostró insatisfecha. </a:t>
            </a:r>
          </a:p>
          <a:p>
            <a:pPr lvl="0" algn="l" rtl="0"/>
            <a:r>
              <a:rPr lang="x-none" sz="1200" b="0" i="0" u="none" kern="1200" baseline="0">
                <a:solidFill>
                  <a:schemeClr val="tx1"/>
                </a:solidFill>
                <a:effectLst/>
                <a:latin typeface="+mn-lt"/>
                <a:ea typeface="+mn-ea"/>
                <a:cs typeface="+mn-cs"/>
              </a:rPr>
              <a:t>Las líderes de club obtuvieron un 84 % de satisfacción de las miembros por ser impulsoras de la misión de SIA. </a:t>
            </a:r>
          </a:p>
          <a:p>
            <a:endParaRPr lang="x-none"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x-none"/>
          </a:p>
        </p:txBody>
      </p:sp>
    </p:spTree>
    <p:extLst>
      <p:ext uri="{BB962C8B-B14F-4D97-AF65-F5344CB8AC3E}">
        <p14:creationId xmlns:p14="http://schemas.microsoft.com/office/powerpoint/2010/main" val="12144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7905D57-4580-45CC-9518-1F4211958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E61499-5C1D-761F-C51D-9D810A2F4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024F70B-73EA-F6C5-8201-0C6BDE918AA3}"/>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Identificamos algunas áreas en las que existen oportunidades de mejoras; muchas de ellas relacionadas con la falta de conocimiento, comprensión o uso de los recursos existentes por parte de las miembros. </a:t>
            </a:r>
          </a:p>
          <a:p>
            <a:pPr lvl="0" algn="l" rtl="0"/>
            <a:r>
              <a:rPr lang="x-none" sz="1200" b="0" i="0" u="none" kern="1200" baseline="0">
                <a:solidFill>
                  <a:schemeClr val="tx1"/>
                </a:solidFill>
                <a:effectLst/>
                <a:latin typeface="+mn-lt"/>
                <a:ea typeface="+mn-ea"/>
                <a:cs typeface="+mn-cs"/>
              </a:rPr>
              <a:t>El 57 % se mostró satisfecha con el sitio web de SIA. El 17 % se mostró insatisfecha, principalmente por no poder encontrar lo que buscaba o tener dificultades para pagar las cuotas en el portal.  </a:t>
            </a:r>
          </a:p>
          <a:p>
            <a:pPr lvl="0" algn="l" rtl="0"/>
            <a:r>
              <a:rPr lang="x-none" sz="1200" b="0" i="0" u="none" kern="1200" baseline="0">
                <a:solidFill>
                  <a:schemeClr val="tx1"/>
                </a:solidFill>
                <a:effectLst/>
                <a:latin typeface="+mn-lt"/>
                <a:ea typeface="+mn-ea"/>
                <a:cs typeface="+mn-cs"/>
              </a:rPr>
              <a:t>El 66 % de las encuestadas se mostró satisfecha con la Gran Meta de 2031, mientras que el 21 % se mostró neutral. El 9 % manifestó no conocer la Gran Meta de 2031, lo que resalta una oportunidad para mejorar la comunicación y la educación con respecto a esta iniciativa, aunque solo el 4 % se mostró insatisfecha. </a:t>
            </a:r>
          </a:p>
          <a:p>
            <a:pPr lvl="0" algn="l" rtl="0"/>
            <a:r>
              <a:rPr lang="x-none" sz="1200" b="0" i="0" u="none" kern="1200" baseline="0">
                <a:solidFill>
                  <a:schemeClr val="tx1"/>
                </a:solidFill>
                <a:effectLst/>
                <a:latin typeface="+mn-lt"/>
                <a:ea typeface="+mn-ea"/>
                <a:cs typeface="+mn-cs"/>
              </a:rPr>
              <a:t>Las encuestadas calificaron a las líderes de club con un 67 % de satisfacción por su capacidad para comunicar claramente las metas organizacionales en el plan estratégico o el plan del club.  </a:t>
            </a:r>
          </a:p>
          <a:p>
            <a:endParaRPr lang="x-none" dirty="0"/>
          </a:p>
        </p:txBody>
      </p:sp>
      <p:sp>
        <p:nvSpPr>
          <p:cNvPr id="4" name="Slide Number Placeholder 3">
            <a:extLst>
              <a:ext uri="{FF2B5EF4-FFF2-40B4-BE49-F238E27FC236}">
                <a16:creationId xmlns:a16="http://schemas.microsoft.com/office/drawing/2014/main" xmlns="" id="{216349C3-3452-435E-244F-4EB039FBB0C0}"/>
              </a:ext>
            </a:extLst>
          </p:cNvPr>
          <p:cNvSpPr>
            <a:spLocks noGrp="1"/>
          </p:cNvSpPr>
          <p:nvPr>
            <p:ph type="sldNum" sz="quarter" idx="5"/>
          </p:nvPr>
        </p:nvSpPr>
        <p:spPr/>
        <p:txBody>
          <a:bodyPr/>
          <a:lstStyle/>
          <a:p>
            <a:pPr algn="l" rtl="0"/>
            <a:fld id="{3E5DF9FD-7162-404A-8CD0-A628AF675F7F}" type="slidenum">
              <a:rPr/>
              <a:t>6</a:t>
            </a:fld>
            <a:endParaRPr lang="x-none"/>
          </a:p>
        </p:txBody>
      </p:sp>
    </p:spTree>
    <p:extLst>
      <p:ext uri="{BB962C8B-B14F-4D97-AF65-F5344CB8AC3E}">
        <p14:creationId xmlns:p14="http://schemas.microsoft.com/office/powerpoint/2010/main" val="369402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5587E7-1CBE-16A1-2DE5-B42824BF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CFEA4F1-E981-8A71-548F-352562E0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E8F6573-3F96-4EDC-908F-36A82A23CBE2}"/>
              </a:ext>
            </a:extLst>
          </p:cNvPr>
          <p:cNvSpPr>
            <a:spLocks noGrp="1"/>
          </p:cNvSpPr>
          <p:nvPr>
            <p:ph type="body" idx="1"/>
          </p:nvPr>
        </p:nvSpPr>
        <p:spPr/>
        <p:txBody>
          <a:bodyPr/>
          <a:lstStyle/>
          <a:p>
            <a:pPr lvl="0" algn="l" rtl="0"/>
            <a:r>
              <a:rPr lang="x-none" sz="1200" b="0" i="0" u="none" kern="1200" baseline="0">
                <a:solidFill>
                  <a:schemeClr val="tx1"/>
                </a:solidFill>
                <a:effectLst/>
                <a:latin typeface="+mn-lt"/>
                <a:ea typeface="+mn-ea"/>
                <a:cs typeface="+mn-cs"/>
              </a:rPr>
              <a:t>El 26 % se comunicó con la sede principal de SIA en el último año. De ese grupo, el 70 % se mostró satisfecha con el servicio recibido.</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El 15 % se mostró insatisfecha y el motivo más común fue llamar o enviar un correo electrónico y no recibir respuesta. Esta es un área definida de mejora que la sede principal de SIA ha detectado y en la que está trabajando.  </a:t>
            </a:r>
          </a:p>
          <a:p>
            <a:pPr lvl="0" algn="l" rtl="0"/>
            <a:r>
              <a:rPr lang="x-none" sz="1200" b="0" i="0" u="none" kern="1200" baseline="0">
                <a:solidFill>
                  <a:schemeClr val="tx1"/>
                </a:solidFill>
                <a:effectLst/>
                <a:latin typeface="+mn-lt"/>
                <a:ea typeface="+mn-ea"/>
                <a:cs typeface="+mn-cs"/>
              </a:rPr>
              <a:t>De las oportunidades y eventos de desarrollo de liderazgo que ofrece SIA, #SIALeadtoAchieve obtuvo la puntuación más alta en “no aplicable” (para miembros que no participaron) con un 72 % y tuvo el puntaje de satisfacción más bajo del 49 %. Los seminarios web a pedido tuvieron un puntaje de “no aplicable” del 52 % y un 66 % de satisfacción. </a:t>
            </a:r>
          </a:p>
          <a:p>
            <a:pPr marL="0" marR="0" lvl="0" indent="0" algn="l" defTabSz="457200" rtl="0" eaLnBrk="1" fontAlgn="auto" latinLnBrk="0" hangingPunct="1">
              <a:lnSpc>
                <a:spcPct val="100000"/>
              </a:lnSpc>
              <a:spcBef>
                <a:spcPts val="0"/>
              </a:spcBef>
              <a:spcAft>
                <a:spcPts val="0"/>
              </a:spcAft>
              <a:buClrTx/>
              <a:buSzTx/>
              <a:buFontTx/>
              <a:buNone/>
              <a:tabLst/>
              <a:defRPr/>
            </a:pPr>
            <a:r>
              <a:rPr lang="x-none" sz="1200" b="0" i="0" u="none" kern="1200" baseline="0">
                <a:solidFill>
                  <a:schemeClr val="tx1"/>
                </a:solidFill>
                <a:effectLst/>
                <a:latin typeface="+mn-lt"/>
                <a:ea typeface="+mn-ea"/>
                <a:cs typeface="+mn-cs"/>
              </a:rPr>
              <a:t>Los servicios de interpretación y traducción recibieron puntuaciones de 67 % y 70 % de satisfacción respectivamente, y se señaló que algunos intérpretes no estaban preparados, no conocían nuestra terminología o proporcionaban traducciones inexactas para su región. </a:t>
            </a:r>
          </a:p>
          <a:p>
            <a:pPr lvl="0" algn="l" rtl="0"/>
            <a:endParaRPr lang="x-none" sz="1200" kern="1200" dirty="0">
              <a:solidFill>
                <a:schemeClr val="tx1"/>
              </a:solidFill>
              <a:effectLst/>
              <a:latin typeface="+mn-lt"/>
              <a:ea typeface="+mn-ea"/>
              <a:cs typeface="+mn-cs"/>
            </a:endParaRPr>
          </a:p>
          <a:p>
            <a:endParaRPr lang="x-none" dirty="0"/>
          </a:p>
        </p:txBody>
      </p:sp>
      <p:sp>
        <p:nvSpPr>
          <p:cNvPr id="4" name="Slide Number Placeholder 3">
            <a:extLst>
              <a:ext uri="{FF2B5EF4-FFF2-40B4-BE49-F238E27FC236}">
                <a16:creationId xmlns:a16="http://schemas.microsoft.com/office/drawing/2014/main" xmlns="" id="{02ECF0D5-5583-7662-C96A-610895AC1F81}"/>
              </a:ext>
            </a:extLst>
          </p:cNvPr>
          <p:cNvSpPr>
            <a:spLocks noGrp="1"/>
          </p:cNvSpPr>
          <p:nvPr>
            <p:ph type="sldNum" sz="quarter" idx="5"/>
          </p:nvPr>
        </p:nvSpPr>
        <p:spPr/>
        <p:txBody>
          <a:bodyPr/>
          <a:lstStyle/>
          <a:p>
            <a:pPr algn="l" rtl="0"/>
            <a:fld id="{3E5DF9FD-7162-404A-8CD0-A628AF675F7F}" type="slidenum">
              <a:rPr/>
              <a:t>7</a:t>
            </a:fld>
            <a:endParaRPr lang="x-none"/>
          </a:p>
        </p:txBody>
      </p:sp>
    </p:spTree>
    <p:extLst>
      <p:ext uri="{BB962C8B-B14F-4D97-AF65-F5344CB8AC3E}">
        <p14:creationId xmlns:p14="http://schemas.microsoft.com/office/powerpoint/2010/main" val="10540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EE9591-7384-41FF-6441-405AC964D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399E327-337C-D3FC-7C9E-A51F2F2DF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D4DD1DB-C63B-EAE3-DDED-A4DDF2259837}"/>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Si bien la satisfacción general y la probabilidad de recomendación a amistades son altas, SIA se compromete a mostrar a nuestras miembros que ve, escucha y valora sus inquietudes, incluso si no puede abordarlas todas. No ocurrirá de inmediato en muchos aspectos, pero esperamos ver estos cambios el próximo año. </a:t>
            </a:r>
          </a:p>
          <a:p>
            <a:pPr algn="l" rtl="0"/>
            <a:r>
              <a:rPr lang="x-none" sz="1200" b="0" i="0" u="none" kern="1200" baseline="0">
                <a:solidFill>
                  <a:schemeClr val="tx1"/>
                </a:solidFill>
                <a:effectLst/>
                <a:latin typeface="+mn-lt"/>
                <a:ea typeface="+mn-ea"/>
                <a:cs typeface="+mn-cs"/>
              </a:rPr>
              <a:t>A continuación se presentan algunas de las conclusiones de la encuesta a partir de los datos anteriores, así como los temas recurrentes en las respuestas abiertas y los próximos pasos:  </a:t>
            </a:r>
          </a:p>
          <a:p>
            <a:pPr algn="l" rtl="0"/>
            <a:r>
              <a:rPr lang="x-none" sz="1200" b="0" i="0" u="none" kern="1200" baseline="0">
                <a:solidFill>
                  <a:schemeClr val="tx1"/>
                </a:solidFill>
                <a:effectLst/>
                <a:latin typeface="+mn-lt"/>
                <a:ea typeface="+mn-ea"/>
                <a:cs typeface="+mn-cs"/>
              </a:rPr>
              <a:t>A partir de los comentarios y resultados, SIA observa que es necesario aclarar el valor de la membresía, para lo que sugiere las siguientes medidas: </a:t>
            </a:r>
          </a:p>
          <a:p>
            <a:pPr lvl="0" algn="l" rtl="0"/>
            <a:r>
              <a:rPr lang="x-none" sz="1200" b="0" i="0" u="none" kern="1200" baseline="0">
                <a:solidFill>
                  <a:schemeClr val="tx1"/>
                </a:solidFill>
                <a:effectLst/>
                <a:latin typeface="+mn-lt"/>
                <a:ea typeface="+mn-ea"/>
                <a:cs typeface="+mn-cs"/>
              </a:rPr>
              <a:t>Elaborar un informe de todo el año de la sede principal de SIA (distinto del informe anual) que detalle lo que su personal hizo por las miembros este año en términos de progreso táctico hacia los objetivos y el trabajo operativo para apoyarlas. </a:t>
            </a:r>
          </a:p>
          <a:p>
            <a:pPr lvl="0" algn="l" rtl="0"/>
            <a:r>
              <a:rPr lang="x-none" sz="1200" b="0" i="0" u="none" kern="1200" baseline="0">
                <a:solidFill>
                  <a:schemeClr val="tx1"/>
                </a:solidFill>
                <a:effectLst/>
                <a:latin typeface="+mn-lt"/>
                <a:ea typeface="+mn-ea"/>
                <a:cs typeface="+mn-cs"/>
              </a:rPr>
              <a:t>Todos los beneficios de la membresía deben articularse claramente y promoverse con frecuencia en nuestras plataformas de comunicación existentes, incluidos el trabajo en red, la construcción de comunidades y las relaciones, además de nuestra misión. Esto incluye recursos pilares existentes (especialmente para recaudación de fondos y membresía), herramientas de administración del club, seminarios web, Soroptimist UpliftHER y #SIALeadtoAchieve. Además, estos recursos deberían revisarse y actualizarse periódicamente para garantizar su calidad y precisión.</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 </a:t>
            </a:r>
          </a:p>
          <a:p>
            <a:pPr lvl="0" algn="l" rtl="0"/>
            <a:r>
              <a:rPr lang="x-none" sz="1200" b="0" i="0" u="none" kern="1200" baseline="0">
                <a:solidFill>
                  <a:schemeClr val="tx1"/>
                </a:solidFill>
                <a:effectLst/>
                <a:latin typeface="+mn-lt"/>
                <a:ea typeface="+mn-ea"/>
                <a:cs typeface="+mn-cs"/>
              </a:rPr>
              <a:t>Crear y compartir una publicación de blog que presente a la junta y al personal de SIA anualmente. Incluir información de contacto del personal para que las miembros puedan resolver sus inquietudes de manera más directa. </a:t>
            </a:r>
          </a:p>
          <a:p>
            <a:pPr lvl="0" algn="l" rtl="0"/>
            <a:r>
              <a:rPr lang="x-none" sz="1200" b="0" i="0" u="none" kern="1200" baseline="0">
                <a:solidFill>
                  <a:schemeClr val="tx1"/>
                </a:solidFill>
                <a:effectLst/>
                <a:latin typeface="+mn-lt"/>
                <a:ea typeface="+mn-ea"/>
                <a:cs typeface="+mn-cs"/>
              </a:rPr>
              <a:t>Considerar formas de aumentar la conexión entre las miembros y el personal de la sede principal de SIA, como la posibilidad de que los clubes soliciten que miembros de la sede principal asistan virtualmente a un evento del club. </a:t>
            </a:r>
          </a:p>
          <a:p>
            <a:endParaRPr lang="x-none" dirty="0"/>
          </a:p>
        </p:txBody>
      </p:sp>
      <p:sp>
        <p:nvSpPr>
          <p:cNvPr id="4" name="Slide Number Placeholder 3">
            <a:extLst>
              <a:ext uri="{FF2B5EF4-FFF2-40B4-BE49-F238E27FC236}">
                <a16:creationId xmlns:a16="http://schemas.microsoft.com/office/drawing/2014/main" xmlns="" id="{D7777978-55AD-35E4-8E70-19295A9AF875}"/>
              </a:ext>
            </a:extLst>
          </p:cNvPr>
          <p:cNvSpPr>
            <a:spLocks noGrp="1"/>
          </p:cNvSpPr>
          <p:nvPr>
            <p:ph type="sldNum" sz="quarter" idx="5"/>
          </p:nvPr>
        </p:nvSpPr>
        <p:spPr/>
        <p:txBody>
          <a:bodyPr/>
          <a:lstStyle/>
          <a:p>
            <a:pPr algn="l" rtl="0"/>
            <a:fld id="{3E5DF9FD-7162-404A-8CD0-A628AF675F7F}" type="slidenum">
              <a:rPr/>
              <a:t>8</a:t>
            </a:fld>
            <a:endParaRPr lang="x-none"/>
          </a:p>
        </p:txBody>
      </p:sp>
    </p:spTree>
    <p:extLst>
      <p:ext uri="{BB962C8B-B14F-4D97-AF65-F5344CB8AC3E}">
        <p14:creationId xmlns:p14="http://schemas.microsoft.com/office/powerpoint/2010/main" val="234862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52967F-5E0E-9604-473B-B7F7C3FD2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6CFC9A-8B71-0509-1574-F0C7FD043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E07A36-F580-5027-6328-27E968F82E47}"/>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Para abordar la sensación de que se les pide demasiado a las miembros, SIA sugiere lo siguiente: </a:t>
            </a:r>
          </a:p>
          <a:p>
            <a:pPr lvl="0" algn="l" rtl="0"/>
            <a:r>
              <a:rPr lang="x-none" sz="1200" b="0" i="0" u="none" kern="1200" baseline="0">
                <a:solidFill>
                  <a:schemeClr val="tx1"/>
                </a:solidFill>
                <a:effectLst/>
                <a:latin typeface="+mn-lt"/>
                <a:ea typeface="+mn-ea"/>
                <a:cs typeface="+mn-cs"/>
              </a:rPr>
              <a:t>Considerar el uso de anuncios pagos en las redes sociales para promover el reclutamiento de miembros y nuevos donantes.</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 </a:t>
            </a:r>
          </a:p>
          <a:p>
            <a:pPr lvl="0" algn="l" rtl="0"/>
            <a:r>
              <a:rPr lang="x-none" sz="1200" b="0" i="0" u="none" kern="1200" baseline="0">
                <a:solidFill>
                  <a:schemeClr val="tx1"/>
                </a:solidFill>
                <a:effectLst/>
                <a:latin typeface="+mn-lt"/>
                <a:ea typeface="+mn-ea"/>
                <a:cs typeface="+mn-cs"/>
              </a:rPr>
              <a:t>Continuar mejorando el proceso de constitución del club para que las nuevas miembros tengan una comprensión más clara de la organización.</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 </a:t>
            </a:r>
          </a:p>
          <a:p>
            <a:pPr lvl="0" algn="l" rtl="0"/>
            <a:r>
              <a:rPr lang="x-none" sz="1200" b="0" i="0" u="none" kern="1200" baseline="0">
                <a:solidFill>
                  <a:schemeClr val="tx1"/>
                </a:solidFill>
                <a:effectLst/>
                <a:latin typeface="+mn-lt"/>
                <a:ea typeface="+mn-ea"/>
                <a:cs typeface="+mn-cs"/>
              </a:rPr>
              <a:t>Revisar los recursos de membresía existentes y realizar mejoras, particularmente en el proceso de incorporación de nuevas miembros.</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 </a:t>
            </a:r>
          </a:p>
          <a:p>
            <a:pPr lvl="0" algn="l" rtl="0"/>
            <a:r>
              <a:rPr lang="x-none" sz="1200" b="0" i="0" u="none" kern="1200" baseline="0">
                <a:solidFill>
                  <a:schemeClr val="tx1"/>
                </a:solidFill>
                <a:effectLst/>
                <a:latin typeface="+mn-lt"/>
                <a:ea typeface="+mn-ea"/>
                <a:cs typeface="+mn-cs"/>
              </a:rPr>
              <a:t>Continuar examinando el modelo general de eventos de SIA para encontrar formas de reducir los costos de los eventos tanto para las miembros como para la organización. </a:t>
            </a:r>
          </a:p>
          <a:p>
            <a:pPr lvl="0" algn="l" rtl="0"/>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En el próximo bienio, asociarse con las coordinadoras regionales de programas educativos para alentar a los clubes y regiones a confiar en la sede principal de SIA como el mayor proveedor de capacitación específica por función, operaciones del club y desarrollo de liderazgo.</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 </a:t>
            </a:r>
          </a:p>
          <a:p>
            <a:endParaRPr lang="x-none" dirty="0"/>
          </a:p>
        </p:txBody>
      </p:sp>
      <p:sp>
        <p:nvSpPr>
          <p:cNvPr id="4" name="Slide Number Placeholder 3">
            <a:extLst>
              <a:ext uri="{FF2B5EF4-FFF2-40B4-BE49-F238E27FC236}">
                <a16:creationId xmlns:a16="http://schemas.microsoft.com/office/drawing/2014/main" xmlns="" id="{D88D7629-38D0-FD98-7615-49AB303F5DAB}"/>
              </a:ext>
            </a:extLst>
          </p:cNvPr>
          <p:cNvSpPr>
            <a:spLocks noGrp="1"/>
          </p:cNvSpPr>
          <p:nvPr>
            <p:ph type="sldNum" sz="quarter" idx="5"/>
          </p:nvPr>
        </p:nvSpPr>
        <p:spPr/>
        <p:txBody>
          <a:bodyPr/>
          <a:lstStyle/>
          <a:p>
            <a:pPr algn="l" rtl="0"/>
            <a:fld id="{3E5DF9FD-7162-404A-8CD0-A628AF675F7F}" type="slidenum">
              <a:rPr/>
              <a:t>9</a:t>
            </a:fld>
            <a:endParaRPr lang="x-none"/>
          </a:p>
        </p:txBody>
      </p:sp>
    </p:spTree>
    <p:extLst>
      <p:ext uri="{BB962C8B-B14F-4D97-AF65-F5344CB8AC3E}">
        <p14:creationId xmlns:p14="http://schemas.microsoft.com/office/powerpoint/2010/main" val="130056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BE3968-FADC-2B4B-0CF2-10A759816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6DE434C-5A73-405A-2E12-0148778CC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43FC693-14BB-25DF-FAD3-70E31E03CB4F}"/>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Además, los comentarios abiertos indicaron que existe confusión sobre las funciones de liderazgo. SIA tiene previsto: </a:t>
            </a:r>
          </a:p>
          <a:p>
            <a:pPr lvl="0" algn="l" rtl="0"/>
            <a:r>
              <a:rPr lang="x-none" sz="1200" b="0" i="0" u="none" kern="1200" baseline="0">
                <a:solidFill>
                  <a:schemeClr val="tx1"/>
                </a:solidFill>
                <a:effectLst/>
                <a:latin typeface="+mn-lt"/>
                <a:ea typeface="+mn-ea"/>
                <a:cs typeface="+mn-cs"/>
              </a:rPr>
              <a:t>Crear recursos de capacitación sobre el plan del club y revisar la guía de administración del club para que las nuevas líderes sepan qué se espera y puedan realizar bien sus tareas. </a:t>
            </a:r>
          </a:p>
          <a:p>
            <a:pPr lvl="0" algn="l" rtl="0"/>
            <a:r>
              <a:rPr lang="x-none" sz="1200" b="0" i="0" u="none" kern="1200" baseline="0">
                <a:solidFill>
                  <a:schemeClr val="tx1"/>
                </a:solidFill>
                <a:effectLst/>
                <a:latin typeface="+mn-lt"/>
                <a:ea typeface="+mn-ea"/>
                <a:cs typeface="+mn-cs"/>
              </a:rPr>
              <a:t>Considerar formas breves de brindar información y ampliar los recursos existentes, como una serie regular en redes sociales o Best for Women donde cada pilar promueva recursos e información en publicaciones cortas y fáciles de comprender. </a:t>
            </a:r>
          </a:p>
          <a:p>
            <a:endParaRPr lang="x-none" dirty="0"/>
          </a:p>
        </p:txBody>
      </p:sp>
      <p:sp>
        <p:nvSpPr>
          <p:cNvPr id="4" name="Slide Number Placeholder 3">
            <a:extLst>
              <a:ext uri="{FF2B5EF4-FFF2-40B4-BE49-F238E27FC236}">
                <a16:creationId xmlns:a16="http://schemas.microsoft.com/office/drawing/2014/main" xmlns="" id="{FF516514-52A7-E1A7-FA8E-A6A0252773C8}"/>
              </a:ext>
            </a:extLst>
          </p:cNvPr>
          <p:cNvSpPr>
            <a:spLocks noGrp="1"/>
          </p:cNvSpPr>
          <p:nvPr>
            <p:ph type="sldNum" sz="quarter" idx="5"/>
          </p:nvPr>
        </p:nvSpPr>
        <p:spPr/>
        <p:txBody>
          <a:bodyPr/>
          <a:lstStyle/>
          <a:p>
            <a:pPr algn="l" rtl="0"/>
            <a:fld id="{3E5DF9FD-7162-404A-8CD0-A628AF675F7F}" type="slidenum">
              <a:rPr/>
              <a:t>10</a:t>
            </a:fld>
            <a:endParaRPr lang="x-none"/>
          </a:p>
        </p:txBody>
      </p:sp>
    </p:spTree>
    <p:extLst>
      <p:ext uri="{BB962C8B-B14F-4D97-AF65-F5344CB8AC3E}">
        <p14:creationId xmlns:p14="http://schemas.microsoft.com/office/powerpoint/2010/main" val="149239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27BEFD-0B8F-9731-57F8-1FACC0067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5C432C7-D79D-7D5F-799F-7E4CE60A7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0AB7760-42E8-A7AB-2181-1AD84DD19668}"/>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Si bien SIA se encuentra en un espacio de transición con el sitio web y la base de datos, está considerando las siguientes formas de mejorar las experiencias de las miembros con la tecnología: </a:t>
            </a:r>
          </a:p>
          <a:p>
            <a:pPr lvl="0" algn="l" rtl="0"/>
            <a:r>
              <a:rPr lang="x-none" sz="1200" b="0" i="0" u="none" kern="1200" baseline="0">
                <a:solidFill>
                  <a:schemeClr val="tx1"/>
                </a:solidFill>
                <a:effectLst/>
                <a:latin typeface="+mn-lt"/>
                <a:ea typeface="+mn-ea"/>
                <a:cs typeface="+mn-cs"/>
              </a:rPr>
              <a:t>Una sección permanente de Best for Women para vincularse a varios recursos por área pilar e idioma para ayudar a las miembros a localizar más fácilmente los recursos que necesitan. </a:t>
            </a:r>
          </a:p>
          <a:p>
            <a:pPr lvl="0" algn="l" rtl="0"/>
            <a:r>
              <a:rPr lang="x-none" sz="1200" b="0" i="0" u="none" kern="1200" baseline="0">
                <a:solidFill>
                  <a:schemeClr val="tx1"/>
                </a:solidFill>
                <a:effectLst/>
                <a:latin typeface="+mn-lt"/>
                <a:ea typeface="+mn-ea"/>
                <a:cs typeface="+mn-cs"/>
              </a:rPr>
              <a:t>Involucrar a un comité de miembros durante las etapas de exploración y prueba de usuario para futuros proyectos tecnológicos, como la Biblioteca de Recursos para Miembros, con el fin de mejorar su lanzamiento. </a:t>
            </a:r>
          </a:p>
          <a:p>
            <a:pPr lvl="0" algn="l" rtl="0"/>
            <a:r>
              <a:rPr lang="x-none" sz="1200" b="0" i="0" u="none" kern="1200" baseline="0">
                <a:solidFill>
                  <a:schemeClr val="tx1"/>
                </a:solidFill>
                <a:effectLst/>
                <a:latin typeface="+mn-lt"/>
                <a:ea typeface="+mn-ea"/>
                <a:cs typeface="+mn-cs"/>
              </a:rPr>
              <a:t>Continuar con el plan de trabajo para mejorar la experiencia del actual portal de miembros.</a:t>
            </a:r>
            <a:r>
              <a:rPr lang="x-none" sz="1200" b="1" i="0" u="none" kern="1200" baseline="0">
                <a:solidFill>
                  <a:schemeClr val="tx1"/>
                </a:solidFill>
                <a:effectLst/>
                <a:latin typeface="+mn-lt"/>
                <a:ea typeface="+mn-ea"/>
                <a:cs typeface="+mn-cs"/>
              </a:rPr>
              <a:t>  </a:t>
            </a:r>
            <a:r>
              <a:rPr lang="x-none" sz="1200" b="0" i="0" u="none" kern="1200" baseline="0">
                <a:solidFill>
                  <a:schemeClr val="tx1"/>
                </a:solidFill>
                <a:effectLst/>
                <a:latin typeface="+mn-lt"/>
                <a:ea typeface="+mn-ea"/>
                <a:cs typeface="+mn-cs"/>
              </a:rPr>
              <a:t> </a:t>
            </a:r>
          </a:p>
          <a:p>
            <a:endParaRPr lang="x-none" dirty="0"/>
          </a:p>
        </p:txBody>
      </p:sp>
      <p:sp>
        <p:nvSpPr>
          <p:cNvPr id="4" name="Slide Number Placeholder 3">
            <a:extLst>
              <a:ext uri="{FF2B5EF4-FFF2-40B4-BE49-F238E27FC236}">
                <a16:creationId xmlns:a16="http://schemas.microsoft.com/office/drawing/2014/main" xmlns="" id="{FF781902-2FC8-EB14-8F26-8A6C04B8ED32}"/>
              </a:ext>
            </a:extLst>
          </p:cNvPr>
          <p:cNvSpPr>
            <a:spLocks noGrp="1"/>
          </p:cNvSpPr>
          <p:nvPr>
            <p:ph type="sldNum" sz="quarter" idx="5"/>
          </p:nvPr>
        </p:nvSpPr>
        <p:spPr/>
        <p:txBody>
          <a:bodyPr/>
          <a:lstStyle/>
          <a:p>
            <a:pPr algn="l" rtl="0"/>
            <a:fld id="{3E5DF9FD-7162-404A-8CD0-A628AF675F7F}" type="slidenum">
              <a:rPr/>
              <a:t>11</a:t>
            </a:fld>
            <a:endParaRPr lang="x-none"/>
          </a:p>
        </p:txBody>
      </p:sp>
    </p:spTree>
    <p:extLst>
      <p:ext uri="{BB962C8B-B14F-4D97-AF65-F5344CB8AC3E}">
        <p14:creationId xmlns:p14="http://schemas.microsoft.com/office/powerpoint/2010/main" val="296433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1889D-F637-0F3E-D150-1AB7F4D4E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D4FA149-F28D-0A11-2CCF-727078D0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3713D3E-2BC1-3D91-695D-D941EABA0946}"/>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Por último, SIA se compromete a mejorar la experiencia de las miembros que necesitan asistencia de la sede principal adoptando las siguientes medidas: </a:t>
            </a:r>
          </a:p>
          <a:p>
            <a:pPr lvl="0" algn="l" rtl="0"/>
            <a:r>
              <a:rPr lang="x-none" sz="1200" b="0" i="0" u="none" kern="1200" baseline="0">
                <a:solidFill>
                  <a:schemeClr val="tx1"/>
                </a:solidFill>
                <a:effectLst/>
                <a:latin typeface="+mn-lt"/>
                <a:ea typeface="+mn-ea"/>
                <a:cs typeface="+mn-cs"/>
              </a:rPr>
              <a:t>Revisión de la calidad de la traducción y la interpretación para garantizar que todas las miembros puedan participar plenamente en nuestras propuestas y que cada evento tenga una pregunta de encuesta sobre la calidad de la interpretación. </a:t>
            </a:r>
          </a:p>
          <a:p>
            <a:pPr lvl="0" algn="l" rtl="0"/>
            <a:r>
              <a:rPr lang="x-none" sz="1200" b="0" i="0" u="none" kern="1200" baseline="0">
                <a:solidFill>
                  <a:schemeClr val="tx1"/>
                </a:solidFill>
                <a:effectLst/>
                <a:latin typeface="+mn-lt"/>
                <a:ea typeface="+mn-ea"/>
                <a:cs typeface="+mn-cs"/>
              </a:rPr>
              <a:t>Los sistemas telefónicos deben evaluarse y probarse para garantizar que todas las extensiones estén actualizadas y conduzcan a miembros del personal activos y buzones de correo de voz para que ninguna llamada quede sin resolver durante largos períodos de tiempo debido a un desvío.  </a:t>
            </a:r>
          </a:p>
          <a:p>
            <a:pPr lvl="0" algn="l" rtl="0"/>
            <a:r>
              <a:rPr lang="x-none" sz="1200" b="0" i="0" u="none" kern="1200" baseline="0">
                <a:solidFill>
                  <a:schemeClr val="tx1"/>
                </a:solidFill>
                <a:effectLst/>
                <a:latin typeface="+mn-lt"/>
                <a:ea typeface="+mn-ea"/>
                <a:cs typeface="+mn-cs"/>
              </a:rPr>
              <a:t>Continuar trabajando para resolver más consultas telefónicas y correos electrónicos de atención a las miembros en el primer intento. </a:t>
            </a:r>
          </a:p>
          <a:p>
            <a:pPr lvl="0" algn="l" rtl="0"/>
            <a:r>
              <a:rPr lang="x-none" sz="1200" b="0" i="0" u="none" kern="1200" baseline="0">
                <a:solidFill>
                  <a:schemeClr val="tx1"/>
                </a:solidFill>
                <a:effectLst/>
                <a:latin typeface="+mn-lt"/>
                <a:ea typeface="+mn-ea"/>
                <a:cs typeface="+mn-cs"/>
              </a:rPr>
              <a:t>Considerar agregar horarios de oficina abierta mensuales permanentes para que las miembros reciban asistencia con el portal o accedan a recursos con el personal en una llamada de Zoom. </a:t>
            </a:r>
          </a:p>
          <a:p>
            <a:pPr lvl="0" algn="l" rtl="0"/>
            <a:r>
              <a:rPr lang="x-none" sz="1200" b="0" i="0" u="none" kern="1200" baseline="0">
                <a:solidFill>
                  <a:schemeClr val="tx1"/>
                </a:solidFill>
                <a:effectLst/>
                <a:latin typeface="+mn-lt"/>
                <a:ea typeface="+mn-ea"/>
                <a:cs typeface="+mn-cs"/>
              </a:rPr>
              <a:t>Considerar si las líderes voluntarias de SIA pueden brindar al personal capacitación y conocimientos sobre sus culturas para que podamos aprender más y abordar los comentarios sobre estar demasiado centradas en los EE. UU.  </a:t>
            </a:r>
          </a:p>
          <a:p>
            <a:endParaRPr lang="x-none" dirty="0"/>
          </a:p>
        </p:txBody>
      </p:sp>
      <p:sp>
        <p:nvSpPr>
          <p:cNvPr id="4" name="Slide Number Placeholder 3">
            <a:extLst>
              <a:ext uri="{FF2B5EF4-FFF2-40B4-BE49-F238E27FC236}">
                <a16:creationId xmlns:a16="http://schemas.microsoft.com/office/drawing/2014/main" xmlns="" id="{D1235BC2-D9DC-A0D1-37E5-42A6114C7E78}"/>
              </a:ext>
            </a:extLst>
          </p:cNvPr>
          <p:cNvSpPr>
            <a:spLocks noGrp="1"/>
          </p:cNvSpPr>
          <p:nvPr>
            <p:ph type="sldNum" sz="quarter" idx="5"/>
          </p:nvPr>
        </p:nvSpPr>
        <p:spPr/>
        <p:txBody>
          <a:bodyPr/>
          <a:lstStyle/>
          <a:p>
            <a:pPr algn="l" rtl="0"/>
            <a:fld id="{3E5DF9FD-7162-404A-8CD0-A628AF675F7F}" type="slidenum">
              <a:rPr/>
              <a:t>12</a:t>
            </a:fld>
            <a:endParaRPr lang="x-none"/>
          </a:p>
        </p:txBody>
      </p:sp>
    </p:spTree>
    <p:extLst>
      <p:ext uri="{BB962C8B-B14F-4D97-AF65-F5344CB8AC3E}">
        <p14:creationId xmlns:p14="http://schemas.microsoft.com/office/powerpoint/2010/main" val="1364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A935FC-2CC2-DB2E-EA4A-F0644F07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9CFDF2-603C-9890-A5FB-48B7FEDC1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421ED69-C9AD-7EE9-9B9C-804F7ED10D29}"/>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Si bien SIA puede tomar medidas, la experiencia local de las miembros dentro de su propio club, distrito y región es un factor clave de su satisfacción.  </a:t>
            </a:r>
          </a:p>
          <a:p>
            <a:pPr lvl="0" algn="l" rtl="0"/>
            <a:r>
              <a:rPr lang="x-none" sz="1200" b="0" i="0" u="none" kern="1200" baseline="0">
                <a:solidFill>
                  <a:schemeClr val="tx1"/>
                </a:solidFill>
                <a:effectLst/>
                <a:latin typeface="+mn-lt"/>
                <a:ea typeface="+mn-ea"/>
                <a:cs typeface="+mn-cs"/>
              </a:rPr>
              <a:t>Continuar el actual plan de trabajo para el Código de conducta de miembros y líderes para reducir los problemas de civilidad a nivel local y proporcionar una mayor estructura para abordarlos. </a:t>
            </a:r>
          </a:p>
          <a:p>
            <a:pPr lvl="0" algn="l" rtl="0"/>
            <a:r>
              <a:rPr lang="x-none" sz="1200" b="0" i="0" u="none" kern="1200" baseline="0">
                <a:solidFill>
                  <a:schemeClr val="tx1"/>
                </a:solidFill>
                <a:effectLst/>
                <a:latin typeface="+mn-lt"/>
                <a:ea typeface="+mn-ea"/>
                <a:cs typeface="+mn-cs"/>
              </a:rPr>
              <a:t>Asegurar que el boletín </a:t>
            </a:r>
            <a:r>
              <a:rPr lang="x-none" sz="1200" b="0" i="1" u="none" kern="1200" baseline="0">
                <a:solidFill>
                  <a:schemeClr val="tx1"/>
                </a:solidFill>
                <a:effectLst/>
                <a:latin typeface="+mn-lt"/>
                <a:ea typeface="+mn-ea"/>
                <a:cs typeface="+mn-cs"/>
              </a:rPr>
              <a:t>Best for Women</a:t>
            </a:r>
            <a:r>
              <a:rPr lang="x-none" sz="1200" b="0" i="0" u="none" kern="1200" baseline="0">
                <a:solidFill>
                  <a:schemeClr val="tx1"/>
                </a:solidFill>
                <a:effectLst/>
                <a:latin typeface="+mn-lt"/>
                <a:ea typeface="+mn-ea"/>
                <a:cs typeface="+mn-cs"/>
              </a:rPr>
              <a:t> se promocione como la fuente principal de noticias de SIA, de modo que tanto las nuevas miembros como las actuales sepan que pueden recurrir a él para informarse sobre eventos y recursos. Comunicar que se encuentra disponible en el blog para quienes no deseen leerlo vía correo electrónico. </a:t>
            </a:r>
          </a:p>
          <a:p>
            <a:pPr lvl="0" algn="l" rtl="0"/>
            <a:r>
              <a:rPr lang="x-none" sz="1200" b="0" i="0" u="none" kern="1200" baseline="0">
                <a:solidFill>
                  <a:schemeClr val="tx1"/>
                </a:solidFill>
                <a:effectLst/>
                <a:latin typeface="+mn-lt"/>
                <a:ea typeface="+mn-ea"/>
                <a:cs typeface="+mn-cs"/>
              </a:rPr>
              <a:t>Asociarse con las coordinadoras de programas de clubes y regiones para promover los Proyectos para acelerar nuestra Gran Meta y alinear los proyectos no enfocados en la misión, a medida que nuevas miembros se unen a nuestros Programas de Sueño y nuestra misión. </a:t>
            </a:r>
          </a:p>
          <a:p>
            <a:pPr lvl="0" algn="l" rtl="0"/>
            <a:r>
              <a:rPr lang="x-none" sz="1200" b="0" i="0" u="none" kern="1200" baseline="0">
                <a:solidFill>
                  <a:schemeClr val="tx1"/>
                </a:solidFill>
                <a:effectLst/>
                <a:latin typeface="+mn-lt"/>
                <a:ea typeface="+mn-ea"/>
                <a:cs typeface="+mn-cs"/>
              </a:rPr>
              <a:t>Desarrollar y brindar capacitación sobre las operaciones del club, como la planificación de reuniones efectivas, la capacitación en gobernanza y la capacitación en funciones. </a:t>
            </a:r>
          </a:p>
          <a:p>
            <a:endParaRPr lang="x-none" dirty="0"/>
          </a:p>
        </p:txBody>
      </p:sp>
      <p:sp>
        <p:nvSpPr>
          <p:cNvPr id="4" name="Slide Number Placeholder 3">
            <a:extLst>
              <a:ext uri="{FF2B5EF4-FFF2-40B4-BE49-F238E27FC236}">
                <a16:creationId xmlns:a16="http://schemas.microsoft.com/office/drawing/2014/main" xmlns="" id="{7E4F7266-70EF-50D0-F501-90F55C43FD41}"/>
              </a:ext>
            </a:extLst>
          </p:cNvPr>
          <p:cNvSpPr>
            <a:spLocks noGrp="1"/>
          </p:cNvSpPr>
          <p:nvPr>
            <p:ph type="sldNum" sz="quarter" idx="5"/>
          </p:nvPr>
        </p:nvSpPr>
        <p:spPr/>
        <p:txBody>
          <a:bodyPr/>
          <a:lstStyle/>
          <a:p>
            <a:pPr algn="l" rtl="0"/>
            <a:fld id="{3E5DF9FD-7162-404A-8CD0-A628AF675F7F}" type="slidenum">
              <a:rPr/>
              <a:t>13</a:t>
            </a:fld>
            <a:endParaRPr lang="x-none"/>
          </a:p>
        </p:txBody>
      </p:sp>
    </p:spTree>
    <p:extLst>
      <p:ext uri="{BB962C8B-B14F-4D97-AF65-F5344CB8AC3E}">
        <p14:creationId xmlns:p14="http://schemas.microsoft.com/office/powerpoint/2010/main" val="255196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BB5B5D-423A-0B27-0F82-B05A86E9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E40FB4-5E33-AA69-A95D-E9EA802BB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13CC92-C4EE-28DE-1682-B084A9896C43}"/>
              </a:ext>
            </a:extLst>
          </p:cNvPr>
          <p:cNvSpPr>
            <a:spLocks noGrp="1"/>
          </p:cNvSpPr>
          <p:nvPr>
            <p:ph type="body" idx="1"/>
          </p:nvPr>
        </p:nvSpPr>
        <p:spPr/>
        <p:txBody>
          <a:bodyPr/>
          <a:lstStyle/>
          <a:p>
            <a:pPr algn="l" rtl="0"/>
            <a:r>
              <a:rPr lang="x-none" sz="1200" b="0" i="0" u="none" kern="1200" baseline="0">
                <a:solidFill>
                  <a:schemeClr val="tx1"/>
                </a:solidFill>
                <a:effectLst/>
                <a:latin typeface="+mn-lt"/>
                <a:ea typeface="+mn-ea"/>
                <a:cs typeface="+mn-cs"/>
              </a:rPr>
              <a:t>¿Qué piensan? ¿Sacaron otras conclusiones de la información compartida?  </a:t>
            </a:r>
          </a:p>
          <a:p>
            <a:pPr algn="l" rtl="0"/>
            <a:r>
              <a:rPr lang="x-none" sz="1200" b="0" i="0" u="none" kern="1200" baseline="0">
                <a:solidFill>
                  <a:schemeClr val="tx1"/>
                </a:solidFill>
                <a:effectLst/>
                <a:latin typeface="+mn-lt"/>
                <a:ea typeface="+mn-ea"/>
                <a:cs typeface="+mn-cs"/>
              </a:rPr>
              <a:t>¿Qué creen que falta?  </a:t>
            </a:r>
          </a:p>
          <a:p>
            <a:pPr algn="l" rtl="0"/>
            <a:r>
              <a:rPr lang="x-none" sz="1200" b="0" i="0" u="none" kern="1200" baseline="0">
                <a:solidFill>
                  <a:schemeClr val="tx1"/>
                </a:solidFill>
                <a:effectLst/>
                <a:latin typeface="+mn-lt"/>
                <a:ea typeface="+mn-ea"/>
                <a:cs typeface="+mn-cs"/>
              </a:rPr>
              <a:t>¿Cómo podemos abordar aquellas áreas que las miembros menos conocen? </a:t>
            </a:r>
          </a:p>
          <a:p>
            <a:pPr algn="l" rtl="0"/>
            <a:r>
              <a:rPr lang="x-none" sz="1200" b="0" i="1" u="none" kern="1200" baseline="0">
                <a:solidFill>
                  <a:schemeClr val="tx1"/>
                </a:solidFill>
                <a:effectLst/>
                <a:latin typeface="+mn-lt"/>
                <a:ea typeface="+mn-ea"/>
                <a:cs typeface="+mn-cs"/>
              </a:rPr>
              <a:t>(recibir respuestas)</a:t>
            </a:r>
            <a:r>
              <a:rPr lang="x-none" sz="1200" b="0" i="0" u="none" kern="1200" baseline="0">
                <a:solidFill>
                  <a:schemeClr val="tx1"/>
                </a:solidFill>
                <a:effectLst/>
                <a:latin typeface="+mn-lt"/>
                <a:ea typeface="+mn-ea"/>
                <a:cs typeface="+mn-cs"/>
              </a:rPr>
              <a:t> </a:t>
            </a:r>
          </a:p>
          <a:p>
            <a:pPr algn="l" rtl="0"/>
            <a:r>
              <a:rPr lang="x-none" sz="1200" b="0" i="0" u="none" kern="1200" baseline="0">
                <a:solidFill>
                  <a:schemeClr val="tx1"/>
                </a:solidFill>
                <a:effectLst/>
                <a:latin typeface="+mn-lt"/>
                <a:ea typeface="+mn-ea"/>
                <a:cs typeface="+mn-cs"/>
              </a:rPr>
              <a:t>¿Qué creen que su club puede hacer de manera diferente a nivel local o dentro de nuestro distrito/región para asegurarse de que cada miembro tenga una experiencia positiva con Soroptimist?  </a:t>
            </a:r>
          </a:p>
          <a:p>
            <a:pPr algn="l" rtl="0"/>
            <a:r>
              <a:rPr lang="x-none" sz="1200" b="0" i="1" u="none" kern="1200" baseline="0">
                <a:solidFill>
                  <a:schemeClr val="tx1"/>
                </a:solidFill>
                <a:effectLst/>
                <a:latin typeface="+mn-lt"/>
                <a:ea typeface="+mn-ea"/>
                <a:cs typeface="+mn-cs"/>
              </a:rPr>
              <a:t>(recibir respuestas)</a:t>
            </a:r>
            <a:r>
              <a:rPr lang="x-none" sz="1200" b="0" i="0" u="none" kern="1200" baseline="0">
                <a:solidFill>
                  <a:schemeClr val="tx1"/>
                </a:solidFill>
                <a:effectLst/>
                <a:latin typeface="+mn-lt"/>
                <a:ea typeface="+mn-ea"/>
                <a:cs typeface="+mn-cs"/>
              </a:rPr>
              <a:t> </a:t>
            </a:r>
          </a:p>
          <a:p>
            <a:endParaRPr lang="x-none" dirty="0"/>
          </a:p>
        </p:txBody>
      </p:sp>
      <p:sp>
        <p:nvSpPr>
          <p:cNvPr id="4" name="Slide Number Placeholder 3">
            <a:extLst>
              <a:ext uri="{FF2B5EF4-FFF2-40B4-BE49-F238E27FC236}">
                <a16:creationId xmlns:a16="http://schemas.microsoft.com/office/drawing/2014/main" xmlns="" id="{6A476552-A543-6F7A-9657-5CC89A8E00D9}"/>
              </a:ext>
            </a:extLst>
          </p:cNvPr>
          <p:cNvSpPr>
            <a:spLocks noGrp="1"/>
          </p:cNvSpPr>
          <p:nvPr>
            <p:ph type="sldNum" sz="quarter" idx="5"/>
          </p:nvPr>
        </p:nvSpPr>
        <p:spPr/>
        <p:txBody>
          <a:bodyPr/>
          <a:lstStyle/>
          <a:p>
            <a:pPr algn="l" rtl="0"/>
            <a:fld id="{3E5DF9FD-7162-404A-8CD0-A628AF675F7F}" type="slidenum">
              <a:rPr/>
              <a:t>14</a:t>
            </a:fld>
            <a:endParaRPr lang="x-none"/>
          </a:p>
        </p:txBody>
      </p:sp>
    </p:spTree>
    <p:extLst>
      <p:ext uri="{BB962C8B-B14F-4D97-AF65-F5344CB8AC3E}">
        <p14:creationId xmlns:p14="http://schemas.microsoft.com/office/powerpoint/2010/main" val="14373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x-none" sz="1200" b="0" i="0" u="none" kern="1200" baseline="0">
                <a:solidFill>
                  <a:schemeClr val="tx1"/>
                </a:solidFill>
                <a:effectLst/>
                <a:latin typeface="+mn-lt"/>
                <a:ea typeface="+mn-ea"/>
                <a:cs typeface="+mn-cs"/>
              </a:rPr>
              <a:t>Me gustaría invitar a todas a tomarse un momento y escribir algunas ideas sobre lo que su club o incluso ustedes en lo personal pueden hacer para mejorar la experiencia de Soroptimist. Escuchar las ideas de una nueva miembro, ayudar a alguien a desempeñarse en su nueva posición de liderazgo o asegurarse de que otras miembros lean Best for Women para conocer las últimas noticias e información son todas pequeñas formas en las que pueden ayudar a aumentar la retención y hacer que Soroptimist sea su mejor versión.  ¡Muchas gracias!</a:t>
            </a:r>
          </a:p>
          <a:p>
            <a:endParaRPr lang="x-none" dirty="0"/>
          </a:p>
        </p:txBody>
      </p:sp>
      <p:sp>
        <p:nvSpPr>
          <p:cNvPr id="4" name="Slide Number Placeholder 3"/>
          <p:cNvSpPr>
            <a:spLocks noGrp="1"/>
          </p:cNvSpPr>
          <p:nvPr>
            <p:ph type="sldNum" sz="quarter" idx="5"/>
          </p:nvPr>
        </p:nvSpPr>
        <p:spPr/>
        <p:txBody>
          <a:bodyPr/>
          <a:lstStyle/>
          <a:p>
            <a:pPr algn="l" rtl="0"/>
            <a:fld id="{3E5DF9FD-7162-404A-8CD0-A628AF675F7F}" type="slidenum">
              <a:rPr/>
              <a:t>15</a:t>
            </a:fld>
            <a:endParaRPr lang="x-none"/>
          </a:p>
        </p:txBody>
      </p:sp>
    </p:spTree>
    <p:extLst>
      <p:ext uri="{BB962C8B-B14F-4D97-AF65-F5344CB8AC3E}">
        <p14:creationId xmlns:p14="http://schemas.microsoft.com/office/powerpoint/2010/main" val="37702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xmlns=""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xmlns=""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xmlns=""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x-none">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2000" b="0" i="0" u="none" spc="300" baseline="0">
                <a:latin typeface="Corbel" panose="020B0503020204020204" pitchFamily="34" charset="0"/>
                <a:cs typeface="Calibri"/>
              </a:rPr>
              <a:t>SOROPTIMIST INTERNATIONAL OF THE AMERICAS, INC.®</a:t>
            </a:r>
          </a:p>
          <a:p>
            <a:pPr algn="ctr" rtl="0"/>
            <a:endParaRPr lang="x-none"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x-none">
              <a:solidFill>
                <a:schemeClr val="tx1">
                  <a:lumMod val="65000"/>
                  <a:lumOff val="35000"/>
                </a:schemeClr>
              </a:solidFill>
            </a:endParaRPr>
          </a:p>
        </p:txBody>
      </p:sp>
      <p:sp>
        <p:nvSpPr>
          <p:cNvPr id="10" name="TextBox 9"/>
          <p:cNvSpPr txBox="1"/>
          <p:nvPr/>
        </p:nvSpPr>
        <p:spPr>
          <a:xfrm>
            <a:off x="4402026" y="1712665"/>
            <a:ext cx="4547101" cy="840230"/>
          </a:xfrm>
          <a:prstGeom prst="rect">
            <a:avLst/>
          </a:prstGeom>
          <a:noFill/>
        </p:spPr>
        <p:txBody>
          <a:bodyPr wrap="square" rtlCol="0">
            <a:spAutoFit/>
          </a:bodyPr>
          <a:lstStyle/>
          <a:p>
            <a:pPr algn="l" rtl="0">
              <a:lnSpc>
                <a:spcPct val="90000"/>
              </a:lnSpc>
            </a:pPr>
            <a:r>
              <a:rPr lang="x-none" b="1" i="0" u="none" baseline="0" dirty="0">
                <a:solidFill>
                  <a:srgbClr val="BB4076"/>
                </a:solidFill>
              </a:rPr>
              <a:t>¡Tu voz importa! </a:t>
            </a:r>
          </a:p>
          <a:p>
            <a:pPr algn="l" rtl="0">
              <a:lnSpc>
                <a:spcPct val="90000"/>
              </a:lnSpc>
            </a:pPr>
            <a:r>
              <a:rPr lang="x-none" b="1" i="0" u="none" baseline="0" dirty="0">
                <a:solidFill>
                  <a:srgbClr val="BB4076"/>
                </a:solidFill>
              </a:rPr>
              <a:t>Resultados y análisis de la encuesta sobre la experiencia de las miembros de Soroptimist</a:t>
            </a:r>
            <a:endParaRPr lang="x-none" sz="4000" b="1" dirty="0">
              <a:solidFill>
                <a:srgbClr val="BB4076"/>
              </a:solidFill>
              <a:latin typeface="Effra" panose="020B0603020203020204" pitchFamily="34" charset="77"/>
              <a:cs typeface="Tw Cen MT"/>
            </a:endParaRPr>
          </a:p>
        </p:txBody>
      </p:sp>
      <p:sp>
        <p:nvSpPr>
          <p:cNvPr id="3" name="TextBox 2">
            <a:extLst>
              <a:ext uri="{FF2B5EF4-FFF2-40B4-BE49-F238E27FC236}">
                <a16:creationId xmlns:a16="http://schemas.microsoft.com/office/drawing/2014/main" xmlns="" id="{DAC064BB-F697-1D46-A1F3-B18A749C9FDB}"/>
              </a:ext>
            </a:extLst>
          </p:cNvPr>
          <p:cNvSpPr txBox="1"/>
          <p:nvPr/>
        </p:nvSpPr>
        <p:spPr>
          <a:xfrm>
            <a:off x="4402026" y="3205820"/>
            <a:ext cx="2495227" cy="369332"/>
          </a:xfrm>
          <a:prstGeom prst="rect">
            <a:avLst/>
          </a:prstGeom>
          <a:noFill/>
        </p:spPr>
        <p:txBody>
          <a:bodyPr wrap="square" rtlCol="0">
            <a:spAutoFit/>
          </a:bodyPr>
          <a:lstStyle/>
          <a:p>
            <a:pPr algn="l" rtl="0"/>
            <a:r>
              <a:rPr lang="x-none" b="0" i="0" u="none" baseline="0">
                <a:latin typeface="Corbel" panose="020B0503020204020204" pitchFamily="34" charset="0"/>
                <a:cs typeface="Tw Cen MT"/>
              </a:rPr>
              <a:t>Otoño de 2025</a:t>
            </a:r>
          </a:p>
        </p:txBody>
      </p:sp>
      <p:pic>
        <p:nvPicPr>
          <p:cNvPr id="9" name="Picture 8">
            <a:extLst>
              <a:ext uri="{FF2B5EF4-FFF2-40B4-BE49-F238E27FC236}">
                <a16:creationId xmlns:a16="http://schemas.microsoft.com/office/drawing/2014/main" xmlns=""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Patrón de fondo&#10;&#10;Descripción generada automáticamente">
            <a:extLst>
              <a:ext uri="{FF2B5EF4-FFF2-40B4-BE49-F238E27FC236}">
                <a16:creationId xmlns:a16="http://schemas.microsoft.com/office/drawing/2014/main" xmlns=""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10;&#10;Descripción generada automáticamente">
            <a:extLst>
              <a:ext uri="{FF2B5EF4-FFF2-40B4-BE49-F238E27FC236}">
                <a16:creationId xmlns:a16="http://schemas.microsoft.com/office/drawing/2014/main" xmlns=""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Una computadora sobre una mesa&#10;&#10;El contenido generado por IA puede ser incorrecto.">
            <a:extLst>
              <a:ext uri="{FF2B5EF4-FFF2-40B4-BE49-F238E27FC236}">
                <a16:creationId xmlns:a16="http://schemas.microsoft.com/office/drawing/2014/main" xmlns="" id="{37C423A4-703D-E41F-0889-EA06F6E00BD0}"/>
              </a:ext>
            </a:extLst>
          </p:cNvPr>
          <p:cNvPicPr>
            <a:picLocks noGrp="1" noChangeAspect="1"/>
          </p:cNvPicPr>
          <p:nvPr>
            <p:ph sz="quarter" idx="2"/>
          </p:nvPr>
        </p:nvPicPr>
        <p:blipFill>
          <a:blip r:embed="rId3"/>
          <a:stretch>
            <a:fillRect/>
          </a:stretch>
        </p:blipFill>
        <p:spPr>
          <a:xfrm>
            <a:off x="4371473" y="1286897"/>
            <a:ext cx="4772527" cy="3160712"/>
          </a:xfrm>
        </p:spPr>
      </p:pic>
      <p:sp>
        <p:nvSpPr>
          <p:cNvPr id="4" name="Title 3"/>
          <p:cNvSpPr>
            <a:spLocks noGrp="1"/>
          </p:cNvSpPr>
          <p:nvPr>
            <p:ph type="title"/>
          </p:nvPr>
        </p:nvSpPr>
        <p:spPr/>
        <p:txBody>
          <a:bodyPr>
            <a:normAutofit fontScale="90000"/>
          </a:bodyPr>
          <a:lstStyle/>
          <a:p>
            <a:pPr rtl="0"/>
            <a:r>
              <a:rPr lang="x-none" b="0" i="0" u="none" baseline="0"/>
              <a:t>Encuesta de satisfacción de membresía</a:t>
            </a:r>
          </a:p>
        </p:txBody>
      </p:sp>
      <p:sp>
        <p:nvSpPr>
          <p:cNvPr id="7" name="Footer Placeholder 2">
            <a:extLst>
              <a:ext uri="{FF2B5EF4-FFF2-40B4-BE49-F238E27FC236}">
                <a16:creationId xmlns:a16="http://schemas.microsoft.com/office/drawing/2014/main" xmlns="" id="{718FCFE7-71C3-4C46-87F4-B4C784BA6DC5}"/>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8" name="TextBox 7">
            <a:extLst>
              <a:ext uri="{FF2B5EF4-FFF2-40B4-BE49-F238E27FC236}">
                <a16:creationId xmlns:a16="http://schemas.microsoft.com/office/drawing/2014/main" xmlns="" id="{5412DD7D-C2E5-794F-EBBD-DF975E9E687C}"/>
              </a:ext>
            </a:extLst>
          </p:cNvPr>
          <p:cNvSpPr txBox="1"/>
          <p:nvPr/>
        </p:nvSpPr>
        <p:spPr>
          <a:xfrm>
            <a:off x="419622" y="1286897"/>
            <a:ext cx="3757808" cy="2308324"/>
          </a:xfrm>
          <a:prstGeom prst="rect">
            <a:avLst/>
          </a:prstGeom>
          <a:noFill/>
        </p:spPr>
        <p:txBody>
          <a:bodyPr wrap="square" rtlCol="0">
            <a:spAutoFit/>
          </a:bodyPr>
          <a:lstStyle/>
          <a:p>
            <a:pPr marL="285750" indent="-285750" algn="l" rtl="0" fontAlgn="base">
              <a:buFont typeface="Arial" panose="020B0604020202020204" pitchFamily="34" charset="0"/>
              <a:buChar char="•"/>
            </a:pPr>
            <a:r>
              <a:rPr lang="x-none" b="0" i="0" u="none" baseline="0"/>
              <a:t>2631 miembros respondieron la encuesta.</a:t>
            </a:r>
          </a:p>
          <a:p>
            <a:pPr marL="285750" indent="-285750" algn="l" rtl="0" fontAlgn="base">
              <a:buFont typeface="Arial" panose="020B0604020202020204" pitchFamily="34" charset="0"/>
              <a:buChar char="•"/>
            </a:pPr>
            <a:r>
              <a:rPr lang="x-none" b="0" i="0" u="none" baseline="0"/>
              <a:t>Las personas encuestadas estuvieron representadas en todos los grupos de edad, niveles de antigüedad como miembros y regiones.  </a:t>
            </a:r>
          </a:p>
          <a:p>
            <a:pPr marL="285750" indent="-285750" algn="l" rtl="0" fontAlgn="base">
              <a:buFont typeface="Arial" panose="020B0604020202020204" pitchFamily="34" charset="0"/>
              <a:buChar char="•"/>
            </a:pPr>
            <a:r>
              <a:rPr lang="x-none" b="0" i="0" u="none" baseline="0"/>
              <a:t>Debido a la extensión de la encuesta, hoy no revisaremos cada dato recopilado.</a:t>
            </a: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6C6C51-732F-881A-1F97-B9E4688226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400C626-D68F-7EC9-337C-575551F8A9BD}"/>
              </a:ext>
            </a:extLst>
          </p:cNvPr>
          <p:cNvSpPr>
            <a:spLocks noGrp="1"/>
          </p:cNvSpPr>
          <p:nvPr>
            <p:ph sz="quarter" idx="2"/>
          </p:nvPr>
        </p:nvSpPr>
        <p:spPr>
          <a:xfrm>
            <a:off x="550534" y="1245582"/>
            <a:ext cx="7696000" cy="2686050"/>
          </a:xfrm>
        </p:spPr>
        <p:txBody>
          <a:bodyPr/>
          <a:lstStyle/>
          <a:p>
            <a:pPr algn="l" rtl="0" fontAlgn="base"/>
            <a:r>
              <a:rPr lang="x-none" b="0" i="0" u="none" baseline="0"/>
              <a:t>El 76 % calificó positivamente su experiencia general con SIA.  </a:t>
            </a:r>
          </a:p>
          <a:p>
            <a:pPr algn="l" rtl="0" fontAlgn="base"/>
            <a:endParaRPr lang="x-none" dirty="0"/>
          </a:p>
          <a:p>
            <a:pPr algn="l" rtl="0" fontAlgn="base"/>
            <a:r>
              <a:rPr lang="x-none" b="0" i="0" u="none" baseline="0"/>
              <a:t>El 91 % dijo que recomendaría la membresía de SIA a sus amistades. </a:t>
            </a:r>
          </a:p>
        </p:txBody>
      </p:sp>
      <p:sp>
        <p:nvSpPr>
          <p:cNvPr id="3" name="Title 2">
            <a:extLst>
              <a:ext uri="{FF2B5EF4-FFF2-40B4-BE49-F238E27FC236}">
                <a16:creationId xmlns:a16="http://schemas.microsoft.com/office/drawing/2014/main" xmlns="" id="{51241DFE-CD43-25DF-8441-9AADE967DA89}"/>
              </a:ext>
            </a:extLst>
          </p:cNvPr>
          <p:cNvSpPr>
            <a:spLocks noGrp="1"/>
          </p:cNvSpPr>
          <p:nvPr>
            <p:ph type="title"/>
          </p:nvPr>
        </p:nvSpPr>
        <p:spPr/>
        <p:txBody>
          <a:bodyPr>
            <a:normAutofit fontScale="90000"/>
          </a:bodyPr>
          <a:lstStyle/>
          <a:p>
            <a:pPr algn="l" rtl="0"/>
            <a:r>
              <a:rPr lang="x-none" b="0" i="0" u="none" baseline="0"/>
              <a:t>Resultados clave</a:t>
            </a:r>
          </a:p>
        </p:txBody>
      </p:sp>
      <p:sp>
        <p:nvSpPr>
          <p:cNvPr id="4" name="Footer Placeholder 2">
            <a:extLst>
              <a:ext uri="{FF2B5EF4-FFF2-40B4-BE49-F238E27FC236}">
                <a16:creationId xmlns:a16="http://schemas.microsoft.com/office/drawing/2014/main" xmlns="" id="{7F09D0F6-960D-063D-2EB4-381B796C2B59}"/>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Tree>
    <p:extLst>
      <p:ext uri="{BB962C8B-B14F-4D97-AF65-F5344CB8AC3E}">
        <p14:creationId xmlns:p14="http://schemas.microsoft.com/office/powerpoint/2010/main" val="19191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DF507D-2FFC-44A4-6F1C-68BFA03D0F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6E18C64B-E6E8-62FF-D7B4-46FE43209C3D}"/>
              </a:ext>
            </a:extLst>
          </p:cNvPr>
          <p:cNvSpPr>
            <a:spLocks noGrp="1"/>
          </p:cNvSpPr>
          <p:nvPr>
            <p:ph type="body" sz="quarter" idx="10"/>
          </p:nvPr>
        </p:nvSpPr>
        <p:spPr/>
        <p:txBody>
          <a:bodyPr/>
          <a:lstStyle/>
          <a:p>
            <a:pPr marL="457200" indent="-457200" algn="l" rtl="0" fontAlgn="base">
              <a:buFont typeface="Arial" panose="020B0604020202020204" pitchFamily="34" charset="0"/>
              <a:buChar char="•"/>
            </a:pPr>
            <a:r>
              <a:rPr lang="x-none" b="0" i="0" u="none" baseline="0"/>
              <a:t>Personal y liderazgo del club </a:t>
            </a:r>
          </a:p>
          <a:p>
            <a:pPr marL="457200" indent="-457200" algn="l" rtl="0" fontAlgn="base">
              <a:buFont typeface="Arial" panose="020B0604020202020204" pitchFamily="34" charset="0"/>
              <a:buChar char="•"/>
            </a:pPr>
            <a:r>
              <a:rPr lang="x-none" b="0" i="0" u="none" baseline="0"/>
              <a:t>Desarrollo de liderazgo </a:t>
            </a:r>
          </a:p>
          <a:p>
            <a:pPr marL="457200" indent="-457200" algn="l" rtl="0" fontAlgn="base">
              <a:buFont typeface="Arial" panose="020B0604020202020204" pitchFamily="34" charset="0"/>
              <a:buChar char="•"/>
            </a:pPr>
            <a:r>
              <a:rPr lang="x-none" b="0" i="0" u="none" baseline="0"/>
              <a:t>Accesibilidad lingüística </a:t>
            </a:r>
          </a:p>
          <a:p>
            <a:pPr marL="457200" indent="-457200" algn="l" rtl="0" fontAlgn="base">
              <a:buFont typeface="Arial" panose="020B0604020202020204" pitchFamily="34" charset="0"/>
              <a:buChar char="•"/>
            </a:pPr>
            <a:r>
              <a:rPr lang="x-none" b="0" i="0" u="none" baseline="0"/>
              <a:t>Marketing y comunicación </a:t>
            </a:r>
          </a:p>
          <a:p>
            <a:pPr marL="457200" indent="-457200" algn="l" rtl="0" fontAlgn="base">
              <a:buFont typeface="Arial" panose="020B0604020202020204" pitchFamily="34" charset="0"/>
              <a:buChar char="•"/>
            </a:pPr>
            <a:r>
              <a:rPr lang="x-none" b="0" i="0" u="none" baseline="0"/>
              <a:t>Programa y misión  </a:t>
            </a:r>
          </a:p>
          <a:p>
            <a:pPr marL="457200" indent="-457200" algn="l" rtl="0" fontAlgn="base">
              <a:buFont typeface="Arial" panose="020B0604020202020204" pitchFamily="34" charset="0"/>
              <a:buChar char="•"/>
            </a:pPr>
            <a:r>
              <a:rPr lang="x-none" b="0" i="0" u="none" baseline="0"/>
              <a:t>Desarrollo de fondos y donantes </a:t>
            </a:r>
          </a:p>
          <a:p>
            <a:endParaRPr lang="x-none" dirty="0"/>
          </a:p>
        </p:txBody>
      </p:sp>
      <p:sp>
        <p:nvSpPr>
          <p:cNvPr id="3" name="Title 2">
            <a:extLst>
              <a:ext uri="{FF2B5EF4-FFF2-40B4-BE49-F238E27FC236}">
                <a16:creationId xmlns:a16="http://schemas.microsoft.com/office/drawing/2014/main" xmlns="" id="{7CFBFCD0-3C4E-83A8-B3C0-7D34E5939F1C}"/>
              </a:ext>
            </a:extLst>
          </p:cNvPr>
          <p:cNvSpPr>
            <a:spLocks noGrp="1"/>
          </p:cNvSpPr>
          <p:nvPr>
            <p:ph type="title"/>
          </p:nvPr>
        </p:nvSpPr>
        <p:spPr/>
        <p:txBody>
          <a:bodyPr/>
          <a:lstStyle/>
          <a:p>
            <a:pPr rtl="0"/>
            <a:r>
              <a:rPr lang="x-none" b="0" i="0" u="none" baseline="0"/>
              <a:t>Áreas evaluadas</a:t>
            </a:r>
          </a:p>
        </p:txBody>
      </p:sp>
      <p:sp>
        <p:nvSpPr>
          <p:cNvPr id="5" name="Footer Placeholder 2">
            <a:extLst>
              <a:ext uri="{FF2B5EF4-FFF2-40B4-BE49-F238E27FC236}">
                <a16:creationId xmlns:a16="http://schemas.microsoft.com/office/drawing/2014/main" xmlns="" id="{A3F8B503-73DB-8F15-2603-99F6ECB13879}"/>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solidFill>
                  <a:srgbClr val="BB4076"/>
                </a:solidFill>
                <a:latin typeface="Corbel" panose="020B0503020204020204" pitchFamily="34" charset="0"/>
                <a:cs typeface="Calibri"/>
              </a:rPr>
              <a:t>SIA | OTOÑO 2025 | </a:t>
            </a:r>
            <a:r>
              <a:rPr lang="x-none" sz="1400" b="0" i="0" u="none" baseline="0">
                <a:solidFill>
                  <a:srgbClr val="BB4076"/>
                </a:solidFill>
                <a:latin typeface="Corbel" panose="020B0503020204020204" pitchFamily="34" charset="0"/>
                <a:cs typeface="Calibri"/>
              </a:rPr>
              <a:t>Tu voz importa</a:t>
            </a:r>
            <a:endParaRPr lang="x-none" sz="1400" b="0" dirty="0">
              <a:solidFill>
                <a:srgbClr val="BB4076"/>
              </a:solidFill>
              <a:latin typeface="Corbel" panose="020B0503020204020204" pitchFamily="34" charset="0"/>
              <a:cs typeface="Calibri"/>
            </a:endParaRPr>
          </a:p>
          <a:p>
            <a:pPr algn="ctr" rtl="0"/>
            <a:endParaRPr lang="x-none" sz="2400" b="0" spc="300" dirty="0">
              <a:latin typeface="Tw Cen MT"/>
              <a:cs typeface="Tw Cen MT"/>
            </a:endParaRPr>
          </a:p>
        </p:txBody>
      </p:sp>
    </p:spTree>
    <p:extLst>
      <p:ext uri="{BB962C8B-B14F-4D97-AF65-F5344CB8AC3E}">
        <p14:creationId xmlns:p14="http://schemas.microsoft.com/office/powerpoint/2010/main" val="274117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p:txBody>
          <a:bodyPr/>
          <a:lstStyle/>
          <a:p>
            <a:pPr marL="457200" lvl="0" indent="-457200" algn="l" rtl="0">
              <a:buFont typeface="Arial" panose="020B0604020202020204" pitchFamily="34" charset="0"/>
              <a:buChar char="•"/>
            </a:pPr>
            <a:r>
              <a:rPr lang="x-none" b="0" i="0" u="none" baseline="0"/>
              <a:t>Programas de Sueño y contribuciones</a:t>
            </a:r>
          </a:p>
          <a:p>
            <a:pPr marL="457200" lvl="0" indent="-457200" algn="l" rtl="0">
              <a:buFont typeface="Arial" panose="020B0604020202020204" pitchFamily="34" charset="0"/>
              <a:buChar char="•"/>
            </a:pPr>
            <a:r>
              <a:rPr lang="x-none" b="0" i="0" u="none" baseline="0"/>
              <a:t>Boletín electrónico Best for Women</a:t>
            </a:r>
          </a:p>
          <a:p>
            <a:pPr marL="457200" lvl="0" indent="-457200" algn="l" rtl="0">
              <a:buFont typeface="Arial" panose="020B0604020202020204" pitchFamily="34" charset="0"/>
              <a:buChar char="•"/>
            </a:pPr>
            <a:r>
              <a:rPr lang="x-none" b="0" i="0" u="none" baseline="0"/>
              <a:t>Las líderes de club son impulsoras de la misión</a:t>
            </a:r>
          </a:p>
          <a:p>
            <a:endParaRPr lang="x-none" dirty="0"/>
          </a:p>
        </p:txBody>
      </p:sp>
      <p:sp>
        <p:nvSpPr>
          <p:cNvPr id="3" name="Title 2"/>
          <p:cNvSpPr>
            <a:spLocks noGrp="1"/>
          </p:cNvSpPr>
          <p:nvPr>
            <p:ph type="title"/>
          </p:nvPr>
        </p:nvSpPr>
        <p:spPr/>
        <p:txBody>
          <a:bodyPr>
            <a:normAutofit fontScale="90000"/>
          </a:bodyPr>
          <a:lstStyle/>
          <a:p>
            <a:pPr algn="l" rtl="0"/>
            <a:r>
              <a:rPr lang="x-none" b="0" i="0" u="none" baseline="0"/>
              <a:t>Áreas de fortaleza</a:t>
            </a:r>
          </a:p>
        </p:txBody>
      </p:sp>
      <p:sp>
        <p:nvSpPr>
          <p:cNvPr id="4" name="Footer Placeholder 2">
            <a:extLst>
              <a:ext uri="{FF2B5EF4-FFF2-40B4-BE49-F238E27FC236}">
                <a16:creationId xmlns:a16="http://schemas.microsoft.com/office/drawing/2014/main" xmlns="" id="{FCA27314-3677-6A46-87C9-51B7EC067374}"/>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2C00D9-2DBA-2C3D-87D9-E865329AC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17F1BC9-B565-8BAF-CE5B-3B3C60F986CF}"/>
              </a:ext>
            </a:extLst>
          </p:cNvPr>
          <p:cNvSpPr>
            <a:spLocks noGrp="1"/>
          </p:cNvSpPr>
          <p:nvPr>
            <p:ph sz="quarter" idx="2"/>
          </p:nvPr>
        </p:nvSpPr>
        <p:spPr/>
        <p:txBody>
          <a:bodyPr/>
          <a:lstStyle/>
          <a:p>
            <a:pPr marL="457200" lvl="0" indent="-457200" algn="l" rtl="0">
              <a:buFont typeface="Arial" panose="020B0604020202020204" pitchFamily="34" charset="0"/>
              <a:buChar char="•"/>
            </a:pPr>
            <a:r>
              <a:rPr lang="x-none" b="0" i="0" u="none" baseline="0"/>
              <a:t>Sitio/portal web</a:t>
            </a:r>
          </a:p>
          <a:p>
            <a:pPr marL="457200" lvl="0" indent="-457200" algn="l" rtl="0">
              <a:buFont typeface="Arial" panose="020B0604020202020204" pitchFamily="34" charset="0"/>
              <a:buChar char="•"/>
            </a:pPr>
            <a:r>
              <a:rPr lang="x-none" b="0" i="0" u="none" baseline="0"/>
              <a:t> Conciencia de la Gran Meta</a:t>
            </a:r>
          </a:p>
          <a:p>
            <a:pPr marL="457200" lvl="0" indent="-457200" algn="l" rtl="0">
              <a:buFont typeface="Arial" panose="020B0604020202020204" pitchFamily="34" charset="0"/>
              <a:buChar char="•"/>
            </a:pPr>
            <a:r>
              <a:rPr lang="x-none" b="0" i="0" u="none" baseline="0"/>
              <a:t>Conocimiento de la líder de club sobre el plan del club</a:t>
            </a:r>
          </a:p>
          <a:p>
            <a:endParaRPr lang="x-none" dirty="0"/>
          </a:p>
        </p:txBody>
      </p:sp>
      <p:sp>
        <p:nvSpPr>
          <p:cNvPr id="3" name="Title 2">
            <a:extLst>
              <a:ext uri="{FF2B5EF4-FFF2-40B4-BE49-F238E27FC236}">
                <a16:creationId xmlns:a16="http://schemas.microsoft.com/office/drawing/2014/main" xmlns="" id="{EE5DA97D-BE8B-AFAC-91A7-C595371147D9}"/>
              </a:ext>
            </a:extLst>
          </p:cNvPr>
          <p:cNvSpPr>
            <a:spLocks noGrp="1"/>
          </p:cNvSpPr>
          <p:nvPr>
            <p:ph type="title"/>
          </p:nvPr>
        </p:nvSpPr>
        <p:spPr/>
        <p:txBody>
          <a:bodyPr>
            <a:normAutofit fontScale="90000"/>
          </a:bodyPr>
          <a:lstStyle/>
          <a:p>
            <a:pPr algn="l" rtl="0"/>
            <a:r>
              <a:rPr lang="x-none" b="0" i="0" u="none" baseline="0"/>
              <a:t>Áreas de mejora</a:t>
            </a:r>
          </a:p>
        </p:txBody>
      </p:sp>
      <p:sp>
        <p:nvSpPr>
          <p:cNvPr id="4" name="Footer Placeholder 2">
            <a:extLst>
              <a:ext uri="{FF2B5EF4-FFF2-40B4-BE49-F238E27FC236}">
                <a16:creationId xmlns:a16="http://schemas.microsoft.com/office/drawing/2014/main" xmlns="" id="{AE0DFE04-8CEB-24C3-9EF6-5A078A11FBF0}"/>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pic>
        <p:nvPicPr>
          <p:cNvPr id="8" name="Picture 7" descr="Un grupo de mujeres mirando una computadora.&#10;&#10;El contenido generado por IA puede ser incorrecto.">
            <a:extLst>
              <a:ext uri="{FF2B5EF4-FFF2-40B4-BE49-F238E27FC236}">
                <a16:creationId xmlns:a16="http://schemas.microsoft.com/office/drawing/2014/main" xmlns="" id="{AAB1F2AA-7E79-5CE9-206E-A8BF716B97EA}"/>
              </a:ext>
            </a:extLst>
          </p:cNvPr>
          <p:cNvPicPr>
            <a:picLocks noChangeAspect="1"/>
          </p:cNvPicPr>
          <p:nvPr/>
        </p:nvPicPr>
        <p:blipFill>
          <a:blip r:embed="rId3"/>
          <a:stretch>
            <a:fillRect/>
          </a:stretch>
        </p:blipFill>
        <p:spPr>
          <a:xfrm>
            <a:off x="5743482" y="143422"/>
            <a:ext cx="3306480" cy="2204320"/>
          </a:xfrm>
          <a:prstGeom prst="ellipse">
            <a:avLst/>
          </a:prstGeom>
          <a:ln>
            <a:noFill/>
          </a:ln>
          <a:effectLst>
            <a:softEdge rad="112500"/>
          </a:effectLst>
        </p:spPr>
      </p:pic>
    </p:spTree>
    <p:extLst>
      <p:ext uri="{BB962C8B-B14F-4D97-AF65-F5344CB8AC3E}">
        <p14:creationId xmlns:p14="http://schemas.microsoft.com/office/powerpoint/2010/main" val="321338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827F79-B541-8E2F-CB53-EEA9D05FB4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46C83CB2-09DF-4ADA-CFED-71763C65C046}"/>
              </a:ext>
            </a:extLst>
          </p:cNvPr>
          <p:cNvSpPr>
            <a:spLocks noGrp="1"/>
          </p:cNvSpPr>
          <p:nvPr>
            <p:ph sz="quarter" idx="2"/>
          </p:nvPr>
        </p:nvSpPr>
        <p:spPr>
          <a:xfrm>
            <a:off x="550533" y="1003495"/>
            <a:ext cx="7962443" cy="2686050"/>
          </a:xfrm>
        </p:spPr>
        <p:txBody>
          <a:bodyPr/>
          <a:lstStyle/>
          <a:p>
            <a:pPr marL="457200" lvl="0" indent="-457200" algn="l" rtl="0">
              <a:buFont typeface="Arial" panose="020B0604020202020204" pitchFamily="34" charset="0"/>
              <a:buChar char="•"/>
            </a:pPr>
            <a:r>
              <a:rPr lang="x-none" b="0" i="0" u="none" baseline="0" dirty="0"/>
              <a:t>El 15 % se mostró insatisfecha al comunicarse con la sede principal de SIA</a:t>
            </a:r>
          </a:p>
          <a:p>
            <a:pPr marL="457200" lvl="0" indent="-457200" algn="l" rtl="0">
              <a:buFont typeface="Arial" panose="020B0604020202020204" pitchFamily="34" charset="0"/>
              <a:buChar char="•"/>
            </a:pPr>
            <a:r>
              <a:rPr lang="x-none" b="0" i="0" u="none" baseline="0" dirty="0"/>
              <a:t>Poco conocimiento sobre #SIALeadtoAchieve y los seminarios web a pedido</a:t>
            </a:r>
          </a:p>
        </p:txBody>
      </p:sp>
      <p:pic>
        <p:nvPicPr>
          <p:cNvPr id="1026" name="Picture 2" descr="Para ayudar a clientes, + de 308 500 fotos de archivo, imágenes &amp; regalías...">
            <a:extLst>
              <a:ext uri="{FF2B5EF4-FFF2-40B4-BE49-F238E27FC236}">
                <a16:creationId xmlns:a16="http://schemas.microsoft.com/office/drawing/2014/main" xmlns="" id="{86105203-CA41-8AA6-F490-9B8A18E34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6" y="2889765"/>
            <a:ext cx="2908704" cy="1939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xmlns="" id="{88D22382-0B3D-F122-538F-B9E330EB60EA}"/>
              </a:ext>
            </a:extLst>
          </p:cNvPr>
          <p:cNvSpPr>
            <a:spLocks noGrp="1"/>
          </p:cNvSpPr>
          <p:nvPr>
            <p:ph type="title"/>
          </p:nvPr>
        </p:nvSpPr>
        <p:spPr/>
        <p:txBody>
          <a:bodyPr>
            <a:normAutofit fontScale="90000"/>
          </a:bodyPr>
          <a:lstStyle/>
          <a:p>
            <a:pPr algn="l" rtl="0"/>
            <a:r>
              <a:rPr lang="x-none" b="0" i="0" u="none" baseline="0"/>
              <a:t>Áreas de mejora</a:t>
            </a:r>
          </a:p>
        </p:txBody>
      </p:sp>
      <p:sp>
        <p:nvSpPr>
          <p:cNvPr id="4" name="Footer Placeholder 2">
            <a:extLst>
              <a:ext uri="{FF2B5EF4-FFF2-40B4-BE49-F238E27FC236}">
                <a16:creationId xmlns:a16="http://schemas.microsoft.com/office/drawing/2014/main" xmlns="" id="{97A1316E-7B14-07BB-CB21-0154F8269BEE}"/>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Tree>
    <p:extLst>
      <p:ext uri="{BB962C8B-B14F-4D97-AF65-F5344CB8AC3E}">
        <p14:creationId xmlns:p14="http://schemas.microsoft.com/office/powerpoint/2010/main" val="358445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91A306-B2EF-6EEA-A52D-21A3972BB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24841724-B9F9-758B-F4F0-D156FCF2BFCF}"/>
              </a:ext>
            </a:extLst>
          </p:cNvPr>
          <p:cNvSpPr>
            <a:spLocks noGrp="1"/>
          </p:cNvSpPr>
          <p:nvPr>
            <p:ph type="title"/>
          </p:nvPr>
        </p:nvSpPr>
        <p:spPr/>
        <p:txBody>
          <a:bodyPr>
            <a:normAutofit fontScale="90000"/>
          </a:bodyPr>
          <a:lstStyle/>
          <a:p>
            <a:pPr algn="l" rtl="0"/>
            <a:r>
              <a:rPr lang="x-none" b="0" i="0" u="none" baseline="0"/>
              <a:t>Plan de acción</a:t>
            </a:r>
          </a:p>
        </p:txBody>
      </p:sp>
      <p:sp>
        <p:nvSpPr>
          <p:cNvPr id="4" name="Footer Placeholder 2">
            <a:extLst>
              <a:ext uri="{FF2B5EF4-FFF2-40B4-BE49-F238E27FC236}">
                <a16:creationId xmlns:a16="http://schemas.microsoft.com/office/drawing/2014/main" xmlns="" id="{A09920B4-FDBD-7498-BD1F-6A610FF63D0F}"/>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5" name="Speech Bubble: Rectangle 4">
            <a:extLst>
              <a:ext uri="{FF2B5EF4-FFF2-40B4-BE49-F238E27FC236}">
                <a16:creationId xmlns:a16="http://schemas.microsoft.com/office/drawing/2014/main" xmlns="" id="{AEF06EC8-A30D-C3F8-A97F-A3C30CE0DF09}"/>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x-none" b="0" i="0" u="none" baseline="0"/>
              <a:t>Aclarar el valor de la membresía</a:t>
            </a:r>
          </a:p>
        </p:txBody>
      </p:sp>
      <p:sp>
        <p:nvSpPr>
          <p:cNvPr id="6" name="Text Placeholder 2">
            <a:extLst>
              <a:ext uri="{FF2B5EF4-FFF2-40B4-BE49-F238E27FC236}">
                <a16:creationId xmlns:a16="http://schemas.microsoft.com/office/drawing/2014/main" xmlns="" id="{43922138-AF07-1E6E-7B1E-FF9F812598C9}"/>
              </a:ext>
            </a:extLst>
          </p:cNvPr>
          <p:cNvSpPr>
            <a:spLocks noGrp="1"/>
          </p:cNvSpPr>
          <p:nvPr>
            <p:ph sz="quarter" idx="2"/>
          </p:nvPr>
        </p:nvSpPr>
        <p:spPr>
          <a:xfrm>
            <a:off x="3670126" y="1246340"/>
            <a:ext cx="4843637" cy="2685898"/>
          </a:xfrm>
        </p:spPr>
        <p:txBody>
          <a:bodyPr>
            <a:normAutofit fontScale="55000" lnSpcReduction="20000"/>
          </a:bodyPr>
          <a:lstStyle/>
          <a:p>
            <a:pPr marL="457200" lvl="0" indent="-457200" algn="l" rtl="0">
              <a:buFont typeface="Arial" panose="020B0604020202020204" pitchFamily="34" charset="0"/>
              <a:buChar char="•"/>
            </a:pPr>
            <a:r>
              <a:rPr lang="x-none" b="0" i="0" u="none" baseline="0" dirty="0"/>
              <a:t>Desarrollar y compartir un informe de todo el año sobre las actividades de la sede principal de SIA.</a:t>
            </a:r>
          </a:p>
          <a:p>
            <a:pPr marL="457200" lvl="0" indent="-457200" algn="l" rtl="0">
              <a:buFont typeface="Arial" panose="020B0604020202020204" pitchFamily="34" charset="0"/>
              <a:buChar char="•"/>
            </a:pPr>
            <a:r>
              <a:rPr lang="x-none" b="0" i="0" u="none" baseline="0" dirty="0"/>
              <a:t>Articular todos los beneficios de la membresía.</a:t>
            </a:r>
          </a:p>
          <a:p>
            <a:pPr marL="457200" lvl="0" indent="-457200" algn="l" rtl="0">
              <a:buFont typeface="Arial" panose="020B0604020202020204" pitchFamily="34" charset="0"/>
              <a:buChar char="•"/>
            </a:pPr>
            <a:r>
              <a:rPr lang="x-none" b="0" i="0" u="none" baseline="0" dirty="0"/>
              <a:t>Promover y difundir recursos ampliamente. </a:t>
            </a:r>
          </a:p>
          <a:p>
            <a:pPr marL="457200" lvl="0" indent="-457200" algn="l" rtl="0">
              <a:buFont typeface="Arial" panose="020B0604020202020204" pitchFamily="34" charset="0"/>
              <a:buChar char="•"/>
            </a:pPr>
            <a:r>
              <a:rPr lang="x-none" b="0" i="0" u="none" baseline="0" dirty="0"/>
              <a:t>Compartir una publicación de blog que presente a la junta y al personal de SIA anualmente con la información de contacto del personal.</a:t>
            </a:r>
          </a:p>
          <a:p>
            <a:pPr marL="457200" lvl="0" indent="-457200" algn="l" rtl="0">
              <a:buFont typeface="Arial" panose="020B0604020202020204" pitchFamily="34" charset="0"/>
              <a:buChar char="•"/>
            </a:pPr>
            <a:r>
              <a:rPr lang="x-none" b="0" i="0" u="none" baseline="0" dirty="0" smtClean="0"/>
              <a:t>Aumentar </a:t>
            </a:r>
            <a:r>
              <a:rPr lang="x-none" b="0" i="0" u="none" baseline="0" dirty="0"/>
              <a:t>la conexión entre las miembros y el personal de la sede principal de SIA.</a:t>
            </a:r>
          </a:p>
        </p:txBody>
      </p:sp>
    </p:spTree>
    <p:extLst>
      <p:ext uri="{BB962C8B-B14F-4D97-AF65-F5344CB8AC3E}">
        <p14:creationId xmlns:p14="http://schemas.microsoft.com/office/powerpoint/2010/main" val="155652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041AA3-6CF0-A383-1F24-779F1F970F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702A377-152E-976E-5BF5-C6BF9171A901}"/>
              </a:ext>
            </a:extLst>
          </p:cNvPr>
          <p:cNvSpPr>
            <a:spLocks noGrp="1"/>
          </p:cNvSpPr>
          <p:nvPr>
            <p:ph type="title"/>
          </p:nvPr>
        </p:nvSpPr>
        <p:spPr/>
        <p:txBody>
          <a:bodyPr>
            <a:normAutofit fontScale="90000"/>
          </a:bodyPr>
          <a:lstStyle/>
          <a:p>
            <a:pPr algn="l" rtl="0"/>
            <a:r>
              <a:rPr lang="x-none" b="0" i="0" u="none" baseline="0"/>
              <a:t>Plan de acción</a:t>
            </a:r>
          </a:p>
        </p:txBody>
      </p:sp>
      <p:sp>
        <p:nvSpPr>
          <p:cNvPr id="4" name="Footer Placeholder 2">
            <a:extLst>
              <a:ext uri="{FF2B5EF4-FFF2-40B4-BE49-F238E27FC236}">
                <a16:creationId xmlns:a16="http://schemas.microsoft.com/office/drawing/2014/main" xmlns="" id="{9E0AE332-DE45-EA63-D8B9-BEDEEED44D5C}"/>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5" name="Speech Bubble: Rectangle 4">
            <a:extLst>
              <a:ext uri="{FF2B5EF4-FFF2-40B4-BE49-F238E27FC236}">
                <a16:creationId xmlns:a16="http://schemas.microsoft.com/office/drawing/2014/main" xmlns="" id="{188722FA-9590-0754-0111-8A4414C259B2}"/>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x-none" b="0" i="0" u="none" baseline="0"/>
              <a:t>Se les pide demasiado a las miembros</a:t>
            </a:r>
          </a:p>
        </p:txBody>
      </p:sp>
      <p:sp>
        <p:nvSpPr>
          <p:cNvPr id="6" name="Text Placeholder 2">
            <a:extLst>
              <a:ext uri="{FF2B5EF4-FFF2-40B4-BE49-F238E27FC236}">
                <a16:creationId xmlns:a16="http://schemas.microsoft.com/office/drawing/2014/main" xmlns="" id="{4DB9D27C-0E12-1E83-4014-37CD5BBE4F3F}"/>
              </a:ext>
            </a:extLst>
          </p:cNvPr>
          <p:cNvSpPr>
            <a:spLocks noGrp="1"/>
          </p:cNvSpPr>
          <p:nvPr>
            <p:ph sz="quarter" idx="2"/>
          </p:nvPr>
        </p:nvSpPr>
        <p:spPr>
          <a:xfrm>
            <a:off x="3344450" y="1246340"/>
            <a:ext cx="5169314" cy="2906038"/>
          </a:xfrm>
        </p:spPr>
        <p:txBody>
          <a:bodyPr>
            <a:normAutofit fontScale="62500" lnSpcReduction="20000"/>
          </a:bodyPr>
          <a:lstStyle/>
          <a:p>
            <a:pPr marL="457200" lvl="0" indent="-457200" algn="l" rtl="0">
              <a:buFont typeface="Arial" panose="020B0604020202020204" pitchFamily="34" charset="0"/>
              <a:buChar char="•"/>
            </a:pPr>
            <a:r>
              <a:rPr lang="x-none" b="0" i="0" u="none" baseline="0"/>
              <a:t>Considerar anuncios pagos para promover el reclutamiento de miembros y nuevos donantes. </a:t>
            </a:r>
          </a:p>
          <a:p>
            <a:pPr marL="457200" lvl="0" indent="-457200" algn="l" rtl="0">
              <a:buFont typeface="Arial" panose="020B0604020202020204" pitchFamily="34" charset="0"/>
              <a:buChar char="•"/>
            </a:pPr>
            <a:r>
              <a:rPr lang="x-none" b="0" i="0" u="none" baseline="0"/>
              <a:t>Continuar mejorando el proceso de constitución de clubes.</a:t>
            </a:r>
            <a:r>
              <a:rPr lang="x-none" b="1" i="0" u="none" baseline="0"/>
              <a:t> </a:t>
            </a:r>
            <a:r>
              <a:rPr lang="x-none" b="0" i="0" u="none" baseline="0"/>
              <a:t> </a:t>
            </a:r>
          </a:p>
          <a:p>
            <a:pPr marL="457200" lvl="0" indent="-457200" algn="l" rtl="0">
              <a:buFont typeface="Arial" panose="020B0604020202020204" pitchFamily="34" charset="0"/>
              <a:buChar char="•"/>
            </a:pPr>
            <a:r>
              <a:rPr lang="x-none" b="0" i="0" u="none" baseline="0"/>
              <a:t>Revisar/mejorar los recursos de membresía.</a:t>
            </a:r>
          </a:p>
          <a:p>
            <a:pPr marL="457200" lvl="0" indent="-457200" algn="l" rtl="0">
              <a:buFont typeface="Arial" panose="020B0604020202020204" pitchFamily="34" charset="0"/>
              <a:buChar char="•"/>
            </a:pPr>
            <a:r>
              <a:rPr lang="x-none" b="0" i="0" u="none" baseline="0"/>
              <a:t>Continuar examinando el modelo de eventos de SIA para reducir los costos de los eventos.</a:t>
            </a:r>
          </a:p>
          <a:p>
            <a:pPr marL="457200" lvl="0" indent="-457200" algn="l" rtl="0">
              <a:buFont typeface="Arial" panose="020B0604020202020204" pitchFamily="34" charset="0"/>
              <a:buChar char="•"/>
            </a:pPr>
            <a:r>
              <a:rPr lang="x-none" b="0" i="0" u="none" baseline="0"/>
              <a:t>¡Nuevas coordinadoras regionales de programas educativos! </a:t>
            </a:r>
          </a:p>
          <a:p>
            <a:pPr lvl="0" algn="l" rtl="0"/>
            <a:r>
              <a:rPr lang="x-none" b="0" i="0" u="none" baseline="0"/>
              <a:t>﻿ </a:t>
            </a:r>
          </a:p>
        </p:txBody>
      </p:sp>
    </p:spTree>
    <p:extLst>
      <p:ext uri="{BB962C8B-B14F-4D97-AF65-F5344CB8AC3E}">
        <p14:creationId xmlns:p14="http://schemas.microsoft.com/office/powerpoint/2010/main" val="3187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F792AA-1121-B14F-7477-2906936B86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4432FA4-2B7C-AE09-07F1-106C86977BF0}"/>
              </a:ext>
            </a:extLst>
          </p:cNvPr>
          <p:cNvSpPr>
            <a:spLocks noGrp="1"/>
          </p:cNvSpPr>
          <p:nvPr>
            <p:ph type="title"/>
          </p:nvPr>
        </p:nvSpPr>
        <p:spPr/>
        <p:txBody>
          <a:bodyPr>
            <a:normAutofit fontScale="90000"/>
          </a:bodyPr>
          <a:lstStyle/>
          <a:p>
            <a:pPr algn="l" rtl="0"/>
            <a:r>
              <a:rPr lang="x-none" b="0" i="0" u="none" baseline="0"/>
              <a:t>Plan de acción</a:t>
            </a:r>
          </a:p>
        </p:txBody>
      </p:sp>
      <p:sp>
        <p:nvSpPr>
          <p:cNvPr id="4" name="Footer Placeholder 2">
            <a:extLst>
              <a:ext uri="{FF2B5EF4-FFF2-40B4-BE49-F238E27FC236}">
                <a16:creationId xmlns:a16="http://schemas.microsoft.com/office/drawing/2014/main" xmlns="" id="{2C27B359-63B0-ED95-352C-2E0A479D60AA}"/>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5" name="Speech Bubble: Rectangle 4">
            <a:extLst>
              <a:ext uri="{FF2B5EF4-FFF2-40B4-BE49-F238E27FC236}">
                <a16:creationId xmlns:a16="http://schemas.microsoft.com/office/drawing/2014/main" xmlns="" id="{C99B7AD5-B819-3EDF-F73D-3B862C611DFF}"/>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x-none" b="0" i="0" u="none" baseline="0"/>
              <a:t>Confusión sobre las funciones de liderazgo</a:t>
            </a:r>
          </a:p>
        </p:txBody>
      </p:sp>
      <p:sp>
        <p:nvSpPr>
          <p:cNvPr id="6" name="Text Placeholder 2">
            <a:extLst>
              <a:ext uri="{FF2B5EF4-FFF2-40B4-BE49-F238E27FC236}">
                <a16:creationId xmlns:a16="http://schemas.microsoft.com/office/drawing/2014/main" xmlns="" id="{175A8F53-017F-5BC8-2C1E-146FA005CEE2}"/>
              </a:ext>
            </a:extLst>
          </p:cNvPr>
          <p:cNvSpPr>
            <a:spLocks noGrp="1"/>
          </p:cNvSpPr>
          <p:nvPr>
            <p:ph sz="quarter" idx="2"/>
          </p:nvPr>
        </p:nvSpPr>
        <p:spPr>
          <a:xfrm>
            <a:off x="3344450" y="1246340"/>
            <a:ext cx="5169314" cy="2906038"/>
          </a:xfrm>
        </p:spPr>
        <p:txBody>
          <a:bodyPr>
            <a:normAutofit lnSpcReduction="10000"/>
          </a:bodyPr>
          <a:lstStyle/>
          <a:p>
            <a:pPr marL="457200" lvl="0" indent="-457200" algn="l" rtl="0">
              <a:buFont typeface="Arial" panose="020B0604020202020204" pitchFamily="34" charset="0"/>
              <a:buChar char="•"/>
            </a:pPr>
            <a:r>
              <a:rPr lang="x-none" b="0" i="0" u="none" baseline="0"/>
              <a:t>Capacitación y orientación administrativa sobre el plan del club. </a:t>
            </a:r>
          </a:p>
          <a:p>
            <a:pPr marL="457200" lvl="0" indent="-457200" algn="l" rtl="0">
              <a:buFont typeface="Arial" panose="020B0604020202020204" pitchFamily="34" charset="0"/>
              <a:buChar char="•"/>
            </a:pPr>
            <a:r>
              <a:rPr lang="x-none" b="0" i="0" u="none" baseline="0"/>
              <a:t>Considerar formas breves de proporcionar información y ampliar los recursos existentes. </a:t>
            </a:r>
          </a:p>
        </p:txBody>
      </p:sp>
    </p:spTree>
    <p:extLst>
      <p:ext uri="{BB962C8B-B14F-4D97-AF65-F5344CB8AC3E}">
        <p14:creationId xmlns:p14="http://schemas.microsoft.com/office/powerpoint/2010/main" val="50195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0AF3EF-4000-92D0-1DCC-94D01886BB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4E1F200-59F2-C442-5EC2-993491BF95EC}"/>
              </a:ext>
            </a:extLst>
          </p:cNvPr>
          <p:cNvSpPr>
            <a:spLocks noGrp="1"/>
          </p:cNvSpPr>
          <p:nvPr>
            <p:ph type="title"/>
          </p:nvPr>
        </p:nvSpPr>
        <p:spPr/>
        <p:txBody>
          <a:bodyPr>
            <a:normAutofit fontScale="90000"/>
          </a:bodyPr>
          <a:lstStyle/>
          <a:p>
            <a:pPr algn="l" rtl="0"/>
            <a:r>
              <a:rPr lang="x-none" b="0" i="0" u="none" baseline="0"/>
              <a:t>Plan de acción</a:t>
            </a:r>
          </a:p>
        </p:txBody>
      </p:sp>
      <p:sp>
        <p:nvSpPr>
          <p:cNvPr id="4" name="Footer Placeholder 2">
            <a:extLst>
              <a:ext uri="{FF2B5EF4-FFF2-40B4-BE49-F238E27FC236}">
                <a16:creationId xmlns:a16="http://schemas.microsoft.com/office/drawing/2014/main" xmlns="" id="{939F6DB5-6561-3797-162A-597C079F81DE}"/>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5" name="Speech Bubble: Rectangle 4">
            <a:extLst>
              <a:ext uri="{FF2B5EF4-FFF2-40B4-BE49-F238E27FC236}">
                <a16:creationId xmlns:a16="http://schemas.microsoft.com/office/drawing/2014/main" xmlns="" id="{20B60BD0-51FC-0779-0498-52326631525B}"/>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x-none" b="0" i="0" u="none" baseline="0"/>
              <a:t>Mejorar la experiencia tecnológica</a:t>
            </a:r>
          </a:p>
        </p:txBody>
      </p:sp>
      <p:sp>
        <p:nvSpPr>
          <p:cNvPr id="6" name="Text Placeholder 2">
            <a:extLst>
              <a:ext uri="{FF2B5EF4-FFF2-40B4-BE49-F238E27FC236}">
                <a16:creationId xmlns:a16="http://schemas.microsoft.com/office/drawing/2014/main" xmlns="" id="{F35A2258-22E4-4BC8-C338-4DA2B429A608}"/>
              </a:ext>
            </a:extLst>
          </p:cNvPr>
          <p:cNvSpPr>
            <a:spLocks noGrp="1"/>
          </p:cNvSpPr>
          <p:nvPr>
            <p:ph sz="quarter" idx="2"/>
          </p:nvPr>
        </p:nvSpPr>
        <p:spPr>
          <a:xfrm>
            <a:off x="3344450" y="1246340"/>
            <a:ext cx="5169314" cy="2906038"/>
          </a:xfrm>
        </p:spPr>
        <p:txBody>
          <a:bodyPr>
            <a:normAutofit fontScale="85000" lnSpcReduction="20000"/>
          </a:bodyPr>
          <a:lstStyle/>
          <a:p>
            <a:pPr marL="457200" lvl="0" indent="-457200" algn="l" rtl="0">
              <a:buFont typeface="Arial" panose="020B0604020202020204" pitchFamily="34" charset="0"/>
              <a:buChar char="•"/>
            </a:pPr>
            <a:r>
              <a:rPr lang="x-none" b="0" i="0" u="none" baseline="0"/>
              <a:t>Una sección de recursos permanente de Best For Women para ayudar a las miembros a encontrar cosas.</a:t>
            </a:r>
          </a:p>
          <a:p>
            <a:pPr marL="457200" lvl="0" indent="-457200" algn="l" rtl="0">
              <a:buFont typeface="Arial" panose="020B0604020202020204" pitchFamily="34" charset="0"/>
              <a:buChar char="•"/>
            </a:pPr>
            <a:r>
              <a:rPr lang="x-none" b="0" i="0" u="none" baseline="0"/>
              <a:t>Comité de miembros para pruebas de usuario para futuros proyectos tecnológicos. </a:t>
            </a:r>
          </a:p>
          <a:p>
            <a:pPr marL="457200" lvl="0" indent="-457200" algn="l" rtl="0">
              <a:buFont typeface="Arial" panose="020B0604020202020204" pitchFamily="34" charset="0"/>
              <a:buChar char="•"/>
            </a:pPr>
            <a:r>
              <a:rPr lang="x-none" b="0" i="0" u="none" baseline="0"/>
              <a:t>Continuar mejorando la experiencia del portal de miembros. </a:t>
            </a:r>
          </a:p>
        </p:txBody>
      </p:sp>
    </p:spTree>
    <p:extLst>
      <p:ext uri="{BB962C8B-B14F-4D97-AF65-F5344CB8AC3E}">
        <p14:creationId xmlns:p14="http://schemas.microsoft.com/office/powerpoint/2010/main" val="277612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26389D-E951-247E-1037-B769F12EE1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12BBBED2-D0FA-E05B-B84B-AC676DD76930}"/>
              </a:ext>
            </a:extLst>
          </p:cNvPr>
          <p:cNvSpPr>
            <a:spLocks noGrp="1"/>
          </p:cNvSpPr>
          <p:nvPr>
            <p:ph type="title"/>
          </p:nvPr>
        </p:nvSpPr>
        <p:spPr/>
        <p:txBody>
          <a:bodyPr>
            <a:normAutofit fontScale="90000"/>
          </a:bodyPr>
          <a:lstStyle/>
          <a:p>
            <a:pPr algn="l" rtl="0"/>
            <a:r>
              <a:rPr lang="x-none" b="0" i="0" u="none" baseline="0"/>
              <a:t>Plan de acción</a:t>
            </a:r>
          </a:p>
        </p:txBody>
      </p:sp>
      <p:sp>
        <p:nvSpPr>
          <p:cNvPr id="4" name="Footer Placeholder 2">
            <a:extLst>
              <a:ext uri="{FF2B5EF4-FFF2-40B4-BE49-F238E27FC236}">
                <a16:creationId xmlns:a16="http://schemas.microsoft.com/office/drawing/2014/main" xmlns="" id="{830925E9-B18D-DA5B-EB1A-B190EFA7755F}"/>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5" name="Speech Bubble: Rectangle 4">
            <a:extLst>
              <a:ext uri="{FF2B5EF4-FFF2-40B4-BE49-F238E27FC236}">
                <a16:creationId xmlns:a16="http://schemas.microsoft.com/office/drawing/2014/main" xmlns="" id="{268379B6-BE0B-3AB8-1E80-36F1EF87EFE3}"/>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x-none" b="0" i="0" u="none" baseline="0"/>
              <a:t>Mejorar la atención a las miembros</a:t>
            </a:r>
          </a:p>
        </p:txBody>
      </p:sp>
      <p:sp>
        <p:nvSpPr>
          <p:cNvPr id="6" name="Text Placeholder 2">
            <a:extLst>
              <a:ext uri="{FF2B5EF4-FFF2-40B4-BE49-F238E27FC236}">
                <a16:creationId xmlns:a16="http://schemas.microsoft.com/office/drawing/2014/main" xmlns="" id="{E625FC33-1A2A-6AA6-150F-AB3431FA025C}"/>
              </a:ext>
            </a:extLst>
          </p:cNvPr>
          <p:cNvSpPr>
            <a:spLocks noGrp="1"/>
          </p:cNvSpPr>
          <p:nvPr>
            <p:ph sz="quarter" idx="2"/>
          </p:nvPr>
        </p:nvSpPr>
        <p:spPr>
          <a:xfrm>
            <a:off x="3344450" y="1246340"/>
            <a:ext cx="5169314" cy="2906038"/>
          </a:xfrm>
        </p:spPr>
        <p:txBody>
          <a:bodyPr>
            <a:normAutofit fontScale="62500" lnSpcReduction="20000"/>
          </a:bodyPr>
          <a:lstStyle/>
          <a:p>
            <a:pPr marL="457200" lvl="0" indent="-457200" algn="l" rtl="0">
              <a:buFont typeface="Arial" panose="020B0604020202020204" pitchFamily="34" charset="0"/>
              <a:buChar char="•"/>
            </a:pPr>
            <a:r>
              <a:rPr lang="x-none" b="0" i="0" u="none" baseline="0"/>
              <a:t>Revisar la calidad de la traducción e interpretación.</a:t>
            </a:r>
          </a:p>
          <a:p>
            <a:pPr marL="457200" lvl="0" indent="-457200" algn="l" rtl="0">
              <a:buFont typeface="Arial" panose="020B0604020202020204" pitchFamily="34" charset="0"/>
              <a:buChar char="•"/>
            </a:pPr>
            <a:r>
              <a:rPr lang="x-none" b="0" i="0" u="none" baseline="0"/>
              <a:t>Prueba de todas las extensiones y buzones de voz.</a:t>
            </a:r>
          </a:p>
          <a:p>
            <a:pPr marL="457200" lvl="0" indent="-457200" algn="l" rtl="0">
              <a:buFont typeface="Arial" panose="020B0604020202020204" pitchFamily="34" charset="0"/>
              <a:buChar char="•"/>
            </a:pPr>
            <a:r>
              <a:rPr lang="x-none" b="0" i="0" u="none" baseline="0"/>
              <a:t>Resolución de más consultas en el primer intento.</a:t>
            </a:r>
          </a:p>
          <a:p>
            <a:pPr marL="457200" lvl="0" indent="-457200" algn="l" rtl="0">
              <a:buFont typeface="Arial" panose="020B0604020202020204" pitchFamily="34" charset="0"/>
              <a:buChar char="•"/>
            </a:pPr>
            <a:r>
              <a:rPr lang="x-none" b="0" i="0" u="none" baseline="0"/>
              <a:t>Considerar la implementación de horarios de oficina abiertos mensuales en Zoom. </a:t>
            </a:r>
          </a:p>
          <a:p>
            <a:pPr marL="457200" lvl="0" indent="-457200" algn="l" rtl="0">
              <a:buFont typeface="Arial" panose="020B0604020202020204" pitchFamily="34" charset="0"/>
              <a:buChar char="•"/>
            </a:pPr>
            <a:r>
              <a:rPr lang="x-none" b="0" i="0" u="none" baseline="0"/>
              <a:t>Considerar si las miembros pueden brindarle al personal información sobre sus culturas.</a:t>
            </a:r>
          </a:p>
        </p:txBody>
      </p:sp>
    </p:spTree>
    <p:extLst>
      <p:ext uri="{BB962C8B-B14F-4D97-AF65-F5344CB8AC3E}">
        <p14:creationId xmlns:p14="http://schemas.microsoft.com/office/powerpoint/2010/main" val="30687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36F8991-6865-E0BB-4C0F-C5D689262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B0CF8B5-47C4-DCA3-21FF-E99EE47606AA}"/>
              </a:ext>
            </a:extLst>
          </p:cNvPr>
          <p:cNvSpPr>
            <a:spLocks noGrp="1"/>
          </p:cNvSpPr>
          <p:nvPr>
            <p:ph type="title"/>
          </p:nvPr>
        </p:nvSpPr>
        <p:spPr/>
        <p:txBody>
          <a:bodyPr>
            <a:normAutofit fontScale="90000"/>
          </a:bodyPr>
          <a:lstStyle/>
          <a:p>
            <a:pPr algn="l" rtl="0"/>
            <a:r>
              <a:rPr lang="x-none" b="0" i="0" u="none" baseline="0"/>
              <a:t>Plan de acción</a:t>
            </a:r>
          </a:p>
        </p:txBody>
      </p:sp>
      <p:sp>
        <p:nvSpPr>
          <p:cNvPr id="4" name="Footer Placeholder 2">
            <a:extLst>
              <a:ext uri="{FF2B5EF4-FFF2-40B4-BE49-F238E27FC236}">
                <a16:creationId xmlns:a16="http://schemas.microsoft.com/office/drawing/2014/main" xmlns="" id="{6807E1CE-B97F-D749-AFE3-C5060EA4407F}"/>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sp>
        <p:nvSpPr>
          <p:cNvPr id="5" name="Speech Bubble: Rectangle 4">
            <a:extLst>
              <a:ext uri="{FF2B5EF4-FFF2-40B4-BE49-F238E27FC236}">
                <a16:creationId xmlns:a16="http://schemas.microsoft.com/office/drawing/2014/main" xmlns="" id="{3C38EB5C-3106-47E0-399F-9ABB93879D20}"/>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x-none" b="0" i="0" u="none" baseline="0"/>
              <a:t>Mejorar la experiencia local</a:t>
            </a:r>
          </a:p>
        </p:txBody>
      </p:sp>
      <p:sp>
        <p:nvSpPr>
          <p:cNvPr id="6" name="Text Placeholder 2">
            <a:extLst>
              <a:ext uri="{FF2B5EF4-FFF2-40B4-BE49-F238E27FC236}">
                <a16:creationId xmlns:a16="http://schemas.microsoft.com/office/drawing/2014/main" xmlns="" id="{A0DF0901-2C6F-248D-D052-89001E465A1F}"/>
              </a:ext>
            </a:extLst>
          </p:cNvPr>
          <p:cNvSpPr>
            <a:spLocks noGrp="1"/>
          </p:cNvSpPr>
          <p:nvPr>
            <p:ph sz="quarter" idx="2"/>
          </p:nvPr>
        </p:nvSpPr>
        <p:spPr>
          <a:xfrm>
            <a:off x="3344450" y="1246340"/>
            <a:ext cx="5169314" cy="2906038"/>
          </a:xfrm>
        </p:spPr>
        <p:txBody>
          <a:bodyPr>
            <a:normAutofit fontScale="92500" lnSpcReduction="20000"/>
          </a:bodyPr>
          <a:lstStyle/>
          <a:p>
            <a:pPr marL="457200" lvl="0" indent="-457200" algn="l" rtl="0">
              <a:buFont typeface="Arial" panose="020B0604020202020204" pitchFamily="34" charset="0"/>
              <a:buChar char="•"/>
            </a:pPr>
            <a:r>
              <a:rPr lang="x-none" sz="2400" b="0" i="0" u="none" baseline="0"/>
              <a:t>Código de conducta de miembros y líderes </a:t>
            </a:r>
          </a:p>
          <a:p>
            <a:pPr marL="457200" lvl="0" indent="-457200" algn="l" rtl="0">
              <a:buFont typeface="Arial" panose="020B0604020202020204" pitchFamily="34" charset="0"/>
              <a:buChar char="•"/>
            </a:pPr>
            <a:r>
              <a:rPr lang="x-none" sz="2400" b="0" i="0" u="none" baseline="0"/>
              <a:t>Promocionar </a:t>
            </a:r>
            <a:r>
              <a:rPr lang="x-none" sz="2400" b="0" i="1" u="none" baseline="0"/>
              <a:t>Best for Women</a:t>
            </a:r>
            <a:r>
              <a:rPr lang="x-none" sz="2400" b="0" i="0" u="none" baseline="0"/>
              <a:t> como la principal fuente de noticias de SIA.</a:t>
            </a:r>
          </a:p>
          <a:p>
            <a:pPr marL="457200" lvl="0" indent="-457200" algn="l" rtl="0">
              <a:buFont typeface="Arial" panose="020B0604020202020204" pitchFamily="34" charset="0"/>
              <a:buChar char="•"/>
            </a:pPr>
            <a:r>
              <a:rPr lang="x-none" sz="2400" b="0" i="0" u="none" baseline="0"/>
              <a:t>Promover Proyectos para acelerar nuestra Gran Meta para alinear proyectos no centrados en la misión.</a:t>
            </a:r>
          </a:p>
          <a:p>
            <a:pPr marL="457200" lvl="0" indent="-457200" algn="l" rtl="0">
              <a:buFont typeface="Arial" panose="020B0604020202020204" pitchFamily="34" charset="0"/>
              <a:buChar char="•"/>
            </a:pPr>
            <a:r>
              <a:rPr lang="x-none" sz="2400" b="0" i="0" u="none" baseline="0"/>
              <a:t>Planificar la capacitación sobre las operaciones del club.</a:t>
            </a:r>
          </a:p>
        </p:txBody>
      </p:sp>
    </p:spTree>
    <p:extLst>
      <p:ext uri="{BB962C8B-B14F-4D97-AF65-F5344CB8AC3E}">
        <p14:creationId xmlns:p14="http://schemas.microsoft.com/office/powerpoint/2010/main" val="142668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A96A9E-6C08-C22B-B227-ED14992920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938D1FF4-E4DD-01E0-F428-16CFB9E17DA3}"/>
              </a:ext>
            </a:extLst>
          </p:cNvPr>
          <p:cNvSpPr>
            <a:spLocks noGrp="1"/>
          </p:cNvSpPr>
          <p:nvPr>
            <p:ph type="title"/>
          </p:nvPr>
        </p:nvSpPr>
        <p:spPr/>
        <p:txBody>
          <a:bodyPr>
            <a:normAutofit fontScale="90000"/>
          </a:bodyPr>
          <a:lstStyle/>
          <a:p>
            <a:pPr rtl="0"/>
            <a:r>
              <a:rPr lang="x-none" b="0" i="0" u="none" baseline="0"/>
              <a:t>¿Qué opinan USTEDES?</a:t>
            </a:r>
          </a:p>
        </p:txBody>
      </p:sp>
      <p:sp>
        <p:nvSpPr>
          <p:cNvPr id="7" name="Footer Placeholder 2">
            <a:extLst>
              <a:ext uri="{FF2B5EF4-FFF2-40B4-BE49-F238E27FC236}">
                <a16:creationId xmlns:a16="http://schemas.microsoft.com/office/drawing/2014/main" xmlns="" id="{20399312-EC56-9702-FAC9-96316D89775B}"/>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latin typeface="Corbel" panose="020B0503020204020204" pitchFamily="34" charset="0"/>
                <a:cs typeface="Calibri"/>
              </a:rPr>
              <a:t>SIA | OTOÑO 2025 | </a:t>
            </a:r>
            <a:r>
              <a:rPr lang="x-none" sz="1400" b="0" i="0" u="none" baseline="0">
                <a:latin typeface="Corbel" panose="020B0503020204020204" pitchFamily="34" charset="0"/>
                <a:cs typeface="Calibri"/>
              </a:rPr>
              <a:t>Tu voz importa</a:t>
            </a:r>
          </a:p>
          <a:p>
            <a:pPr algn="ctr" rtl="0"/>
            <a:endParaRPr lang="x-none" sz="2400" b="0" spc="300" dirty="0">
              <a:latin typeface="Tw Cen MT"/>
              <a:cs typeface="Tw Cen MT"/>
            </a:endParaRPr>
          </a:p>
        </p:txBody>
      </p:sp>
      <p:pic>
        <p:nvPicPr>
          <p:cNvPr id="2050" name="Picture 2">
            <a:extLst>
              <a:ext uri="{FF2B5EF4-FFF2-40B4-BE49-F238E27FC236}">
                <a16:creationId xmlns:a16="http://schemas.microsoft.com/office/drawing/2014/main" xmlns="" id="{2426F09B-8CDC-7E85-0B19-79CDE269E0D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50863" y="1361149"/>
            <a:ext cx="7962900" cy="293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62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0074" y="1052190"/>
            <a:ext cx="5600189" cy="3722218"/>
          </a:xfrm>
        </p:spPr>
        <p:txBody>
          <a:bodyPr/>
          <a:lstStyle/>
          <a:p>
            <a:pPr algn="l" rtl="0"/>
            <a:r>
              <a:rPr lang="x-none" b="0" i="0" u="none" baseline="0" dirty="0"/>
              <a:t>¿A qué se pueden comprometer </a:t>
            </a:r>
          </a:p>
          <a:p>
            <a:pPr algn="l" rtl="0"/>
            <a:r>
              <a:rPr lang="x-none" b="0" i="0" u="none" baseline="0" dirty="0"/>
              <a:t>para mejorar su club?</a:t>
            </a:r>
          </a:p>
        </p:txBody>
      </p:sp>
      <p:sp>
        <p:nvSpPr>
          <p:cNvPr id="3" name="Title 2"/>
          <p:cNvSpPr>
            <a:spLocks noGrp="1"/>
          </p:cNvSpPr>
          <p:nvPr>
            <p:ph type="title"/>
          </p:nvPr>
        </p:nvSpPr>
        <p:spPr/>
        <p:txBody>
          <a:bodyPr/>
          <a:lstStyle/>
          <a:p>
            <a:pPr rtl="0"/>
            <a:r>
              <a:rPr lang="x-none" b="0" i="0" u="none" baseline="0"/>
              <a:t>¿Qué pueden hacer USTEDES?</a:t>
            </a:r>
          </a:p>
        </p:txBody>
      </p:sp>
      <p:sp>
        <p:nvSpPr>
          <p:cNvPr id="5" name="Footer Placeholder 2">
            <a:extLst>
              <a:ext uri="{FF2B5EF4-FFF2-40B4-BE49-F238E27FC236}">
                <a16:creationId xmlns:a16="http://schemas.microsoft.com/office/drawing/2014/main" xmlns="" id="{DA39520B-3977-4A4F-8AF3-149499756909}"/>
              </a:ext>
            </a:extLst>
          </p:cNvPr>
          <p:cNvSpPr txBox="1">
            <a:spLocks/>
          </p:cNvSpPr>
          <p:nvPr/>
        </p:nvSpPr>
        <p:spPr>
          <a:xfrm>
            <a:off x="0" y="4828901"/>
            <a:ext cx="9144000" cy="314599"/>
          </a:xfrm>
          <a:prstGeom prst="rect">
            <a:avLst/>
          </a:prstGeom>
        </p:spPr>
        <p:txBody>
          <a:bodyPr vert="horz"/>
          <a:lstStyle>
            <a:defPPr>
              <a:defRPr lang="x-none"/>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none" sz="1400" b="0" i="0" u="none" spc="300" baseline="0">
                <a:solidFill>
                  <a:srgbClr val="BB4076"/>
                </a:solidFill>
                <a:latin typeface="Corbel" panose="020B0503020204020204" pitchFamily="34" charset="0"/>
                <a:cs typeface="Calibri"/>
              </a:rPr>
              <a:t>SIA | OTOÑO 2025 | </a:t>
            </a:r>
            <a:r>
              <a:rPr lang="x-none" sz="1400" b="0" i="0" u="none" baseline="0">
                <a:solidFill>
                  <a:srgbClr val="BB4076"/>
                </a:solidFill>
                <a:latin typeface="Corbel" panose="020B0503020204020204" pitchFamily="34" charset="0"/>
                <a:cs typeface="Calibri"/>
              </a:rPr>
              <a:t>Tu voz importa</a:t>
            </a:r>
          </a:p>
          <a:p>
            <a:pPr algn="ctr" rtl="0"/>
            <a:endParaRPr lang="x-none" sz="2400" b="0" spc="300" dirty="0">
              <a:latin typeface="Tw Cen MT"/>
              <a:cs typeface="Tw Cen MT"/>
            </a:endParaRPr>
          </a:p>
        </p:txBody>
      </p:sp>
      <p:pic>
        <p:nvPicPr>
          <p:cNvPr id="6" name="Picture 5" descr="Una mano sosteniendo un bolígrafo&#10;&#10;El contenido generado por IA puede ser incorrecto.">
            <a:extLst>
              <a:ext uri="{FF2B5EF4-FFF2-40B4-BE49-F238E27FC236}">
                <a16:creationId xmlns:a16="http://schemas.microsoft.com/office/drawing/2014/main" xmlns="" id="{378701F2-5DA0-EECF-F46F-50D20B883B77}"/>
              </a:ext>
            </a:extLst>
          </p:cNvPr>
          <p:cNvPicPr>
            <a:picLocks noChangeAspect="1"/>
          </p:cNvPicPr>
          <p:nvPr/>
        </p:nvPicPr>
        <p:blipFill>
          <a:blip r:embed="rId3"/>
          <a:stretch>
            <a:fillRect/>
          </a:stretch>
        </p:blipFill>
        <p:spPr>
          <a:xfrm>
            <a:off x="6180263" y="969626"/>
            <a:ext cx="2536521" cy="3804782"/>
          </a:xfrm>
          <a:prstGeom prst="rect">
            <a:avLst/>
          </a:prstGeom>
        </p:spPr>
      </p:pic>
    </p:spTree>
    <p:extLst>
      <p:ext uri="{BB962C8B-B14F-4D97-AF65-F5344CB8AC3E}">
        <p14:creationId xmlns:p14="http://schemas.microsoft.com/office/powerpoint/2010/main" val="30045868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4728</TotalTime>
  <Words>962</Words>
  <Application>Microsoft Office PowerPoint</Application>
  <PresentationFormat>On-screen Show (16:9)</PresentationFormat>
  <Paragraphs>165</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Tw Cen MT</vt:lpstr>
      <vt:lpstr>Century Gothic</vt:lpstr>
      <vt:lpstr>Effra</vt:lpstr>
      <vt:lpstr>Calibri</vt:lpstr>
      <vt:lpstr>Corbel</vt:lpstr>
      <vt:lpstr>Custom Design</vt:lpstr>
      <vt:lpstr>PowerPoint Presentation</vt:lpstr>
      <vt:lpstr>Encuesta de satisfacción de membresía</vt:lpstr>
      <vt:lpstr>Resultados clave</vt:lpstr>
      <vt:lpstr>Áreas evaluadas</vt:lpstr>
      <vt:lpstr>Áreas de fortaleza</vt:lpstr>
      <vt:lpstr>Áreas de mejora</vt:lpstr>
      <vt:lpstr>Áreas de mejora</vt:lpstr>
      <vt:lpstr>Plan de acción</vt:lpstr>
      <vt:lpstr>Plan de acción</vt:lpstr>
      <vt:lpstr>Plan de acción</vt:lpstr>
      <vt:lpstr>Plan de acción</vt:lpstr>
      <vt:lpstr>Plan de acción</vt:lpstr>
      <vt:lpstr>Plan de acción</vt:lpstr>
      <vt:lpstr>¿Qué opinan USTEDES?</vt:lpstr>
      <vt:lpstr>¿Qué pueden hacer USTEDES?</vt:lpstr>
    </vt:vector>
  </TitlesOfParts>
  <Manager/>
  <Company>Soroptimist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CAN</cp:lastModifiedBy>
  <cp:revision>344</cp:revision>
  <dcterms:created xsi:type="dcterms:W3CDTF">2014-02-07T15:41:07Z</dcterms:created>
  <dcterms:modified xsi:type="dcterms:W3CDTF">2025-07-25T21:53:01Z</dcterms:modified>
  <cp:category/>
</cp:coreProperties>
</file>