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7"/>
  </p:notesMasterIdLst>
  <p:handoutMasterIdLst>
    <p:handoutMasterId r:id="rId18"/>
  </p:handoutMasterIdLst>
  <p:sldIdLst>
    <p:sldId id="256" r:id="rId2"/>
    <p:sldId id="265" r:id="rId3"/>
    <p:sldId id="271" r:id="rId4"/>
    <p:sldId id="269" r:id="rId5"/>
    <p:sldId id="267" r:id="rId6"/>
    <p:sldId id="274" r:id="rId7"/>
    <p:sldId id="275" r:id="rId8"/>
    <p:sldId id="276" r:id="rId9"/>
    <p:sldId id="277" r:id="rId10"/>
    <p:sldId id="278" r:id="rId11"/>
    <p:sldId id="279" r:id="rId12"/>
    <p:sldId id="280" r:id="rId13"/>
    <p:sldId id="281" r:id="rId14"/>
    <p:sldId id="268" r:id="rId15"/>
    <p:sldId id="262" r:id="rId16"/>
  </p:sldIdLst>
  <p:sldSz cx="9144000" cy="5143500" type="screen16x9"/>
  <p:notesSz cx="6858000" cy="9144000"/>
  <p:embeddedFontLst>
    <p:embeddedFont>
      <p:font typeface="Century Gothic" panose="020B0502020202020204" pitchFamily="34" charset="0"/>
      <p:regular r:id="rId19"/>
      <p:bold r:id="rId20"/>
      <p:italic r:id="rId21"/>
      <p:boldItalic r:id="rId22"/>
    </p:embeddedFont>
    <p:embeddedFont>
      <p:font typeface="Corbel" panose="020B0503020204020204" pitchFamily="34" charset="0"/>
      <p:regular r:id="rId23"/>
      <p:bold r:id="rId24"/>
      <p:italic r:id="rId25"/>
      <p:boldItalic r:id="rId26"/>
    </p:embeddedFont>
    <p:embeddedFont>
      <p:font typeface="Effra" panose="020B0604020202020204" charset="0"/>
      <p:regular r:id="rId27"/>
      <p:bold r:id="rId28"/>
      <p:italic r:id="rId29"/>
      <p:boldItalic r:id="rId30"/>
    </p:embeddedFont>
    <p:embeddedFont>
      <p:font typeface="Tw Cen MT" panose="020B0602020104020603" pitchFamily="34" charset="0"/>
      <p:regular r:id="rId31"/>
      <p:bold r:id="rId32"/>
      <p:italic r:id="rId33"/>
      <p:bold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96327" autoAdjust="0"/>
  </p:normalViewPr>
  <p:slideViewPr>
    <p:cSldViewPr snapToGrid="0" snapToObjects="1">
      <p:cViewPr varScale="1">
        <p:scale>
          <a:sx n="122" d="100"/>
          <a:sy n="122" d="100"/>
        </p:scale>
        <p:origin x="326" y="7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1392" y="-210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7/15/2025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7/15/2025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Hello, I’m (NAME), your region membership chair. I know you may recall receiving a survey from SIA headquarters about your satisfaction as a member of the federation, and some of you took the time to complete it and send your feedback—thank you to those who did! </a:t>
            </a:r>
          </a:p>
          <a:p>
            <a:pPr rtl="0" fontAlgn="base"/>
            <a:r>
              <a:rPr lang="en-US" sz="1200" b="0" i="0" kern="1200" dirty="0">
                <a:solidFill>
                  <a:schemeClr val="tx1"/>
                </a:solidFill>
                <a:effectLst/>
                <a:latin typeface="+mn-lt"/>
                <a:ea typeface="+mn-ea"/>
                <a:cs typeface="+mn-cs"/>
              </a:rPr>
              <a:t>Today we will be looking at the results of the survey, reviewing the conclusions and action steps that SIA is taking, and discuss how we can strengthen membership at the club and region level. Remember the title of this presentation is “your voice matters”—because it DOES! We want to hear what you think of this information and how we should proceed. I will share your thoughts anonymously with SIA’s membership department.  </a:t>
            </a:r>
          </a:p>
          <a:p>
            <a:endParaRPr lang="en-US" dirty="0"/>
          </a:p>
        </p:txBody>
      </p:sp>
      <p:sp>
        <p:nvSpPr>
          <p:cNvPr id="4" name="Slide Number Placeholder 3"/>
          <p:cNvSpPr>
            <a:spLocks noGrp="1"/>
          </p:cNvSpPr>
          <p:nvPr>
            <p:ph type="sldNum" sz="quarter" idx="10"/>
          </p:nvPr>
        </p:nvSpPr>
        <p:spPr/>
        <p:txBody>
          <a:bodyPr/>
          <a:lstStyle/>
          <a:p>
            <a:fld id="{3E5DF9FD-7162-404A-8CD0-A628AF675F7F}" type="slidenum">
              <a:rPr lang="en-US" smtClean="0"/>
              <a:t>1</a:t>
            </a:fld>
            <a:endParaRPr lang="en-US"/>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The survey was emailed to all members with an email address in the database, a total of 18,672 members.  </a:t>
            </a:r>
          </a:p>
          <a:p>
            <a:pPr rtl="0" fontAlgn="base"/>
            <a:r>
              <a:rPr lang="en-US" sz="1200" b="0" i="0" kern="1200" dirty="0">
                <a:solidFill>
                  <a:schemeClr val="tx1"/>
                </a:solidFill>
                <a:effectLst/>
                <a:latin typeface="+mn-lt"/>
                <a:ea typeface="+mn-ea"/>
                <a:cs typeface="+mn-cs"/>
              </a:rPr>
              <a:t>2,631 members responded to the survey, which is about 11% of our total membership. Respondents were represented across age groups and length of membership.  </a:t>
            </a:r>
          </a:p>
          <a:p>
            <a:pPr rtl="0" fontAlgn="base"/>
            <a:r>
              <a:rPr lang="en-US" sz="1200" b="0" i="0" kern="1200" dirty="0">
                <a:solidFill>
                  <a:schemeClr val="tx1"/>
                </a:solidFill>
                <a:effectLst/>
                <a:latin typeface="+mn-lt"/>
                <a:ea typeface="+mn-ea"/>
                <a:cs typeface="+mn-cs"/>
              </a:rPr>
              <a:t>We received responses from every region—however, over 70% of responses were from the US and Canada, so there is an opportunity to enhance engagement in Latin America and Asia.  </a:t>
            </a:r>
          </a:p>
          <a:p>
            <a:pPr rtl="0" fontAlgn="base"/>
            <a:r>
              <a:rPr lang="en-US" sz="1200" b="0" i="0" kern="1200" dirty="0">
                <a:solidFill>
                  <a:schemeClr val="tx1"/>
                </a:solidFill>
                <a:effectLst/>
                <a:latin typeface="+mn-lt"/>
                <a:ea typeface="+mn-ea"/>
                <a:cs typeface="+mn-cs"/>
              </a:rPr>
              <a:t>Something you may remember if you did the survey is that it was very long—over 100 questions! SIA will streamline things the next time this survey is deployed in 2027. Because of the survey length, we will not be presenting every piece of data from the survey today. The satisfaction rates today will be rounded up or down to the nearest whole number to make it easier for me as the speaker to share the information verbally. Additionally, if the numbers shared do not equal 100%, I am just not sharing the % of members who responded “neutral” to save time and focus on the key metrics.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2</a:t>
            </a:fld>
            <a:endParaRPr lang="en-US"/>
          </a:p>
        </p:txBody>
      </p:sp>
    </p:spTree>
    <p:extLst>
      <p:ext uri="{BB962C8B-B14F-4D97-AF65-F5344CB8AC3E}">
        <p14:creationId xmlns:p14="http://schemas.microsoft.com/office/powerpoint/2010/main" val="12021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76% rated their overall experience with SIA positively. While only a small portion expressed any dissatisfaction (4%), 20% were neutral.  </a:t>
            </a:r>
          </a:p>
          <a:p>
            <a:pPr rtl="0" fontAlgn="base"/>
            <a:r>
              <a:rPr lang="en-US" sz="1200" b="0" i="0" kern="1200" dirty="0">
                <a:solidFill>
                  <a:schemeClr val="tx1"/>
                </a:solidFill>
                <a:effectLst/>
                <a:latin typeface="+mn-lt"/>
                <a:ea typeface="+mn-ea"/>
                <a:cs typeface="+mn-cs"/>
              </a:rPr>
              <a:t>91% said they would recommend SIA membership to a friend. This indicates a strong sense of loyalty to the organization and is worth celebrating!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3</a:t>
            </a:fld>
            <a:endParaRPr lang="en-US"/>
          </a:p>
        </p:txBody>
      </p:sp>
    </p:spTree>
    <p:extLst>
      <p:ext uri="{BB962C8B-B14F-4D97-AF65-F5344CB8AC3E}">
        <p14:creationId xmlns:p14="http://schemas.microsoft.com/office/powerpoint/2010/main" val="295340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Questions were asked in more detail about member satisfaction in the following areas:  </a:t>
            </a:r>
          </a:p>
          <a:p>
            <a:pPr rtl="0" fontAlgn="base"/>
            <a:r>
              <a:rPr lang="en-US" sz="1200" b="0" i="0" kern="1200" dirty="0">
                <a:solidFill>
                  <a:schemeClr val="tx1"/>
                </a:solidFill>
                <a:effectLst/>
                <a:latin typeface="+mn-lt"/>
                <a:ea typeface="+mn-ea"/>
                <a:cs typeface="+mn-cs"/>
              </a:rPr>
              <a:t>Club Leadership &amp; Staff   </a:t>
            </a:r>
          </a:p>
          <a:p>
            <a:pPr rtl="0" fontAlgn="base"/>
            <a:r>
              <a:rPr lang="en-US" sz="1200" b="0" i="0" kern="1200" dirty="0">
                <a:solidFill>
                  <a:schemeClr val="tx1"/>
                </a:solidFill>
                <a:effectLst/>
                <a:latin typeface="+mn-lt"/>
                <a:ea typeface="+mn-ea"/>
                <a:cs typeface="+mn-cs"/>
              </a:rPr>
              <a:t>Leadership Development   </a:t>
            </a:r>
          </a:p>
          <a:p>
            <a:pPr rtl="0" fontAlgn="base"/>
            <a:r>
              <a:rPr lang="en-US" sz="1200" b="0" i="0" kern="1200" dirty="0">
                <a:solidFill>
                  <a:schemeClr val="tx1"/>
                </a:solidFill>
                <a:effectLst/>
                <a:latin typeface="+mn-lt"/>
                <a:ea typeface="+mn-ea"/>
                <a:cs typeface="+mn-cs"/>
              </a:rPr>
              <a:t>Language Accessibility   </a:t>
            </a:r>
          </a:p>
          <a:p>
            <a:pPr rtl="0" fontAlgn="base"/>
            <a:r>
              <a:rPr lang="en-US" sz="1200" b="0" i="0" kern="1200" dirty="0">
                <a:solidFill>
                  <a:schemeClr val="tx1"/>
                </a:solidFill>
                <a:effectLst/>
                <a:latin typeface="+mn-lt"/>
                <a:ea typeface="+mn-ea"/>
                <a:cs typeface="+mn-cs"/>
              </a:rPr>
              <a:t>Marketing &amp; Communications   </a:t>
            </a:r>
          </a:p>
          <a:p>
            <a:pPr rtl="0" fontAlgn="base"/>
            <a:r>
              <a:rPr lang="en-US" sz="1200" b="0" i="0" kern="1200" dirty="0">
                <a:solidFill>
                  <a:schemeClr val="tx1"/>
                </a:solidFill>
                <a:effectLst/>
                <a:latin typeface="+mn-lt"/>
                <a:ea typeface="+mn-ea"/>
                <a:cs typeface="+mn-cs"/>
              </a:rPr>
              <a:t>Program &amp; Mission  </a:t>
            </a:r>
          </a:p>
          <a:p>
            <a:pPr rtl="0" fontAlgn="base"/>
            <a:r>
              <a:rPr lang="en-US" sz="1200" b="0" i="0" kern="1200" dirty="0">
                <a:solidFill>
                  <a:schemeClr val="tx1"/>
                </a:solidFill>
                <a:effectLst/>
                <a:latin typeface="+mn-lt"/>
                <a:ea typeface="+mn-ea"/>
                <a:cs typeface="+mn-cs"/>
              </a:rPr>
              <a:t>Fund Development &amp; Donors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4</a:t>
            </a:fld>
            <a:endParaRPr lang="en-US"/>
          </a:p>
        </p:txBody>
      </p:sp>
    </p:spTree>
    <p:extLst>
      <p:ext uri="{BB962C8B-B14F-4D97-AF65-F5344CB8AC3E}">
        <p14:creationId xmlns:p14="http://schemas.microsoft.com/office/powerpoint/2010/main" val="176264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Here’s where SIA is doing a good job and members expressed higher rates of satisfaction. </a:t>
            </a:r>
          </a:p>
          <a:p>
            <a:pPr lvl="0"/>
            <a:r>
              <a:rPr lang="en-US" sz="1200" kern="1200" dirty="0">
                <a:solidFill>
                  <a:schemeClr val="tx1"/>
                </a:solidFill>
                <a:effectLst/>
                <a:latin typeface="+mn-lt"/>
                <a:ea typeface="+mn-ea"/>
                <a:cs typeface="+mn-cs"/>
              </a:rPr>
              <a:t>72% of respondents reported being satisfied with how the Dream Programs contribute to their member experience. </a:t>
            </a:r>
          </a:p>
          <a:p>
            <a:pPr lvl="0"/>
            <a:r>
              <a:rPr lang="en-US" sz="1200" kern="1200" dirty="0">
                <a:solidFill>
                  <a:schemeClr val="tx1"/>
                </a:solidFill>
                <a:effectLst/>
                <a:latin typeface="+mn-lt"/>
                <a:ea typeface="+mn-ea"/>
                <a:cs typeface="+mn-cs"/>
              </a:rPr>
              <a:t>80% of donors are satisfied with how their contributions to Soroptimist’s Dream Programs are used, and just 1% are dissatisfied.  </a:t>
            </a:r>
          </a:p>
          <a:p>
            <a:pPr lvl="0"/>
            <a:r>
              <a:rPr lang="en-US" sz="1200" kern="1200" dirty="0">
                <a:solidFill>
                  <a:schemeClr val="tx1"/>
                </a:solidFill>
                <a:effectLst/>
                <a:latin typeface="+mn-lt"/>
                <a:ea typeface="+mn-ea"/>
                <a:cs typeface="+mn-cs"/>
              </a:rPr>
              <a:t>80% were satisfied with Best for Women E-Newsletter. Only 1% were dissatisfied.   </a:t>
            </a:r>
          </a:p>
          <a:p>
            <a:pPr lvl="0"/>
            <a:r>
              <a:rPr lang="en-US" sz="1200" kern="1200" dirty="0">
                <a:solidFill>
                  <a:schemeClr val="tx1"/>
                </a:solidFill>
                <a:effectLst/>
                <a:latin typeface="+mn-lt"/>
                <a:ea typeface="+mn-ea"/>
                <a:cs typeface="+mn-cs"/>
              </a:rPr>
              <a:t>Club leaders scored 84% satisfaction from members for being champions of the mission of SIA.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5</a:t>
            </a:fld>
            <a:endParaRPr lang="en-US"/>
          </a:p>
        </p:txBody>
      </p:sp>
    </p:spTree>
    <p:extLst>
      <p:ext uri="{BB962C8B-B14F-4D97-AF65-F5344CB8AC3E}">
        <p14:creationId xmlns:p14="http://schemas.microsoft.com/office/powerpoint/2010/main" val="12144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05D57-4580-45CC-9518-1F4211958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61499-5C1D-761F-C51D-9D810A2F4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24F70B-73EA-F6C5-8201-0C6BDE918AA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We did identify some areas where improvements can be made. Many of them have a theme of lack of awareness, understanding, or use of existing resources by members. </a:t>
            </a:r>
          </a:p>
          <a:p>
            <a:pPr lvl="0"/>
            <a:r>
              <a:rPr lang="en-US" sz="1200" kern="1200" dirty="0">
                <a:solidFill>
                  <a:schemeClr val="tx1"/>
                </a:solidFill>
                <a:effectLst/>
                <a:latin typeface="+mn-lt"/>
                <a:ea typeface="+mn-ea"/>
                <a:cs typeface="+mn-cs"/>
              </a:rPr>
              <a:t>57% were satisfied with SIA’s website. 17% were dissatisfied, mostly because they could not find what they were looking for or struggled to pay dues on the portal.  </a:t>
            </a:r>
          </a:p>
          <a:p>
            <a:pPr lvl="0"/>
            <a:r>
              <a:rPr lang="en-US" sz="1200" kern="1200" dirty="0">
                <a:solidFill>
                  <a:schemeClr val="tx1"/>
                </a:solidFill>
                <a:effectLst/>
                <a:latin typeface="+mn-lt"/>
                <a:ea typeface="+mn-ea"/>
                <a:cs typeface="+mn-cs"/>
              </a:rPr>
              <a:t>66% of respondents were satisfied with the 2031 Big Goal while 21% were neutral. 9% stated they were unaware of the 2031 Big Goal, highlighting an opportunity to enhance communication and education regarding this initiative though just 4% were dissatisfied.  </a:t>
            </a:r>
          </a:p>
          <a:p>
            <a:pPr lvl="0"/>
            <a:r>
              <a:rPr lang="en-US" sz="1200" kern="1200" dirty="0">
                <a:solidFill>
                  <a:schemeClr val="tx1"/>
                </a:solidFill>
                <a:effectLst/>
                <a:latin typeface="+mn-lt"/>
                <a:ea typeface="+mn-ea"/>
                <a:cs typeface="+mn-cs"/>
              </a:rPr>
              <a:t>Respondents scored club leaders 67% satisfaction for their ability to clearly communicate organizational goals on the strategic plan and/or club roadmap.  </a:t>
            </a:r>
          </a:p>
          <a:p>
            <a:endParaRPr lang="en-US" dirty="0"/>
          </a:p>
        </p:txBody>
      </p:sp>
      <p:sp>
        <p:nvSpPr>
          <p:cNvPr id="4" name="Slide Number Placeholder 3">
            <a:extLst>
              <a:ext uri="{FF2B5EF4-FFF2-40B4-BE49-F238E27FC236}">
                <a16:creationId xmlns:a16="http://schemas.microsoft.com/office/drawing/2014/main" id="{216349C3-3452-435E-244F-4EB039FBB0C0}"/>
              </a:ext>
            </a:extLst>
          </p:cNvPr>
          <p:cNvSpPr>
            <a:spLocks noGrp="1"/>
          </p:cNvSpPr>
          <p:nvPr>
            <p:ph type="sldNum" sz="quarter" idx="5"/>
          </p:nvPr>
        </p:nvSpPr>
        <p:spPr/>
        <p:txBody>
          <a:bodyPr/>
          <a:lstStyle/>
          <a:p>
            <a:fld id="{3E5DF9FD-7162-404A-8CD0-A628AF675F7F}" type="slidenum">
              <a:rPr lang="en-US" smtClean="0"/>
              <a:t>6</a:t>
            </a:fld>
            <a:endParaRPr lang="en-US"/>
          </a:p>
        </p:txBody>
      </p:sp>
    </p:spTree>
    <p:extLst>
      <p:ext uri="{BB962C8B-B14F-4D97-AF65-F5344CB8AC3E}">
        <p14:creationId xmlns:p14="http://schemas.microsoft.com/office/powerpoint/2010/main" val="369402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587E7-1CBE-16A1-2DE5-B42824BF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EA4F1-E981-8A71-548F-352562E0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F6573-3F96-4EDC-908F-36A82A23CBE2}"/>
              </a:ext>
            </a:extLst>
          </p:cNvPr>
          <p:cNvSpPr>
            <a:spLocks noGrp="1"/>
          </p:cNvSpPr>
          <p:nvPr>
            <p:ph type="body" idx="1"/>
          </p:nvPr>
        </p:nvSpPr>
        <p:spPr/>
        <p:txBody>
          <a:bodyPr/>
          <a:lstStyle/>
          <a:p>
            <a:pPr lvl="0"/>
            <a:r>
              <a:rPr lang="en-US" sz="1200" kern="1200" dirty="0">
                <a:solidFill>
                  <a:schemeClr val="tx1"/>
                </a:solidFill>
                <a:effectLst/>
                <a:latin typeface="+mn-lt"/>
                <a:ea typeface="+mn-ea"/>
                <a:cs typeface="+mn-cs"/>
              </a:rPr>
              <a:t>26% contacted SIAHQ in the last year. Of that group, 70% were satisfied with the service they received.</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15% were dissatisfied with the most common reason being that they called or emailed and did not receive a response. This is a definite area of improvement that SIAHQ has flagged and is working on.  </a:t>
            </a:r>
          </a:p>
          <a:p>
            <a:pPr lvl="0"/>
            <a:r>
              <a:rPr lang="en-US" sz="1200" kern="1200" dirty="0">
                <a:solidFill>
                  <a:schemeClr val="tx1"/>
                </a:solidFill>
                <a:effectLst/>
                <a:latin typeface="+mn-lt"/>
                <a:ea typeface="+mn-ea"/>
                <a:cs typeface="+mn-cs"/>
              </a:rPr>
              <a:t>Of the leadership development opportunities and events that SIA offers, #SIALeadtoAchieve scored the highest for “not applicable” (for members who did not participate) at 72% and had the lowest satisfaction score of 49%. On-demand webinars had 52% “not applicable” score and 66% satisfaction.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Interpretation and translation services received scores of 67% and 70% satisfaction respectively, noting that some interpreters were not prepared, did not know our terminology, or provided inaccurate translations for their region.  </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2ECF0D5-5583-7662-C96A-610895AC1F81}"/>
              </a:ext>
            </a:extLst>
          </p:cNvPr>
          <p:cNvSpPr>
            <a:spLocks noGrp="1"/>
          </p:cNvSpPr>
          <p:nvPr>
            <p:ph type="sldNum" sz="quarter" idx="5"/>
          </p:nvPr>
        </p:nvSpPr>
        <p:spPr/>
        <p:txBody>
          <a:bodyPr/>
          <a:lstStyle/>
          <a:p>
            <a:fld id="{3E5DF9FD-7162-404A-8CD0-A628AF675F7F}" type="slidenum">
              <a:rPr lang="en-US" smtClean="0"/>
              <a:t>7</a:t>
            </a:fld>
            <a:endParaRPr lang="en-US"/>
          </a:p>
        </p:txBody>
      </p:sp>
    </p:spTree>
    <p:extLst>
      <p:ext uri="{BB962C8B-B14F-4D97-AF65-F5344CB8AC3E}">
        <p14:creationId xmlns:p14="http://schemas.microsoft.com/office/powerpoint/2010/main" val="10540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9591-7384-41FF-6441-405AC964D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9E327-337C-D3FC-7C9E-A51F2F2DF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DD1DB-C63B-EAE3-DDED-A4DDF225983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While overall satisfaction and likelihood to recommend a friend are strong, SIA is committed to showing our members that they see, hear, and value your concerns even if they cannot address every one of them.  It will not happen immediately for many items, but we hope to see these changes in the next year. </a:t>
            </a:r>
          </a:p>
          <a:p>
            <a:r>
              <a:rPr lang="en-US" sz="1200" kern="1200" dirty="0">
                <a:solidFill>
                  <a:schemeClr val="tx1"/>
                </a:solidFill>
                <a:effectLst/>
                <a:latin typeface="+mn-lt"/>
                <a:ea typeface="+mn-ea"/>
                <a:cs typeface="+mn-cs"/>
              </a:rPr>
              <a:t>Here are some of the survey conclusions from the data above as well as open-ended comment themes and next steps:  </a:t>
            </a:r>
          </a:p>
          <a:p>
            <a:r>
              <a:rPr lang="en-US" sz="1200" kern="1200" dirty="0">
                <a:solidFill>
                  <a:schemeClr val="tx1"/>
                </a:solidFill>
                <a:effectLst/>
                <a:latin typeface="+mn-lt"/>
                <a:ea typeface="+mn-ea"/>
                <a:cs typeface="+mn-cs"/>
              </a:rPr>
              <a:t>SIA sees from the comments and results that the value of membership needs clarification, so they are suggesting the following:   </a:t>
            </a:r>
          </a:p>
          <a:p>
            <a:pPr lvl="0"/>
            <a:r>
              <a:rPr lang="en-US" sz="1200" kern="1200" dirty="0">
                <a:solidFill>
                  <a:schemeClr val="tx1"/>
                </a:solidFill>
                <a:effectLst/>
                <a:latin typeface="+mn-lt"/>
                <a:ea typeface="+mn-ea"/>
                <a:cs typeface="+mn-cs"/>
              </a:rPr>
              <a:t>Develop a yearly SIAHQ report (not the annual report) that shares what SIAHQ staff did for members this year in terms of tactical progress towards objectives and operational work to support members.   </a:t>
            </a:r>
          </a:p>
          <a:p>
            <a:pPr lvl="0"/>
            <a:r>
              <a:rPr lang="en-US" sz="1200" kern="1200" dirty="0">
                <a:solidFill>
                  <a:schemeClr val="tx1"/>
                </a:solidFill>
                <a:effectLst/>
                <a:latin typeface="+mn-lt"/>
                <a:ea typeface="+mn-ea"/>
                <a:cs typeface="+mn-cs"/>
              </a:rPr>
              <a:t>All membership benefits should be articulated clearly and promoted often in our existing communication platforms, including networking, community building, and relationships in addition to our mission. These include existing pillar resources (especially for fundraising and membership), club administration tools, webinars, Soroptimist UpliftHER, and #SIALeadtoAchieve. They should also all be reviewed and updated regularly for quality and accuracy.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Create and share a blog post introducing the SIA board and staff annually. Include contact information for staff so that members can resolve their issues more directly.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Consider ways to increase connection between membership and SIAHQ staff, like the ability for clubs to request a SIAHQ staff member to virtually attend a club event. </a:t>
            </a:r>
          </a:p>
          <a:p>
            <a:endParaRPr lang="en-US" dirty="0"/>
          </a:p>
        </p:txBody>
      </p:sp>
      <p:sp>
        <p:nvSpPr>
          <p:cNvPr id="4" name="Slide Number Placeholder 3">
            <a:extLst>
              <a:ext uri="{FF2B5EF4-FFF2-40B4-BE49-F238E27FC236}">
                <a16:creationId xmlns:a16="http://schemas.microsoft.com/office/drawing/2014/main" id="{D7777978-55AD-35E4-8E70-19295A9AF875}"/>
              </a:ext>
            </a:extLst>
          </p:cNvPr>
          <p:cNvSpPr>
            <a:spLocks noGrp="1"/>
          </p:cNvSpPr>
          <p:nvPr>
            <p:ph type="sldNum" sz="quarter" idx="5"/>
          </p:nvPr>
        </p:nvSpPr>
        <p:spPr/>
        <p:txBody>
          <a:bodyPr/>
          <a:lstStyle/>
          <a:p>
            <a:fld id="{3E5DF9FD-7162-404A-8CD0-A628AF675F7F}" type="slidenum">
              <a:rPr lang="en-US" smtClean="0"/>
              <a:t>8</a:t>
            </a:fld>
            <a:endParaRPr lang="en-US"/>
          </a:p>
        </p:txBody>
      </p:sp>
    </p:spTree>
    <p:extLst>
      <p:ext uri="{BB962C8B-B14F-4D97-AF65-F5344CB8AC3E}">
        <p14:creationId xmlns:p14="http://schemas.microsoft.com/office/powerpoint/2010/main" val="234862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2967F-5E0E-9604-473B-B7F7C3FD2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CFC9A-8B71-0509-1574-F0C7FD043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E07A36-F580-5027-6328-27E968F82E4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To address the feeling that too much is asked of members, SIA is suggesting the following: </a:t>
            </a:r>
          </a:p>
          <a:p>
            <a:pPr lvl="0"/>
            <a:r>
              <a:rPr lang="en-US" sz="1200" kern="1200" dirty="0">
                <a:solidFill>
                  <a:schemeClr val="tx1"/>
                </a:solidFill>
                <a:effectLst/>
                <a:latin typeface="+mn-lt"/>
                <a:ea typeface="+mn-ea"/>
                <a:cs typeface="+mn-cs"/>
              </a:rPr>
              <a:t>Consider the use of paid ads on social media to promote membership recruitment and new donors.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Continue the work to improve the club chartering process so new members have a clearer understanding of the organization.</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Review existing membership resources and make improvements, particularly with regards to the new member funnel.</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Continue the work of examining SIA’s overarching event model for ways to reduce event costs for members and the organization.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the next biennium, partner with the Region Education Chairs to encourage clubs and regions to rely on SIAHQ as the primary provider of role specific, club operations, and leadership development training.</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D88D7629-38D0-FD98-7615-49AB303F5DAB}"/>
              </a:ext>
            </a:extLst>
          </p:cNvPr>
          <p:cNvSpPr>
            <a:spLocks noGrp="1"/>
          </p:cNvSpPr>
          <p:nvPr>
            <p:ph type="sldNum" sz="quarter" idx="5"/>
          </p:nvPr>
        </p:nvSpPr>
        <p:spPr/>
        <p:txBody>
          <a:bodyPr/>
          <a:lstStyle/>
          <a:p>
            <a:fld id="{3E5DF9FD-7162-404A-8CD0-A628AF675F7F}" type="slidenum">
              <a:rPr lang="en-US" smtClean="0"/>
              <a:t>9</a:t>
            </a:fld>
            <a:endParaRPr lang="en-US"/>
          </a:p>
        </p:txBody>
      </p:sp>
    </p:spTree>
    <p:extLst>
      <p:ext uri="{BB962C8B-B14F-4D97-AF65-F5344CB8AC3E}">
        <p14:creationId xmlns:p14="http://schemas.microsoft.com/office/powerpoint/2010/main" val="130056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E3968-FADC-2B4B-0CF2-10A759816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E434C-5A73-405A-2E12-0148778CC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3FC693-14BB-25DF-FAD3-70E31E03CB4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Additionally, open-ended feedback indicated that there is confusion about leadership roles. SIA is planning to do the following: </a:t>
            </a:r>
          </a:p>
          <a:p>
            <a:pPr lvl="0"/>
            <a:r>
              <a:rPr lang="en-US" sz="1200" kern="1200" dirty="0">
                <a:solidFill>
                  <a:schemeClr val="tx1"/>
                </a:solidFill>
                <a:effectLst/>
                <a:latin typeface="+mn-lt"/>
                <a:ea typeface="+mn-ea"/>
                <a:cs typeface="+mn-cs"/>
              </a:rPr>
              <a:t>Create training resources about the club roadmap and review club administration guidance for new leaders so that they know what is expected and can do their duties well.   </a:t>
            </a:r>
          </a:p>
          <a:p>
            <a:pPr lvl="0"/>
            <a:r>
              <a:rPr lang="en-US" sz="1200" kern="1200" dirty="0">
                <a:solidFill>
                  <a:schemeClr val="tx1"/>
                </a:solidFill>
                <a:effectLst/>
                <a:latin typeface="+mn-lt"/>
                <a:ea typeface="+mn-ea"/>
                <a:cs typeface="+mn-cs"/>
              </a:rPr>
              <a:t>Consider bite-sized ways to provide information and amplify existing resources, such as a regular social media/Best for Women series where each pillar promotes resources and information in digestible, short posts.   </a:t>
            </a:r>
          </a:p>
          <a:p>
            <a:endParaRPr lang="en-US" dirty="0"/>
          </a:p>
        </p:txBody>
      </p:sp>
      <p:sp>
        <p:nvSpPr>
          <p:cNvPr id="4" name="Slide Number Placeholder 3">
            <a:extLst>
              <a:ext uri="{FF2B5EF4-FFF2-40B4-BE49-F238E27FC236}">
                <a16:creationId xmlns:a16="http://schemas.microsoft.com/office/drawing/2014/main" id="{FF516514-52A7-E1A7-FA8E-A6A0252773C8}"/>
              </a:ext>
            </a:extLst>
          </p:cNvPr>
          <p:cNvSpPr>
            <a:spLocks noGrp="1"/>
          </p:cNvSpPr>
          <p:nvPr>
            <p:ph type="sldNum" sz="quarter" idx="5"/>
          </p:nvPr>
        </p:nvSpPr>
        <p:spPr/>
        <p:txBody>
          <a:bodyPr/>
          <a:lstStyle/>
          <a:p>
            <a:fld id="{3E5DF9FD-7162-404A-8CD0-A628AF675F7F}" type="slidenum">
              <a:rPr lang="en-US" smtClean="0"/>
              <a:t>10</a:t>
            </a:fld>
            <a:endParaRPr lang="en-US"/>
          </a:p>
        </p:txBody>
      </p:sp>
    </p:spTree>
    <p:extLst>
      <p:ext uri="{BB962C8B-B14F-4D97-AF65-F5344CB8AC3E}">
        <p14:creationId xmlns:p14="http://schemas.microsoft.com/office/powerpoint/2010/main" val="149239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7BEFD-0B8F-9731-57F8-1FACC0067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432C7-D79D-7D5F-799F-7E4CE60A7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AB7760-42E8-A7AB-2181-1AD84DD1966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While SIA is in a transitional space with the website and database, they are considering the following ways to improve member experiences with technology: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An evergreen section of Best for Women to link to various resources by pillar area and language to help members more easily locate required resources.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Engage a committee of members during discovery and user testing for future technology projects such as the Member Resource Library to improve the rollout of that resource. </a:t>
            </a:r>
          </a:p>
          <a:p>
            <a:pPr lvl="0"/>
            <a:r>
              <a:rPr lang="en-US" sz="1200" kern="1200" dirty="0">
                <a:solidFill>
                  <a:schemeClr val="tx1"/>
                </a:solidFill>
                <a:effectLst/>
                <a:latin typeface="+mn-lt"/>
                <a:ea typeface="+mn-ea"/>
                <a:cs typeface="+mn-cs"/>
              </a:rPr>
              <a:t>Continue work plan to enhance the existing member portal experience.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FF781902-2FC8-EB14-8F26-8A6C04B8ED32}"/>
              </a:ext>
            </a:extLst>
          </p:cNvPr>
          <p:cNvSpPr>
            <a:spLocks noGrp="1"/>
          </p:cNvSpPr>
          <p:nvPr>
            <p:ph type="sldNum" sz="quarter" idx="5"/>
          </p:nvPr>
        </p:nvSpPr>
        <p:spPr/>
        <p:txBody>
          <a:bodyPr/>
          <a:lstStyle/>
          <a:p>
            <a:fld id="{3E5DF9FD-7162-404A-8CD0-A628AF675F7F}" type="slidenum">
              <a:rPr lang="en-US" smtClean="0"/>
              <a:t>11</a:t>
            </a:fld>
            <a:endParaRPr lang="en-US"/>
          </a:p>
        </p:txBody>
      </p:sp>
    </p:spTree>
    <p:extLst>
      <p:ext uri="{BB962C8B-B14F-4D97-AF65-F5344CB8AC3E}">
        <p14:creationId xmlns:p14="http://schemas.microsoft.com/office/powerpoint/2010/main" val="296433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1889D-F637-0F3E-D150-1AB7F4D4E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4FA149-F28D-0A11-2CCF-727078D0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13D3E-2BC1-3D91-695D-D941EABA094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Finally, SIA is committed to improving the experience of members who need assistance from headquarters by taking the following steps: </a:t>
            </a:r>
          </a:p>
          <a:p>
            <a:pPr lvl="0"/>
            <a:r>
              <a:rPr lang="en-US" sz="1200" kern="1200" dirty="0">
                <a:solidFill>
                  <a:schemeClr val="tx1"/>
                </a:solidFill>
                <a:effectLst/>
                <a:latin typeface="+mn-lt"/>
                <a:ea typeface="+mn-ea"/>
                <a:cs typeface="+mn-cs"/>
              </a:rPr>
              <a:t>Review translation and interpretation quality to ensure all members can participate fully in our offerings and ensure each event has a survey question about interpretation quality.  </a:t>
            </a:r>
          </a:p>
          <a:p>
            <a:pPr lvl="0"/>
            <a:r>
              <a:rPr lang="en-US" sz="1200" kern="1200" dirty="0">
                <a:solidFill>
                  <a:schemeClr val="tx1"/>
                </a:solidFill>
                <a:effectLst/>
                <a:latin typeface="+mn-lt"/>
                <a:ea typeface="+mn-ea"/>
                <a:cs typeface="+mn-cs"/>
              </a:rPr>
              <a:t>Phone systems should be assessed and tested to ensure that all extensions are current and lead to active staff members and voicemail inboxes so no calls go unresolved for lengthy periods of time due to being misrouted.  </a:t>
            </a:r>
          </a:p>
          <a:p>
            <a:pPr lvl="0"/>
            <a:r>
              <a:rPr lang="en-US" sz="1200" kern="1200" dirty="0">
                <a:solidFill>
                  <a:schemeClr val="tx1"/>
                </a:solidFill>
                <a:effectLst/>
                <a:latin typeface="+mn-lt"/>
                <a:ea typeface="+mn-ea"/>
                <a:cs typeface="+mn-cs"/>
              </a:rPr>
              <a:t>Continue to work on increasing first touch resolution for member care calls and emails.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Consider adding standing monthly Open Office Hours for members to receive assistance with the portal or accessing resources with staff on a Zoom call.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Consider if SIA volunteer leaders can provide staff with training and insights into their cultures so we can learn more to address feedback about being too US-centric.  </a:t>
            </a:r>
          </a:p>
          <a:p>
            <a:endParaRPr lang="en-US" dirty="0"/>
          </a:p>
        </p:txBody>
      </p:sp>
      <p:sp>
        <p:nvSpPr>
          <p:cNvPr id="4" name="Slide Number Placeholder 3">
            <a:extLst>
              <a:ext uri="{FF2B5EF4-FFF2-40B4-BE49-F238E27FC236}">
                <a16:creationId xmlns:a16="http://schemas.microsoft.com/office/drawing/2014/main" id="{D1235BC2-D9DC-A0D1-37E5-42A6114C7E78}"/>
              </a:ext>
            </a:extLst>
          </p:cNvPr>
          <p:cNvSpPr>
            <a:spLocks noGrp="1"/>
          </p:cNvSpPr>
          <p:nvPr>
            <p:ph type="sldNum" sz="quarter" idx="5"/>
          </p:nvPr>
        </p:nvSpPr>
        <p:spPr/>
        <p:txBody>
          <a:bodyPr/>
          <a:lstStyle/>
          <a:p>
            <a:fld id="{3E5DF9FD-7162-404A-8CD0-A628AF675F7F}" type="slidenum">
              <a:rPr lang="en-US" smtClean="0"/>
              <a:t>12</a:t>
            </a:fld>
            <a:endParaRPr lang="en-US"/>
          </a:p>
        </p:txBody>
      </p:sp>
    </p:spTree>
    <p:extLst>
      <p:ext uri="{BB962C8B-B14F-4D97-AF65-F5344CB8AC3E}">
        <p14:creationId xmlns:p14="http://schemas.microsoft.com/office/powerpoint/2010/main" val="1364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935FC-2CC2-DB2E-EA4A-F0644F07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CFDF2-603C-9890-A5FB-48B7FEDC1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1ED69-C9AD-7EE9-9B9C-804F7ED10D2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Of course, while SIA can take action, the local experience for members within their own club, district, and region is a key driver of their satisfaction.  </a:t>
            </a:r>
          </a:p>
          <a:p>
            <a:pPr lvl="0"/>
            <a:r>
              <a:rPr lang="en-US" sz="1200" kern="1200" dirty="0">
                <a:solidFill>
                  <a:schemeClr val="tx1"/>
                </a:solidFill>
                <a:effectLst/>
                <a:latin typeface="+mn-lt"/>
                <a:ea typeface="+mn-ea"/>
                <a:cs typeface="+mn-cs"/>
              </a:rPr>
              <a:t>Continue the existing work plan for the Member Leader Code of Conduct to reduce civility issues at the local level and provide more structure to address them.</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Ensure </a:t>
            </a:r>
            <a:r>
              <a:rPr lang="en-US" sz="1200" i="1" kern="1200" dirty="0">
                <a:solidFill>
                  <a:schemeClr val="tx1"/>
                </a:solidFill>
                <a:effectLst/>
                <a:latin typeface="+mn-lt"/>
                <a:ea typeface="+mn-ea"/>
                <a:cs typeface="+mn-cs"/>
              </a:rPr>
              <a:t>Best for Women</a:t>
            </a:r>
            <a:r>
              <a:rPr lang="en-US" sz="1200" kern="1200" dirty="0">
                <a:solidFill>
                  <a:schemeClr val="tx1"/>
                </a:solidFill>
                <a:effectLst/>
                <a:latin typeface="+mn-lt"/>
                <a:ea typeface="+mn-ea"/>
                <a:cs typeface="+mn-cs"/>
              </a:rPr>
              <a:t> is promoted as the primary news source from SIA so that new and existing members know to turn to it for events and resources. Communicate that it is available on the blog for those who do not wish to read it via email.</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Partner with club and region program chairs to promote Big Goal Accelerator Projects to align non-mission focused projects, as new members join for our Dream Programs and mission.</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Develop and provide training on club operations, such as planning effective meetings, governance training, and role training.</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7E4F7266-70EF-50D0-F501-90F55C43FD41}"/>
              </a:ext>
            </a:extLst>
          </p:cNvPr>
          <p:cNvSpPr>
            <a:spLocks noGrp="1"/>
          </p:cNvSpPr>
          <p:nvPr>
            <p:ph type="sldNum" sz="quarter" idx="5"/>
          </p:nvPr>
        </p:nvSpPr>
        <p:spPr/>
        <p:txBody>
          <a:bodyPr/>
          <a:lstStyle/>
          <a:p>
            <a:fld id="{3E5DF9FD-7162-404A-8CD0-A628AF675F7F}" type="slidenum">
              <a:rPr lang="en-US" smtClean="0"/>
              <a:t>13</a:t>
            </a:fld>
            <a:endParaRPr lang="en-US"/>
          </a:p>
        </p:txBody>
      </p:sp>
    </p:spTree>
    <p:extLst>
      <p:ext uri="{BB962C8B-B14F-4D97-AF65-F5344CB8AC3E}">
        <p14:creationId xmlns:p14="http://schemas.microsoft.com/office/powerpoint/2010/main" val="255196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B5B5D-423A-0B27-0F82-B05A86E9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40FB4-5E33-AA69-A95D-E9EA802BB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3CC92-C4EE-28DE-1682-B084A9896C4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So what do you think? Did you draw any other conclusions from the information shared?  </a:t>
            </a:r>
          </a:p>
          <a:p>
            <a:r>
              <a:rPr lang="en-US" sz="1200" kern="1200" dirty="0">
                <a:solidFill>
                  <a:schemeClr val="tx1"/>
                </a:solidFill>
                <a:effectLst/>
                <a:latin typeface="+mn-lt"/>
                <a:ea typeface="+mn-ea"/>
                <a:cs typeface="+mn-cs"/>
              </a:rPr>
              <a:t>What do you think is missing?  </a:t>
            </a:r>
          </a:p>
          <a:p>
            <a:r>
              <a:rPr lang="en-US" sz="1200" kern="1200" dirty="0">
                <a:solidFill>
                  <a:schemeClr val="tx1"/>
                </a:solidFill>
                <a:effectLst/>
                <a:latin typeface="+mn-lt"/>
                <a:ea typeface="+mn-ea"/>
                <a:cs typeface="+mn-cs"/>
              </a:rPr>
              <a:t>How can we overcome some of the areas that have low awareness from members? </a:t>
            </a:r>
          </a:p>
          <a:p>
            <a:r>
              <a:rPr lang="en-US" sz="1200" i="1" kern="1200" dirty="0">
                <a:solidFill>
                  <a:schemeClr val="tx1"/>
                </a:solidFill>
                <a:effectLst/>
                <a:latin typeface="+mn-lt"/>
                <a:ea typeface="+mn-ea"/>
                <a:cs typeface="+mn-cs"/>
              </a:rPr>
              <a:t>(take answers)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What do you think your club can do differently on the local level or within our district/region to make sure every member has a positive experience with Soroptimist?  </a:t>
            </a:r>
          </a:p>
          <a:p>
            <a:r>
              <a:rPr lang="en-US" sz="1200" i="1" kern="1200" dirty="0">
                <a:solidFill>
                  <a:schemeClr val="tx1"/>
                </a:solidFill>
                <a:effectLst/>
                <a:latin typeface="+mn-lt"/>
                <a:ea typeface="+mn-ea"/>
                <a:cs typeface="+mn-cs"/>
              </a:rPr>
              <a:t>(take answers)</a:t>
            </a:r>
            <a:r>
              <a:rPr lang="en-US"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6A476552-A543-6F7A-9657-5CC89A8E00D9}"/>
              </a:ext>
            </a:extLst>
          </p:cNvPr>
          <p:cNvSpPr>
            <a:spLocks noGrp="1"/>
          </p:cNvSpPr>
          <p:nvPr>
            <p:ph type="sldNum" sz="quarter" idx="5"/>
          </p:nvPr>
        </p:nvSpPr>
        <p:spPr/>
        <p:txBody>
          <a:bodyPr/>
          <a:lstStyle/>
          <a:p>
            <a:fld id="{3E5DF9FD-7162-404A-8CD0-A628AF675F7F}" type="slidenum">
              <a:rPr lang="en-US" smtClean="0"/>
              <a:t>14</a:t>
            </a:fld>
            <a:endParaRPr lang="en-US"/>
          </a:p>
        </p:txBody>
      </p:sp>
    </p:spTree>
    <p:extLst>
      <p:ext uri="{BB962C8B-B14F-4D97-AF65-F5344CB8AC3E}">
        <p14:creationId xmlns:p14="http://schemas.microsoft.com/office/powerpoint/2010/main" val="14373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I’d like to encourage everyone to take a moment and write down some ideas for what your club or even you personally can do to improve the Soroptimist experience. Listening to a new member’s ideas, helping someone navigate their new leadership position, or making sure other members know to read Best for Women for all the latest news and information are all small ways that you can help increase retention and make Soroptimist the best it can be!  Thank you!</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15</a:t>
            </a:fld>
            <a:endParaRPr lang="en-US"/>
          </a:p>
        </p:txBody>
      </p:sp>
    </p:spTree>
    <p:extLst>
      <p:ext uri="{BB962C8B-B14F-4D97-AF65-F5344CB8AC3E}">
        <p14:creationId xmlns:p14="http://schemas.microsoft.com/office/powerpoint/2010/main" val="37702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65000"/>
                  <a:lumOff val="35000"/>
                </a:schemeClr>
              </a:solidFill>
            </a:endParaRPr>
          </a:p>
        </p:txBody>
      </p:sp>
      <p:sp>
        <p:nvSpPr>
          <p:cNvPr id="10" name="TextBox 9"/>
          <p:cNvSpPr txBox="1"/>
          <p:nvPr/>
        </p:nvSpPr>
        <p:spPr>
          <a:xfrm>
            <a:off x="4402027" y="1712665"/>
            <a:ext cx="4354516" cy="840230"/>
          </a:xfrm>
          <a:prstGeom prst="rect">
            <a:avLst/>
          </a:prstGeom>
          <a:noFill/>
        </p:spPr>
        <p:txBody>
          <a:bodyPr wrap="square" rtlCol="0">
            <a:spAutoFit/>
          </a:bodyPr>
          <a:lstStyle/>
          <a:p>
            <a:pPr>
              <a:lnSpc>
                <a:spcPct val="90000"/>
              </a:lnSpc>
            </a:pPr>
            <a:r>
              <a:rPr lang="en-US" b="1" dirty="0">
                <a:solidFill>
                  <a:srgbClr val="BB4076"/>
                </a:solidFill>
              </a:rPr>
              <a:t>Your Voice Matters! </a:t>
            </a:r>
          </a:p>
          <a:p>
            <a:pPr>
              <a:lnSpc>
                <a:spcPct val="90000"/>
              </a:lnSpc>
            </a:pPr>
            <a:r>
              <a:rPr lang="en-US" b="1" dirty="0">
                <a:solidFill>
                  <a:srgbClr val="BB4076"/>
                </a:solidFill>
              </a:rPr>
              <a:t>Soroptimist Member Experience Survey Results &amp; Discussion</a:t>
            </a:r>
            <a:endParaRPr lang="en-US" sz="4000" b="1" dirty="0">
              <a:solidFill>
                <a:srgbClr val="BB4076"/>
              </a:solidFill>
              <a:latin typeface="Effra" panose="020B0603020203020204" pitchFamily="34" charset="77"/>
              <a:cs typeface="Tw Cen MT"/>
            </a:endParaRPr>
          </a:p>
        </p:txBody>
      </p:sp>
      <p:sp>
        <p:nvSpPr>
          <p:cNvPr id="3" name="TextBox 2">
            <a:extLst>
              <a:ext uri="{FF2B5EF4-FFF2-40B4-BE49-F238E27FC236}">
                <a16:creationId xmlns:a16="http://schemas.microsoft.com/office/drawing/2014/main" id="{DAC064BB-F697-1D46-A1F3-B18A749C9FDB}"/>
              </a:ext>
            </a:extLst>
          </p:cNvPr>
          <p:cNvSpPr txBox="1"/>
          <p:nvPr/>
        </p:nvSpPr>
        <p:spPr>
          <a:xfrm>
            <a:off x="4402026" y="3205820"/>
            <a:ext cx="2495227" cy="369332"/>
          </a:xfrm>
          <a:prstGeom prst="rect">
            <a:avLst/>
          </a:prstGeom>
          <a:noFill/>
        </p:spPr>
        <p:txBody>
          <a:bodyPr wrap="square" rtlCol="0">
            <a:spAutoFit/>
          </a:bodyPr>
          <a:lstStyle/>
          <a:p>
            <a:r>
              <a:rPr lang="en-US" dirty="0">
                <a:latin typeface="Corbel" panose="020B0503020204020204" pitchFamily="34" charset="0"/>
                <a:cs typeface="Tw Cen MT"/>
              </a:rPr>
              <a:t>Fall 2025</a:t>
            </a: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Background pattern&#10;&#10;Description automatically generated">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10;&#10;Description automatically generated">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omputer on a table&#10;&#10;AI-generated content may be incorrect.">
            <a:extLst>
              <a:ext uri="{FF2B5EF4-FFF2-40B4-BE49-F238E27FC236}">
                <a16:creationId xmlns:a16="http://schemas.microsoft.com/office/drawing/2014/main" id="{37C423A4-703D-E41F-0889-EA06F6E00BD0}"/>
              </a:ext>
            </a:extLst>
          </p:cNvPr>
          <p:cNvPicPr>
            <a:picLocks noGrp="1" noChangeAspect="1"/>
          </p:cNvPicPr>
          <p:nvPr>
            <p:ph sz="quarter" idx="2"/>
          </p:nvPr>
        </p:nvPicPr>
        <p:blipFill>
          <a:blip r:embed="rId3"/>
          <a:stretch>
            <a:fillRect/>
          </a:stretch>
        </p:blipFill>
        <p:spPr>
          <a:xfrm>
            <a:off x="4371473" y="1286897"/>
            <a:ext cx="4772527" cy="3160712"/>
          </a:xfrm>
        </p:spPr>
      </p:pic>
      <p:sp>
        <p:nvSpPr>
          <p:cNvPr id="4" name="Title 3"/>
          <p:cNvSpPr>
            <a:spLocks noGrp="1"/>
          </p:cNvSpPr>
          <p:nvPr>
            <p:ph type="title"/>
          </p:nvPr>
        </p:nvSpPr>
        <p:spPr/>
        <p:txBody>
          <a:bodyPr>
            <a:normAutofit fontScale="90000"/>
          </a:bodyPr>
          <a:lstStyle/>
          <a:p>
            <a:r>
              <a:rPr lang="en-US" dirty="0"/>
              <a:t>Membership Satisfaction Survey</a:t>
            </a:r>
          </a:p>
        </p:txBody>
      </p:sp>
      <p:sp>
        <p:nvSpPr>
          <p:cNvPr id="7" name="Footer Placeholder 2">
            <a:extLst>
              <a:ext uri="{FF2B5EF4-FFF2-40B4-BE49-F238E27FC236}">
                <a16:creationId xmlns:a16="http://schemas.microsoft.com/office/drawing/2014/main" id="{718FCFE7-71C3-4C46-87F4-B4C784BA6DC5}"/>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8" name="TextBox 7">
            <a:extLst>
              <a:ext uri="{FF2B5EF4-FFF2-40B4-BE49-F238E27FC236}">
                <a16:creationId xmlns:a16="http://schemas.microsoft.com/office/drawing/2014/main" id="{5412DD7D-C2E5-794F-EBBD-DF975E9E687C}"/>
              </a:ext>
            </a:extLst>
          </p:cNvPr>
          <p:cNvSpPr txBox="1"/>
          <p:nvPr/>
        </p:nvSpPr>
        <p:spPr>
          <a:xfrm>
            <a:off x="419622" y="1286897"/>
            <a:ext cx="3757808" cy="2308324"/>
          </a:xfrm>
          <a:prstGeom prst="rect">
            <a:avLst/>
          </a:prstGeom>
          <a:noFill/>
        </p:spPr>
        <p:txBody>
          <a:bodyPr wrap="square" rtlCol="0">
            <a:spAutoFit/>
          </a:bodyPr>
          <a:lstStyle/>
          <a:p>
            <a:pPr marL="285750" indent="-285750" fontAlgn="base">
              <a:buFont typeface="Arial" panose="020B0604020202020204" pitchFamily="34" charset="0"/>
              <a:buChar char="•"/>
            </a:pPr>
            <a:r>
              <a:rPr lang="en-US" dirty="0"/>
              <a:t>2,631 members responded to the survey.</a:t>
            </a:r>
          </a:p>
          <a:p>
            <a:pPr marL="285750" indent="-285750" fontAlgn="base">
              <a:buFont typeface="Arial" panose="020B0604020202020204" pitchFamily="34" charset="0"/>
              <a:buChar char="•"/>
            </a:pPr>
            <a:r>
              <a:rPr lang="en-US" dirty="0"/>
              <a:t>Respondents were represented across age groups, length of membership, and all regions.  </a:t>
            </a:r>
          </a:p>
          <a:p>
            <a:pPr marL="285750" indent="-285750" fontAlgn="base">
              <a:buFont typeface="Arial" panose="020B0604020202020204" pitchFamily="34" charset="0"/>
              <a:buChar char="•"/>
            </a:pPr>
            <a:r>
              <a:rPr lang="en-US" dirty="0"/>
              <a:t>Because of the survey length, we will not be reviewing every data point today.</a:t>
            </a: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C6C51-732F-881A-1F97-B9E4688226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00C626-D68F-7EC9-337C-575551F8A9BD}"/>
              </a:ext>
            </a:extLst>
          </p:cNvPr>
          <p:cNvSpPr>
            <a:spLocks noGrp="1"/>
          </p:cNvSpPr>
          <p:nvPr>
            <p:ph sz="quarter" idx="2"/>
          </p:nvPr>
        </p:nvSpPr>
        <p:spPr>
          <a:xfrm>
            <a:off x="550534" y="1245582"/>
            <a:ext cx="7696000" cy="2686050"/>
          </a:xfrm>
        </p:spPr>
        <p:txBody>
          <a:bodyPr/>
          <a:lstStyle/>
          <a:p>
            <a:pPr fontAlgn="base"/>
            <a:r>
              <a:rPr lang="en-US" dirty="0"/>
              <a:t>76% rated their overall experience with SIA positively.  </a:t>
            </a:r>
          </a:p>
          <a:p>
            <a:pPr fontAlgn="base"/>
            <a:endParaRPr lang="en-US" dirty="0"/>
          </a:p>
          <a:p>
            <a:pPr fontAlgn="base"/>
            <a:r>
              <a:rPr lang="en-US" dirty="0"/>
              <a:t>91% said they would recommend SIA membership to a friend. </a:t>
            </a:r>
          </a:p>
        </p:txBody>
      </p:sp>
      <p:sp>
        <p:nvSpPr>
          <p:cNvPr id="3" name="Title 2">
            <a:extLst>
              <a:ext uri="{FF2B5EF4-FFF2-40B4-BE49-F238E27FC236}">
                <a16:creationId xmlns:a16="http://schemas.microsoft.com/office/drawing/2014/main" id="{51241DFE-CD43-25DF-8441-9AADE967DA89}"/>
              </a:ext>
            </a:extLst>
          </p:cNvPr>
          <p:cNvSpPr>
            <a:spLocks noGrp="1"/>
          </p:cNvSpPr>
          <p:nvPr>
            <p:ph type="title"/>
          </p:nvPr>
        </p:nvSpPr>
        <p:spPr/>
        <p:txBody>
          <a:bodyPr>
            <a:normAutofit fontScale="90000"/>
          </a:bodyPr>
          <a:lstStyle/>
          <a:p>
            <a:r>
              <a:rPr lang="en-US" dirty="0"/>
              <a:t>Key Results</a:t>
            </a:r>
          </a:p>
        </p:txBody>
      </p:sp>
      <p:sp>
        <p:nvSpPr>
          <p:cNvPr id="4" name="Footer Placeholder 2">
            <a:extLst>
              <a:ext uri="{FF2B5EF4-FFF2-40B4-BE49-F238E27FC236}">
                <a16:creationId xmlns:a16="http://schemas.microsoft.com/office/drawing/2014/main" id="{7F09D0F6-960D-063D-2EB4-381B796C2B59}"/>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Tree>
    <p:extLst>
      <p:ext uri="{BB962C8B-B14F-4D97-AF65-F5344CB8AC3E}">
        <p14:creationId xmlns:p14="http://schemas.microsoft.com/office/powerpoint/2010/main" val="19191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F507D-2FFC-44A4-6F1C-68BFA03D0F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E18C64B-E6E8-62FF-D7B4-46FE43209C3D}"/>
              </a:ext>
            </a:extLst>
          </p:cNvPr>
          <p:cNvSpPr>
            <a:spLocks noGrp="1"/>
          </p:cNvSpPr>
          <p:nvPr>
            <p:ph type="body" sz="quarter" idx="10"/>
          </p:nvPr>
        </p:nvSpPr>
        <p:spPr/>
        <p:txBody>
          <a:bodyPr/>
          <a:lstStyle/>
          <a:p>
            <a:pPr marL="457200" indent="-457200" fontAlgn="base">
              <a:buFont typeface="Arial" panose="020B0604020202020204" pitchFamily="34" charset="0"/>
              <a:buChar char="•"/>
            </a:pPr>
            <a:r>
              <a:rPr lang="en-US" dirty="0"/>
              <a:t>Club Leadership &amp; Staff   </a:t>
            </a:r>
          </a:p>
          <a:p>
            <a:pPr marL="457200" indent="-457200" fontAlgn="base">
              <a:buFont typeface="Arial" panose="020B0604020202020204" pitchFamily="34" charset="0"/>
              <a:buChar char="•"/>
            </a:pPr>
            <a:r>
              <a:rPr lang="en-US" dirty="0"/>
              <a:t>Leadership Development   </a:t>
            </a:r>
          </a:p>
          <a:p>
            <a:pPr marL="457200" indent="-457200" fontAlgn="base">
              <a:buFont typeface="Arial" panose="020B0604020202020204" pitchFamily="34" charset="0"/>
              <a:buChar char="•"/>
            </a:pPr>
            <a:r>
              <a:rPr lang="en-US" dirty="0"/>
              <a:t>Language Accessibility   </a:t>
            </a:r>
          </a:p>
          <a:p>
            <a:pPr marL="457200" indent="-457200" fontAlgn="base">
              <a:buFont typeface="Arial" panose="020B0604020202020204" pitchFamily="34" charset="0"/>
              <a:buChar char="•"/>
            </a:pPr>
            <a:r>
              <a:rPr lang="en-US" dirty="0"/>
              <a:t>Marketing &amp; Communications   </a:t>
            </a:r>
          </a:p>
          <a:p>
            <a:pPr marL="457200" indent="-457200" fontAlgn="base">
              <a:buFont typeface="Arial" panose="020B0604020202020204" pitchFamily="34" charset="0"/>
              <a:buChar char="•"/>
            </a:pPr>
            <a:r>
              <a:rPr lang="en-US" dirty="0"/>
              <a:t>Program &amp; Mission  </a:t>
            </a:r>
          </a:p>
          <a:p>
            <a:pPr marL="457200" indent="-457200" fontAlgn="base">
              <a:buFont typeface="Arial" panose="020B0604020202020204" pitchFamily="34" charset="0"/>
              <a:buChar char="•"/>
            </a:pPr>
            <a:r>
              <a:rPr lang="en-US" dirty="0"/>
              <a:t>Fund Development &amp; Donors  </a:t>
            </a:r>
          </a:p>
          <a:p>
            <a:endParaRPr lang="en-US" dirty="0"/>
          </a:p>
        </p:txBody>
      </p:sp>
      <p:sp>
        <p:nvSpPr>
          <p:cNvPr id="3" name="Title 2">
            <a:extLst>
              <a:ext uri="{FF2B5EF4-FFF2-40B4-BE49-F238E27FC236}">
                <a16:creationId xmlns:a16="http://schemas.microsoft.com/office/drawing/2014/main" id="{7CFBFCD0-3C4E-83A8-B3C0-7D34E5939F1C}"/>
              </a:ext>
            </a:extLst>
          </p:cNvPr>
          <p:cNvSpPr>
            <a:spLocks noGrp="1"/>
          </p:cNvSpPr>
          <p:nvPr>
            <p:ph type="title"/>
          </p:nvPr>
        </p:nvSpPr>
        <p:spPr/>
        <p:txBody>
          <a:bodyPr/>
          <a:lstStyle/>
          <a:p>
            <a:r>
              <a:rPr lang="en-US" dirty="0"/>
              <a:t>Areas Measured</a:t>
            </a:r>
          </a:p>
        </p:txBody>
      </p:sp>
      <p:sp>
        <p:nvSpPr>
          <p:cNvPr id="5" name="Footer Placeholder 2">
            <a:extLst>
              <a:ext uri="{FF2B5EF4-FFF2-40B4-BE49-F238E27FC236}">
                <a16:creationId xmlns:a16="http://schemas.microsoft.com/office/drawing/2014/main" id="{A3F8B503-73DB-8F15-2603-99F6ECB13879}"/>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Your Voice </a:t>
            </a:r>
            <a:r>
              <a:rPr lang="en-US" sz="1400" b="0" dirty="0" err="1">
                <a:solidFill>
                  <a:srgbClr val="BB4076"/>
                </a:solidFill>
                <a:latin typeface="Corbel" panose="020B0503020204020204" pitchFamily="34" charset="0"/>
                <a:cs typeface="Calibri"/>
              </a:rPr>
              <a:t>MAtters</a:t>
            </a:r>
            <a:endParaRPr lang="en-US" sz="1400" b="0" dirty="0">
              <a:solidFill>
                <a:srgbClr val="BB4076"/>
              </a:solidFill>
              <a:latin typeface="Corbel" panose="020B0503020204020204" pitchFamily="34" charset="0"/>
              <a:cs typeface="Calibri"/>
            </a:endParaRPr>
          </a:p>
          <a:p>
            <a:pPr algn="ctr"/>
            <a:endParaRPr lang="en-US" sz="2400" b="0" spc="300" dirty="0">
              <a:latin typeface="Tw Cen MT"/>
              <a:cs typeface="Tw Cen MT"/>
            </a:endParaRPr>
          </a:p>
        </p:txBody>
      </p:sp>
    </p:spTree>
    <p:extLst>
      <p:ext uri="{BB962C8B-B14F-4D97-AF65-F5344CB8AC3E}">
        <p14:creationId xmlns:p14="http://schemas.microsoft.com/office/powerpoint/2010/main" val="274117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p:txBody>
          <a:bodyPr/>
          <a:lstStyle/>
          <a:p>
            <a:pPr marL="457200" lvl="0" indent="-457200">
              <a:buFont typeface="Arial" panose="020B0604020202020204" pitchFamily="34" charset="0"/>
              <a:buChar char="•"/>
            </a:pPr>
            <a:r>
              <a:rPr lang="en-US" dirty="0"/>
              <a:t>Dream Programs &amp; contributions</a:t>
            </a:r>
          </a:p>
          <a:p>
            <a:pPr marL="457200" lvl="0" indent="-457200">
              <a:buFont typeface="Arial" panose="020B0604020202020204" pitchFamily="34" charset="0"/>
              <a:buChar char="•"/>
            </a:pPr>
            <a:r>
              <a:rPr lang="en-US" dirty="0"/>
              <a:t>Best for Women E-Newsletter</a:t>
            </a:r>
          </a:p>
          <a:p>
            <a:pPr marL="457200" lvl="0" indent="-457200">
              <a:buFont typeface="Arial" panose="020B0604020202020204" pitchFamily="34" charset="0"/>
              <a:buChar char="•"/>
            </a:pPr>
            <a:r>
              <a:rPr lang="en-US" dirty="0"/>
              <a:t>Club leaders are champions of the mission</a:t>
            </a:r>
          </a:p>
          <a:p>
            <a:endParaRPr lang="en-US" dirty="0"/>
          </a:p>
        </p:txBody>
      </p:sp>
      <p:sp>
        <p:nvSpPr>
          <p:cNvPr id="3" name="Title 2"/>
          <p:cNvSpPr>
            <a:spLocks noGrp="1"/>
          </p:cNvSpPr>
          <p:nvPr>
            <p:ph type="title"/>
          </p:nvPr>
        </p:nvSpPr>
        <p:spPr/>
        <p:txBody>
          <a:bodyPr>
            <a:normAutofit fontScale="90000"/>
          </a:bodyPr>
          <a:lstStyle/>
          <a:p>
            <a:r>
              <a:rPr lang="en-US" dirty="0"/>
              <a:t>Areas of Strength</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C00D9-2DBA-2C3D-87D9-E865329AC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7F1BC9-B565-8BAF-CE5B-3B3C60F986CF}"/>
              </a:ext>
            </a:extLst>
          </p:cNvPr>
          <p:cNvSpPr>
            <a:spLocks noGrp="1"/>
          </p:cNvSpPr>
          <p:nvPr>
            <p:ph sz="quarter" idx="2"/>
          </p:nvPr>
        </p:nvSpPr>
        <p:spPr/>
        <p:txBody>
          <a:bodyPr/>
          <a:lstStyle/>
          <a:p>
            <a:pPr marL="457200" lvl="0" indent="-457200">
              <a:buFont typeface="Arial" panose="020B0604020202020204" pitchFamily="34" charset="0"/>
              <a:buChar char="•"/>
            </a:pPr>
            <a:r>
              <a:rPr lang="en-US" dirty="0"/>
              <a:t>Website/portal</a:t>
            </a:r>
          </a:p>
          <a:p>
            <a:pPr marL="457200" lvl="0" indent="-457200">
              <a:buFont typeface="Arial" panose="020B0604020202020204" pitchFamily="34" charset="0"/>
              <a:buChar char="•"/>
            </a:pPr>
            <a:r>
              <a:rPr lang="en-US" dirty="0"/>
              <a:t> Awareness of Big Goal</a:t>
            </a:r>
          </a:p>
          <a:p>
            <a:pPr marL="457200" lvl="0" indent="-457200">
              <a:buFont typeface="Arial" panose="020B0604020202020204" pitchFamily="34" charset="0"/>
              <a:buChar char="•"/>
            </a:pPr>
            <a:r>
              <a:rPr lang="en-US" dirty="0"/>
              <a:t>Club leader knowledge of club roadmap</a:t>
            </a:r>
          </a:p>
          <a:p>
            <a:endParaRPr lang="en-US" dirty="0"/>
          </a:p>
        </p:txBody>
      </p:sp>
      <p:sp>
        <p:nvSpPr>
          <p:cNvPr id="3" name="Title 2">
            <a:extLst>
              <a:ext uri="{FF2B5EF4-FFF2-40B4-BE49-F238E27FC236}">
                <a16:creationId xmlns:a16="http://schemas.microsoft.com/office/drawing/2014/main" id="{EE5DA97D-BE8B-AFAC-91A7-C595371147D9}"/>
              </a:ext>
            </a:extLst>
          </p:cNvPr>
          <p:cNvSpPr>
            <a:spLocks noGrp="1"/>
          </p:cNvSpPr>
          <p:nvPr>
            <p:ph type="title"/>
          </p:nvPr>
        </p:nvSpPr>
        <p:spPr/>
        <p:txBody>
          <a:bodyPr>
            <a:normAutofit fontScale="90000"/>
          </a:bodyPr>
          <a:lstStyle/>
          <a:p>
            <a:r>
              <a:rPr lang="en-US" dirty="0"/>
              <a:t>Areas of Improvement</a:t>
            </a:r>
          </a:p>
        </p:txBody>
      </p:sp>
      <p:sp>
        <p:nvSpPr>
          <p:cNvPr id="4" name="Footer Placeholder 2">
            <a:extLst>
              <a:ext uri="{FF2B5EF4-FFF2-40B4-BE49-F238E27FC236}">
                <a16:creationId xmlns:a16="http://schemas.microsoft.com/office/drawing/2014/main" id="{AE0DFE04-8CEB-24C3-9EF6-5A078A11FBF0}"/>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pic>
        <p:nvPicPr>
          <p:cNvPr id="8" name="Picture 7" descr="A group of women looking at a computer&#10;&#10;AI-generated content may be incorrect.">
            <a:extLst>
              <a:ext uri="{FF2B5EF4-FFF2-40B4-BE49-F238E27FC236}">
                <a16:creationId xmlns:a16="http://schemas.microsoft.com/office/drawing/2014/main" id="{AAB1F2AA-7E79-5CE9-206E-A8BF716B97EA}"/>
              </a:ext>
            </a:extLst>
          </p:cNvPr>
          <p:cNvPicPr>
            <a:picLocks noChangeAspect="1"/>
          </p:cNvPicPr>
          <p:nvPr/>
        </p:nvPicPr>
        <p:blipFill>
          <a:blip r:embed="rId3"/>
          <a:stretch>
            <a:fillRect/>
          </a:stretch>
        </p:blipFill>
        <p:spPr>
          <a:xfrm>
            <a:off x="5743482" y="143422"/>
            <a:ext cx="3306480" cy="2204320"/>
          </a:xfrm>
          <a:prstGeom prst="ellipse">
            <a:avLst/>
          </a:prstGeom>
          <a:ln>
            <a:noFill/>
          </a:ln>
          <a:effectLst>
            <a:softEdge rad="112500"/>
          </a:effectLst>
        </p:spPr>
      </p:pic>
    </p:spTree>
    <p:extLst>
      <p:ext uri="{BB962C8B-B14F-4D97-AF65-F5344CB8AC3E}">
        <p14:creationId xmlns:p14="http://schemas.microsoft.com/office/powerpoint/2010/main" val="321338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27F79-B541-8E2F-CB53-EEA9D05FB4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C83CB2-09DF-4ADA-CFED-71763C65C046}"/>
              </a:ext>
            </a:extLst>
          </p:cNvPr>
          <p:cNvSpPr>
            <a:spLocks noGrp="1"/>
          </p:cNvSpPr>
          <p:nvPr>
            <p:ph sz="quarter" idx="2"/>
          </p:nvPr>
        </p:nvSpPr>
        <p:spPr/>
        <p:txBody>
          <a:bodyPr/>
          <a:lstStyle/>
          <a:p>
            <a:pPr marL="457200" lvl="0" indent="-457200">
              <a:buFont typeface="Arial" panose="020B0604020202020204" pitchFamily="34" charset="0"/>
              <a:buChar char="•"/>
            </a:pPr>
            <a:r>
              <a:rPr lang="en-US" dirty="0"/>
              <a:t>15% were dissatisfied when contacting SIAHQ</a:t>
            </a:r>
          </a:p>
          <a:p>
            <a:pPr marL="457200" lvl="0" indent="-457200">
              <a:buFont typeface="Arial" panose="020B0604020202020204" pitchFamily="34" charset="0"/>
              <a:buChar char="•"/>
            </a:pPr>
            <a:r>
              <a:rPr lang="en-US" dirty="0"/>
              <a:t>Low awareness of #SIALeadtoAchieve and on-demand webinars</a:t>
            </a:r>
          </a:p>
        </p:txBody>
      </p:sp>
      <p:pic>
        <p:nvPicPr>
          <p:cNvPr id="1026" name="Picture 2" descr="308,500+ Helping Customer Stock Photos, Pictures &amp; Royalty ...">
            <a:extLst>
              <a:ext uri="{FF2B5EF4-FFF2-40B4-BE49-F238E27FC236}">
                <a16:creationId xmlns:a16="http://schemas.microsoft.com/office/drawing/2014/main" id="{86105203-CA41-8AA6-F490-9B8A18E34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6" y="2889765"/>
            <a:ext cx="2908704" cy="1939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8D22382-0B3D-F122-538F-B9E330EB60EA}"/>
              </a:ext>
            </a:extLst>
          </p:cNvPr>
          <p:cNvSpPr>
            <a:spLocks noGrp="1"/>
          </p:cNvSpPr>
          <p:nvPr>
            <p:ph type="title"/>
          </p:nvPr>
        </p:nvSpPr>
        <p:spPr/>
        <p:txBody>
          <a:bodyPr>
            <a:normAutofit fontScale="90000"/>
          </a:bodyPr>
          <a:lstStyle/>
          <a:p>
            <a:r>
              <a:rPr lang="en-US" dirty="0"/>
              <a:t>Areas of Improvement</a:t>
            </a:r>
          </a:p>
        </p:txBody>
      </p:sp>
      <p:sp>
        <p:nvSpPr>
          <p:cNvPr id="4" name="Footer Placeholder 2">
            <a:extLst>
              <a:ext uri="{FF2B5EF4-FFF2-40B4-BE49-F238E27FC236}">
                <a16:creationId xmlns:a16="http://schemas.microsoft.com/office/drawing/2014/main" id="{97A1316E-7B14-07BB-CB21-0154F8269BEE}"/>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Tree>
    <p:extLst>
      <p:ext uri="{BB962C8B-B14F-4D97-AF65-F5344CB8AC3E}">
        <p14:creationId xmlns:p14="http://schemas.microsoft.com/office/powerpoint/2010/main" val="358445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1A306-B2EF-6EEA-A52D-21A3972BB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841724-B9F9-758B-F4F0-D156FCF2BFCF}"/>
              </a:ext>
            </a:extLst>
          </p:cNvPr>
          <p:cNvSpPr>
            <a:spLocks noGrp="1"/>
          </p:cNvSpPr>
          <p:nvPr>
            <p:ph type="title"/>
          </p:nvPr>
        </p:nvSpPr>
        <p:spPr/>
        <p:txBody>
          <a:bodyPr>
            <a:normAutofit fontScale="90000"/>
          </a:bodyPr>
          <a:lstStyle/>
          <a:p>
            <a:r>
              <a:rPr lang="en-US" dirty="0"/>
              <a:t>Action Plan</a:t>
            </a:r>
          </a:p>
        </p:txBody>
      </p:sp>
      <p:sp>
        <p:nvSpPr>
          <p:cNvPr id="4" name="Footer Placeholder 2">
            <a:extLst>
              <a:ext uri="{FF2B5EF4-FFF2-40B4-BE49-F238E27FC236}">
                <a16:creationId xmlns:a16="http://schemas.microsoft.com/office/drawing/2014/main" id="{A09920B4-FDBD-7498-BD1F-6A610FF63D0F}"/>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5" name="Speech Bubble: Rectangle 4">
            <a:extLst>
              <a:ext uri="{FF2B5EF4-FFF2-40B4-BE49-F238E27FC236}">
                <a16:creationId xmlns:a16="http://schemas.microsoft.com/office/drawing/2014/main" id="{AEF06EC8-A30D-C3F8-A97F-A3C30CE0DF09}"/>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Clarify the value of membership</a:t>
            </a:r>
          </a:p>
        </p:txBody>
      </p:sp>
      <p:sp>
        <p:nvSpPr>
          <p:cNvPr id="6" name="Text Placeholder 2">
            <a:extLst>
              <a:ext uri="{FF2B5EF4-FFF2-40B4-BE49-F238E27FC236}">
                <a16:creationId xmlns:a16="http://schemas.microsoft.com/office/drawing/2014/main" id="{43922138-AF07-1E6E-7B1E-FF9F812598C9}"/>
              </a:ext>
            </a:extLst>
          </p:cNvPr>
          <p:cNvSpPr>
            <a:spLocks noGrp="1"/>
          </p:cNvSpPr>
          <p:nvPr>
            <p:ph sz="quarter" idx="2"/>
          </p:nvPr>
        </p:nvSpPr>
        <p:spPr>
          <a:xfrm>
            <a:off x="3670126" y="1246340"/>
            <a:ext cx="4843637" cy="2685898"/>
          </a:xfrm>
        </p:spPr>
        <p:txBody>
          <a:bodyPr>
            <a:normAutofit fontScale="70000" lnSpcReduction="20000"/>
          </a:bodyPr>
          <a:lstStyle/>
          <a:p>
            <a:pPr marL="457200" lvl="0" indent="-457200">
              <a:buFont typeface="Arial" panose="020B0604020202020204" pitchFamily="34" charset="0"/>
              <a:buChar char="•"/>
            </a:pPr>
            <a:r>
              <a:rPr lang="en-US" dirty="0"/>
              <a:t>Develop and share a yearly SIAHQ activities report.</a:t>
            </a:r>
          </a:p>
          <a:p>
            <a:pPr marL="457200" lvl="0" indent="-457200">
              <a:buFont typeface="Arial" panose="020B0604020202020204" pitchFamily="34" charset="0"/>
              <a:buChar char="•"/>
            </a:pPr>
            <a:r>
              <a:rPr lang="en-US" dirty="0"/>
              <a:t>Articulate all membership benefits.</a:t>
            </a:r>
          </a:p>
          <a:p>
            <a:pPr marL="457200" lvl="0" indent="-457200">
              <a:buFont typeface="Arial" panose="020B0604020202020204" pitchFamily="34" charset="0"/>
              <a:buChar char="•"/>
            </a:pPr>
            <a:r>
              <a:rPr lang="en-US" dirty="0"/>
              <a:t>Promote &amp; resources widely. </a:t>
            </a:r>
          </a:p>
          <a:p>
            <a:pPr marL="457200" lvl="0" indent="-457200">
              <a:buFont typeface="Arial" panose="020B0604020202020204" pitchFamily="34" charset="0"/>
              <a:buChar char="•"/>
            </a:pPr>
            <a:r>
              <a:rPr lang="en-US" dirty="0"/>
              <a:t>Share a blog post introducing the SIA board and staff annually with staff contact info.</a:t>
            </a:r>
          </a:p>
          <a:p>
            <a:pPr marL="457200" lvl="0" indent="-457200">
              <a:buFont typeface="Arial" panose="020B0604020202020204" pitchFamily="34" charset="0"/>
              <a:buChar char="•"/>
            </a:pPr>
            <a:r>
              <a:rPr lang="en-US" dirty="0"/>
              <a:t> Increase connection between membership and SIAHQ staff.</a:t>
            </a:r>
          </a:p>
        </p:txBody>
      </p:sp>
    </p:spTree>
    <p:extLst>
      <p:ext uri="{BB962C8B-B14F-4D97-AF65-F5344CB8AC3E}">
        <p14:creationId xmlns:p14="http://schemas.microsoft.com/office/powerpoint/2010/main" val="155652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41AA3-6CF0-A383-1F24-779F1F970F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02A377-152E-976E-5BF5-C6BF9171A901}"/>
              </a:ext>
            </a:extLst>
          </p:cNvPr>
          <p:cNvSpPr>
            <a:spLocks noGrp="1"/>
          </p:cNvSpPr>
          <p:nvPr>
            <p:ph type="title"/>
          </p:nvPr>
        </p:nvSpPr>
        <p:spPr/>
        <p:txBody>
          <a:bodyPr>
            <a:normAutofit fontScale="90000"/>
          </a:bodyPr>
          <a:lstStyle/>
          <a:p>
            <a:r>
              <a:rPr lang="en-US" dirty="0"/>
              <a:t>Action Plan</a:t>
            </a:r>
          </a:p>
        </p:txBody>
      </p:sp>
      <p:sp>
        <p:nvSpPr>
          <p:cNvPr id="4" name="Footer Placeholder 2">
            <a:extLst>
              <a:ext uri="{FF2B5EF4-FFF2-40B4-BE49-F238E27FC236}">
                <a16:creationId xmlns:a16="http://schemas.microsoft.com/office/drawing/2014/main" id="{9E0AE332-DE45-EA63-D8B9-BEDEEED44D5C}"/>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5" name="Speech Bubble: Rectangle 4">
            <a:extLst>
              <a:ext uri="{FF2B5EF4-FFF2-40B4-BE49-F238E27FC236}">
                <a16:creationId xmlns:a16="http://schemas.microsoft.com/office/drawing/2014/main" id="{188722FA-9590-0754-0111-8A4414C259B2}"/>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Too much is asked of members</a:t>
            </a:r>
          </a:p>
        </p:txBody>
      </p:sp>
      <p:sp>
        <p:nvSpPr>
          <p:cNvPr id="6" name="Text Placeholder 2">
            <a:extLst>
              <a:ext uri="{FF2B5EF4-FFF2-40B4-BE49-F238E27FC236}">
                <a16:creationId xmlns:a16="http://schemas.microsoft.com/office/drawing/2014/main" id="{4DB9D27C-0E12-1E83-4014-37CD5BBE4F3F}"/>
              </a:ext>
            </a:extLst>
          </p:cNvPr>
          <p:cNvSpPr>
            <a:spLocks noGrp="1"/>
          </p:cNvSpPr>
          <p:nvPr>
            <p:ph sz="quarter" idx="2"/>
          </p:nvPr>
        </p:nvSpPr>
        <p:spPr>
          <a:xfrm>
            <a:off x="3344450" y="1246340"/>
            <a:ext cx="5169314" cy="2906038"/>
          </a:xfrm>
        </p:spPr>
        <p:txBody>
          <a:bodyPr>
            <a:normAutofit fontScale="70000" lnSpcReduction="20000"/>
          </a:bodyPr>
          <a:lstStyle/>
          <a:p>
            <a:pPr marL="457200" lvl="0" indent="-457200">
              <a:buFont typeface="Arial" panose="020B0604020202020204" pitchFamily="34" charset="0"/>
              <a:buChar char="•"/>
            </a:pPr>
            <a:r>
              <a:rPr lang="en-US" dirty="0"/>
              <a:t>Consider paid ads to promote membership recruitment and new donors.</a:t>
            </a:r>
            <a:r>
              <a:rPr lang="en-US" b="1" dirty="0"/>
              <a:t> </a:t>
            </a:r>
            <a:r>
              <a:rPr lang="en-US" dirty="0"/>
              <a:t> </a:t>
            </a:r>
          </a:p>
          <a:p>
            <a:pPr marL="457200" lvl="0" indent="-457200">
              <a:buFont typeface="Arial" panose="020B0604020202020204" pitchFamily="34" charset="0"/>
              <a:buChar char="•"/>
            </a:pPr>
            <a:r>
              <a:rPr lang="en-US" dirty="0"/>
              <a:t>Continue to improve the club chartering process.</a:t>
            </a:r>
            <a:r>
              <a:rPr lang="en-US" b="1" dirty="0"/>
              <a:t> </a:t>
            </a:r>
            <a:r>
              <a:rPr lang="en-US" dirty="0"/>
              <a:t> </a:t>
            </a:r>
          </a:p>
          <a:p>
            <a:pPr marL="457200" lvl="0" indent="-457200">
              <a:buFont typeface="Arial" panose="020B0604020202020204" pitchFamily="34" charset="0"/>
              <a:buChar char="•"/>
            </a:pPr>
            <a:r>
              <a:rPr lang="en-US" dirty="0"/>
              <a:t>Review/improve membership resources.</a:t>
            </a:r>
          </a:p>
          <a:p>
            <a:pPr marL="457200" lvl="0" indent="-457200">
              <a:buFont typeface="Arial" panose="020B0604020202020204" pitchFamily="34" charset="0"/>
              <a:buChar char="•"/>
            </a:pPr>
            <a:r>
              <a:rPr lang="en-US" dirty="0"/>
              <a:t>Continue examining SIA’s event model to reduce event costs.</a:t>
            </a:r>
          </a:p>
          <a:p>
            <a:pPr marL="457200" lvl="0" indent="-457200">
              <a:buFont typeface="Arial" panose="020B0604020202020204" pitchFamily="34" charset="0"/>
              <a:buChar char="•"/>
            </a:pPr>
            <a:r>
              <a:rPr lang="en-US" dirty="0"/>
              <a:t>New Region Education Chairs! </a:t>
            </a:r>
          </a:p>
          <a:p>
            <a:pPr lvl="0"/>
            <a:r>
              <a:rPr lang="en-US" dirty="0"/>
              <a:t>  </a:t>
            </a:r>
          </a:p>
        </p:txBody>
      </p:sp>
    </p:spTree>
    <p:extLst>
      <p:ext uri="{BB962C8B-B14F-4D97-AF65-F5344CB8AC3E}">
        <p14:creationId xmlns:p14="http://schemas.microsoft.com/office/powerpoint/2010/main" val="3187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792AA-1121-B14F-7477-2906936B86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432FA4-2B7C-AE09-07F1-106C86977BF0}"/>
              </a:ext>
            </a:extLst>
          </p:cNvPr>
          <p:cNvSpPr>
            <a:spLocks noGrp="1"/>
          </p:cNvSpPr>
          <p:nvPr>
            <p:ph type="title"/>
          </p:nvPr>
        </p:nvSpPr>
        <p:spPr/>
        <p:txBody>
          <a:bodyPr>
            <a:normAutofit fontScale="90000"/>
          </a:bodyPr>
          <a:lstStyle/>
          <a:p>
            <a:r>
              <a:rPr lang="en-US" dirty="0"/>
              <a:t>Action Plan</a:t>
            </a:r>
          </a:p>
        </p:txBody>
      </p:sp>
      <p:sp>
        <p:nvSpPr>
          <p:cNvPr id="4" name="Footer Placeholder 2">
            <a:extLst>
              <a:ext uri="{FF2B5EF4-FFF2-40B4-BE49-F238E27FC236}">
                <a16:creationId xmlns:a16="http://schemas.microsoft.com/office/drawing/2014/main" id="{2C27B359-63B0-ED95-352C-2E0A479D60AA}"/>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5" name="Speech Bubble: Rectangle 4">
            <a:extLst>
              <a:ext uri="{FF2B5EF4-FFF2-40B4-BE49-F238E27FC236}">
                <a16:creationId xmlns:a16="http://schemas.microsoft.com/office/drawing/2014/main" id="{C99B7AD5-B819-3EDF-F73D-3B862C611DFF}"/>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Confusion about leadership roles</a:t>
            </a:r>
          </a:p>
        </p:txBody>
      </p:sp>
      <p:sp>
        <p:nvSpPr>
          <p:cNvPr id="6" name="Text Placeholder 2">
            <a:extLst>
              <a:ext uri="{FF2B5EF4-FFF2-40B4-BE49-F238E27FC236}">
                <a16:creationId xmlns:a16="http://schemas.microsoft.com/office/drawing/2014/main" id="{175A8F53-017F-5BC8-2C1E-146FA005CEE2}"/>
              </a:ext>
            </a:extLst>
          </p:cNvPr>
          <p:cNvSpPr>
            <a:spLocks noGrp="1"/>
          </p:cNvSpPr>
          <p:nvPr>
            <p:ph sz="quarter" idx="2"/>
          </p:nvPr>
        </p:nvSpPr>
        <p:spPr>
          <a:xfrm>
            <a:off x="3344450" y="1246340"/>
            <a:ext cx="5169314" cy="2906038"/>
          </a:xfrm>
        </p:spPr>
        <p:txBody>
          <a:bodyPr>
            <a:normAutofit/>
          </a:bodyPr>
          <a:lstStyle/>
          <a:p>
            <a:pPr marL="457200" lvl="0" indent="-457200">
              <a:buFont typeface="Arial" panose="020B0604020202020204" pitchFamily="34" charset="0"/>
              <a:buChar char="•"/>
            </a:pPr>
            <a:r>
              <a:rPr lang="en-US" dirty="0"/>
              <a:t>Club roadmap training and administrative guidance.   </a:t>
            </a:r>
          </a:p>
          <a:p>
            <a:pPr marL="457200" lvl="0" indent="-457200">
              <a:buFont typeface="Arial" panose="020B0604020202020204" pitchFamily="34" charset="0"/>
              <a:buChar char="•"/>
            </a:pPr>
            <a:r>
              <a:rPr lang="en-US" dirty="0"/>
              <a:t>Consider bite-sized ways to provide information and amplify existing resources.   </a:t>
            </a:r>
          </a:p>
        </p:txBody>
      </p:sp>
    </p:spTree>
    <p:extLst>
      <p:ext uri="{BB962C8B-B14F-4D97-AF65-F5344CB8AC3E}">
        <p14:creationId xmlns:p14="http://schemas.microsoft.com/office/powerpoint/2010/main" val="50195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AF3EF-4000-92D0-1DCC-94D01886BB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E1F200-59F2-C442-5EC2-993491BF95EC}"/>
              </a:ext>
            </a:extLst>
          </p:cNvPr>
          <p:cNvSpPr>
            <a:spLocks noGrp="1"/>
          </p:cNvSpPr>
          <p:nvPr>
            <p:ph type="title"/>
          </p:nvPr>
        </p:nvSpPr>
        <p:spPr/>
        <p:txBody>
          <a:bodyPr>
            <a:normAutofit fontScale="90000"/>
          </a:bodyPr>
          <a:lstStyle/>
          <a:p>
            <a:r>
              <a:rPr lang="en-US" dirty="0"/>
              <a:t>Action Plan</a:t>
            </a:r>
          </a:p>
        </p:txBody>
      </p:sp>
      <p:sp>
        <p:nvSpPr>
          <p:cNvPr id="4" name="Footer Placeholder 2">
            <a:extLst>
              <a:ext uri="{FF2B5EF4-FFF2-40B4-BE49-F238E27FC236}">
                <a16:creationId xmlns:a16="http://schemas.microsoft.com/office/drawing/2014/main" id="{939F6DB5-6561-3797-162A-597C079F81DE}"/>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5" name="Speech Bubble: Rectangle 4">
            <a:extLst>
              <a:ext uri="{FF2B5EF4-FFF2-40B4-BE49-F238E27FC236}">
                <a16:creationId xmlns:a16="http://schemas.microsoft.com/office/drawing/2014/main" id="{20B60BD0-51FC-0779-0498-52326631525B}"/>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Improve technology experience</a:t>
            </a:r>
          </a:p>
        </p:txBody>
      </p:sp>
      <p:sp>
        <p:nvSpPr>
          <p:cNvPr id="6" name="Text Placeholder 2">
            <a:extLst>
              <a:ext uri="{FF2B5EF4-FFF2-40B4-BE49-F238E27FC236}">
                <a16:creationId xmlns:a16="http://schemas.microsoft.com/office/drawing/2014/main" id="{F35A2258-22E4-4BC8-C338-4DA2B429A608}"/>
              </a:ext>
            </a:extLst>
          </p:cNvPr>
          <p:cNvSpPr>
            <a:spLocks noGrp="1"/>
          </p:cNvSpPr>
          <p:nvPr>
            <p:ph sz="quarter" idx="2"/>
          </p:nvPr>
        </p:nvSpPr>
        <p:spPr>
          <a:xfrm>
            <a:off x="3344450" y="1246340"/>
            <a:ext cx="5169314" cy="2906038"/>
          </a:xfrm>
        </p:spPr>
        <p:txBody>
          <a:bodyPr>
            <a:normAutofit fontScale="92500" lnSpcReduction="20000"/>
          </a:bodyPr>
          <a:lstStyle/>
          <a:p>
            <a:pPr marL="457200" lvl="0" indent="-457200">
              <a:buFont typeface="Arial" panose="020B0604020202020204" pitchFamily="34" charset="0"/>
              <a:buChar char="•"/>
            </a:pPr>
            <a:r>
              <a:rPr lang="en-US" dirty="0"/>
              <a:t>An evergreen resources section of BFW to help members find things.</a:t>
            </a:r>
          </a:p>
          <a:p>
            <a:pPr marL="457200" lvl="0" indent="-457200">
              <a:buFont typeface="Arial" panose="020B0604020202020204" pitchFamily="34" charset="0"/>
              <a:buChar char="•"/>
            </a:pPr>
            <a:r>
              <a:rPr lang="en-US" dirty="0"/>
              <a:t>Committee of members for user testing for future technology project. </a:t>
            </a:r>
          </a:p>
          <a:p>
            <a:pPr marL="457200" lvl="0" indent="-457200">
              <a:buFont typeface="Arial" panose="020B0604020202020204" pitchFamily="34" charset="0"/>
              <a:buChar char="•"/>
            </a:pPr>
            <a:r>
              <a:rPr lang="en-US" dirty="0"/>
              <a:t>Continue to enhance the member portal experience. </a:t>
            </a:r>
            <a:r>
              <a:rPr lang="en-US" b="1" dirty="0"/>
              <a:t>  </a:t>
            </a:r>
            <a:r>
              <a:rPr lang="en-US" dirty="0"/>
              <a:t> </a:t>
            </a:r>
          </a:p>
        </p:txBody>
      </p:sp>
    </p:spTree>
    <p:extLst>
      <p:ext uri="{BB962C8B-B14F-4D97-AF65-F5344CB8AC3E}">
        <p14:creationId xmlns:p14="http://schemas.microsoft.com/office/powerpoint/2010/main" val="277612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6389D-E951-247E-1037-B769F12EE1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BBBED2-D0FA-E05B-B84B-AC676DD76930}"/>
              </a:ext>
            </a:extLst>
          </p:cNvPr>
          <p:cNvSpPr>
            <a:spLocks noGrp="1"/>
          </p:cNvSpPr>
          <p:nvPr>
            <p:ph type="title"/>
          </p:nvPr>
        </p:nvSpPr>
        <p:spPr/>
        <p:txBody>
          <a:bodyPr>
            <a:normAutofit fontScale="90000"/>
          </a:bodyPr>
          <a:lstStyle/>
          <a:p>
            <a:r>
              <a:rPr lang="en-US" dirty="0"/>
              <a:t>Action Plan</a:t>
            </a:r>
          </a:p>
        </p:txBody>
      </p:sp>
      <p:sp>
        <p:nvSpPr>
          <p:cNvPr id="4" name="Footer Placeholder 2">
            <a:extLst>
              <a:ext uri="{FF2B5EF4-FFF2-40B4-BE49-F238E27FC236}">
                <a16:creationId xmlns:a16="http://schemas.microsoft.com/office/drawing/2014/main" id="{830925E9-B18D-DA5B-EB1A-B190EFA7755F}"/>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5" name="Speech Bubble: Rectangle 4">
            <a:extLst>
              <a:ext uri="{FF2B5EF4-FFF2-40B4-BE49-F238E27FC236}">
                <a16:creationId xmlns:a16="http://schemas.microsoft.com/office/drawing/2014/main" id="{268379B6-BE0B-3AB8-1E80-36F1EF87EFE3}"/>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Improve member care</a:t>
            </a:r>
          </a:p>
        </p:txBody>
      </p:sp>
      <p:sp>
        <p:nvSpPr>
          <p:cNvPr id="6" name="Text Placeholder 2">
            <a:extLst>
              <a:ext uri="{FF2B5EF4-FFF2-40B4-BE49-F238E27FC236}">
                <a16:creationId xmlns:a16="http://schemas.microsoft.com/office/drawing/2014/main" id="{E625FC33-1A2A-6AA6-150F-AB3431FA025C}"/>
              </a:ext>
            </a:extLst>
          </p:cNvPr>
          <p:cNvSpPr>
            <a:spLocks noGrp="1"/>
          </p:cNvSpPr>
          <p:nvPr>
            <p:ph sz="quarter" idx="2"/>
          </p:nvPr>
        </p:nvSpPr>
        <p:spPr>
          <a:xfrm>
            <a:off x="3344450" y="1246340"/>
            <a:ext cx="5169314" cy="2906038"/>
          </a:xfrm>
        </p:spPr>
        <p:txBody>
          <a:bodyPr>
            <a:normAutofit fontScale="77500" lnSpcReduction="20000"/>
          </a:bodyPr>
          <a:lstStyle/>
          <a:p>
            <a:pPr marL="457200" lvl="0" indent="-457200">
              <a:buFont typeface="Arial" panose="020B0604020202020204" pitchFamily="34" charset="0"/>
              <a:buChar char="•"/>
            </a:pPr>
            <a:r>
              <a:rPr lang="en-US" dirty="0"/>
              <a:t>Review translation and interpretation quality.</a:t>
            </a:r>
          </a:p>
          <a:p>
            <a:pPr marL="457200" lvl="0" indent="-457200">
              <a:buFont typeface="Arial" panose="020B0604020202020204" pitchFamily="34" charset="0"/>
              <a:buChar char="•"/>
            </a:pPr>
            <a:r>
              <a:rPr lang="en-US" dirty="0"/>
              <a:t>Testing of all extensions and voicemails.</a:t>
            </a:r>
          </a:p>
          <a:p>
            <a:pPr marL="457200" lvl="0" indent="-457200">
              <a:buFont typeface="Arial" panose="020B0604020202020204" pitchFamily="34" charset="0"/>
              <a:buChar char="•"/>
            </a:pPr>
            <a:r>
              <a:rPr lang="en-US" dirty="0"/>
              <a:t>Increasing first touch resolution.</a:t>
            </a:r>
          </a:p>
          <a:p>
            <a:pPr marL="457200" lvl="0" indent="-457200">
              <a:buFont typeface="Arial" panose="020B0604020202020204" pitchFamily="34" charset="0"/>
              <a:buChar char="•"/>
            </a:pPr>
            <a:r>
              <a:rPr lang="en-US" dirty="0"/>
              <a:t>Consider monthly Open Office Hours on Zoom. </a:t>
            </a:r>
            <a:r>
              <a:rPr lang="en-US" b="1" dirty="0"/>
              <a:t> </a:t>
            </a:r>
            <a:r>
              <a:rPr lang="en-US" dirty="0"/>
              <a:t> </a:t>
            </a:r>
          </a:p>
          <a:p>
            <a:pPr marL="457200" lvl="0" indent="-457200">
              <a:buFont typeface="Arial" panose="020B0604020202020204" pitchFamily="34" charset="0"/>
              <a:buChar char="•"/>
            </a:pPr>
            <a:r>
              <a:rPr lang="en-US" dirty="0"/>
              <a:t>Consider if members can provide staff with insights into their cultures.</a:t>
            </a:r>
          </a:p>
        </p:txBody>
      </p:sp>
    </p:spTree>
    <p:extLst>
      <p:ext uri="{BB962C8B-B14F-4D97-AF65-F5344CB8AC3E}">
        <p14:creationId xmlns:p14="http://schemas.microsoft.com/office/powerpoint/2010/main" val="30687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F8991-6865-E0BB-4C0F-C5D689262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0CF8B5-47C4-DCA3-21FF-E99EE47606AA}"/>
              </a:ext>
            </a:extLst>
          </p:cNvPr>
          <p:cNvSpPr>
            <a:spLocks noGrp="1"/>
          </p:cNvSpPr>
          <p:nvPr>
            <p:ph type="title"/>
          </p:nvPr>
        </p:nvSpPr>
        <p:spPr/>
        <p:txBody>
          <a:bodyPr>
            <a:normAutofit fontScale="90000"/>
          </a:bodyPr>
          <a:lstStyle/>
          <a:p>
            <a:r>
              <a:rPr lang="en-US" dirty="0"/>
              <a:t>Action Plan</a:t>
            </a:r>
          </a:p>
        </p:txBody>
      </p:sp>
      <p:sp>
        <p:nvSpPr>
          <p:cNvPr id="4" name="Footer Placeholder 2">
            <a:extLst>
              <a:ext uri="{FF2B5EF4-FFF2-40B4-BE49-F238E27FC236}">
                <a16:creationId xmlns:a16="http://schemas.microsoft.com/office/drawing/2014/main" id="{6807E1CE-B97F-D749-AFE3-C5060EA4407F}"/>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sp>
        <p:nvSpPr>
          <p:cNvPr id="5" name="Speech Bubble: Rectangle 4">
            <a:extLst>
              <a:ext uri="{FF2B5EF4-FFF2-40B4-BE49-F238E27FC236}">
                <a16:creationId xmlns:a16="http://schemas.microsoft.com/office/drawing/2014/main" id="{3C38EB5C-3106-47E0-399F-9ABB93879D20}"/>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Enhance local experience</a:t>
            </a:r>
          </a:p>
        </p:txBody>
      </p:sp>
      <p:sp>
        <p:nvSpPr>
          <p:cNvPr id="6" name="Text Placeholder 2">
            <a:extLst>
              <a:ext uri="{FF2B5EF4-FFF2-40B4-BE49-F238E27FC236}">
                <a16:creationId xmlns:a16="http://schemas.microsoft.com/office/drawing/2014/main" id="{A0DF0901-2C6F-248D-D052-89001E465A1F}"/>
              </a:ext>
            </a:extLst>
          </p:cNvPr>
          <p:cNvSpPr>
            <a:spLocks noGrp="1"/>
          </p:cNvSpPr>
          <p:nvPr>
            <p:ph sz="quarter" idx="2"/>
          </p:nvPr>
        </p:nvSpPr>
        <p:spPr>
          <a:xfrm>
            <a:off x="3344450" y="1246340"/>
            <a:ext cx="5169314" cy="2906038"/>
          </a:xfrm>
        </p:spPr>
        <p:txBody>
          <a:bodyPr>
            <a:normAutofit/>
          </a:bodyPr>
          <a:lstStyle/>
          <a:p>
            <a:pPr marL="457200" lvl="0" indent="-457200">
              <a:buFont typeface="Arial" panose="020B0604020202020204" pitchFamily="34" charset="0"/>
              <a:buChar char="•"/>
            </a:pPr>
            <a:r>
              <a:rPr lang="en-US" sz="2400" dirty="0"/>
              <a:t>Member Leader Code of Conduct.</a:t>
            </a:r>
            <a:r>
              <a:rPr lang="en-US" sz="2400" b="1" dirty="0"/>
              <a:t> </a:t>
            </a:r>
            <a:r>
              <a:rPr lang="en-US" sz="2400" dirty="0"/>
              <a:t> </a:t>
            </a:r>
          </a:p>
          <a:p>
            <a:pPr marL="457200" lvl="0" indent="-457200">
              <a:buFont typeface="Arial" panose="020B0604020202020204" pitchFamily="34" charset="0"/>
              <a:buChar char="•"/>
            </a:pPr>
            <a:r>
              <a:rPr lang="en-US" sz="2400" dirty="0"/>
              <a:t>Promote </a:t>
            </a:r>
            <a:r>
              <a:rPr lang="en-US" sz="2400" i="1" dirty="0"/>
              <a:t>Best for Women</a:t>
            </a:r>
            <a:r>
              <a:rPr lang="en-US" sz="2400" dirty="0"/>
              <a:t> as the primary news source from SIA.</a:t>
            </a:r>
          </a:p>
          <a:p>
            <a:pPr marL="457200" lvl="0" indent="-457200">
              <a:buFont typeface="Arial" panose="020B0604020202020204" pitchFamily="34" charset="0"/>
              <a:buChar char="•"/>
            </a:pPr>
            <a:r>
              <a:rPr lang="en-US" sz="2400" dirty="0"/>
              <a:t>Promote Big Goal Accelerator Projects to align non-mission focused projects.</a:t>
            </a:r>
          </a:p>
          <a:p>
            <a:pPr marL="457200" lvl="0" indent="-457200">
              <a:buFont typeface="Arial" panose="020B0604020202020204" pitchFamily="34" charset="0"/>
              <a:buChar char="•"/>
            </a:pPr>
            <a:r>
              <a:rPr lang="en-US" sz="2400" dirty="0"/>
              <a:t>Plan training on club operations.</a:t>
            </a:r>
          </a:p>
        </p:txBody>
      </p:sp>
    </p:spTree>
    <p:extLst>
      <p:ext uri="{BB962C8B-B14F-4D97-AF65-F5344CB8AC3E}">
        <p14:creationId xmlns:p14="http://schemas.microsoft.com/office/powerpoint/2010/main" val="142668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6A9E-6C08-C22B-B227-ED14992920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8D1FF4-E4DD-01E0-F428-16CFB9E17DA3}"/>
              </a:ext>
            </a:extLst>
          </p:cNvPr>
          <p:cNvSpPr>
            <a:spLocks noGrp="1"/>
          </p:cNvSpPr>
          <p:nvPr>
            <p:ph type="title"/>
          </p:nvPr>
        </p:nvSpPr>
        <p:spPr/>
        <p:txBody>
          <a:bodyPr>
            <a:normAutofit fontScale="90000"/>
          </a:bodyPr>
          <a:lstStyle/>
          <a:p>
            <a:r>
              <a:rPr lang="en-US" dirty="0"/>
              <a:t>What do YOU think?</a:t>
            </a:r>
          </a:p>
        </p:txBody>
      </p:sp>
      <p:sp>
        <p:nvSpPr>
          <p:cNvPr id="7" name="Footer Placeholder 2">
            <a:extLst>
              <a:ext uri="{FF2B5EF4-FFF2-40B4-BE49-F238E27FC236}">
                <a16:creationId xmlns:a16="http://schemas.microsoft.com/office/drawing/2014/main" id="{20399312-EC56-9702-FAC9-96316D89775B}"/>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Your Voice Matters</a:t>
            </a:r>
          </a:p>
          <a:p>
            <a:pPr algn="ctr"/>
            <a:endParaRPr lang="en-US" sz="2400" b="0" spc="300" dirty="0">
              <a:latin typeface="Tw Cen MT"/>
              <a:cs typeface="Tw Cen MT"/>
            </a:endParaRPr>
          </a:p>
        </p:txBody>
      </p:sp>
      <p:pic>
        <p:nvPicPr>
          <p:cNvPr id="2050" name="Picture 2">
            <a:extLst>
              <a:ext uri="{FF2B5EF4-FFF2-40B4-BE49-F238E27FC236}">
                <a16:creationId xmlns:a16="http://schemas.microsoft.com/office/drawing/2014/main" id="{2426F09B-8CDC-7E85-0B19-79CDE269E0D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50863" y="1361149"/>
            <a:ext cx="7962900" cy="293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62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What can you commit to </a:t>
            </a:r>
          </a:p>
          <a:p>
            <a:r>
              <a:rPr lang="en-US" dirty="0"/>
              <a:t>to improve your club?</a:t>
            </a:r>
          </a:p>
        </p:txBody>
      </p:sp>
      <p:sp>
        <p:nvSpPr>
          <p:cNvPr id="3" name="Title 2"/>
          <p:cNvSpPr>
            <a:spLocks noGrp="1"/>
          </p:cNvSpPr>
          <p:nvPr>
            <p:ph type="title"/>
          </p:nvPr>
        </p:nvSpPr>
        <p:spPr/>
        <p:txBody>
          <a:bodyPr/>
          <a:lstStyle/>
          <a:p>
            <a:r>
              <a:rPr lang="en-US" dirty="0"/>
              <a:t>What can YOU do?</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Your Voice Matters</a:t>
            </a:r>
          </a:p>
          <a:p>
            <a:pPr algn="ctr"/>
            <a:endParaRPr lang="en-US" sz="2400" b="0" spc="300" dirty="0">
              <a:latin typeface="Tw Cen MT"/>
              <a:cs typeface="Tw Cen MT"/>
            </a:endParaRPr>
          </a:p>
        </p:txBody>
      </p:sp>
      <p:pic>
        <p:nvPicPr>
          <p:cNvPr id="6" name="Picture 5" descr="A hand holding a pen&#10;&#10;AI-generated content may be incorrect.">
            <a:extLst>
              <a:ext uri="{FF2B5EF4-FFF2-40B4-BE49-F238E27FC236}">
                <a16:creationId xmlns:a16="http://schemas.microsoft.com/office/drawing/2014/main" id="{378701F2-5DA0-EECF-F46F-50D20B883B77}"/>
              </a:ext>
            </a:extLst>
          </p:cNvPr>
          <p:cNvPicPr>
            <a:picLocks noChangeAspect="1"/>
          </p:cNvPicPr>
          <p:nvPr/>
        </p:nvPicPr>
        <p:blipFill>
          <a:blip r:embed="rId3"/>
          <a:stretch>
            <a:fillRect/>
          </a:stretch>
        </p:blipFill>
        <p:spPr>
          <a:xfrm>
            <a:off x="6180263" y="969626"/>
            <a:ext cx="2536521" cy="3804782"/>
          </a:xfrm>
          <a:prstGeom prst="rect">
            <a:avLst/>
          </a:prstGeom>
        </p:spPr>
      </p:pic>
    </p:spTree>
    <p:extLst>
      <p:ext uri="{BB962C8B-B14F-4D97-AF65-F5344CB8AC3E}">
        <p14:creationId xmlns:p14="http://schemas.microsoft.com/office/powerpoint/2010/main" val="30045868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4726</TotalTime>
  <Words>2408</Words>
  <Application>Microsoft Office PowerPoint</Application>
  <PresentationFormat>On-screen Show (16:9)</PresentationFormat>
  <Paragraphs>165</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Effra</vt:lpstr>
      <vt:lpstr>Calibri</vt:lpstr>
      <vt:lpstr>Century Gothic</vt:lpstr>
      <vt:lpstr>Tw Cen MT</vt:lpstr>
      <vt:lpstr>Arial</vt:lpstr>
      <vt:lpstr>Corbel</vt:lpstr>
      <vt:lpstr>Custom Design</vt:lpstr>
      <vt:lpstr>PowerPoint Presentation</vt:lpstr>
      <vt:lpstr>Membership Satisfaction Survey</vt:lpstr>
      <vt:lpstr>Key Results</vt:lpstr>
      <vt:lpstr>Areas Measured</vt:lpstr>
      <vt:lpstr>Areas of Strength</vt:lpstr>
      <vt:lpstr>Areas of Improvement</vt:lpstr>
      <vt:lpstr>Areas of Improvement</vt:lpstr>
      <vt:lpstr>Action Plan</vt:lpstr>
      <vt:lpstr>Action Plan</vt:lpstr>
      <vt:lpstr>Action Plan</vt:lpstr>
      <vt:lpstr>Action Plan</vt:lpstr>
      <vt:lpstr>Action Plan</vt:lpstr>
      <vt:lpstr>Action Plan</vt:lpstr>
      <vt:lpstr>What do YOU think?</vt:lpstr>
      <vt:lpstr>What can YOU do?</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Jackie Schrauger</cp:lastModifiedBy>
  <cp:revision>343</cp:revision>
  <dcterms:created xsi:type="dcterms:W3CDTF">2014-02-07T15:41:07Z</dcterms:created>
  <dcterms:modified xsi:type="dcterms:W3CDTF">2025-07-15T19:21:46Z</dcterms:modified>
  <cp:category/>
</cp:coreProperties>
</file>