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8" r:id="rId1"/>
  </p:sldMasterIdLst>
  <p:notesMasterIdLst>
    <p:notesMasterId r:id="rId17"/>
  </p:notesMasterIdLst>
  <p:sldIdLst>
    <p:sldId id="256" r:id="rId2"/>
    <p:sldId id="324" r:id="rId3"/>
    <p:sldId id="261" r:id="rId4"/>
    <p:sldId id="327" r:id="rId5"/>
    <p:sldId id="264" r:id="rId6"/>
    <p:sldId id="266" r:id="rId7"/>
    <p:sldId id="336" r:id="rId8"/>
    <p:sldId id="338" r:id="rId9"/>
    <p:sldId id="272" r:id="rId10"/>
    <p:sldId id="271" r:id="rId11"/>
    <p:sldId id="335" r:id="rId12"/>
    <p:sldId id="275" r:id="rId13"/>
    <p:sldId id="276" r:id="rId14"/>
    <p:sldId id="267" r:id="rId15"/>
    <p:sldId id="32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F07"/>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0C815C-E3A6-4603-B193-D2D461A72FBE}" v="16" dt="2024-09-05T16:18:49.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5806" autoAdjust="0"/>
  </p:normalViewPr>
  <p:slideViewPr>
    <p:cSldViewPr snapToGrid="0">
      <p:cViewPr varScale="1">
        <p:scale>
          <a:sx n="81" d="100"/>
          <a:sy n="81" d="100"/>
        </p:scale>
        <p:origin x="126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Detwiler" userId="3d5100d8-aaa0-42b6-8233-af09b39f17d9" providerId="ADAL" clId="{0B0C815C-E3A6-4603-B193-D2D461A72FBE}"/>
    <pc:docChg chg="custSel modSld">
      <pc:chgData name="Sarah Detwiler" userId="3d5100d8-aaa0-42b6-8233-af09b39f17d9" providerId="ADAL" clId="{0B0C815C-E3A6-4603-B193-D2D461A72FBE}" dt="2024-09-05T16:21:20.817" v="18" actId="108"/>
      <pc:docMkLst>
        <pc:docMk/>
      </pc:docMkLst>
      <pc:sldChg chg="modNotesTx">
        <pc:chgData name="Sarah Detwiler" userId="3d5100d8-aaa0-42b6-8233-af09b39f17d9" providerId="ADAL" clId="{0B0C815C-E3A6-4603-B193-D2D461A72FBE}" dt="2024-09-05T16:19:29.191" v="3"/>
        <pc:sldMkLst>
          <pc:docMk/>
          <pc:sldMk cId="3712423172" sldId="256"/>
        </pc:sldMkLst>
      </pc:sldChg>
      <pc:sldChg chg="modSp mod modNotesTx">
        <pc:chgData name="Sarah Detwiler" userId="3d5100d8-aaa0-42b6-8233-af09b39f17d9" providerId="ADAL" clId="{0B0C815C-E3A6-4603-B193-D2D461A72FBE}" dt="2024-09-05T16:19:47.179" v="5"/>
        <pc:sldMkLst>
          <pc:docMk/>
          <pc:sldMk cId="741885181" sldId="261"/>
        </pc:sldMkLst>
        <pc:spChg chg="mod">
          <ac:chgData name="Sarah Detwiler" userId="3d5100d8-aaa0-42b6-8233-af09b39f17d9" providerId="ADAL" clId="{0B0C815C-E3A6-4603-B193-D2D461A72FBE}" dt="2024-09-05T16:17:08.044" v="0" actId="27636"/>
          <ac:spMkLst>
            <pc:docMk/>
            <pc:sldMk cId="741885181" sldId="261"/>
            <ac:spMk id="2" creationId="{11F92E8F-B725-654F-0953-D43E4804088B}"/>
          </ac:spMkLst>
        </pc:spChg>
        <pc:spChg chg="mod">
          <ac:chgData name="Sarah Detwiler" userId="3d5100d8-aaa0-42b6-8233-af09b39f17d9" providerId="ADAL" clId="{0B0C815C-E3A6-4603-B193-D2D461A72FBE}" dt="2024-09-05T16:17:08.050" v="1" actId="27636"/>
          <ac:spMkLst>
            <pc:docMk/>
            <pc:sldMk cId="741885181" sldId="261"/>
            <ac:spMk id="7" creationId="{543084F6-99A0-27D1-4435-FFEAA995BBA2}"/>
          </ac:spMkLst>
        </pc:spChg>
      </pc:sldChg>
      <pc:sldChg chg="modNotesTx">
        <pc:chgData name="Sarah Detwiler" userId="3d5100d8-aaa0-42b6-8233-af09b39f17d9" providerId="ADAL" clId="{0B0C815C-E3A6-4603-B193-D2D461A72FBE}" dt="2024-09-05T16:20:01.873" v="7"/>
        <pc:sldMkLst>
          <pc:docMk/>
          <pc:sldMk cId="892401930" sldId="264"/>
        </pc:sldMkLst>
      </pc:sldChg>
      <pc:sldChg chg="modNotesTx">
        <pc:chgData name="Sarah Detwiler" userId="3d5100d8-aaa0-42b6-8233-af09b39f17d9" providerId="ADAL" clId="{0B0C815C-E3A6-4603-B193-D2D461A72FBE}" dt="2024-09-05T16:20:07.860" v="8"/>
        <pc:sldMkLst>
          <pc:docMk/>
          <pc:sldMk cId="1573071661" sldId="266"/>
        </pc:sldMkLst>
      </pc:sldChg>
      <pc:sldChg chg="modNotesTx">
        <pc:chgData name="Sarah Detwiler" userId="3d5100d8-aaa0-42b6-8233-af09b39f17d9" providerId="ADAL" clId="{0B0C815C-E3A6-4603-B193-D2D461A72FBE}" dt="2024-09-05T16:20:58.673" v="16"/>
        <pc:sldMkLst>
          <pc:docMk/>
          <pc:sldMk cId="131342375" sldId="267"/>
        </pc:sldMkLst>
      </pc:sldChg>
      <pc:sldChg chg="modNotesTx">
        <pc:chgData name="Sarah Detwiler" userId="3d5100d8-aaa0-42b6-8233-af09b39f17d9" providerId="ADAL" clId="{0B0C815C-E3A6-4603-B193-D2D461A72FBE}" dt="2024-09-05T16:20:36.620" v="12"/>
        <pc:sldMkLst>
          <pc:docMk/>
          <pc:sldMk cId="2402799248" sldId="271"/>
        </pc:sldMkLst>
      </pc:sldChg>
      <pc:sldChg chg="modNotesTx">
        <pc:chgData name="Sarah Detwiler" userId="3d5100d8-aaa0-42b6-8233-af09b39f17d9" providerId="ADAL" clId="{0B0C815C-E3A6-4603-B193-D2D461A72FBE}" dt="2024-09-05T16:20:27.635" v="11"/>
        <pc:sldMkLst>
          <pc:docMk/>
          <pc:sldMk cId="3683049602" sldId="272"/>
        </pc:sldMkLst>
      </pc:sldChg>
      <pc:sldChg chg="modNotesTx">
        <pc:chgData name="Sarah Detwiler" userId="3d5100d8-aaa0-42b6-8233-af09b39f17d9" providerId="ADAL" clId="{0B0C815C-E3A6-4603-B193-D2D461A72FBE}" dt="2024-09-05T16:20:49.378" v="14"/>
        <pc:sldMkLst>
          <pc:docMk/>
          <pc:sldMk cId="2272553441" sldId="275"/>
        </pc:sldMkLst>
      </pc:sldChg>
      <pc:sldChg chg="modNotesTx">
        <pc:chgData name="Sarah Detwiler" userId="3d5100d8-aaa0-42b6-8233-af09b39f17d9" providerId="ADAL" clId="{0B0C815C-E3A6-4603-B193-D2D461A72FBE}" dt="2024-09-05T16:20:54.340" v="15"/>
        <pc:sldMkLst>
          <pc:docMk/>
          <pc:sldMk cId="3533895313" sldId="276"/>
        </pc:sldMkLst>
      </pc:sldChg>
      <pc:sldChg chg="modSp mod modNotesTx">
        <pc:chgData name="Sarah Detwiler" userId="3d5100d8-aaa0-42b6-8233-af09b39f17d9" providerId="ADAL" clId="{0B0C815C-E3A6-4603-B193-D2D461A72FBE}" dt="2024-09-05T16:21:20.817" v="18" actId="108"/>
        <pc:sldMkLst>
          <pc:docMk/>
          <pc:sldMk cId="732424737" sldId="320"/>
        </pc:sldMkLst>
        <pc:spChg chg="mod">
          <ac:chgData name="Sarah Detwiler" userId="3d5100d8-aaa0-42b6-8233-af09b39f17d9" providerId="ADAL" clId="{0B0C815C-E3A6-4603-B193-D2D461A72FBE}" dt="2024-09-05T16:21:20.817" v="18" actId="108"/>
          <ac:spMkLst>
            <pc:docMk/>
            <pc:sldMk cId="732424737" sldId="320"/>
            <ac:spMk id="2" creationId="{9127C6D2-C52E-CFC9-F928-DEAF88F7BA78}"/>
          </ac:spMkLst>
        </pc:spChg>
      </pc:sldChg>
      <pc:sldChg chg="modNotesTx">
        <pc:chgData name="Sarah Detwiler" userId="3d5100d8-aaa0-42b6-8233-af09b39f17d9" providerId="ADAL" clId="{0B0C815C-E3A6-4603-B193-D2D461A72FBE}" dt="2024-09-05T16:19:39.681" v="4"/>
        <pc:sldMkLst>
          <pc:docMk/>
          <pc:sldMk cId="3101131293" sldId="324"/>
        </pc:sldMkLst>
      </pc:sldChg>
      <pc:sldChg chg="modNotesTx">
        <pc:chgData name="Sarah Detwiler" userId="3d5100d8-aaa0-42b6-8233-af09b39f17d9" providerId="ADAL" clId="{0B0C815C-E3A6-4603-B193-D2D461A72FBE}" dt="2024-09-05T16:19:53.638" v="6"/>
        <pc:sldMkLst>
          <pc:docMk/>
          <pc:sldMk cId="2009345888" sldId="327"/>
        </pc:sldMkLst>
      </pc:sldChg>
      <pc:sldChg chg="modNotesTx">
        <pc:chgData name="Sarah Detwiler" userId="3d5100d8-aaa0-42b6-8233-af09b39f17d9" providerId="ADAL" clId="{0B0C815C-E3A6-4603-B193-D2D461A72FBE}" dt="2024-09-05T16:20:43.374" v="13"/>
        <pc:sldMkLst>
          <pc:docMk/>
          <pc:sldMk cId="1396507792" sldId="335"/>
        </pc:sldMkLst>
      </pc:sldChg>
      <pc:sldChg chg="modNotesTx">
        <pc:chgData name="Sarah Detwiler" userId="3d5100d8-aaa0-42b6-8233-af09b39f17d9" providerId="ADAL" clId="{0B0C815C-E3A6-4603-B193-D2D461A72FBE}" dt="2024-09-05T16:20:12.863" v="9"/>
        <pc:sldMkLst>
          <pc:docMk/>
          <pc:sldMk cId="2579502238" sldId="336"/>
        </pc:sldMkLst>
      </pc:sldChg>
      <pc:sldChg chg="modNotesTx">
        <pc:chgData name="Sarah Detwiler" userId="3d5100d8-aaa0-42b6-8233-af09b39f17d9" providerId="ADAL" clId="{0B0C815C-E3A6-4603-B193-D2D461A72FBE}" dt="2024-09-05T16:20:19.005" v="10"/>
        <pc:sldMkLst>
          <pc:docMk/>
          <pc:sldMk cId="3617048179" sldId="33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031897285592032E-2"/>
          <c:y val="4.5309253993418168E-2"/>
          <c:w val="0.9098713457008083"/>
          <c:h val="0.78864954942108367"/>
        </c:manualLayout>
      </c:layout>
      <c:pieChart>
        <c:varyColors val="1"/>
        <c:ser>
          <c:idx val="0"/>
          <c:order val="0"/>
          <c:tx>
            <c:strRef>
              <c:f>Sheet1!$B$1</c:f>
              <c:strCache>
                <c:ptCount val="1"/>
                <c:pt idx="0">
                  <c:v>Clubs Participating in Dream It, Be It</c:v>
                </c:pt>
              </c:strCache>
            </c:strRef>
          </c:tx>
          <c:explosion val="5"/>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9A-4C70-BA35-A56913F8648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9A-4C70-BA35-A56913F86485}"/>
              </c:ext>
            </c:extLst>
          </c:dPt>
          <c:dLbls>
            <c:delete val="1"/>
          </c:dLbls>
          <c:cat>
            <c:strRef>
              <c:f>Sheet1!$A$2:$A$3</c:f>
              <c:strCache>
                <c:ptCount val="2"/>
                <c:pt idx="0">
                  <c:v>Not Participating</c:v>
                </c:pt>
                <c:pt idx="1">
                  <c:v>Participating</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039A-4C70-BA35-A56913F86485}"/>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rtl="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D4E5CF-0D09-4895-A701-CA751C599147}" type="datetimeFigureOut">
              <a:rPr lang="en-US" smtClean="0"/>
              <a:t>9/5/2024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4D319E-7D91-4E74-9A3C-2DF469A9B400}" type="slidenum">
              <a:rPr lang="en-US" smtClean="0"/>
              <a:t>‹#›</a:t>
            </a:fld>
            <a:endParaRPr lang="en-US"/>
          </a:p>
        </p:txBody>
      </p:sp>
    </p:spTree>
    <p:extLst>
      <p:ext uri="{BB962C8B-B14F-4D97-AF65-F5344CB8AC3E}">
        <p14:creationId xmlns:p14="http://schemas.microsoft.com/office/powerpoint/2010/main" val="171431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皆さんこんにちは、私は（肩書と名前）と申します。</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a:t>
            </a:fld>
            <a:endParaRPr lang="en-US"/>
          </a:p>
        </p:txBody>
      </p:sp>
    </p:spTree>
    <p:extLst>
      <p:ext uri="{BB962C8B-B14F-4D97-AF65-F5344CB8AC3E}">
        <p14:creationId xmlns:p14="http://schemas.microsoft.com/office/powerpoint/2010/main" val="1862125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ja-JP" sz="1800" kern="100" dirty="0">
                <a:effectLst/>
                <a:latin typeface="Aptos" panose="020B0004020202020204" pitchFamily="34" charset="0"/>
                <a:ea typeface="SimSun" panose="02010600030101010101" pitchFamily="2" charset="-122"/>
                <a:cs typeface="Arial" panose="020B0604020202020204" pitchFamily="34" charset="0"/>
              </a:rPr>
              <a:t>ご存知のとおり、</a:t>
            </a:r>
            <a:r>
              <a:rPr lang="en-US" sz="1800" kern="100" dirty="0">
                <a:effectLst/>
                <a:latin typeface="SimSun" panose="02010600030101010101" pitchFamily="2" charset="-122"/>
                <a:ea typeface="Yu Gothic" panose="020B0400000000000000" pitchFamily="34" charset="-128"/>
                <a:cs typeface="Arial" panose="020B0604020202020204" pitchFamily="34" charset="0"/>
              </a:rPr>
              <a:t>SIA</a:t>
            </a:r>
            <a:r>
              <a:rPr lang="ja-JP" sz="1800" kern="100" dirty="0">
                <a:effectLst/>
                <a:latin typeface="SimSun" panose="02010600030101010101" pitchFamily="2" charset="-122"/>
                <a:ea typeface="Yu Gothic" panose="020B0400000000000000" pitchFamily="34" charset="-128"/>
                <a:cs typeface="Arial" panose="020B0604020202020204" pitchFamily="34" charset="0"/>
              </a:rPr>
              <a:t>連盟に所属する全てのソロプチミストは、</a:t>
            </a:r>
            <a:r>
              <a:rPr lang="en-US" sz="1800" kern="100" dirty="0">
                <a:effectLst/>
                <a:latin typeface="SimSun" panose="02010600030101010101" pitchFamily="2" charset="-122"/>
                <a:ea typeface="Yu Gothic" panose="020B0400000000000000" pitchFamily="34" charset="-128"/>
                <a:cs typeface="Arial" panose="020B0604020202020204" pitchFamily="34" charset="0"/>
              </a:rPr>
              <a:t>2031</a:t>
            </a:r>
            <a:r>
              <a:rPr lang="ja-JP" sz="1800" kern="100" dirty="0">
                <a:effectLst/>
                <a:latin typeface="SimSun" panose="02010600030101010101" pitchFamily="2" charset="-122"/>
                <a:ea typeface="Yu Gothic" panose="020B0400000000000000" pitchFamily="34" charset="-128"/>
                <a:cs typeface="Arial" panose="020B0604020202020204" pitchFamily="34" charset="0"/>
              </a:rPr>
              <a:t>年に向けて共通の大きな目標に取り組んでいます。それは、教育の機会を通じ、</a:t>
            </a:r>
            <a:r>
              <a:rPr lang="en-US" sz="1800" kern="100" dirty="0">
                <a:effectLst/>
                <a:latin typeface="SimSun" panose="02010600030101010101" pitchFamily="2" charset="-122"/>
                <a:ea typeface="Yu Gothic" panose="020B0400000000000000" pitchFamily="34" charset="-128"/>
                <a:cs typeface="Arial" panose="020B0604020202020204" pitchFamily="34" charset="0"/>
              </a:rPr>
              <a:t>50</a:t>
            </a:r>
            <a:r>
              <a:rPr lang="ja-JP" sz="1800" kern="100" dirty="0">
                <a:effectLst/>
                <a:latin typeface="SimSun" panose="02010600030101010101" pitchFamily="2" charset="-122"/>
                <a:ea typeface="Yu Gothic" panose="020B0400000000000000" pitchFamily="34" charset="-128"/>
                <a:cs typeface="Arial" panose="020B0604020202020204" pitchFamily="34" charset="0"/>
              </a:rPr>
              <a:t>万人にも及ぶあらゆる世代の女性の夢に投資するという目標です。本日は、ドリーム</a:t>
            </a:r>
            <a:r>
              <a:rPr lang="ja-JP" sz="1800" kern="100" dirty="0">
                <a:effectLst/>
                <a:latin typeface="Aptos" panose="020B0004020202020204" pitchFamily="34" charset="0"/>
                <a:ea typeface="MS Gothic" panose="020B0609070205080204" pitchFamily="49" charset="-128"/>
                <a:cs typeface="MS Gothic" panose="020B0609070205080204" pitchFamily="49" charset="-128"/>
              </a:rPr>
              <a:t>・</a:t>
            </a:r>
            <a:r>
              <a:rPr lang="ja-JP" sz="1800" kern="100" dirty="0">
                <a:effectLst/>
                <a:latin typeface="Aptos" panose="020B0004020202020204" pitchFamily="34" charset="0"/>
                <a:ea typeface="SimSun" panose="02010600030101010101" pitchFamily="2" charset="-122"/>
                <a:cs typeface="SimSun" panose="02010600030101010101" pitchFamily="2" charset="-122"/>
              </a:rPr>
              <a:t>プログラムと大きな目標の加速化プロジェクトを通じ、皆さんのクラブの支援対象となる女性の数を増やす方法を提案いたします。</a:t>
            </a:r>
            <a:r>
              <a:rPr lang="ja-JP" sz="1800" kern="100" dirty="0">
                <a:effectLst/>
                <a:latin typeface="Aptos" panose="020B0004020202020204" pitchFamily="34" charset="0"/>
                <a:ea typeface="SimSun" panose="02010600030101010101" pitchFamily="2" charset="-122"/>
                <a:cs typeface="Arial" panose="020B0604020202020204" pitchFamily="34" charset="0"/>
              </a:rPr>
              <a:t>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2</a:t>
            </a:fld>
            <a:endParaRPr lang="en-US"/>
          </a:p>
        </p:txBody>
      </p:sp>
    </p:spTree>
    <p:extLst>
      <p:ext uri="{BB962C8B-B14F-4D97-AF65-F5344CB8AC3E}">
        <p14:creationId xmlns:p14="http://schemas.microsoft.com/office/powerpoint/2010/main" val="2474063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私たちは、教育の機会と経済的エンパワーメントを通じてより多くの女性を支援することに重点を置き、取り組み方を変えていかなければなりません。ドリーム</a:t>
            </a:r>
            <a:r>
              <a:rPr lang="ja-JP" sz="1800" kern="100" dirty="0">
                <a:effectLst/>
                <a:latin typeface="Aptos" panose="020B0004020202020204" pitchFamily="34" charset="0"/>
                <a:ea typeface="MS Gothic" panose="020B0609070205080204" pitchFamily="49" charset="-128"/>
                <a:cs typeface="MS Gothic" panose="020B0609070205080204" pitchFamily="49" charset="-128"/>
              </a:rPr>
              <a:t>・</a:t>
            </a:r>
            <a:r>
              <a:rPr lang="ja-JP" sz="1800" kern="100" dirty="0">
                <a:effectLst/>
                <a:latin typeface="Aptos" panose="020B0004020202020204" pitchFamily="34" charset="0"/>
                <a:ea typeface="SimSun" panose="02010600030101010101" pitchFamily="2" charset="-122"/>
                <a:cs typeface="SimSun" panose="02010600030101010101" pitchFamily="2" charset="-122"/>
              </a:rPr>
              <a:t>プログラム</a:t>
            </a:r>
            <a:r>
              <a:rPr lang="ja-JP" sz="1800" kern="100" dirty="0">
                <a:effectLst/>
                <a:latin typeface="Aptos" panose="020B0004020202020204" pitchFamily="34" charset="0"/>
                <a:ea typeface="SimSun" panose="02010600030101010101" pitchFamily="2" charset="-122"/>
                <a:cs typeface="Arial" panose="020B0604020202020204" pitchFamily="34" charset="0"/>
              </a:rPr>
              <a:t>と大きな目標の加速化プロジェクトを通じた支援の対象者人数の拡大に向けて、全クラブが取り組む必要があります。その方法とはどのようなものでしょうか？</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3</a:t>
            </a:fld>
            <a:endParaRPr lang="en-US"/>
          </a:p>
        </p:txBody>
      </p:sp>
    </p:spTree>
    <p:extLst>
      <p:ext uri="{BB962C8B-B14F-4D97-AF65-F5344CB8AC3E}">
        <p14:creationId xmlns:p14="http://schemas.microsoft.com/office/powerpoint/2010/main" val="3187063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「夢を拓く」プロジェクトを始めることです。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4</a:t>
            </a:fld>
            <a:endParaRPr lang="en-US"/>
          </a:p>
        </p:txBody>
      </p:sp>
    </p:spTree>
    <p:extLst>
      <p:ext uri="{BB962C8B-B14F-4D97-AF65-F5344CB8AC3E}">
        <p14:creationId xmlns:p14="http://schemas.microsoft.com/office/powerpoint/2010/main" val="3911771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「夢を拓く」プロジェクトを実施しているクラブ、あるいは別のクラブのプロジェクトをサポートしているクラブは、全体のわずか</a:t>
            </a:r>
            <a:r>
              <a:rPr lang="en-US" sz="1800" kern="100" dirty="0">
                <a:effectLst/>
                <a:latin typeface="SimSun" panose="02010600030101010101" pitchFamily="2" charset="-122"/>
                <a:ea typeface="Yu Gothic" panose="020B0400000000000000" pitchFamily="34" charset="-128"/>
                <a:cs typeface="Arial" panose="020B0604020202020204" pitchFamily="34" charset="0"/>
              </a:rPr>
              <a:t>4</a:t>
            </a:r>
            <a:r>
              <a:rPr lang="ja-JP" sz="1800" kern="100" dirty="0">
                <a:effectLst/>
                <a:latin typeface="SimSun" panose="02010600030101010101" pitchFamily="2" charset="-122"/>
                <a:ea typeface="Yu Gothic" panose="020B0400000000000000" pitchFamily="34" charset="-128"/>
                <a:cs typeface="Arial" panose="020B0604020202020204" pitchFamily="34" charset="0"/>
              </a:rPr>
              <a:t>割にとどまります。これは、ソロプチミストの私たちが手を取り合うことで生まれる力がまだ最大限には発揮されていないことを意味します。プログラムへの関与を開始していないクラブが支援に関わる一番の方法は、「夢を拓く」プロジェクトに参加することです。「夢を拓く」プロジェクトでは、奨学金などの他のプロジェクトよりも</a:t>
            </a:r>
            <a:r>
              <a:rPr lang="en-US" sz="1800" kern="100" dirty="0">
                <a:effectLst/>
                <a:latin typeface="SimSun" panose="02010600030101010101" pitchFamily="2" charset="-122"/>
                <a:ea typeface="Yu Gothic" panose="020B0400000000000000" pitchFamily="34" charset="-128"/>
                <a:cs typeface="Arial" panose="020B0604020202020204" pitchFamily="34" charset="0"/>
              </a:rPr>
              <a:t>1</a:t>
            </a:r>
            <a:r>
              <a:rPr lang="ja-JP" sz="1800" kern="100" dirty="0">
                <a:effectLst/>
                <a:latin typeface="SimSun" panose="02010600030101010101" pitchFamily="2" charset="-122"/>
                <a:ea typeface="Yu Gothic" panose="020B0400000000000000" pitchFamily="34" charset="-128"/>
                <a:cs typeface="Arial" panose="020B0604020202020204" pitchFamily="34" charset="0"/>
              </a:rPr>
              <a:t>人あたりのコストを大きく抑え、多くの女性に影響をもたらすことができます。また、新しい会員や支援者になる可能性のある人にボランティアとしてプロジェクトに参加してもらう優れた機会でもあります。ソロプチミストがもたらす実際の影響と変化を目にしてもらうことで、参加を促すことができます。</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5</a:t>
            </a:fld>
            <a:endParaRPr lang="en-US"/>
          </a:p>
        </p:txBody>
      </p:sp>
    </p:spTree>
    <p:extLst>
      <p:ext uri="{BB962C8B-B14F-4D97-AF65-F5344CB8AC3E}">
        <p14:creationId xmlns:p14="http://schemas.microsoft.com/office/powerpoint/2010/main" val="1465455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ご所属のクラブがすでに「夢を拓く」プロジェクトを実施している場合は、リーチを拡大する方法を検討してください。新しいパートナーシップ、友人紹介に対するインセンティブ、食事の提供や交通機関の利便性を確保することによるアクセシビリティ（参加しやすさ）の改善などが考えられます。クラブでのプログラム拡大に向けて追加の資金が必要になる場合は、ソロプチミストクラブ助成金に申請するか、プロジェクトへの協賛を得られる他の資金源を検討してください。</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6</a:t>
            </a:fld>
            <a:endParaRPr lang="en-US"/>
          </a:p>
        </p:txBody>
      </p:sp>
    </p:spTree>
    <p:extLst>
      <p:ext uri="{BB962C8B-B14F-4D97-AF65-F5344CB8AC3E}">
        <p14:creationId xmlns:p14="http://schemas.microsoft.com/office/powerpoint/2010/main" val="467578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ja-JP" sz="1800" kern="100" dirty="0">
                <a:effectLst/>
                <a:latin typeface="Aptos" panose="020B0004020202020204" pitchFamily="34" charset="0"/>
                <a:ea typeface="SimSun" panose="02010600030101010101" pitchFamily="2" charset="-122"/>
                <a:cs typeface="Arial" panose="020B0604020202020204" pitchFamily="34" charset="0"/>
              </a:rPr>
              <a:t>「夢を生きる」アワードで影響力を拡大することもできます。まず、ご所属のクラブで賞の数を増やすための十分な資金があることを確認し、必要であれば、予算をその支援に充てるか、地元の企業や個人に賞のスポンサー協力を求めることを検討してください。驚くような協力が得られるかもしれません。</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7</a:t>
            </a:fld>
            <a:endParaRPr lang="en-US"/>
          </a:p>
        </p:txBody>
      </p:sp>
    </p:spTree>
    <p:extLst>
      <p:ext uri="{BB962C8B-B14F-4D97-AF65-F5344CB8AC3E}">
        <p14:creationId xmlns:p14="http://schemas.microsoft.com/office/powerpoint/2010/main" val="379906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より多くの女性に応募してもらうには、宣伝や広報が鍵となります。賞の対象となる層を支援している非営利団体や学校と応募書類を共有し、広報担当者の連絡先を確保してください。これらの組織で応募者向けのワークショップを開催し、応募を検討している女性達の質問に答えて支援します。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最後に、リーチを拡大することを検討してください。応募数が多い地元のクラブと繋がり、応募書類の共有を依頼してください。これにより、さらに多くの女性が賞を受けられるようになります。</a:t>
            </a:r>
            <a:r>
              <a:rPr lang="en-US" sz="1800" kern="100" dirty="0">
                <a:effectLst/>
                <a:latin typeface="SimSun" panose="02010600030101010101" pitchFamily="2" charset="-122"/>
                <a:ea typeface="Yu Gothic" panose="020B0400000000000000" pitchFamily="34" charset="-128"/>
                <a:cs typeface="Arial" panose="020B0604020202020204" pitchFamily="34" charset="0"/>
              </a:rPr>
              <a:t>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8</a:t>
            </a:fld>
            <a:endParaRPr lang="en-US"/>
          </a:p>
        </p:txBody>
      </p:sp>
    </p:spTree>
    <p:extLst>
      <p:ext uri="{BB962C8B-B14F-4D97-AF65-F5344CB8AC3E}">
        <p14:creationId xmlns:p14="http://schemas.microsoft.com/office/powerpoint/2010/main" val="2907348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ここまでで紹介したアドバイスの多くは「大きな目標の加速化プロジェクト」にも当てはまります。ただし、「大きな目標の加速化プロジェクト」では、選んだプロジェクトがいかに多くの女性にリーチできるかが重視されます。例えば、低所得世帯の少女</a:t>
            </a:r>
            <a:r>
              <a:rPr lang="en-US" sz="1800" kern="100" dirty="0">
                <a:effectLst/>
                <a:latin typeface="SimSun" panose="02010600030101010101" pitchFamily="2" charset="-122"/>
                <a:ea typeface="Yu Gothic" panose="020B0400000000000000" pitchFamily="34" charset="-128"/>
                <a:cs typeface="Arial" panose="020B0604020202020204" pitchFamily="34" charset="0"/>
              </a:rPr>
              <a:t>2</a:t>
            </a:r>
            <a:r>
              <a:rPr lang="ja-JP" sz="1800" kern="100" dirty="0">
                <a:effectLst/>
                <a:latin typeface="SimSun" panose="02010600030101010101" pitchFamily="2" charset="-122"/>
                <a:ea typeface="Yu Gothic" panose="020B0400000000000000" pitchFamily="34" charset="-128"/>
                <a:cs typeface="Arial" panose="020B0604020202020204" pitchFamily="34" charset="0"/>
              </a:rPr>
              <a:t>人が大学に通えるように</a:t>
            </a:r>
            <a:r>
              <a:rPr lang="en-US" sz="1800" kern="100" dirty="0">
                <a:effectLst/>
                <a:latin typeface="SimSun" panose="02010600030101010101" pitchFamily="2" charset="-122"/>
                <a:ea typeface="Yu Gothic" panose="020B0400000000000000" pitchFamily="34" charset="-128"/>
                <a:cs typeface="Arial" panose="020B0604020202020204" pitchFamily="34" charset="0"/>
              </a:rPr>
              <a:t>2</a:t>
            </a:r>
            <a:r>
              <a:rPr lang="ja-JP" sz="1800" kern="100" dirty="0">
                <a:effectLst/>
                <a:latin typeface="SimSun" panose="02010600030101010101" pitchFamily="2" charset="-122"/>
                <a:ea typeface="Yu Gothic" panose="020B0400000000000000" pitchFamily="34" charset="-128"/>
                <a:cs typeface="Arial" panose="020B0604020202020204" pitchFamily="34" charset="0"/>
              </a:rPr>
              <a:t>台のノートパソコンを購入する場合と、低所得世帯の女性</a:t>
            </a:r>
            <a:r>
              <a:rPr lang="en-US" sz="1800" kern="100" dirty="0">
                <a:effectLst/>
                <a:latin typeface="SimSun" panose="02010600030101010101" pitchFamily="2" charset="-122"/>
                <a:ea typeface="Yu Gothic" panose="020B0400000000000000" pitchFamily="34" charset="-128"/>
                <a:cs typeface="Arial" panose="020B0604020202020204" pitchFamily="34" charset="0"/>
              </a:rPr>
              <a:t>50</a:t>
            </a:r>
            <a:r>
              <a:rPr lang="ja-JP" sz="1800" kern="100" dirty="0">
                <a:effectLst/>
                <a:latin typeface="SimSun" panose="02010600030101010101" pitchFamily="2" charset="-122"/>
                <a:ea typeface="Yu Gothic" panose="020B0400000000000000" pitchFamily="34" charset="-128"/>
                <a:cs typeface="Arial" panose="020B0604020202020204" pitchFamily="34" charset="0"/>
              </a:rPr>
              <a:t>人を対象に面接や仕事のスキルに関するクラスを開催する場合とを比べると、クラス開催の方がリーチできる人数は多くなります。もう一つのお勧めしたいプロジェクトは、低所得地域の学校や里親施設、シェルターなど、地域の組織に生理用品を直接提供する取り組みです。こうしたプロジェクトでは受益者数の見積もりが必要になるかもしれませんが、数千人規模にリーチできる可能性があるため、少女の通学や女性の就業を支援できる簡単な方法の一つだと言えます。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もちろん、大規模なリーチでなくても、こだわりを持って実施しているプロジェクトがあるのなら、それをやめる必要はありません。そのプロジェクトを通してより多くの女性や少女にリーチするために、発想の転換をしてみることをお勧めします。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9</a:t>
            </a:fld>
            <a:endParaRPr lang="en-US"/>
          </a:p>
        </p:txBody>
      </p:sp>
    </p:spTree>
    <p:extLst>
      <p:ext uri="{BB962C8B-B14F-4D97-AF65-F5344CB8AC3E}">
        <p14:creationId xmlns:p14="http://schemas.microsoft.com/office/powerpoint/2010/main" val="1841871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Calibri" panose="020F0502020204030204" pitchFamily="34" charset="0"/>
              </a:rPr>
              <a:t>より多くの女性や少女にリーチするために大切なのは、社会の認知度を高め、プログラム参加者のストーリーを共有することです。ストーリーには、非常に説得力があります。女性達のストーリーを共有するにあたり、コミュニケーションが鍵となります。ただ力強いストーリーを伝えるだけでなく、参加者が自分のストーリーの伝えられ方に納得しできるようコミュニケーションを徹底します。自身が経験した逆境についてのストーリーが共有されることで力を感じる人もいれば、それを難しいと感じたり、軽んじられたと感じたりする人もいます。ストーリーを共有する際の言葉に敬意が感じられない場合や、本人の強みが十分に強調されていないといった場合は特にそうです。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Calibri" panose="020F0502020204030204" pitchFamily="34" charset="0"/>
              </a:rPr>
              <a:t>参加者自身の言葉を引用する場合を除いて、「被害者」や「依存症」といった言葉は避けてください。人を主体にした表現は、受賞者が経験した境遇がその人物を定義するわけではないことを示します。例えば、「家庭内暴力を経験した」という表現と「虐待された女性」という表現には違いがあります。参加者のストーリーを伝えるための資料の内容は必ず参加者に確認してもらい、変更の要請に応じて編集を行ってください。こうすることで、参加者の声を大切にしていることが伝わります。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10</a:t>
            </a:fld>
            <a:endParaRPr lang="en-US"/>
          </a:p>
        </p:txBody>
      </p:sp>
    </p:spTree>
    <p:extLst>
      <p:ext uri="{BB962C8B-B14F-4D97-AF65-F5344CB8AC3E}">
        <p14:creationId xmlns:p14="http://schemas.microsoft.com/office/powerpoint/2010/main" val="1911541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Calibri" panose="020F0502020204030204" pitchFamily="34" charset="0"/>
              </a:rPr>
              <a:t>この点は、より多くの女性や少女へのリーチの拡大にはあまり関係ないように思えるかもしれませんが、想像してみてください。自分の個人情報を確認できないまま公開されたり、自分が経験した大変な出来事について人前で話すプレッシャーを感じたりするのは、どのような気持ちでしょうか。そのような体制の教育賞への応募やプログラムへの参加をご友人に勧めようとは思わないはずです。</a:t>
            </a:r>
            <a:r>
              <a:rPr lang="en-US" sz="1800" kern="100" dirty="0">
                <a:effectLst/>
                <a:latin typeface="SimSun" panose="02010600030101010101" pitchFamily="2" charset="-122"/>
                <a:ea typeface="Yu Gothic" panose="020B0400000000000000" pitchFamily="34" charset="-128"/>
                <a:cs typeface="Calibri" panose="020F0502020204030204" pitchFamily="34" charset="0"/>
              </a:rPr>
              <a:t>SNS</a:t>
            </a:r>
            <a:r>
              <a:rPr lang="ja-JP" sz="1800" kern="100" dirty="0">
                <a:effectLst/>
                <a:latin typeface="SimSun" panose="02010600030101010101" pitchFamily="2" charset="-122"/>
                <a:ea typeface="Yu Gothic" panose="020B0400000000000000" pitchFamily="34" charset="-128"/>
                <a:cs typeface="Calibri" panose="020F0502020204030204" pitchFamily="34" charset="0"/>
              </a:rPr>
              <a:t>の時代では、情報は急速に拡散します。皆さんのクラブの評判、私たちのグローバルブランド、そして参加者の個人の尊厳を守るためにも、ソロプチミストのプログラムに関わる人々全員にとって、それが最高の経験となるよう努力することが大切です。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r>
              <a:rPr lang="en-US" sz="1800" kern="100" dirty="0">
                <a:effectLst/>
                <a:latin typeface="SimSun" panose="02010600030101010101" pitchFamily="2" charset="-122"/>
                <a:ea typeface="Yu Gothic" panose="020B0400000000000000" pitchFamily="34" charset="-128"/>
                <a:cs typeface="Calibri" panose="020F0502020204030204" pitchFamily="34" charset="0"/>
              </a:rPr>
              <a:t>SIA</a:t>
            </a:r>
            <a:r>
              <a:rPr lang="ja-JP" sz="1800" kern="100" dirty="0">
                <a:effectLst/>
                <a:latin typeface="SimSun" panose="02010600030101010101" pitchFamily="2" charset="-122"/>
                <a:ea typeface="Yu Gothic" panose="020B0400000000000000" pitchFamily="34" charset="-128"/>
                <a:cs typeface="Calibri" panose="020F0502020204030204" pitchFamily="34" charset="0"/>
              </a:rPr>
              <a:t>では、敬意を持って受賞者をお祝いするためのリソースを用意していますので、それを皆さんと今後共有します。これらのアドバイスの多くは、皆さんのクラブの主催するプログラムへの参加者に当てはまるものです。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11</a:t>
            </a:fld>
            <a:endParaRPr lang="en-US"/>
          </a:p>
        </p:txBody>
      </p:sp>
    </p:spTree>
    <p:extLst>
      <p:ext uri="{BB962C8B-B14F-4D97-AF65-F5344CB8AC3E}">
        <p14:creationId xmlns:p14="http://schemas.microsoft.com/office/powerpoint/2010/main" val="308094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ja-JP" sz="1800" kern="100" dirty="0">
                <a:effectLst/>
                <a:latin typeface="Aptos" panose="020B0004020202020204" pitchFamily="34" charset="0"/>
                <a:ea typeface="SimSun" panose="02010600030101010101" pitchFamily="2" charset="-122"/>
                <a:cs typeface="Arial" panose="020B0604020202020204" pitchFamily="34" charset="0"/>
              </a:rPr>
              <a:t>一点、覚えておいて欲しい点があります。以前挑戦したときに成功しなかったことが、今回も同じ結果になるとは限りません。パートナーシップの構築に、もう一度挑戦してみてください。学校で、新しい担当者の連絡先を求めてください。他のクラブと話して、どのような取り組みがうまくいったか尋ねてみてください。オープンな姿勢で新しいやり方を取り入れていきましょう。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12</a:t>
            </a:fld>
            <a:endParaRPr lang="en-US"/>
          </a:p>
        </p:txBody>
      </p:sp>
    </p:spTree>
    <p:extLst>
      <p:ext uri="{BB962C8B-B14F-4D97-AF65-F5344CB8AC3E}">
        <p14:creationId xmlns:p14="http://schemas.microsoft.com/office/powerpoint/2010/main" val="4177141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この大きな目標に取り組むにあたり、役に立つツールやリソースがあるだけでなく、支援してくれる人々がいることを、是非覚えておいてください。孤立する必要はありません。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r>
              <a:rPr lang="ja-JP" sz="1800" kern="100" dirty="0">
                <a:effectLst/>
                <a:latin typeface="Aptos" panose="020B0004020202020204" pitchFamily="34" charset="0"/>
                <a:ea typeface="SimSun" panose="02010600030101010101" pitchFamily="2" charset="-122"/>
                <a:cs typeface="Arial" panose="020B0604020202020204" pitchFamily="34" charset="0"/>
              </a:rPr>
              <a:t>ご不明な点がある場合、クラブのドリーム</a:t>
            </a:r>
            <a:r>
              <a:rPr lang="ja-JP" sz="1800" kern="100" dirty="0">
                <a:effectLst/>
                <a:latin typeface="Aptos" panose="020B0004020202020204" pitchFamily="34" charset="0"/>
                <a:ea typeface="MS Gothic" panose="020B0609070205080204" pitchFamily="49" charset="-128"/>
                <a:cs typeface="MS Gothic" panose="020B0609070205080204" pitchFamily="49" charset="-128"/>
              </a:rPr>
              <a:t>・</a:t>
            </a:r>
            <a:r>
              <a:rPr lang="ja-JP" sz="1800" kern="100" dirty="0">
                <a:effectLst/>
                <a:latin typeface="Aptos" panose="020B0004020202020204" pitchFamily="34" charset="0"/>
                <a:ea typeface="SimSun" panose="02010600030101010101" pitchFamily="2" charset="-122"/>
                <a:cs typeface="SimSun" panose="02010600030101010101" pitchFamily="2" charset="-122"/>
              </a:rPr>
              <a:t>プログラムや大きな目標の加速化プロジェクトの活動を拡大する方法についてアイデアを必要とされている場合には、地域委員長である私と</a:t>
            </a:r>
            <a:r>
              <a:rPr lang="en-US" sz="1800" kern="100" dirty="0">
                <a:effectLst/>
                <a:latin typeface="SimSun" panose="02010600030101010101" pitchFamily="2" charset="-122"/>
                <a:ea typeface="Yu Gothic" panose="020B0400000000000000" pitchFamily="34" charset="-128"/>
                <a:cs typeface="Arial" panose="020B0604020202020204" pitchFamily="34" charset="0"/>
              </a:rPr>
              <a:t>SIA</a:t>
            </a:r>
            <a:r>
              <a:rPr lang="ja-JP" sz="1800" kern="100" dirty="0">
                <a:effectLst/>
                <a:latin typeface="SimSun" panose="02010600030101010101" pitchFamily="2" charset="-122"/>
                <a:ea typeface="Yu Gothic" panose="020B0400000000000000" pitchFamily="34" charset="-128"/>
                <a:cs typeface="Arial" panose="020B0604020202020204" pitchFamily="34" charset="0"/>
              </a:rPr>
              <a:t>本部スタッフがいつでもお手伝いいたします。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13</a:t>
            </a:fld>
            <a:endParaRPr lang="en-US"/>
          </a:p>
        </p:txBody>
      </p:sp>
    </p:spTree>
    <p:extLst>
      <p:ext uri="{BB962C8B-B14F-4D97-AF65-F5344CB8AC3E}">
        <p14:creationId xmlns:p14="http://schemas.microsoft.com/office/powerpoint/2010/main" val="677738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ja-JP" sz="1800" kern="100" dirty="0">
                <a:effectLst/>
                <a:latin typeface="Aptos" panose="020B0004020202020204" pitchFamily="34" charset="0"/>
                <a:ea typeface="SimSun" panose="02010600030101010101" pitchFamily="2" charset="-122"/>
                <a:cs typeface="Arial" panose="020B0604020202020204" pitchFamily="34" charset="0"/>
              </a:rPr>
              <a:t>皆さんのクラブで大きな目標の対象となるプロジェクトに資金援助が必要な場合は、「教育と経済的エンパワーメントのためのソロプチミストクラブ助成金」への申請をご検討ください。この資金は、教育の機会を通じてより多くの女性や少女にリーチするためのクラブ施策に役立つ可能性があります。</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14</a:t>
            </a:fld>
            <a:endParaRPr lang="en-US"/>
          </a:p>
        </p:txBody>
      </p:sp>
    </p:spTree>
    <p:extLst>
      <p:ext uri="{BB962C8B-B14F-4D97-AF65-F5344CB8AC3E}">
        <p14:creationId xmlns:p14="http://schemas.microsoft.com/office/powerpoint/2010/main" val="4084832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ja-JP" sz="1800" kern="100" dirty="0">
                <a:effectLst/>
                <a:latin typeface="Aptos" panose="020B0004020202020204" pitchFamily="34" charset="0"/>
                <a:ea typeface="SimSun" panose="02010600030101010101" pitchFamily="2" charset="-122"/>
                <a:cs typeface="Arial" panose="020B0604020202020204" pitchFamily="34" charset="0"/>
              </a:rPr>
              <a:t>教育の機会を通じ、連盟全体の女性や少女たちの暮らしが改善されることを想像してみてください。彼女達の将来の活躍を支え、当団体の主催プログラムの影響力を世界的に拡大する上で、皆さんのクラブがいかに重要な役割を果たすことができるかを、是非考えてみてください。</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84D319E-7D91-4E74-9A3C-2DF469A9B400}" type="slidenum">
              <a:rPr lang="en-US" smtClean="0"/>
              <a:t>15</a:t>
            </a:fld>
            <a:endParaRPr lang="en-US"/>
          </a:p>
        </p:txBody>
      </p:sp>
    </p:spTree>
    <p:extLst>
      <p:ext uri="{BB962C8B-B14F-4D97-AF65-F5344CB8AC3E}">
        <p14:creationId xmlns:p14="http://schemas.microsoft.com/office/powerpoint/2010/main" val="5476425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0289F9E-9962-4B7B-BA18-A15907CCC6BF}" type="slidenum">
              <a:rPr lang="en-US" smtClean="0"/>
              <a:t>‹#›</a:t>
            </a:fld>
            <a:endParaRPr lang="en-US"/>
          </a:p>
        </p:txBody>
      </p:sp>
    </p:spTree>
    <p:extLst>
      <p:ext uri="{BB962C8B-B14F-4D97-AF65-F5344CB8AC3E}">
        <p14:creationId xmlns:p14="http://schemas.microsoft.com/office/powerpoint/2010/main" val="3465847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99466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112556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D92BC-42A9-434B-8530-ADBF4485E407}"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120722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035108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D92BC-42A9-434B-8530-ADBF4485E407}" type="datetimeFigureOut">
              <a:rPr lang="en-US" smtClean="0"/>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83617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9/5/2024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423693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00259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41324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32853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225106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199473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600648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894693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452109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527467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284784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9D0D92BC-42A9-434B-8530-ADBF4485E407}" type="datetimeFigureOut">
              <a:rPr lang="en-US" smtClean="0"/>
              <a:pPr/>
              <a:t>9/5/2024</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333815399"/>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gif"/><Relationship Id="rId5" Type="http://schemas.microsoft.com/office/2007/relationships/hdphoto" Target="../media/hdphoto1.wdp"/><Relationship Id="rId4" Type="http://schemas.openxmlformats.org/officeDocument/2006/relationships/image" Target="../media/image4.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g"/><Relationship Id="rId5" Type="http://schemas.microsoft.com/office/2007/relationships/hdphoto" Target="../media/hdphoto4.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5.wdp"/><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5.pn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microsoft.com/office/2007/relationships/hdphoto" Target="../media/hdphoto6.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07475C3-8D70-2B17-10B1-C28594467F87}"/>
              </a:ext>
            </a:extLst>
          </p:cNvPr>
          <p:cNvPicPr>
            <a:picLocks noChangeAspect="1"/>
          </p:cNvPicPr>
          <p:nvPr/>
        </p:nvPicPr>
        <p:blipFill rotWithShape="1">
          <a:blip r:embed="rId3"/>
          <a:srcRect t="8673" b="8673"/>
          <a:stretch/>
        </p:blipFill>
        <p:spPr>
          <a:xfrm>
            <a:off x="456289" y="393928"/>
            <a:ext cx="4932951" cy="6105726"/>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695058" y="5963265"/>
            <a:ext cx="5428551" cy="457413"/>
          </a:xfrm>
        </p:spPr>
        <p:txBody>
          <a:bodyPr>
            <a:normAutofit/>
          </a:bodyPr>
          <a:lstStyle/>
          <a:p>
            <a:pPr algn="l" rtl="0"/>
            <a:r>
              <a:rPr lang="ja" sz="2000" b="0" i="0" u="none" baseline="0">
                <a:solidFill>
                  <a:schemeClr val="bg1"/>
                </a:solidFill>
              </a:rPr>
              <a:t>2024年度 地域会議</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ja"/>
          </a:p>
        </p:txBody>
      </p:sp>
      <p:sp>
        <p:nvSpPr>
          <p:cNvPr id="4" name="Title 3">
            <a:extLst>
              <a:ext uri="{FF2B5EF4-FFF2-40B4-BE49-F238E27FC236}">
                <a16:creationId xmlns:a16="http://schemas.microsoft.com/office/drawing/2014/main" id="{6307027A-FC1D-4C1C-A338-DFE0AE0A1047}"/>
              </a:ext>
            </a:extLst>
          </p:cNvPr>
          <p:cNvSpPr>
            <a:spLocks noGrp="1"/>
          </p:cNvSpPr>
          <p:nvPr>
            <p:ph type="ctrTitle"/>
          </p:nvPr>
        </p:nvSpPr>
        <p:spPr>
          <a:xfrm>
            <a:off x="5695058" y="4350807"/>
            <a:ext cx="5428551" cy="738781"/>
          </a:xfrm>
        </p:spPr>
        <p:txBody>
          <a:bodyPr/>
          <a:lstStyle/>
          <a:p>
            <a:pPr algn="l" rtl="0"/>
            <a:r>
              <a:rPr lang="ja" sz="2400" b="0" i="0" u="none" baseline="0">
                <a:solidFill>
                  <a:schemeClr val="bg1"/>
                </a:solidFill>
                <a:latin typeface="+mn-lt"/>
                <a:ea typeface="+mn-lt"/>
                <a:cs typeface="+mn-lt"/>
              </a:rPr>
              <a:t>発表者：</a:t>
            </a:r>
            <a:br>
              <a:rPr lang="ja" sz="2400">
                <a:solidFill>
                  <a:schemeClr val="bg1"/>
                </a:solidFill>
                <a:latin typeface="+mn-lt"/>
              </a:rPr>
            </a:br>
            <a:r>
              <a:rPr lang="ja" sz="2400" b="0" i="0" u="none" baseline="0">
                <a:solidFill>
                  <a:schemeClr val="bg1"/>
                </a:solidFill>
                <a:latin typeface="+mn-lt"/>
                <a:ea typeface="+mn-lt"/>
                <a:cs typeface="+mn-lt"/>
              </a:rPr>
              <a:t>名前、地域、プログラム部門委員長</a:t>
            </a:r>
          </a:p>
        </p:txBody>
      </p:sp>
      <p:sp>
        <p:nvSpPr>
          <p:cNvPr id="5" name="Title 1">
            <a:extLst>
              <a:ext uri="{FF2B5EF4-FFF2-40B4-BE49-F238E27FC236}">
                <a16:creationId xmlns:a16="http://schemas.microsoft.com/office/drawing/2014/main" id="{09BEFE3A-490D-9ED5-D73D-052C653E1308}"/>
              </a:ext>
            </a:extLst>
          </p:cNvPr>
          <p:cNvSpPr txBox="1">
            <a:spLocks/>
          </p:cNvSpPr>
          <p:nvPr/>
        </p:nvSpPr>
        <p:spPr bwMode="gray">
          <a:xfrm>
            <a:off x="5561708" y="1219200"/>
            <a:ext cx="5896866" cy="27051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ja" sz="4800" b="1" i="0" u="none" baseline="0">
                <a:solidFill>
                  <a:schemeClr val="bg1"/>
                </a:solidFill>
              </a:rPr>
              <a:t>さらなる高みへ：</a:t>
            </a:r>
            <a:r>
              <a:rPr lang="ja" sz="4000" b="1" i="0" u="none" baseline="0">
                <a:solidFill>
                  <a:schemeClr val="bg1"/>
                </a:solidFill>
              </a:rPr>
              <a:t> </a:t>
            </a:r>
            <a:r>
              <a:rPr lang="ja" sz="4000" b="0" i="0" u="none" baseline="0"/>
              <a:t>大きな目標に向けて、より多くの女性と少女を支援する</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5"/>
                                        </p:tgtEl>
                                        <p:attrNameLst>
                                          <p:attrName>style.visibility</p:attrName>
                                        </p:attrNameLst>
                                      </p:cBhvr>
                                      <p:to>
                                        <p:strVal val="visible"/>
                                      </p:to>
                                    </p:set>
                                    <p:animEffect transition="in" filter="fade">
                                      <p:cBhvr>
                                        <p:cTn id="10"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871814" y="372689"/>
            <a:ext cx="9300886" cy="1770436"/>
          </a:xfrm>
        </p:spPr>
        <p:txBody>
          <a:bodyPr vert="horz" lIns="91440" tIns="45720" rIns="91440" bIns="45720" rtlCol="0" anchor="ctr">
            <a:normAutofit/>
          </a:bodyPr>
          <a:lstStyle/>
          <a:p>
            <a:pPr algn="ctr" rtl="0"/>
            <a:r>
              <a:rPr lang="ja" sz="3200" b="1" i="0" u="none" baseline="0">
                <a:solidFill>
                  <a:srgbClr val="002060"/>
                </a:solidFill>
              </a:rPr>
              <a:t>より多くの</a:t>
            </a:r>
            <a:r>
              <a:rPr lang="ja" b="1" i="0" u="none" baseline="0">
                <a:solidFill>
                  <a:schemeClr val="bg2"/>
                </a:solidFill>
              </a:rPr>
              <a:t>女性</a:t>
            </a:r>
            <a:r>
              <a:rPr lang="ja" sz="3200" b="1" i="0" u="none" baseline="0">
                <a:solidFill>
                  <a:schemeClr val="bg1"/>
                </a:solidFill>
              </a:rPr>
              <a:t>と</a:t>
            </a:r>
            <a:r>
              <a:rPr lang="ja" b="1" i="0" u="none" baseline="0">
                <a:solidFill>
                  <a:schemeClr val="bg2"/>
                </a:solidFill>
              </a:rPr>
              <a:t>少女</a:t>
            </a:r>
            <a:r>
              <a:rPr lang="ja" sz="3200" b="1" i="0" u="none" baseline="0">
                <a:solidFill>
                  <a:srgbClr val="002060"/>
                </a:solidFill>
              </a:rPr>
              <a:t>に</a:t>
            </a:r>
            <a:r>
              <a:rPr lang="ja" sz="3200" b="1" i="0" u="none" baseline="0">
                <a:solidFill>
                  <a:schemeClr val="bg1"/>
                </a:solidFill>
              </a:rPr>
              <a:t>クラブのリーチを</a:t>
            </a:r>
            <a:r>
              <a:rPr lang="ja" sz="3200" b="1" i="0" u="none" baseline="0">
                <a:solidFill>
                  <a:schemeClr val="bg2"/>
                </a:solidFill>
              </a:rPr>
              <a:t>拡大する</a:t>
            </a:r>
            <a:endParaRPr lang="ja" sz="3200" dirty="0">
              <a:solidFill>
                <a:schemeClr val="bg1"/>
              </a:solidFill>
            </a:endParaRPr>
          </a:p>
        </p:txBody>
      </p:sp>
      <p:sp>
        <p:nvSpPr>
          <p:cNvPr id="3" name="TextBox 2">
            <a:extLst>
              <a:ext uri="{FF2B5EF4-FFF2-40B4-BE49-F238E27FC236}">
                <a16:creationId xmlns:a16="http://schemas.microsoft.com/office/drawing/2014/main" id="{2AC615DC-D2A7-BBF9-8D02-014E1BD764B6}"/>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ja"/>
          </a:p>
        </p:txBody>
      </p:sp>
      <p:sp>
        <p:nvSpPr>
          <p:cNvPr id="4" name="Content Placeholder 2">
            <a:extLst>
              <a:ext uri="{FF2B5EF4-FFF2-40B4-BE49-F238E27FC236}">
                <a16:creationId xmlns:a16="http://schemas.microsoft.com/office/drawing/2014/main" id="{02553096-926D-EB9C-9D30-B5BA6083F1EF}"/>
              </a:ext>
            </a:extLst>
          </p:cNvPr>
          <p:cNvSpPr>
            <a:spLocks noGrp="1"/>
          </p:cNvSpPr>
          <p:nvPr>
            <p:ph idx="1"/>
          </p:nvPr>
        </p:nvSpPr>
        <p:spPr>
          <a:xfrm>
            <a:off x="5431901" y="2630118"/>
            <a:ext cx="6153150" cy="3221181"/>
          </a:xfrm>
        </p:spPr>
        <p:txBody>
          <a:bodyPr anchor="ctr">
            <a:normAutofit fontScale="92500" lnSpcReduction="10000"/>
          </a:bodyPr>
          <a:lstStyle/>
          <a:p>
            <a:pPr algn="l" rtl="0">
              <a:spcBef>
                <a:spcPts val="1800"/>
              </a:spcBef>
            </a:pPr>
            <a:r>
              <a:rPr lang="ja" sz="3600" b="1" i="0" u="none" baseline="0">
                <a:solidFill>
                  <a:schemeClr val="tx2"/>
                </a:solidFill>
              </a:rPr>
              <a:t>ドリーム・プログラム </a:t>
            </a:r>
          </a:p>
          <a:p>
            <a:pPr algn="l" rtl="0">
              <a:spcBef>
                <a:spcPts val="1800"/>
              </a:spcBef>
            </a:pPr>
            <a:endParaRPr lang="ja" sz="3600" b="1" dirty="0">
              <a:solidFill>
                <a:schemeClr val="tx2"/>
              </a:solidFill>
            </a:endParaRPr>
          </a:p>
          <a:p>
            <a:pPr algn="l" rtl="0">
              <a:spcBef>
                <a:spcPts val="1800"/>
              </a:spcBef>
            </a:pPr>
            <a:endParaRPr lang="ja" sz="3600" b="1" dirty="0">
              <a:solidFill>
                <a:schemeClr val="tx2"/>
              </a:solidFill>
            </a:endParaRPr>
          </a:p>
          <a:p>
            <a:pPr algn="l" rtl="0">
              <a:spcBef>
                <a:spcPts val="1800"/>
              </a:spcBef>
            </a:pPr>
            <a:r>
              <a:rPr lang="ja" sz="3600" b="1" i="0" u="none" baseline="0">
                <a:solidFill>
                  <a:schemeClr val="tx2"/>
                </a:solidFill>
              </a:rPr>
              <a:t>大きな目標の加速化プロジェクト</a:t>
            </a:r>
            <a:endParaRPr lang="ja" sz="2400" b="1" dirty="0">
              <a:solidFill>
                <a:schemeClr val="tx2"/>
              </a:solidFill>
            </a:endParaRPr>
          </a:p>
        </p:txBody>
      </p:sp>
      <p:pic>
        <p:nvPicPr>
          <p:cNvPr id="7" name="Picture 6" descr="複数の女性の頭&#10;&#10;自動生成された説明">
            <a:extLst>
              <a:ext uri="{FF2B5EF4-FFF2-40B4-BE49-F238E27FC236}">
                <a16:creationId xmlns:a16="http://schemas.microsoft.com/office/drawing/2014/main" id="{674B3307-7DFF-F386-9A77-1FE4079907E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796" b="97593" l="6771" r="90000">
                        <a14:foregroundMark x1="7865" y1="24259" x2="7865" y2="24259"/>
                        <a14:foregroundMark x1="6771" y1="80556" x2="6771" y2="80556"/>
                        <a14:foregroundMark x1="19844" y1="97685" x2="19844" y2="97685"/>
                        <a14:foregroundMark x1="31406" y1="8796" x2="31406" y2="8796"/>
                      </a14:backgroundRemoval>
                    </a14:imgEffect>
                  </a14:imgLayer>
                </a14:imgProps>
              </a:ext>
            </a:extLst>
          </a:blip>
          <a:stretch>
            <a:fillRect/>
          </a:stretch>
        </p:blipFill>
        <p:spPr>
          <a:xfrm>
            <a:off x="619124" y="2143125"/>
            <a:ext cx="7458075" cy="4195167"/>
          </a:xfrm>
          <a:prstGeom prst="rect">
            <a:avLst/>
          </a:prstGeom>
        </p:spPr>
      </p:pic>
      <p:pic>
        <p:nvPicPr>
          <p:cNvPr id="9" name="Picture 8" descr="テキストのクローズアップ&#10;&#10;自動生成された説明">
            <a:extLst>
              <a:ext uri="{FF2B5EF4-FFF2-40B4-BE49-F238E27FC236}">
                <a16:creationId xmlns:a16="http://schemas.microsoft.com/office/drawing/2014/main" id="{C42F344F-96CE-5364-62C1-0D50956E34E0}"/>
              </a:ext>
            </a:extLst>
          </p:cNvPr>
          <p:cNvPicPr>
            <a:picLocks noChangeAspect="1"/>
          </p:cNvPicPr>
          <p:nvPr/>
        </p:nvPicPr>
        <p:blipFill>
          <a:blip r:embed="rId6"/>
          <a:stretch>
            <a:fillRect/>
          </a:stretch>
        </p:blipFill>
        <p:spPr>
          <a:xfrm>
            <a:off x="8508476" y="3575588"/>
            <a:ext cx="2191809" cy="835640"/>
          </a:xfrm>
          <a:prstGeom prst="rect">
            <a:avLst/>
          </a:prstGeom>
        </p:spPr>
      </p:pic>
      <p:pic>
        <p:nvPicPr>
          <p:cNvPr id="11" name="Picture 10" descr="ロゴのクローズアップ&#10;&#10;自動生成された説明">
            <a:extLst>
              <a:ext uri="{FF2B5EF4-FFF2-40B4-BE49-F238E27FC236}">
                <a16:creationId xmlns:a16="http://schemas.microsoft.com/office/drawing/2014/main" id="{3D5447D4-4ACD-FAA4-B4C3-E5A23D2C53A3}"/>
              </a:ext>
            </a:extLst>
          </p:cNvPr>
          <p:cNvPicPr>
            <a:picLocks noChangeAspect="1"/>
          </p:cNvPicPr>
          <p:nvPr/>
        </p:nvPicPr>
        <p:blipFill>
          <a:blip r:embed="rId7"/>
          <a:stretch>
            <a:fillRect/>
          </a:stretch>
        </p:blipFill>
        <p:spPr>
          <a:xfrm>
            <a:off x="6480441" y="3526829"/>
            <a:ext cx="1790700" cy="933159"/>
          </a:xfrm>
          <a:prstGeom prst="rect">
            <a:avLst/>
          </a:prstGeom>
        </p:spPr>
      </p:pic>
      <p:sp>
        <p:nvSpPr>
          <p:cNvPr id="6" name="Google Shape;244;p33">
            <a:extLst>
              <a:ext uri="{FF2B5EF4-FFF2-40B4-BE49-F238E27FC236}">
                <a16:creationId xmlns:a16="http://schemas.microsoft.com/office/drawing/2014/main" id="{7AA85C72-4DD8-9D33-0459-EFA89C8B255E}"/>
              </a:ext>
            </a:extLst>
          </p:cNvPr>
          <p:cNvSpPr txBox="1">
            <a:spLocks/>
          </p:cNvSpPr>
          <p:nvPr/>
        </p:nvSpPr>
        <p:spPr>
          <a:xfrm>
            <a:off x="10255784" y="5894506"/>
            <a:ext cx="2634183" cy="869106"/>
          </a:xfrm>
          <a:prstGeom prst="rect">
            <a:avLst/>
          </a:prstGeom>
          <a:noFill/>
          <a:ln>
            <a:noFill/>
          </a:ln>
        </p:spPr>
        <p:txBody>
          <a:bodyPr spcFirstLastPara="1" wrap="square" lIns="91440"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ssistant" pitchFamily="2" charset="-79"/>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ja" sz="2800" b="1" i="0" u="none" baseline="0">
                <a:solidFill>
                  <a:srgbClr val="002060"/>
                </a:solidFill>
                <a:latin typeface="+mj-lt"/>
                <a:ea typeface="Yu Mincho" panose="02020400000000000000" pitchFamily="18" charset="-128"/>
                <a:cs typeface="Times New Roman" panose="02020603050405020304" pitchFamily="18" charset="0"/>
              </a:rPr>
              <a:t> 50万人</a:t>
            </a:r>
            <a:r>
              <a:rPr lang="ja" sz="2400" b="0" i="0" u="none" baseline="0">
                <a:solidFill>
                  <a:srgbClr val="002060"/>
                </a:solidFill>
                <a:latin typeface="+mj-lt"/>
                <a:ea typeface="Yu Mincho" panose="02020400000000000000" pitchFamily="18" charset="-128"/>
                <a:cs typeface="Times New Roman" panose="02020603050405020304" pitchFamily="18" charset="0"/>
              </a:rPr>
              <a:t>の</a:t>
            </a:r>
          </a:p>
          <a:p>
            <a:pPr algn="l" rtl="0"/>
            <a:r>
              <a:rPr lang="ja" sz="900" b="0" i="0" u="none" baseline="0">
                <a:solidFill>
                  <a:srgbClr val="002060"/>
                </a:solidFill>
                <a:latin typeface="+mj-lt"/>
                <a:ea typeface="Yu Mincho" panose="02020400000000000000" pitchFamily="18" charset="-128"/>
                <a:cs typeface="Times New Roman" panose="02020603050405020304" pitchFamily="18" charset="0"/>
              </a:rPr>
              <a:t>夢の実現に向けて力を与える</a:t>
            </a:r>
          </a:p>
        </p:txBody>
      </p:sp>
      <p:pic>
        <p:nvPicPr>
          <p:cNvPr id="8" name="Picture 4" descr="女子大学院生 - 人物のフリーアイコン">
            <a:extLst>
              <a:ext uri="{FF2B5EF4-FFF2-40B4-BE49-F238E27FC236}">
                <a16:creationId xmlns:a16="http://schemas.microsoft.com/office/drawing/2014/main" id="{597DBBB8-340C-1C18-3A4D-7BF07C832D8E}"/>
              </a:ext>
            </a:extLst>
          </p:cNvPr>
          <p:cNvPicPr>
            <a:picLocks noChangeAspect="1" noChangeArrowheads="1"/>
          </p:cNvPicPr>
          <p:nvPr/>
        </p:nvPicPr>
        <p:blipFill>
          <a:blip r:embed="rId8">
            <a:alphaModFix/>
            <a:duotone>
              <a:schemeClr val="accent1">
                <a:shade val="45000"/>
                <a:satMod val="135000"/>
              </a:schemeClr>
              <a:prstClr val="white"/>
            </a:duotone>
            <a:extLst>
              <a:ext uri="{BEBA8EAE-BF5A-486C-A8C5-ECC9F3942E4B}">
                <a14:imgProps xmlns:a14="http://schemas.microsoft.com/office/drawing/2010/main">
                  <a14:imgLayer r:embed="rId9">
                    <a14:imgEffect>
                      <a14:sharpenSoften amount="-50000"/>
                    </a14:imgEffect>
                    <a14:imgEffect>
                      <a14:colorTemperature colorTemp="15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527257" y="5943124"/>
            <a:ext cx="886542" cy="869106"/>
          </a:xfrm>
          <a:prstGeom prst="rect">
            <a:avLst/>
          </a:prstGeom>
          <a:noFill/>
          <a:ln>
            <a:noFill/>
          </a:ln>
        </p:spPr>
      </p:pic>
    </p:spTree>
    <p:extLst>
      <p:ext uri="{BB962C8B-B14F-4D97-AF65-F5344CB8AC3E}">
        <p14:creationId xmlns:p14="http://schemas.microsoft.com/office/powerpoint/2010/main" val="310113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EEA6B06-37BF-43FC-9986-67E8966764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4" name="Rectangle 13">
              <a:extLst>
                <a:ext uri="{FF2B5EF4-FFF2-40B4-BE49-F238E27FC236}">
                  <a16:creationId xmlns:a16="http://schemas.microsoft.com/office/drawing/2014/main" id="{D932D0FE-76FF-4860-ACE3-458B2BB90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5" name="Oval 14">
              <a:extLst>
                <a:ext uri="{FF2B5EF4-FFF2-40B4-BE49-F238E27FC236}">
                  <a16:creationId xmlns:a16="http://schemas.microsoft.com/office/drawing/2014/main" id="{E5D4D113-E6B9-4BCC-8EE7-ABFD7E942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6" name="Oval 15">
              <a:extLst>
                <a:ext uri="{FF2B5EF4-FFF2-40B4-BE49-F238E27FC236}">
                  <a16:creationId xmlns:a16="http://schemas.microsoft.com/office/drawing/2014/main" id="{909219B5-F7D1-4ED7-8DC1-CE442F43E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7" name="Oval 16">
              <a:extLst>
                <a:ext uri="{FF2B5EF4-FFF2-40B4-BE49-F238E27FC236}">
                  <a16:creationId xmlns:a16="http://schemas.microsoft.com/office/drawing/2014/main" id="{A0E47095-D247-457B-8082-990F3184C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8" name="Oval 17">
              <a:extLst>
                <a:ext uri="{FF2B5EF4-FFF2-40B4-BE49-F238E27FC236}">
                  <a16:creationId xmlns:a16="http://schemas.microsoft.com/office/drawing/2014/main" id="{E2DAA052-A50D-47AE-87C9-AAAB2A38F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9" name="Oval 18">
              <a:extLst>
                <a:ext uri="{FF2B5EF4-FFF2-40B4-BE49-F238E27FC236}">
                  <a16:creationId xmlns:a16="http://schemas.microsoft.com/office/drawing/2014/main" id="{3053F849-6CC2-45B1-B2CA-CCD77F8622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0" name="Freeform 5">
              <a:extLst>
                <a:ext uri="{FF2B5EF4-FFF2-40B4-BE49-F238E27FC236}">
                  <a16:creationId xmlns:a16="http://schemas.microsoft.com/office/drawing/2014/main" id="{86B102DE-9EA5-422F-910A-E4E2F0A594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22" name="Rectangle 21">
            <a:extLst>
              <a:ext uri="{FF2B5EF4-FFF2-40B4-BE49-F238E27FC236}">
                <a16:creationId xmlns:a16="http://schemas.microsoft.com/office/drawing/2014/main" id="{23D9DFF9-99E4-4FE6-9EAC-F1D7A7DFA5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7" name="TextBox 6">
            <a:extLst>
              <a:ext uri="{FF2B5EF4-FFF2-40B4-BE49-F238E27FC236}">
                <a16:creationId xmlns:a16="http://schemas.microsoft.com/office/drawing/2014/main" id="{543084F6-99A0-27D1-4435-FFEAA995BBA2}"/>
              </a:ext>
            </a:extLst>
          </p:cNvPr>
          <p:cNvSpPr txBox="1"/>
          <p:nvPr/>
        </p:nvSpPr>
        <p:spPr>
          <a:xfrm>
            <a:off x="1154955" y="4834466"/>
            <a:ext cx="9373098" cy="1185327"/>
          </a:xfrm>
          <a:prstGeom prst="rect">
            <a:avLst/>
          </a:prstGeom>
        </p:spPr>
        <p:txBody>
          <a:bodyPr vert="horz" lIns="91440" tIns="45720" rIns="91440" bIns="45720" rtlCol="0" anchor="b">
            <a:normAutofit fontScale="92500" lnSpcReduction="20000"/>
          </a:bodyPr>
          <a:lstStyle/>
          <a:p>
            <a:pPr algn="l" rtl="0">
              <a:lnSpc>
                <a:spcPct val="90000"/>
              </a:lnSpc>
              <a:spcBef>
                <a:spcPct val="0"/>
              </a:spcBef>
              <a:spcAft>
                <a:spcPts val="600"/>
              </a:spcAft>
            </a:pPr>
            <a:endParaRPr/>
          </a:p>
          <a:p>
            <a:pPr algn="l" rtl="0">
              <a:lnSpc>
                <a:spcPct val="90000"/>
              </a:lnSpc>
              <a:spcBef>
                <a:spcPct val="0"/>
              </a:spcBef>
              <a:spcAft>
                <a:spcPts val="600"/>
              </a:spcAft>
            </a:pPr>
            <a:r>
              <a:rPr kumimoji="0" lang="ja" sz="3600" b="1" i="0" u="none" strike="noStrike" kern="1200" cap="none" spc="0" normalizeH="0" baseline="0">
                <a:ln>
                  <a:noFill/>
                </a:ln>
                <a:solidFill>
                  <a:srgbClr val="ACCBF9"/>
                </a:solidFill>
                <a:effectLst/>
                <a:uLnTx/>
                <a:uFillTx/>
                <a:latin typeface="Century Gothic" panose="020B0502020202020204"/>
                <a:ea typeface="+mj-ea"/>
                <a:cs typeface="+mj-cs"/>
              </a:rPr>
              <a:t>より多くの</a:t>
            </a:r>
            <a:r>
              <a:rPr kumimoji="0" lang="ja" sz="3600" b="0" i="0" u="none" strike="noStrike" kern="1200" cap="none" spc="0" normalizeH="0" baseline="0">
                <a:ln>
                  <a:noFill/>
                </a:ln>
                <a:solidFill>
                  <a:prstClr val="white"/>
                </a:solidFill>
                <a:effectLst/>
                <a:uLnTx/>
                <a:uFillTx/>
                <a:latin typeface="Century Gothic" panose="020B0502020202020204"/>
                <a:ea typeface="+mj-ea"/>
                <a:cs typeface="+mj-cs"/>
              </a:rPr>
              <a:t>女性にリーチするためいかに施策を</a:t>
            </a:r>
            <a:r>
              <a:rPr kumimoji="0" lang="ja" sz="3600" b="0" i="0" u="none" strike="noStrike" kern="1200" cap="none" spc="0" normalizeH="0" baseline="0">
                <a:ln>
                  <a:noFill/>
                </a:ln>
                <a:solidFill>
                  <a:srgbClr val="ACCBF9"/>
                </a:solidFill>
                <a:effectLst/>
                <a:uLnTx/>
                <a:uFillTx/>
                <a:latin typeface="Century Gothic" panose="020B0502020202020204"/>
                <a:ea typeface="+mj-ea"/>
                <a:cs typeface="+mj-cs"/>
              </a:rPr>
              <a:t>改善すべきか？</a:t>
            </a:r>
            <a:endParaRPr lang="ja" sz="3600" dirty="0">
              <a:solidFill>
                <a:schemeClr val="bg2"/>
              </a:solidFill>
              <a:latin typeface="+mj-lt"/>
              <a:ea typeface="+mj-ea"/>
              <a:cs typeface="+mj-cs"/>
            </a:endParaRPr>
          </a:p>
        </p:txBody>
      </p:sp>
      <p:pic>
        <p:nvPicPr>
          <p:cNvPr id="4" name="Picture 3" descr="建物に描かれたカラフルな壁画&#10;&#10;自動生成された説明">
            <a:extLst>
              <a:ext uri="{FF2B5EF4-FFF2-40B4-BE49-F238E27FC236}">
                <a16:creationId xmlns:a16="http://schemas.microsoft.com/office/drawing/2014/main" id="{E5A53903-6337-5D1F-4EDF-403B48091478}"/>
              </a:ext>
            </a:extLst>
          </p:cNvPr>
          <p:cNvPicPr>
            <a:picLocks noChangeAspect="1"/>
          </p:cNvPicPr>
          <p:nvPr/>
        </p:nvPicPr>
        <p:blipFill rotWithShape="1">
          <a:blip r:embed="rId4"/>
          <a:srcRect t="27582" b="30299"/>
          <a:stretch/>
        </p:blipFill>
        <p:spPr>
          <a:xfrm>
            <a:off x="619124" y="2808288"/>
            <a:ext cx="10950565" cy="3459162"/>
          </a:xfrm>
          <a:prstGeom prst="rect">
            <a:avLst/>
          </a:prstGeom>
          <a:effectLst>
            <a:outerShdw blurRad="50800" dist="50800" dir="5400000" algn="tl" rotWithShape="0">
              <a:srgbClr val="000000">
                <a:alpha val="43000"/>
              </a:srgbClr>
            </a:outerShdw>
          </a:effectLst>
        </p:spPr>
      </p:pic>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ja"/>
          </a:p>
        </p:txBody>
      </p:sp>
      <p:sp>
        <p:nvSpPr>
          <p:cNvPr id="5" name="TextBox 4">
            <a:extLst>
              <a:ext uri="{FF2B5EF4-FFF2-40B4-BE49-F238E27FC236}">
                <a16:creationId xmlns:a16="http://schemas.microsoft.com/office/drawing/2014/main" id="{1010175C-8058-7E4E-B596-7C5576828D8F}"/>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
        <p:nvSpPr>
          <p:cNvPr id="2" name="TextBox 1">
            <a:extLst>
              <a:ext uri="{FF2B5EF4-FFF2-40B4-BE49-F238E27FC236}">
                <a16:creationId xmlns:a16="http://schemas.microsoft.com/office/drawing/2014/main" id="{11F92E8F-B725-654F-0953-D43E4804088B}"/>
              </a:ext>
            </a:extLst>
          </p:cNvPr>
          <p:cNvSpPr txBox="1"/>
          <p:nvPr/>
        </p:nvSpPr>
        <p:spPr>
          <a:xfrm>
            <a:off x="923437" y="882655"/>
            <a:ext cx="9373098" cy="1185327"/>
          </a:xfrm>
          <a:prstGeom prst="rect">
            <a:avLst/>
          </a:prstGeom>
        </p:spPr>
        <p:txBody>
          <a:bodyPr vert="horz" lIns="91440" tIns="45720" rIns="91440" bIns="45720" rtlCol="0" anchor="b">
            <a:normAutofit fontScale="92500" lnSpcReduction="20000"/>
          </a:bodyPr>
          <a:lstStyle/>
          <a:p>
            <a:pPr algn="l" rtl="0">
              <a:lnSpc>
                <a:spcPct val="90000"/>
              </a:lnSpc>
              <a:spcBef>
                <a:spcPct val="0"/>
              </a:spcBef>
              <a:spcAft>
                <a:spcPts val="600"/>
              </a:spcAft>
            </a:pPr>
            <a:endParaRPr/>
          </a:p>
          <a:p>
            <a:pPr algn="l" rtl="0">
              <a:lnSpc>
                <a:spcPct val="90000"/>
              </a:lnSpc>
              <a:spcBef>
                <a:spcPct val="0"/>
              </a:spcBef>
              <a:spcAft>
                <a:spcPts val="600"/>
              </a:spcAft>
            </a:pPr>
            <a:r>
              <a:rPr kumimoji="0" lang="ja" sz="3600" b="1" i="0" u="none" strike="noStrike" kern="1200" cap="none" spc="0" normalizeH="0" baseline="0">
                <a:ln>
                  <a:noFill/>
                </a:ln>
                <a:solidFill>
                  <a:srgbClr val="ACCBF9"/>
                </a:solidFill>
                <a:effectLst/>
                <a:uLnTx/>
                <a:uFillTx/>
                <a:latin typeface="Century Gothic" panose="020B0502020202020204"/>
                <a:ea typeface="+mj-ea"/>
                <a:cs typeface="+mj-cs"/>
              </a:rPr>
              <a:t>より多くの</a:t>
            </a:r>
            <a:r>
              <a:rPr kumimoji="0" lang="ja" sz="3600" b="0" i="0" u="none" strike="noStrike" kern="1200" cap="none" spc="0" normalizeH="0" baseline="0">
                <a:ln>
                  <a:noFill/>
                </a:ln>
                <a:solidFill>
                  <a:prstClr val="white"/>
                </a:solidFill>
                <a:effectLst/>
                <a:uLnTx/>
                <a:uFillTx/>
                <a:latin typeface="Century Gothic" panose="020B0502020202020204"/>
                <a:ea typeface="+mj-ea"/>
                <a:cs typeface="+mj-cs"/>
              </a:rPr>
              <a:t>女性にリーチするためいかに施策を</a:t>
            </a:r>
            <a:r>
              <a:rPr kumimoji="0" lang="ja" sz="3600" b="0" i="0" u="none" strike="noStrike" kern="1200" cap="none" spc="0" normalizeH="0" baseline="0">
                <a:ln>
                  <a:noFill/>
                </a:ln>
                <a:solidFill>
                  <a:srgbClr val="ACCBF9"/>
                </a:solidFill>
                <a:effectLst/>
                <a:uLnTx/>
                <a:uFillTx/>
                <a:latin typeface="Century Gothic" panose="020B0502020202020204"/>
                <a:ea typeface="+mj-ea"/>
                <a:cs typeface="+mj-cs"/>
              </a:rPr>
              <a:t>改善すべきか？</a:t>
            </a:r>
            <a:endParaRPr lang="ja" sz="3600" dirty="0">
              <a:solidFill>
                <a:schemeClr val="bg2"/>
              </a:solidFill>
              <a:latin typeface="+mj-lt"/>
              <a:ea typeface="+mj-ea"/>
              <a:cs typeface="+mj-cs"/>
            </a:endParaRPr>
          </a:p>
        </p:txBody>
      </p:sp>
    </p:spTree>
    <p:extLst>
      <p:ext uri="{BB962C8B-B14F-4D97-AF65-F5344CB8AC3E}">
        <p14:creationId xmlns:p14="http://schemas.microsoft.com/office/powerpoint/2010/main" val="74188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793003" y="620186"/>
            <a:ext cx="8761413" cy="706964"/>
          </a:xfrm>
        </p:spPr>
        <p:txBody>
          <a:bodyPr/>
          <a:lstStyle/>
          <a:p>
            <a:pPr algn="l" rtl="0"/>
            <a:r>
              <a:rPr lang="ja" sz="3200" b="0" i="0" u="none" baseline="0" dirty="0">
                <a:solidFill>
                  <a:schemeClr val="bg1"/>
                </a:solidFill>
              </a:rPr>
              <a:t>「夢を拓く」</a:t>
            </a:r>
            <a:r>
              <a:rPr lang="ja" sz="3200" b="0" i="0" u="none" baseline="0" dirty="0"/>
              <a:t>プロジェクトを開始しましょう！</a:t>
            </a:r>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endParaRPr lang="ja" sz="1400" dirty="0">
              <a:solidFill>
                <a:schemeClr val="accent1"/>
              </a:solidFill>
            </a:endParaRP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ja"/>
          </a:p>
        </p:txBody>
      </p:sp>
      <p:pic>
        <p:nvPicPr>
          <p:cNvPr id="4" name="Picture 3" descr="ボードを掲げる複数の人&#10;&#10;自動生成された説明">
            <a:extLst>
              <a:ext uri="{FF2B5EF4-FFF2-40B4-BE49-F238E27FC236}">
                <a16:creationId xmlns:a16="http://schemas.microsoft.com/office/drawing/2014/main" id="{BB25B961-795B-413E-DB43-EA48C84BD66E}"/>
              </a:ext>
            </a:extLst>
          </p:cNvPr>
          <p:cNvPicPr>
            <a:picLocks noChangeAspect="1"/>
          </p:cNvPicPr>
          <p:nvPr/>
        </p:nvPicPr>
        <p:blipFill rotWithShape="1">
          <a:blip r:embed="rId4">
            <a:alphaModFix/>
          </a:blip>
          <a:srcRect t="20838" b="19786"/>
          <a:stretch/>
        </p:blipFill>
        <p:spPr>
          <a:xfrm>
            <a:off x="476250" y="1852074"/>
            <a:ext cx="11239500" cy="4432319"/>
          </a:xfrm>
          <a:prstGeom prst="rect">
            <a:avLst/>
          </a:prstGeom>
        </p:spPr>
      </p:pic>
    </p:spTree>
    <p:extLst>
      <p:ext uri="{BB962C8B-B14F-4D97-AF65-F5344CB8AC3E}">
        <p14:creationId xmlns:p14="http://schemas.microsoft.com/office/powerpoint/2010/main" val="2009345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921247-27A9-A741-E244-C0C3F2ECB28A}"/>
              </a:ext>
            </a:extLst>
          </p:cNvPr>
          <p:cNvSpPr/>
          <p:nvPr/>
        </p:nvSpPr>
        <p:spPr>
          <a:xfrm>
            <a:off x="476250" y="1852074"/>
            <a:ext cx="11239500" cy="443231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endParaRPr lang="ja" sz="1400" dirty="0">
              <a:solidFill>
                <a:schemeClr val="accent1"/>
              </a:solidFill>
            </a:endParaRP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ja"/>
          </a:p>
        </p:txBody>
      </p:sp>
      <p:pic>
        <p:nvPicPr>
          <p:cNvPr id="4" name="Picture 3" descr="ボードを掲げる複数の人&#10;&#10;自動生成された説明">
            <a:extLst>
              <a:ext uri="{FF2B5EF4-FFF2-40B4-BE49-F238E27FC236}">
                <a16:creationId xmlns:a16="http://schemas.microsoft.com/office/drawing/2014/main" id="{BB25B961-795B-413E-DB43-EA48C84BD66E}"/>
              </a:ext>
            </a:extLst>
          </p:cNvPr>
          <p:cNvPicPr>
            <a:picLocks noChangeAspect="1"/>
          </p:cNvPicPr>
          <p:nvPr/>
        </p:nvPicPr>
        <p:blipFill rotWithShape="1">
          <a:blip r:embed="rId4">
            <a:alphaModFix amt="20000"/>
          </a:blip>
          <a:srcRect t="20838" b="19786"/>
          <a:stretch/>
        </p:blipFill>
        <p:spPr>
          <a:xfrm>
            <a:off x="476250" y="1852074"/>
            <a:ext cx="11239500" cy="4432319"/>
          </a:xfrm>
          <a:prstGeom prst="rect">
            <a:avLst/>
          </a:prstGeom>
        </p:spPr>
      </p:pic>
      <p:sp>
        <p:nvSpPr>
          <p:cNvPr id="10" name="Title 9">
            <a:extLst>
              <a:ext uri="{FF2B5EF4-FFF2-40B4-BE49-F238E27FC236}">
                <a16:creationId xmlns:a16="http://schemas.microsoft.com/office/drawing/2014/main" id="{199BB420-E346-6999-FF98-49F99C391D27}"/>
              </a:ext>
            </a:extLst>
          </p:cNvPr>
          <p:cNvSpPr>
            <a:spLocks noGrp="1"/>
          </p:cNvSpPr>
          <p:nvPr>
            <p:ph type="title"/>
          </p:nvPr>
        </p:nvSpPr>
        <p:spPr>
          <a:xfrm>
            <a:off x="8939806" y="791628"/>
            <a:ext cx="1588247" cy="706964"/>
          </a:xfrm>
        </p:spPr>
        <p:txBody>
          <a:bodyPr/>
          <a:lstStyle/>
          <a:p>
            <a:pPr algn="l" rtl="0"/>
            <a:r>
              <a:rPr lang="ja" sz="2800" b="1" i="0" u="none" baseline="0" dirty="0">
                <a:solidFill>
                  <a:schemeClr val="bg1"/>
                </a:solidFill>
              </a:rPr>
              <a:t>その理由とは？</a:t>
            </a:r>
          </a:p>
        </p:txBody>
      </p:sp>
      <p:sp>
        <p:nvSpPr>
          <p:cNvPr id="11" name="Title 1">
            <a:extLst>
              <a:ext uri="{FF2B5EF4-FFF2-40B4-BE49-F238E27FC236}">
                <a16:creationId xmlns:a16="http://schemas.microsoft.com/office/drawing/2014/main" id="{660E3351-7752-A71A-02B9-4E5E3411ED1A}"/>
              </a:ext>
            </a:extLst>
          </p:cNvPr>
          <p:cNvSpPr txBox="1">
            <a:spLocks/>
          </p:cNvSpPr>
          <p:nvPr/>
        </p:nvSpPr>
        <p:spPr bwMode="gray">
          <a:xfrm>
            <a:off x="793003" y="620186"/>
            <a:ext cx="8761413"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ja" sz="2800" b="0" i="0" u="none" baseline="0" dirty="0">
                <a:solidFill>
                  <a:schemeClr val="bg1"/>
                </a:solidFill>
              </a:rPr>
              <a:t>「夢を拓く」</a:t>
            </a:r>
            <a:r>
              <a:rPr lang="ja" sz="2800" b="0" i="0" u="none" baseline="0" dirty="0"/>
              <a:t>プロジェクトを開始しましょう！</a:t>
            </a:r>
          </a:p>
        </p:txBody>
      </p:sp>
      <p:graphicFrame>
        <p:nvGraphicFramePr>
          <p:cNvPr id="21" name="Content Placeholder 6">
            <a:extLst>
              <a:ext uri="{FF2B5EF4-FFF2-40B4-BE49-F238E27FC236}">
                <a16:creationId xmlns:a16="http://schemas.microsoft.com/office/drawing/2014/main" id="{3E9F1F37-F9C9-16AF-0A96-7CD3567E22B5}"/>
              </a:ext>
            </a:extLst>
          </p:cNvPr>
          <p:cNvGraphicFramePr>
            <a:graphicFrameLocks/>
          </p:cNvGraphicFramePr>
          <p:nvPr>
            <p:extLst>
              <p:ext uri="{D42A27DB-BD31-4B8C-83A1-F6EECF244321}">
                <p14:modId xmlns:p14="http://schemas.microsoft.com/office/powerpoint/2010/main" val="2509812006"/>
              </p:ext>
            </p:extLst>
          </p:nvPr>
        </p:nvGraphicFramePr>
        <p:xfrm>
          <a:off x="8226" y="1858709"/>
          <a:ext cx="5023902" cy="4597126"/>
        </p:xfrm>
        <a:graphic>
          <a:graphicData uri="http://schemas.openxmlformats.org/drawingml/2006/chart">
            <c:chart xmlns:c="http://schemas.openxmlformats.org/drawingml/2006/chart" xmlns:r="http://schemas.openxmlformats.org/officeDocument/2006/relationships" r:id="rId5"/>
          </a:graphicData>
        </a:graphic>
      </p:graphicFrame>
      <p:sp>
        <p:nvSpPr>
          <p:cNvPr id="23" name="Title 1">
            <a:extLst>
              <a:ext uri="{FF2B5EF4-FFF2-40B4-BE49-F238E27FC236}">
                <a16:creationId xmlns:a16="http://schemas.microsoft.com/office/drawing/2014/main" id="{58062B12-8E1F-7D2F-D4F6-F379A9BF3A71}"/>
              </a:ext>
            </a:extLst>
          </p:cNvPr>
          <p:cNvSpPr txBox="1">
            <a:spLocks/>
          </p:cNvSpPr>
          <p:nvPr/>
        </p:nvSpPr>
        <p:spPr bwMode="gray">
          <a:xfrm>
            <a:off x="1450577" y="2309950"/>
            <a:ext cx="1299298" cy="10212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ja" sz="3200" b="0" i="0" u="none" baseline="0">
                <a:solidFill>
                  <a:srgbClr val="EBEBEB"/>
                </a:solidFill>
              </a:rPr>
              <a:t>40%</a:t>
            </a:r>
          </a:p>
        </p:txBody>
      </p:sp>
      <p:sp>
        <p:nvSpPr>
          <p:cNvPr id="24" name="Title 1">
            <a:extLst>
              <a:ext uri="{FF2B5EF4-FFF2-40B4-BE49-F238E27FC236}">
                <a16:creationId xmlns:a16="http://schemas.microsoft.com/office/drawing/2014/main" id="{55A85E5E-C39B-6E83-7062-A6AEEA30F22E}"/>
              </a:ext>
            </a:extLst>
          </p:cNvPr>
          <p:cNvSpPr txBox="1">
            <a:spLocks/>
          </p:cNvSpPr>
          <p:nvPr/>
        </p:nvSpPr>
        <p:spPr bwMode="gray">
          <a:xfrm>
            <a:off x="3118100" y="3215325"/>
            <a:ext cx="1299298" cy="10212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ja" sz="3200" b="0" i="0" u="none" baseline="0">
                <a:solidFill>
                  <a:srgbClr val="EBEBEB"/>
                </a:solidFill>
              </a:rPr>
              <a:t>60%</a:t>
            </a:r>
          </a:p>
        </p:txBody>
      </p:sp>
      <p:sp>
        <p:nvSpPr>
          <p:cNvPr id="27" name="Content Placeholder 23">
            <a:extLst>
              <a:ext uri="{FF2B5EF4-FFF2-40B4-BE49-F238E27FC236}">
                <a16:creationId xmlns:a16="http://schemas.microsoft.com/office/drawing/2014/main" id="{75EC9936-9AAC-4B5B-AAC9-BBB6BE1EE4BE}"/>
              </a:ext>
            </a:extLst>
          </p:cNvPr>
          <p:cNvSpPr txBox="1">
            <a:spLocks/>
          </p:cNvSpPr>
          <p:nvPr/>
        </p:nvSpPr>
        <p:spPr>
          <a:xfrm>
            <a:off x="965456" y="3161343"/>
            <a:ext cx="1684620" cy="75066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l" rtl="0">
              <a:buNone/>
            </a:pPr>
            <a:r>
              <a:rPr lang="ja" b="0" i="0" u="none" baseline="0" dirty="0">
                <a:solidFill>
                  <a:schemeClr val="bg1"/>
                </a:solidFill>
              </a:rPr>
              <a:t>すでに参加しているクラブ</a:t>
            </a:r>
          </a:p>
        </p:txBody>
      </p:sp>
      <p:sp>
        <p:nvSpPr>
          <p:cNvPr id="28" name="Content Placeholder 23">
            <a:extLst>
              <a:ext uri="{FF2B5EF4-FFF2-40B4-BE49-F238E27FC236}">
                <a16:creationId xmlns:a16="http://schemas.microsoft.com/office/drawing/2014/main" id="{87C24065-B033-53BF-2D8E-DCED8FF053D4}"/>
              </a:ext>
            </a:extLst>
          </p:cNvPr>
          <p:cNvSpPr txBox="1">
            <a:spLocks/>
          </p:cNvSpPr>
          <p:nvPr/>
        </p:nvSpPr>
        <p:spPr>
          <a:xfrm>
            <a:off x="2681904" y="4068233"/>
            <a:ext cx="1634434" cy="9863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l" rtl="0">
              <a:buNone/>
            </a:pPr>
            <a:r>
              <a:rPr lang="ja" b="0" i="0" u="none" baseline="0">
                <a:solidFill>
                  <a:schemeClr val="bg1"/>
                </a:solidFill>
              </a:rPr>
              <a:t>参加の可能性があるクラブ</a:t>
            </a:r>
          </a:p>
        </p:txBody>
      </p:sp>
      <p:sp>
        <p:nvSpPr>
          <p:cNvPr id="29" name="Content Placeholder 2">
            <a:extLst>
              <a:ext uri="{FF2B5EF4-FFF2-40B4-BE49-F238E27FC236}">
                <a16:creationId xmlns:a16="http://schemas.microsoft.com/office/drawing/2014/main" id="{F133CA28-C4B5-8152-A67C-F1D57877E235}"/>
              </a:ext>
            </a:extLst>
          </p:cNvPr>
          <p:cNvSpPr txBox="1">
            <a:spLocks/>
          </p:cNvSpPr>
          <p:nvPr/>
        </p:nvSpPr>
        <p:spPr>
          <a:xfrm>
            <a:off x="4885422" y="1943350"/>
            <a:ext cx="6583890" cy="1782617"/>
          </a:xfrm>
          <a:prstGeom prst="rect">
            <a:avLst/>
          </a:prstGeom>
        </p:spPr>
        <p:txBody>
          <a:bodyPr vert="horz" lIns="91440" tIns="45720" rIns="91440" bIns="45720" rtlCol="0" anchor="ctr">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spcBef>
                <a:spcPts val="1800"/>
              </a:spcBef>
              <a:buClr>
                <a:schemeClr val="bg2"/>
              </a:buClr>
            </a:pPr>
            <a:r>
              <a:rPr lang="ja" sz="2400" b="0" i="0" u="none" baseline="0">
                <a:solidFill>
                  <a:schemeClr val="bg1"/>
                </a:solidFill>
                <a:effectLst>
                  <a:outerShdw blurRad="50800" dist="38100" algn="l" rotWithShape="0">
                    <a:prstClr val="black">
                      <a:alpha val="40000"/>
                    </a:prstClr>
                  </a:outerShdw>
                </a:effectLst>
              </a:rPr>
              <a:t>女性1人あたりのコストを抑え、多くの女性に影響を与える</a:t>
            </a:r>
          </a:p>
          <a:p>
            <a:pPr algn="l" rtl="0">
              <a:spcBef>
                <a:spcPts val="1800"/>
              </a:spcBef>
              <a:buClr>
                <a:schemeClr val="bg2"/>
              </a:buClr>
            </a:pPr>
            <a:r>
              <a:rPr lang="ja" sz="2400" b="0" i="0" u="none" baseline="0">
                <a:solidFill>
                  <a:schemeClr val="bg1"/>
                </a:solidFill>
                <a:effectLst>
                  <a:outerShdw blurRad="50800" dist="38100" algn="l" rotWithShape="0">
                    <a:prstClr val="black">
                      <a:alpha val="40000"/>
                    </a:prstClr>
                  </a:outerShdw>
                </a:effectLst>
              </a:rPr>
              <a:t>新しく会員や支援者になる可能性のある人にボランティアの機械への参加を促す </a:t>
            </a:r>
          </a:p>
        </p:txBody>
      </p:sp>
    </p:spTree>
    <p:extLst>
      <p:ext uri="{BB962C8B-B14F-4D97-AF65-F5344CB8AC3E}">
        <p14:creationId xmlns:p14="http://schemas.microsoft.com/office/powerpoint/2010/main" val="892401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0ABBD73B-46D0-4264-905C-F695D55D1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30" name="Rectangle 29">
              <a:extLst>
                <a:ext uri="{FF2B5EF4-FFF2-40B4-BE49-F238E27FC236}">
                  <a16:creationId xmlns:a16="http://schemas.microsoft.com/office/drawing/2014/main" id="{901217EB-8716-4D08-8AAE-957EC5FAD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31" name="Oval 30">
              <a:extLst>
                <a:ext uri="{FF2B5EF4-FFF2-40B4-BE49-F238E27FC236}">
                  <a16:creationId xmlns:a16="http://schemas.microsoft.com/office/drawing/2014/main" id="{24104B12-E2C0-44D9-AD2C-23A71417CE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32" name="Oval 31">
              <a:extLst>
                <a:ext uri="{FF2B5EF4-FFF2-40B4-BE49-F238E27FC236}">
                  <a16:creationId xmlns:a16="http://schemas.microsoft.com/office/drawing/2014/main" id="{FA8996E6-2B0A-4493-AD54-314F754A5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33" name="Oval 32">
              <a:extLst>
                <a:ext uri="{FF2B5EF4-FFF2-40B4-BE49-F238E27FC236}">
                  <a16:creationId xmlns:a16="http://schemas.microsoft.com/office/drawing/2014/main" id="{FE2F6228-6CAA-4235-867C-E6E07303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34" name="Freeform 5">
              <a:extLst>
                <a:ext uri="{FF2B5EF4-FFF2-40B4-BE49-F238E27FC236}">
                  <a16:creationId xmlns:a16="http://schemas.microsoft.com/office/drawing/2014/main" id="{88B974C7-D017-4FB6-BF16-39309E9293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36" name="Rectangle 35">
            <a:extLst>
              <a:ext uri="{FF2B5EF4-FFF2-40B4-BE49-F238E27FC236}">
                <a16:creationId xmlns:a16="http://schemas.microsoft.com/office/drawing/2014/main" id="{3C6BBDDC-4AE2-4B32-83BF-E8A8D54B3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grpSp>
        <p:nvGrpSpPr>
          <p:cNvPr id="38" name="Group 37">
            <a:extLst>
              <a:ext uri="{FF2B5EF4-FFF2-40B4-BE49-F238E27FC236}">
                <a16:creationId xmlns:a16="http://schemas.microsoft.com/office/drawing/2014/main" id="{CFED0E55-2886-4F44-9585-4988B919E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39" name="Rectangle 38">
              <a:extLst>
                <a:ext uri="{FF2B5EF4-FFF2-40B4-BE49-F238E27FC236}">
                  <a16:creationId xmlns:a16="http://schemas.microsoft.com/office/drawing/2014/main" id="{33E4A205-5026-4768-9BF7-B27B67BC1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40" name="Oval 39">
              <a:extLst>
                <a:ext uri="{FF2B5EF4-FFF2-40B4-BE49-F238E27FC236}">
                  <a16:creationId xmlns:a16="http://schemas.microsoft.com/office/drawing/2014/main" id="{5460E8C0-3157-4882-A214-47DD26E97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41" name="Oval 40">
              <a:extLst>
                <a:ext uri="{FF2B5EF4-FFF2-40B4-BE49-F238E27FC236}">
                  <a16:creationId xmlns:a16="http://schemas.microsoft.com/office/drawing/2014/main" id="{71E8BD30-A3D6-4BCD-9FD4-61B2B947E7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42" name="Oval 41">
              <a:extLst>
                <a:ext uri="{FF2B5EF4-FFF2-40B4-BE49-F238E27FC236}">
                  <a16:creationId xmlns:a16="http://schemas.microsoft.com/office/drawing/2014/main" id="{B2EDA152-4474-4B8A-9176-0F550EE24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43" name="Freeform 5">
              <a:extLst>
                <a:ext uri="{FF2B5EF4-FFF2-40B4-BE49-F238E27FC236}">
                  <a16:creationId xmlns:a16="http://schemas.microsoft.com/office/drawing/2014/main" id="{02F0A769-5B8D-43C3-92E7-2162D13334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pic>
        <p:nvPicPr>
          <p:cNvPr id="24" name="Picture 23" descr="部屋に立っている複数の人&#10;&#10;自動生成された説明">
            <a:extLst>
              <a:ext uri="{FF2B5EF4-FFF2-40B4-BE49-F238E27FC236}">
                <a16:creationId xmlns:a16="http://schemas.microsoft.com/office/drawing/2014/main" id="{A3FB2318-9DE7-3CD6-6FAF-60661A90DD71}"/>
              </a:ext>
            </a:extLst>
          </p:cNvPr>
          <p:cNvPicPr>
            <a:picLocks noChangeAspect="1"/>
          </p:cNvPicPr>
          <p:nvPr/>
        </p:nvPicPr>
        <p:blipFill rotWithShape="1">
          <a:blip r:embed="rId4">
            <a:duotone>
              <a:prstClr val="black"/>
              <a:schemeClr val="accent5">
                <a:tint val="45000"/>
                <a:satMod val="400000"/>
              </a:schemeClr>
            </a:duotone>
            <a:alphaModFix amt="25000"/>
          </a:blip>
          <a:srcRect l="14" t="5624" r="-14" b="24471"/>
          <a:stretch/>
        </p:blipFill>
        <p:spPr>
          <a:xfrm>
            <a:off x="474133" y="475488"/>
            <a:ext cx="5621867" cy="5909733"/>
          </a:xfrm>
          <a:prstGeom prst="rect">
            <a:avLst/>
          </a:prstGeom>
        </p:spPr>
      </p:pic>
      <p:pic>
        <p:nvPicPr>
          <p:cNvPr id="23" name="Picture 22" descr="ハグする複数の人&#10;&#10;自動生成された説明">
            <a:extLst>
              <a:ext uri="{FF2B5EF4-FFF2-40B4-BE49-F238E27FC236}">
                <a16:creationId xmlns:a16="http://schemas.microsoft.com/office/drawing/2014/main" id="{5D088DF5-AFFE-F7EB-EED3-BD032E75E76D}"/>
              </a:ext>
            </a:extLst>
          </p:cNvPr>
          <p:cNvPicPr>
            <a:picLocks noChangeAspect="1"/>
          </p:cNvPicPr>
          <p:nvPr/>
        </p:nvPicPr>
        <p:blipFill rotWithShape="1">
          <a:blip r:embed="rId5">
            <a:duotone>
              <a:prstClr val="black"/>
              <a:schemeClr val="accent5">
                <a:tint val="45000"/>
                <a:satMod val="400000"/>
              </a:schemeClr>
            </a:duotone>
            <a:alphaModFix amt="25000"/>
          </a:blip>
          <a:srcRect t="19657" b="21213"/>
          <a:stretch/>
        </p:blipFill>
        <p:spPr>
          <a:xfrm>
            <a:off x="6096000" y="475488"/>
            <a:ext cx="5621867" cy="5909733"/>
          </a:xfrm>
          <a:prstGeom prst="rect">
            <a:avLst/>
          </a:prstGeom>
        </p:spPr>
      </p:pic>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1154954" y="2099733"/>
            <a:ext cx="8827245" cy="2677648"/>
          </a:xfrm>
        </p:spPr>
        <p:txBody>
          <a:bodyPr vert="horz" lIns="91440" tIns="45720" rIns="91440" bIns="45720" rtlCol="0" anchor="b">
            <a:normAutofit/>
          </a:bodyPr>
          <a:lstStyle/>
          <a:p>
            <a:pPr algn="l" rtl="0"/>
            <a:r>
              <a:rPr lang="ja" sz="5400" b="0" i="0" u="none" baseline="0">
                <a:solidFill>
                  <a:schemeClr val="bg1"/>
                </a:solidFill>
                <a:effectLst>
                  <a:outerShdw blurRad="50800" dist="38100" algn="l" rotWithShape="0">
                    <a:prstClr val="black">
                      <a:alpha val="40000"/>
                    </a:prstClr>
                  </a:outerShdw>
                </a:effectLst>
              </a:rPr>
              <a:t>リーチを</a:t>
            </a:r>
            <a:r>
              <a:rPr lang="ja" sz="5400" b="1" i="0" u="none" baseline="0">
                <a:solidFill>
                  <a:schemeClr val="bg1"/>
                </a:solidFill>
                <a:effectLst>
                  <a:outerShdw blurRad="50800" dist="38100" algn="l" rotWithShape="0">
                    <a:prstClr val="black">
                      <a:alpha val="40000"/>
                    </a:prstClr>
                  </a:outerShdw>
                </a:effectLst>
              </a:rPr>
              <a:t>拡大</a:t>
            </a:r>
            <a:r>
              <a:rPr lang="ja" sz="5400" b="0" i="0" u="none" baseline="0">
                <a:solidFill>
                  <a:schemeClr val="bg1"/>
                </a:solidFill>
                <a:effectLst>
                  <a:outerShdw blurRad="50800" dist="38100" algn="l" rotWithShape="0">
                    <a:prstClr val="black">
                      <a:alpha val="40000"/>
                    </a:prstClr>
                  </a:outerShdw>
                </a:effectLst>
              </a:rPr>
              <a:t>する方法とは？</a:t>
            </a:r>
          </a:p>
        </p:txBody>
      </p:sp>
      <p:sp>
        <p:nvSpPr>
          <p:cNvPr id="45" name="Rectangle 44">
            <a:extLst>
              <a:ext uri="{FF2B5EF4-FFF2-40B4-BE49-F238E27FC236}">
                <a16:creationId xmlns:a16="http://schemas.microsoft.com/office/drawing/2014/main" id="{53ADB529-4C37-4E89-8338-F789A78D9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5" name="TextBox 24">
            <a:extLst>
              <a:ext uri="{FF2B5EF4-FFF2-40B4-BE49-F238E27FC236}">
                <a16:creationId xmlns:a16="http://schemas.microsoft.com/office/drawing/2014/main" id="{CB2FDE48-ACD4-861D-A5F5-F34DD8D922C7}"/>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
        <p:nvSpPr>
          <p:cNvPr id="35" name="Rectangle 34">
            <a:extLst>
              <a:ext uri="{FF2B5EF4-FFF2-40B4-BE49-F238E27FC236}">
                <a16:creationId xmlns:a16="http://schemas.microsoft.com/office/drawing/2014/main" id="{D1CE463F-B079-7A0C-974A-31E67819DF45}"/>
              </a:ext>
            </a:extLst>
          </p:cNvPr>
          <p:cNvSpPr/>
          <p:nvPr/>
        </p:nvSpPr>
        <p:spPr>
          <a:xfrm>
            <a:off x="474133" y="4781867"/>
            <a:ext cx="11230694" cy="1605131"/>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sp>
        <p:nvSpPr>
          <p:cNvPr id="46" name="Content Placeholder 2">
            <a:extLst>
              <a:ext uri="{FF2B5EF4-FFF2-40B4-BE49-F238E27FC236}">
                <a16:creationId xmlns:a16="http://schemas.microsoft.com/office/drawing/2014/main" id="{93B12018-4F06-787A-04FF-F594684C162C}"/>
              </a:ext>
            </a:extLst>
          </p:cNvPr>
          <p:cNvSpPr txBox="1">
            <a:spLocks/>
          </p:cNvSpPr>
          <p:nvPr/>
        </p:nvSpPr>
        <p:spPr>
          <a:xfrm>
            <a:off x="799031" y="4762152"/>
            <a:ext cx="5307725" cy="1420178"/>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ja" sz="2000" b="0" i="0" u="none" baseline="0">
                <a:solidFill>
                  <a:schemeClr val="bg1"/>
                </a:solidFill>
              </a:rPr>
              <a:t>新しいパートナーシップ</a:t>
            </a:r>
          </a:p>
          <a:p>
            <a:pPr algn="l" rtl="0"/>
            <a:r>
              <a:rPr lang="ja" b="0" i="0" u="none" baseline="0">
                <a:solidFill>
                  <a:schemeClr val="bg1"/>
                </a:solidFill>
              </a:rPr>
              <a:t>資金源を検討する</a:t>
            </a:r>
          </a:p>
          <a:p>
            <a:pPr lvl="1" algn="l" rtl="0"/>
            <a:r>
              <a:rPr lang="ja" b="0" i="0" u="none" baseline="0">
                <a:solidFill>
                  <a:schemeClr val="bg1"/>
                </a:solidFill>
              </a:rPr>
              <a:t>ソロプチミストクラブ助成金に応募する</a:t>
            </a:r>
          </a:p>
        </p:txBody>
      </p:sp>
      <p:sp>
        <p:nvSpPr>
          <p:cNvPr id="47" name="Content Placeholder 2">
            <a:extLst>
              <a:ext uri="{FF2B5EF4-FFF2-40B4-BE49-F238E27FC236}">
                <a16:creationId xmlns:a16="http://schemas.microsoft.com/office/drawing/2014/main" id="{0C9CD75D-8CF0-923B-7EB5-AAF2C72D66C9}"/>
              </a:ext>
            </a:extLst>
          </p:cNvPr>
          <p:cNvSpPr txBox="1">
            <a:spLocks/>
          </p:cNvSpPr>
          <p:nvPr/>
        </p:nvSpPr>
        <p:spPr>
          <a:xfrm>
            <a:off x="6213436" y="4721498"/>
            <a:ext cx="5352079" cy="166101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ja" b="0" i="0" u="none" baseline="0">
                <a:solidFill>
                  <a:schemeClr val="bg1"/>
                </a:solidFill>
              </a:rPr>
              <a:t>友人紹介にインセンティブを提供する</a:t>
            </a:r>
          </a:p>
          <a:p>
            <a:pPr algn="l" rtl="0">
              <a:spcBef>
                <a:spcPts val="600"/>
              </a:spcBef>
            </a:pPr>
            <a:r>
              <a:rPr lang="ja" b="0" i="0" u="none" baseline="0">
                <a:solidFill>
                  <a:schemeClr val="bg1"/>
                </a:solidFill>
              </a:rPr>
              <a:t>プログラムのアクセシビリティを高める</a:t>
            </a:r>
          </a:p>
          <a:p>
            <a:pPr lvl="1" algn="l" rtl="0">
              <a:spcBef>
                <a:spcPts val="600"/>
              </a:spcBef>
            </a:pPr>
            <a:r>
              <a:rPr lang="ja" b="0" i="0" u="none" baseline="0">
                <a:solidFill>
                  <a:schemeClr val="bg1"/>
                </a:solidFill>
              </a:rPr>
              <a:t>食事</a:t>
            </a:r>
          </a:p>
          <a:p>
            <a:pPr lvl="1" algn="l" rtl="0">
              <a:spcBef>
                <a:spcPts val="600"/>
              </a:spcBef>
            </a:pPr>
            <a:r>
              <a:rPr lang="ja" b="0" i="0" u="none" baseline="0">
                <a:solidFill>
                  <a:schemeClr val="bg1"/>
                </a:solidFill>
              </a:rPr>
              <a:t>交通機関</a:t>
            </a:r>
          </a:p>
        </p:txBody>
      </p:sp>
      <p:sp>
        <p:nvSpPr>
          <p:cNvPr id="6" name="Freeform 8">
            <a:extLst>
              <a:ext uri="{FF2B5EF4-FFF2-40B4-BE49-F238E27FC236}">
                <a16:creationId xmlns:a16="http://schemas.microsoft.com/office/drawing/2014/main" id="{4808B5D3-6CB3-4B49-3E0C-C764F12E3B3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ja"/>
          </a:p>
        </p:txBody>
      </p:sp>
    </p:spTree>
    <p:extLst>
      <p:ext uri="{BB962C8B-B14F-4D97-AF65-F5344CB8AC3E}">
        <p14:creationId xmlns:p14="http://schemas.microsoft.com/office/powerpoint/2010/main" val="157307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紙を持っている人&#10;&#10;自動生成された説明">
            <a:extLst>
              <a:ext uri="{FF2B5EF4-FFF2-40B4-BE49-F238E27FC236}">
                <a16:creationId xmlns:a16="http://schemas.microsoft.com/office/drawing/2014/main" id="{59C4F2D3-9082-15CB-78D1-B234D2906C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717" b="97983" l="2250" r="99025">
                        <a14:foregroundMark x1="38975" y1="10267" x2="38975" y2="10267"/>
                        <a14:foregroundMark x1="31700" y1="10000" x2="39725" y2="7717"/>
                        <a14:foregroundMark x1="42400" y1="36267" x2="37825" y2="36267"/>
                        <a14:foregroundMark x1="38200" y1="34750" x2="46225" y2="36017"/>
                        <a14:foregroundMark x1="44700" y1="36533" x2="34000" y2="34483"/>
                        <a14:foregroundMark x1="31700" y1="7717" x2="32850" y2="7717"/>
                        <a14:foregroundMark x1="38575" y1="35517" x2="46625" y2="35767"/>
                        <a14:foregroundMark x1="30925" y1="92883" x2="40100" y2="92633"/>
                        <a14:foregroundMark x1="6075" y1="86517" x2="24050" y2="93400"/>
                        <a14:foregroundMark x1="24050" y1="93400" x2="24050" y2="93400"/>
                        <a14:foregroundMark x1="6825" y1="57700" x2="7600" y2="64067"/>
                        <a14:foregroundMark x1="27500" y1="96200" x2="34375" y2="94933"/>
                        <a14:foregroundMark x1="4150" y1="87533" x2="8750" y2="96200"/>
                        <a14:foregroundMark x1="6450" y1="51067" x2="2250" y2="53617"/>
                        <a14:foregroundMark x1="89450" y1="44950" x2="98250" y2="54383"/>
                        <a14:foregroundMark x1="88700" y1="61517" x2="93675" y2="71467"/>
                        <a14:foregroundMark x1="90975" y1="77583" x2="94425" y2="84983"/>
                        <a14:foregroundMark x1="99025" y1="85233" x2="90600" y2="87533"/>
                        <a14:foregroundMark x1="10650" y1="97217" x2="14475" y2="97217"/>
                        <a14:foregroundMark x1="17925" y1="95950" x2="22525" y2="95950"/>
                        <a14:foregroundMark x1="24050" y1="96200" x2="27875" y2="95183"/>
                        <a14:foregroundMark x1="16400" y1="97733" x2="16400" y2="97733"/>
                        <a14:foregroundMark x1="14875" y1="97483" x2="16025" y2="97483"/>
                        <a14:foregroundMark x1="13725" y1="97983" x2="17925" y2="97733"/>
                        <a14:backgroundMark x1="91750" y1="33467" x2="94825" y2="38817"/>
                        <a14:backgroundMark x1="3775" y1="39850" x2="1850" y2="41633"/>
                        <a14:backgroundMark x1="1100" y1="43917" x2="4150" y2="42400"/>
                      </a14:backgroundRemoval>
                    </a14:imgEffect>
                  </a14:imgLayer>
                </a14:imgProps>
              </a:ext>
            </a:extLst>
          </a:blip>
          <a:stretch>
            <a:fillRect/>
          </a:stretch>
        </p:blipFill>
        <p:spPr>
          <a:xfrm>
            <a:off x="471382" y="562558"/>
            <a:ext cx="3961807" cy="5942709"/>
          </a:xfrm>
          <a:prstGeom prst="rect">
            <a:avLst/>
          </a:prstGeom>
          <a:effectLst>
            <a:outerShdw blurRad="63500" sx="102000" sy="102000" algn="ctr" rotWithShape="0">
              <a:prstClr val="black">
                <a:alpha val="40000"/>
              </a:prstClr>
            </a:outerShdw>
          </a:effectLst>
        </p:spPr>
      </p:pic>
      <p:pic>
        <p:nvPicPr>
          <p:cNvPr id="4" name="Picture 3" descr="ロゴのクローズアップ&#10;&#10;自動生成された説明">
            <a:extLst>
              <a:ext uri="{FF2B5EF4-FFF2-40B4-BE49-F238E27FC236}">
                <a16:creationId xmlns:a16="http://schemas.microsoft.com/office/drawing/2014/main" id="{593498A9-DA27-BE51-58D3-78BDB476FCAF}"/>
              </a:ext>
            </a:extLst>
          </p:cNvPr>
          <p:cNvPicPr>
            <a:picLocks noChangeAspect="1"/>
          </p:cNvPicPr>
          <p:nvPr/>
        </p:nvPicPr>
        <p:blipFill>
          <a:blip r:embed="rId5"/>
          <a:stretch>
            <a:fillRect/>
          </a:stretch>
        </p:blipFill>
        <p:spPr>
          <a:xfrm rot="20888719">
            <a:off x="1356937" y="4227045"/>
            <a:ext cx="2424605" cy="1263496"/>
          </a:xfrm>
          <a:prstGeom prst="rect">
            <a:avLst/>
          </a:prstGeom>
        </p:spPr>
      </p:pic>
      <p:sp>
        <p:nvSpPr>
          <p:cNvPr id="5" name="TextBox 4">
            <a:extLst>
              <a:ext uri="{FF2B5EF4-FFF2-40B4-BE49-F238E27FC236}">
                <a16:creationId xmlns:a16="http://schemas.microsoft.com/office/drawing/2014/main" id="{2EC62056-45A2-62BD-F2F6-750BCF66AE99}"/>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
        <p:nvSpPr>
          <p:cNvPr id="8" name="Rectangle 7">
            <a:extLst>
              <a:ext uri="{FF2B5EF4-FFF2-40B4-BE49-F238E27FC236}">
                <a16:creationId xmlns:a16="http://schemas.microsoft.com/office/drawing/2014/main" id="{1FED9D53-64F4-23EF-A994-EBDCEF12E3B6}"/>
              </a:ext>
            </a:extLst>
          </p:cNvPr>
          <p:cNvSpPr/>
          <p:nvPr/>
        </p:nvSpPr>
        <p:spPr>
          <a:xfrm>
            <a:off x="4433188" y="352733"/>
            <a:ext cx="7287430" cy="60326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sp>
        <p:nvSpPr>
          <p:cNvPr id="12" name="Content Placeholder 2">
            <a:extLst>
              <a:ext uri="{FF2B5EF4-FFF2-40B4-BE49-F238E27FC236}">
                <a16:creationId xmlns:a16="http://schemas.microsoft.com/office/drawing/2014/main" id="{DC5D96DB-23C4-128D-D7AE-CF55F237CAE9}"/>
              </a:ext>
            </a:extLst>
          </p:cNvPr>
          <p:cNvSpPr txBox="1">
            <a:spLocks/>
          </p:cNvSpPr>
          <p:nvPr/>
        </p:nvSpPr>
        <p:spPr>
          <a:xfrm>
            <a:off x="5343508" y="1507128"/>
            <a:ext cx="5466788" cy="4482949"/>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ja" sz="3200" b="0" i="0" u="none" baseline="0"/>
              <a:t>賞の数を</a:t>
            </a:r>
            <a:r>
              <a:rPr lang="ja" sz="3200" b="1" i="0" u="none" baseline="0">
                <a:solidFill>
                  <a:schemeClr val="tx2"/>
                </a:solidFill>
              </a:rPr>
              <a:t>増やす</a:t>
            </a:r>
          </a:p>
          <a:p>
            <a:pPr lvl="1" algn="l" rtl="0"/>
            <a:r>
              <a:rPr lang="ja" sz="2800" b="0" i="0" u="none" baseline="0"/>
              <a:t>資金をより多くの賞に充てる</a:t>
            </a:r>
          </a:p>
          <a:p>
            <a:pPr lvl="1" algn="l" rtl="0"/>
            <a:r>
              <a:rPr lang="ja" sz="2800" b="0" i="0" u="none" baseline="0"/>
              <a:t>地元企業や個人に賞のスポンサー協力を求める</a:t>
            </a:r>
          </a:p>
        </p:txBody>
      </p:sp>
      <p:sp>
        <p:nvSpPr>
          <p:cNvPr id="13" name="Title 1">
            <a:extLst>
              <a:ext uri="{FF2B5EF4-FFF2-40B4-BE49-F238E27FC236}">
                <a16:creationId xmlns:a16="http://schemas.microsoft.com/office/drawing/2014/main" id="{CFECEDB2-BBC2-51F4-E74F-5DE7339050FB}"/>
              </a:ext>
            </a:extLst>
          </p:cNvPr>
          <p:cNvSpPr txBox="1">
            <a:spLocks/>
          </p:cNvSpPr>
          <p:nvPr/>
        </p:nvSpPr>
        <p:spPr bwMode="gray">
          <a:xfrm>
            <a:off x="4799369" y="611550"/>
            <a:ext cx="3723926" cy="131853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spcAft>
                <a:spcPts val="600"/>
              </a:spcAft>
            </a:pPr>
            <a:r>
              <a:rPr lang="ja" sz="3200" b="1" i="0" u="none" baseline="0">
                <a:solidFill>
                  <a:schemeClr val="tx2"/>
                </a:solidFill>
              </a:rPr>
              <a:t>影響力の拡大</a:t>
            </a:r>
            <a:endParaRPr lang="ja" sz="2800" b="1" dirty="0">
              <a:solidFill>
                <a:schemeClr val="tx2"/>
              </a:solidFill>
            </a:endParaRPr>
          </a:p>
        </p:txBody>
      </p:sp>
      <p:sp>
        <p:nvSpPr>
          <p:cNvPr id="14" name="Rectangle 13">
            <a:extLst>
              <a:ext uri="{FF2B5EF4-FFF2-40B4-BE49-F238E27FC236}">
                <a16:creationId xmlns:a16="http://schemas.microsoft.com/office/drawing/2014/main" id="{33E95021-5657-6674-45E0-24DEA4604313}"/>
              </a:ext>
            </a:extLst>
          </p:cNvPr>
          <p:cNvSpPr/>
          <p:nvPr/>
        </p:nvSpPr>
        <p:spPr>
          <a:xfrm>
            <a:off x="10432474" y="-1"/>
            <a:ext cx="706582" cy="1111828"/>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pic>
        <p:nvPicPr>
          <p:cNvPr id="16" name="Picture 15">
            <a:extLst>
              <a:ext uri="{FF2B5EF4-FFF2-40B4-BE49-F238E27FC236}">
                <a16:creationId xmlns:a16="http://schemas.microsoft.com/office/drawing/2014/main" id="{DB26684F-65C3-BA1E-8B5C-E19D03022529}"/>
              </a:ext>
            </a:extLst>
          </p:cNvPr>
          <p:cNvPicPr>
            <a:picLocks noChangeAspect="1"/>
          </p:cNvPicPr>
          <p:nvPr/>
        </p:nvPicPr>
        <p:blipFill rotWithShape="1">
          <a:blip r:embed="rId6"/>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7950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69A11F2-F4F3-A090-14CE-79FC44CD0EFA}"/>
              </a:ext>
            </a:extLst>
          </p:cNvPr>
          <p:cNvSpPr/>
          <p:nvPr/>
        </p:nvSpPr>
        <p:spPr>
          <a:xfrm>
            <a:off x="1173646" y="1955231"/>
            <a:ext cx="267534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sp>
        <p:nvSpPr>
          <p:cNvPr id="12" name="Content Placeholder 2">
            <a:extLst>
              <a:ext uri="{FF2B5EF4-FFF2-40B4-BE49-F238E27FC236}">
                <a16:creationId xmlns:a16="http://schemas.microsoft.com/office/drawing/2014/main" id="{3A7C6767-F41F-45BD-3207-8FE0A1BE4BF2}"/>
              </a:ext>
            </a:extLst>
          </p:cNvPr>
          <p:cNvSpPr txBox="1">
            <a:spLocks/>
          </p:cNvSpPr>
          <p:nvPr/>
        </p:nvSpPr>
        <p:spPr>
          <a:xfrm>
            <a:off x="1173645" y="2373633"/>
            <a:ext cx="2658951" cy="1179831"/>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spcBef>
                <a:spcPts val="0"/>
              </a:spcBef>
              <a:buNone/>
            </a:pPr>
            <a:r>
              <a:rPr lang="ja" b="0" i="0" u="none" baseline="0" dirty="0">
                <a:solidFill>
                  <a:schemeClr val="tx2"/>
                </a:solidFill>
              </a:rPr>
              <a:t>応募書類を非営利団体や学校と</a:t>
            </a:r>
          </a:p>
          <a:p>
            <a:pPr marL="0" indent="0" algn="ctr" rtl="0">
              <a:spcBef>
                <a:spcPts val="0"/>
              </a:spcBef>
              <a:buNone/>
            </a:pPr>
            <a:r>
              <a:rPr lang="ja" sz="2000" b="1" i="0" u="none" baseline="0" dirty="0">
                <a:solidFill>
                  <a:schemeClr val="tx2"/>
                </a:solidFill>
              </a:rPr>
              <a:t>共有する</a:t>
            </a:r>
          </a:p>
        </p:txBody>
      </p:sp>
      <p:sp>
        <p:nvSpPr>
          <p:cNvPr id="13" name="Rectangle 12">
            <a:extLst>
              <a:ext uri="{FF2B5EF4-FFF2-40B4-BE49-F238E27FC236}">
                <a16:creationId xmlns:a16="http://schemas.microsoft.com/office/drawing/2014/main" id="{ECDDAC60-50F6-D196-8895-9BA87889F741}"/>
              </a:ext>
            </a:extLst>
          </p:cNvPr>
          <p:cNvSpPr/>
          <p:nvPr/>
        </p:nvSpPr>
        <p:spPr>
          <a:xfrm>
            <a:off x="4465484" y="1982982"/>
            <a:ext cx="267534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sp>
        <p:nvSpPr>
          <p:cNvPr id="14" name="Rectangle 13">
            <a:extLst>
              <a:ext uri="{FF2B5EF4-FFF2-40B4-BE49-F238E27FC236}">
                <a16:creationId xmlns:a16="http://schemas.microsoft.com/office/drawing/2014/main" id="{D738A0B5-53AE-0AE9-9DDD-ABCD2B5290D9}"/>
              </a:ext>
            </a:extLst>
          </p:cNvPr>
          <p:cNvSpPr/>
          <p:nvPr/>
        </p:nvSpPr>
        <p:spPr>
          <a:xfrm>
            <a:off x="7760072" y="1982982"/>
            <a:ext cx="2691730" cy="2930447"/>
          </a:xfrm>
          <a:prstGeom prst="rect">
            <a:avLst/>
          </a:prstGeom>
          <a:solidFill>
            <a:srgbClr val="EBEB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dirty="0"/>
          </a:p>
        </p:txBody>
      </p:sp>
      <p:sp>
        <p:nvSpPr>
          <p:cNvPr id="15" name="Content Placeholder 2">
            <a:extLst>
              <a:ext uri="{FF2B5EF4-FFF2-40B4-BE49-F238E27FC236}">
                <a16:creationId xmlns:a16="http://schemas.microsoft.com/office/drawing/2014/main" id="{C69356FE-D7C4-3932-DC7F-34128CEE70FB}"/>
              </a:ext>
            </a:extLst>
          </p:cNvPr>
          <p:cNvSpPr txBox="1">
            <a:spLocks/>
          </p:cNvSpPr>
          <p:nvPr/>
        </p:nvSpPr>
        <p:spPr>
          <a:xfrm>
            <a:off x="4515894" y="2312496"/>
            <a:ext cx="2492841" cy="130210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spcBef>
                <a:spcPts val="0"/>
              </a:spcBef>
              <a:buNone/>
            </a:pPr>
            <a:r>
              <a:rPr lang="ja" b="0" i="0" u="none" baseline="0">
                <a:solidFill>
                  <a:schemeClr val="tx2"/>
                </a:solidFill>
              </a:rPr>
              <a:t>応募者向けワークショップを</a:t>
            </a:r>
          </a:p>
          <a:p>
            <a:pPr marL="0" indent="0" algn="ctr" rtl="0">
              <a:spcBef>
                <a:spcPts val="0"/>
              </a:spcBef>
              <a:buNone/>
            </a:pPr>
            <a:r>
              <a:rPr lang="ja" sz="2000" b="1" i="0" u="none" baseline="0">
                <a:solidFill>
                  <a:schemeClr val="tx2"/>
                </a:solidFill>
              </a:rPr>
              <a:t>開催する</a:t>
            </a:r>
          </a:p>
        </p:txBody>
      </p:sp>
      <p:sp>
        <p:nvSpPr>
          <p:cNvPr id="16" name="Content Placeholder 2">
            <a:extLst>
              <a:ext uri="{FF2B5EF4-FFF2-40B4-BE49-F238E27FC236}">
                <a16:creationId xmlns:a16="http://schemas.microsoft.com/office/drawing/2014/main" id="{930E89A5-DB8B-854F-9FE1-CD21E8553513}"/>
              </a:ext>
            </a:extLst>
          </p:cNvPr>
          <p:cNvSpPr txBox="1">
            <a:spLocks/>
          </p:cNvSpPr>
          <p:nvPr/>
        </p:nvSpPr>
        <p:spPr>
          <a:xfrm>
            <a:off x="7853298" y="2312496"/>
            <a:ext cx="2505278" cy="1563320"/>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spcBef>
                <a:spcPts val="0"/>
              </a:spcBef>
              <a:buNone/>
            </a:pPr>
            <a:r>
              <a:rPr lang="ja" sz="2000" b="0" i="0" u="none" baseline="0">
                <a:solidFill>
                  <a:schemeClr val="tx2"/>
                </a:solidFill>
              </a:rPr>
              <a:t>共有可能な応募書類を持つ</a:t>
            </a:r>
          </a:p>
          <a:p>
            <a:pPr marL="0" indent="0" algn="ctr" rtl="0">
              <a:spcBef>
                <a:spcPts val="0"/>
              </a:spcBef>
              <a:buNone/>
            </a:pPr>
            <a:r>
              <a:rPr lang="ja" b="0" i="0" u="none" baseline="0">
                <a:solidFill>
                  <a:schemeClr val="tx2"/>
                </a:solidFill>
              </a:rPr>
              <a:t>他のクラブと</a:t>
            </a:r>
          </a:p>
          <a:p>
            <a:pPr marL="0" indent="0" algn="ctr" rtl="0">
              <a:spcBef>
                <a:spcPts val="0"/>
              </a:spcBef>
              <a:buNone/>
            </a:pPr>
            <a:r>
              <a:rPr lang="ja" b="1" i="0" u="none" baseline="0">
                <a:solidFill>
                  <a:schemeClr val="tx2"/>
                </a:solidFill>
              </a:rPr>
              <a:t>繋がる</a:t>
            </a:r>
          </a:p>
        </p:txBody>
      </p:sp>
      <p:sp>
        <p:nvSpPr>
          <p:cNvPr id="17" name="Content Placeholder 2">
            <a:extLst>
              <a:ext uri="{FF2B5EF4-FFF2-40B4-BE49-F238E27FC236}">
                <a16:creationId xmlns:a16="http://schemas.microsoft.com/office/drawing/2014/main" id="{AA51FDC1-4031-BB1A-A85D-0B68B94EC92B}"/>
              </a:ext>
            </a:extLst>
          </p:cNvPr>
          <p:cNvSpPr txBox="1">
            <a:spLocks/>
          </p:cNvSpPr>
          <p:nvPr/>
        </p:nvSpPr>
        <p:spPr>
          <a:xfrm>
            <a:off x="4558108" y="3703533"/>
            <a:ext cx="2492841" cy="724235"/>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ja" sz="1600" b="1" i="0" u="none" baseline="0">
                <a:solidFill>
                  <a:schemeClr val="tx2"/>
                </a:solidFill>
              </a:rPr>
              <a:t>女性の応募を支援する</a:t>
            </a:r>
          </a:p>
        </p:txBody>
      </p:sp>
      <p:sp>
        <p:nvSpPr>
          <p:cNvPr id="18" name="Content Placeholder 2">
            <a:extLst>
              <a:ext uri="{FF2B5EF4-FFF2-40B4-BE49-F238E27FC236}">
                <a16:creationId xmlns:a16="http://schemas.microsoft.com/office/drawing/2014/main" id="{B1C96C32-F7C7-2A1A-FAB0-CF1735CD33AA}"/>
              </a:ext>
            </a:extLst>
          </p:cNvPr>
          <p:cNvSpPr txBox="1">
            <a:spLocks/>
          </p:cNvSpPr>
          <p:nvPr/>
        </p:nvSpPr>
        <p:spPr>
          <a:xfrm>
            <a:off x="1196253" y="3856360"/>
            <a:ext cx="2658951" cy="662379"/>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ja" sz="1600" b="1" i="0" u="none" baseline="0" dirty="0">
                <a:solidFill>
                  <a:schemeClr val="tx2"/>
                </a:solidFill>
              </a:rPr>
              <a:t>個人でネットワークを築く</a:t>
            </a:r>
          </a:p>
        </p:txBody>
      </p:sp>
      <p:sp>
        <p:nvSpPr>
          <p:cNvPr id="19" name="TextBox 18">
            <a:extLst>
              <a:ext uri="{FF2B5EF4-FFF2-40B4-BE49-F238E27FC236}">
                <a16:creationId xmlns:a16="http://schemas.microsoft.com/office/drawing/2014/main" id="{5F4C10D4-CA18-79FA-F945-27D14FC4E4AF}"/>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
        <p:nvSpPr>
          <p:cNvPr id="21" name="Title 1">
            <a:extLst>
              <a:ext uri="{FF2B5EF4-FFF2-40B4-BE49-F238E27FC236}">
                <a16:creationId xmlns:a16="http://schemas.microsoft.com/office/drawing/2014/main" id="{D3E4954B-74E2-2EBA-CD78-217BC9CFFF50}"/>
              </a:ext>
            </a:extLst>
          </p:cNvPr>
          <p:cNvSpPr txBox="1">
            <a:spLocks/>
          </p:cNvSpPr>
          <p:nvPr/>
        </p:nvSpPr>
        <p:spPr bwMode="gray">
          <a:xfrm>
            <a:off x="1091430" y="677354"/>
            <a:ext cx="5100263" cy="109412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ja" sz="3600" b="1" i="0" u="none" baseline="0">
                <a:solidFill>
                  <a:srgbClr val="EBEBEB"/>
                </a:solidFill>
              </a:rPr>
              <a:t>宣伝・広報</a:t>
            </a:r>
          </a:p>
          <a:p>
            <a:pPr algn="l" rtl="0"/>
            <a:r>
              <a:rPr lang="ja" sz="2400" b="1" i="0" u="none" baseline="0">
                <a:solidFill>
                  <a:srgbClr val="EBEBEB"/>
                </a:solidFill>
              </a:rPr>
              <a:t>応募数を増やす</a:t>
            </a:r>
          </a:p>
        </p:txBody>
      </p:sp>
      <p:sp>
        <p:nvSpPr>
          <p:cNvPr id="22" name="Title 1">
            <a:extLst>
              <a:ext uri="{FF2B5EF4-FFF2-40B4-BE49-F238E27FC236}">
                <a16:creationId xmlns:a16="http://schemas.microsoft.com/office/drawing/2014/main" id="{00767078-CF8B-8172-770A-9D3AD463E5B7}"/>
              </a:ext>
            </a:extLst>
          </p:cNvPr>
          <p:cNvSpPr txBox="1">
            <a:spLocks/>
          </p:cNvSpPr>
          <p:nvPr/>
        </p:nvSpPr>
        <p:spPr bwMode="gray">
          <a:xfrm>
            <a:off x="2028955" y="4974611"/>
            <a:ext cx="8422847" cy="128156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0"/>
            <a:r>
              <a:rPr lang="ja" sz="3600" b="1" i="0" u="none" baseline="0">
                <a:solidFill>
                  <a:srgbClr val="EBEBEB"/>
                </a:solidFill>
              </a:rPr>
              <a:t>リーチを拡大する</a:t>
            </a:r>
          </a:p>
          <a:p>
            <a:pPr algn="r" rtl="0"/>
            <a:r>
              <a:rPr lang="ja" sz="2400" b="1" i="0" u="none" baseline="0">
                <a:solidFill>
                  <a:srgbClr val="EBEBEB"/>
                </a:solidFill>
              </a:rPr>
              <a:t>賞を増やす</a:t>
            </a:r>
            <a:endParaRPr lang="ja" sz="2400" dirty="0">
              <a:solidFill>
                <a:schemeClr val="tx1"/>
              </a:solidFill>
            </a:endParaRPr>
          </a:p>
        </p:txBody>
      </p:sp>
      <p:sp>
        <p:nvSpPr>
          <p:cNvPr id="23" name="Content Placeholder 2">
            <a:extLst>
              <a:ext uri="{FF2B5EF4-FFF2-40B4-BE49-F238E27FC236}">
                <a16:creationId xmlns:a16="http://schemas.microsoft.com/office/drawing/2014/main" id="{42522958-B78B-4450-26D7-DB9D1A55EF6A}"/>
              </a:ext>
            </a:extLst>
          </p:cNvPr>
          <p:cNvSpPr txBox="1">
            <a:spLocks/>
          </p:cNvSpPr>
          <p:nvPr/>
        </p:nvSpPr>
        <p:spPr>
          <a:xfrm>
            <a:off x="7853298" y="3809553"/>
            <a:ext cx="2492841" cy="724235"/>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ja" sz="1600" b="1" i="0" u="none" baseline="0">
                <a:solidFill>
                  <a:schemeClr val="tx2"/>
                </a:solidFill>
              </a:rPr>
              <a:t>クラブ間で応募書類を共有する</a:t>
            </a:r>
          </a:p>
        </p:txBody>
      </p:sp>
      <p:sp>
        <p:nvSpPr>
          <p:cNvPr id="25" name="Freeform 8">
            <a:extLst>
              <a:ext uri="{FF2B5EF4-FFF2-40B4-BE49-F238E27FC236}">
                <a16:creationId xmlns:a16="http://schemas.microsoft.com/office/drawing/2014/main" id="{4948377F-DA41-8188-38C4-230B4471B60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ja"/>
          </a:p>
        </p:txBody>
      </p:sp>
    </p:spTree>
    <p:extLst>
      <p:ext uri="{BB962C8B-B14F-4D97-AF65-F5344CB8AC3E}">
        <p14:creationId xmlns:p14="http://schemas.microsoft.com/office/powerpoint/2010/main" val="3617048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11" name="Group 10">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3" name="Oval 12">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4" name="Oval 13">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5" name="Oval 14">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6" name="Oval 15">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7" name="Oval 16">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8" name="Rectangle 17">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9"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ja"/>
            </a:p>
          </p:txBody>
        </p:sp>
        <p:sp>
          <p:nvSpPr>
            <p:cNvPr id="20"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ja"/>
            </a:p>
          </p:txBody>
        </p:sp>
        <p:sp>
          <p:nvSpPr>
            <p:cNvPr id="21"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804212" y="1130603"/>
            <a:ext cx="3845737" cy="4596794"/>
          </a:xfrm>
        </p:spPr>
        <p:txBody>
          <a:bodyPr anchor="ctr">
            <a:normAutofit/>
          </a:bodyPr>
          <a:lstStyle/>
          <a:p>
            <a:pPr algn="l" rtl="0"/>
            <a:br>
              <a:rPr lang="ja" sz="3200">
                <a:solidFill>
                  <a:srgbClr val="EBEBEB"/>
                </a:solidFill>
              </a:rPr>
            </a:br>
            <a:br>
              <a:rPr lang="ja" sz="3200">
                <a:solidFill>
                  <a:srgbClr val="EBEBEB"/>
                </a:solidFill>
              </a:rPr>
            </a:br>
            <a:r>
              <a:rPr lang="ja" sz="4000" b="1" i="0" u="none" baseline="0">
                <a:solidFill>
                  <a:srgbClr val="EBEBEB"/>
                </a:solidFill>
              </a:rPr>
              <a:t>大きな目標の加速化プロジェクト</a:t>
            </a:r>
            <a:r>
              <a:rPr lang="ja" b="0" i="0" u="none" baseline="0">
                <a:solidFill>
                  <a:srgbClr val="EBEBEB"/>
                </a:solidFill>
              </a:rPr>
              <a:t>で</a:t>
            </a:r>
            <a:r>
              <a:rPr lang="ja" sz="3200" b="1" i="0" u="none" baseline="0">
                <a:solidFill>
                  <a:srgbClr val="EBEBEB"/>
                </a:solidFill>
              </a:rPr>
              <a:t>影響力を拡大する</a:t>
            </a:r>
            <a:endParaRPr lang="ja" sz="3200" b="1" dirty="0">
              <a:solidFill>
                <a:srgbClr val="EBEBEB"/>
              </a:solidFill>
            </a:endParaRPr>
          </a:p>
        </p:txBody>
      </p:sp>
      <p:sp>
        <p:nvSpPr>
          <p:cNvPr id="3" name="Content Placeholder 2">
            <a:extLst>
              <a:ext uri="{FF2B5EF4-FFF2-40B4-BE49-F238E27FC236}">
                <a16:creationId xmlns:a16="http://schemas.microsoft.com/office/drawing/2014/main" id="{4605C097-8DBD-17FE-542D-8CB9E52250AF}"/>
              </a:ext>
            </a:extLst>
          </p:cNvPr>
          <p:cNvSpPr>
            <a:spLocks noGrp="1"/>
          </p:cNvSpPr>
          <p:nvPr>
            <p:ph idx="1"/>
          </p:nvPr>
        </p:nvSpPr>
        <p:spPr>
          <a:xfrm>
            <a:off x="5142960" y="688700"/>
            <a:ext cx="6542585" cy="1171069"/>
          </a:xfrm>
        </p:spPr>
        <p:txBody>
          <a:bodyPr anchor="ctr">
            <a:normAutofit/>
          </a:bodyPr>
          <a:lstStyle/>
          <a:p>
            <a:pPr marL="0" indent="0" algn="l" rtl="0">
              <a:buNone/>
            </a:pPr>
            <a:r>
              <a:rPr lang="ja" sz="2800" b="1" i="0" u="none" baseline="0">
                <a:solidFill>
                  <a:schemeClr val="tx2"/>
                </a:solidFill>
              </a:rPr>
              <a:t>多数</a:t>
            </a:r>
            <a:r>
              <a:rPr lang="ja" sz="2800" b="0" i="0" u="none" baseline="0"/>
              <a:t>の</a:t>
            </a:r>
            <a:r>
              <a:rPr lang="ja" sz="2800" b="1" i="0" u="none" baseline="0">
                <a:solidFill>
                  <a:schemeClr val="tx2"/>
                </a:solidFill>
              </a:rPr>
              <a:t>女性</a:t>
            </a:r>
            <a:r>
              <a:rPr lang="ja" sz="2800" b="0" i="0" u="none" baseline="0"/>
              <a:t>と</a:t>
            </a:r>
            <a:r>
              <a:rPr lang="ja" sz="2800" b="1" i="0" u="none" baseline="0">
                <a:solidFill>
                  <a:schemeClr val="tx2"/>
                </a:solidFill>
              </a:rPr>
              <a:t>少女</a:t>
            </a:r>
            <a:r>
              <a:rPr lang="ja" sz="2800" b="0" i="0" u="none" baseline="0"/>
              <a:t>に届く</a:t>
            </a:r>
          </a:p>
          <a:p>
            <a:pPr marL="0" indent="0" algn="l" rtl="0">
              <a:buNone/>
            </a:pPr>
            <a:r>
              <a:rPr lang="ja" sz="2800" b="1" i="0" u="none" baseline="0">
                <a:solidFill>
                  <a:schemeClr val="tx2"/>
                </a:solidFill>
              </a:rPr>
              <a:t>プロジェクト</a:t>
            </a:r>
            <a:r>
              <a:rPr lang="ja" sz="2800" b="0" i="0" u="none" baseline="0"/>
              <a:t>を選ぶ</a:t>
            </a:r>
          </a:p>
        </p:txBody>
      </p:sp>
      <p:sp>
        <p:nvSpPr>
          <p:cNvPr id="5" name="TextBox 4">
            <a:extLst>
              <a:ext uri="{FF2B5EF4-FFF2-40B4-BE49-F238E27FC236}">
                <a16:creationId xmlns:a16="http://schemas.microsoft.com/office/drawing/2014/main" id="{533E7CDF-D6F4-A405-1826-20A4787992D0}"/>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pic>
        <p:nvPicPr>
          <p:cNvPr id="6" name="Picture 5" descr="青いアイコンのカップル&#10;&#10;中程度の自信で自動的に生成された説明">
            <a:extLst>
              <a:ext uri="{FF2B5EF4-FFF2-40B4-BE49-F238E27FC236}">
                <a16:creationId xmlns:a16="http://schemas.microsoft.com/office/drawing/2014/main" id="{E9C565DE-4038-B355-2F1B-720DBCECE20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6852" b="63889" l="8073" r="39375">
                        <a14:foregroundMark x1="26719" y1="17685" x2="29896" y2="18148"/>
                        <a14:foregroundMark x1="25625" y1="62407" x2="30469" y2="60556"/>
                        <a14:foregroundMark x1="28854" y1="62407" x2="28854" y2="62407"/>
                        <a14:foregroundMark x1="29115" y1="61481" x2="28021" y2="63889"/>
                        <a14:backgroundMark x1="20833" y1="16759" x2="18646" y2="63889"/>
                        <a14:backgroundMark x1="32031" y1="17222" x2="39010" y2="59537"/>
                        <a14:backgroundMark x1="33385" y1="34815" x2="32865" y2="44352"/>
                        <a14:backgroundMark x1="21354" y1="35278" x2="21615" y2="44352"/>
                        <a14:backgroundMark x1="21875" y1="41944" x2="22135" y2="43889"/>
                        <a14:backgroundMark x1="22396" y1="44815" x2="22135" y2="39630"/>
                        <a14:backgroundMark x1="33385" y1="57222" x2="37917" y2="58148"/>
                        <a14:backgroundMark x1="34740" y1="53889" x2="34740" y2="53889"/>
                        <a14:backgroundMark x1="35521" y1="56759" x2="34479" y2="52870"/>
                        <a14:backgroundMark x1="32292" y1="55741" x2="37396" y2="55278"/>
                        <a14:backgroundMark x1="20000" y1="51944" x2="21875" y2="56204"/>
                      </a14:backgroundRemoval>
                    </a14:imgEffect>
                  </a14:imgLayer>
                </a14:imgProps>
              </a:ext>
            </a:extLst>
          </a:blip>
          <a:srcRect l="16102" t="11728" r="60853" b="34444"/>
          <a:stretch/>
        </p:blipFill>
        <p:spPr>
          <a:xfrm>
            <a:off x="5273588" y="3299509"/>
            <a:ext cx="915707" cy="1203128"/>
          </a:xfrm>
          <a:prstGeom prst="rect">
            <a:avLst/>
          </a:prstGeom>
        </p:spPr>
      </p:pic>
      <p:pic>
        <p:nvPicPr>
          <p:cNvPr id="23" name="Picture 22" descr="青いアイコンのカップル&#10;&#10;中程度の自信で自動的に生成された説明">
            <a:extLst>
              <a:ext uri="{FF2B5EF4-FFF2-40B4-BE49-F238E27FC236}">
                <a16:creationId xmlns:a16="http://schemas.microsoft.com/office/drawing/2014/main" id="{1B79DC6F-9514-E63B-6D06-976901DAB2CE}"/>
              </a:ext>
            </a:extLst>
          </p:cNvPr>
          <p:cNvPicPr>
            <a:picLocks noChangeAspect="1"/>
          </p:cNvPicPr>
          <p:nvPr/>
        </p:nvPicPr>
        <p:blipFill rotWithShape="1">
          <a:blip r:embed="rId6"/>
          <a:srcRect l="4186" t="11728" r="56610" b="34444"/>
          <a:stretch/>
        </p:blipFill>
        <p:spPr>
          <a:xfrm>
            <a:off x="9009855" y="2098941"/>
            <a:ext cx="1557807" cy="1203127"/>
          </a:xfrm>
          <a:prstGeom prst="rect">
            <a:avLst/>
          </a:prstGeom>
        </p:spPr>
      </p:pic>
      <p:pic>
        <p:nvPicPr>
          <p:cNvPr id="24" name="Picture 23" descr="青いアイコンのカップル&#10;&#10;中程度の自信で自動的に生成された説明">
            <a:extLst>
              <a:ext uri="{FF2B5EF4-FFF2-40B4-BE49-F238E27FC236}">
                <a16:creationId xmlns:a16="http://schemas.microsoft.com/office/drawing/2014/main" id="{4259B953-71DC-62DC-D79F-9D3339AC44CF}"/>
              </a:ext>
            </a:extLst>
          </p:cNvPr>
          <p:cNvPicPr>
            <a:picLocks noChangeAspect="1"/>
          </p:cNvPicPr>
          <p:nvPr/>
        </p:nvPicPr>
        <p:blipFill rotWithShape="1">
          <a:blip r:embed="rId6"/>
          <a:srcRect l="4186" t="11728" r="56610" b="34444"/>
          <a:stretch/>
        </p:blipFill>
        <p:spPr>
          <a:xfrm>
            <a:off x="8308462" y="3314176"/>
            <a:ext cx="1557807" cy="1203127"/>
          </a:xfrm>
          <a:prstGeom prst="rect">
            <a:avLst/>
          </a:prstGeom>
        </p:spPr>
      </p:pic>
      <p:pic>
        <p:nvPicPr>
          <p:cNvPr id="26" name="Picture 25" descr="青いアイコンのカップル&#10;&#10;中程度の自信で自動的に生成された説明">
            <a:extLst>
              <a:ext uri="{FF2B5EF4-FFF2-40B4-BE49-F238E27FC236}">
                <a16:creationId xmlns:a16="http://schemas.microsoft.com/office/drawing/2014/main" id="{9E07BF84-ACC6-9DF5-92C7-45B170CC695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6852" b="63889" l="8073" r="39375">
                        <a14:foregroundMark x1="26719" y1="17685" x2="29896" y2="18148"/>
                        <a14:foregroundMark x1="25625" y1="62407" x2="30469" y2="60556"/>
                        <a14:foregroundMark x1="28854" y1="62407" x2="28854" y2="62407"/>
                        <a14:foregroundMark x1="29115" y1="61481" x2="28021" y2="63889"/>
                        <a14:backgroundMark x1="20833" y1="16759" x2="18646" y2="63889"/>
                        <a14:backgroundMark x1="32031" y1="17222" x2="39010" y2="59537"/>
                        <a14:backgroundMark x1="33385" y1="34815" x2="32865" y2="44352"/>
                        <a14:backgroundMark x1="21354" y1="35278" x2="21615" y2="44352"/>
                        <a14:backgroundMark x1="21875" y1="41944" x2="22135" y2="43889"/>
                        <a14:backgroundMark x1="22396" y1="44815" x2="22135" y2="39630"/>
                        <a14:backgroundMark x1="33385" y1="57222" x2="37917" y2="58148"/>
                        <a14:backgroundMark x1="34740" y1="53889" x2="34740" y2="53889"/>
                        <a14:backgroundMark x1="35521" y1="56759" x2="34479" y2="52870"/>
                        <a14:backgroundMark x1="32292" y1="55741" x2="37396" y2="55278"/>
                        <a14:backgroundMark x1="20000" y1="51944" x2="21875" y2="56204"/>
                      </a14:backgroundRemoval>
                    </a14:imgEffect>
                  </a14:imgLayer>
                </a14:imgProps>
              </a:ext>
            </a:extLst>
          </a:blip>
          <a:srcRect l="16102" t="11728" r="60853" b="34444"/>
          <a:stretch/>
        </p:blipFill>
        <p:spPr>
          <a:xfrm>
            <a:off x="5860350" y="3299509"/>
            <a:ext cx="915707" cy="1203128"/>
          </a:xfrm>
          <a:prstGeom prst="rect">
            <a:avLst/>
          </a:prstGeom>
        </p:spPr>
      </p:pic>
      <p:pic>
        <p:nvPicPr>
          <p:cNvPr id="27" name="Picture 26" descr="青いアイコンのカップル&#10;&#10;中程度の自信で自動的に生成された説明">
            <a:extLst>
              <a:ext uri="{FF2B5EF4-FFF2-40B4-BE49-F238E27FC236}">
                <a16:creationId xmlns:a16="http://schemas.microsoft.com/office/drawing/2014/main" id="{24FB401A-B5D8-F310-83CF-6E39BFA49A93}"/>
              </a:ext>
            </a:extLst>
          </p:cNvPr>
          <p:cNvPicPr>
            <a:picLocks noChangeAspect="1"/>
          </p:cNvPicPr>
          <p:nvPr/>
        </p:nvPicPr>
        <p:blipFill rotWithShape="1">
          <a:blip r:embed="rId6"/>
          <a:srcRect l="4186" t="11728" r="56610" b="34444"/>
          <a:stretch/>
        </p:blipFill>
        <p:spPr>
          <a:xfrm>
            <a:off x="9795017" y="3310494"/>
            <a:ext cx="1557807" cy="1203127"/>
          </a:xfrm>
          <a:prstGeom prst="rect">
            <a:avLst/>
          </a:prstGeom>
        </p:spPr>
      </p:pic>
      <p:pic>
        <p:nvPicPr>
          <p:cNvPr id="28" name="Picture 27" descr="青いアイコンのカップル&#10;&#10;中程度の自信で自動的に生成された説明">
            <a:extLst>
              <a:ext uri="{FF2B5EF4-FFF2-40B4-BE49-F238E27FC236}">
                <a16:creationId xmlns:a16="http://schemas.microsoft.com/office/drawing/2014/main" id="{39EBA260-6AC0-750F-7E4A-CEB3134FA361}"/>
              </a:ext>
            </a:extLst>
          </p:cNvPr>
          <p:cNvPicPr>
            <a:picLocks noChangeAspect="1"/>
          </p:cNvPicPr>
          <p:nvPr/>
        </p:nvPicPr>
        <p:blipFill rotWithShape="1">
          <a:blip r:embed="rId6"/>
          <a:srcRect l="4186" t="11728" r="56610" b="34444"/>
          <a:stretch/>
        </p:blipFill>
        <p:spPr>
          <a:xfrm>
            <a:off x="9009855" y="4544223"/>
            <a:ext cx="1557807" cy="1203127"/>
          </a:xfrm>
          <a:prstGeom prst="rect">
            <a:avLst/>
          </a:prstGeom>
        </p:spPr>
      </p:pic>
      <p:cxnSp>
        <p:nvCxnSpPr>
          <p:cNvPr id="43" name="Straight Connector 42">
            <a:extLst>
              <a:ext uri="{FF2B5EF4-FFF2-40B4-BE49-F238E27FC236}">
                <a16:creationId xmlns:a16="http://schemas.microsoft.com/office/drawing/2014/main" id="{24C656AB-8DE4-8BDF-AD40-2D879E006566}"/>
              </a:ext>
            </a:extLst>
          </p:cNvPr>
          <p:cNvCxnSpPr/>
          <p:nvPr/>
        </p:nvCxnSpPr>
        <p:spPr>
          <a:xfrm flipH="1">
            <a:off x="6736904" y="2973132"/>
            <a:ext cx="1477925" cy="102670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218DA56-B2FC-D032-CC17-EBD7CAF973B6}"/>
              </a:ext>
            </a:extLst>
          </p:cNvPr>
          <p:cNvCxnSpPr>
            <a:cxnSpLocks/>
          </p:cNvCxnSpPr>
          <p:nvPr/>
        </p:nvCxnSpPr>
        <p:spPr>
          <a:xfrm>
            <a:off x="6736904" y="3996113"/>
            <a:ext cx="1476928" cy="99937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pic>
        <p:nvPicPr>
          <p:cNvPr id="49" name="Picture 48">
            <a:extLst>
              <a:ext uri="{FF2B5EF4-FFF2-40B4-BE49-F238E27FC236}">
                <a16:creationId xmlns:a16="http://schemas.microsoft.com/office/drawing/2014/main" id="{8D602450-DBF0-648B-5862-B8C6240D1A2E}"/>
              </a:ext>
            </a:extLst>
          </p:cNvPr>
          <p:cNvPicPr>
            <a:picLocks noChangeAspect="1"/>
          </p:cNvPicPr>
          <p:nvPr/>
        </p:nvPicPr>
        <p:blipFill rotWithShape="1">
          <a:blip r:embed="rId7"/>
          <a:srcRect l="6763" r="1"/>
          <a:stretch/>
        </p:blipFill>
        <p:spPr>
          <a:xfrm>
            <a:off x="10429875" y="-13153"/>
            <a:ext cx="657272" cy="11336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8304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3"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33" name="Rectangle 14">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7" name="Rectangle 16">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rtl="0"/>
            <a:endParaRPr lang="ja"/>
          </a:p>
        </p:txBody>
      </p:sp>
      <p:sp useBgFill="1">
        <p:nvSpPr>
          <p:cNvPr id="19" name="Rectangle 18">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 name="Title 1">
            <a:extLst>
              <a:ext uri="{FF2B5EF4-FFF2-40B4-BE49-F238E27FC236}">
                <a16:creationId xmlns:a16="http://schemas.microsoft.com/office/drawing/2014/main" id="{FA1B174E-B39B-65EF-9E94-EF3CF26E931E}"/>
              </a:ext>
            </a:extLst>
          </p:cNvPr>
          <p:cNvSpPr>
            <a:spLocks noGrp="1"/>
          </p:cNvSpPr>
          <p:nvPr>
            <p:ph type="title"/>
          </p:nvPr>
        </p:nvSpPr>
        <p:spPr>
          <a:xfrm>
            <a:off x="648686" y="639710"/>
            <a:ext cx="10646231" cy="1368299"/>
          </a:xfrm>
        </p:spPr>
        <p:txBody>
          <a:bodyPr vert="horz" lIns="91440" tIns="45720" rIns="91440" bIns="45720" rtlCol="0" anchor="b">
            <a:normAutofit fontScale="90000"/>
          </a:bodyPr>
          <a:lstStyle/>
          <a:p>
            <a:pPr algn="l" rtl="0"/>
            <a:r>
              <a:rPr lang="ja" sz="4600" b="0" i="0" u="none" baseline="0">
                <a:solidFill>
                  <a:schemeClr val="tx2">
                    <a:lumMod val="75000"/>
                  </a:schemeClr>
                </a:solidFill>
              </a:rPr>
              <a:t>社会の認知：</a:t>
            </a:r>
            <a:br>
              <a:rPr lang="ja" sz="4600">
                <a:solidFill>
                  <a:schemeClr val="tx2">
                    <a:lumMod val="75000"/>
                  </a:schemeClr>
                </a:solidFill>
              </a:rPr>
            </a:br>
            <a:r>
              <a:rPr lang="ja" sz="5300" b="0" i="0" u="none" baseline="0">
                <a:solidFill>
                  <a:schemeClr val="tx2">
                    <a:lumMod val="75000"/>
                  </a:schemeClr>
                </a:solidFill>
              </a:rPr>
              <a:t>ストーリーを共有する</a:t>
            </a:r>
            <a:endParaRPr lang="ja" sz="4600" dirty="0">
              <a:solidFill>
                <a:schemeClr val="tx2">
                  <a:lumMod val="75000"/>
                </a:schemeClr>
              </a:solidFill>
            </a:endParaRPr>
          </a:p>
        </p:txBody>
      </p:sp>
      <p:sp>
        <p:nvSpPr>
          <p:cNvPr id="21" name="Rectangle 20">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6" name="Freeform 8">
            <a:extLst>
              <a:ext uri="{FF2B5EF4-FFF2-40B4-BE49-F238E27FC236}">
                <a16:creationId xmlns:a16="http://schemas.microsoft.com/office/drawing/2014/main" id="{C0C9AE17-3B6B-C0F9-9061-C51BC6E1C10D}"/>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ja"/>
          </a:p>
        </p:txBody>
      </p:sp>
      <p:sp>
        <p:nvSpPr>
          <p:cNvPr id="3" name="TextBox 2">
            <a:extLst>
              <a:ext uri="{FF2B5EF4-FFF2-40B4-BE49-F238E27FC236}">
                <a16:creationId xmlns:a16="http://schemas.microsoft.com/office/drawing/2014/main" id="{2F567780-CDAC-D56B-287A-7004752FD630}"/>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bg1"/>
                </a:solidFill>
              </a:rPr>
              <a:t>2024年度 SIA地域会議</a:t>
            </a:r>
            <a:endParaRPr lang="ja" sz="1400" dirty="0">
              <a:solidFill>
                <a:schemeClr val="bg1"/>
              </a:solidFill>
            </a:endParaRPr>
          </a:p>
        </p:txBody>
      </p:sp>
      <p:sp>
        <p:nvSpPr>
          <p:cNvPr id="4" name="Content Placeholder 2">
            <a:extLst>
              <a:ext uri="{FF2B5EF4-FFF2-40B4-BE49-F238E27FC236}">
                <a16:creationId xmlns:a16="http://schemas.microsoft.com/office/drawing/2014/main" id="{858BF0B8-8E61-C15D-C30C-BA159C8455C5}"/>
              </a:ext>
            </a:extLst>
          </p:cNvPr>
          <p:cNvSpPr>
            <a:spLocks noGrp="1"/>
          </p:cNvSpPr>
          <p:nvPr>
            <p:ph idx="1"/>
          </p:nvPr>
        </p:nvSpPr>
        <p:spPr>
          <a:xfrm>
            <a:off x="856908" y="2490230"/>
            <a:ext cx="4895220" cy="3242284"/>
          </a:xfrm>
        </p:spPr>
        <p:txBody>
          <a:bodyPr anchor="ctr">
            <a:normAutofit/>
          </a:bodyPr>
          <a:lstStyle/>
          <a:p>
            <a:pPr algn="l" rtl="0"/>
            <a:r>
              <a:rPr lang="ja" sz="2800" b="1" i="0" u="none" baseline="0">
                <a:solidFill>
                  <a:schemeClr val="tx2"/>
                </a:solidFill>
              </a:rPr>
              <a:t>コミュニケーションの重要性</a:t>
            </a:r>
          </a:p>
          <a:p>
            <a:pPr lvl="1" algn="l" rtl="0"/>
            <a:r>
              <a:rPr lang="ja" sz="2000" b="0" i="0" u="none" baseline="0"/>
              <a:t>参加者が自身のストーリーの伝えられ方に納得している必要がある</a:t>
            </a:r>
          </a:p>
          <a:p>
            <a:pPr lvl="1" algn="l" rtl="0"/>
            <a:r>
              <a:rPr lang="ja" sz="2000" b="0" i="0" u="none" baseline="0"/>
              <a:t>参加者に確実に力を与える</a:t>
            </a:r>
          </a:p>
          <a:p>
            <a:pPr lvl="1" algn="l" rtl="0"/>
            <a:r>
              <a:rPr lang="ja" sz="2000" b="0" i="0" u="none" baseline="0"/>
              <a:t>敬意のある表現を使う</a:t>
            </a:r>
          </a:p>
          <a:p>
            <a:pPr lvl="1" algn="l" rtl="0"/>
            <a:r>
              <a:rPr lang="ja" sz="2000" b="0" i="0" u="none" baseline="0"/>
              <a:t>参加者の強みを強調する</a:t>
            </a:r>
          </a:p>
        </p:txBody>
      </p:sp>
      <p:pic>
        <p:nvPicPr>
          <p:cNvPr id="9" name="Picture 8">
            <a:extLst>
              <a:ext uri="{FF2B5EF4-FFF2-40B4-BE49-F238E27FC236}">
                <a16:creationId xmlns:a16="http://schemas.microsoft.com/office/drawing/2014/main" id="{533A35A4-DE90-3533-2ABE-290267245CFB}"/>
              </a:ext>
            </a:extLst>
          </p:cNvPr>
          <p:cNvPicPr>
            <a:picLocks noChangeAspect="1"/>
          </p:cNvPicPr>
          <p:nvPr/>
        </p:nvPicPr>
        <p:blipFill rotWithShape="1">
          <a:blip r:embed="rId5"/>
          <a:srcRect l="18463" r="6354"/>
          <a:stretch/>
        </p:blipFill>
        <p:spPr>
          <a:xfrm>
            <a:off x="6089795" y="2348094"/>
            <a:ext cx="4796366" cy="3786159"/>
          </a:xfrm>
          <a:prstGeom prst="roundRect">
            <a:avLst/>
          </a:prstGeom>
        </p:spPr>
      </p:pic>
      <p:sp>
        <p:nvSpPr>
          <p:cNvPr id="10" name="Content Placeholder 2">
            <a:extLst>
              <a:ext uri="{FF2B5EF4-FFF2-40B4-BE49-F238E27FC236}">
                <a16:creationId xmlns:a16="http://schemas.microsoft.com/office/drawing/2014/main" id="{4B2DAB38-D669-CF1E-A09C-A869E06CC760}"/>
              </a:ext>
            </a:extLst>
          </p:cNvPr>
          <p:cNvSpPr txBox="1">
            <a:spLocks/>
          </p:cNvSpPr>
          <p:nvPr/>
        </p:nvSpPr>
        <p:spPr>
          <a:xfrm>
            <a:off x="6463031" y="2385640"/>
            <a:ext cx="4259500" cy="3483532"/>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ja" b="1" i="0" u="none" baseline="0">
                <a:solidFill>
                  <a:schemeClr val="bg1"/>
                </a:solidFill>
              </a:rPr>
              <a:t>「人」を主体にした表現を使う</a:t>
            </a:r>
          </a:p>
          <a:p>
            <a:pPr algn="l" rtl="0"/>
            <a:r>
              <a:rPr lang="ja" sz="1600" b="0" i="0" u="none" baseline="0">
                <a:solidFill>
                  <a:schemeClr val="bg1"/>
                </a:solidFill>
              </a:rPr>
              <a:t>「経験」は「人」を定義しません。</a:t>
            </a:r>
          </a:p>
          <a:p>
            <a:pPr algn="l" rtl="0"/>
            <a:r>
              <a:rPr lang="ja" sz="1400" b="0" i="0" u="none" baseline="0">
                <a:solidFill>
                  <a:schemeClr val="bg1"/>
                </a:solidFill>
              </a:rPr>
              <a:t>例：</a:t>
            </a:r>
          </a:p>
          <a:p>
            <a:pPr algn="l" rtl="0">
              <a:spcBef>
                <a:spcPts val="0"/>
              </a:spcBef>
            </a:pPr>
            <a:endParaRPr lang="ja" sz="1400" dirty="0">
              <a:solidFill>
                <a:schemeClr val="bg1"/>
              </a:solidFill>
            </a:endParaRPr>
          </a:p>
          <a:p>
            <a:pPr marL="857250" lvl="2" indent="0" algn="l" rtl="0">
              <a:buNone/>
            </a:pPr>
            <a:r>
              <a:rPr lang="ja" sz="1000" b="0" i="0" u="none" baseline="0">
                <a:solidFill>
                  <a:schemeClr val="bg1"/>
                </a:solidFill>
              </a:rPr>
              <a:t>受賞者は「家庭内暴力を経験した」</a:t>
            </a:r>
          </a:p>
          <a:p>
            <a:pPr marL="857250" lvl="2" indent="0" algn="l" rtl="0">
              <a:buNone/>
            </a:pPr>
            <a:r>
              <a:rPr lang="ja" sz="1000" b="0" i="0" u="none" baseline="0">
                <a:solidFill>
                  <a:schemeClr val="bg1"/>
                </a:solidFill>
              </a:rPr>
              <a:t>「虐待された女性」</a:t>
            </a:r>
          </a:p>
          <a:p>
            <a:pPr marL="857250" lvl="2" indent="0" algn="l" rtl="0">
              <a:spcBef>
                <a:spcPts val="0"/>
              </a:spcBef>
              <a:buNone/>
            </a:pPr>
            <a:endParaRPr lang="ja" sz="1000" dirty="0">
              <a:solidFill>
                <a:schemeClr val="bg1"/>
              </a:solidFill>
            </a:endParaRPr>
          </a:p>
          <a:p>
            <a:pPr algn="l" rtl="0"/>
            <a:r>
              <a:rPr lang="ja" sz="1400" b="0" i="0" u="none" baseline="0">
                <a:solidFill>
                  <a:schemeClr val="bg1"/>
                </a:solidFill>
              </a:rPr>
              <a:t>必ず参加者に確認を取り、必要に応じて編集すること。</a:t>
            </a:r>
          </a:p>
          <a:p>
            <a:pPr algn="l" rtl="0"/>
            <a:r>
              <a:rPr lang="ja" sz="1400" b="0" i="0" u="none" baseline="0">
                <a:solidFill>
                  <a:schemeClr val="bg1"/>
                </a:solidFill>
              </a:rPr>
              <a:t>参加者の意志に敬意を示すこと。</a:t>
            </a:r>
          </a:p>
        </p:txBody>
      </p:sp>
      <p:cxnSp>
        <p:nvCxnSpPr>
          <p:cNvPr id="18" name="Straight Connector 17">
            <a:extLst>
              <a:ext uri="{FF2B5EF4-FFF2-40B4-BE49-F238E27FC236}">
                <a16:creationId xmlns:a16="http://schemas.microsoft.com/office/drawing/2014/main" id="{4677A745-AA39-AFF5-D5DE-1183C7F95A1A}"/>
              </a:ext>
            </a:extLst>
          </p:cNvPr>
          <p:cNvCxnSpPr>
            <a:cxnSpLocks/>
          </p:cNvCxnSpPr>
          <p:nvPr/>
        </p:nvCxnSpPr>
        <p:spPr>
          <a:xfrm>
            <a:off x="856908" y="2189027"/>
            <a:ext cx="4761514" cy="79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3" name="Graphic 22" descr="塗りつぶされたチェックマーク">
            <a:extLst>
              <a:ext uri="{FF2B5EF4-FFF2-40B4-BE49-F238E27FC236}">
                <a16:creationId xmlns:a16="http://schemas.microsoft.com/office/drawing/2014/main" id="{E525DA36-6788-2FF2-3E5E-CECEE3A625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56295" y="3907499"/>
            <a:ext cx="312596" cy="312596"/>
          </a:xfrm>
          <a:prstGeom prst="rect">
            <a:avLst/>
          </a:prstGeom>
        </p:spPr>
      </p:pic>
      <p:sp>
        <p:nvSpPr>
          <p:cNvPr id="24" name="Content Placeholder 2">
            <a:extLst>
              <a:ext uri="{FF2B5EF4-FFF2-40B4-BE49-F238E27FC236}">
                <a16:creationId xmlns:a16="http://schemas.microsoft.com/office/drawing/2014/main" id="{E32E0C5D-B306-3F39-D439-352A98FE75C9}"/>
              </a:ext>
            </a:extLst>
          </p:cNvPr>
          <p:cNvSpPr txBox="1">
            <a:spLocks/>
          </p:cNvSpPr>
          <p:nvPr/>
        </p:nvSpPr>
        <p:spPr>
          <a:xfrm>
            <a:off x="7010400" y="4143058"/>
            <a:ext cx="312595" cy="472158"/>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l" rtl="0">
              <a:buNone/>
            </a:pPr>
            <a:r>
              <a:rPr lang="ja" sz="2400" b="1" i="0" u="none" baseline="0">
                <a:solidFill>
                  <a:srgbClr val="C00000"/>
                </a:solidFill>
              </a:rPr>
              <a:t>X</a:t>
            </a:r>
            <a:endParaRPr lang="ja" dirty="0">
              <a:solidFill>
                <a:srgbClr val="C00000"/>
              </a:solidFill>
            </a:endParaRPr>
          </a:p>
        </p:txBody>
      </p:sp>
    </p:spTree>
    <p:extLst>
      <p:ext uri="{BB962C8B-B14F-4D97-AF65-F5344CB8AC3E}">
        <p14:creationId xmlns:p14="http://schemas.microsoft.com/office/powerpoint/2010/main" val="2402799248"/>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ja"/>
            </a:p>
          </p:txBody>
        </p:sp>
      </p:grpSp>
      <p:sp>
        <p:nvSpPr>
          <p:cNvPr id="2" name="Title 1">
            <a:extLst>
              <a:ext uri="{FF2B5EF4-FFF2-40B4-BE49-F238E27FC236}">
                <a16:creationId xmlns:a16="http://schemas.microsoft.com/office/drawing/2014/main" id="{9127C6D2-C52E-CFC9-F928-DEAF88F7BA78}"/>
              </a:ext>
            </a:extLst>
          </p:cNvPr>
          <p:cNvSpPr>
            <a:spLocks noGrp="1"/>
          </p:cNvSpPr>
          <p:nvPr>
            <p:ph type="title"/>
          </p:nvPr>
        </p:nvSpPr>
        <p:spPr>
          <a:xfrm>
            <a:off x="1079327" y="830157"/>
            <a:ext cx="3430947" cy="1238551"/>
          </a:xfrm>
        </p:spPr>
        <p:txBody>
          <a:bodyPr anchor="ctr">
            <a:normAutofit/>
          </a:bodyPr>
          <a:lstStyle/>
          <a:p>
            <a:pPr algn="ctr" rtl="0"/>
            <a:r>
              <a:rPr lang="ja" b="0" i="0" u="none" baseline="0">
                <a:solidFill>
                  <a:schemeClr val="tx1"/>
                </a:solidFill>
              </a:rPr>
              <a:t>関連性に注目する</a:t>
            </a:r>
          </a:p>
        </p:txBody>
      </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9D52D4-EF47-039F-095B-1ACAB814A6F5}"/>
              </a:ext>
            </a:extLst>
          </p:cNvPr>
          <p:cNvSpPr>
            <a:spLocks noGrp="1"/>
          </p:cNvSpPr>
          <p:nvPr>
            <p:ph idx="1"/>
          </p:nvPr>
        </p:nvSpPr>
        <p:spPr>
          <a:xfrm>
            <a:off x="5391099" y="1449433"/>
            <a:ext cx="5579707" cy="2954372"/>
          </a:xfrm>
        </p:spPr>
        <p:txBody>
          <a:bodyPr anchor="ctr">
            <a:normAutofit/>
          </a:bodyPr>
          <a:lstStyle/>
          <a:p>
            <a:pPr marL="0" indent="0" algn="l" rtl="0">
              <a:buNone/>
            </a:pPr>
            <a:r>
              <a:rPr lang="ja" sz="2800" b="0" i="0" u="none" baseline="0">
                <a:solidFill>
                  <a:schemeClr val="tx1"/>
                </a:solidFill>
              </a:rPr>
              <a:t>関係者全員にとって</a:t>
            </a:r>
            <a:r>
              <a:rPr lang="ja" sz="2800" b="1" i="0" u="none" baseline="0">
                <a:solidFill>
                  <a:schemeClr val="tx2"/>
                </a:solidFill>
              </a:rPr>
              <a:t>ポジティブな経験</a:t>
            </a:r>
            <a:r>
              <a:rPr lang="ja" sz="2800" b="0" i="0" u="none" baseline="0">
                <a:solidFill>
                  <a:schemeClr val="tx1"/>
                </a:solidFill>
              </a:rPr>
              <a:t>にするために</a:t>
            </a:r>
          </a:p>
          <a:p>
            <a:pPr lvl="1" algn="l" rtl="0">
              <a:buClr>
                <a:schemeClr val="tx2"/>
              </a:buClr>
            </a:pPr>
            <a:r>
              <a:rPr lang="ja" sz="2200" b="0" i="0" u="none" baseline="0">
                <a:solidFill>
                  <a:schemeClr val="tx1"/>
                </a:solidFill>
              </a:rPr>
              <a:t>クラブの評判 </a:t>
            </a:r>
          </a:p>
          <a:p>
            <a:pPr lvl="1" algn="l" rtl="0">
              <a:buClr>
                <a:schemeClr val="tx2"/>
              </a:buClr>
            </a:pPr>
            <a:r>
              <a:rPr lang="ja" sz="2200" b="0" i="0" u="none" baseline="0">
                <a:solidFill>
                  <a:schemeClr val="tx1"/>
                </a:solidFill>
              </a:rPr>
              <a:t>ソロプチミストのグローバルブランド </a:t>
            </a:r>
          </a:p>
          <a:p>
            <a:pPr lvl="1" algn="l" rtl="0">
              <a:buClr>
                <a:schemeClr val="tx2"/>
              </a:buClr>
            </a:pPr>
            <a:r>
              <a:rPr lang="ja" sz="2200" b="0" i="0" u="none" baseline="0">
                <a:solidFill>
                  <a:schemeClr val="tx1"/>
                </a:solidFill>
              </a:rPr>
              <a:t>参加者一人ひとりの尊厳</a:t>
            </a:r>
          </a:p>
        </p:txBody>
      </p: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ja"/>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ja"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ja"/>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ja"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pic>
        <p:nvPicPr>
          <p:cNvPr id="6" name="Picture 5" descr="アイコンが飛び出すスマートフォンを持つ手&#10;&#10;自動生成された説明">
            <a:extLst>
              <a:ext uri="{FF2B5EF4-FFF2-40B4-BE49-F238E27FC236}">
                <a16:creationId xmlns:a16="http://schemas.microsoft.com/office/drawing/2014/main" id="{22914EF6-89D6-4A24-A450-EAE0312255B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5833" b="82130" l="14063" r="38281">
                        <a14:foregroundMark x1="18906" y1="56852" x2="20156" y2="57037"/>
                        <a14:foregroundMark x1="16406" y1="44722" x2="19375" y2="47315"/>
                        <a14:foregroundMark x1="14531" y1="36111" x2="17292" y2="38333"/>
                        <a14:foregroundMark x1="14688" y1="38333" x2="16406" y2="40556"/>
                        <a14:foregroundMark x1="14063" y1="25093" x2="18750" y2="26667"/>
                        <a14:foregroundMark x1="22969" y1="15833" x2="27552" y2="21759"/>
                        <a14:foregroundMark x1="20625" y1="54815" x2="20625" y2="54815"/>
                        <a14:foregroundMark x1="20625" y1="54630" x2="20625" y2="56852"/>
                        <a14:foregroundMark x1="20885" y1="56852" x2="18646" y2="55741"/>
                        <a14:foregroundMark x1="23385" y1="46296" x2="23125" y2="51296"/>
                        <a14:foregroundMark x1="25990" y1="42315" x2="29167" y2="40741"/>
                        <a14:foregroundMark x1="20365" y1="35000" x2="23385" y2="33241"/>
                        <a14:foregroundMark x1="25365" y1="16481" x2="27344" y2="22037"/>
                        <a14:foregroundMark x1="23490" y1="18056" x2="23490" y2="20926"/>
                        <a14:foregroundMark x1="33281" y1="19352" x2="36979" y2="23796"/>
                        <a14:foregroundMark x1="37396" y1="20648" x2="36406" y2="23519"/>
                        <a14:foregroundMark x1="37865" y1="23796" x2="33177" y2="18704"/>
                        <a14:foregroundMark x1="33906" y1="33704" x2="34167" y2="37407"/>
                        <a14:foregroundMark x1="36250" y1="36111" x2="36250" y2="36111"/>
                        <a14:foregroundMark x1="35781" y1="34537" x2="35781" y2="37037"/>
                        <a14:foregroundMark x1="28958" y1="28148" x2="29688" y2="31019"/>
                        <a14:foregroundMark x1="33906" y1="45556" x2="35156" y2="49537"/>
                        <a14:foregroundMark x1="28177" y1="48704" x2="29948" y2="50648"/>
                        <a14:foregroundMark x1="30781" y1="55093" x2="32396" y2="58426"/>
                        <a14:foregroundMark x1="26354" y1="65463" x2="27813" y2="64815"/>
                        <a14:foregroundMark x1="22240" y1="42315" x2="23229" y2="42315"/>
                        <a14:foregroundMark x1="29167" y1="65463" x2="28698" y2="66574"/>
                        <a14:foregroundMark x1="23594" y1="59074" x2="26823" y2="59259"/>
                        <a14:foregroundMark x1="24688" y1="60370" x2="24063" y2="72778"/>
                        <a14:foregroundMark x1="24063" y1="72778" x2="25781" y2="70926"/>
                        <a14:foregroundMark x1="26927" y1="57963" x2="27813" y2="60370"/>
                        <a14:foregroundMark x1="23579" y1="61944" x2="23438" y2="62778"/>
                        <a14:foregroundMark x1="24219" y1="58148" x2="23579" y2="61944"/>
                        <a14:foregroundMark x1="23333" y1="67685" x2="27813" y2="71852"/>
                        <a14:foregroundMark x1="26406" y1="72685" x2="24948" y2="73426"/>
                        <a14:foregroundMark x1="23177" y1="72963" x2="27396" y2="74259"/>
                        <a14:foregroundMark x1="33490" y1="45833" x2="35625" y2="49815"/>
                        <a14:foregroundMark x1="30781" y1="56204" x2="33229" y2="59074"/>
                        <a14:backgroundMark x1="22604" y1="66759" x2="22604" y2="66759"/>
                        <a14:backgroundMark x1="22604" y1="61944" x2="22604" y2="61944"/>
                      </a14:backgroundRemoval>
                    </a14:imgEffect>
                  </a14:imgLayer>
                </a14:imgProps>
              </a:ext>
            </a:extLst>
          </a:blip>
          <a:srcRect l="11328" t="10971" r="58650" b="9861"/>
          <a:stretch/>
        </p:blipFill>
        <p:spPr>
          <a:xfrm>
            <a:off x="1351770" y="2066548"/>
            <a:ext cx="2886059" cy="4280865"/>
          </a:xfrm>
          <a:prstGeom prst="rect">
            <a:avLst/>
          </a:prstGeom>
        </p:spPr>
      </p:pic>
      <p:sp>
        <p:nvSpPr>
          <p:cNvPr id="8" name="Content Placeholder 2">
            <a:extLst>
              <a:ext uri="{FF2B5EF4-FFF2-40B4-BE49-F238E27FC236}">
                <a16:creationId xmlns:a16="http://schemas.microsoft.com/office/drawing/2014/main" id="{0590CE13-FD51-D6AF-49FE-5BB92F60B32C}"/>
              </a:ext>
            </a:extLst>
          </p:cNvPr>
          <p:cNvSpPr txBox="1">
            <a:spLocks/>
          </p:cNvSpPr>
          <p:nvPr/>
        </p:nvSpPr>
        <p:spPr>
          <a:xfrm>
            <a:off x="4979532" y="4310316"/>
            <a:ext cx="6402842" cy="1238551"/>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rtl="0">
              <a:buNone/>
            </a:pPr>
            <a:r>
              <a:rPr lang="ja" sz="2600" b="0" i="0" u="none" baseline="0">
                <a:solidFill>
                  <a:schemeClr val="tx2"/>
                </a:solidFill>
              </a:rPr>
              <a:t>参加者に口コミで情報を広げてもらいましょう！</a:t>
            </a:r>
          </a:p>
        </p:txBody>
      </p:sp>
      <p:pic>
        <p:nvPicPr>
          <p:cNvPr id="10" name="Picture 9">
            <a:extLst>
              <a:ext uri="{FF2B5EF4-FFF2-40B4-BE49-F238E27FC236}">
                <a16:creationId xmlns:a16="http://schemas.microsoft.com/office/drawing/2014/main" id="{0F995F59-97BE-B5D2-C864-C685AA919E28}"/>
              </a:ext>
            </a:extLst>
          </p:cNvPr>
          <p:cNvPicPr>
            <a:picLocks noChangeAspect="1"/>
          </p:cNvPicPr>
          <p:nvPr/>
        </p:nvPicPr>
        <p:blipFill rotWithShape="1">
          <a:blip r:embed="rId6"/>
          <a:srcRect l="6763" r="1"/>
          <a:stretch/>
        </p:blipFill>
        <p:spPr>
          <a:xfrm>
            <a:off x="10429875" y="-13153"/>
            <a:ext cx="657272" cy="11336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650779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ja"/>
            </a:p>
          </p:txBody>
        </p:sp>
      </p:gr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ja"/>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ja"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ja"/>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ja"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pic>
        <p:nvPicPr>
          <p:cNvPr id="5" name="Picture 4" descr="握手のクローズアップ&#10;&#10;自動生成された説明">
            <a:extLst>
              <a:ext uri="{FF2B5EF4-FFF2-40B4-BE49-F238E27FC236}">
                <a16:creationId xmlns:a16="http://schemas.microsoft.com/office/drawing/2014/main" id="{546B3952-40A1-932B-FE78-335F984CACA4}"/>
              </a:ext>
            </a:extLst>
          </p:cNvPr>
          <p:cNvPicPr>
            <a:picLocks noChangeAspect="1"/>
          </p:cNvPicPr>
          <p:nvPr/>
        </p:nvPicPr>
        <p:blipFill rotWithShape="1">
          <a:blip r:embed="rId4"/>
          <a:srcRect l="-2" r="21774" b="1569"/>
          <a:stretch/>
        </p:blipFill>
        <p:spPr>
          <a:xfrm>
            <a:off x="3937219" y="811068"/>
            <a:ext cx="7397531" cy="5235863"/>
          </a:xfrm>
          <a:prstGeom prst="rect">
            <a:avLst/>
          </a:prstGeom>
        </p:spPr>
      </p:pic>
      <p:sp>
        <p:nvSpPr>
          <p:cNvPr id="10" name="Content Placeholder 2">
            <a:extLst>
              <a:ext uri="{FF2B5EF4-FFF2-40B4-BE49-F238E27FC236}">
                <a16:creationId xmlns:a16="http://schemas.microsoft.com/office/drawing/2014/main" id="{47B39F3B-BA77-CB74-F1B7-40E576609750}"/>
              </a:ext>
            </a:extLst>
          </p:cNvPr>
          <p:cNvSpPr>
            <a:spLocks noGrp="1"/>
          </p:cNvSpPr>
          <p:nvPr>
            <p:ph idx="1"/>
          </p:nvPr>
        </p:nvSpPr>
        <p:spPr>
          <a:xfrm>
            <a:off x="613064" y="1110104"/>
            <a:ext cx="3139785" cy="4195321"/>
          </a:xfrm>
        </p:spPr>
        <p:txBody>
          <a:bodyPr anchor="ctr">
            <a:normAutofit/>
          </a:bodyPr>
          <a:lstStyle/>
          <a:p>
            <a:pPr marL="0" indent="0" algn="l" rtl="0">
              <a:spcBef>
                <a:spcPts val="0"/>
              </a:spcBef>
              <a:buNone/>
            </a:pPr>
            <a:r>
              <a:rPr lang="ja" sz="2800" b="1" i="0" u="none" baseline="0">
                <a:solidFill>
                  <a:schemeClr val="tx1"/>
                </a:solidFill>
              </a:rPr>
              <a:t>新しいやり方</a:t>
            </a:r>
            <a:r>
              <a:rPr lang="ja" sz="2800" b="0" i="0" u="none" baseline="0">
                <a:solidFill>
                  <a:schemeClr val="tx1"/>
                </a:solidFill>
              </a:rPr>
              <a:t>を</a:t>
            </a:r>
          </a:p>
          <a:p>
            <a:pPr marL="0" indent="0" algn="l" rtl="0">
              <a:spcBef>
                <a:spcPts val="0"/>
              </a:spcBef>
              <a:buNone/>
            </a:pPr>
            <a:r>
              <a:rPr lang="ja" sz="2800" b="0" i="0" u="none" baseline="0">
                <a:solidFill>
                  <a:schemeClr val="tx1"/>
                </a:solidFill>
              </a:rPr>
              <a:t>取り入れる</a:t>
            </a:r>
          </a:p>
          <a:p>
            <a:pPr marL="0" indent="0" algn="l" rtl="0">
              <a:buNone/>
            </a:pPr>
            <a:endParaRPr lang="ja" sz="1200" b="1" dirty="0">
              <a:solidFill>
                <a:schemeClr val="tx1"/>
              </a:solidFill>
            </a:endParaRPr>
          </a:p>
          <a:p>
            <a:pPr algn="l" rtl="0">
              <a:spcBef>
                <a:spcPts val="1200"/>
              </a:spcBef>
            </a:pPr>
            <a:r>
              <a:rPr lang="ja" sz="2000" b="0" i="0" u="none" baseline="0">
                <a:solidFill>
                  <a:schemeClr val="tx1"/>
                </a:solidFill>
              </a:rPr>
              <a:t>パートナーシップを再構築を試す</a:t>
            </a:r>
          </a:p>
          <a:p>
            <a:pPr algn="l" rtl="0">
              <a:spcBef>
                <a:spcPts val="1200"/>
              </a:spcBef>
            </a:pPr>
            <a:r>
              <a:rPr lang="ja" sz="2000" b="0" i="0" u="none" baseline="0">
                <a:solidFill>
                  <a:schemeClr val="tx1"/>
                </a:solidFill>
              </a:rPr>
              <a:t>新しい人物や組織と繋がる</a:t>
            </a:r>
          </a:p>
          <a:p>
            <a:pPr algn="l" rtl="0">
              <a:spcBef>
                <a:spcPts val="1200"/>
              </a:spcBef>
            </a:pPr>
            <a:r>
              <a:rPr lang="ja" sz="2000" b="0" i="0" u="none" baseline="0">
                <a:solidFill>
                  <a:schemeClr val="tx1"/>
                </a:solidFill>
              </a:rPr>
              <a:t>他のクラブと対話する</a:t>
            </a:r>
          </a:p>
        </p:txBody>
      </p:sp>
      <p:pic>
        <p:nvPicPr>
          <p:cNvPr id="2" name="Picture 1">
            <a:extLst>
              <a:ext uri="{FF2B5EF4-FFF2-40B4-BE49-F238E27FC236}">
                <a16:creationId xmlns:a16="http://schemas.microsoft.com/office/drawing/2014/main" id="{F7DD77DA-89C1-0D5D-361D-FFE30AEA1F45}"/>
              </a:ext>
            </a:extLst>
          </p:cNvPr>
          <p:cNvPicPr>
            <a:picLocks noChangeAspect="1"/>
          </p:cNvPicPr>
          <p:nvPr/>
        </p:nvPicPr>
        <p:blipFill rotWithShape="1">
          <a:blip r:embed="rId5"/>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7255344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D665BE0-1A25-4A6A-BDD9-335ED3F73F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4" name="Rectangle 13">
              <a:extLst>
                <a:ext uri="{FF2B5EF4-FFF2-40B4-BE49-F238E27FC236}">
                  <a16:creationId xmlns:a16="http://schemas.microsoft.com/office/drawing/2014/main" id="{B22CC697-88AE-4AA2-8982-4EBCAC948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5" name="Oval 14">
              <a:extLst>
                <a:ext uri="{FF2B5EF4-FFF2-40B4-BE49-F238E27FC236}">
                  <a16:creationId xmlns:a16="http://schemas.microsoft.com/office/drawing/2014/main" id="{FDC385B2-C988-4B0E-B814-609577246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6" name="Oval 15">
              <a:extLst>
                <a:ext uri="{FF2B5EF4-FFF2-40B4-BE49-F238E27FC236}">
                  <a16:creationId xmlns:a16="http://schemas.microsoft.com/office/drawing/2014/main" id="{010777A8-BDF8-405D-8137-744943380C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7" name="Oval 16">
              <a:extLst>
                <a:ext uri="{FF2B5EF4-FFF2-40B4-BE49-F238E27FC236}">
                  <a16:creationId xmlns:a16="http://schemas.microsoft.com/office/drawing/2014/main" id="{630A5A2B-1A97-4659-A4C3-170BCBE13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8" name="Oval 17">
              <a:extLst>
                <a:ext uri="{FF2B5EF4-FFF2-40B4-BE49-F238E27FC236}">
                  <a16:creationId xmlns:a16="http://schemas.microsoft.com/office/drawing/2014/main" id="{FC312EBD-2BF3-485D-8A03-6A6F569E9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9" name="Oval 18">
              <a:extLst>
                <a:ext uri="{FF2B5EF4-FFF2-40B4-BE49-F238E27FC236}">
                  <a16:creationId xmlns:a16="http://schemas.microsoft.com/office/drawing/2014/main" id="{6D885BD3-0F41-4ACE-9752-FE49D847F8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20" name="Freeform 5">
              <a:extLst>
                <a:ext uri="{FF2B5EF4-FFF2-40B4-BE49-F238E27FC236}">
                  <a16:creationId xmlns:a16="http://schemas.microsoft.com/office/drawing/2014/main" id="{7D4A5F68-DE2D-4CAB-8468-229055FE9E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22" name="Rectangle 21">
            <a:extLst>
              <a:ext uri="{FF2B5EF4-FFF2-40B4-BE49-F238E27FC236}">
                <a16:creationId xmlns:a16="http://schemas.microsoft.com/office/drawing/2014/main" id="{D23E4989-97C9-4BC1-8BB8-0F3430D3B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grpSp>
        <p:nvGrpSpPr>
          <p:cNvPr id="24" name="Group 23">
            <a:extLst>
              <a:ext uri="{FF2B5EF4-FFF2-40B4-BE49-F238E27FC236}">
                <a16:creationId xmlns:a16="http://schemas.microsoft.com/office/drawing/2014/main" id="{0B8BCB33-C5AA-41E3-9C7D-1DC836C636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5" name="Rectangle 24">
              <a:extLst>
                <a:ext uri="{FF2B5EF4-FFF2-40B4-BE49-F238E27FC236}">
                  <a16:creationId xmlns:a16="http://schemas.microsoft.com/office/drawing/2014/main" id="{F39F5128-50CA-49AA-BA29-EB569CD11D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26" name="Freeform 5">
              <a:extLst>
                <a:ext uri="{FF2B5EF4-FFF2-40B4-BE49-F238E27FC236}">
                  <a16:creationId xmlns:a16="http://schemas.microsoft.com/office/drawing/2014/main" id="{83D52514-21E0-483B-A652-4B5D5057C6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pic>
        <p:nvPicPr>
          <p:cNvPr id="4" name="Picture 3">
            <a:extLst>
              <a:ext uri="{FF2B5EF4-FFF2-40B4-BE49-F238E27FC236}">
                <a16:creationId xmlns:a16="http://schemas.microsoft.com/office/drawing/2014/main" id="{BCFBA44D-0AA7-0AD7-0B4F-9C90D85F5D6E}"/>
              </a:ext>
            </a:extLst>
          </p:cNvPr>
          <p:cNvPicPr>
            <a:picLocks noChangeAspect="1"/>
          </p:cNvPicPr>
          <p:nvPr/>
        </p:nvPicPr>
        <p:blipFill rotWithShape="1">
          <a:blip r:embed="rId4">
            <a:duotone>
              <a:prstClr val="black"/>
              <a:schemeClr val="accent5">
                <a:tint val="45000"/>
                <a:satMod val="400000"/>
              </a:schemeClr>
            </a:duotone>
            <a:alphaModFix amt="25000"/>
            <a:extLst>
              <a:ext uri="{28A0092B-C50C-407E-A947-70E740481C1C}">
                <a14:useLocalDpi xmlns:a14="http://schemas.microsoft.com/office/drawing/2010/main" val="0"/>
              </a:ext>
            </a:extLst>
          </a:blip>
          <a:srcRect l="11873" r="6004" b="-2"/>
          <a:stretch/>
        </p:blipFill>
        <p:spPr>
          <a:xfrm>
            <a:off x="7953456" y="466609"/>
            <a:ext cx="3749039" cy="5909733"/>
          </a:xfrm>
          <a:prstGeom prst="rect">
            <a:avLst/>
          </a:prstGeom>
        </p:spPr>
      </p:pic>
      <p:pic>
        <p:nvPicPr>
          <p:cNvPr id="8" name="Picture 7">
            <a:extLst>
              <a:ext uri="{FF2B5EF4-FFF2-40B4-BE49-F238E27FC236}">
                <a16:creationId xmlns:a16="http://schemas.microsoft.com/office/drawing/2014/main" id="{B581B7BC-C404-1730-FC2E-2ABA927E1F99}"/>
              </a:ext>
            </a:extLst>
          </p:cNvPr>
          <p:cNvPicPr>
            <a:picLocks noChangeAspect="1"/>
          </p:cNvPicPr>
          <p:nvPr/>
        </p:nvPicPr>
        <p:blipFill rotWithShape="1">
          <a:blip r:embed="rId5">
            <a:duotone>
              <a:prstClr val="black"/>
              <a:schemeClr val="accent5">
                <a:tint val="45000"/>
                <a:satMod val="400000"/>
              </a:schemeClr>
            </a:duotone>
            <a:alphaModFix amt="25000"/>
          </a:blip>
          <a:srcRect l="7052" r="11090" b="-2"/>
          <a:stretch/>
        </p:blipFill>
        <p:spPr>
          <a:xfrm>
            <a:off x="4204417" y="474133"/>
            <a:ext cx="3749039" cy="5909733"/>
          </a:xfrm>
          <a:prstGeom prst="rect">
            <a:avLst/>
          </a:prstGeom>
        </p:spPr>
      </p:pic>
      <p:pic>
        <p:nvPicPr>
          <p:cNvPr id="6" name="Picture 5">
            <a:extLst>
              <a:ext uri="{FF2B5EF4-FFF2-40B4-BE49-F238E27FC236}">
                <a16:creationId xmlns:a16="http://schemas.microsoft.com/office/drawing/2014/main" id="{AEB8BBEB-967D-AB4E-00D3-991863E34369}"/>
              </a:ext>
            </a:extLst>
          </p:cNvPr>
          <p:cNvPicPr>
            <a:picLocks noChangeAspect="1"/>
          </p:cNvPicPr>
          <p:nvPr/>
        </p:nvPicPr>
        <p:blipFill rotWithShape="1">
          <a:blip r:embed="rId6">
            <a:duotone>
              <a:prstClr val="black"/>
              <a:schemeClr val="accent5">
                <a:tint val="45000"/>
                <a:satMod val="400000"/>
              </a:schemeClr>
            </a:duotone>
            <a:alphaModFix amt="25000"/>
          </a:blip>
          <a:srcRect l="10559" r="-2" b="-2"/>
          <a:stretch/>
        </p:blipFill>
        <p:spPr>
          <a:xfrm>
            <a:off x="478324" y="459621"/>
            <a:ext cx="3726439" cy="5909733"/>
          </a:xfrm>
          <a:prstGeom prst="rect">
            <a:avLst/>
          </a:prstGeom>
        </p:spPr>
      </p:pic>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2839054" y="2284600"/>
            <a:ext cx="8827245" cy="1129887"/>
          </a:xfrm>
        </p:spPr>
        <p:txBody>
          <a:bodyPr vert="horz" lIns="91440" tIns="45720" rIns="91440" bIns="45720" rtlCol="0" anchor="b">
            <a:normAutofit/>
          </a:bodyPr>
          <a:lstStyle/>
          <a:p>
            <a:pPr algn="l" rtl="0"/>
            <a:r>
              <a:rPr lang="ja" sz="5400" b="1" i="0" u="none" baseline="0">
                <a:solidFill>
                  <a:schemeClr val="bg1"/>
                </a:solidFill>
                <a:effectLst>
                  <a:outerShdw blurRad="50800" dist="38100" algn="l" rotWithShape="0">
                    <a:prstClr val="black">
                      <a:alpha val="40000"/>
                    </a:prstClr>
                  </a:outerShdw>
                </a:effectLst>
              </a:rPr>
              <a:t>リソースを活用する</a:t>
            </a:r>
          </a:p>
        </p:txBody>
      </p:sp>
      <p:sp>
        <p:nvSpPr>
          <p:cNvPr id="28" name="Rectangle 27">
            <a:extLst>
              <a:ext uri="{FF2B5EF4-FFF2-40B4-BE49-F238E27FC236}">
                <a16:creationId xmlns:a16="http://schemas.microsoft.com/office/drawing/2014/main" id="{F8DA1752-047B-4B49-AD07-79C090571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ja"/>
          </a:p>
        </p:txBody>
      </p:sp>
      <p:sp>
        <p:nvSpPr>
          <p:cNvPr id="9" name="TextBox 8">
            <a:extLst>
              <a:ext uri="{FF2B5EF4-FFF2-40B4-BE49-F238E27FC236}">
                <a16:creationId xmlns:a16="http://schemas.microsoft.com/office/drawing/2014/main" id="{99BE98DC-1F08-34D1-8369-9D74EB55C73D}"/>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spTree>
    <p:extLst>
      <p:ext uri="{BB962C8B-B14F-4D97-AF65-F5344CB8AC3E}">
        <p14:creationId xmlns:p14="http://schemas.microsoft.com/office/powerpoint/2010/main" val="3533895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11" name="Group 10">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2" name="Rectangle 11">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3" name="Oval 12">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4" name="Oval 13">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5" name="Oval 14">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6" name="Oval 15">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7" name="Oval 16">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8" name="Rectangle 17">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
            </a:p>
          </p:txBody>
        </p:sp>
        <p:sp>
          <p:nvSpPr>
            <p:cNvPr id="19"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ja"/>
            </a:p>
          </p:txBody>
        </p:sp>
        <p:sp>
          <p:nvSpPr>
            <p:cNvPr id="20"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ja"/>
            </a:p>
          </p:txBody>
        </p:sp>
        <p:sp>
          <p:nvSpPr>
            <p:cNvPr id="21"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ja"/>
            </a:p>
          </p:txBody>
        </p:sp>
      </p:grpSp>
      <p:sp>
        <p:nvSpPr>
          <p:cNvPr id="5" name="TextBox 4">
            <a:extLst>
              <a:ext uri="{FF2B5EF4-FFF2-40B4-BE49-F238E27FC236}">
                <a16:creationId xmlns:a16="http://schemas.microsoft.com/office/drawing/2014/main" id="{533E7CDF-D6F4-A405-1826-20A4787992D0}"/>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pic>
        <p:nvPicPr>
          <p:cNvPr id="4" name="Picture 3" descr="席に座る複数の人&#10;&#10;自動生成された説明">
            <a:extLst>
              <a:ext uri="{FF2B5EF4-FFF2-40B4-BE49-F238E27FC236}">
                <a16:creationId xmlns:a16="http://schemas.microsoft.com/office/drawing/2014/main" id="{0E2E3F89-8EAD-B248-109E-6526089AF281}"/>
              </a:ext>
            </a:extLst>
          </p:cNvPr>
          <p:cNvPicPr>
            <a:picLocks noChangeAspect="1"/>
          </p:cNvPicPr>
          <p:nvPr/>
        </p:nvPicPr>
        <p:blipFill rotWithShape="1">
          <a:blip r:embed="rId4">
            <a:alphaModFix amt="85000"/>
          </a:blip>
          <a:srcRect l="13645" t="27352" r="42764" b="11207"/>
          <a:stretch/>
        </p:blipFill>
        <p:spPr>
          <a:xfrm>
            <a:off x="5349033" y="457828"/>
            <a:ext cx="6343942" cy="5942342"/>
          </a:xfrm>
          <a:prstGeom prst="rect">
            <a:avLst/>
          </a:prstGeom>
        </p:spPr>
      </p:pic>
      <p:sp>
        <p:nvSpPr>
          <p:cNvPr id="6" name="Title 1">
            <a:extLst>
              <a:ext uri="{FF2B5EF4-FFF2-40B4-BE49-F238E27FC236}">
                <a16:creationId xmlns:a16="http://schemas.microsoft.com/office/drawing/2014/main" id="{204D536E-B9ED-6FD0-C2DD-5D62A70F17CB}"/>
              </a:ext>
            </a:extLst>
          </p:cNvPr>
          <p:cNvSpPr txBox="1">
            <a:spLocks noGrp="1"/>
          </p:cNvSpPr>
          <p:nvPr>
            <p:ph type="title"/>
          </p:nvPr>
        </p:nvSpPr>
        <p:spPr bwMode="gray">
          <a:xfrm>
            <a:off x="786482" y="752476"/>
            <a:ext cx="3635158" cy="5104342"/>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rtl="0"/>
            <a:r>
              <a:rPr lang="ja" sz="2000" b="0" i="0" u="none" baseline="0" dirty="0"/>
              <a:t>「大きな目標」の対象となるプロジェクトに</a:t>
            </a:r>
            <a:br>
              <a:rPr lang="ja" sz="2000" dirty="0">
                <a:solidFill>
                  <a:schemeClr val="bg1"/>
                </a:solidFill>
              </a:rPr>
            </a:br>
            <a:r>
              <a:rPr lang="ja" sz="2000" b="0" i="0" u="none" baseline="0" dirty="0"/>
              <a:t>財務支援が必要な場合：</a:t>
            </a:r>
            <a:br>
              <a:rPr lang="ja" sz="2000" b="1" dirty="0">
                <a:solidFill>
                  <a:schemeClr val="bg1"/>
                </a:solidFill>
              </a:rPr>
            </a:br>
            <a:r>
              <a:rPr lang="ja" sz="2800" b="1" i="0" u="none" baseline="0" dirty="0">
                <a:solidFill>
                  <a:schemeClr val="bg1"/>
                </a:solidFill>
              </a:rPr>
              <a:t>ソロプチミストクラブ助成金</a:t>
            </a:r>
            <a:br>
              <a:rPr lang="ja" sz="2400" dirty="0">
                <a:solidFill>
                  <a:schemeClr val="bg1"/>
                </a:solidFill>
              </a:rPr>
            </a:br>
            <a:br>
              <a:rPr lang="ja" sz="2400" dirty="0">
                <a:solidFill>
                  <a:schemeClr val="bg1"/>
                </a:solidFill>
              </a:rPr>
            </a:br>
            <a:br>
              <a:rPr lang="en-US" altLang="ja" sz="2400" dirty="0">
                <a:solidFill>
                  <a:schemeClr val="bg1"/>
                </a:solidFill>
              </a:rPr>
            </a:br>
            <a:br>
              <a:rPr lang="en-US" altLang="ja" sz="2400" dirty="0">
                <a:solidFill>
                  <a:schemeClr val="bg1"/>
                </a:solidFill>
              </a:rPr>
            </a:br>
            <a:br>
              <a:rPr lang="en-US" altLang="ja" sz="2400" dirty="0">
                <a:solidFill>
                  <a:schemeClr val="bg1"/>
                </a:solidFill>
              </a:rPr>
            </a:br>
            <a:br>
              <a:rPr lang="en-US" altLang="ja" sz="2400" dirty="0">
                <a:solidFill>
                  <a:schemeClr val="bg1"/>
                </a:solidFill>
              </a:rPr>
            </a:br>
            <a:br>
              <a:rPr lang="ja" sz="2400" dirty="0">
                <a:solidFill>
                  <a:schemeClr val="bg1"/>
                </a:solidFill>
              </a:rPr>
            </a:br>
            <a:br>
              <a:rPr lang="ja" sz="2400" b="1" dirty="0">
                <a:solidFill>
                  <a:schemeClr val="bg1"/>
                </a:solidFill>
              </a:rPr>
            </a:br>
            <a:r>
              <a:rPr lang="ja" sz="2400" b="0" i="0" u="none" baseline="0" dirty="0">
                <a:solidFill>
                  <a:schemeClr val="bg1"/>
                </a:solidFill>
              </a:rPr>
              <a:t>の応募をご検討ください。</a:t>
            </a:r>
            <a:endParaRPr lang="ja" sz="4400" b="1" dirty="0"/>
          </a:p>
        </p:txBody>
      </p:sp>
      <p:pic>
        <p:nvPicPr>
          <p:cNvPr id="7" name="Picture 6" descr="ハンドルの付いた赤と白のバッグ&#10;&#10;自動生成された説明">
            <a:extLst>
              <a:ext uri="{FF2B5EF4-FFF2-40B4-BE49-F238E27FC236}">
                <a16:creationId xmlns:a16="http://schemas.microsoft.com/office/drawing/2014/main" id="{457631DB-2454-1E79-94A5-26E6DD5EE8EB}"/>
              </a:ext>
            </a:extLst>
          </p:cNvPr>
          <p:cNvPicPr>
            <a:picLocks noChangeAspect="1"/>
          </p:cNvPicPr>
          <p:nvPr/>
        </p:nvPicPr>
        <p:blipFill rotWithShape="1">
          <a:blip r:embed="rId5"/>
          <a:srcRect l="21040" t="7903" r="18167" b="1255"/>
          <a:stretch/>
        </p:blipFill>
        <p:spPr>
          <a:xfrm>
            <a:off x="2905452" y="2687676"/>
            <a:ext cx="1797407" cy="1510788"/>
          </a:xfrm>
          <a:prstGeom prst="ellipse">
            <a:avLst/>
          </a:prstGeom>
        </p:spPr>
      </p:pic>
      <p:sp>
        <p:nvSpPr>
          <p:cNvPr id="8" name="Title 1">
            <a:extLst>
              <a:ext uri="{FF2B5EF4-FFF2-40B4-BE49-F238E27FC236}">
                <a16:creationId xmlns:a16="http://schemas.microsoft.com/office/drawing/2014/main" id="{D9A74EE6-36D7-DF30-FA7D-F9EAED4DAACF}"/>
              </a:ext>
            </a:extLst>
          </p:cNvPr>
          <p:cNvSpPr txBox="1">
            <a:spLocks/>
          </p:cNvSpPr>
          <p:nvPr/>
        </p:nvSpPr>
        <p:spPr bwMode="gray">
          <a:xfrm>
            <a:off x="2964111" y="2953256"/>
            <a:ext cx="1565372" cy="1077709"/>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rtl="0"/>
            <a:r>
              <a:rPr lang="ja" sz="1600" b="0" i="0" u="none" baseline="0">
                <a:solidFill>
                  <a:schemeClr val="tx2">
                    <a:lumMod val="75000"/>
                  </a:schemeClr>
                </a:solidFill>
              </a:rPr>
              <a:t>3月</a:t>
            </a:r>
          </a:p>
          <a:p>
            <a:pPr algn="ctr" rtl="0"/>
            <a:r>
              <a:rPr lang="ja" sz="3200" b="0" i="0" u="none" baseline="0">
                <a:solidFill>
                  <a:schemeClr val="tx2">
                    <a:lumMod val="75000"/>
                  </a:schemeClr>
                </a:solidFill>
              </a:rPr>
              <a:t>1日</a:t>
            </a:r>
          </a:p>
        </p:txBody>
      </p:sp>
      <p:pic>
        <p:nvPicPr>
          <p:cNvPr id="2" name="Picture 1">
            <a:extLst>
              <a:ext uri="{FF2B5EF4-FFF2-40B4-BE49-F238E27FC236}">
                <a16:creationId xmlns:a16="http://schemas.microsoft.com/office/drawing/2014/main" id="{5BEAA714-D3E6-3571-03CD-7FDB510AF646}"/>
              </a:ext>
            </a:extLst>
          </p:cNvPr>
          <p:cNvPicPr>
            <a:picLocks noChangeAspect="1"/>
          </p:cNvPicPr>
          <p:nvPr/>
        </p:nvPicPr>
        <p:blipFill rotWithShape="1">
          <a:blip r:embed="rId6"/>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1342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16" name="Group 1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
            </a:p>
          </p:txBody>
        </p:sp>
        <p:sp>
          <p:nvSpPr>
            <p:cNvPr id="18"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ja"/>
            </a:p>
          </p:txBody>
        </p:sp>
      </p:grpSp>
      <p:sp>
        <p:nvSpPr>
          <p:cNvPr id="2" name="Title 1">
            <a:extLst>
              <a:ext uri="{FF2B5EF4-FFF2-40B4-BE49-F238E27FC236}">
                <a16:creationId xmlns:a16="http://schemas.microsoft.com/office/drawing/2014/main" id="{9127C6D2-C52E-CFC9-F928-DEAF88F7BA78}"/>
              </a:ext>
            </a:extLst>
          </p:cNvPr>
          <p:cNvSpPr>
            <a:spLocks noGrp="1"/>
          </p:cNvSpPr>
          <p:nvPr>
            <p:ph type="title"/>
          </p:nvPr>
        </p:nvSpPr>
        <p:spPr>
          <a:xfrm>
            <a:off x="742150" y="1085549"/>
            <a:ext cx="2964228" cy="4686903"/>
          </a:xfrm>
        </p:spPr>
        <p:txBody>
          <a:bodyPr anchor="ctr">
            <a:normAutofit/>
          </a:bodyPr>
          <a:lstStyle/>
          <a:p>
            <a:pPr algn="r" rtl="0"/>
            <a:r>
              <a:rPr lang="ja" b="0" i="0" u="none" baseline="0" dirty="0">
                <a:solidFill>
                  <a:schemeClr val="tx1"/>
                </a:solidFill>
              </a:rPr>
              <a:t>プログラムの</a:t>
            </a:r>
            <a:br>
              <a:rPr lang="ja" dirty="0">
                <a:solidFill>
                  <a:schemeClr val="tx1"/>
                </a:solidFill>
              </a:rPr>
            </a:br>
            <a:r>
              <a:rPr lang="ja" b="1" i="0" u="none" baseline="0" dirty="0">
                <a:solidFill>
                  <a:schemeClr val="tx2"/>
                </a:solidFill>
              </a:rPr>
              <a:t>グローバルな影響力</a:t>
            </a:r>
            <a:r>
              <a:rPr lang="ja" altLang="en-US" b="1" dirty="0">
                <a:solidFill>
                  <a:schemeClr val="tx2"/>
                </a:solidFill>
              </a:rPr>
              <a:t>の</a:t>
            </a:r>
            <a:br>
              <a:rPr lang="ja" b="1" dirty="0">
                <a:solidFill>
                  <a:schemeClr val="tx2"/>
                </a:solidFill>
              </a:rPr>
            </a:br>
            <a:r>
              <a:rPr lang="ja" b="0" i="0" u="none" baseline="0" dirty="0">
                <a:solidFill>
                  <a:schemeClr val="tx1"/>
                </a:solidFill>
              </a:rPr>
              <a:t>拡大にご協力ください。</a:t>
            </a:r>
          </a:p>
        </p:txBody>
      </p:sp>
      <p:cxnSp>
        <p:nvCxnSpPr>
          <p:cNvPr id="20" name="Straight Connector 1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2"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ja"/>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ja" b="1" dirty="0">
              <a:solidFill>
                <a:srgbClr val="B31166"/>
              </a:solidFill>
            </a:endParaRPr>
          </a:p>
        </p:txBody>
      </p:sp>
      <p:sp>
        <p:nvSpPr>
          <p:cNvPr id="24"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ja"/>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ja" b="1" dirty="0">
              <a:solidFill>
                <a:srgbClr val="B31166"/>
              </a:solidFill>
            </a:endParaRPr>
          </a:p>
        </p:txBody>
      </p:sp>
      <p:sp>
        <p:nvSpPr>
          <p:cNvPr id="4" name="TextBox 3">
            <a:extLst>
              <a:ext uri="{FF2B5EF4-FFF2-40B4-BE49-F238E27FC236}">
                <a16:creationId xmlns:a16="http://schemas.microsoft.com/office/drawing/2014/main" id="{79DC3006-F6AC-292B-8EDA-CAFAAA433075}"/>
              </a:ext>
            </a:extLst>
          </p:cNvPr>
          <p:cNvSpPr txBox="1"/>
          <p:nvPr/>
        </p:nvSpPr>
        <p:spPr>
          <a:xfrm>
            <a:off x="311085" y="6455835"/>
            <a:ext cx="8578391" cy="307777"/>
          </a:xfrm>
          <a:prstGeom prst="rect">
            <a:avLst/>
          </a:prstGeom>
          <a:noFill/>
        </p:spPr>
        <p:txBody>
          <a:bodyPr wrap="square" rtlCol="0">
            <a:spAutoFit/>
          </a:bodyPr>
          <a:lstStyle/>
          <a:p>
            <a:pPr algn="l" rtl="0"/>
            <a:r>
              <a:rPr lang="ja" sz="1400" b="0" i="0" u="none" baseline="0">
                <a:solidFill>
                  <a:schemeClr val="accent1"/>
                </a:solidFill>
              </a:rPr>
              <a:t>2024年度 SIA地域会議</a:t>
            </a:r>
          </a:p>
        </p:txBody>
      </p:sp>
      <p:pic>
        <p:nvPicPr>
          <p:cNvPr id="5" name="Picture 4" descr="輪を作るたくさんの手&#10;&#10;自動生成された説明">
            <a:extLst>
              <a:ext uri="{FF2B5EF4-FFF2-40B4-BE49-F238E27FC236}">
                <a16:creationId xmlns:a16="http://schemas.microsoft.com/office/drawing/2014/main" id="{840B0D41-9054-E550-5145-9D06FFAAC9FA}"/>
              </a:ext>
            </a:extLst>
          </p:cNvPr>
          <p:cNvPicPr>
            <a:picLocks noChangeAspect="1"/>
          </p:cNvPicPr>
          <p:nvPr/>
        </p:nvPicPr>
        <p:blipFill rotWithShape="1">
          <a:blip r:embed="rId4"/>
          <a:srcRect l="12674" r="28462"/>
          <a:stretch/>
        </p:blipFill>
        <p:spPr>
          <a:xfrm>
            <a:off x="3964102" y="479385"/>
            <a:ext cx="6156953" cy="5883579"/>
          </a:xfrm>
          <a:prstGeom prst="rect">
            <a:avLst/>
          </a:prstGeom>
        </p:spPr>
      </p:pic>
      <p:pic>
        <p:nvPicPr>
          <p:cNvPr id="10" name="Picture 9" descr="地球のクローズアップ&#10;&#10;自動生成された説明">
            <a:extLst>
              <a:ext uri="{FF2B5EF4-FFF2-40B4-BE49-F238E27FC236}">
                <a16:creationId xmlns:a16="http://schemas.microsoft.com/office/drawing/2014/main" id="{AAD3CEDF-A1F5-4674-6427-DD236C8BF3AE}"/>
              </a:ext>
            </a:extLst>
          </p:cNvPr>
          <p:cNvPicPr>
            <a:picLocks noChangeAspect="1"/>
          </p:cNvPicPr>
          <p:nvPr/>
        </p:nvPicPr>
        <p:blipFill rotWithShape="1">
          <a:blip r:embed="rId5">
            <a:alphaModFix amt="35000"/>
          </a:blip>
          <a:srcRect l="56390" t="17466" r="6209" b="15603"/>
          <a:stretch/>
        </p:blipFill>
        <p:spPr>
          <a:xfrm>
            <a:off x="5715761" y="2055521"/>
            <a:ext cx="2732913" cy="2751038"/>
          </a:xfrm>
          <a:prstGeom prst="ellipse">
            <a:avLst/>
          </a:prstGeom>
        </p:spPr>
      </p:pic>
      <p:pic>
        <p:nvPicPr>
          <p:cNvPr id="12" name="Picture 11" descr="積まれた本に乗った角帽&#10;&#10;自動生成された説明">
            <a:extLst>
              <a:ext uri="{FF2B5EF4-FFF2-40B4-BE49-F238E27FC236}">
                <a16:creationId xmlns:a16="http://schemas.microsoft.com/office/drawing/2014/main" id="{6A27240A-D226-2541-3168-E44BA78D7ECC}"/>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926" l="4740" r="54375">
                        <a14:foregroundMark x1="4740" y1="47593" x2="8698" y2="43981"/>
                        <a14:foregroundMark x1="52396" y1="60463" x2="54427" y2="63333"/>
                        <a14:foregroundMark x1="29323" y1="90926" x2="31771" y2="90556"/>
                        <a14:foregroundMark x1="15469" y1="78241" x2="15469" y2="78241"/>
                        <a14:backgroundMark x1="4635" y1="47870" x2="4635" y2="47870"/>
                        <a14:backgroundMark x1="4740" y1="47593" x2="4740" y2="47593"/>
                        <a14:backgroundMark x1="15677" y1="77130" x2="15677" y2="77130"/>
                        <a14:backgroundMark x1="15885" y1="77130" x2="15885" y2="75370"/>
                        <a14:backgroundMark x1="16094" y1="77870" x2="15469" y2="76389"/>
                      </a14:backgroundRemoval>
                    </a14:imgEffect>
                  </a14:imgLayer>
                </a14:imgProps>
              </a:ext>
            </a:extLst>
          </a:blip>
          <a:srcRect l="3901" r="41588"/>
          <a:stretch/>
        </p:blipFill>
        <p:spPr>
          <a:xfrm>
            <a:off x="6132941" y="2408948"/>
            <a:ext cx="1819274" cy="1877301"/>
          </a:xfrm>
          <a:prstGeom prst="rect">
            <a:avLst/>
          </a:prstGeom>
        </p:spPr>
      </p:pic>
      <p:pic>
        <p:nvPicPr>
          <p:cNvPr id="6" name="Picture 5">
            <a:extLst>
              <a:ext uri="{FF2B5EF4-FFF2-40B4-BE49-F238E27FC236}">
                <a16:creationId xmlns:a16="http://schemas.microsoft.com/office/drawing/2014/main" id="{729F2278-6A51-3FE5-1C29-A11E2098DF35}"/>
              </a:ext>
            </a:extLst>
          </p:cNvPr>
          <p:cNvPicPr>
            <a:picLocks noChangeAspect="1"/>
          </p:cNvPicPr>
          <p:nvPr/>
        </p:nvPicPr>
        <p:blipFill rotWithShape="1">
          <a:blip r:embed="rId8"/>
          <a:srcRect l="6763" r="1"/>
          <a:stretch/>
        </p:blipFill>
        <p:spPr>
          <a:xfrm>
            <a:off x="10429874" y="-32203"/>
            <a:ext cx="693737" cy="1196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32424737"/>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5139</TotalTime>
  <Words>4569</Words>
  <Application>Microsoft Office PowerPoint</Application>
  <PresentationFormat>Widescreen</PresentationFormat>
  <Paragraphs>134</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SimSun</vt:lpstr>
      <vt:lpstr>Aptos</vt:lpstr>
      <vt:lpstr>Century Gothic</vt:lpstr>
      <vt:lpstr>Wingdings 3</vt:lpstr>
      <vt:lpstr>Ion Boardroom</vt:lpstr>
      <vt:lpstr>発表者： 名前、地域、プログラム部門委員長</vt:lpstr>
      <vt:lpstr>より多くの女性と少女にクラブのリーチを拡大する</vt:lpstr>
      <vt:lpstr>PowerPoint Presentation</vt:lpstr>
      <vt:lpstr>「夢を拓く」プロジェクトを開始しましょう！</vt:lpstr>
      <vt:lpstr>その理由とは？</vt:lpstr>
      <vt:lpstr>リーチを拡大する方法とは？</vt:lpstr>
      <vt:lpstr>PowerPoint Presentation</vt:lpstr>
      <vt:lpstr>PowerPoint Presentation</vt:lpstr>
      <vt:lpstr>  大きな目標の加速化プロジェクトで影響力を拡大する</vt:lpstr>
      <vt:lpstr>社会の認知： ストーリーを共有する</vt:lpstr>
      <vt:lpstr>関連性に注目する</vt:lpstr>
      <vt:lpstr>PowerPoint Presentation</vt:lpstr>
      <vt:lpstr>リソースを活用する</vt:lpstr>
      <vt:lpstr>「大きな目標」の対象となるプロジェクトに 財務支援が必要な場合： ソロプチミストクラブ助成金        の応募をご検討ください。</vt:lpstr>
      <vt:lpstr>プログラムの グローバルな影響力の 拡大にご協力ください。</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Sarah Detwiler</cp:lastModifiedBy>
  <cp:revision>20</cp:revision>
  <dcterms:created xsi:type="dcterms:W3CDTF">2023-09-18T19:41:21Z</dcterms:created>
  <dcterms:modified xsi:type="dcterms:W3CDTF">2024-09-05T16:21:24Z</dcterms:modified>
</cp:coreProperties>
</file>