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3"/>
  </p:notesMasterIdLst>
  <p:handoutMasterIdLst>
    <p:handoutMasterId r:id="rId14"/>
  </p:handoutMasterIdLst>
  <p:sldIdLst>
    <p:sldId id="256" r:id="rId2"/>
    <p:sldId id="262" r:id="rId3"/>
    <p:sldId id="263" r:id="rId4"/>
    <p:sldId id="277" r:id="rId5"/>
    <p:sldId id="271" r:id="rId6"/>
    <p:sldId id="282" r:id="rId7"/>
    <p:sldId id="279" r:id="rId8"/>
    <p:sldId id="269" r:id="rId9"/>
    <p:sldId id="287" r:id="rId10"/>
    <p:sldId id="267" r:id="rId11"/>
    <p:sldId id="286" r:id="rId12"/>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
      <p:font typeface="Corbel" panose="020B0503020204020204" pitchFamily="34" charset="0"/>
      <p:regular r:id="rId19"/>
      <p:bold r:id="rId20"/>
      <p:italic r:id="rId21"/>
      <p:boldItalic r:id="rId22"/>
    </p:embeddedFont>
    <p:embeddedFont>
      <p:font typeface="Effra" panose="020B0603020203020204" pitchFamily="34" charset="0"/>
      <p:regular r:id="rId23"/>
      <p:bold r:id="rId24"/>
      <p:italic r:id="rId25"/>
      <p:boldItalic r:id="rId26"/>
    </p:embeddedFont>
    <p:embeddedFont>
      <p:font typeface="Tw Cen MT" panose="020B0602020104020603"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BB4076"/>
    <a:srgbClr val="428AC9"/>
    <a:srgbClr val="198897"/>
    <a:srgbClr val="181B48"/>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75188" autoAdjust="0"/>
  </p:normalViewPr>
  <p:slideViewPr>
    <p:cSldViewPr snapToGrid="0" snapToObjects="1">
      <p:cViewPr>
        <p:scale>
          <a:sx n="200" d="100"/>
          <a:sy n="200" d="100"/>
        </p:scale>
        <p:origin x="-810" y="-133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8/5/2025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8/5/2025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oroptimist.org/for-clubs-and-members/resources-and-information/translated-resources/spanish/index.html#progra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soroptimist.imgix.net/05-for-members/Program_Resources/live-your-dream-awards-club-resources/lyda-news-release-seeking-applicants.docx" TargetMode="External"/><Relationship Id="rId4" Type="http://schemas.openxmlformats.org/officeDocument/2006/relationships/hyperlink" Target="https://soroptimist.imgix.net/05-for-members/Program_Resources/live-your-dream-awards-club-resources/sample-recruiting-letter.docx"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oroptimist.imgix.net/05-for-members/Program_Resources/live-your-dream-awards-club-resources/poster.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oroptimist.jotform.com/program/lyda-nonlocal-appl-request-for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sz="1200" b="0" i="0" u="none" kern="1200" baseline="0">
                <a:solidFill>
                  <a:schemeClr val="tx1"/>
                </a:solidFill>
                <a:effectLst/>
                <a:latin typeface="+mn-lt"/>
                <a:ea typeface="+mn-ea"/>
                <a:cs typeface="+mn-cs"/>
              </a:rPr>
              <a:t>大家好，我是 (姓名)，今天很高興能與大家分享一件非常重要但也非常有趣的事情：招募「實現你的夢想獎」申請人。</a:t>
            </a:r>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zh-TW"/>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sz="1200" b="0" i="0" u="none" kern="1200" baseline="0">
                <a:solidFill>
                  <a:schemeClr val="tx1"/>
                </a:solidFill>
                <a:effectLst/>
                <a:latin typeface="+mn-lt"/>
                <a:ea typeface="+mn-ea"/>
                <a:cs typeface="+mn-cs"/>
              </a:rPr>
              <a:t>每個人都可以招募！招募不限於「實現你的夢想獎」的分會主委或委員會成員，在日常生活中，我們都有機會將女性與這個非凡獎項聯繫起來。</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zh-TW"/>
          </a:p>
        </p:txBody>
      </p:sp>
    </p:spTree>
    <p:extLst>
      <p:ext uri="{BB962C8B-B14F-4D97-AF65-F5344CB8AC3E}">
        <p14:creationId xmlns:p14="http://schemas.microsoft.com/office/powerpoint/2010/main" val="393722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第一步是：積極宣傳！您在醫師辦公室嗎？詢問是否可以在候診室張貼海報或在桌子上放一疊海報。這些工作人員可能是潛在的合格申請人，或者他們可能認識其他合格申請人。不問永遠不知道！另外，您還可以提高分會在當地的知名度，這有助於吸引會員和捐贈！ </a:t>
            </a:r>
          </a:p>
          <a:p>
            <a:pPr algn="l" rtl="0"/>
            <a:r>
              <a:rPr lang="zh-TW" sz="1200" b="0" i="0" u="none" kern="1200" baseline="0">
                <a:solidFill>
                  <a:schemeClr val="tx1"/>
                </a:solidFill>
                <a:effectLst/>
                <a:latin typeface="+mn-lt"/>
                <a:ea typeface="+mn-ea"/>
                <a:cs typeface="+mn-cs"/>
              </a:rPr>
              <a:t>切記，您永遠不知道正在交談的人是否能幫助您的分會觸及更多申請人！因此，請隨時準備好介紹蘭馨會和您分會的</a:t>
            </a:r>
            <a:r>
              <a:rPr lang="zh-TW" sz="1200" b="0" i="1" u="none" kern="1200" baseline="0">
                <a:solidFill>
                  <a:schemeClr val="tx1"/>
                </a:solidFill>
                <a:effectLst/>
                <a:latin typeface="+mn-lt"/>
                <a:ea typeface="+mn-ea"/>
                <a:cs typeface="+mn-cs"/>
              </a:rPr>
              <a:t>「實現你的夢想獎」計畫</a:t>
            </a:r>
            <a:r>
              <a:rPr lang="zh-TW" sz="1200" b="0" i="0" u="none" kern="1200" baseline="0">
                <a:solidFill>
                  <a:schemeClr val="tx1"/>
                </a:solidFill>
                <a:effectLst/>
                <a:latin typeface="+mn-lt"/>
                <a:ea typeface="+mn-ea"/>
                <a:cs typeface="+mn-cs"/>
              </a:rPr>
              <a:t>。您是所在分會的代表，可以隨時提高公眾的認知。 </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zh-TW"/>
          </a:p>
        </p:txBody>
      </p:sp>
    </p:spTree>
    <p:extLst>
      <p:ext uri="{BB962C8B-B14F-4D97-AF65-F5344CB8AC3E}">
        <p14:creationId xmlns:p14="http://schemas.microsoft.com/office/powerpoint/2010/main" val="421434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您不需要成為專家，但最好在招募之前瞭解該獎項的基本知識：</a:t>
            </a:r>
          </a:p>
          <a:p>
            <a:pPr algn="l" rtl="0"/>
            <a:r>
              <a:rPr lang="zh-TW" sz="1200" b="0" i="0" u="none" kern="1200" baseline="0">
                <a:solidFill>
                  <a:schemeClr val="tx1"/>
                </a:solidFill>
                <a:effectLst/>
                <a:latin typeface="+mn-lt"/>
                <a:ea typeface="+mn-ea"/>
                <a:cs typeface="+mn-cs"/>
              </a:rPr>
              <a:t>申請人必須是居住在 SIA 地區的女性，並且是自己和至少一名受扶養人的主要財務提供者。申請人必須目前就讀或已被碩士學位以下的教育課程錄取。</a:t>
            </a:r>
          </a:p>
          <a:p>
            <a:pPr algn="l" rtl="0"/>
            <a:r>
              <a:rPr lang="zh-TW" sz="1200" b="0" i="0" u="none" kern="1200" baseline="0">
                <a:solidFill>
                  <a:schemeClr val="tx1"/>
                </a:solidFill>
                <a:effectLst/>
                <a:latin typeface="+mn-lt"/>
                <a:ea typeface="+mn-ea"/>
                <a:cs typeface="+mn-cs"/>
              </a:rPr>
              <a:t>申請該獎項需要提供基本資訊、有關申請人目標和夢想的個人文章、財務資訊，並必須附上至少一份由與申請人沒有血緣或婚姻關係的人填寫的推薦表。 </a:t>
            </a:r>
          </a:p>
          <a:p>
            <a:pPr algn="l" rtl="0"/>
            <a:r>
              <a:rPr lang="zh-TW" sz="1200" b="0" i="0" u="none" kern="1200" baseline="0">
                <a:solidFill>
                  <a:schemeClr val="tx1"/>
                </a:solidFill>
                <a:effectLst/>
                <a:latin typeface="+mn-lt"/>
                <a:ea typeface="+mn-ea"/>
                <a:cs typeface="+mn-cs"/>
              </a:rPr>
              <a:t>提交完整申請的截止日期為 11 月 15 日。</a:t>
            </a:r>
          </a:p>
          <a:p>
            <a:pPr algn="l" rtl="0"/>
            <a:r>
              <a:rPr lang="zh-TW" sz="1200" b="0" i="0" u="none" kern="1200" baseline="0">
                <a:solidFill>
                  <a:schemeClr val="tx1"/>
                </a:solidFill>
                <a:effectLst/>
                <a:latin typeface="+mn-lt"/>
                <a:ea typeface="+mn-ea"/>
                <a:cs typeface="+mn-cs"/>
              </a:rPr>
              <a:t>如果遇到無法回答的問題，您隨時可以記錄對方的聯絡方式，或請對方直接發郵件聯繫 SIA 總部，讓工作人員提供協助：</a:t>
            </a:r>
            <a:r>
              <a:rPr lang="zh-TW" sz="1200" b="0" i="0" u="sng" kern="1200" baseline="0">
                <a:solidFill>
                  <a:schemeClr val="tx1"/>
                </a:solidFill>
                <a:effectLst/>
                <a:latin typeface="+mn-lt"/>
                <a:ea typeface="+mn-ea"/>
                <a:cs typeface="+mn-cs"/>
                <a:hlinkClick r:id="rId3"/>
              </a:rPr>
              <a:t>LYDAwards@soroptimist.org</a:t>
            </a:r>
            <a:r>
              <a:rPr lang="zh-TW" sz="1200" b="0" i="0" u="none" kern="1200" baseline="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zh-TW"/>
          </a:p>
        </p:txBody>
      </p:sp>
    </p:spTree>
    <p:extLst>
      <p:ext uri="{BB962C8B-B14F-4D97-AF65-F5344CB8AC3E}">
        <p14:creationId xmlns:p14="http://schemas.microsoft.com/office/powerpoint/2010/main" val="211019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除了醫生辦公室之外，您還可以在哪裡招募？任何有人聚集的地方！</a:t>
            </a:r>
          </a:p>
          <a:p>
            <a:pPr algn="l" rtl="0"/>
            <a:r>
              <a:rPr lang="zh-TW" sz="1200" b="0" i="0" u="none" kern="1200" baseline="0">
                <a:solidFill>
                  <a:schemeClr val="tx1"/>
                </a:solidFill>
                <a:effectLst/>
                <a:latin typeface="+mn-lt"/>
                <a:ea typeface="+mn-ea"/>
                <a:cs typeface="+mn-cs"/>
              </a:rPr>
              <a:t>列出相關組織清單，聯絡幫助發放申請表、張貼海報，並向符合資格的潛在申請人推廣該獎項。 </a:t>
            </a:r>
          </a:p>
          <a:p>
            <a:pPr algn="l" rtl="0"/>
            <a:r>
              <a:rPr lang="zh-TW" sz="1200" b="0" i="0" u="none" kern="1200" baseline="0">
                <a:solidFill>
                  <a:schemeClr val="tx1"/>
                </a:solidFill>
                <a:effectLst/>
                <a:latin typeface="+mn-lt"/>
                <a:ea typeface="+mn-ea"/>
                <a:cs typeface="+mn-cs"/>
              </a:rPr>
              <a:t>以下是一些可以幫助您順利開始招募的建議：</a:t>
            </a:r>
          </a:p>
          <a:p>
            <a:pPr lvl="0" algn="l" rtl="0"/>
            <a:r>
              <a:rPr lang="zh-TW" sz="1200" b="0" i="0" u="none" kern="1200" baseline="0">
                <a:solidFill>
                  <a:schemeClr val="tx1"/>
                </a:solidFill>
                <a:effectLst/>
                <a:latin typeface="+mn-lt"/>
                <a:ea typeface="+mn-ea"/>
                <a:cs typeface="+mn-cs"/>
              </a:rPr>
              <a:t>當地學校，如大專院校、成人教育中心、職業/訓練學校 </a:t>
            </a:r>
          </a:p>
          <a:p>
            <a:pPr lvl="1" algn="l" rtl="0"/>
            <a:r>
              <a:rPr lang="zh-TW" sz="1200" b="0" i="0" u="none" kern="1200" baseline="0">
                <a:solidFill>
                  <a:schemeClr val="tx1"/>
                </a:solidFill>
                <a:effectLst/>
                <a:latin typeface="+mn-lt"/>
                <a:ea typeface="+mn-ea"/>
                <a:cs typeface="+mn-cs"/>
              </a:rPr>
              <a:t>聯絡經濟援助辦公室並聯絡學校輔導員或顧問</a:t>
            </a:r>
          </a:p>
          <a:p>
            <a:pPr lvl="0" algn="l" rtl="0"/>
            <a:r>
              <a:rPr lang="zh-TW" sz="1200" b="0" i="0" u="none" kern="1200" baseline="0">
                <a:solidFill>
                  <a:schemeClr val="tx1"/>
                </a:solidFill>
                <a:effectLst/>
                <a:latin typeface="+mn-lt"/>
                <a:ea typeface="+mn-ea"/>
                <a:cs typeface="+mn-cs"/>
              </a:rPr>
              <a:t>地方鄰里/休閒中心 </a:t>
            </a:r>
          </a:p>
          <a:p>
            <a:pPr lvl="0" algn="l" rtl="0"/>
            <a:r>
              <a:rPr lang="zh-TW" sz="1200" b="0" i="0" u="none" kern="1200" baseline="0">
                <a:solidFill>
                  <a:schemeClr val="tx1"/>
                </a:solidFill>
                <a:effectLst/>
                <a:latin typeface="+mn-lt"/>
                <a:ea typeface="+mn-ea"/>
                <a:cs typeface="+mn-cs"/>
              </a:rPr>
              <a:t>慈善組織，尤其是關注婦女和低收入家庭的慈善組織 </a:t>
            </a:r>
          </a:p>
          <a:p>
            <a:pPr lvl="0" algn="l" rtl="0"/>
            <a:r>
              <a:rPr lang="zh-TW" sz="1200" b="0" i="0" u="none" kern="1200" baseline="0">
                <a:solidFill>
                  <a:schemeClr val="tx1"/>
                </a:solidFill>
                <a:effectLst/>
                <a:latin typeface="+mn-lt"/>
                <a:ea typeface="+mn-ea"/>
                <a:cs typeface="+mn-cs"/>
              </a:rPr>
              <a:t>遊民收容所和中途之家</a:t>
            </a:r>
          </a:p>
          <a:p>
            <a:pPr lvl="0" algn="l" rtl="0"/>
            <a:r>
              <a:rPr lang="zh-TW" sz="1200" b="0" i="0" u="none" kern="1200" baseline="0">
                <a:solidFill>
                  <a:schemeClr val="tx1"/>
                </a:solidFill>
                <a:effectLst/>
                <a:latin typeface="+mn-lt"/>
                <a:ea typeface="+mn-ea"/>
                <a:cs typeface="+mn-cs"/>
              </a:rPr>
              <a:t>家暴庇護所 </a:t>
            </a:r>
          </a:p>
          <a:p>
            <a:pPr lvl="0" algn="l" rtl="0"/>
            <a:r>
              <a:rPr lang="zh-TW" sz="1200" b="0" i="0" u="none" kern="1200" baseline="0">
                <a:solidFill>
                  <a:schemeClr val="tx1"/>
                </a:solidFill>
                <a:effectLst/>
                <a:latin typeface="+mn-lt"/>
                <a:ea typeface="+mn-ea"/>
                <a:cs typeface="+mn-cs"/>
              </a:rPr>
              <a:t>食物救濟中心 </a:t>
            </a:r>
          </a:p>
          <a:p>
            <a:pPr lvl="0" algn="l" rtl="0"/>
            <a:r>
              <a:rPr lang="zh-TW" sz="1200" b="0" i="0" u="none" kern="1200" baseline="0">
                <a:solidFill>
                  <a:schemeClr val="tx1"/>
                </a:solidFill>
                <a:effectLst/>
                <a:latin typeface="+mn-lt"/>
                <a:ea typeface="+mn-ea"/>
                <a:cs typeface="+mn-cs"/>
              </a:rPr>
              <a:t>婦女健康中心 </a:t>
            </a:r>
          </a:p>
          <a:p>
            <a:pPr lvl="0" algn="l" rtl="0"/>
            <a:r>
              <a:rPr lang="zh-TW" sz="1200" b="0" i="0" u="none" kern="1200" baseline="0">
                <a:solidFill>
                  <a:schemeClr val="tx1"/>
                </a:solidFill>
                <a:effectLst/>
                <a:latin typeface="+mn-lt"/>
                <a:ea typeface="+mn-ea"/>
                <a:cs typeface="+mn-cs"/>
              </a:rPr>
              <a:t>為低收入者提供免費醫療服務的社區健康診所</a:t>
            </a:r>
          </a:p>
          <a:p>
            <a:pPr lvl="0" algn="l" rtl="0"/>
            <a:r>
              <a:rPr lang="zh-TW" sz="1200" b="0" i="0" u="none" kern="1200" baseline="0">
                <a:solidFill>
                  <a:schemeClr val="tx1"/>
                </a:solidFill>
                <a:effectLst/>
                <a:latin typeface="+mn-lt"/>
                <a:ea typeface="+mn-ea"/>
                <a:cs typeface="+mn-cs"/>
              </a:rPr>
              <a:t>幼兒照顧中心或幼兒園 </a:t>
            </a:r>
          </a:p>
          <a:p>
            <a:pPr lvl="0" algn="l" rtl="0"/>
            <a:r>
              <a:rPr lang="zh-TW" sz="1200" b="0" i="0" u="none" kern="1200" baseline="0">
                <a:solidFill>
                  <a:schemeClr val="tx1"/>
                </a:solidFill>
                <a:effectLst/>
                <a:latin typeface="+mn-lt"/>
                <a:ea typeface="+mn-ea"/>
                <a:cs typeface="+mn-cs"/>
              </a:rPr>
              <a:t>政府公共援助辦公室 </a:t>
            </a:r>
          </a:p>
          <a:p>
            <a:pPr lvl="0" algn="l" rtl="0"/>
            <a:r>
              <a:rPr lang="zh-TW" sz="1200" b="0" i="0" u="none" kern="1200" baseline="0">
                <a:solidFill>
                  <a:schemeClr val="tx1"/>
                </a:solidFill>
                <a:effectLst/>
                <a:latin typeface="+mn-lt"/>
                <a:ea typeface="+mn-ea"/>
                <a:cs typeface="+mn-cs"/>
              </a:rPr>
              <a:t>福利轉就業計畫 </a:t>
            </a:r>
          </a:p>
          <a:p>
            <a:pPr lvl="0" algn="l" rtl="0"/>
            <a:r>
              <a:rPr lang="zh-TW" sz="1200" b="0" i="0" u="none" kern="1200" baseline="0">
                <a:solidFill>
                  <a:schemeClr val="tx1"/>
                </a:solidFill>
                <a:effectLst/>
                <a:latin typeface="+mn-lt"/>
                <a:ea typeface="+mn-ea"/>
                <a:cs typeface="+mn-cs"/>
              </a:rPr>
              <a:t>職業介紹所</a:t>
            </a:r>
          </a:p>
          <a:p>
            <a:pPr lvl="0" algn="l" rtl="0"/>
            <a:r>
              <a:rPr lang="zh-TW" sz="1200" b="0" i="0" u="none" kern="1200" baseline="0">
                <a:solidFill>
                  <a:schemeClr val="tx1"/>
                </a:solidFill>
                <a:effectLst/>
                <a:latin typeface="+mn-lt"/>
                <a:ea typeface="+mn-ea"/>
                <a:cs typeface="+mn-cs"/>
              </a:rPr>
              <a:t>當地人才招募會 </a:t>
            </a:r>
          </a:p>
          <a:p>
            <a:pPr lvl="0" algn="l" rtl="0"/>
            <a:r>
              <a:rPr lang="zh-TW" sz="1200" b="0" i="0" u="none" kern="1200" baseline="0">
                <a:solidFill>
                  <a:schemeClr val="tx1"/>
                </a:solidFill>
                <a:effectLst/>
                <a:latin typeface="+mn-lt"/>
                <a:ea typeface="+mn-ea"/>
                <a:cs typeface="+mn-cs"/>
              </a:rPr>
              <a:t>戒毒中心和康復中心</a:t>
            </a:r>
          </a:p>
          <a:p>
            <a:pPr lvl="0" algn="l" rtl="0"/>
            <a:r>
              <a:rPr lang="zh-TW" sz="1200" b="0" i="0" u="none" kern="1200" baseline="0">
                <a:solidFill>
                  <a:schemeClr val="tx1"/>
                </a:solidFill>
                <a:effectLst/>
                <a:latin typeface="+mn-lt"/>
                <a:ea typeface="+mn-ea"/>
                <a:cs typeface="+mn-cs"/>
              </a:rPr>
              <a:t>致力於婦女與女青年工作的組織，如女童軍 (Girls Scouts)、程式設計女孩 (Girls Who Code)、奔跑女孩 (Girls on the Run) 等。 </a:t>
            </a:r>
          </a:p>
          <a:p>
            <a:pPr lvl="0" algn="l" rtl="0"/>
            <a:r>
              <a:rPr lang="zh-TW" sz="1200" b="0" i="0" u="none" kern="1200" baseline="0">
                <a:solidFill>
                  <a:schemeClr val="tx1"/>
                </a:solidFill>
                <a:effectLst/>
                <a:latin typeface="+mn-lt"/>
                <a:ea typeface="+mn-ea"/>
                <a:cs typeface="+mn-cs"/>
              </a:rPr>
              <a:t>資源庫</a:t>
            </a:r>
          </a:p>
          <a:p>
            <a:pPr lvl="0" algn="l" rtl="0"/>
            <a:r>
              <a:rPr lang="zh-TW" sz="1200" b="0" i="0" u="none" kern="1200" baseline="0">
                <a:solidFill>
                  <a:schemeClr val="tx1"/>
                </a:solidFill>
                <a:effectLst/>
                <a:latin typeface="+mn-lt"/>
                <a:ea typeface="+mn-ea"/>
                <a:cs typeface="+mn-cs"/>
              </a:rPr>
              <a:t>宗教場所 </a:t>
            </a:r>
          </a:p>
          <a:p>
            <a:pPr algn="l" rtl="0"/>
            <a:r>
              <a:rPr lang="zh-TW" sz="1200" b="0" i="0" u="none" kern="1200" baseline="0">
                <a:solidFill>
                  <a:schemeClr val="tx1"/>
                </a:solidFill>
                <a:effectLst/>
                <a:latin typeface="+mn-lt"/>
                <a:ea typeface="+mn-ea"/>
                <a:cs typeface="+mn-cs"/>
              </a:rPr>
              <a:t> </a:t>
            </a:r>
          </a:p>
          <a:p>
            <a:pPr algn="l" rtl="0"/>
            <a:r>
              <a:rPr lang="zh-TW" sz="1200" b="0" i="0" u="none" kern="1200" baseline="0">
                <a:solidFill>
                  <a:schemeClr val="tx1"/>
                </a:solidFill>
                <a:effectLst/>
                <a:latin typeface="+mn-lt"/>
                <a:ea typeface="+mn-ea"/>
                <a:cs typeface="+mn-cs"/>
              </a:rPr>
              <a:t>分會報告有提到，當他們與招募組織進行個人聯絡時，他們最有可能收到完整的申請。 </a:t>
            </a:r>
          </a:p>
          <a:p>
            <a:pPr algn="l" rtl="0"/>
            <a:r>
              <a:rPr lang="zh-TW" sz="1200" b="0" i="0" u="none" kern="1200" baseline="0">
                <a:solidFill>
                  <a:schemeClr val="tx1"/>
                </a:solidFill>
                <a:effectLst/>
                <a:latin typeface="+mn-lt"/>
                <a:ea typeface="+mn-ea"/>
                <a:cs typeface="+mn-cs"/>
              </a:rPr>
              <a:t>若您與這些組織中的任何人員有聯繫，不妨主動接洽，為合作開啟契機。也許您認識當地大專院校的一位教授，可引薦您與經濟援助辦公室聯繫，或您的教會中負責「單親媽媽小組」的成員，讓您能在下次聚會中介紹「</a:t>
            </a:r>
            <a:r>
              <a:rPr lang="zh-TW" sz="1200" b="0" i="1" u="none" kern="1200" baseline="0">
                <a:solidFill>
                  <a:schemeClr val="tx1"/>
                </a:solidFill>
                <a:effectLst/>
                <a:latin typeface="+mn-lt"/>
                <a:ea typeface="+mn-ea"/>
                <a:cs typeface="+mn-cs"/>
              </a:rPr>
              <a:t>你實現的夢想獎</a:t>
            </a:r>
            <a:r>
              <a:rPr lang="zh-TW" sz="1200" b="0" i="0" u="none" kern="1200" baseline="0">
                <a:solidFill>
                  <a:schemeClr val="tx1"/>
                </a:solidFill>
                <a:effectLst/>
                <a:latin typeface="+mn-lt"/>
                <a:ea typeface="+mn-ea"/>
                <a:cs typeface="+mn-cs"/>
              </a:rPr>
              <a:t>」。 </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zh-TW"/>
          </a:p>
        </p:txBody>
      </p:sp>
    </p:spTree>
    <p:extLst>
      <p:ext uri="{BB962C8B-B14F-4D97-AF65-F5344CB8AC3E}">
        <p14:creationId xmlns:p14="http://schemas.microsoft.com/office/powerpoint/2010/main" val="374940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成功的關鍵是與當地大專院校建立直接關係。您可以首先聯繫經濟援助主任、顧問以及為有資格獲得</a:t>
            </a:r>
            <a:r>
              <a:rPr lang="zh-TW" sz="1200" b="0" i="1" u="none" kern="1200" baseline="0">
                <a:solidFill>
                  <a:schemeClr val="tx1"/>
                </a:solidFill>
                <a:effectLst/>
                <a:latin typeface="+mn-lt"/>
                <a:ea typeface="+mn-ea"/>
                <a:cs typeface="+mn-cs"/>
              </a:rPr>
              <a:t>「實現你的夢想獎」的女性群體提供服務的計畫管理員。</a:t>
            </a:r>
            <a:r>
              <a:rPr lang="zh-TW" sz="1200" b="0" i="0" u="none" kern="1200" baseline="0">
                <a:solidFill>
                  <a:schemeClr val="tx1"/>
                </a:solidFill>
                <a:effectLst/>
                <a:latin typeface="+mn-lt"/>
                <a:ea typeface="+mn-ea"/>
                <a:cs typeface="+mn-cs"/>
              </a:rPr>
              <a:t> </a:t>
            </a:r>
          </a:p>
          <a:p>
            <a:pPr algn="l" rtl="0"/>
            <a:r>
              <a:rPr lang="zh-TW" sz="1200" b="0" i="0" u="none" kern="1200" baseline="0">
                <a:solidFill>
                  <a:schemeClr val="tx1"/>
                </a:solidFill>
                <a:effectLst/>
                <a:latin typeface="+mn-lt"/>
                <a:ea typeface="+mn-ea"/>
                <a:cs typeface="+mn-cs"/>
              </a:rPr>
              <a:t>建立這些合作關係需要長期經營，絕不僅僅是在校園張貼海報那麼簡單。花時間打電話和親自訪問校園。記錄您聯繫的人並及時追蹤。將這些新聯絡人介紹給</a:t>
            </a:r>
            <a:r>
              <a:rPr lang="zh-TW" sz="1200" b="0" i="1" u="none" kern="1200" baseline="0">
                <a:solidFill>
                  <a:schemeClr val="tx1"/>
                </a:solidFill>
                <a:effectLst/>
                <a:latin typeface="+mn-lt"/>
                <a:ea typeface="+mn-ea"/>
                <a:cs typeface="+mn-cs"/>
              </a:rPr>
              <a:t>「實現你的夢想獎」</a:t>
            </a:r>
            <a:r>
              <a:rPr lang="zh-TW" sz="1200" b="0" i="0" u="none" kern="1200" baseline="0">
                <a:solidFill>
                  <a:schemeClr val="tx1"/>
                </a:solidFill>
                <a:effectLst/>
                <a:latin typeface="+mn-lt"/>
                <a:ea typeface="+mn-ea"/>
                <a:cs typeface="+mn-cs"/>
              </a:rPr>
              <a:t>計畫並合作提供資訊與舉辦會議。建立這些聯繫將使每年的工作變得更容易，因為學校對計畫越熟悉，就越能主動協助宣傳、推薦潛在候選人，以及輔導申請人完成整個申請流程。</a:t>
            </a:r>
          </a:p>
          <a:p>
            <a:pPr algn="l" rtl="0"/>
            <a:r>
              <a:rPr lang="zh-TW" sz="1200" b="0" i="0" u="none" kern="1200" baseline="0">
                <a:solidFill>
                  <a:schemeClr val="tx1"/>
                </a:solidFill>
                <a:effectLst/>
                <a:latin typeface="+mn-lt"/>
                <a:ea typeface="+mn-ea"/>
                <a:cs typeface="+mn-cs"/>
              </a:rPr>
              <a:t>雖然培養這類合作關係需要投入更多心力，但長遠來看，將為所有人帶來超乎預期的效益！</a:t>
            </a:r>
          </a:p>
          <a:p>
            <a:pPr algn="l" rtl="0"/>
            <a:r>
              <a:rPr lang="zh-TW" sz="1200" b="0" i="0" u="none" kern="1200" baseline="0">
                <a:solidFill>
                  <a:schemeClr val="tx1"/>
                </a:solidFill>
                <a:effectLst/>
                <a:latin typeface="+mn-lt"/>
                <a:ea typeface="+mn-ea"/>
                <a:cs typeface="+mn-cs"/>
              </a:rPr>
              <a:t>在當地鄰里投入更多心力招募申請人，往往能發掘更優質的申請人！</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zh-TW"/>
          </a:p>
        </p:txBody>
      </p:sp>
    </p:spTree>
    <p:extLst>
      <p:ext uri="{BB962C8B-B14F-4D97-AF65-F5344CB8AC3E}">
        <p14:creationId xmlns:p14="http://schemas.microsoft.com/office/powerpoint/2010/main" val="4253788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使用可下載模板幫助您向學校、組織和潛在申請人介紹自己和</a:t>
            </a:r>
            <a:r>
              <a:rPr lang="zh-TW" sz="1200" b="0" i="1" u="none" kern="1200" baseline="0">
                <a:solidFill>
                  <a:schemeClr val="tx1"/>
                </a:solidFill>
                <a:effectLst/>
                <a:latin typeface="+mn-lt"/>
                <a:ea typeface="+mn-ea"/>
                <a:cs typeface="+mn-cs"/>
              </a:rPr>
              <a:t>「實現你的夢想獎」</a:t>
            </a:r>
            <a:r>
              <a:rPr lang="zh-TW" sz="1200" b="0" i="0" u="none" kern="1200" baseline="0">
                <a:solidFill>
                  <a:schemeClr val="tx1"/>
                </a:solidFill>
                <a:effectLst/>
                <a:latin typeface="+mn-lt"/>
                <a:ea typeface="+mn-ea"/>
                <a:cs typeface="+mn-cs"/>
              </a:rPr>
              <a:t>計畫。您可以在分會工具包與您所用語言的 </a:t>
            </a:r>
            <a:r>
              <a:rPr lang="zh-TW" sz="1200" b="0" i="0" u="sng" kern="1200" baseline="0">
                <a:solidFill>
                  <a:schemeClr val="tx1"/>
                </a:solidFill>
                <a:effectLst/>
                <a:latin typeface="+mn-lt"/>
                <a:ea typeface="+mn-ea"/>
                <a:cs typeface="+mn-cs"/>
                <a:hlinkClick r:id="rId3"/>
              </a:rPr>
              <a:t>SIA 網站翻譯資源頁面</a:t>
            </a:r>
            <a:r>
              <a:rPr lang="zh-TW" sz="1200" b="0" i="0" u="none" kern="1200" baseline="0">
                <a:solidFill>
                  <a:schemeClr val="tx1"/>
                </a:solidFill>
                <a:effectLst/>
                <a:latin typeface="+mn-lt"/>
                <a:ea typeface="+mn-ea"/>
                <a:cs typeface="+mn-cs"/>
              </a:rPr>
              <a:t>上找到這些模板的相關連結。  </a:t>
            </a:r>
          </a:p>
          <a:p>
            <a:pPr algn="l" rtl="0"/>
            <a:r>
              <a:rPr lang="zh-TW" sz="1200" b="0" i="0" u="none" kern="1200" baseline="0">
                <a:solidFill>
                  <a:schemeClr val="tx1"/>
                </a:solidFill>
                <a:effectLst/>
                <a:latin typeface="+mn-lt"/>
                <a:ea typeface="+mn-ea"/>
                <a:cs typeface="+mn-cs"/>
              </a:rPr>
              <a:t>向當地鄰里組織進行自我介紹時，可以使用</a:t>
            </a:r>
            <a:r>
              <a:rPr lang="zh-TW" sz="1200" b="0" i="0" u="sng" kern="1200" baseline="0">
                <a:solidFill>
                  <a:schemeClr val="tx1"/>
                </a:solidFill>
                <a:effectLst/>
                <a:latin typeface="+mn-lt"/>
                <a:ea typeface="+mn-ea"/>
                <a:cs typeface="+mn-cs"/>
                <a:hlinkClick r:id="rId4"/>
              </a:rPr>
              <a:t>招募信函範本</a:t>
            </a:r>
            <a:r>
              <a:rPr lang="zh-TW" sz="1200" b="0" i="0" u="none" kern="1200" baseline="0">
                <a:solidFill>
                  <a:schemeClr val="tx1"/>
                </a:solidFill>
                <a:effectLst/>
                <a:latin typeface="+mn-lt"/>
                <a:ea typeface="+mn-ea"/>
                <a:cs typeface="+mn-cs"/>
              </a:rPr>
              <a:t>或使用</a:t>
            </a:r>
            <a:r>
              <a:rPr lang="zh-TW" sz="1200" b="0" i="0" u="sng" kern="1200" baseline="0">
                <a:solidFill>
                  <a:schemeClr val="tx1"/>
                </a:solidFill>
                <a:effectLst/>
                <a:latin typeface="+mn-lt"/>
                <a:ea typeface="+mn-ea"/>
                <a:cs typeface="+mn-cs"/>
                <a:hlinkClick r:id="rId5"/>
              </a:rPr>
              <a:t>尋找申請人新聞稿範本</a:t>
            </a:r>
            <a:r>
              <a:rPr lang="zh-TW" sz="1200" b="0" i="0" u="none" kern="1200" baseline="0">
                <a:solidFill>
                  <a:schemeClr val="tx1"/>
                </a:solidFill>
                <a:effectLst/>
                <a:latin typeface="+mn-lt"/>
                <a:ea typeface="+mn-ea"/>
                <a:cs typeface="+mn-cs"/>
              </a:rPr>
              <a:t>與當地媒體 (包括線上和實體新聞來源) 建立聯繫，以宣傳</a:t>
            </a:r>
            <a:r>
              <a:rPr lang="zh-TW" sz="1200" b="0" i="1" u="none" kern="1200" baseline="0">
                <a:solidFill>
                  <a:schemeClr val="tx1"/>
                </a:solidFill>
                <a:effectLst/>
                <a:latin typeface="+mn-lt"/>
                <a:ea typeface="+mn-ea"/>
                <a:cs typeface="+mn-cs"/>
              </a:rPr>
              <a:t>「實現你的夢想獎」。</a:t>
            </a:r>
            <a:r>
              <a:rPr lang="zh-TW" sz="1200" b="0" i="0" u="none" kern="1200" baseline="0">
                <a:solidFill>
                  <a:schemeClr val="tx1"/>
                </a:solidFill>
                <a:effectLst/>
                <a:latin typeface="+mn-lt"/>
                <a:ea typeface="+mn-ea"/>
                <a:cs typeface="+mn-cs"/>
              </a:rPr>
              <a:t>他們可以幫助您向潛在參與者傳達訊息，並可能吸引新會員、支持者或捐款者！</a:t>
            </a:r>
          </a:p>
        </p:txBody>
      </p:sp>
      <p:sp>
        <p:nvSpPr>
          <p:cNvPr id="4" name="Slide Number Placeholder 3"/>
          <p:cNvSpPr>
            <a:spLocks noGrp="1"/>
          </p:cNvSpPr>
          <p:nvPr>
            <p:ph type="sldNum" sz="quarter" idx="5"/>
          </p:nvPr>
        </p:nvSpPr>
        <p:spPr/>
        <p:txBody>
          <a:bodyPr/>
          <a:lstStyle/>
          <a:p>
            <a:pPr algn="l" rtl="0"/>
            <a:fld id="{3E5DF9FD-7162-404A-8CD0-A628AF675F7F}" type="slidenum">
              <a:rPr/>
              <a:t>7</a:t>
            </a:fld>
            <a:endParaRPr lang="zh-TW"/>
          </a:p>
        </p:txBody>
      </p:sp>
    </p:spTree>
    <p:extLst>
      <p:ext uri="{BB962C8B-B14F-4D97-AF65-F5344CB8AC3E}">
        <p14:creationId xmlns:p14="http://schemas.microsoft.com/office/powerpoint/2010/main" val="231447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透過教堂、托兒所、鄰里娛樂中心、雜貨店、車輛管理局或交通中心/公車站等地方的社區公告板進行宣傳，張貼</a:t>
            </a:r>
            <a:r>
              <a:rPr lang="zh-TW" sz="1200" b="0" i="1" u="sng" kern="1200" baseline="0">
                <a:solidFill>
                  <a:schemeClr val="tx1"/>
                </a:solidFill>
                <a:effectLst/>
                <a:latin typeface="+mn-lt"/>
                <a:ea typeface="+mn-ea"/>
                <a:cs typeface="+mn-cs"/>
                <a:hlinkClick r:id="rId3"/>
              </a:rPr>
              <a:t>「實現妳的夢想獎」</a:t>
            </a:r>
            <a:r>
              <a:rPr lang="zh-TW" sz="1200" b="0" i="0" u="sng" kern="1200" baseline="0">
                <a:solidFill>
                  <a:schemeClr val="tx1"/>
                </a:solidFill>
                <a:effectLst/>
                <a:latin typeface="+mn-lt"/>
                <a:ea typeface="+mn-ea"/>
                <a:cs typeface="+mn-cs"/>
                <a:hlinkClick r:id="rId3"/>
              </a:rPr>
              <a:t>海報</a:t>
            </a:r>
            <a:r>
              <a:rPr lang="zh-TW" sz="1200" b="0" i="0" u="none" kern="1200" baseline="0">
                <a:solidFill>
                  <a:schemeClr val="tx1"/>
                </a:solidFill>
                <a:effectLst/>
                <a:latin typeface="+mn-lt"/>
                <a:ea typeface="+mn-ea"/>
                <a:cs typeface="+mn-cs"/>
              </a:rPr>
              <a:t>。從網站下載海報並添加您的分會名稱、聯絡資訊以及任何其他對申請人有幫助的資訊。</a:t>
            </a:r>
          </a:p>
          <a:p>
            <a:endParaRPr lang="zh-TW" sz="1200" kern="1200" dirty="0">
              <a:solidFill>
                <a:schemeClr val="tx1"/>
              </a:solidFill>
              <a:effectLst/>
              <a:latin typeface="+mn-lt"/>
              <a:ea typeface="+mn-ea"/>
              <a:cs typeface="+mn-cs"/>
            </a:endParaRPr>
          </a:p>
          <a:p>
            <a:pPr algn="l" rtl="0"/>
            <a:r>
              <a:rPr lang="zh-TW" sz="1200" b="0" i="0" u="none" kern="1200" baseline="0">
                <a:solidFill>
                  <a:schemeClr val="tx1"/>
                </a:solidFill>
                <a:effectLst/>
                <a:latin typeface="+mn-lt"/>
                <a:ea typeface="+mn-ea"/>
                <a:cs typeface="+mn-cs"/>
              </a:rPr>
              <a:t>考慮社群媒體廣告，您可以針對特定地區、年齡層、性別等條件來鎖定使用者。這筆投入可能物有所值，從而吸引更多申請者或計畫參與者！ </a:t>
            </a:r>
          </a:p>
          <a:p>
            <a:endParaRPr lang="zh-TW" sz="1200" kern="1200" dirty="0">
              <a:solidFill>
                <a:schemeClr val="tx1"/>
              </a:solidFill>
              <a:effectLst/>
              <a:latin typeface="+mn-lt"/>
              <a:ea typeface="+mn-ea"/>
              <a:cs typeface="+mn-cs"/>
            </a:endParaRPr>
          </a:p>
          <a:p>
            <a:pPr algn="l" rtl="0"/>
            <a:r>
              <a:rPr lang="zh-TW" sz="1200" b="0" i="0" u="none" kern="1200" baseline="0">
                <a:solidFill>
                  <a:schemeClr val="tx1"/>
                </a:solidFill>
                <a:effectLst/>
                <a:latin typeface="+mn-lt"/>
                <a:ea typeface="+mn-ea"/>
                <a:cs typeface="+mn-cs"/>
              </a:rPr>
              <a:t>如果您的分會沒有社群媒體廣告預算，請搜尋您所在鄰里的本地 Facebook 群組或其他可能有潛在計畫參與者和申請人的平台，並在那裡分享資訊。 </a:t>
            </a:r>
          </a:p>
        </p:txBody>
      </p:sp>
      <p:sp>
        <p:nvSpPr>
          <p:cNvPr id="4" name="Slide Number Placeholder 3"/>
          <p:cNvSpPr>
            <a:spLocks noGrp="1"/>
          </p:cNvSpPr>
          <p:nvPr>
            <p:ph type="sldNum" sz="quarter" idx="5"/>
          </p:nvPr>
        </p:nvSpPr>
        <p:spPr/>
        <p:txBody>
          <a:bodyPr/>
          <a:lstStyle/>
          <a:p>
            <a:pPr algn="l" rtl="0"/>
            <a:fld id="{3E5DF9FD-7162-404A-8CD0-A628AF675F7F}" type="slidenum">
              <a:rPr/>
              <a:t>8</a:t>
            </a:fld>
            <a:endParaRPr lang="zh-TW"/>
          </a:p>
        </p:txBody>
      </p:sp>
    </p:spTree>
    <p:extLst>
      <p:ext uri="{BB962C8B-B14F-4D97-AF65-F5344CB8AC3E}">
        <p14:creationId xmlns:p14="http://schemas.microsoft.com/office/powerpoint/2010/main" val="409019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F212F-7D87-C38B-95F6-CC99E1649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7762-8AE6-7948-91D5-6D47E3D83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B8B7-237B-6333-D493-F1F4366B78B1}"/>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如果您的分會在招募申請人方面遇到困難，可以將搜尋範圍擴大到週邊鄰里，特別是沒有蘭馨會分會的地區。溝通和申請分發可以透過線上方式進行。電話是個人化溝通的絕佳方式，除了線上分享申請表和推薦表外，還能建立聯繫。 </a:t>
            </a:r>
          </a:p>
          <a:p>
            <a:pPr algn="l" rtl="0"/>
            <a:r>
              <a:rPr lang="zh-TW" sz="1200" b="0" i="0" u="none" kern="1200" baseline="0">
                <a:solidFill>
                  <a:schemeClr val="tx1"/>
                </a:solidFill>
                <a:effectLst/>
                <a:latin typeface="+mn-lt"/>
                <a:ea typeface="+mn-ea"/>
                <a:cs typeface="+mn-cs"/>
              </a:rPr>
              <a:t>透過其他蘭馨會分搜尋會是擴大搜尋範圍的另一個好方法。擁有多餘申請的分會可以與需要更多申請的分會分享。貴專區主委可以透過聯繫分會來提供這方面的協助。這也有助於確保考慮更多申請人入圍該獎項，我們也可能為更多女性頒發獎項。</a:t>
            </a:r>
          </a:p>
          <a:p>
            <a:pPr algn="l" rtl="0"/>
            <a:r>
              <a:rPr lang="zh-TW" sz="1200" b="0" i="0" u="none" kern="1200" baseline="0">
                <a:solidFill>
                  <a:schemeClr val="tx1"/>
                </a:solidFill>
                <a:effectLst/>
                <a:latin typeface="+mn-lt"/>
                <a:ea typeface="+mn-ea"/>
                <a:cs typeface="+mn-cs"/>
              </a:rPr>
              <a:t> </a:t>
            </a:r>
          </a:p>
          <a:p>
            <a:pPr algn="l" rtl="0"/>
            <a:r>
              <a:rPr lang="zh-TW" sz="1200" b="0" i="0" u="none" kern="1200" baseline="0">
                <a:solidFill>
                  <a:schemeClr val="tx1"/>
                </a:solidFill>
                <a:effectLst/>
                <a:latin typeface="+mn-lt"/>
                <a:ea typeface="+mn-ea"/>
                <a:cs typeface="+mn-cs"/>
              </a:rPr>
              <a:t>SIA 總部會收到大量申請，因此他們總是樂於分享申請，從而讓這些申請人更有機會入圍該獎。分會可以透過</a:t>
            </a:r>
            <a:r>
              <a:rPr lang="zh-TW" sz="1200" b="0" i="0" u="sng" kern="1200" baseline="0">
                <a:solidFill>
                  <a:schemeClr val="tx1"/>
                </a:solidFill>
                <a:effectLst/>
                <a:latin typeface="+mn-lt"/>
                <a:ea typeface="+mn-ea"/>
                <a:cs typeface="+mn-cs"/>
                <a:hlinkClick r:id="rId3"/>
              </a:rPr>
              <a:t>非本地申請請求表</a:t>
            </a:r>
            <a:r>
              <a:rPr lang="zh-TW" sz="1200" b="0" i="0" u="sng" kern="1200" baseline="0">
                <a:solidFill>
                  <a:schemeClr val="tx1"/>
                </a:solidFill>
                <a:effectLst/>
                <a:latin typeface="+mn-lt"/>
                <a:ea typeface="+mn-ea"/>
                <a:cs typeface="+mn-cs"/>
              </a:rPr>
              <a:t>來</a:t>
            </a:r>
            <a:r>
              <a:rPr lang="zh-TW" sz="1200" b="0" i="0" u="none" kern="1200" baseline="0">
                <a:solidFill>
                  <a:schemeClr val="tx1"/>
                </a:solidFill>
                <a:effectLst/>
                <a:latin typeface="+mn-lt"/>
                <a:ea typeface="+mn-ea"/>
                <a:cs typeface="+mn-cs"/>
              </a:rPr>
              <a:t>請求申請。 </a:t>
            </a:r>
          </a:p>
        </p:txBody>
      </p:sp>
      <p:sp>
        <p:nvSpPr>
          <p:cNvPr id="4" name="Slide Number Placeholder 3">
            <a:extLst>
              <a:ext uri="{FF2B5EF4-FFF2-40B4-BE49-F238E27FC236}">
                <a16:creationId xmlns:a16="http://schemas.microsoft.com/office/drawing/2014/main" id="{3EECCA57-B7F4-CB4E-336A-3228FAD21FD6}"/>
              </a:ext>
            </a:extLst>
          </p:cNvPr>
          <p:cNvSpPr>
            <a:spLocks noGrp="1"/>
          </p:cNvSpPr>
          <p:nvPr>
            <p:ph type="sldNum" sz="quarter" idx="5"/>
          </p:nvPr>
        </p:nvSpPr>
        <p:spPr/>
        <p:txBody>
          <a:bodyPr/>
          <a:lstStyle/>
          <a:p>
            <a:pPr algn="l" rtl="0"/>
            <a:fld id="{3E5DF9FD-7162-404A-8CD0-A628AF675F7F}" type="slidenum">
              <a:rPr/>
              <a:t>9</a:t>
            </a:fld>
            <a:endParaRPr lang="zh-TW"/>
          </a:p>
        </p:txBody>
      </p:sp>
    </p:spTree>
    <p:extLst>
      <p:ext uri="{BB962C8B-B14F-4D97-AF65-F5344CB8AC3E}">
        <p14:creationId xmlns:p14="http://schemas.microsoft.com/office/powerpoint/2010/main" val="805594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在結束之前，我想鼓勵大家回答以下兩個問題：</a:t>
            </a:r>
          </a:p>
          <a:p>
            <a:pPr algn="l" rtl="0"/>
            <a:r>
              <a:rPr lang="zh-TW" sz="1200" b="0" i="0" u="none" kern="1200" baseline="0">
                <a:solidFill>
                  <a:schemeClr val="tx1"/>
                </a:solidFill>
                <a:effectLst/>
                <a:latin typeface="+mn-lt"/>
                <a:ea typeface="+mn-ea"/>
                <a:cs typeface="+mn-cs"/>
              </a:rPr>
              <a:t>您的分會可以從這次研討會中獲得什麼？ </a:t>
            </a:r>
          </a:p>
          <a:p>
            <a:pPr algn="l" rtl="0"/>
            <a:r>
              <a:rPr lang="zh-TW" sz="1200" b="0" i="0" u="none" kern="1200" baseline="0">
                <a:solidFill>
                  <a:schemeClr val="tx1"/>
                </a:solidFill>
                <a:effectLst/>
                <a:latin typeface="+mn-lt"/>
                <a:ea typeface="+mn-ea"/>
                <a:cs typeface="+mn-cs"/>
              </a:rPr>
              <a:t>每位會員如何參與？ </a:t>
            </a:r>
          </a:p>
          <a:p>
            <a:endParaRPr lang="zh-TW" sz="1200" kern="1200" dirty="0">
              <a:solidFill>
                <a:schemeClr val="tx1"/>
              </a:solidFill>
              <a:effectLst/>
              <a:latin typeface="+mn-lt"/>
              <a:ea typeface="+mn-ea"/>
              <a:cs typeface="+mn-cs"/>
            </a:endParaRPr>
          </a:p>
          <a:p>
            <a:pPr algn="l" rtl="0"/>
            <a:r>
              <a:rPr lang="zh-TW" sz="1200" b="0" i="1" u="none" kern="1200" baseline="0">
                <a:solidFill>
                  <a:schemeClr val="tx1"/>
                </a:solidFill>
                <a:effectLst/>
                <a:latin typeface="+mn-lt"/>
                <a:ea typeface="+mn-ea"/>
                <a:cs typeface="+mn-cs"/>
              </a:rPr>
              <a:t>如果時間允許，請分享一些與會者的答案。</a:t>
            </a:r>
            <a:endParaRPr lang="zh-TW"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lgn="l" rtl="0"/>
            <a:fld id="{3E5DF9FD-7162-404A-8CD0-A628AF675F7F}" type="slidenum">
              <a:rPr/>
              <a:t>10</a:t>
            </a:fld>
            <a:endParaRPr lang="zh-TW"/>
          </a:p>
        </p:txBody>
      </p:sp>
    </p:spTree>
    <p:extLst>
      <p:ext uri="{BB962C8B-B14F-4D97-AF65-F5344CB8AC3E}">
        <p14:creationId xmlns:p14="http://schemas.microsoft.com/office/powerpoint/2010/main" val="3850126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sz="1200" b="0" i="0" u="none" kern="1200" baseline="0">
                <a:solidFill>
                  <a:schemeClr val="tx1"/>
                </a:solidFill>
                <a:effectLst/>
                <a:latin typeface="+mn-lt"/>
                <a:ea typeface="+mn-ea"/>
                <a:cs typeface="+mn-cs"/>
              </a:rPr>
              <a:t>感謝您今天抽出時間！</a:t>
            </a:r>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zh-TW"/>
          </a:p>
        </p:txBody>
      </p:sp>
    </p:spTree>
    <p:extLst>
      <p:ext uri="{BB962C8B-B14F-4D97-AF65-F5344CB8AC3E}">
        <p14:creationId xmlns:p14="http://schemas.microsoft.com/office/powerpoint/2010/main" val="276703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zh-TW">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zh-TW">
              <a:solidFill>
                <a:schemeClr val="tx1">
                  <a:lumMod val="65000"/>
                  <a:lumOff val="35000"/>
                </a:schemeClr>
              </a:solidFill>
            </a:endParaRPr>
          </a:p>
        </p:txBody>
      </p:sp>
      <p:sp>
        <p:nvSpPr>
          <p:cNvPr id="10" name="TextBox 9"/>
          <p:cNvSpPr txBox="1"/>
          <p:nvPr/>
        </p:nvSpPr>
        <p:spPr>
          <a:xfrm>
            <a:off x="4255144" y="1181892"/>
            <a:ext cx="3550507" cy="1360372"/>
          </a:xfrm>
          <a:prstGeom prst="rect">
            <a:avLst/>
          </a:prstGeom>
          <a:noFill/>
        </p:spPr>
        <p:txBody>
          <a:bodyPr wrap="square" rtlCol="0">
            <a:spAutoFit/>
          </a:bodyPr>
          <a:lstStyle/>
          <a:p>
            <a:pPr algn="l" rtl="0">
              <a:lnSpc>
                <a:spcPct val="90000"/>
              </a:lnSpc>
              <a:spcAft>
                <a:spcPts val="600"/>
              </a:spcAft>
            </a:pPr>
            <a:r>
              <a:rPr lang="zh-TW" sz="2800" b="1" i="1" u="none" baseline="0" dirty="0">
                <a:solidFill>
                  <a:srgbClr val="293374"/>
                </a:solidFill>
                <a:latin typeface="Effra" panose="020B0603020203020204" pitchFamily="34" charset="77"/>
                <a:cs typeface="Tw Cen MT"/>
              </a:rPr>
              <a:t>「實現你的夢想獎」</a:t>
            </a:r>
            <a:r>
              <a:rPr lang="zh-TW" sz="2800" b="1" i="0" u="none" baseline="0" dirty="0">
                <a:solidFill>
                  <a:srgbClr val="293374"/>
                </a:solidFill>
                <a:latin typeface="Effra" panose="020B0603020203020204" pitchFamily="34" charset="77"/>
                <a:cs typeface="Tw Cen MT"/>
              </a:rPr>
              <a:t>社群拓展：</a:t>
            </a:r>
          </a:p>
          <a:p>
            <a:pPr algn="l" rtl="0">
              <a:lnSpc>
                <a:spcPct val="90000"/>
              </a:lnSpc>
            </a:pPr>
            <a:r>
              <a:rPr lang="zh-TW" sz="3000" b="1" i="0" u="none" baseline="0" dirty="0">
                <a:solidFill>
                  <a:srgbClr val="BB4076"/>
                </a:solidFill>
                <a:latin typeface="Effra" panose="020B0603020203020204" pitchFamily="34" charset="77"/>
                <a:cs typeface="Tw Cen MT"/>
              </a:rPr>
              <a:t>高效招募申請人</a:t>
            </a:r>
          </a:p>
        </p:txBody>
      </p:sp>
      <p:sp>
        <p:nvSpPr>
          <p:cNvPr id="3" name="TextBox 2">
            <a:extLst>
              <a:ext uri="{FF2B5EF4-FFF2-40B4-BE49-F238E27FC236}">
                <a16:creationId xmlns:a16="http://schemas.microsoft.com/office/drawing/2014/main" id="{DAC064BB-F697-1D46-A1F3-B18A749C9FDB}"/>
              </a:ext>
            </a:extLst>
          </p:cNvPr>
          <p:cNvSpPr txBox="1"/>
          <p:nvPr/>
        </p:nvSpPr>
        <p:spPr>
          <a:xfrm>
            <a:off x="4255144" y="3246307"/>
            <a:ext cx="4352675" cy="369332"/>
          </a:xfrm>
          <a:prstGeom prst="rect">
            <a:avLst/>
          </a:prstGeom>
          <a:noFill/>
        </p:spPr>
        <p:txBody>
          <a:bodyPr wrap="square" rtlCol="0">
            <a:spAutoFit/>
          </a:bodyPr>
          <a:lstStyle/>
          <a:p>
            <a:pPr algn="l" rtl="0"/>
            <a:r>
              <a:rPr lang="zh-TW" b="0" i="0" u="none" baseline="0">
                <a:latin typeface="Corbel" panose="020B0503020204020204" pitchFamily="34" charset="0"/>
                <a:cs typeface="Tw Cen MT"/>
              </a:rPr>
              <a:t>演講者姓名、演講者職稱</a:t>
            </a: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02026" y="3031688"/>
            <a:ext cx="2140157" cy="45719"/>
          </a:xfrm>
          <a:prstGeom prst="rect">
            <a:avLst/>
          </a:prstGeom>
        </p:spPr>
      </p:pic>
      <p:pic>
        <p:nvPicPr>
          <p:cNvPr id="7" name="Picture 6" descr="背景圖案&#10;&#10;描述自動生成">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標誌&#10;&#10;描述自動生成">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6" name="TextBox 5">
            <a:extLst>
              <a:ext uri="{FF2B5EF4-FFF2-40B4-BE49-F238E27FC236}">
                <a16:creationId xmlns:a16="http://schemas.microsoft.com/office/drawing/2014/main" id="{EB8DFD5D-C5F2-2978-B7D7-3B6E49BDCA6A}"/>
              </a:ext>
            </a:extLst>
          </p:cNvPr>
          <p:cNvSpPr txBox="1"/>
          <p:nvPr/>
        </p:nvSpPr>
        <p:spPr>
          <a:xfrm>
            <a:off x="4255144" y="3632853"/>
            <a:ext cx="2495227" cy="369332"/>
          </a:xfrm>
          <a:prstGeom prst="rect">
            <a:avLst/>
          </a:prstGeom>
          <a:noFill/>
        </p:spPr>
        <p:txBody>
          <a:bodyPr wrap="square" rtlCol="0">
            <a:spAutoFit/>
          </a:bodyPr>
          <a:lstStyle/>
          <a:p>
            <a:pPr algn="l" rtl="0"/>
            <a:r>
              <a:rPr lang="zh-TW" b="0" i="0" u="none" baseline="0">
                <a:latin typeface="Corbel" panose="020B0503020204020204" pitchFamily="34" charset="0"/>
                <a:cs typeface="Tw Cen MT"/>
              </a:rPr>
              <a:t>2025 年秋季</a:t>
            </a: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zh-TW" dirty="0"/>
          </a:p>
        </p:txBody>
      </p:sp>
      <p:sp>
        <p:nvSpPr>
          <p:cNvPr id="3" name="Title 2"/>
          <p:cNvSpPr>
            <a:spLocks noGrp="1"/>
          </p:cNvSpPr>
          <p:nvPr>
            <p:ph type="title"/>
          </p:nvPr>
        </p:nvSpPr>
        <p:spPr/>
        <p:txBody>
          <a:bodyPr/>
          <a:lstStyle/>
          <a:p>
            <a:pPr rtl="0"/>
            <a:r>
              <a:rPr lang="zh-TW" b="0" i="0" u="none" baseline="0"/>
              <a:t>每個人都可以幫助招募！</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solidFill>
                  <a:srgbClr val="BB4076"/>
                </a:solidFill>
                <a:latin typeface="Corbel" panose="020B0503020204020204" pitchFamily="34" charset="0"/>
                <a:cs typeface="Calibri"/>
              </a:rPr>
              <a:t>SIA | 2025 年秋季 |</a:t>
            </a:r>
            <a:r>
              <a:rPr lang="zh-TW" sz="1400" b="0" i="0" u="none" baseline="0">
                <a:solidFill>
                  <a:srgbClr val="BB4076"/>
                </a:solidFill>
                <a:latin typeface="Corbel" panose="020B0503020204020204" pitchFamily="34" charset="0"/>
                <a:cs typeface="Calibri"/>
              </a:rPr>
              <a:t>高效招募申請人</a:t>
            </a:r>
          </a:p>
        </p:txBody>
      </p:sp>
      <p:pic>
        <p:nvPicPr>
          <p:cNvPr id="6" name="Picture 5" descr="一群女性互相擊掌&#10;&#10;人工智慧生成的內容可能不正確。">
            <a:extLst>
              <a:ext uri="{FF2B5EF4-FFF2-40B4-BE49-F238E27FC236}">
                <a16:creationId xmlns:a16="http://schemas.microsoft.com/office/drawing/2014/main" id="{5915D21B-81CE-99A7-CAA9-BEE281E5B30C}"/>
              </a:ext>
            </a:extLst>
          </p:cNvPr>
          <p:cNvPicPr>
            <a:picLocks noChangeAspect="1"/>
          </p:cNvPicPr>
          <p:nvPr/>
        </p:nvPicPr>
        <p:blipFill>
          <a:blip r:embed="rId3"/>
          <a:srcRect t="6335" r="15446" b="28735"/>
          <a:stretch>
            <a:fillRect/>
          </a:stretch>
        </p:blipFill>
        <p:spPr>
          <a:xfrm>
            <a:off x="0" y="824592"/>
            <a:ext cx="9144000" cy="3949816"/>
          </a:xfrm>
          <a:prstGeom prst="rect">
            <a:avLst/>
          </a:prstGeom>
        </p:spPr>
      </p:pic>
    </p:spTree>
    <p:extLst>
      <p:ext uri="{BB962C8B-B14F-4D97-AF65-F5344CB8AC3E}">
        <p14:creationId xmlns:p14="http://schemas.microsoft.com/office/powerpoint/2010/main" val="300458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rtl="0"/>
            <a:r>
              <a:rPr lang="zh-TW" b="0" i="0" u="none" baseline="0"/>
              <a:t>如何招募申請人</a:t>
            </a:r>
          </a:p>
        </p:txBody>
      </p:sp>
      <p:sp>
        <p:nvSpPr>
          <p:cNvPr id="3" name="Text Placeholder 2"/>
          <p:cNvSpPr>
            <a:spLocks noGrp="1"/>
          </p:cNvSpPr>
          <p:nvPr>
            <p:ph type="body" sz="quarter" idx="10"/>
          </p:nvPr>
        </p:nvSpPr>
        <p:spPr>
          <a:xfrm>
            <a:off x="3395473" y="1213022"/>
            <a:ext cx="5642826" cy="611516"/>
          </a:xfrm>
        </p:spPr>
        <p:txBody>
          <a:bodyPr>
            <a:normAutofit/>
          </a:bodyPr>
          <a:lstStyle/>
          <a:p>
            <a:pPr algn="r" rtl="0"/>
            <a:r>
              <a:rPr lang="zh-TW" sz="2400" b="1" i="0" u="none" baseline="0">
                <a:solidFill>
                  <a:srgbClr val="BB4076"/>
                </a:solidFill>
              </a:rPr>
              <a:t>成為代表並提高公眾的認知！</a:t>
            </a:r>
          </a:p>
        </p:txBody>
      </p:sp>
      <p:sp>
        <p:nvSpPr>
          <p:cNvPr id="4" name="Text Placeholder 3"/>
          <p:cNvSpPr>
            <a:spLocks noGrp="1"/>
          </p:cNvSpPr>
          <p:nvPr>
            <p:ph type="body" idx="11"/>
          </p:nvPr>
        </p:nvSpPr>
        <p:spPr/>
        <p:txBody>
          <a:bodyPr/>
          <a:lstStyle/>
          <a:p>
            <a:pPr algn="r" rtl="0">
              <a:spcBef>
                <a:spcPts val="0"/>
              </a:spcBef>
            </a:pPr>
            <a:r>
              <a:rPr lang="zh-TW" sz="3200" b="1" i="0" u="none" baseline="0"/>
              <a:t>積極宣傳！ </a:t>
            </a:r>
          </a:p>
        </p:txBody>
      </p:sp>
      <p:sp>
        <p:nvSpPr>
          <p:cNvPr id="5" name="Footer Placeholder 2">
            <a:extLst>
              <a:ext uri="{FF2B5EF4-FFF2-40B4-BE49-F238E27FC236}">
                <a16:creationId xmlns:a16="http://schemas.microsoft.com/office/drawing/2014/main" id="{4B033523-14B4-A842-8855-D90489900592}"/>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高效招募申請人</a:t>
            </a:r>
          </a:p>
        </p:txBody>
      </p:sp>
      <p:pic>
        <p:nvPicPr>
          <p:cNvPr id="9" name="Picture 8" descr="標誌特寫&#10;&#10;人工智慧生成的內容可能不正確。">
            <a:extLst>
              <a:ext uri="{FF2B5EF4-FFF2-40B4-BE49-F238E27FC236}">
                <a16:creationId xmlns:a16="http://schemas.microsoft.com/office/drawing/2014/main" id="{60EF41C9-B3C3-9B0E-17E1-9C3A84288E08}"/>
              </a:ext>
            </a:extLst>
          </p:cNvPr>
          <p:cNvPicPr>
            <a:picLocks noChangeAspect="1"/>
          </p:cNvPicPr>
          <p:nvPr/>
        </p:nvPicPr>
        <p:blipFill>
          <a:blip r:embed="rId3"/>
          <a:stretch>
            <a:fillRect/>
          </a:stretch>
        </p:blipFill>
        <p:spPr>
          <a:xfrm>
            <a:off x="3457217" y="2660746"/>
            <a:ext cx="3233294" cy="1684916"/>
          </a:xfrm>
          <a:prstGeom prst="rect">
            <a:avLst/>
          </a:prstGeom>
        </p:spPr>
      </p:pic>
      <p:pic>
        <p:nvPicPr>
          <p:cNvPr id="11" name="Picture 10" descr="一個人坐在椅子上，手裡拿著一台電腦&#10;&#10;人工智慧生成的內容可能不正確。">
            <a:extLst>
              <a:ext uri="{FF2B5EF4-FFF2-40B4-BE49-F238E27FC236}">
                <a16:creationId xmlns:a16="http://schemas.microsoft.com/office/drawing/2014/main" id="{8FBB88CC-0AB4-0131-CED3-C9C44984C8BF}"/>
              </a:ext>
            </a:extLst>
          </p:cNvPr>
          <p:cNvPicPr>
            <a:picLocks noChangeAspect="1"/>
          </p:cNvPicPr>
          <p:nvPr/>
        </p:nvPicPr>
        <p:blipFill>
          <a:blip r:embed="rId4"/>
          <a:srcRect t="32212" r="16040"/>
          <a:stretch>
            <a:fillRect/>
          </a:stretch>
        </p:blipFill>
        <p:spPr>
          <a:xfrm>
            <a:off x="3395473" y="1828800"/>
            <a:ext cx="5748527" cy="2610733"/>
          </a:xfrm>
          <a:prstGeom prst="rect">
            <a:avLst/>
          </a:prstGeom>
        </p:spPr>
      </p:pic>
      <p:pic>
        <p:nvPicPr>
          <p:cNvPr id="17" name="Picture 16" descr="一個人拿著擴音器的卡通畫&#10;&#10;人工智慧生成的內容可能不正確。">
            <a:extLst>
              <a:ext uri="{FF2B5EF4-FFF2-40B4-BE49-F238E27FC236}">
                <a16:creationId xmlns:a16="http://schemas.microsoft.com/office/drawing/2014/main" id="{CCECFA5D-4497-73A7-910E-CC99A229885E}"/>
              </a:ext>
            </a:extLst>
          </p:cNvPr>
          <p:cNvPicPr>
            <a:picLocks noChangeAspect="1"/>
          </p:cNvPicPr>
          <p:nvPr/>
        </p:nvPicPr>
        <p:blipFill>
          <a:blip r:embed="rId5"/>
          <a:srcRect r="36435"/>
          <a:stretch>
            <a:fillRect/>
          </a:stretch>
        </p:blipFill>
        <p:spPr>
          <a:xfrm>
            <a:off x="288014" y="1732400"/>
            <a:ext cx="3468458" cy="3069342"/>
          </a:xfrm>
          <a:prstGeom prst="rect">
            <a:avLst/>
          </a:prstGeom>
        </p:spPr>
      </p:pic>
    </p:spTree>
    <p:extLst>
      <p:ext uri="{BB962C8B-B14F-4D97-AF65-F5344CB8AC3E}">
        <p14:creationId xmlns:p14="http://schemas.microsoft.com/office/powerpoint/2010/main" val="288482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6FE2-BE14-349C-F7E5-82172BF0F6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4FBB37-1D34-B4AC-CFF7-22308E1CE860}"/>
              </a:ext>
            </a:extLst>
          </p:cNvPr>
          <p:cNvSpPr>
            <a:spLocks noGrp="1"/>
          </p:cNvSpPr>
          <p:nvPr>
            <p:ph type="title"/>
          </p:nvPr>
        </p:nvSpPr>
        <p:spPr/>
        <p:txBody>
          <a:bodyPr/>
          <a:lstStyle/>
          <a:p>
            <a:pPr rtl="0"/>
            <a:r>
              <a:rPr lang="zh-TW" b="0" i="0" u="none" baseline="0"/>
              <a:t>瞭解基礎知識</a:t>
            </a:r>
          </a:p>
        </p:txBody>
      </p:sp>
      <p:sp>
        <p:nvSpPr>
          <p:cNvPr id="5" name="Footer Placeholder 2">
            <a:extLst>
              <a:ext uri="{FF2B5EF4-FFF2-40B4-BE49-F238E27FC236}">
                <a16:creationId xmlns:a16="http://schemas.microsoft.com/office/drawing/2014/main" id="{677FCAE4-F4A1-B7D8-8E8E-C87F67AF9930}"/>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solidFill>
                  <a:srgbClr val="BB4076"/>
                </a:solidFill>
                <a:latin typeface="Corbel" panose="020B0503020204020204" pitchFamily="34" charset="0"/>
                <a:cs typeface="Calibri"/>
              </a:rPr>
              <a:t>SIA | 2025 年秋季 |</a:t>
            </a:r>
            <a:r>
              <a:rPr lang="zh-TW" sz="1400" b="0" i="0" u="none" baseline="0">
                <a:solidFill>
                  <a:srgbClr val="BB4076"/>
                </a:solidFill>
                <a:latin typeface="Corbel" panose="020B0503020204020204" pitchFamily="34" charset="0"/>
                <a:cs typeface="Calibri"/>
              </a:rPr>
              <a:t>高效招募申請人</a:t>
            </a:r>
          </a:p>
        </p:txBody>
      </p:sp>
      <p:sp>
        <p:nvSpPr>
          <p:cNvPr id="11" name="Text Placeholder 3">
            <a:extLst>
              <a:ext uri="{FF2B5EF4-FFF2-40B4-BE49-F238E27FC236}">
                <a16:creationId xmlns:a16="http://schemas.microsoft.com/office/drawing/2014/main" id="{054CB29C-EF77-4D35-683C-765F46CC3D4D}"/>
              </a:ext>
            </a:extLst>
          </p:cNvPr>
          <p:cNvSpPr>
            <a:spLocks noGrp="1"/>
          </p:cNvSpPr>
          <p:nvPr>
            <p:ph type="body" sz="quarter" idx="10"/>
          </p:nvPr>
        </p:nvSpPr>
        <p:spPr>
          <a:xfrm>
            <a:off x="569128" y="1203049"/>
            <a:ext cx="8229600" cy="3485943"/>
          </a:xfrm>
        </p:spPr>
        <p:txBody>
          <a:bodyPr/>
          <a:lstStyle/>
          <a:p>
            <a:pPr marL="457200" indent="-457200" algn="l" rtl="0">
              <a:spcBef>
                <a:spcPts val="0"/>
              </a:spcBef>
              <a:spcAft>
                <a:spcPts val="1200"/>
              </a:spcAft>
              <a:buClr>
                <a:srgbClr val="BB4076"/>
              </a:buClr>
              <a:buFont typeface="Wingdings" panose="05000000000000000000" pitchFamily="2" charset="2"/>
              <a:buChar char="§"/>
            </a:pPr>
            <a:r>
              <a:rPr lang="zh-TW" sz="2800" b="0" i="0" u="none" baseline="0"/>
              <a:t>資格條件</a:t>
            </a:r>
          </a:p>
          <a:p>
            <a:pPr marL="457200" indent="-457200" algn="l" rtl="0">
              <a:spcBef>
                <a:spcPts val="0"/>
              </a:spcBef>
              <a:spcAft>
                <a:spcPts val="1200"/>
              </a:spcAft>
              <a:buClr>
                <a:srgbClr val="BB4076"/>
              </a:buClr>
              <a:buFont typeface="Wingdings" panose="05000000000000000000" pitchFamily="2" charset="2"/>
              <a:buChar char="§"/>
            </a:pPr>
            <a:r>
              <a:rPr lang="zh-TW" sz="2800" b="0" i="0" u="none" baseline="0"/>
              <a:t>申請條件</a:t>
            </a:r>
          </a:p>
          <a:p>
            <a:pPr marL="457200" indent="-457200" algn="l" rtl="0">
              <a:spcBef>
                <a:spcPts val="0"/>
              </a:spcBef>
              <a:spcAft>
                <a:spcPts val="1200"/>
              </a:spcAft>
              <a:buClr>
                <a:srgbClr val="BB4076"/>
              </a:buClr>
              <a:buFont typeface="Wingdings" panose="05000000000000000000" pitchFamily="2" charset="2"/>
              <a:buChar char="§"/>
            </a:pPr>
            <a:r>
              <a:rPr lang="zh-TW" sz="2800" b="0" i="0" u="none" baseline="0"/>
              <a:t>如何申請</a:t>
            </a:r>
          </a:p>
          <a:p>
            <a:pPr marL="457200" indent="-457200" algn="l" rtl="0">
              <a:spcBef>
                <a:spcPts val="0"/>
              </a:spcBef>
              <a:spcAft>
                <a:spcPts val="1200"/>
              </a:spcAft>
              <a:buClr>
                <a:srgbClr val="BB4076"/>
              </a:buClr>
              <a:buFont typeface="Wingdings" panose="05000000000000000000" pitchFamily="2" charset="2"/>
              <a:buChar char="§"/>
            </a:pPr>
            <a:r>
              <a:rPr lang="zh-TW" sz="2800" b="0" i="0" u="none" baseline="0"/>
              <a:t>截止日期：11 月 15 日</a:t>
            </a:r>
          </a:p>
          <a:p>
            <a:pPr marL="457200" indent="-457200" algn="l" rtl="0">
              <a:spcBef>
                <a:spcPts val="0"/>
              </a:spcBef>
              <a:spcAft>
                <a:spcPts val="1200"/>
              </a:spcAft>
              <a:buClr>
                <a:srgbClr val="BB4076"/>
              </a:buClr>
              <a:buFont typeface="Wingdings" panose="05000000000000000000" pitchFamily="2" charset="2"/>
              <a:buChar char="§"/>
            </a:pPr>
            <a:r>
              <a:rPr lang="zh-TW" sz="2800" b="0" i="0" u="none" baseline="0"/>
              <a:t>您是否有疑問？聯絡方式：</a:t>
            </a:r>
            <a:r>
              <a:rPr lang="zh-TW" sz="2800" b="0" i="0" u="none" baseline="0">
                <a:hlinkClick r:id="rId3"/>
              </a:rPr>
              <a:t>lydawards@soroptimist.org</a:t>
            </a:r>
            <a:endParaRPr lang="zh-TW" sz="2800" dirty="0"/>
          </a:p>
        </p:txBody>
      </p:sp>
      <p:cxnSp>
        <p:nvCxnSpPr>
          <p:cNvPr id="13" name="Straight Connector 12">
            <a:extLst>
              <a:ext uri="{FF2B5EF4-FFF2-40B4-BE49-F238E27FC236}">
                <a16:creationId xmlns:a16="http://schemas.microsoft.com/office/drawing/2014/main" id="{0ED7BB6E-8BD0-FAF8-1A25-9C5305978D8B}"/>
              </a:ext>
            </a:extLst>
          </p:cNvPr>
          <p:cNvCxnSpPr>
            <a:cxnSpLocks/>
          </p:cNvCxnSpPr>
          <p:nvPr/>
        </p:nvCxnSpPr>
        <p:spPr>
          <a:xfrm>
            <a:off x="0" y="4709152"/>
            <a:ext cx="9144000" cy="8148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67CB8D04-E8AC-3FF7-D789-240B34452DF6}"/>
              </a:ext>
            </a:extLst>
          </p:cNvPr>
          <p:cNvPicPr>
            <a:picLocks noChangeAspect="1"/>
          </p:cNvPicPr>
          <p:nvPr/>
        </p:nvPicPr>
        <p:blipFill>
          <a:blip r:embed="rId4"/>
          <a:srcRect/>
          <a:stretch/>
        </p:blipFill>
        <p:spPr>
          <a:xfrm>
            <a:off x="5895674" y="1548143"/>
            <a:ext cx="1806804" cy="1418642"/>
          </a:xfrm>
          <a:prstGeom prst="rect">
            <a:avLst/>
          </a:prstGeom>
        </p:spPr>
      </p:pic>
    </p:spTree>
    <p:extLst>
      <p:ext uri="{BB962C8B-B14F-4D97-AF65-F5344CB8AC3E}">
        <p14:creationId xmlns:p14="http://schemas.microsoft.com/office/powerpoint/2010/main" val="38992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6D03-18CC-D837-8D30-12D129D6B7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4A8168-3071-055F-FCAE-0846B8B009A5}"/>
              </a:ext>
            </a:extLst>
          </p:cNvPr>
          <p:cNvSpPr>
            <a:spLocks noGrp="1"/>
          </p:cNvSpPr>
          <p:nvPr>
            <p:ph sz="quarter" idx="2"/>
          </p:nvPr>
        </p:nvSpPr>
        <p:spPr>
          <a:xfrm>
            <a:off x="360588" y="1086131"/>
            <a:ext cx="8424133" cy="2743485"/>
          </a:xfrm>
        </p:spPr>
        <p:txBody>
          <a:bodyPr numCol="2"/>
          <a:lstStyle/>
          <a:p>
            <a:pPr marL="171450" indent="-171450" algn="l" rtl="0">
              <a:spcBef>
                <a:spcPts val="0"/>
              </a:spcBef>
              <a:spcAft>
                <a:spcPts val="600"/>
              </a:spcAft>
              <a:buClr>
                <a:srgbClr val="BB4076"/>
              </a:buClr>
              <a:buFont typeface="Arial" panose="020B0604020202020204" pitchFamily="34" charset="0"/>
              <a:buChar char="•"/>
            </a:pPr>
            <a:r>
              <a:rPr lang="zh-TW" sz="1400" b="0" i="0" u="none" baseline="0"/>
              <a:t>當地學校 (</a:t>
            </a:r>
            <a:r>
              <a:rPr lang="zh-TW" sz="1400" b="0" i="1" u="none" baseline="0"/>
              <a:t>大專院校、成人教育中心、職業/訓練學校)</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地方鄰里/休閒中心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慈善組織</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遊民收容所和中途之家</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家暴庇護所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食物救濟中心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婦女健康中心 </a:t>
            </a:r>
          </a:p>
          <a:p>
            <a:pPr marL="171450" indent="-171450" algn="l" rtl="0">
              <a:spcBef>
                <a:spcPts val="0"/>
              </a:spcBef>
              <a:spcAft>
                <a:spcPts val="600"/>
              </a:spcAft>
              <a:buClr>
                <a:srgbClr val="BB4076"/>
              </a:buClr>
              <a:buFont typeface="Arial" panose="020B0604020202020204" pitchFamily="34" charset="0"/>
              <a:buChar char="•"/>
            </a:pPr>
            <a:r>
              <a:rPr lang="zh-TW" sz="1400" b="0" i="0" u="none" baseline="0"/>
              <a:t>社區健康診所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幼兒照顧中心或幼兒園 </a:t>
            </a:r>
          </a:p>
          <a:p>
            <a:pPr marL="171450" indent="-171450" algn="l" rtl="0">
              <a:spcBef>
                <a:spcPts val="0"/>
              </a:spcBef>
              <a:spcAft>
                <a:spcPts val="600"/>
              </a:spcAft>
              <a:buClr>
                <a:srgbClr val="BB4076"/>
              </a:buClr>
              <a:buFont typeface="Arial" panose="020B0604020202020204" pitchFamily="34" charset="0"/>
              <a:buChar char="•"/>
            </a:pPr>
            <a:r>
              <a:rPr lang="zh-TW" sz="1400" b="0" i="0" u="none" baseline="0"/>
              <a:t>政府公共援助辦公室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福利轉就業計畫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職業介紹所</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當地人才招募會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戒毒與康復中心</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致力於婦女與女青年工作的組織 </a:t>
            </a:r>
          </a:p>
          <a:p>
            <a:pPr marL="171450" lvl="0" indent="-171450" algn="l" rtl="0">
              <a:spcBef>
                <a:spcPts val="0"/>
              </a:spcBef>
              <a:spcAft>
                <a:spcPts val="600"/>
              </a:spcAft>
              <a:buClr>
                <a:srgbClr val="BB4076"/>
              </a:buClr>
              <a:buFont typeface="Arial" panose="020B0604020202020204" pitchFamily="34" charset="0"/>
              <a:buChar char="•"/>
            </a:pPr>
            <a:r>
              <a:rPr lang="zh-TW" sz="1400" b="0" i="0" u="none" baseline="0"/>
              <a:t>資源庫</a:t>
            </a:r>
          </a:p>
          <a:p>
            <a:pPr marL="171450" indent="-171450" algn="l" rtl="0">
              <a:spcBef>
                <a:spcPts val="0"/>
              </a:spcBef>
              <a:spcAft>
                <a:spcPts val="600"/>
              </a:spcAft>
              <a:buClr>
                <a:srgbClr val="BB4076"/>
              </a:buClr>
              <a:buFont typeface="Arial" panose="020B0604020202020204" pitchFamily="34" charset="0"/>
              <a:buChar char="•"/>
            </a:pPr>
            <a:r>
              <a:rPr lang="zh-TW" sz="1400" b="0" i="0" u="none" baseline="0"/>
              <a:t>宗教場所 </a:t>
            </a:r>
          </a:p>
        </p:txBody>
      </p:sp>
      <p:sp>
        <p:nvSpPr>
          <p:cNvPr id="4" name="Title 3">
            <a:extLst>
              <a:ext uri="{FF2B5EF4-FFF2-40B4-BE49-F238E27FC236}">
                <a16:creationId xmlns:a16="http://schemas.microsoft.com/office/drawing/2014/main" id="{96629420-AB80-E7F3-605A-D5FEE9C3587E}"/>
              </a:ext>
            </a:extLst>
          </p:cNvPr>
          <p:cNvSpPr>
            <a:spLocks noGrp="1"/>
          </p:cNvSpPr>
          <p:nvPr>
            <p:ph type="title"/>
          </p:nvPr>
        </p:nvSpPr>
        <p:spPr/>
        <p:txBody>
          <a:bodyPr>
            <a:normAutofit fontScale="90000"/>
          </a:bodyPr>
          <a:lstStyle/>
          <a:p>
            <a:pPr rtl="0"/>
            <a:r>
              <a:rPr lang="zh-TW" b="0" i="0" u="none" baseline="0"/>
              <a:t>列出需要聯絡的組織</a:t>
            </a:r>
          </a:p>
        </p:txBody>
      </p:sp>
      <p:sp>
        <p:nvSpPr>
          <p:cNvPr id="7" name="Footer Placeholder 2">
            <a:extLst>
              <a:ext uri="{FF2B5EF4-FFF2-40B4-BE49-F238E27FC236}">
                <a16:creationId xmlns:a16="http://schemas.microsoft.com/office/drawing/2014/main" id="{01BF8DEA-6D08-705E-4713-1FE47174139A}"/>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高效招募申請人</a:t>
            </a:r>
          </a:p>
          <a:p>
            <a:pPr algn="ctr" rtl="0"/>
            <a:endParaRPr lang="zh-TW" sz="2400" b="0" spc="300" dirty="0">
              <a:latin typeface="Tw Cen MT"/>
              <a:cs typeface="Tw Cen MT"/>
            </a:endParaRPr>
          </a:p>
        </p:txBody>
      </p:sp>
      <p:sp>
        <p:nvSpPr>
          <p:cNvPr id="3" name="Text Placeholder 2">
            <a:extLst>
              <a:ext uri="{FF2B5EF4-FFF2-40B4-BE49-F238E27FC236}">
                <a16:creationId xmlns:a16="http://schemas.microsoft.com/office/drawing/2014/main" id="{4588BE5A-5E00-FA6D-340E-AFCA4C15BEE2}"/>
              </a:ext>
            </a:extLst>
          </p:cNvPr>
          <p:cNvSpPr txBox="1">
            <a:spLocks/>
          </p:cNvSpPr>
          <p:nvPr/>
        </p:nvSpPr>
        <p:spPr>
          <a:xfrm>
            <a:off x="1601608" y="4057369"/>
            <a:ext cx="5377439" cy="6149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buNone/>
            </a:pPr>
            <a:r>
              <a:rPr lang="zh-TW" sz="2600" b="1" i="0" u="none" baseline="0">
                <a:solidFill>
                  <a:srgbClr val="293374"/>
                </a:solidFill>
              </a:rPr>
              <a:t>想想您熟悉的人士！</a:t>
            </a:r>
          </a:p>
        </p:txBody>
      </p:sp>
    </p:spTree>
    <p:extLst>
      <p:ext uri="{BB962C8B-B14F-4D97-AF65-F5344CB8AC3E}">
        <p14:creationId xmlns:p14="http://schemas.microsoft.com/office/powerpoint/2010/main" val="77008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15CD-0A58-DF60-368B-E2376EEA2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14460-437E-1607-35CB-FCF925AB7C7B}"/>
              </a:ext>
            </a:extLst>
          </p:cNvPr>
          <p:cNvSpPr>
            <a:spLocks noGrp="1"/>
          </p:cNvSpPr>
          <p:nvPr>
            <p:ph type="title"/>
          </p:nvPr>
        </p:nvSpPr>
        <p:spPr/>
        <p:txBody>
          <a:bodyPr>
            <a:normAutofit fontScale="90000"/>
          </a:bodyPr>
          <a:lstStyle/>
          <a:p>
            <a:pPr algn="l" rtl="0"/>
            <a:r>
              <a:rPr lang="zh-TW" b="0" i="0" u="none" baseline="0"/>
              <a:t>專業提示：</a:t>
            </a:r>
          </a:p>
        </p:txBody>
      </p:sp>
      <p:sp>
        <p:nvSpPr>
          <p:cNvPr id="4" name="Text Placeholder 3">
            <a:extLst>
              <a:ext uri="{FF2B5EF4-FFF2-40B4-BE49-F238E27FC236}">
                <a16:creationId xmlns:a16="http://schemas.microsoft.com/office/drawing/2014/main" id="{C336D9EB-A289-75AB-590C-80111686160D}"/>
              </a:ext>
            </a:extLst>
          </p:cNvPr>
          <p:cNvSpPr>
            <a:spLocks noGrp="1"/>
          </p:cNvSpPr>
          <p:nvPr>
            <p:ph type="body" idx="11"/>
          </p:nvPr>
        </p:nvSpPr>
        <p:spPr>
          <a:xfrm>
            <a:off x="500185" y="1220422"/>
            <a:ext cx="2641599" cy="3069342"/>
          </a:xfrm>
        </p:spPr>
        <p:txBody>
          <a:bodyPr/>
          <a:lstStyle/>
          <a:p>
            <a:pPr algn="r" rtl="0"/>
            <a:r>
              <a:rPr lang="zh-TW" b="1" i="0" u="none" baseline="0">
                <a:solidFill>
                  <a:srgbClr val="BB4076"/>
                </a:solidFill>
              </a:rPr>
              <a:t>發展</a:t>
            </a:r>
            <a:r>
              <a:rPr lang="zh-TW" sz="2800" b="1" i="0" u="none" baseline="0">
                <a:solidFill>
                  <a:schemeClr val="bg1"/>
                </a:solidFill>
              </a:rPr>
              <a:t>個人聯絡方式</a:t>
            </a:r>
            <a:r>
              <a:rPr lang="zh-TW" b="1" i="0" u="none" baseline="0">
                <a:solidFill>
                  <a:schemeClr val="bg1"/>
                </a:solidFill>
              </a:rPr>
              <a:t>和</a:t>
            </a:r>
            <a:r>
              <a:rPr lang="zh-TW" sz="2800" b="1" i="0" u="none" baseline="0">
                <a:solidFill>
                  <a:schemeClr val="bg1"/>
                </a:solidFill>
              </a:rPr>
              <a:t>直接關係</a:t>
            </a:r>
            <a:r>
              <a:rPr lang="zh-TW" b="1" i="0" u="none" baseline="0"/>
              <a:t>。</a:t>
            </a:r>
          </a:p>
        </p:txBody>
      </p:sp>
      <p:sp>
        <p:nvSpPr>
          <p:cNvPr id="5" name="Footer Placeholder 2">
            <a:extLst>
              <a:ext uri="{FF2B5EF4-FFF2-40B4-BE49-F238E27FC236}">
                <a16:creationId xmlns:a16="http://schemas.microsoft.com/office/drawing/2014/main" id="{BCC69BD0-D5D9-F8E8-656A-8ECE7934383F}"/>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高效招募申請人</a:t>
            </a:r>
          </a:p>
        </p:txBody>
      </p:sp>
      <p:pic>
        <p:nvPicPr>
          <p:cNvPr id="12" name="Picture 11" descr="一個人與另一個人握手&#10;&#10;人工智慧生成的內容可能不正確。">
            <a:extLst>
              <a:ext uri="{FF2B5EF4-FFF2-40B4-BE49-F238E27FC236}">
                <a16:creationId xmlns:a16="http://schemas.microsoft.com/office/drawing/2014/main" id="{C37F87C9-4A39-1F93-8253-7D1C6A681787}"/>
              </a:ext>
            </a:extLst>
          </p:cNvPr>
          <p:cNvPicPr>
            <a:picLocks noChangeAspect="1"/>
          </p:cNvPicPr>
          <p:nvPr/>
        </p:nvPicPr>
        <p:blipFill>
          <a:blip r:embed="rId3"/>
          <a:srcRect l="6447" r="14661" b="4020"/>
          <a:stretch>
            <a:fillRect/>
          </a:stretch>
        </p:blipFill>
        <p:spPr>
          <a:xfrm>
            <a:off x="3402052" y="1086273"/>
            <a:ext cx="4877181" cy="3337640"/>
          </a:xfrm>
          <a:prstGeom prst="rect">
            <a:avLst/>
          </a:prstGeom>
        </p:spPr>
      </p:pic>
    </p:spTree>
    <p:extLst>
      <p:ext uri="{BB962C8B-B14F-4D97-AF65-F5344CB8AC3E}">
        <p14:creationId xmlns:p14="http://schemas.microsoft.com/office/powerpoint/2010/main" val="57839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257B879-712D-905F-FDC8-FDEF71096E2B}"/>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a:p>
        </p:txBody>
      </p:sp>
      <p:sp>
        <p:nvSpPr>
          <p:cNvPr id="5" name="Rectangle 4">
            <a:extLst>
              <a:ext uri="{FF2B5EF4-FFF2-40B4-BE49-F238E27FC236}">
                <a16:creationId xmlns:a16="http://schemas.microsoft.com/office/drawing/2014/main" id="{E306C8D2-2123-A42D-BD34-3C778552A402}"/>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a:p>
        </p:txBody>
      </p:sp>
      <p:sp>
        <p:nvSpPr>
          <p:cNvPr id="3" name="Footer Placeholder 2">
            <a:extLst>
              <a:ext uri="{FF2B5EF4-FFF2-40B4-BE49-F238E27FC236}">
                <a16:creationId xmlns:a16="http://schemas.microsoft.com/office/drawing/2014/main" id="{F3672160-BF9D-D700-CADC-3A7BDCC79CDC}"/>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solidFill>
                  <a:srgbClr val="BB4076"/>
                </a:solidFill>
                <a:latin typeface="Corbel" panose="020B0503020204020204" pitchFamily="34" charset="0"/>
                <a:cs typeface="Calibri"/>
              </a:rPr>
              <a:t>SIA | 2025 年秋季 |</a:t>
            </a:r>
            <a:r>
              <a:rPr lang="zh-TW" sz="1400" b="0" i="0" u="none" baseline="0">
                <a:solidFill>
                  <a:srgbClr val="BB4076"/>
                </a:solidFill>
                <a:latin typeface="Corbel" panose="020B0503020204020204" pitchFamily="34" charset="0"/>
                <a:cs typeface="Calibri"/>
              </a:rPr>
              <a:t>高效招募申請人</a:t>
            </a:r>
          </a:p>
        </p:txBody>
      </p:sp>
      <p:sp>
        <p:nvSpPr>
          <p:cNvPr id="4" name="Title 2">
            <a:extLst>
              <a:ext uri="{FF2B5EF4-FFF2-40B4-BE49-F238E27FC236}">
                <a16:creationId xmlns:a16="http://schemas.microsoft.com/office/drawing/2014/main" id="{B2F0A3F6-7E66-7821-BACF-B2E49CDB9EDC}"/>
              </a:ext>
            </a:extLst>
          </p:cNvPr>
          <p:cNvSpPr txBox="1">
            <a:spLocks/>
          </p:cNvSpPr>
          <p:nvPr/>
        </p:nvSpPr>
        <p:spPr>
          <a:xfrm>
            <a:off x="457200" y="6687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zh-TW" sz="3600" b="0" i="0" u="none" baseline="0">
                <a:solidFill>
                  <a:srgbClr val="BB4076"/>
                </a:solidFill>
              </a:rPr>
              <a:t>可自訂模板</a:t>
            </a:r>
          </a:p>
        </p:txBody>
      </p:sp>
      <p:pic>
        <p:nvPicPr>
          <p:cNvPr id="6" name="Picture 5">
            <a:extLst>
              <a:ext uri="{FF2B5EF4-FFF2-40B4-BE49-F238E27FC236}">
                <a16:creationId xmlns:a16="http://schemas.microsoft.com/office/drawing/2014/main" id="{C9E9A472-F31F-2B52-4A60-850C1824528F}"/>
              </a:ext>
            </a:extLst>
          </p:cNvPr>
          <p:cNvPicPr>
            <a:picLocks noChangeAspect="1"/>
          </p:cNvPicPr>
          <p:nvPr/>
        </p:nvPicPr>
        <p:blipFill>
          <a:blip r:embed="rId3"/>
          <a:srcRect/>
          <a:stretch/>
        </p:blipFill>
        <p:spPr>
          <a:xfrm rot="21111612">
            <a:off x="725036" y="1216359"/>
            <a:ext cx="2588973" cy="3296003"/>
          </a:xfrm>
          <a:prstGeom prst="rect">
            <a:avLst/>
          </a:prstGeom>
        </p:spPr>
      </p:pic>
      <p:pic>
        <p:nvPicPr>
          <p:cNvPr id="7" name="Picture 6">
            <a:extLst>
              <a:ext uri="{FF2B5EF4-FFF2-40B4-BE49-F238E27FC236}">
                <a16:creationId xmlns:a16="http://schemas.microsoft.com/office/drawing/2014/main" id="{86517C68-0CF6-3CFA-349A-2D8823C858FC}"/>
              </a:ext>
            </a:extLst>
          </p:cNvPr>
          <p:cNvPicPr>
            <a:picLocks noChangeAspect="1"/>
          </p:cNvPicPr>
          <p:nvPr/>
        </p:nvPicPr>
        <p:blipFill>
          <a:blip r:embed="rId4"/>
          <a:srcRect/>
          <a:stretch/>
        </p:blipFill>
        <p:spPr>
          <a:xfrm>
            <a:off x="1969627" y="1008132"/>
            <a:ext cx="2699819" cy="3308132"/>
          </a:xfrm>
          <a:prstGeom prst="rect">
            <a:avLst/>
          </a:prstGeom>
        </p:spPr>
      </p:pic>
      <p:pic>
        <p:nvPicPr>
          <p:cNvPr id="8" name="Picture 7">
            <a:extLst>
              <a:ext uri="{FF2B5EF4-FFF2-40B4-BE49-F238E27FC236}">
                <a16:creationId xmlns:a16="http://schemas.microsoft.com/office/drawing/2014/main" id="{0C4A9627-0D91-5EE6-D0C3-988E0FC04B89}"/>
              </a:ext>
            </a:extLst>
          </p:cNvPr>
          <p:cNvPicPr>
            <a:picLocks noChangeAspect="1"/>
          </p:cNvPicPr>
          <p:nvPr/>
        </p:nvPicPr>
        <p:blipFill>
          <a:blip r:embed="rId5"/>
          <a:srcRect/>
          <a:stretch/>
        </p:blipFill>
        <p:spPr>
          <a:xfrm rot="775217">
            <a:off x="3155550" y="1184355"/>
            <a:ext cx="2598767" cy="3133519"/>
          </a:xfrm>
          <a:prstGeom prst="rect">
            <a:avLst/>
          </a:prstGeom>
        </p:spPr>
      </p:pic>
      <p:sp>
        <p:nvSpPr>
          <p:cNvPr id="13" name="Title 2">
            <a:extLst>
              <a:ext uri="{FF2B5EF4-FFF2-40B4-BE49-F238E27FC236}">
                <a16:creationId xmlns:a16="http://schemas.microsoft.com/office/drawing/2014/main" id="{025BEE1C-3253-297E-11AC-689879B2D805}"/>
              </a:ext>
            </a:extLst>
          </p:cNvPr>
          <p:cNvSpPr txBox="1">
            <a:spLocks/>
          </p:cNvSpPr>
          <p:nvPr/>
        </p:nvSpPr>
        <p:spPr>
          <a:xfrm>
            <a:off x="6564774" y="3424834"/>
            <a:ext cx="2122026" cy="91175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rtl="0"/>
            <a:r>
              <a:rPr lang="zh-TW" sz="2400" b="0" i="0" u="none" baseline="0">
                <a:solidFill>
                  <a:schemeClr val="bg1"/>
                </a:solidFill>
              </a:rPr>
              <a:t>下載、編輯並傳送！</a:t>
            </a:r>
          </a:p>
        </p:txBody>
      </p:sp>
      <p:sp>
        <p:nvSpPr>
          <p:cNvPr id="14" name="Title 2">
            <a:extLst>
              <a:ext uri="{FF2B5EF4-FFF2-40B4-BE49-F238E27FC236}">
                <a16:creationId xmlns:a16="http://schemas.microsoft.com/office/drawing/2014/main" id="{4E7D3AAC-C25C-6AF3-E538-80418A9C86D9}"/>
              </a:ext>
            </a:extLst>
          </p:cNvPr>
          <p:cNvSpPr txBox="1">
            <a:spLocks/>
          </p:cNvSpPr>
          <p:nvPr/>
        </p:nvSpPr>
        <p:spPr>
          <a:xfrm>
            <a:off x="6157211" y="1321843"/>
            <a:ext cx="2937152" cy="189809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600"/>
              </a:spcAft>
              <a:buFont typeface="Arial" panose="020B0604020202020204" pitchFamily="34" charset="0"/>
              <a:buChar char="•"/>
            </a:pPr>
            <a:r>
              <a:rPr lang="zh-TW" sz="1800" b="0" i="0" u="none" baseline="0">
                <a:solidFill>
                  <a:schemeClr val="bg1"/>
                </a:solidFill>
              </a:rPr>
              <a:t>擴大服務範圍腳本</a:t>
            </a:r>
          </a:p>
          <a:p>
            <a:pPr marL="285750" indent="-285750" algn="l" rtl="0">
              <a:spcAft>
                <a:spcPts val="600"/>
              </a:spcAft>
              <a:buFont typeface="Arial" panose="020B0604020202020204" pitchFamily="34" charset="0"/>
              <a:buChar char="•"/>
            </a:pPr>
            <a:r>
              <a:rPr lang="zh-TW" sz="1800" b="0" i="0" u="none" baseline="0">
                <a:solidFill>
                  <a:schemeClr val="bg1"/>
                </a:solidFill>
              </a:rPr>
              <a:t>新聞稿範本：尋找申請人</a:t>
            </a:r>
          </a:p>
          <a:p>
            <a:pPr marL="285750" indent="-285750" algn="l" rtl="0">
              <a:spcAft>
                <a:spcPts val="600"/>
              </a:spcAft>
              <a:buFont typeface="Arial" panose="020B0604020202020204" pitchFamily="34" charset="0"/>
              <a:buChar char="•"/>
            </a:pPr>
            <a:r>
              <a:rPr lang="zh-TW" sz="1800" b="0" i="0" u="none" baseline="0">
                <a:solidFill>
                  <a:schemeClr val="bg1"/>
                </a:solidFill>
              </a:rPr>
              <a:t>招募信函範本</a:t>
            </a:r>
          </a:p>
          <a:p>
            <a:pPr marL="285750" indent="-285750" algn="l" rtl="0">
              <a:spcAft>
                <a:spcPts val="600"/>
              </a:spcAft>
              <a:buFont typeface="Arial" panose="020B0604020202020204" pitchFamily="34" charset="0"/>
              <a:buChar char="•"/>
            </a:pPr>
            <a:r>
              <a:rPr lang="zh-TW" sz="1800" b="0" i="0" u="none" baseline="0">
                <a:solidFill>
                  <a:schemeClr val="bg1"/>
                </a:solidFill>
              </a:rPr>
              <a:t>概況說明</a:t>
            </a:r>
          </a:p>
        </p:txBody>
      </p:sp>
    </p:spTree>
    <p:extLst>
      <p:ext uri="{BB962C8B-B14F-4D97-AF65-F5344CB8AC3E}">
        <p14:creationId xmlns:p14="http://schemas.microsoft.com/office/powerpoint/2010/main" val="7280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FAE06-6F90-1FE0-78AA-F092F75B02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17F8E8-D305-A506-1F1B-D7FE887B70A3}"/>
              </a:ext>
            </a:extLst>
          </p:cNvPr>
          <p:cNvSpPr/>
          <p:nvPr/>
        </p:nvSpPr>
        <p:spPr>
          <a:xfrm>
            <a:off x="211015" y="906585"/>
            <a:ext cx="3720123" cy="37513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a:p>
        </p:txBody>
      </p:sp>
      <p:sp>
        <p:nvSpPr>
          <p:cNvPr id="2" name="Title 1">
            <a:extLst>
              <a:ext uri="{FF2B5EF4-FFF2-40B4-BE49-F238E27FC236}">
                <a16:creationId xmlns:a16="http://schemas.microsoft.com/office/drawing/2014/main" id="{B4DA595A-CB61-5168-171B-6348BB0604DD}"/>
              </a:ext>
            </a:extLst>
          </p:cNvPr>
          <p:cNvSpPr>
            <a:spLocks noGrp="1"/>
          </p:cNvSpPr>
          <p:nvPr>
            <p:ph type="title"/>
          </p:nvPr>
        </p:nvSpPr>
        <p:spPr>
          <a:xfrm>
            <a:off x="4308172" y="1164281"/>
            <a:ext cx="4835827" cy="1978969"/>
          </a:xfrm>
        </p:spPr>
        <p:txBody>
          <a:bodyPr>
            <a:noAutofit/>
          </a:bodyPr>
          <a:lstStyle/>
          <a:p>
            <a:pPr algn="ctr" rtl="0"/>
            <a:r>
              <a:rPr lang="zh-TW" sz="3200" b="0" i="0" u="none" baseline="0" dirty="0">
                <a:solidFill>
                  <a:srgbClr val="BB4076"/>
                </a:solidFill>
              </a:rPr>
              <a:t>使用可客製化</a:t>
            </a:r>
            <a:br>
              <a:rPr lang="zh-TW" sz="3600" dirty="0">
                <a:solidFill>
                  <a:srgbClr val="BB4076"/>
                </a:solidFill>
              </a:rPr>
            </a:br>
            <a:r>
              <a:rPr lang="zh-TW" sz="4800" b="1" i="0" u="none" baseline="0" dirty="0">
                <a:solidFill>
                  <a:srgbClr val="293374"/>
                </a:solidFill>
              </a:rPr>
              <a:t>海報</a:t>
            </a:r>
            <a:endParaRPr lang="zh-TW" sz="3600" dirty="0">
              <a:solidFill>
                <a:srgbClr val="BB4076"/>
              </a:solidFill>
            </a:endParaRPr>
          </a:p>
        </p:txBody>
      </p:sp>
      <p:sp>
        <p:nvSpPr>
          <p:cNvPr id="5" name="Footer Placeholder 2">
            <a:extLst>
              <a:ext uri="{FF2B5EF4-FFF2-40B4-BE49-F238E27FC236}">
                <a16:creationId xmlns:a16="http://schemas.microsoft.com/office/drawing/2014/main" id="{A47D9249-4382-BC0C-AA85-C7D2CA17DC10}"/>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高效招募申請人</a:t>
            </a:r>
          </a:p>
        </p:txBody>
      </p:sp>
      <p:pic>
        <p:nvPicPr>
          <p:cNvPr id="12" name="Picture 11">
            <a:extLst>
              <a:ext uri="{FF2B5EF4-FFF2-40B4-BE49-F238E27FC236}">
                <a16:creationId xmlns:a16="http://schemas.microsoft.com/office/drawing/2014/main" id="{1784958E-86B8-4C87-3EB6-83F51C4F0A7E}"/>
              </a:ext>
            </a:extLst>
          </p:cNvPr>
          <p:cNvPicPr>
            <a:picLocks noChangeAspect="1"/>
          </p:cNvPicPr>
          <p:nvPr/>
        </p:nvPicPr>
        <p:blipFill>
          <a:blip r:embed="rId3"/>
          <a:srcRect l="1427" r="1427"/>
          <a:stretch/>
        </p:blipFill>
        <p:spPr>
          <a:xfrm>
            <a:off x="660723" y="37398"/>
            <a:ext cx="3606918" cy="4715578"/>
          </a:xfrm>
          <a:prstGeom prst="rect">
            <a:avLst/>
          </a:prstGeom>
          <a:ln w="38100">
            <a:solidFill>
              <a:srgbClr val="293374"/>
            </a:solidFill>
          </a:ln>
        </p:spPr>
      </p:pic>
    </p:spTree>
    <p:extLst>
      <p:ext uri="{BB962C8B-B14F-4D97-AF65-F5344CB8AC3E}">
        <p14:creationId xmlns:p14="http://schemas.microsoft.com/office/powerpoint/2010/main" val="301559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FB0FD9C1-F00B-4D02-F3F5-44F0C60FD1D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647E96B-902B-38B2-27A1-428ABA03F847}"/>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a:p>
        </p:txBody>
      </p:sp>
      <p:sp>
        <p:nvSpPr>
          <p:cNvPr id="5" name="Rectangle 4">
            <a:extLst>
              <a:ext uri="{FF2B5EF4-FFF2-40B4-BE49-F238E27FC236}">
                <a16:creationId xmlns:a16="http://schemas.microsoft.com/office/drawing/2014/main" id="{65491C45-2E94-37C4-8075-39D17084EBC5}"/>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a:p>
        </p:txBody>
      </p:sp>
      <p:sp>
        <p:nvSpPr>
          <p:cNvPr id="3" name="Footer Placeholder 2">
            <a:extLst>
              <a:ext uri="{FF2B5EF4-FFF2-40B4-BE49-F238E27FC236}">
                <a16:creationId xmlns:a16="http://schemas.microsoft.com/office/drawing/2014/main" id="{603BED50-D120-8DEC-2CD3-05738AED92F8}"/>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solidFill>
                  <a:srgbClr val="BB4076"/>
                </a:solidFill>
                <a:latin typeface="Corbel" panose="020B0503020204020204" pitchFamily="34" charset="0"/>
                <a:cs typeface="Calibri"/>
              </a:rPr>
              <a:t>SIA | 2025 年秋季 |</a:t>
            </a:r>
            <a:r>
              <a:rPr lang="zh-TW" sz="1400" b="0" i="0" u="none" baseline="0">
                <a:solidFill>
                  <a:srgbClr val="BB4076"/>
                </a:solidFill>
                <a:latin typeface="Corbel" panose="020B0503020204020204" pitchFamily="34" charset="0"/>
                <a:cs typeface="Calibri"/>
              </a:rPr>
              <a:t>高效招募申請人</a:t>
            </a:r>
          </a:p>
        </p:txBody>
      </p:sp>
      <p:sp>
        <p:nvSpPr>
          <p:cNvPr id="4" name="Title 2">
            <a:extLst>
              <a:ext uri="{FF2B5EF4-FFF2-40B4-BE49-F238E27FC236}">
                <a16:creationId xmlns:a16="http://schemas.microsoft.com/office/drawing/2014/main" id="{FBEA06BC-0F7E-2DE1-B284-344ECBB2538C}"/>
              </a:ext>
            </a:extLst>
          </p:cNvPr>
          <p:cNvSpPr txBox="1">
            <a:spLocks/>
          </p:cNvSpPr>
          <p:nvPr/>
        </p:nvSpPr>
        <p:spPr>
          <a:xfrm>
            <a:off x="289711" y="11980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rtl="0"/>
            <a:r>
              <a:rPr lang="zh-TW" sz="3600" b="0" i="0" u="none" baseline="0">
                <a:solidFill>
                  <a:srgbClr val="BB4076"/>
                </a:solidFill>
              </a:rPr>
              <a:t>還是沒有足夠的申請？</a:t>
            </a:r>
          </a:p>
        </p:txBody>
      </p:sp>
      <p:sp>
        <p:nvSpPr>
          <p:cNvPr id="14" name="Title 2">
            <a:extLst>
              <a:ext uri="{FF2B5EF4-FFF2-40B4-BE49-F238E27FC236}">
                <a16:creationId xmlns:a16="http://schemas.microsoft.com/office/drawing/2014/main" id="{392971F8-01D8-496A-FDAB-662B6395CD8F}"/>
              </a:ext>
            </a:extLst>
          </p:cNvPr>
          <p:cNvSpPr txBox="1">
            <a:spLocks/>
          </p:cNvSpPr>
          <p:nvPr/>
        </p:nvSpPr>
        <p:spPr>
          <a:xfrm>
            <a:off x="289711" y="1216522"/>
            <a:ext cx="8718487" cy="240486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rtl="0">
              <a:spcAft>
                <a:spcPts val="1800"/>
              </a:spcAft>
              <a:buFont typeface="Arial" panose="020B0604020202020204" pitchFamily="34" charset="0"/>
              <a:buChar char="•"/>
            </a:pPr>
            <a:r>
              <a:rPr lang="zh-TW" sz="2800" b="0" i="0" u="none" baseline="0">
                <a:solidFill>
                  <a:srgbClr val="BB4076"/>
                </a:solidFill>
              </a:rPr>
              <a:t>擴大搜尋範圍</a:t>
            </a:r>
            <a:r>
              <a:rPr lang="zh-TW" sz="2800" b="0" i="0" u="none" baseline="0">
                <a:solidFill>
                  <a:schemeClr val="bg1"/>
                </a:solidFill>
              </a:rPr>
              <a:t>包括週邊鄰里</a:t>
            </a:r>
          </a:p>
          <a:p>
            <a:pPr marL="285750" indent="-285750" algn="l" rtl="0">
              <a:spcAft>
                <a:spcPts val="600"/>
              </a:spcAft>
              <a:buFont typeface="Arial" panose="020B0604020202020204" pitchFamily="34" charset="0"/>
              <a:buChar char="•"/>
            </a:pPr>
            <a:r>
              <a:rPr lang="zh-TW" sz="2800" b="0" i="0" u="none" baseline="0">
                <a:solidFill>
                  <a:srgbClr val="BB4076"/>
                </a:solidFill>
              </a:rPr>
              <a:t>與其他蘭馨會分會</a:t>
            </a:r>
            <a:r>
              <a:rPr lang="zh-TW" sz="2800" b="0" i="0" u="none" baseline="0">
                <a:solidFill>
                  <a:schemeClr val="bg1"/>
                </a:solidFill>
              </a:rPr>
              <a:t>分享申請</a:t>
            </a:r>
          </a:p>
          <a:p>
            <a:pPr lvl="1" algn="l" rtl="0">
              <a:spcAft>
                <a:spcPts val="1800"/>
              </a:spcAft>
            </a:pPr>
            <a:r>
              <a:rPr lang="zh-TW" sz="2000" b="0" i="0" u="none" baseline="0">
                <a:solidFill>
                  <a:schemeClr val="bg1"/>
                </a:solidFill>
              </a:rPr>
              <a:t>聯絡您的專區以協助促成此事！</a:t>
            </a:r>
          </a:p>
          <a:p>
            <a:pPr marL="285750" indent="-285750" algn="l" rtl="0">
              <a:spcAft>
                <a:spcPts val="600"/>
              </a:spcAft>
              <a:buFont typeface="Arial" panose="020B0604020202020204" pitchFamily="34" charset="0"/>
              <a:buChar char="•"/>
            </a:pPr>
            <a:r>
              <a:rPr lang="zh-TW" sz="2800" b="0" i="0" u="none" baseline="0">
                <a:solidFill>
                  <a:srgbClr val="BB4076"/>
                </a:solidFill>
              </a:rPr>
              <a:t>向 SIA 總部</a:t>
            </a:r>
            <a:r>
              <a:rPr lang="zh-TW" sz="2800" b="0" i="0" u="none" baseline="0">
                <a:solidFill>
                  <a:schemeClr val="bg1"/>
                </a:solidFill>
              </a:rPr>
              <a:t>要求核准非本地申請</a:t>
            </a:r>
          </a:p>
        </p:txBody>
      </p:sp>
    </p:spTree>
    <p:extLst>
      <p:ext uri="{BB962C8B-B14F-4D97-AF65-F5344CB8AC3E}">
        <p14:creationId xmlns:p14="http://schemas.microsoft.com/office/powerpoint/2010/main" val="285536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550533" y="1297150"/>
            <a:ext cx="8244642" cy="1326168"/>
          </a:xfrm>
        </p:spPr>
        <p:txBody>
          <a:bodyPr/>
          <a:lstStyle/>
          <a:p>
            <a:pPr marL="457200" indent="-457200" algn="l" rtl="0">
              <a:spcBef>
                <a:spcPts val="0"/>
              </a:spcBef>
              <a:spcAft>
                <a:spcPts val="1800"/>
              </a:spcAft>
              <a:buClr>
                <a:srgbClr val="BB4076"/>
              </a:buClr>
              <a:buFont typeface="Wingdings" panose="05000000000000000000" pitchFamily="2" charset="2"/>
              <a:buChar char="§"/>
            </a:pPr>
            <a:r>
              <a:rPr lang="zh-TW" sz="3200" b="0" i="0" u="none" baseline="0"/>
              <a:t>您的分會可以從這次研討會中獲得什麼？ </a:t>
            </a:r>
          </a:p>
          <a:p>
            <a:pPr marL="457200" indent="-457200" algn="l" rtl="0">
              <a:spcBef>
                <a:spcPts val="0"/>
              </a:spcBef>
              <a:spcAft>
                <a:spcPts val="1800"/>
              </a:spcAft>
              <a:buClr>
                <a:srgbClr val="BB4076"/>
              </a:buClr>
              <a:buFont typeface="Wingdings" panose="05000000000000000000" pitchFamily="2" charset="2"/>
              <a:buChar char="§"/>
            </a:pPr>
            <a:r>
              <a:rPr lang="zh-TW" sz="3200" b="0" i="0" u="none" baseline="0"/>
              <a:t>每位會員如何參與？ </a:t>
            </a:r>
          </a:p>
        </p:txBody>
      </p:sp>
      <p:sp>
        <p:nvSpPr>
          <p:cNvPr id="3" name="Title 2"/>
          <p:cNvSpPr>
            <a:spLocks noGrp="1"/>
          </p:cNvSpPr>
          <p:nvPr>
            <p:ph type="title"/>
          </p:nvPr>
        </p:nvSpPr>
        <p:spPr>
          <a:xfrm>
            <a:off x="360589" y="84933"/>
            <a:ext cx="8434586" cy="611516"/>
          </a:xfrm>
        </p:spPr>
        <p:txBody>
          <a:bodyPr>
            <a:noAutofit/>
          </a:bodyPr>
          <a:lstStyle/>
          <a:p>
            <a:pPr algn="ctr" rtl="0"/>
            <a:r>
              <a:rPr lang="zh-TW" b="0" i="0" u="none" baseline="0"/>
              <a:t>要點</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高效招募申請人</a:t>
            </a:r>
          </a:p>
        </p:txBody>
      </p:sp>
    </p:spTree>
    <p:extLst>
      <p:ext uri="{BB962C8B-B14F-4D97-AF65-F5344CB8AC3E}">
        <p14:creationId xmlns:p14="http://schemas.microsoft.com/office/powerpoint/2010/main" val="159286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11C1-0440-EACE-C661-5309B1743AF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49CB979-3CE2-1C7C-D7F3-6FD79DD1CD19}"/>
              </a:ext>
            </a:extLst>
          </p:cNvPr>
          <p:cNvSpPr/>
          <p:nvPr/>
        </p:nvSpPr>
        <p:spPr>
          <a:xfrm>
            <a:off x="0" y="809319"/>
            <a:ext cx="9144000" cy="632178"/>
          </a:xfrm>
          <a:prstGeom prst="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a:p>
        </p:txBody>
      </p:sp>
      <p:sp>
        <p:nvSpPr>
          <p:cNvPr id="4" name="Footer Placeholder 2">
            <a:extLst>
              <a:ext uri="{FF2B5EF4-FFF2-40B4-BE49-F238E27FC236}">
                <a16:creationId xmlns:a16="http://schemas.microsoft.com/office/drawing/2014/main" id="{E66F0E90-08C6-5E42-FD11-52CCB1F83C13}"/>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高效招募申請人</a:t>
            </a:r>
          </a:p>
        </p:txBody>
      </p:sp>
      <p:sp>
        <p:nvSpPr>
          <p:cNvPr id="8" name="Title 5">
            <a:extLst>
              <a:ext uri="{FF2B5EF4-FFF2-40B4-BE49-F238E27FC236}">
                <a16:creationId xmlns:a16="http://schemas.microsoft.com/office/drawing/2014/main" id="{1BE28C79-CF33-6759-F4C6-58C5CCF47BB3}"/>
              </a:ext>
            </a:extLst>
          </p:cNvPr>
          <p:cNvSpPr>
            <a:spLocks noGrp="1"/>
          </p:cNvSpPr>
          <p:nvPr>
            <p:ph type="title"/>
          </p:nvPr>
        </p:nvSpPr>
        <p:spPr>
          <a:xfrm>
            <a:off x="457200" y="284427"/>
            <a:ext cx="8229600" cy="1070733"/>
          </a:xfrm>
        </p:spPr>
        <p:txBody>
          <a:bodyPr>
            <a:normAutofit/>
          </a:bodyPr>
          <a:lstStyle/>
          <a:p>
            <a:pPr algn="ctr" rtl="0"/>
            <a:r>
              <a:rPr lang="zh-TW" sz="4800" b="0" i="0" u="none" baseline="0"/>
              <a:t>非常感謝！</a:t>
            </a:r>
          </a:p>
        </p:txBody>
      </p:sp>
      <p:sp>
        <p:nvSpPr>
          <p:cNvPr id="12" name="Rectangle: Rounded Corners 11">
            <a:extLst>
              <a:ext uri="{FF2B5EF4-FFF2-40B4-BE49-F238E27FC236}">
                <a16:creationId xmlns:a16="http://schemas.microsoft.com/office/drawing/2014/main" id="{BA05B636-73C0-F9CC-8696-88019675E6D6}"/>
              </a:ext>
            </a:extLst>
          </p:cNvPr>
          <p:cNvSpPr/>
          <p:nvPr/>
        </p:nvSpPr>
        <p:spPr>
          <a:xfrm>
            <a:off x="2100402" y="1665838"/>
            <a:ext cx="4943192" cy="2263366"/>
          </a:xfrm>
          <a:prstGeom prst="roundRect">
            <a:avLst/>
          </a:prstGeom>
          <a:solidFill>
            <a:srgbClr val="428A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zh-TW" dirty="0"/>
          </a:p>
        </p:txBody>
      </p:sp>
      <p:sp>
        <p:nvSpPr>
          <p:cNvPr id="13" name="Text Placeholder 3">
            <a:extLst>
              <a:ext uri="{FF2B5EF4-FFF2-40B4-BE49-F238E27FC236}">
                <a16:creationId xmlns:a16="http://schemas.microsoft.com/office/drawing/2014/main" id="{E396BDA7-C9D6-4A27-BF0B-D2F68BA890E4}"/>
              </a:ext>
            </a:extLst>
          </p:cNvPr>
          <p:cNvSpPr txBox="1">
            <a:spLocks/>
          </p:cNvSpPr>
          <p:nvPr/>
        </p:nvSpPr>
        <p:spPr>
          <a:xfrm>
            <a:off x="2100402" y="1849333"/>
            <a:ext cx="4943192" cy="176343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rtl="0">
              <a:spcBef>
                <a:spcPts val="0"/>
              </a:spcBef>
              <a:spcAft>
                <a:spcPts val="600"/>
              </a:spcAft>
              <a:buNone/>
            </a:pPr>
            <a:r>
              <a:rPr lang="zh-TW" sz="2800" b="1" i="0" u="none" baseline="0">
                <a:solidFill>
                  <a:schemeClr val="bg1"/>
                </a:solidFill>
              </a:rPr>
              <a:t>名稱</a:t>
            </a:r>
          </a:p>
          <a:p>
            <a:pPr marL="0" indent="0" algn="ctr" rtl="0">
              <a:spcBef>
                <a:spcPts val="0"/>
              </a:spcBef>
              <a:spcAft>
                <a:spcPts val="600"/>
              </a:spcAft>
              <a:buNone/>
            </a:pPr>
            <a:r>
              <a:rPr lang="zh-TW" sz="2800" b="1" i="0" u="none" baseline="0">
                <a:solidFill>
                  <a:schemeClr val="bg1"/>
                </a:solidFill>
              </a:rPr>
              <a:t>您的職稱</a:t>
            </a:r>
          </a:p>
          <a:p>
            <a:pPr marL="0" indent="0" algn="ctr" rtl="0">
              <a:spcBef>
                <a:spcPts val="0"/>
              </a:spcBef>
              <a:spcAft>
                <a:spcPts val="600"/>
              </a:spcAft>
              <a:buNone/>
            </a:pPr>
            <a:r>
              <a:rPr lang="zh-TW" sz="2800" b="1" i="0" u="none" baseline="0">
                <a:solidFill>
                  <a:schemeClr val="bg1"/>
                </a:solidFill>
              </a:rPr>
              <a:t>聯絡人</a:t>
            </a:r>
          </a:p>
        </p:txBody>
      </p:sp>
    </p:spTree>
    <p:extLst>
      <p:ext uri="{BB962C8B-B14F-4D97-AF65-F5344CB8AC3E}">
        <p14:creationId xmlns:p14="http://schemas.microsoft.com/office/powerpoint/2010/main" val="2808528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6058</TotalTime>
  <Words>2814</Words>
  <Application>Microsoft Office PowerPoint</Application>
  <PresentationFormat>On-screen Show (16:9)</PresentationFormat>
  <Paragraphs>130</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Wingdings</vt:lpstr>
      <vt:lpstr>Tw Cen MT</vt:lpstr>
      <vt:lpstr>Corbel</vt:lpstr>
      <vt:lpstr>Effra</vt:lpstr>
      <vt:lpstr>Calibri</vt:lpstr>
      <vt:lpstr>Century Gothic</vt:lpstr>
      <vt:lpstr>Custom Design</vt:lpstr>
      <vt:lpstr>PowerPoint Presentation</vt:lpstr>
      <vt:lpstr>每個人都可以幫助招募！</vt:lpstr>
      <vt:lpstr>如何招募申請人</vt:lpstr>
      <vt:lpstr>瞭解基礎知識</vt:lpstr>
      <vt:lpstr>列出需要聯絡的組織</vt:lpstr>
      <vt:lpstr>專業提示：</vt:lpstr>
      <vt:lpstr>PowerPoint Presentation</vt:lpstr>
      <vt:lpstr>使用可客製化 海報</vt:lpstr>
      <vt:lpstr>PowerPoint Presentation</vt:lpstr>
      <vt:lpstr>要點</vt:lpstr>
      <vt:lpstr>非常感謝！</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Meghan Pennock</cp:lastModifiedBy>
  <cp:revision>321</cp:revision>
  <dcterms:created xsi:type="dcterms:W3CDTF">2014-02-07T15:41:07Z</dcterms:created>
  <dcterms:modified xsi:type="dcterms:W3CDTF">2025-08-05T17:54:49Z</dcterms:modified>
  <cp:category/>
</cp:coreProperties>
</file>