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3"/>
  </p:notesMasterIdLst>
  <p:handoutMasterIdLst>
    <p:handoutMasterId r:id="rId14"/>
  </p:handoutMasterIdLst>
  <p:sldIdLst>
    <p:sldId id="256" r:id="rId2"/>
    <p:sldId id="262" r:id="rId3"/>
    <p:sldId id="263" r:id="rId4"/>
    <p:sldId id="277" r:id="rId5"/>
    <p:sldId id="271" r:id="rId6"/>
    <p:sldId id="282" r:id="rId7"/>
    <p:sldId id="279" r:id="rId8"/>
    <p:sldId id="269" r:id="rId9"/>
    <p:sldId id="287" r:id="rId10"/>
    <p:sldId id="267" r:id="rId11"/>
    <p:sldId id="286" r:id="rId12"/>
  </p:sldIdLst>
  <p:sldSz cx="9144000" cy="5143500" type="screen16x9"/>
  <p:notesSz cx="6858000" cy="9144000"/>
  <p:embeddedFontLst>
    <p:embeddedFont>
      <p:font typeface="Century Gothic" panose="020B0502020202020204" pitchFamily="34" charset="0"/>
      <p:regular r:id="rId15"/>
      <p:bold r:id="rId16"/>
      <p:italic r:id="rId17"/>
      <p:boldItalic r:id="rId18"/>
    </p:embeddedFont>
    <p:embeddedFont>
      <p:font typeface="Corbel" panose="020B0503020204020204" pitchFamily="34" charset="0"/>
      <p:regular r:id="rId19"/>
      <p:bold r:id="rId20"/>
      <p:italic r:id="rId21"/>
      <p:boldItalic r:id="rId22"/>
    </p:embeddedFont>
    <p:embeddedFont>
      <p:font typeface="Effra" panose="020B0604020202020204" charset="0"/>
      <p:regular r:id="rId23"/>
      <p:bold r:id="rId24"/>
      <p:italic r:id="rId25"/>
      <p:boldItalic r:id="rId26"/>
    </p:embeddedFont>
    <p:embeddedFont>
      <p:font typeface="Tw Cen MT" panose="020B0602020104020603" pitchFamily="34" charset="0"/>
      <p:regular r:id="rId27"/>
      <p:bold r:id="rId28"/>
      <p:italic r:id="rId29"/>
      <p:boldItalic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1EAD36-67B0-A267-9592-2ABDCA1CDE8B}" name="Sarah Detwiler" initials="SD" userId="S::sarahd@soroptimist.org::3d5100d8-aaa0-42b6-8233-af09b39f17d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BB4076"/>
    <a:srgbClr val="428AC9"/>
    <a:srgbClr val="293374"/>
    <a:srgbClr val="198897"/>
    <a:srgbClr val="181B48"/>
    <a:srgbClr val="55AF73"/>
    <a:srgbClr val="6D0A77"/>
    <a:srgbClr val="7BBA58"/>
    <a:srgbClr val="541753"/>
    <a:srgbClr val="F082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9" autoAdjust="0"/>
    <p:restoredTop sz="75188" autoAdjust="0"/>
  </p:normalViewPr>
  <p:slideViewPr>
    <p:cSldViewPr snapToGrid="0" snapToObjects="1">
      <p:cViewPr varScale="1">
        <p:scale>
          <a:sx n="106" d="100"/>
          <a:sy n="106" d="100"/>
        </p:scale>
        <p:origin x="1320" y="7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47" d="100"/>
          <a:sy n="147" d="100"/>
        </p:scale>
        <p:origin x="-592" y="18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microsoft.com/office/2018/10/relationships/authors" Targe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888A77-B821-B94C-A264-BC91A13B9487}" type="datetimeFigureOut">
              <a:rPr lang="en-US" smtClean="0"/>
              <a:t>7/18/2025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E8677C-0B3A-3647-A5FB-212675D49A70}" type="slidenum">
              <a:rPr lang="en-US" smtClean="0"/>
              <a:t>‹#›</a:t>
            </a:fld>
            <a:endParaRPr lang="en-US"/>
          </a:p>
        </p:txBody>
      </p:sp>
    </p:spTree>
    <p:extLst>
      <p:ext uri="{BB962C8B-B14F-4D97-AF65-F5344CB8AC3E}">
        <p14:creationId xmlns:p14="http://schemas.microsoft.com/office/powerpoint/2010/main" val="12288678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C06F9-643F-4B4A-82B6-506D7F1851B5}" type="datetimeFigureOut">
              <a:rPr lang="en-US" smtClean="0"/>
              <a:t>7/18/2025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DF9FD-7162-404A-8CD0-A628AF675F7F}" type="slidenum">
              <a:rPr lang="en-US" smtClean="0"/>
              <a:t>‹#›</a:t>
            </a:fld>
            <a:endParaRPr lang="en-US"/>
          </a:p>
        </p:txBody>
      </p:sp>
    </p:spTree>
    <p:extLst>
      <p:ext uri="{BB962C8B-B14F-4D97-AF65-F5344CB8AC3E}">
        <p14:creationId xmlns:p14="http://schemas.microsoft.com/office/powerpoint/2010/main" val="307589535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mailto:LYDAwards@soroptimist.or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soroptimist.org/for-clubs-and-members/program-resources/lyd-awards-club-resources/recruiting-applicants/index.html" TargetMode="External"/><Relationship Id="rId7" Type="http://schemas.openxmlformats.org/officeDocument/2006/relationships/hyperlink" Target="https://www.soroptimist.org/for-clubs-and-members/resources-and-information/translated-resources/spanish/index.html#program"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soroptimist.imgix.net/05-for-members/Program_Resources/live-your-dream-awards-club-resources/lyda-news-release-seeking-applicants.docx" TargetMode="External"/><Relationship Id="rId5" Type="http://schemas.openxmlformats.org/officeDocument/2006/relationships/hyperlink" Target="https://soroptimist.imgix.net/05-for-members/Program_Resources/live-your-dream-awards-club-resources/sample-recruiting-letter.docx" TargetMode="External"/><Relationship Id="rId4" Type="http://schemas.openxmlformats.org/officeDocument/2006/relationships/hyperlink" Target="https://soroptimist.imgix.net/05-for-members/Program_Resources/live-your-dream-awards-club-resources/lyda-outreach-script.docx"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oroptimist.imgix.net/05-for-members/Program_Resources/live-your-dream-awards-club-resources/poster.pdf"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canva.com/design/DAFo7A-5SmY/ff--A-Ba0UTl7tBjk5yBQg/view?mode=preview&amp;utm_campaign=designshare&amp;utm_content=DAFo7A-5SmY&amp;utm_medium=link&amp;utm_source=publishsharelink"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oroptimist.jotform.com/program/lyda-nonlocal-appl-request-for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Hello, I’m (NAME) and I’m excited to be sharing with you today about something VERY important but also that can be VERY fun: recruiting Live Your Dream Awards applicants.</a:t>
            </a:r>
          </a:p>
        </p:txBody>
      </p:sp>
      <p:sp>
        <p:nvSpPr>
          <p:cNvPr id="4" name="Slide Number Placeholder 3"/>
          <p:cNvSpPr>
            <a:spLocks noGrp="1"/>
          </p:cNvSpPr>
          <p:nvPr>
            <p:ph type="sldNum" sz="quarter" idx="10"/>
          </p:nvPr>
        </p:nvSpPr>
        <p:spPr/>
        <p:txBody>
          <a:bodyPr/>
          <a:lstStyle/>
          <a:p>
            <a:fld id="{3E5DF9FD-7162-404A-8CD0-A628AF675F7F}" type="slidenum">
              <a:rPr lang="en-US" smtClean="0"/>
              <a:t>1</a:t>
            </a:fld>
            <a:endParaRPr lang="en-US"/>
          </a:p>
        </p:txBody>
      </p:sp>
    </p:spTree>
    <p:extLst>
      <p:ext uri="{BB962C8B-B14F-4D97-AF65-F5344CB8AC3E}">
        <p14:creationId xmlns:p14="http://schemas.microsoft.com/office/powerpoint/2010/main" val="341657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Recruiting can be everyone’s job! This is not just limited to the Live Your Dream Awards club chair or committee members—We all have opportunities to connect women with this amazing award in our daily lives.</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2</a:t>
            </a:fld>
            <a:endParaRPr lang="en-US"/>
          </a:p>
        </p:txBody>
      </p:sp>
    </p:spTree>
    <p:extLst>
      <p:ext uri="{BB962C8B-B14F-4D97-AF65-F5344CB8AC3E}">
        <p14:creationId xmlns:p14="http://schemas.microsoft.com/office/powerpoint/2010/main" val="3937229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Step number one is: talk about it! Are you at the doctor’s office? Ask if you can put up a poster in the waiting room or leave a stack on the table. The staff could be potential eligible applicants, or they may know someone else who is. You never know until you ask! And bonus, you are also raising local awareness for your club, which can help with membership and donations! </a:t>
            </a:r>
          </a:p>
          <a:p>
            <a:r>
              <a:rPr lang="en-US" sz="1200" kern="1200" dirty="0">
                <a:solidFill>
                  <a:schemeClr val="tx1"/>
                </a:solidFill>
                <a:effectLst/>
                <a:latin typeface="+mn-lt"/>
                <a:ea typeface="+mn-ea"/>
                <a:cs typeface="+mn-cs"/>
              </a:rPr>
              <a:t>It’s important to remember—you never know if you’re talking to someone who can help your club reach more applicants! So always be ready to share information about Soroptimist and your club’s </a:t>
            </a:r>
            <a:r>
              <a:rPr lang="en-US" sz="1200" i="1" kern="1200" dirty="0">
                <a:solidFill>
                  <a:schemeClr val="tx1"/>
                </a:solidFill>
                <a:effectLst/>
                <a:latin typeface="+mn-lt"/>
                <a:ea typeface="+mn-ea"/>
                <a:cs typeface="+mn-cs"/>
              </a:rPr>
              <a:t>Live Your Dream Awards</a:t>
            </a:r>
            <a:r>
              <a:rPr lang="en-US" sz="1200" kern="1200" dirty="0">
                <a:solidFill>
                  <a:schemeClr val="tx1"/>
                </a:solidFill>
                <a:effectLst/>
                <a:latin typeface="+mn-lt"/>
                <a:ea typeface="+mn-ea"/>
                <a:cs typeface="+mn-cs"/>
              </a:rPr>
              <a:t> program. You’re a representative of your club and can always raise awareness. </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3</a:t>
            </a:fld>
            <a:endParaRPr lang="en-US"/>
          </a:p>
        </p:txBody>
      </p:sp>
    </p:spTree>
    <p:extLst>
      <p:ext uri="{BB962C8B-B14F-4D97-AF65-F5344CB8AC3E}">
        <p14:creationId xmlns:p14="http://schemas.microsoft.com/office/powerpoint/2010/main" val="4214349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don’t need to be an expert, but it’s a good idea to know the basics of the award before you recruit:</a:t>
            </a:r>
          </a:p>
          <a:p>
            <a:r>
              <a:rPr lang="en-US" sz="1200" kern="1200" dirty="0">
                <a:solidFill>
                  <a:schemeClr val="tx1"/>
                </a:solidFill>
                <a:effectLst/>
                <a:latin typeface="+mn-lt"/>
                <a:ea typeface="+mn-ea"/>
                <a:cs typeface="+mn-cs"/>
              </a:rPr>
              <a:t>Applicants must be women residing in an SIA territory who are the primary financial provider for themselves and at least one dependent. They must be currently enrolled in or accepted into an education program below a Master’s degree.</a:t>
            </a:r>
          </a:p>
          <a:p>
            <a:r>
              <a:rPr lang="en-US" sz="1200" kern="1200" dirty="0">
                <a:solidFill>
                  <a:schemeClr val="tx1"/>
                </a:solidFill>
                <a:effectLst/>
                <a:latin typeface="+mn-lt"/>
                <a:ea typeface="+mn-ea"/>
                <a:cs typeface="+mn-cs"/>
              </a:rPr>
              <a:t>The application asks for basic information, personal essays about the applicant’s goals and dreams, financial information, and must be accompanied by at least one completed reference form from someone the applicant is NOT related to by blood or marriage. </a:t>
            </a:r>
          </a:p>
          <a:p>
            <a:r>
              <a:rPr lang="en-US" sz="1200" u="sng" kern="1200" dirty="0">
                <a:solidFill>
                  <a:schemeClr val="tx1"/>
                </a:solidFill>
                <a:effectLst/>
                <a:latin typeface="+mn-lt"/>
                <a:ea typeface="+mn-ea"/>
                <a:cs typeface="+mn-cs"/>
              </a:rPr>
              <a:t>Women can apply on the online application system if they are in the US and Canada, or they can apply with a PDF application.</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deadline to submit a complete application is November 15.</a:t>
            </a:r>
          </a:p>
          <a:p>
            <a:r>
              <a:rPr lang="en-US" sz="1200" kern="1200" dirty="0">
                <a:solidFill>
                  <a:schemeClr val="tx1"/>
                </a:solidFill>
                <a:effectLst/>
                <a:latin typeface="+mn-lt"/>
                <a:ea typeface="+mn-ea"/>
                <a:cs typeface="+mn-cs"/>
              </a:rPr>
              <a:t>If you get asked a question you don’t know how to answer, you can always take the person’s contact information or tell them to email SIA headquarters to connect with the staff there at </a:t>
            </a:r>
            <a:r>
              <a:rPr lang="en-US" sz="1200" u="sng" kern="1200" dirty="0">
                <a:solidFill>
                  <a:schemeClr val="tx1"/>
                </a:solidFill>
                <a:effectLst/>
                <a:latin typeface="+mn-lt"/>
                <a:ea typeface="+mn-ea"/>
                <a:cs typeface="+mn-cs"/>
                <a:hlinkClick r:id="rId3"/>
              </a:rPr>
              <a:t>LYDAwards@soroptimist.org</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3E5DF9FD-7162-404A-8CD0-A628AF675F7F}" type="slidenum">
              <a:rPr lang="en-US" smtClean="0"/>
              <a:t>4</a:t>
            </a:fld>
            <a:endParaRPr lang="en-US"/>
          </a:p>
        </p:txBody>
      </p:sp>
    </p:spTree>
    <p:extLst>
      <p:ext uri="{BB962C8B-B14F-4D97-AF65-F5344CB8AC3E}">
        <p14:creationId xmlns:p14="http://schemas.microsoft.com/office/powerpoint/2010/main" val="211019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Where can you recruit, besides your doctor’s office?  Anywhere people gather!</a:t>
            </a:r>
          </a:p>
          <a:p>
            <a:r>
              <a:rPr lang="en-US" sz="1200" kern="1200" dirty="0">
                <a:solidFill>
                  <a:schemeClr val="tx1"/>
                </a:solidFill>
                <a:effectLst/>
                <a:latin typeface="+mn-lt"/>
                <a:ea typeface="+mn-ea"/>
                <a:cs typeface="+mn-cs"/>
              </a:rPr>
              <a:t>Make a list of organizations that you can contact about distributing applications, hanging posters, and helping spread the word to eligible potential applicants. </a:t>
            </a:r>
          </a:p>
          <a:p>
            <a:r>
              <a:rPr lang="en-US" sz="1200" kern="1200" dirty="0">
                <a:solidFill>
                  <a:schemeClr val="tx1"/>
                </a:solidFill>
                <a:effectLst/>
                <a:latin typeface="+mn-lt"/>
                <a:ea typeface="+mn-ea"/>
                <a:cs typeface="+mn-cs"/>
              </a:rPr>
              <a:t>Here are some ideas to help get you started:</a:t>
            </a:r>
          </a:p>
          <a:p>
            <a:pPr lvl="0"/>
            <a:r>
              <a:rPr lang="en-US" sz="1200" kern="1200" dirty="0">
                <a:solidFill>
                  <a:schemeClr val="tx1"/>
                </a:solidFill>
                <a:effectLst/>
                <a:latin typeface="+mn-lt"/>
                <a:ea typeface="+mn-ea"/>
                <a:cs typeface="+mn-cs"/>
              </a:rPr>
              <a:t>Local schools, like community colleges, universities, adult education centers, vocational or training schools </a:t>
            </a:r>
          </a:p>
          <a:p>
            <a:pPr lvl="1"/>
            <a:r>
              <a:rPr lang="en-US" sz="1200" kern="1200" dirty="0">
                <a:solidFill>
                  <a:schemeClr val="tx1"/>
                </a:solidFill>
                <a:effectLst/>
                <a:latin typeface="+mn-lt"/>
                <a:ea typeface="+mn-ea"/>
                <a:cs typeface="+mn-cs"/>
              </a:rPr>
              <a:t>Contact financial aid offices and reach out to school counselors or advisors</a:t>
            </a:r>
          </a:p>
          <a:p>
            <a:pPr lvl="0"/>
            <a:r>
              <a:rPr lang="en-US" sz="1200" kern="1200" dirty="0">
                <a:solidFill>
                  <a:schemeClr val="tx1"/>
                </a:solidFill>
                <a:effectLst/>
                <a:latin typeface="+mn-lt"/>
                <a:ea typeface="+mn-ea"/>
                <a:cs typeface="+mn-cs"/>
              </a:rPr>
              <a:t>Community/recreation centers </a:t>
            </a:r>
          </a:p>
          <a:p>
            <a:pPr lvl="0"/>
            <a:r>
              <a:rPr lang="en-US" sz="1200" kern="1200" dirty="0">
                <a:solidFill>
                  <a:schemeClr val="tx1"/>
                </a:solidFill>
                <a:effectLst/>
                <a:latin typeface="+mn-lt"/>
                <a:ea typeface="+mn-ea"/>
                <a:cs typeface="+mn-cs"/>
              </a:rPr>
              <a:t>Charitable organizations, especially those working with women and low-income families </a:t>
            </a:r>
          </a:p>
          <a:p>
            <a:pPr lvl="0"/>
            <a:r>
              <a:rPr lang="en-US" sz="1200" kern="1200" dirty="0">
                <a:solidFill>
                  <a:schemeClr val="tx1"/>
                </a:solidFill>
                <a:effectLst/>
                <a:latin typeface="+mn-lt"/>
                <a:ea typeface="+mn-ea"/>
                <a:cs typeface="+mn-cs"/>
              </a:rPr>
              <a:t>Homeless shelters and transitional housing programs</a:t>
            </a:r>
          </a:p>
          <a:p>
            <a:pPr lvl="0"/>
            <a:r>
              <a:rPr lang="en-US" sz="1200" kern="1200" dirty="0">
                <a:solidFill>
                  <a:schemeClr val="tx1"/>
                </a:solidFill>
                <a:effectLst/>
                <a:latin typeface="+mn-lt"/>
                <a:ea typeface="+mn-ea"/>
                <a:cs typeface="+mn-cs"/>
              </a:rPr>
              <a:t>Domestic violence shelters </a:t>
            </a:r>
          </a:p>
          <a:p>
            <a:pPr lvl="0"/>
            <a:r>
              <a:rPr lang="en-US" sz="1200" kern="1200" dirty="0">
                <a:solidFill>
                  <a:schemeClr val="tx1"/>
                </a:solidFill>
                <a:effectLst/>
                <a:latin typeface="+mn-lt"/>
                <a:ea typeface="+mn-ea"/>
                <a:cs typeface="+mn-cs"/>
              </a:rPr>
              <a:t>Food banks </a:t>
            </a:r>
          </a:p>
          <a:p>
            <a:pPr lvl="0"/>
            <a:r>
              <a:rPr lang="en-US" sz="1200" kern="1200" dirty="0">
                <a:solidFill>
                  <a:schemeClr val="tx1"/>
                </a:solidFill>
                <a:effectLst/>
                <a:latin typeface="+mn-lt"/>
                <a:ea typeface="+mn-ea"/>
                <a:cs typeface="+mn-cs"/>
              </a:rPr>
              <a:t>Women’s health centers </a:t>
            </a:r>
          </a:p>
          <a:p>
            <a:pPr lvl="0"/>
            <a:r>
              <a:rPr lang="en-US" sz="1200" kern="1200" dirty="0">
                <a:solidFill>
                  <a:schemeClr val="tx1"/>
                </a:solidFill>
                <a:effectLst/>
                <a:latin typeface="+mn-lt"/>
                <a:ea typeface="+mn-ea"/>
                <a:cs typeface="+mn-cs"/>
              </a:rPr>
              <a:t>Community health clinics that provide free medical services to low-income persons</a:t>
            </a:r>
          </a:p>
          <a:p>
            <a:pPr lvl="0"/>
            <a:r>
              <a:rPr lang="en-US" sz="1200" kern="1200" dirty="0">
                <a:solidFill>
                  <a:schemeClr val="tx1"/>
                </a:solidFill>
                <a:effectLst/>
                <a:latin typeface="+mn-lt"/>
                <a:ea typeface="+mn-ea"/>
                <a:cs typeface="+mn-cs"/>
              </a:rPr>
              <a:t>Childcare or daycare facilities </a:t>
            </a:r>
          </a:p>
          <a:p>
            <a:pPr lvl="0"/>
            <a:r>
              <a:rPr lang="en-US" sz="1200" kern="1200" dirty="0">
                <a:solidFill>
                  <a:schemeClr val="tx1"/>
                </a:solidFill>
                <a:effectLst/>
                <a:latin typeface="+mn-lt"/>
                <a:ea typeface="+mn-ea"/>
                <a:cs typeface="+mn-cs"/>
              </a:rPr>
              <a:t>Government public assistance offices </a:t>
            </a:r>
          </a:p>
          <a:p>
            <a:pPr lvl="0"/>
            <a:r>
              <a:rPr lang="en-US" sz="1200" kern="1200" dirty="0">
                <a:solidFill>
                  <a:schemeClr val="tx1"/>
                </a:solidFill>
                <a:effectLst/>
                <a:latin typeface="+mn-lt"/>
                <a:ea typeface="+mn-ea"/>
                <a:cs typeface="+mn-cs"/>
              </a:rPr>
              <a:t>Welfare-to-work programs </a:t>
            </a:r>
          </a:p>
          <a:p>
            <a:pPr lvl="0"/>
            <a:r>
              <a:rPr lang="en-US" sz="1200" kern="1200" dirty="0">
                <a:solidFill>
                  <a:schemeClr val="tx1"/>
                </a:solidFill>
                <a:effectLst/>
                <a:latin typeface="+mn-lt"/>
                <a:ea typeface="+mn-ea"/>
                <a:cs typeface="+mn-cs"/>
              </a:rPr>
              <a:t>Employment agencies</a:t>
            </a:r>
          </a:p>
          <a:p>
            <a:pPr lvl="0"/>
            <a:r>
              <a:rPr lang="en-US" sz="1200" kern="1200" dirty="0">
                <a:solidFill>
                  <a:schemeClr val="tx1"/>
                </a:solidFill>
                <a:effectLst/>
                <a:latin typeface="+mn-lt"/>
                <a:ea typeface="+mn-ea"/>
                <a:cs typeface="+mn-cs"/>
              </a:rPr>
              <a:t>Local job/career fairs </a:t>
            </a:r>
          </a:p>
          <a:p>
            <a:pPr lvl="0"/>
            <a:r>
              <a:rPr lang="en-US" sz="1200" kern="1200" dirty="0">
                <a:solidFill>
                  <a:schemeClr val="tx1"/>
                </a:solidFill>
                <a:effectLst/>
                <a:latin typeface="+mn-lt"/>
                <a:ea typeface="+mn-ea"/>
                <a:cs typeface="+mn-cs"/>
              </a:rPr>
              <a:t>Addiction recovery and rehab centers</a:t>
            </a:r>
          </a:p>
          <a:p>
            <a:pPr lvl="0"/>
            <a:r>
              <a:rPr lang="en-US" sz="1200" kern="1200" dirty="0">
                <a:solidFill>
                  <a:schemeClr val="tx1"/>
                </a:solidFill>
                <a:effectLst/>
                <a:latin typeface="+mn-lt"/>
                <a:ea typeface="+mn-ea"/>
                <a:cs typeface="+mn-cs"/>
              </a:rPr>
              <a:t>Organizations working with women and girls like the Girls Scouts, Girls Who Code, Girls on the Run, etc. </a:t>
            </a:r>
          </a:p>
          <a:p>
            <a:pPr lvl="0"/>
            <a:r>
              <a:rPr lang="en-US" sz="1200" kern="1200" dirty="0">
                <a:solidFill>
                  <a:schemeClr val="tx1"/>
                </a:solidFill>
                <a:effectLst/>
                <a:latin typeface="+mn-lt"/>
                <a:ea typeface="+mn-ea"/>
                <a:cs typeface="+mn-cs"/>
              </a:rPr>
              <a:t>Libraries</a:t>
            </a:r>
          </a:p>
          <a:p>
            <a:pPr lvl="0"/>
            <a:r>
              <a:rPr lang="en-US" sz="1200" kern="1200" dirty="0">
                <a:solidFill>
                  <a:schemeClr val="tx1"/>
                </a:solidFill>
                <a:effectLst/>
                <a:latin typeface="+mn-lt"/>
                <a:ea typeface="+mn-ea"/>
                <a:cs typeface="+mn-cs"/>
              </a:rPr>
              <a:t>Places of worship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Clubs have reported they have the most success receiving completed applications when they have a personal contact with the organizations where they are recruiting. </a:t>
            </a:r>
          </a:p>
          <a:p>
            <a:r>
              <a:rPr lang="en-US" sz="1200" kern="1200" dirty="0">
                <a:solidFill>
                  <a:schemeClr val="tx1"/>
                </a:solidFill>
                <a:effectLst/>
                <a:latin typeface="+mn-lt"/>
                <a:ea typeface="+mn-ea"/>
                <a:cs typeface="+mn-cs"/>
              </a:rPr>
              <a:t>If you have connections with anyone at any of these organizations, consider reaching out personally to help open the door—maybe you know a professor at the local community college who can introduce you to their financial aid office, or someone at your house of worship runs a group for single moms and you could speak about the </a:t>
            </a:r>
            <a:r>
              <a:rPr lang="en-US" sz="1200" i="1" kern="1200" dirty="0">
                <a:solidFill>
                  <a:schemeClr val="tx1"/>
                </a:solidFill>
                <a:effectLst/>
                <a:latin typeface="+mn-lt"/>
                <a:ea typeface="+mn-ea"/>
                <a:cs typeface="+mn-cs"/>
              </a:rPr>
              <a:t>Live Your Dream Awards</a:t>
            </a:r>
            <a:r>
              <a:rPr lang="en-US" sz="1200" kern="1200" dirty="0">
                <a:solidFill>
                  <a:schemeClr val="tx1"/>
                </a:solidFill>
                <a:effectLst/>
                <a:latin typeface="+mn-lt"/>
                <a:ea typeface="+mn-ea"/>
                <a:cs typeface="+mn-cs"/>
              </a:rPr>
              <a:t> at their next meeting. </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5</a:t>
            </a:fld>
            <a:endParaRPr lang="en-US"/>
          </a:p>
        </p:txBody>
      </p:sp>
    </p:spTree>
    <p:extLst>
      <p:ext uri="{BB962C8B-B14F-4D97-AF65-F5344CB8AC3E}">
        <p14:creationId xmlns:p14="http://schemas.microsoft.com/office/powerpoint/2010/main" val="3749403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key to success is developing direct relationships with local colleges. A good place to start is with the financial aid director, counselors, and administrators of programs that serve the demographic of women who are eligible for the </a:t>
            </a:r>
            <a:r>
              <a:rPr lang="en-US" sz="1200" i="1" kern="1200" dirty="0">
                <a:solidFill>
                  <a:schemeClr val="tx1"/>
                </a:solidFill>
                <a:effectLst/>
                <a:latin typeface="+mn-lt"/>
                <a:ea typeface="+mn-ea"/>
                <a:cs typeface="+mn-cs"/>
              </a:rPr>
              <a:t>Live Your Dream Award.</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These relationships take time to build and go beyond putting posters around campus. Take the time to make phone calls and personal campus visits. Keep track of who you contact and follow up with them. Introduce these new contacts to the </a:t>
            </a:r>
            <a:r>
              <a:rPr lang="en-US" sz="1200" i="1" kern="1200" dirty="0">
                <a:solidFill>
                  <a:schemeClr val="tx1"/>
                </a:solidFill>
                <a:effectLst/>
                <a:latin typeface="+mn-lt"/>
                <a:ea typeface="+mn-ea"/>
                <a:cs typeface="+mn-cs"/>
              </a:rPr>
              <a:t>Live Your Dream Awards</a:t>
            </a:r>
            <a:r>
              <a:rPr lang="en-US" sz="1200" kern="1200" dirty="0">
                <a:solidFill>
                  <a:schemeClr val="tx1"/>
                </a:solidFill>
                <a:effectLst/>
                <a:latin typeface="+mn-lt"/>
                <a:ea typeface="+mn-ea"/>
                <a:cs typeface="+mn-cs"/>
              </a:rPr>
              <a:t> program and collaborate to hold information and sessions. Establishing these connections will make it easier each year, as the more familiar the school is with the program, the more they can help spread the word and recommend potential applicants, as well as help them through the application process.</a:t>
            </a:r>
          </a:p>
          <a:p>
            <a:r>
              <a:rPr lang="en-US" sz="1200" kern="1200" dirty="0">
                <a:solidFill>
                  <a:schemeClr val="tx1"/>
                </a:solidFill>
                <a:effectLst/>
                <a:latin typeface="+mn-lt"/>
                <a:ea typeface="+mn-ea"/>
                <a:cs typeface="+mn-cs"/>
              </a:rPr>
              <a:t>It may involve more work to develop these kinds of relationships, but they will be extremely beneficial for everyone in the future.</a:t>
            </a:r>
          </a:p>
          <a:p>
            <a:r>
              <a:rPr lang="en-US" sz="1200" kern="1200" dirty="0">
                <a:solidFill>
                  <a:schemeClr val="tx1"/>
                </a:solidFill>
                <a:effectLst/>
                <a:latin typeface="+mn-lt"/>
                <a:ea typeface="+mn-ea"/>
                <a:cs typeface="+mn-cs"/>
              </a:rPr>
              <a:t>Also, putting more effort into recruiting applicants in your local communities will likely bring you better quality applicants.</a:t>
            </a:r>
          </a:p>
          <a:p>
            <a:endParaRPr lang="en-US" dirty="0"/>
          </a:p>
        </p:txBody>
      </p:sp>
      <p:sp>
        <p:nvSpPr>
          <p:cNvPr id="4" name="Slide Number Placeholder 3"/>
          <p:cNvSpPr>
            <a:spLocks noGrp="1"/>
          </p:cNvSpPr>
          <p:nvPr>
            <p:ph type="sldNum" sz="quarter" idx="5"/>
          </p:nvPr>
        </p:nvSpPr>
        <p:spPr/>
        <p:txBody>
          <a:bodyPr/>
          <a:lstStyle/>
          <a:p>
            <a:fld id="{3E5DF9FD-7162-404A-8CD0-A628AF675F7F}" type="slidenum">
              <a:rPr lang="en-US" smtClean="0"/>
              <a:t>6</a:t>
            </a:fld>
            <a:endParaRPr lang="en-US"/>
          </a:p>
        </p:txBody>
      </p:sp>
    </p:spTree>
    <p:extLst>
      <p:ext uri="{BB962C8B-B14F-4D97-AF65-F5344CB8AC3E}">
        <p14:creationId xmlns:p14="http://schemas.microsoft.com/office/powerpoint/2010/main" val="4253788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English: </a:t>
            </a:r>
          </a:p>
          <a:p>
            <a:r>
              <a:rPr lang="en-US" sz="1200" kern="1200" dirty="0">
                <a:solidFill>
                  <a:schemeClr val="tx1"/>
                </a:solidFill>
                <a:effectLst/>
                <a:latin typeface="+mn-lt"/>
                <a:ea typeface="+mn-ea"/>
                <a:cs typeface="+mn-cs"/>
              </a:rPr>
              <a:t>Use the downloadable templates, which can be found linked in the club toolkit and on the </a:t>
            </a:r>
            <a:r>
              <a:rPr lang="en-US" sz="1200" i="1" kern="1200" dirty="0">
                <a:solidFill>
                  <a:schemeClr val="tx1"/>
                </a:solidFill>
                <a:effectLst/>
                <a:latin typeface="+mn-lt"/>
                <a:ea typeface="+mn-ea"/>
                <a:cs typeface="+mn-cs"/>
              </a:rPr>
              <a:t>Live Your Dream Awards</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3"/>
              </a:rPr>
              <a:t>Recruiting Applicants</a:t>
            </a:r>
            <a:r>
              <a:rPr lang="en-US" sz="1200" kern="1200" dirty="0">
                <a:solidFill>
                  <a:schemeClr val="tx1"/>
                </a:solidFill>
                <a:effectLst/>
                <a:latin typeface="+mn-lt"/>
                <a:ea typeface="+mn-ea"/>
                <a:cs typeface="+mn-cs"/>
              </a:rPr>
              <a:t> page of the SIA website, to help you introduce yourself and the </a:t>
            </a:r>
            <a:r>
              <a:rPr lang="en-US" sz="1200" i="1" kern="1200" dirty="0">
                <a:solidFill>
                  <a:schemeClr val="tx1"/>
                </a:solidFill>
                <a:effectLst/>
                <a:latin typeface="+mn-lt"/>
                <a:ea typeface="+mn-ea"/>
                <a:cs typeface="+mn-cs"/>
              </a:rPr>
              <a:t>Live Your Dream Awards</a:t>
            </a:r>
            <a:r>
              <a:rPr lang="en-US" sz="1200" kern="1200" dirty="0">
                <a:solidFill>
                  <a:schemeClr val="tx1"/>
                </a:solidFill>
                <a:effectLst/>
                <a:latin typeface="+mn-lt"/>
                <a:ea typeface="+mn-ea"/>
                <a:cs typeface="+mn-cs"/>
              </a:rPr>
              <a:t> program to schools, organizations, and potential applicants.</a:t>
            </a:r>
          </a:p>
          <a:p>
            <a:r>
              <a:rPr lang="en-US" sz="1200" kern="1200" dirty="0">
                <a:solidFill>
                  <a:schemeClr val="tx1"/>
                </a:solidFill>
                <a:effectLst/>
                <a:latin typeface="+mn-lt"/>
                <a:ea typeface="+mn-ea"/>
                <a:cs typeface="+mn-cs"/>
              </a:rPr>
              <a:t>You can use the </a:t>
            </a:r>
            <a:r>
              <a:rPr lang="en-US" sz="1200" u="sng" kern="1200" dirty="0">
                <a:solidFill>
                  <a:schemeClr val="tx1"/>
                </a:solidFill>
                <a:effectLst/>
                <a:latin typeface="+mn-lt"/>
                <a:ea typeface="+mn-ea"/>
                <a:cs typeface="+mn-cs"/>
                <a:hlinkClick r:id="rId4"/>
              </a:rPr>
              <a:t>outreach script</a:t>
            </a:r>
            <a:r>
              <a:rPr lang="en-US" sz="1200" kern="1200" dirty="0">
                <a:solidFill>
                  <a:schemeClr val="tx1"/>
                </a:solidFill>
                <a:effectLst/>
                <a:latin typeface="+mn-lt"/>
                <a:ea typeface="+mn-ea"/>
                <a:cs typeface="+mn-cs"/>
              </a:rPr>
              <a:t> for a phone script or sample email text, or the more formal </a:t>
            </a:r>
            <a:r>
              <a:rPr lang="en-US" sz="1200" u="sng" kern="1200" dirty="0">
                <a:solidFill>
                  <a:schemeClr val="tx1"/>
                </a:solidFill>
                <a:effectLst/>
                <a:latin typeface="+mn-lt"/>
                <a:ea typeface="+mn-ea"/>
                <a:cs typeface="+mn-cs"/>
                <a:hlinkClick r:id="rId5"/>
              </a:rPr>
              <a:t>Sample Recruiting Letter</a:t>
            </a:r>
            <a:r>
              <a:rPr lang="en-US" sz="1200" kern="1200" dirty="0">
                <a:solidFill>
                  <a:schemeClr val="tx1"/>
                </a:solidFill>
                <a:effectLst/>
                <a:latin typeface="+mn-lt"/>
                <a:ea typeface="+mn-ea"/>
                <a:cs typeface="+mn-cs"/>
              </a:rPr>
              <a:t> when introducing yourself to a local community organization. You can also to use the </a:t>
            </a:r>
            <a:r>
              <a:rPr lang="en-US" sz="1200" u="sng" kern="1200" dirty="0">
                <a:solidFill>
                  <a:schemeClr val="tx1"/>
                </a:solidFill>
                <a:effectLst/>
                <a:latin typeface="+mn-lt"/>
                <a:ea typeface="+mn-ea"/>
                <a:cs typeface="+mn-cs"/>
                <a:hlinkClick r:id="rId6"/>
              </a:rPr>
              <a:t>Sample News Release for Seeking Applicants</a:t>
            </a:r>
            <a:r>
              <a:rPr lang="en-US" sz="1200" kern="1200" dirty="0">
                <a:solidFill>
                  <a:schemeClr val="tx1"/>
                </a:solidFill>
                <a:effectLst/>
                <a:latin typeface="+mn-lt"/>
                <a:ea typeface="+mn-ea"/>
                <a:cs typeface="+mn-cs"/>
              </a:rPr>
              <a:t> to connect with local media – both online and physical news sources – to promote the </a:t>
            </a:r>
            <a:r>
              <a:rPr lang="en-US" sz="1200" i="1" kern="1200" dirty="0">
                <a:solidFill>
                  <a:schemeClr val="tx1"/>
                </a:solidFill>
                <a:effectLst/>
                <a:latin typeface="+mn-lt"/>
                <a:ea typeface="+mn-ea"/>
                <a:cs typeface="+mn-cs"/>
              </a:rPr>
              <a:t>Live Your Dream Awards.</a:t>
            </a:r>
            <a:r>
              <a:rPr lang="en-US" sz="1200" kern="1200" dirty="0">
                <a:solidFill>
                  <a:schemeClr val="tx1"/>
                </a:solidFill>
                <a:effectLst/>
                <a:latin typeface="+mn-lt"/>
                <a:ea typeface="+mn-ea"/>
                <a:cs typeface="+mn-cs"/>
              </a:rPr>
              <a:t> They can help you get the message out to possible participants and potentially attract new members, supporters, or donors!</a:t>
            </a:r>
          </a:p>
          <a:p>
            <a:r>
              <a:rPr lang="en-US" sz="1200" kern="1200" dirty="0">
                <a:solidFill>
                  <a:schemeClr val="tx1"/>
                </a:solidFill>
                <a:effectLst/>
                <a:latin typeface="+mn-lt"/>
                <a:ea typeface="+mn-ea"/>
                <a:cs typeface="+mn-cs"/>
              </a:rPr>
              <a:t> </a:t>
            </a:r>
          </a:p>
          <a:p>
            <a:r>
              <a:rPr lang="en-US" sz="1200" u="sng" kern="1200" dirty="0">
                <a:solidFill>
                  <a:schemeClr val="tx1"/>
                </a:solidFill>
                <a:effectLst/>
                <a:latin typeface="+mn-lt"/>
                <a:ea typeface="+mn-ea"/>
                <a:cs typeface="+mn-cs"/>
              </a:rPr>
              <a:t>Other Languages (for translation): </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rPr>
              <a:t>Use the downloadable templates, which can be found linked in the club toolkit and on your language’s </a:t>
            </a:r>
            <a:r>
              <a:rPr lang="en-US" sz="1200" u="sng" kern="1200" dirty="0">
                <a:solidFill>
                  <a:schemeClr val="tx1"/>
                </a:solidFill>
                <a:effectLst/>
                <a:latin typeface="+mn-lt"/>
                <a:ea typeface="+mn-ea"/>
                <a:cs typeface="+mn-cs"/>
                <a:hlinkClick r:id="rId7"/>
              </a:rPr>
              <a:t>translated resources page of the SIA website</a:t>
            </a:r>
            <a:r>
              <a:rPr lang="en-US" sz="1200" kern="1200" dirty="0">
                <a:solidFill>
                  <a:schemeClr val="tx1"/>
                </a:solidFill>
                <a:effectLst/>
                <a:latin typeface="+mn-lt"/>
                <a:ea typeface="+mn-ea"/>
                <a:cs typeface="+mn-cs"/>
              </a:rPr>
              <a:t>, to help you introduce yourself and the </a:t>
            </a:r>
            <a:r>
              <a:rPr lang="en-US" sz="1200" i="1" kern="1200" dirty="0">
                <a:solidFill>
                  <a:schemeClr val="tx1"/>
                </a:solidFill>
                <a:effectLst/>
                <a:latin typeface="+mn-lt"/>
                <a:ea typeface="+mn-ea"/>
                <a:cs typeface="+mn-cs"/>
              </a:rPr>
              <a:t>Live Your Dream Awards</a:t>
            </a:r>
            <a:r>
              <a:rPr lang="en-US" sz="1200" kern="1200" dirty="0">
                <a:solidFill>
                  <a:schemeClr val="tx1"/>
                </a:solidFill>
                <a:effectLst/>
                <a:latin typeface="+mn-lt"/>
                <a:ea typeface="+mn-ea"/>
                <a:cs typeface="+mn-cs"/>
              </a:rPr>
              <a:t> program to schools, organizations, and potential applicants.  </a:t>
            </a:r>
          </a:p>
          <a:p>
            <a:r>
              <a:rPr lang="en-US" sz="1200" kern="1200" dirty="0">
                <a:solidFill>
                  <a:schemeClr val="tx1"/>
                </a:solidFill>
                <a:effectLst/>
                <a:latin typeface="+mn-lt"/>
                <a:ea typeface="+mn-ea"/>
                <a:cs typeface="+mn-cs"/>
              </a:rPr>
              <a:t>You can use the </a:t>
            </a:r>
            <a:r>
              <a:rPr lang="en-US" sz="1200" u="sng" kern="1200" dirty="0">
                <a:solidFill>
                  <a:schemeClr val="tx1"/>
                </a:solidFill>
                <a:effectLst/>
                <a:latin typeface="+mn-lt"/>
                <a:ea typeface="+mn-ea"/>
                <a:cs typeface="+mn-cs"/>
                <a:hlinkClick r:id="rId5"/>
              </a:rPr>
              <a:t>Sample Recruiting Letter</a:t>
            </a:r>
            <a:r>
              <a:rPr lang="en-US" sz="1200" kern="1200" dirty="0">
                <a:solidFill>
                  <a:schemeClr val="tx1"/>
                </a:solidFill>
                <a:effectLst/>
                <a:latin typeface="+mn-lt"/>
                <a:ea typeface="+mn-ea"/>
                <a:cs typeface="+mn-cs"/>
              </a:rPr>
              <a:t> when introducing yourself to a local community organization or the </a:t>
            </a:r>
            <a:r>
              <a:rPr lang="en-US" sz="1200" u="sng" kern="1200" dirty="0">
                <a:solidFill>
                  <a:schemeClr val="tx1"/>
                </a:solidFill>
                <a:effectLst/>
                <a:latin typeface="+mn-lt"/>
                <a:ea typeface="+mn-ea"/>
                <a:cs typeface="+mn-cs"/>
                <a:hlinkClick r:id="rId6"/>
              </a:rPr>
              <a:t>Sample News Release for Seeking Applicants</a:t>
            </a:r>
            <a:r>
              <a:rPr lang="en-US" sz="1200" kern="1200" dirty="0">
                <a:solidFill>
                  <a:schemeClr val="tx1"/>
                </a:solidFill>
                <a:effectLst/>
                <a:latin typeface="+mn-lt"/>
                <a:ea typeface="+mn-ea"/>
                <a:cs typeface="+mn-cs"/>
              </a:rPr>
              <a:t> to connect with local media – both online and physical news sources – to promote the </a:t>
            </a:r>
            <a:r>
              <a:rPr lang="en-US" sz="1200" i="1" kern="1200" dirty="0">
                <a:solidFill>
                  <a:schemeClr val="tx1"/>
                </a:solidFill>
                <a:effectLst/>
                <a:latin typeface="+mn-lt"/>
                <a:ea typeface="+mn-ea"/>
                <a:cs typeface="+mn-cs"/>
              </a:rPr>
              <a:t>Live Your Dream Awards.</a:t>
            </a:r>
            <a:r>
              <a:rPr lang="en-US" sz="1200" kern="1200" dirty="0">
                <a:solidFill>
                  <a:schemeClr val="tx1"/>
                </a:solidFill>
                <a:effectLst/>
                <a:latin typeface="+mn-lt"/>
                <a:ea typeface="+mn-ea"/>
                <a:cs typeface="+mn-cs"/>
              </a:rPr>
              <a:t> They can help you get the message out to possible participants and potentially attract new members, supporters, or donors!</a:t>
            </a:r>
          </a:p>
        </p:txBody>
      </p:sp>
      <p:sp>
        <p:nvSpPr>
          <p:cNvPr id="4" name="Slide Number Placeholder 3"/>
          <p:cNvSpPr>
            <a:spLocks noGrp="1"/>
          </p:cNvSpPr>
          <p:nvPr>
            <p:ph type="sldNum" sz="quarter" idx="5"/>
          </p:nvPr>
        </p:nvSpPr>
        <p:spPr/>
        <p:txBody>
          <a:bodyPr/>
          <a:lstStyle/>
          <a:p>
            <a:fld id="{3E5DF9FD-7162-404A-8CD0-A628AF675F7F}" type="slidenum">
              <a:rPr lang="en-US" smtClean="0"/>
              <a:t>7</a:t>
            </a:fld>
            <a:endParaRPr lang="en-US"/>
          </a:p>
        </p:txBody>
      </p:sp>
    </p:spTree>
    <p:extLst>
      <p:ext uri="{BB962C8B-B14F-4D97-AF65-F5344CB8AC3E}">
        <p14:creationId xmlns:p14="http://schemas.microsoft.com/office/powerpoint/2010/main" val="2314475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Promote on community bulletin boards in places like churches, daycares, community recreation centers, grocery stores, the DMV, or transportation center/bus stops by posting the </a:t>
            </a:r>
            <a:r>
              <a:rPr lang="en-US" sz="1200" i="1" u="sng" kern="1200" dirty="0">
                <a:solidFill>
                  <a:schemeClr val="tx1"/>
                </a:solidFill>
                <a:effectLst/>
                <a:latin typeface="+mn-lt"/>
                <a:ea typeface="+mn-ea"/>
                <a:cs typeface="+mn-cs"/>
                <a:hlinkClick r:id="rId3"/>
              </a:rPr>
              <a:t>Live Your Dream Awards</a:t>
            </a:r>
            <a:r>
              <a:rPr lang="en-US" sz="1200" i="0" u="sng" kern="1200" dirty="0">
                <a:solidFill>
                  <a:schemeClr val="tx1"/>
                </a:solidFill>
                <a:effectLst/>
                <a:latin typeface="+mn-lt"/>
                <a:ea typeface="+mn-ea"/>
                <a:cs typeface="+mn-cs"/>
                <a:hlinkClick r:id="rId3"/>
              </a:rPr>
              <a:t> poster</a:t>
            </a:r>
            <a:r>
              <a:rPr lang="en-US" sz="1200" kern="1200" dirty="0">
                <a:solidFill>
                  <a:schemeClr val="tx1"/>
                </a:solidFill>
                <a:effectLst/>
                <a:latin typeface="+mn-lt"/>
                <a:ea typeface="+mn-ea"/>
                <a:cs typeface="+mn-cs"/>
              </a:rPr>
              <a:t>.  Download the poster from the website and add your club’s name, contact information, and any other helpful information for the applicant.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Use the customizable </a:t>
            </a:r>
            <a:r>
              <a:rPr lang="en-US" sz="1200" u="sng" kern="1200" dirty="0">
                <a:solidFill>
                  <a:schemeClr val="tx1"/>
                </a:solidFill>
                <a:effectLst/>
                <a:latin typeface="+mn-lt"/>
                <a:ea typeface="+mn-ea"/>
                <a:cs typeface="+mn-cs"/>
                <a:hlinkClick r:id="rId4"/>
              </a:rPr>
              <a:t>Canva template for recruiting applicants</a:t>
            </a:r>
            <a:r>
              <a:rPr lang="en-US" sz="1200" kern="1200" dirty="0">
                <a:solidFill>
                  <a:schemeClr val="tx1"/>
                </a:solidFill>
                <a:effectLst/>
                <a:latin typeface="+mn-lt"/>
                <a:ea typeface="+mn-ea"/>
                <a:cs typeface="+mn-cs"/>
              </a:rPr>
              <a:t> to share spread the word on social media. The link to access the template also includes instructions for customizing the template.</a:t>
            </a:r>
          </a:p>
          <a:p>
            <a:r>
              <a:rPr lang="en-US" sz="1200" kern="1200" dirty="0">
                <a:solidFill>
                  <a:schemeClr val="tx1"/>
                </a:solidFill>
                <a:effectLst/>
                <a:latin typeface="+mn-lt"/>
                <a:ea typeface="+mn-ea"/>
                <a:cs typeface="+mn-cs"/>
              </a:rPr>
              <a:t>Consider social media ads—you can target users to your area and certain age range, genders, etc. It could be a worthwhile use of funds to get more applicants or program participants!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your club doesn’t have the budget for social media ads, research local Facebook groups in your community or other platforms that may have possible program participants and applicants and share information there. </a:t>
            </a:r>
          </a:p>
        </p:txBody>
      </p:sp>
      <p:sp>
        <p:nvSpPr>
          <p:cNvPr id="4" name="Slide Number Placeholder 3"/>
          <p:cNvSpPr>
            <a:spLocks noGrp="1"/>
          </p:cNvSpPr>
          <p:nvPr>
            <p:ph type="sldNum" sz="quarter" idx="5"/>
          </p:nvPr>
        </p:nvSpPr>
        <p:spPr/>
        <p:txBody>
          <a:bodyPr/>
          <a:lstStyle/>
          <a:p>
            <a:fld id="{3E5DF9FD-7162-404A-8CD0-A628AF675F7F}" type="slidenum">
              <a:rPr lang="en-US" smtClean="0"/>
              <a:t>8</a:t>
            </a:fld>
            <a:endParaRPr lang="en-US"/>
          </a:p>
        </p:txBody>
      </p:sp>
    </p:spTree>
    <p:extLst>
      <p:ext uri="{BB962C8B-B14F-4D97-AF65-F5344CB8AC3E}">
        <p14:creationId xmlns:p14="http://schemas.microsoft.com/office/powerpoint/2010/main" val="4090197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F212F-7D87-C38B-95F6-CC99E1649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2F7762-8AE6-7948-91D5-6D47E3D831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1FB8B7-237B-6333-D493-F1F4366B78B1}"/>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If your club is having difficulty recruiting applicants, you can expand your search to surrounding communities, particularly areas that do not have Soroptimist clubs. Communication and the distribution of applications can be handled online. Phone calls are a great way to personalize communication and connect beyond the virtual sharing of the application and reference form. </a:t>
            </a:r>
          </a:p>
          <a:p>
            <a:r>
              <a:rPr lang="en-US" sz="1200" kern="1200" dirty="0">
                <a:solidFill>
                  <a:schemeClr val="tx1"/>
                </a:solidFill>
                <a:effectLst/>
                <a:latin typeface="+mn-lt"/>
                <a:ea typeface="+mn-ea"/>
                <a:cs typeface="+mn-cs"/>
              </a:rPr>
              <a:t>Another great way to expand your search is through other Soroptimist Clubs. Clubs with excess applications can share them with clubs in need of more applications. Your region chair can help facilitate this by connecting clubs. This will also help ensure that more applicants can be considered for the award, and we can potentially award more women.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SIA headquarters receives hundreds of applications each year from applications over 75 miles from a club, so they’re always happy to share applications, which will give these applicants a better chance of being selected for an award. Clubs can request applications through the </a:t>
            </a:r>
            <a:r>
              <a:rPr lang="en-US" sz="1200" u="sng" kern="1200" dirty="0">
                <a:solidFill>
                  <a:schemeClr val="tx1"/>
                </a:solidFill>
                <a:effectLst/>
                <a:latin typeface="+mn-lt"/>
                <a:ea typeface="+mn-ea"/>
                <a:cs typeface="+mn-cs"/>
                <a:hlinkClick r:id="rId3"/>
              </a:rPr>
              <a:t>Non-local Application Request form</a:t>
            </a:r>
            <a:r>
              <a:rPr lang="en-US" sz="1200" kern="1200" dirty="0">
                <a:solidFill>
                  <a:schemeClr val="tx1"/>
                </a:solidFill>
                <a:effectLst/>
                <a:latin typeface="+mn-lt"/>
                <a:ea typeface="+mn-ea"/>
                <a:cs typeface="+mn-cs"/>
              </a:rPr>
              <a:t>. </a:t>
            </a:r>
          </a:p>
        </p:txBody>
      </p:sp>
      <p:sp>
        <p:nvSpPr>
          <p:cNvPr id="4" name="Slide Number Placeholder 3">
            <a:extLst>
              <a:ext uri="{FF2B5EF4-FFF2-40B4-BE49-F238E27FC236}">
                <a16:creationId xmlns:a16="http://schemas.microsoft.com/office/drawing/2014/main" id="{3EECCA57-B7F4-CB4E-336A-3228FAD21FD6}"/>
              </a:ext>
            </a:extLst>
          </p:cNvPr>
          <p:cNvSpPr>
            <a:spLocks noGrp="1"/>
          </p:cNvSpPr>
          <p:nvPr>
            <p:ph type="sldNum" sz="quarter" idx="5"/>
          </p:nvPr>
        </p:nvSpPr>
        <p:spPr/>
        <p:txBody>
          <a:bodyPr/>
          <a:lstStyle/>
          <a:p>
            <a:fld id="{3E5DF9FD-7162-404A-8CD0-A628AF675F7F}" type="slidenum">
              <a:rPr lang="en-US" smtClean="0"/>
              <a:t>9</a:t>
            </a:fld>
            <a:endParaRPr lang="en-US"/>
          </a:p>
        </p:txBody>
      </p:sp>
    </p:spTree>
    <p:extLst>
      <p:ext uri="{BB962C8B-B14F-4D97-AF65-F5344CB8AC3E}">
        <p14:creationId xmlns:p14="http://schemas.microsoft.com/office/powerpoint/2010/main" val="805594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Before we wrap up, I’d like to encourage everyone here to write down answers to two questions:</a:t>
            </a:r>
          </a:p>
          <a:p>
            <a:r>
              <a:rPr lang="en-US" sz="1200" kern="1200" dirty="0">
                <a:solidFill>
                  <a:schemeClr val="tx1"/>
                </a:solidFill>
                <a:effectLst/>
                <a:latin typeface="+mn-lt"/>
                <a:ea typeface="+mn-ea"/>
                <a:cs typeface="+mn-cs"/>
              </a:rPr>
              <a:t>What can your club take from this workshop? </a:t>
            </a:r>
          </a:p>
          <a:p>
            <a:r>
              <a:rPr lang="en-US" sz="1200" kern="1200" dirty="0">
                <a:solidFill>
                  <a:schemeClr val="tx1"/>
                </a:solidFill>
                <a:effectLst/>
                <a:latin typeface="+mn-lt"/>
                <a:ea typeface="+mn-ea"/>
                <a:cs typeface="+mn-cs"/>
              </a:rPr>
              <a:t>How can every member get involved? </a:t>
            </a: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Time permitting, share some answers from attendees.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E5DF9FD-7162-404A-8CD0-A628AF675F7F}" type="slidenum">
              <a:rPr lang="en-US" smtClean="0"/>
              <a:t>10</a:t>
            </a:fld>
            <a:endParaRPr lang="en-US"/>
          </a:p>
        </p:txBody>
      </p:sp>
    </p:spTree>
    <p:extLst>
      <p:ext uri="{BB962C8B-B14F-4D97-AF65-F5344CB8AC3E}">
        <p14:creationId xmlns:p14="http://schemas.microsoft.com/office/powerpoint/2010/main" val="3850126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 you for your time today!</a:t>
            </a:r>
          </a:p>
        </p:txBody>
      </p:sp>
      <p:sp>
        <p:nvSpPr>
          <p:cNvPr id="4" name="Slide Number Placeholder 3"/>
          <p:cNvSpPr>
            <a:spLocks noGrp="1"/>
          </p:cNvSpPr>
          <p:nvPr>
            <p:ph type="sldNum" sz="quarter" idx="5"/>
          </p:nvPr>
        </p:nvSpPr>
        <p:spPr/>
        <p:txBody>
          <a:bodyPr/>
          <a:lstStyle/>
          <a:p>
            <a:fld id="{3E5DF9FD-7162-404A-8CD0-A628AF675F7F}" type="slidenum">
              <a:rPr lang="en-US" smtClean="0"/>
              <a:t>11</a:t>
            </a:fld>
            <a:endParaRPr lang="en-US"/>
          </a:p>
        </p:txBody>
      </p:sp>
    </p:spTree>
    <p:extLst>
      <p:ext uri="{BB962C8B-B14F-4D97-AF65-F5344CB8AC3E}">
        <p14:creationId xmlns:p14="http://schemas.microsoft.com/office/powerpoint/2010/main" val="2767034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0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1"/>
            <a:ext cx="9144000" cy="823196"/>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293374"/>
              </a:solidFill>
            </a:endParaRPr>
          </a:p>
        </p:txBody>
      </p:sp>
      <p:sp>
        <p:nvSpPr>
          <p:cNvPr id="9" name="Text Placeholder 2"/>
          <p:cNvSpPr>
            <a:spLocks noGrp="1"/>
          </p:cNvSpPr>
          <p:nvPr>
            <p:ph type="body" sz="quarter" idx="10"/>
          </p:nvPr>
        </p:nvSpPr>
        <p:spPr>
          <a:xfrm>
            <a:off x="580074" y="1052190"/>
            <a:ext cx="8136710" cy="3722218"/>
          </a:xfrm>
          <a:prstGeom prst="rect">
            <a:avLst/>
          </a:prstGeom>
        </p:spPr>
        <p:txBody>
          <a:bodyPr vert="horz"/>
          <a:lstStyle>
            <a:lvl1pPr marL="0" indent="0">
              <a:buNone/>
              <a:defRPr>
                <a:solidFill>
                  <a:schemeClr val="tx1"/>
                </a:solidFill>
                <a:latin typeface="Corbel" panose="020B0503020204020204" pitchFamily="34" charset="0"/>
                <a:cs typeface="Calibri"/>
              </a:defRPr>
            </a:lvl1pPr>
            <a:lvl2pPr>
              <a:defRPr>
                <a:solidFill>
                  <a:schemeClr val="tx1"/>
                </a:solidFill>
                <a:latin typeface="Corbel" panose="020B0503020204020204" pitchFamily="34" charset="0"/>
                <a:cs typeface="Calibri"/>
              </a:defRPr>
            </a:lvl2pPr>
            <a:lvl3pPr>
              <a:defRPr>
                <a:solidFill>
                  <a:schemeClr val="tx1"/>
                </a:solidFill>
                <a:latin typeface="Corbel" panose="020B0503020204020204" pitchFamily="34" charset="0"/>
                <a:cs typeface="Calibri"/>
              </a:defRPr>
            </a:lvl3pPr>
            <a:lvl4pPr>
              <a:defRPr>
                <a:solidFill>
                  <a:schemeClr val="tx1"/>
                </a:solidFill>
                <a:latin typeface="Corbel" panose="020B0503020204020204" pitchFamily="34" charset="0"/>
                <a:cs typeface="Calibri"/>
              </a:defRPr>
            </a:lvl4pPr>
            <a:lvl5pPr>
              <a:defRPr>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1893"/>
            <a:ext cx="8229600" cy="632178"/>
          </a:xfrm>
          <a:prstGeom prst="rect">
            <a:avLst/>
          </a:prstGeom>
        </p:spPr>
        <p:txBody>
          <a:bodyPr vert="horz"/>
          <a:lstStyle>
            <a:lvl1pPr algn="ctr">
              <a:defRPr sz="3600" b="0">
                <a:solidFill>
                  <a:srgbClr val="FFFFFF"/>
                </a:solidFill>
                <a:latin typeface="Effra" panose="020B0603020203020204" pitchFamily="34" charset="77"/>
                <a:cs typeface="Calibri"/>
              </a:defRPr>
            </a:lvl1pPr>
          </a:lstStyle>
          <a:p>
            <a:r>
              <a:rPr lang="en-US" dirty="0"/>
              <a:t>Click to edit Master title style</a:t>
            </a:r>
          </a:p>
        </p:txBody>
      </p:sp>
    </p:spTree>
    <p:extLst>
      <p:ext uri="{BB962C8B-B14F-4D97-AF65-F5344CB8AC3E}">
        <p14:creationId xmlns:p14="http://schemas.microsoft.com/office/powerpoint/2010/main" val="949408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360586" y="1086273"/>
            <a:ext cx="2837658" cy="3337640"/>
          </a:xfrm>
          <a:prstGeom prst="rect">
            <a:avLst/>
          </a:prstGeom>
          <a:solidFill>
            <a:srgbClr val="428A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0"/>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9" y="105841"/>
            <a:ext cx="8528652"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5" name="Rectangle 14"/>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4" name="Text Placeholder 3"/>
          <p:cNvSpPr>
            <a:spLocks noGrp="1"/>
          </p:cNvSpPr>
          <p:nvPr>
            <p:ph type="body" sz="quarter" idx="10"/>
          </p:nvPr>
        </p:nvSpPr>
        <p:spPr>
          <a:xfrm>
            <a:off x="3402055" y="1086273"/>
            <a:ext cx="5377439" cy="3337640"/>
          </a:xfrm>
          <a:prstGeom prst="rect">
            <a:avLst/>
          </a:prstGeom>
        </p:spPr>
        <p:txBody>
          <a:bodyPr>
            <a:normAutofit/>
          </a:bodyPr>
          <a:lstStyle>
            <a:lvl1pPr marL="0" indent="0">
              <a:buNone/>
              <a:defRPr sz="2800">
                <a:solidFill>
                  <a:schemeClr val="tx1"/>
                </a:solidFill>
                <a:latin typeface="Corbel" panose="020B0503020204020204" pitchFamily="34" charset="0"/>
                <a:cs typeface="Calibri"/>
              </a:defRPr>
            </a:lvl1pPr>
            <a:lvl2pPr marL="457200" indent="0">
              <a:buNone/>
              <a:defRPr sz="2800">
                <a:solidFill>
                  <a:schemeClr val="tx1"/>
                </a:solidFill>
                <a:latin typeface="Corbel" panose="020B0503020204020204" pitchFamily="34" charset="0"/>
                <a:cs typeface="Calibri"/>
              </a:defRPr>
            </a:lvl2pPr>
            <a:lvl3pPr marL="914400" indent="0">
              <a:buNone/>
              <a:defRPr sz="2800">
                <a:solidFill>
                  <a:schemeClr val="tx1"/>
                </a:solidFill>
                <a:latin typeface="Corbel" panose="020B0503020204020204" pitchFamily="34" charset="0"/>
                <a:cs typeface="Calibri"/>
              </a:defRPr>
            </a:lvl3pPr>
            <a:lvl4pPr marL="1371600" indent="0">
              <a:buNone/>
              <a:defRPr sz="2800">
                <a:solidFill>
                  <a:schemeClr val="tx1"/>
                </a:solidFill>
                <a:latin typeface="Corbel" panose="020B0503020204020204" pitchFamily="34" charset="0"/>
                <a:cs typeface="Calibri"/>
              </a:defRPr>
            </a:lvl4pPr>
            <a:lvl5pPr marL="1828800" indent="0">
              <a:buNone/>
              <a:defRPr sz="28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idx="11"/>
          </p:nvPr>
        </p:nvSpPr>
        <p:spPr>
          <a:xfrm>
            <a:off x="486008" y="1199513"/>
            <a:ext cx="2571138" cy="3069342"/>
          </a:xfrm>
          <a:prstGeom prst="rect">
            <a:avLst/>
          </a:prstGeom>
        </p:spPr>
        <p:txBody>
          <a:bodyPr vert="horz"/>
          <a:lstStyle>
            <a:lvl1pPr marL="0" indent="0">
              <a:buNone/>
              <a:defRPr sz="2600">
                <a:solidFill>
                  <a:srgbClr val="FFFFFF"/>
                </a:solidFill>
                <a:latin typeface="Corbel" panose="020B0503020204020204" pitchFamily="34" charset="0"/>
                <a:cs typeface="Calibri"/>
              </a:defRPr>
            </a:lvl1pPr>
            <a:lvl2pPr marL="457200" indent="0">
              <a:buNone/>
              <a:defRPr sz="2600">
                <a:solidFill>
                  <a:srgbClr val="FFFFFF"/>
                </a:solidFill>
                <a:latin typeface="Calibri"/>
                <a:cs typeface="Calibri"/>
              </a:defRPr>
            </a:lvl2pPr>
            <a:lvl3pPr marL="914400" indent="0">
              <a:buNone/>
              <a:defRPr sz="2600">
                <a:solidFill>
                  <a:srgbClr val="FFFFFF"/>
                </a:solidFill>
                <a:latin typeface="Calibri"/>
                <a:cs typeface="Calibri"/>
              </a:defRPr>
            </a:lvl3pPr>
            <a:lvl4pPr marL="1371600" indent="0">
              <a:buNone/>
              <a:defRPr sz="2600">
                <a:solidFill>
                  <a:srgbClr val="FFFFFF"/>
                </a:solidFill>
                <a:latin typeface="Calibri"/>
                <a:cs typeface="Calibri"/>
              </a:defRPr>
            </a:lvl4pPr>
            <a:lvl5pPr marL="1828800" indent="0">
              <a:buNone/>
              <a:defRPr sz="2600">
                <a:solidFill>
                  <a:srgbClr val="FFFFFF"/>
                </a:solidFill>
                <a:latin typeface="Calibri"/>
                <a:cs typeface="Calibri"/>
              </a:defRPr>
            </a:lvl5pPr>
          </a:lstStyle>
          <a:p>
            <a:pPr lvl="0"/>
            <a:r>
              <a:rPr lang="en-US" dirty="0"/>
              <a:t>Click to edit Master text styles</a:t>
            </a:r>
          </a:p>
        </p:txBody>
      </p:sp>
    </p:spTree>
    <p:extLst>
      <p:ext uri="{BB962C8B-B14F-4D97-AF65-F5344CB8AC3E}">
        <p14:creationId xmlns:p14="http://schemas.microsoft.com/office/powerpoint/2010/main" val="114908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C564-9582-754D-BF52-11F0CBE8A0D6}"/>
              </a:ext>
            </a:extLst>
          </p:cNvPr>
          <p:cNvSpPr>
            <a:spLocks noGrp="1"/>
          </p:cNvSpPr>
          <p:nvPr>
            <p:ph type="title"/>
          </p:nvPr>
        </p:nvSpPr>
        <p:spPr>
          <a:xfrm>
            <a:off x="628650" y="2074862"/>
            <a:ext cx="7886700" cy="99377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0491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p:cNvSpPr/>
          <p:nvPr userDrawn="1"/>
        </p:nvSpPr>
        <p:spPr>
          <a:xfrm>
            <a:off x="-33790" y="1"/>
            <a:ext cx="917778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4" name="Title 13"/>
          <p:cNvSpPr>
            <a:spLocks noGrp="1"/>
          </p:cNvSpPr>
          <p:nvPr>
            <p:ph type="title"/>
          </p:nvPr>
        </p:nvSpPr>
        <p:spPr>
          <a:xfrm>
            <a:off x="360588" y="105841"/>
            <a:ext cx="8783413"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4" name="Text Placeholder 3"/>
          <p:cNvSpPr>
            <a:spLocks noGrp="1"/>
          </p:cNvSpPr>
          <p:nvPr>
            <p:ph type="body" sz="quarter" idx="10"/>
          </p:nvPr>
        </p:nvSpPr>
        <p:spPr>
          <a:xfrm>
            <a:off x="990600" y="1172767"/>
            <a:ext cx="7437438" cy="3014663"/>
          </a:xfrm>
          <a:prstGeom prst="rect">
            <a:avLst/>
          </a:prstGeom>
        </p:spPr>
        <p:txBody>
          <a:bodyPr>
            <a:normAutofit/>
          </a:bodyPr>
          <a:lstStyle>
            <a:lvl1pPr marL="0" indent="0">
              <a:buNone/>
              <a:defRPr sz="3600">
                <a:solidFill>
                  <a:schemeClr val="tx1"/>
                </a:solidFill>
                <a:latin typeface="Corbel" panose="020B0503020204020204" pitchFamily="34" charset="0"/>
                <a:cs typeface="Calibri"/>
              </a:defRPr>
            </a:lvl1pPr>
            <a:lvl2pPr marL="457200" indent="0">
              <a:buNone/>
              <a:defRPr sz="3600">
                <a:solidFill>
                  <a:schemeClr val="tx1"/>
                </a:solidFill>
                <a:latin typeface="Corbel" panose="020B0503020204020204" pitchFamily="34" charset="0"/>
                <a:cs typeface="Calibri"/>
              </a:defRPr>
            </a:lvl2pPr>
            <a:lvl3pPr marL="914400" indent="0">
              <a:buNone/>
              <a:defRPr sz="3600">
                <a:solidFill>
                  <a:schemeClr val="tx1"/>
                </a:solidFill>
                <a:latin typeface="Corbel" panose="020B0503020204020204" pitchFamily="34" charset="0"/>
                <a:cs typeface="Calibri"/>
              </a:defRPr>
            </a:lvl3pPr>
            <a:lvl4pPr marL="1371600" indent="0">
              <a:buNone/>
              <a:defRPr sz="3600">
                <a:solidFill>
                  <a:schemeClr val="tx1"/>
                </a:solidFill>
                <a:latin typeface="Corbel" panose="020B0503020204020204" pitchFamily="34" charset="0"/>
                <a:cs typeface="Calibri"/>
              </a:defRPr>
            </a:lvl4pPr>
            <a:lvl5pPr marL="1828800" indent="0">
              <a:buNone/>
              <a:defRPr sz="3600">
                <a:solidFill>
                  <a:schemeClr val="tx1"/>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id="{7CCABA71-9C42-A34C-AD15-8C4F7EDF54D6}"/>
              </a:ext>
            </a:extLst>
          </p:cNvPr>
          <p:cNvPicPr>
            <a:picLocks noChangeAspect="1"/>
          </p:cNvPicPr>
          <p:nvPr userDrawn="1"/>
        </p:nvPicPr>
        <p:blipFill>
          <a:blip r:embed="rId2"/>
          <a:stretch>
            <a:fillRect/>
          </a:stretch>
        </p:blipFill>
        <p:spPr>
          <a:xfrm>
            <a:off x="322533" y="3724843"/>
            <a:ext cx="786857" cy="1172767"/>
          </a:xfrm>
          <a:prstGeom prst="rect">
            <a:avLst/>
          </a:prstGeom>
        </p:spPr>
      </p:pic>
    </p:spTree>
    <p:extLst>
      <p:ext uri="{BB962C8B-B14F-4D97-AF65-F5344CB8AC3E}">
        <p14:creationId xmlns:p14="http://schemas.microsoft.com/office/powerpoint/2010/main" val="176921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3160892"/>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1" y="0"/>
            <a:ext cx="9143999"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8" y="105841"/>
            <a:ext cx="8783413" cy="611516"/>
          </a:xfrm>
          <a:prstGeom prst="rect">
            <a:avLst/>
          </a:prstGeom>
          <a:ln>
            <a:noFill/>
          </a:ln>
        </p:spPr>
        <p:txBody>
          <a:bodyPr>
            <a:normAutofit/>
          </a:bodyPr>
          <a:lstStyle>
            <a:lvl1pPr algn="ctr">
              <a:defRPr sz="4000" b="0" baseline="0">
                <a:solidFill>
                  <a:schemeClr val="bg1"/>
                </a:solidFill>
                <a:latin typeface="Effra" panose="020B0603020203020204" pitchFamily="34" charset="77"/>
                <a:cs typeface="Calibri"/>
              </a:defRPr>
            </a:lvl1pPr>
          </a:lstStyle>
          <a:p>
            <a:endParaRPr lang="en-US" dirty="0"/>
          </a:p>
        </p:txBody>
      </p:sp>
      <p:sp>
        <p:nvSpPr>
          <p:cNvPr id="13" name="Rectangle 12"/>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Tree>
    <p:extLst>
      <p:ext uri="{BB962C8B-B14F-4D97-AF65-F5344CB8AC3E}">
        <p14:creationId xmlns:p14="http://schemas.microsoft.com/office/powerpoint/2010/main" val="176964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Content Placeholder 10"/>
          <p:cNvSpPr>
            <a:spLocks noGrp="1"/>
          </p:cNvSpPr>
          <p:nvPr>
            <p:ph sz="quarter" idx="2"/>
          </p:nvPr>
        </p:nvSpPr>
        <p:spPr>
          <a:xfrm>
            <a:off x="550533" y="1245582"/>
            <a:ext cx="7962443" cy="2686050"/>
          </a:xfrm>
          <a:prstGeom prst="rect">
            <a:avLst/>
          </a:prstGeom>
        </p:spPr>
        <p:txBody>
          <a:bodyPr/>
          <a:lstStyle>
            <a:lvl1pPr marL="0" indent="0">
              <a:buNone/>
              <a:defRPr sz="2800">
                <a:solidFill>
                  <a:srgbClr val="000000"/>
                </a:solidFill>
                <a:latin typeface="Corbel" panose="020B0503020204020204" pitchFamily="34" charset="0"/>
                <a:cs typeface="Calibri"/>
              </a:defRPr>
            </a:lvl1pPr>
            <a:lvl2pPr marL="457200" indent="0">
              <a:buNone/>
              <a:defRPr sz="2800">
                <a:solidFill>
                  <a:srgbClr val="000000"/>
                </a:solidFill>
                <a:latin typeface="Corbel" panose="020B0503020204020204" pitchFamily="34" charset="0"/>
                <a:cs typeface="Calibri"/>
              </a:defRPr>
            </a:lvl2pPr>
            <a:lvl3pPr marL="914400" indent="0">
              <a:buNone/>
              <a:defRPr sz="2800">
                <a:solidFill>
                  <a:srgbClr val="000000"/>
                </a:solidFill>
                <a:latin typeface="Corbel" panose="020B0503020204020204" pitchFamily="34" charset="0"/>
                <a:cs typeface="Calibri"/>
              </a:defRPr>
            </a:lvl3pPr>
            <a:lvl4pPr marL="1371600" indent="0">
              <a:buNone/>
              <a:defRPr sz="2800">
                <a:solidFill>
                  <a:srgbClr val="000000"/>
                </a:solidFill>
                <a:latin typeface="Corbel" panose="020B0503020204020204" pitchFamily="34" charset="0"/>
                <a:cs typeface="Calibri"/>
              </a:defRPr>
            </a:lvl4pPr>
            <a:lvl5pPr marL="1828800" indent="0">
              <a:buNone/>
              <a:defRPr sz="2800">
                <a:solidFill>
                  <a:srgbClr val="000000"/>
                </a:solidFill>
                <a:latin typeface="Corbel" panose="020B0503020204020204" pitchFamily="34" charset="0"/>
                <a:cs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1"/>
            <a:ext cx="9144000" cy="811172"/>
          </a:xfrm>
          <a:prstGeom prst="rect">
            <a:avLst/>
          </a:prstGeom>
          <a:solidFill>
            <a:srgbClr val="2933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sp>
        <p:nvSpPr>
          <p:cNvPr id="11" name="Title 13"/>
          <p:cNvSpPr>
            <a:spLocks noGrp="1"/>
          </p:cNvSpPr>
          <p:nvPr>
            <p:ph type="title"/>
          </p:nvPr>
        </p:nvSpPr>
        <p:spPr>
          <a:xfrm>
            <a:off x="360589" y="105841"/>
            <a:ext cx="8434586" cy="611516"/>
          </a:xfrm>
          <a:prstGeom prst="rect">
            <a:avLst/>
          </a:prstGeom>
          <a:ln>
            <a:noFill/>
          </a:ln>
        </p:spPr>
        <p:txBody>
          <a:bodyPr>
            <a:normAutofit/>
          </a:bodyPr>
          <a:lstStyle>
            <a:lvl1pPr algn="l">
              <a:defRPr sz="4000" b="0" baseline="0">
                <a:solidFill>
                  <a:schemeClr val="bg1"/>
                </a:solidFill>
                <a:latin typeface="Effra" panose="020B0603020203020204" pitchFamily="34" charset="77"/>
                <a:cs typeface="Calibri"/>
              </a:defRPr>
            </a:lvl1pPr>
          </a:lstStyle>
          <a:p>
            <a:endParaRPr lang="en-US" dirty="0"/>
          </a:p>
        </p:txBody>
      </p:sp>
      <p:sp>
        <p:nvSpPr>
          <p:cNvPr id="12" name="Rectangle 11">
            <a:extLst>
              <a:ext uri="{FF2B5EF4-FFF2-40B4-BE49-F238E27FC236}">
                <a16:creationId xmlns:a16="http://schemas.microsoft.com/office/drawing/2014/main" id="{35827637-9DAB-BE46-8DC2-D992AD27F262}"/>
              </a:ext>
            </a:extLst>
          </p:cNvPr>
          <p:cNvSpPr/>
          <p:nvPr userDrawn="1"/>
        </p:nvSpPr>
        <p:spPr>
          <a:xfrm>
            <a:off x="0" y="4785780"/>
            <a:ext cx="9144000" cy="385732"/>
          </a:xfrm>
          <a:prstGeom prst="rect">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entury Gothic"/>
              <a:cs typeface="Century Gothic"/>
            </a:endParaRPr>
          </a:p>
        </p:txBody>
      </p:sp>
      <p:pic>
        <p:nvPicPr>
          <p:cNvPr id="9" name="Picture 8" descr="Icon&#10;&#10;Description automatically generated">
            <a:extLst>
              <a:ext uri="{FF2B5EF4-FFF2-40B4-BE49-F238E27FC236}">
                <a16:creationId xmlns:a16="http://schemas.microsoft.com/office/drawing/2014/main" id="{05D65756-2B6C-9541-9985-F2DFB4E41C7C}"/>
              </a:ext>
            </a:extLst>
          </p:cNvPr>
          <p:cNvPicPr>
            <a:picLocks noChangeAspect="1"/>
          </p:cNvPicPr>
          <p:nvPr userDrawn="1"/>
        </p:nvPicPr>
        <p:blipFill>
          <a:blip r:embed="rId2"/>
          <a:stretch>
            <a:fillRect/>
          </a:stretch>
        </p:blipFill>
        <p:spPr>
          <a:xfrm>
            <a:off x="8030436" y="3749518"/>
            <a:ext cx="786857" cy="1172767"/>
          </a:xfrm>
          <a:prstGeom prst="rect">
            <a:avLst/>
          </a:prstGeom>
        </p:spPr>
      </p:pic>
    </p:spTree>
    <p:extLst>
      <p:ext uri="{BB962C8B-B14F-4D97-AF65-F5344CB8AC3E}">
        <p14:creationId xmlns:p14="http://schemas.microsoft.com/office/powerpoint/2010/main" val="230750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253637"/>
      </p:ext>
    </p:extLst>
  </p:cSld>
  <p:clrMap bg1="lt1" tx1="dk1" bg2="lt2" tx2="dk2" accent1="accent1" accent2="accent2" accent3="accent3" accent4="accent4" accent5="accent5" accent6="accent6" hlink="hlink" folHlink="folHlink"/>
  <p:sldLayoutIdLst>
    <p:sldLayoutId id="2147483673" r:id="rId1"/>
    <p:sldLayoutId id="2147483699" r:id="rId2"/>
    <p:sldLayoutId id="2147483697" r:id="rId3"/>
    <p:sldLayoutId id="2147483702" r:id="rId4"/>
    <p:sldLayoutId id="2147483700" r:id="rId5"/>
    <p:sldLayoutId id="2147483698" r:id="rId6"/>
    <p:sldLayoutId id="2147483701" r:id="rId7"/>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mailto:lydawards@soroptimist.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1479"/>
            <a:ext cx="9143998" cy="782132"/>
          </a:xfrm>
          <a:prstGeom prst="rect">
            <a:avLst/>
          </a:prstGeom>
          <a:solidFill>
            <a:srgbClr val="29337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58144D"/>
              </a:solidFill>
            </a:endParaRPr>
          </a:p>
        </p:txBody>
      </p:sp>
      <p:sp>
        <p:nvSpPr>
          <p:cNvPr id="20" name="Footer Placeholder 2"/>
          <p:cNvSpPr txBox="1">
            <a:spLocks/>
          </p:cNvSpPr>
          <p:nvPr/>
        </p:nvSpPr>
        <p:spPr>
          <a:xfrm>
            <a:off x="0" y="180041"/>
            <a:ext cx="9144000" cy="425008"/>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0" spc="300" dirty="0">
                <a:latin typeface="Corbel" panose="020B0503020204020204" pitchFamily="34" charset="0"/>
                <a:cs typeface="Calibri"/>
              </a:rPr>
              <a:t>SOROPTIMIST INTERNATIONAL OF THE AMERICAS, INC.®</a:t>
            </a:r>
          </a:p>
          <a:p>
            <a:pPr algn="ctr"/>
            <a:endParaRPr lang="en-US" sz="2400" b="0" spc="300" dirty="0">
              <a:latin typeface="Tw Cen MT"/>
              <a:cs typeface="Tw Cen MT"/>
            </a:endParaRPr>
          </a:p>
        </p:txBody>
      </p:sp>
      <p:sp>
        <p:nvSpPr>
          <p:cNvPr id="22" name="Rectangle 21"/>
          <p:cNvSpPr/>
          <p:nvPr/>
        </p:nvSpPr>
        <p:spPr>
          <a:xfrm>
            <a:off x="2" y="4715733"/>
            <a:ext cx="9159676" cy="459854"/>
          </a:xfrm>
          <a:prstGeom prst="rect">
            <a:avLst/>
          </a:prstGeom>
          <a:solidFill>
            <a:srgbClr val="BB4076"/>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65000"/>
                  <a:lumOff val="35000"/>
                </a:schemeClr>
              </a:solidFill>
            </a:endParaRPr>
          </a:p>
        </p:txBody>
      </p:sp>
      <p:sp>
        <p:nvSpPr>
          <p:cNvPr id="10" name="TextBox 9"/>
          <p:cNvSpPr txBox="1"/>
          <p:nvPr/>
        </p:nvSpPr>
        <p:spPr>
          <a:xfrm>
            <a:off x="4255144" y="1181892"/>
            <a:ext cx="4904534" cy="1775871"/>
          </a:xfrm>
          <a:prstGeom prst="rect">
            <a:avLst/>
          </a:prstGeom>
          <a:noFill/>
        </p:spPr>
        <p:txBody>
          <a:bodyPr wrap="square" rtlCol="0">
            <a:spAutoFit/>
          </a:bodyPr>
          <a:lstStyle/>
          <a:p>
            <a:pPr>
              <a:lnSpc>
                <a:spcPct val="90000"/>
              </a:lnSpc>
              <a:spcAft>
                <a:spcPts val="600"/>
              </a:spcAft>
            </a:pPr>
            <a:r>
              <a:rPr lang="en-US" sz="2800" b="1" dirty="0">
                <a:solidFill>
                  <a:srgbClr val="293374"/>
                </a:solidFill>
                <a:latin typeface="Effra" panose="020B0603020203020204" pitchFamily="34" charset="77"/>
                <a:cs typeface="Tw Cen MT"/>
              </a:rPr>
              <a:t>Community Outreach for the </a:t>
            </a:r>
            <a:r>
              <a:rPr lang="en-US" sz="2800" b="1" i="1" dirty="0">
                <a:solidFill>
                  <a:srgbClr val="293374"/>
                </a:solidFill>
                <a:latin typeface="Effra" panose="020B0603020203020204" pitchFamily="34" charset="77"/>
                <a:cs typeface="Tw Cen MT"/>
              </a:rPr>
              <a:t>Live Your Dream Awards</a:t>
            </a:r>
            <a:r>
              <a:rPr lang="en-US" sz="2800" b="1" dirty="0">
                <a:solidFill>
                  <a:srgbClr val="293374"/>
                </a:solidFill>
                <a:latin typeface="Effra" panose="020B0603020203020204" pitchFamily="34" charset="77"/>
                <a:cs typeface="Tw Cen MT"/>
              </a:rPr>
              <a:t>:</a:t>
            </a:r>
          </a:p>
          <a:p>
            <a:pPr>
              <a:lnSpc>
                <a:spcPct val="90000"/>
              </a:lnSpc>
            </a:pPr>
            <a:r>
              <a:rPr lang="en-US" sz="3000" b="1" dirty="0">
                <a:solidFill>
                  <a:srgbClr val="BB4076"/>
                </a:solidFill>
                <a:latin typeface="Effra" panose="020B0603020203020204" pitchFamily="34" charset="77"/>
                <a:cs typeface="Tw Cen MT"/>
              </a:rPr>
              <a:t>Recruiting Applicants Effectively</a:t>
            </a:r>
          </a:p>
        </p:txBody>
      </p:sp>
      <p:sp>
        <p:nvSpPr>
          <p:cNvPr id="3" name="TextBox 2">
            <a:extLst>
              <a:ext uri="{FF2B5EF4-FFF2-40B4-BE49-F238E27FC236}">
                <a16:creationId xmlns:a16="http://schemas.microsoft.com/office/drawing/2014/main" id="{DAC064BB-F697-1D46-A1F3-B18A749C9FDB}"/>
              </a:ext>
            </a:extLst>
          </p:cNvPr>
          <p:cNvSpPr txBox="1"/>
          <p:nvPr/>
        </p:nvSpPr>
        <p:spPr>
          <a:xfrm>
            <a:off x="4255144" y="3246307"/>
            <a:ext cx="4352675" cy="369332"/>
          </a:xfrm>
          <a:prstGeom prst="rect">
            <a:avLst/>
          </a:prstGeom>
          <a:noFill/>
        </p:spPr>
        <p:txBody>
          <a:bodyPr wrap="square" rtlCol="0">
            <a:spAutoFit/>
          </a:bodyPr>
          <a:lstStyle/>
          <a:p>
            <a:r>
              <a:rPr lang="en-US" dirty="0">
                <a:latin typeface="Corbel" panose="020B0503020204020204" pitchFamily="34" charset="0"/>
                <a:cs typeface="Tw Cen MT"/>
              </a:rPr>
              <a:t>PRESENTER NAME, PRESENTER TITLE</a:t>
            </a:r>
          </a:p>
        </p:txBody>
      </p:sp>
      <p:pic>
        <p:nvPicPr>
          <p:cNvPr id="9" name="Picture 8">
            <a:extLst>
              <a:ext uri="{FF2B5EF4-FFF2-40B4-BE49-F238E27FC236}">
                <a16:creationId xmlns:a16="http://schemas.microsoft.com/office/drawing/2014/main" id="{D3EDCED1-01A3-5648-B7CD-AB6374511CA4}"/>
              </a:ext>
            </a:extLst>
          </p:cNvPr>
          <p:cNvPicPr>
            <a:picLocks noChangeAspect="1"/>
          </p:cNvPicPr>
          <p:nvPr/>
        </p:nvPicPr>
        <p:blipFill>
          <a:blip r:embed="rId3"/>
          <a:stretch>
            <a:fillRect/>
          </a:stretch>
        </p:blipFill>
        <p:spPr>
          <a:xfrm>
            <a:off x="4402026" y="3031688"/>
            <a:ext cx="2140157" cy="45719"/>
          </a:xfrm>
          <a:prstGeom prst="rect">
            <a:avLst/>
          </a:prstGeom>
        </p:spPr>
      </p:pic>
      <p:pic>
        <p:nvPicPr>
          <p:cNvPr id="7" name="Picture 6" descr="Background pattern&#10;&#10;Description automatically generated">
            <a:extLst>
              <a:ext uri="{FF2B5EF4-FFF2-40B4-BE49-F238E27FC236}">
                <a16:creationId xmlns:a16="http://schemas.microsoft.com/office/drawing/2014/main" id="{C705C4EE-4A47-B149-99A4-3B0613D31538}"/>
              </a:ext>
            </a:extLst>
          </p:cNvPr>
          <p:cNvPicPr>
            <a:picLocks noChangeAspect="1"/>
          </p:cNvPicPr>
          <p:nvPr/>
        </p:nvPicPr>
        <p:blipFill rotWithShape="1">
          <a:blip r:embed="rId4"/>
          <a:srcRect r="31013"/>
          <a:stretch/>
        </p:blipFill>
        <p:spPr>
          <a:xfrm rot="10800000">
            <a:off x="-1" y="783611"/>
            <a:ext cx="4083803" cy="3932122"/>
          </a:xfrm>
          <a:prstGeom prst="rect">
            <a:avLst/>
          </a:prstGeom>
        </p:spPr>
      </p:pic>
      <p:pic>
        <p:nvPicPr>
          <p:cNvPr id="14" name="Picture 13" descr="Logo&#10;&#10;Description automatically generated">
            <a:extLst>
              <a:ext uri="{FF2B5EF4-FFF2-40B4-BE49-F238E27FC236}">
                <a16:creationId xmlns:a16="http://schemas.microsoft.com/office/drawing/2014/main" id="{EB7856D0-3E6F-1A4C-A3F6-BF83EA09E9BC}"/>
              </a:ext>
            </a:extLst>
          </p:cNvPr>
          <p:cNvPicPr>
            <a:picLocks noChangeAspect="1"/>
          </p:cNvPicPr>
          <p:nvPr/>
        </p:nvPicPr>
        <p:blipFill>
          <a:blip r:embed="rId5"/>
          <a:stretch>
            <a:fillRect/>
          </a:stretch>
        </p:blipFill>
        <p:spPr>
          <a:xfrm>
            <a:off x="492675" y="1448965"/>
            <a:ext cx="3098451" cy="2478761"/>
          </a:xfrm>
          <a:prstGeom prst="rect">
            <a:avLst/>
          </a:prstGeom>
        </p:spPr>
      </p:pic>
      <p:sp>
        <p:nvSpPr>
          <p:cNvPr id="6" name="TextBox 5">
            <a:extLst>
              <a:ext uri="{FF2B5EF4-FFF2-40B4-BE49-F238E27FC236}">
                <a16:creationId xmlns:a16="http://schemas.microsoft.com/office/drawing/2014/main" id="{EB8DFD5D-C5F2-2978-B7D7-3B6E49BDCA6A}"/>
              </a:ext>
            </a:extLst>
          </p:cNvPr>
          <p:cNvSpPr txBox="1"/>
          <p:nvPr/>
        </p:nvSpPr>
        <p:spPr>
          <a:xfrm>
            <a:off x="4255144" y="3632853"/>
            <a:ext cx="2495227" cy="369332"/>
          </a:xfrm>
          <a:prstGeom prst="rect">
            <a:avLst/>
          </a:prstGeom>
          <a:noFill/>
        </p:spPr>
        <p:txBody>
          <a:bodyPr wrap="square" rtlCol="0">
            <a:spAutoFit/>
          </a:bodyPr>
          <a:lstStyle/>
          <a:p>
            <a:r>
              <a:rPr lang="en-US" dirty="0">
                <a:latin typeface="Corbel" panose="020B0503020204020204" pitchFamily="34" charset="0"/>
                <a:cs typeface="Tw Cen MT"/>
              </a:rPr>
              <a:t>Fall 2025</a:t>
            </a:r>
          </a:p>
        </p:txBody>
      </p:sp>
    </p:spTree>
    <p:extLst>
      <p:ext uri="{BB962C8B-B14F-4D97-AF65-F5344CB8AC3E}">
        <p14:creationId xmlns:p14="http://schemas.microsoft.com/office/powerpoint/2010/main" val="156430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endParaRPr lang="en-US" dirty="0"/>
          </a:p>
        </p:txBody>
      </p:sp>
      <p:sp>
        <p:nvSpPr>
          <p:cNvPr id="3" name="Title 2"/>
          <p:cNvSpPr>
            <a:spLocks noGrp="1"/>
          </p:cNvSpPr>
          <p:nvPr>
            <p:ph type="title"/>
          </p:nvPr>
        </p:nvSpPr>
        <p:spPr/>
        <p:txBody>
          <a:bodyPr/>
          <a:lstStyle/>
          <a:p>
            <a:r>
              <a:rPr lang="en-US" dirty="0"/>
              <a:t>Everyone can help recruit!</a:t>
            </a:r>
          </a:p>
        </p:txBody>
      </p:sp>
      <p:sp>
        <p:nvSpPr>
          <p:cNvPr id="5" name="Footer Placeholder 2">
            <a:extLst>
              <a:ext uri="{FF2B5EF4-FFF2-40B4-BE49-F238E27FC236}">
                <a16:creationId xmlns:a16="http://schemas.microsoft.com/office/drawing/2014/main" id="{DA39520B-3977-4A4F-8AF3-149499756909}"/>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solidFill>
                  <a:srgbClr val="BB4076"/>
                </a:solidFill>
                <a:latin typeface="Corbel" panose="020B0503020204020204" pitchFamily="34" charset="0"/>
                <a:cs typeface="Calibri"/>
              </a:rPr>
              <a:t>SIA | FALL 2025 | </a:t>
            </a:r>
            <a:r>
              <a:rPr lang="en-US" sz="1400" b="0" dirty="0">
                <a:solidFill>
                  <a:srgbClr val="BB4076"/>
                </a:solidFill>
                <a:latin typeface="Corbel" panose="020B0503020204020204" pitchFamily="34" charset="0"/>
                <a:cs typeface="Calibri"/>
              </a:rPr>
              <a:t>Recruiting Applicants Effectively</a:t>
            </a:r>
          </a:p>
        </p:txBody>
      </p:sp>
      <p:pic>
        <p:nvPicPr>
          <p:cNvPr id="6" name="Picture 5" descr="A group of women giving each other a high five&#10;&#10;AI-generated content may be incorrect.">
            <a:extLst>
              <a:ext uri="{FF2B5EF4-FFF2-40B4-BE49-F238E27FC236}">
                <a16:creationId xmlns:a16="http://schemas.microsoft.com/office/drawing/2014/main" id="{5915D21B-81CE-99A7-CAA9-BEE281E5B30C}"/>
              </a:ext>
            </a:extLst>
          </p:cNvPr>
          <p:cNvPicPr>
            <a:picLocks noChangeAspect="1"/>
          </p:cNvPicPr>
          <p:nvPr/>
        </p:nvPicPr>
        <p:blipFill>
          <a:blip r:embed="rId3"/>
          <a:srcRect t="6335" r="15446" b="28735"/>
          <a:stretch>
            <a:fillRect/>
          </a:stretch>
        </p:blipFill>
        <p:spPr>
          <a:xfrm>
            <a:off x="0" y="824592"/>
            <a:ext cx="9144000" cy="3949816"/>
          </a:xfrm>
          <a:prstGeom prst="rect">
            <a:avLst/>
          </a:prstGeom>
        </p:spPr>
      </p:pic>
    </p:spTree>
    <p:extLst>
      <p:ext uri="{BB962C8B-B14F-4D97-AF65-F5344CB8AC3E}">
        <p14:creationId xmlns:p14="http://schemas.microsoft.com/office/powerpoint/2010/main" val="3004586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to Recruit Applications</a:t>
            </a:r>
          </a:p>
        </p:txBody>
      </p:sp>
      <p:sp>
        <p:nvSpPr>
          <p:cNvPr id="3" name="Text Placeholder 2"/>
          <p:cNvSpPr>
            <a:spLocks noGrp="1"/>
          </p:cNvSpPr>
          <p:nvPr>
            <p:ph type="body" sz="quarter" idx="10"/>
          </p:nvPr>
        </p:nvSpPr>
        <p:spPr>
          <a:xfrm>
            <a:off x="3395473" y="1213022"/>
            <a:ext cx="5642826" cy="611516"/>
          </a:xfrm>
        </p:spPr>
        <p:txBody>
          <a:bodyPr>
            <a:normAutofit/>
          </a:bodyPr>
          <a:lstStyle/>
          <a:p>
            <a:pPr algn="r"/>
            <a:r>
              <a:rPr lang="en-US" sz="2400" b="1" dirty="0">
                <a:solidFill>
                  <a:srgbClr val="BB4076"/>
                </a:solidFill>
              </a:rPr>
              <a:t>Be a representative &amp; raise awareness!</a:t>
            </a:r>
          </a:p>
        </p:txBody>
      </p:sp>
      <p:sp>
        <p:nvSpPr>
          <p:cNvPr id="4" name="Text Placeholder 3"/>
          <p:cNvSpPr>
            <a:spLocks noGrp="1"/>
          </p:cNvSpPr>
          <p:nvPr>
            <p:ph type="body" idx="11"/>
          </p:nvPr>
        </p:nvSpPr>
        <p:spPr/>
        <p:txBody>
          <a:bodyPr/>
          <a:lstStyle/>
          <a:p>
            <a:pPr algn="r">
              <a:spcBef>
                <a:spcPts val="0"/>
              </a:spcBef>
            </a:pPr>
            <a:r>
              <a:rPr lang="en-US" sz="3200" b="1" dirty="0"/>
              <a:t>Talk about it! </a:t>
            </a:r>
          </a:p>
        </p:txBody>
      </p:sp>
      <p:sp>
        <p:nvSpPr>
          <p:cNvPr id="5" name="Footer Placeholder 2">
            <a:extLst>
              <a:ext uri="{FF2B5EF4-FFF2-40B4-BE49-F238E27FC236}">
                <a16:creationId xmlns:a16="http://schemas.microsoft.com/office/drawing/2014/main" id="{4B033523-14B4-A842-8855-D90489900592}"/>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Recruiting Applicants Effectively</a:t>
            </a:r>
          </a:p>
        </p:txBody>
      </p:sp>
      <p:pic>
        <p:nvPicPr>
          <p:cNvPr id="9" name="Picture 8" descr="A close up of a logo&#10;&#10;AI-generated content may be incorrect.">
            <a:extLst>
              <a:ext uri="{FF2B5EF4-FFF2-40B4-BE49-F238E27FC236}">
                <a16:creationId xmlns:a16="http://schemas.microsoft.com/office/drawing/2014/main" id="{60EF41C9-B3C3-9B0E-17E1-9C3A84288E08}"/>
              </a:ext>
            </a:extLst>
          </p:cNvPr>
          <p:cNvPicPr>
            <a:picLocks noChangeAspect="1"/>
          </p:cNvPicPr>
          <p:nvPr/>
        </p:nvPicPr>
        <p:blipFill>
          <a:blip r:embed="rId3"/>
          <a:stretch>
            <a:fillRect/>
          </a:stretch>
        </p:blipFill>
        <p:spPr>
          <a:xfrm>
            <a:off x="3457217" y="2660746"/>
            <a:ext cx="3233294" cy="1684916"/>
          </a:xfrm>
          <a:prstGeom prst="rect">
            <a:avLst/>
          </a:prstGeom>
        </p:spPr>
      </p:pic>
      <p:pic>
        <p:nvPicPr>
          <p:cNvPr id="11" name="Picture 10" descr="A person sitting in chairs holding a computer&#10;&#10;AI-generated content may be incorrect.">
            <a:extLst>
              <a:ext uri="{FF2B5EF4-FFF2-40B4-BE49-F238E27FC236}">
                <a16:creationId xmlns:a16="http://schemas.microsoft.com/office/drawing/2014/main" id="{8FBB88CC-0AB4-0131-CED3-C9C44984C8BF}"/>
              </a:ext>
            </a:extLst>
          </p:cNvPr>
          <p:cNvPicPr>
            <a:picLocks noChangeAspect="1"/>
          </p:cNvPicPr>
          <p:nvPr/>
        </p:nvPicPr>
        <p:blipFill>
          <a:blip r:embed="rId4"/>
          <a:srcRect t="32212" r="16040"/>
          <a:stretch>
            <a:fillRect/>
          </a:stretch>
        </p:blipFill>
        <p:spPr>
          <a:xfrm>
            <a:off x="3395473" y="1828800"/>
            <a:ext cx="5748527" cy="2610733"/>
          </a:xfrm>
          <a:prstGeom prst="rect">
            <a:avLst/>
          </a:prstGeom>
        </p:spPr>
      </p:pic>
      <p:pic>
        <p:nvPicPr>
          <p:cNvPr id="17" name="Picture 16" descr="A cartoon of a person holding a megaphone&#10;&#10;AI-generated content may be incorrect.">
            <a:extLst>
              <a:ext uri="{FF2B5EF4-FFF2-40B4-BE49-F238E27FC236}">
                <a16:creationId xmlns:a16="http://schemas.microsoft.com/office/drawing/2014/main" id="{CCECFA5D-4497-73A7-910E-CC99A229885E}"/>
              </a:ext>
            </a:extLst>
          </p:cNvPr>
          <p:cNvPicPr>
            <a:picLocks noChangeAspect="1"/>
          </p:cNvPicPr>
          <p:nvPr/>
        </p:nvPicPr>
        <p:blipFill>
          <a:blip r:embed="rId5"/>
          <a:srcRect r="36435"/>
          <a:stretch>
            <a:fillRect/>
          </a:stretch>
        </p:blipFill>
        <p:spPr>
          <a:xfrm>
            <a:off x="288014" y="1732400"/>
            <a:ext cx="3468458" cy="3069342"/>
          </a:xfrm>
          <a:prstGeom prst="rect">
            <a:avLst/>
          </a:prstGeom>
        </p:spPr>
      </p:pic>
    </p:spTree>
    <p:extLst>
      <p:ext uri="{BB962C8B-B14F-4D97-AF65-F5344CB8AC3E}">
        <p14:creationId xmlns:p14="http://schemas.microsoft.com/office/powerpoint/2010/main" val="2884821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56FE2-BE14-349C-F7E5-82172BF0F6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B4FBB37-1D34-B4AC-CFF7-22308E1CE860}"/>
              </a:ext>
            </a:extLst>
          </p:cNvPr>
          <p:cNvSpPr>
            <a:spLocks noGrp="1"/>
          </p:cNvSpPr>
          <p:nvPr>
            <p:ph type="title"/>
          </p:nvPr>
        </p:nvSpPr>
        <p:spPr/>
        <p:txBody>
          <a:bodyPr/>
          <a:lstStyle/>
          <a:p>
            <a:r>
              <a:rPr lang="en-US" dirty="0"/>
              <a:t>Know the Basics</a:t>
            </a:r>
          </a:p>
        </p:txBody>
      </p:sp>
      <p:sp>
        <p:nvSpPr>
          <p:cNvPr id="5" name="Footer Placeholder 2">
            <a:extLst>
              <a:ext uri="{FF2B5EF4-FFF2-40B4-BE49-F238E27FC236}">
                <a16:creationId xmlns:a16="http://schemas.microsoft.com/office/drawing/2014/main" id="{677FCAE4-F4A1-B7D8-8E8E-C87F67AF9930}"/>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solidFill>
                  <a:srgbClr val="BB4076"/>
                </a:solidFill>
                <a:latin typeface="Corbel" panose="020B0503020204020204" pitchFamily="34" charset="0"/>
                <a:cs typeface="Calibri"/>
              </a:rPr>
              <a:t>SIA | FALL 2025 | </a:t>
            </a:r>
            <a:r>
              <a:rPr lang="en-US" sz="1400" b="0" dirty="0">
                <a:solidFill>
                  <a:srgbClr val="BB4076"/>
                </a:solidFill>
                <a:latin typeface="Corbel" panose="020B0503020204020204" pitchFamily="34" charset="0"/>
                <a:cs typeface="Calibri"/>
              </a:rPr>
              <a:t>Recruiting Applicants Effectively</a:t>
            </a:r>
          </a:p>
        </p:txBody>
      </p:sp>
      <p:sp>
        <p:nvSpPr>
          <p:cNvPr id="11" name="Text Placeholder 3">
            <a:extLst>
              <a:ext uri="{FF2B5EF4-FFF2-40B4-BE49-F238E27FC236}">
                <a16:creationId xmlns:a16="http://schemas.microsoft.com/office/drawing/2014/main" id="{054CB29C-EF77-4D35-683C-765F46CC3D4D}"/>
              </a:ext>
            </a:extLst>
          </p:cNvPr>
          <p:cNvSpPr>
            <a:spLocks noGrp="1"/>
          </p:cNvSpPr>
          <p:nvPr>
            <p:ph type="body" sz="quarter" idx="10"/>
          </p:nvPr>
        </p:nvSpPr>
        <p:spPr>
          <a:xfrm>
            <a:off x="569128" y="1203049"/>
            <a:ext cx="8229600" cy="3485943"/>
          </a:xfrm>
        </p:spPr>
        <p:txBody>
          <a:bodyPr/>
          <a:lstStyle/>
          <a:p>
            <a:pPr marL="457200" indent="-457200">
              <a:spcBef>
                <a:spcPts val="0"/>
              </a:spcBef>
              <a:spcAft>
                <a:spcPts val="1200"/>
              </a:spcAft>
              <a:buClr>
                <a:srgbClr val="BB4076"/>
              </a:buClr>
              <a:buFont typeface="Wingdings" panose="05000000000000000000" pitchFamily="2" charset="2"/>
              <a:buChar char="§"/>
            </a:pPr>
            <a:r>
              <a:rPr lang="en-US" sz="2800" dirty="0"/>
              <a:t>Eligibility requirements</a:t>
            </a:r>
          </a:p>
          <a:p>
            <a:pPr marL="457200" indent="-457200">
              <a:spcBef>
                <a:spcPts val="0"/>
              </a:spcBef>
              <a:spcAft>
                <a:spcPts val="1200"/>
              </a:spcAft>
              <a:buClr>
                <a:srgbClr val="BB4076"/>
              </a:buClr>
              <a:buFont typeface="Wingdings" panose="05000000000000000000" pitchFamily="2" charset="2"/>
              <a:buChar char="§"/>
            </a:pPr>
            <a:r>
              <a:rPr lang="en-US" sz="2800" dirty="0"/>
              <a:t>Application requirements</a:t>
            </a:r>
          </a:p>
          <a:p>
            <a:pPr marL="457200" indent="-457200">
              <a:spcBef>
                <a:spcPts val="0"/>
              </a:spcBef>
              <a:spcAft>
                <a:spcPts val="1200"/>
              </a:spcAft>
              <a:buClr>
                <a:srgbClr val="BB4076"/>
              </a:buClr>
              <a:buFont typeface="Wingdings" panose="05000000000000000000" pitchFamily="2" charset="2"/>
              <a:buChar char="§"/>
            </a:pPr>
            <a:r>
              <a:rPr lang="en-US" sz="2800" dirty="0"/>
              <a:t>How to apply</a:t>
            </a:r>
          </a:p>
          <a:p>
            <a:pPr marL="457200" indent="-457200">
              <a:spcBef>
                <a:spcPts val="0"/>
              </a:spcBef>
              <a:spcAft>
                <a:spcPts val="1200"/>
              </a:spcAft>
              <a:buClr>
                <a:srgbClr val="BB4076"/>
              </a:buClr>
              <a:buFont typeface="Wingdings" panose="05000000000000000000" pitchFamily="2" charset="2"/>
              <a:buChar char="§"/>
            </a:pPr>
            <a:r>
              <a:rPr lang="en-US" sz="2800" dirty="0"/>
              <a:t>Deadline: November 15</a:t>
            </a:r>
          </a:p>
          <a:p>
            <a:pPr marL="457200" indent="-457200">
              <a:spcBef>
                <a:spcPts val="0"/>
              </a:spcBef>
              <a:spcAft>
                <a:spcPts val="1200"/>
              </a:spcAft>
              <a:buClr>
                <a:srgbClr val="BB4076"/>
              </a:buClr>
              <a:buFont typeface="Wingdings" panose="05000000000000000000" pitchFamily="2" charset="2"/>
              <a:buChar char="§"/>
            </a:pPr>
            <a:r>
              <a:rPr lang="en-US" sz="2800" dirty="0"/>
              <a:t>Questions? Contact </a:t>
            </a:r>
            <a:r>
              <a:rPr lang="en-US" sz="2800" dirty="0">
                <a:hlinkClick r:id="rId3"/>
              </a:rPr>
              <a:t>lydawards@soroptimist.org</a:t>
            </a:r>
            <a:endParaRPr lang="en-US" sz="2800" dirty="0"/>
          </a:p>
        </p:txBody>
      </p:sp>
      <p:cxnSp>
        <p:nvCxnSpPr>
          <p:cNvPr id="13" name="Straight Connector 12">
            <a:extLst>
              <a:ext uri="{FF2B5EF4-FFF2-40B4-BE49-F238E27FC236}">
                <a16:creationId xmlns:a16="http://schemas.microsoft.com/office/drawing/2014/main" id="{0ED7BB6E-8BD0-FAF8-1A25-9C5305978D8B}"/>
              </a:ext>
            </a:extLst>
          </p:cNvPr>
          <p:cNvCxnSpPr>
            <a:cxnSpLocks/>
          </p:cNvCxnSpPr>
          <p:nvPr/>
        </p:nvCxnSpPr>
        <p:spPr>
          <a:xfrm>
            <a:off x="0" y="4709152"/>
            <a:ext cx="9144000" cy="81481"/>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15" name="Picture 14">
            <a:extLst>
              <a:ext uri="{FF2B5EF4-FFF2-40B4-BE49-F238E27FC236}">
                <a16:creationId xmlns:a16="http://schemas.microsoft.com/office/drawing/2014/main" id="{67CB8D04-E8AC-3FF7-D789-240B34452DF6}"/>
              </a:ext>
            </a:extLst>
          </p:cNvPr>
          <p:cNvPicPr>
            <a:picLocks noChangeAspect="1"/>
          </p:cNvPicPr>
          <p:nvPr/>
        </p:nvPicPr>
        <p:blipFill>
          <a:blip r:embed="rId4"/>
          <a:stretch>
            <a:fillRect/>
          </a:stretch>
        </p:blipFill>
        <p:spPr>
          <a:xfrm>
            <a:off x="5437914" y="1548143"/>
            <a:ext cx="2722325" cy="1418642"/>
          </a:xfrm>
          <a:prstGeom prst="rect">
            <a:avLst/>
          </a:prstGeom>
        </p:spPr>
      </p:pic>
    </p:spTree>
    <p:extLst>
      <p:ext uri="{BB962C8B-B14F-4D97-AF65-F5344CB8AC3E}">
        <p14:creationId xmlns:p14="http://schemas.microsoft.com/office/powerpoint/2010/main" val="389926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F6D03-18CC-D837-8D30-12D129D6B7F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4A8168-3071-055F-FCAE-0846B8B009A5}"/>
              </a:ext>
            </a:extLst>
          </p:cNvPr>
          <p:cNvSpPr>
            <a:spLocks noGrp="1"/>
          </p:cNvSpPr>
          <p:nvPr>
            <p:ph sz="quarter" idx="2"/>
          </p:nvPr>
        </p:nvSpPr>
        <p:spPr>
          <a:xfrm>
            <a:off x="360588" y="1086131"/>
            <a:ext cx="8424133" cy="2743485"/>
          </a:xfrm>
        </p:spPr>
        <p:txBody>
          <a:bodyPr numCol="2"/>
          <a:lstStyle/>
          <a:p>
            <a:pPr marL="171450" indent="-171450">
              <a:spcBef>
                <a:spcPts val="0"/>
              </a:spcBef>
              <a:spcAft>
                <a:spcPts val="600"/>
              </a:spcAft>
              <a:buClr>
                <a:srgbClr val="BB4076"/>
              </a:buClr>
              <a:buFont typeface="Arial" panose="020B0604020202020204" pitchFamily="34" charset="0"/>
              <a:buChar char="•"/>
            </a:pPr>
            <a:r>
              <a:rPr lang="en-US" sz="1400" dirty="0"/>
              <a:t>Local schools </a:t>
            </a:r>
            <a:r>
              <a:rPr lang="en-US" sz="1400" i="1" dirty="0"/>
              <a:t>(community colleges, universities, adult education centers, vocational/training schools)</a:t>
            </a:r>
          </a:p>
          <a:p>
            <a:pPr marL="171450" lvl="0" indent="-171450">
              <a:spcBef>
                <a:spcPts val="0"/>
              </a:spcBef>
              <a:spcAft>
                <a:spcPts val="600"/>
              </a:spcAft>
              <a:buClr>
                <a:srgbClr val="BB4076"/>
              </a:buClr>
              <a:buFont typeface="Arial" panose="020B0604020202020204" pitchFamily="34" charset="0"/>
              <a:buChar char="•"/>
            </a:pPr>
            <a:r>
              <a:rPr lang="en-US" sz="1400" dirty="0"/>
              <a:t>Community/recreation centers </a:t>
            </a:r>
          </a:p>
          <a:p>
            <a:pPr marL="171450" lvl="0" indent="-171450">
              <a:spcBef>
                <a:spcPts val="0"/>
              </a:spcBef>
              <a:spcAft>
                <a:spcPts val="600"/>
              </a:spcAft>
              <a:buClr>
                <a:srgbClr val="BB4076"/>
              </a:buClr>
              <a:buFont typeface="Arial" panose="020B0604020202020204" pitchFamily="34" charset="0"/>
              <a:buChar char="•"/>
            </a:pPr>
            <a:r>
              <a:rPr lang="en-US" sz="1400" dirty="0"/>
              <a:t>Charitable organizations</a:t>
            </a:r>
          </a:p>
          <a:p>
            <a:pPr marL="171450" lvl="0" indent="-171450">
              <a:spcBef>
                <a:spcPts val="0"/>
              </a:spcBef>
              <a:spcAft>
                <a:spcPts val="600"/>
              </a:spcAft>
              <a:buClr>
                <a:srgbClr val="BB4076"/>
              </a:buClr>
              <a:buFont typeface="Arial" panose="020B0604020202020204" pitchFamily="34" charset="0"/>
              <a:buChar char="•"/>
            </a:pPr>
            <a:r>
              <a:rPr lang="en-US" sz="1400" dirty="0"/>
              <a:t>Homeless shelters &amp; transitional housing programs</a:t>
            </a:r>
          </a:p>
          <a:p>
            <a:pPr marL="171450" lvl="0" indent="-171450">
              <a:spcBef>
                <a:spcPts val="0"/>
              </a:spcBef>
              <a:spcAft>
                <a:spcPts val="600"/>
              </a:spcAft>
              <a:buClr>
                <a:srgbClr val="BB4076"/>
              </a:buClr>
              <a:buFont typeface="Arial" panose="020B0604020202020204" pitchFamily="34" charset="0"/>
              <a:buChar char="•"/>
            </a:pPr>
            <a:r>
              <a:rPr lang="en-US" sz="1400" dirty="0"/>
              <a:t>Domestic violence shelters </a:t>
            </a:r>
          </a:p>
          <a:p>
            <a:pPr marL="171450" lvl="0" indent="-171450">
              <a:spcBef>
                <a:spcPts val="0"/>
              </a:spcBef>
              <a:spcAft>
                <a:spcPts val="600"/>
              </a:spcAft>
              <a:buClr>
                <a:srgbClr val="BB4076"/>
              </a:buClr>
              <a:buFont typeface="Arial" panose="020B0604020202020204" pitchFamily="34" charset="0"/>
              <a:buChar char="•"/>
            </a:pPr>
            <a:r>
              <a:rPr lang="en-US" sz="1400" dirty="0"/>
              <a:t>Food banks </a:t>
            </a:r>
          </a:p>
          <a:p>
            <a:pPr marL="171450" lvl="0" indent="-171450">
              <a:spcBef>
                <a:spcPts val="0"/>
              </a:spcBef>
              <a:spcAft>
                <a:spcPts val="600"/>
              </a:spcAft>
              <a:buClr>
                <a:srgbClr val="BB4076"/>
              </a:buClr>
              <a:buFont typeface="Arial" panose="020B0604020202020204" pitchFamily="34" charset="0"/>
              <a:buChar char="•"/>
            </a:pPr>
            <a:r>
              <a:rPr lang="en-US" sz="1400" dirty="0"/>
              <a:t>Women’s health centers </a:t>
            </a:r>
          </a:p>
          <a:p>
            <a:pPr marL="171450" indent="-171450">
              <a:spcBef>
                <a:spcPts val="0"/>
              </a:spcBef>
              <a:spcAft>
                <a:spcPts val="600"/>
              </a:spcAft>
              <a:buClr>
                <a:srgbClr val="BB4076"/>
              </a:buClr>
              <a:buFont typeface="Arial" panose="020B0604020202020204" pitchFamily="34" charset="0"/>
              <a:buChar char="•"/>
            </a:pPr>
            <a:r>
              <a:rPr lang="en-US" sz="1400" dirty="0"/>
              <a:t>Community health clinics </a:t>
            </a:r>
          </a:p>
          <a:p>
            <a:pPr marL="171450" lvl="0" indent="-171450">
              <a:spcBef>
                <a:spcPts val="0"/>
              </a:spcBef>
              <a:spcAft>
                <a:spcPts val="600"/>
              </a:spcAft>
              <a:buClr>
                <a:srgbClr val="BB4076"/>
              </a:buClr>
              <a:buFont typeface="Arial" panose="020B0604020202020204" pitchFamily="34" charset="0"/>
              <a:buChar char="•"/>
            </a:pPr>
            <a:r>
              <a:rPr lang="en-US" sz="1400" dirty="0"/>
              <a:t>Childcare or daycare facilities </a:t>
            </a:r>
          </a:p>
          <a:p>
            <a:pPr marL="171450" indent="-171450">
              <a:spcBef>
                <a:spcPts val="0"/>
              </a:spcBef>
              <a:spcAft>
                <a:spcPts val="600"/>
              </a:spcAft>
              <a:buClr>
                <a:srgbClr val="BB4076"/>
              </a:buClr>
              <a:buFont typeface="Arial" panose="020B0604020202020204" pitchFamily="34" charset="0"/>
              <a:buChar char="•"/>
            </a:pPr>
            <a:r>
              <a:rPr lang="en-US" sz="1400" dirty="0"/>
              <a:t>Government public assistance offices </a:t>
            </a:r>
          </a:p>
          <a:p>
            <a:pPr marL="171450" lvl="0" indent="-171450">
              <a:spcBef>
                <a:spcPts val="0"/>
              </a:spcBef>
              <a:spcAft>
                <a:spcPts val="600"/>
              </a:spcAft>
              <a:buClr>
                <a:srgbClr val="BB4076"/>
              </a:buClr>
              <a:buFont typeface="Arial" panose="020B0604020202020204" pitchFamily="34" charset="0"/>
              <a:buChar char="•"/>
            </a:pPr>
            <a:r>
              <a:rPr lang="en-US" sz="1400" dirty="0"/>
              <a:t>Welfare-to-work programs </a:t>
            </a:r>
          </a:p>
          <a:p>
            <a:pPr marL="171450" lvl="0" indent="-171450">
              <a:spcBef>
                <a:spcPts val="0"/>
              </a:spcBef>
              <a:spcAft>
                <a:spcPts val="600"/>
              </a:spcAft>
              <a:buClr>
                <a:srgbClr val="BB4076"/>
              </a:buClr>
              <a:buFont typeface="Arial" panose="020B0604020202020204" pitchFamily="34" charset="0"/>
              <a:buChar char="•"/>
            </a:pPr>
            <a:r>
              <a:rPr lang="en-US" sz="1400" dirty="0"/>
              <a:t>Employment agencies</a:t>
            </a:r>
          </a:p>
          <a:p>
            <a:pPr marL="171450" lvl="0" indent="-171450">
              <a:spcBef>
                <a:spcPts val="0"/>
              </a:spcBef>
              <a:spcAft>
                <a:spcPts val="600"/>
              </a:spcAft>
              <a:buClr>
                <a:srgbClr val="BB4076"/>
              </a:buClr>
              <a:buFont typeface="Arial" panose="020B0604020202020204" pitchFamily="34" charset="0"/>
              <a:buChar char="•"/>
            </a:pPr>
            <a:r>
              <a:rPr lang="en-US" sz="1400" dirty="0"/>
              <a:t>Local job/career fairs </a:t>
            </a:r>
          </a:p>
          <a:p>
            <a:pPr marL="171450" lvl="0" indent="-171450">
              <a:spcBef>
                <a:spcPts val="0"/>
              </a:spcBef>
              <a:spcAft>
                <a:spcPts val="600"/>
              </a:spcAft>
              <a:buClr>
                <a:srgbClr val="BB4076"/>
              </a:buClr>
              <a:buFont typeface="Arial" panose="020B0604020202020204" pitchFamily="34" charset="0"/>
              <a:buChar char="•"/>
            </a:pPr>
            <a:r>
              <a:rPr lang="en-US" sz="1400" dirty="0"/>
              <a:t>Addiction recovery &amp; rehabilitation centers</a:t>
            </a:r>
          </a:p>
          <a:p>
            <a:pPr marL="171450" lvl="0" indent="-171450">
              <a:spcBef>
                <a:spcPts val="0"/>
              </a:spcBef>
              <a:spcAft>
                <a:spcPts val="600"/>
              </a:spcAft>
              <a:buClr>
                <a:srgbClr val="BB4076"/>
              </a:buClr>
              <a:buFont typeface="Arial" panose="020B0604020202020204" pitchFamily="34" charset="0"/>
              <a:buChar char="•"/>
            </a:pPr>
            <a:r>
              <a:rPr lang="en-US" sz="1400" dirty="0"/>
              <a:t>Organizations working with women and girls </a:t>
            </a:r>
          </a:p>
          <a:p>
            <a:pPr marL="171450" lvl="0" indent="-171450">
              <a:spcBef>
                <a:spcPts val="0"/>
              </a:spcBef>
              <a:spcAft>
                <a:spcPts val="600"/>
              </a:spcAft>
              <a:buClr>
                <a:srgbClr val="BB4076"/>
              </a:buClr>
              <a:buFont typeface="Arial" panose="020B0604020202020204" pitchFamily="34" charset="0"/>
              <a:buChar char="•"/>
            </a:pPr>
            <a:r>
              <a:rPr lang="en-US" sz="1400" dirty="0"/>
              <a:t>Libraries</a:t>
            </a:r>
          </a:p>
          <a:p>
            <a:pPr marL="171450" indent="-171450">
              <a:spcBef>
                <a:spcPts val="0"/>
              </a:spcBef>
              <a:spcAft>
                <a:spcPts val="600"/>
              </a:spcAft>
              <a:buClr>
                <a:srgbClr val="BB4076"/>
              </a:buClr>
              <a:buFont typeface="Arial" panose="020B0604020202020204" pitchFamily="34" charset="0"/>
              <a:buChar char="•"/>
            </a:pPr>
            <a:r>
              <a:rPr lang="en-US" sz="1400" dirty="0"/>
              <a:t>Places of worship </a:t>
            </a:r>
          </a:p>
        </p:txBody>
      </p:sp>
      <p:sp>
        <p:nvSpPr>
          <p:cNvPr id="4" name="Title 3">
            <a:extLst>
              <a:ext uri="{FF2B5EF4-FFF2-40B4-BE49-F238E27FC236}">
                <a16:creationId xmlns:a16="http://schemas.microsoft.com/office/drawing/2014/main" id="{96629420-AB80-E7F3-605A-D5FEE9C3587E}"/>
              </a:ext>
            </a:extLst>
          </p:cNvPr>
          <p:cNvSpPr>
            <a:spLocks noGrp="1"/>
          </p:cNvSpPr>
          <p:nvPr>
            <p:ph type="title"/>
          </p:nvPr>
        </p:nvSpPr>
        <p:spPr/>
        <p:txBody>
          <a:bodyPr>
            <a:normAutofit fontScale="90000"/>
          </a:bodyPr>
          <a:lstStyle/>
          <a:p>
            <a:r>
              <a:rPr lang="en-US" dirty="0"/>
              <a:t>Make a list of organizations to contact</a:t>
            </a:r>
          </a:p>
        </p:txBody>
      </p:sp>
      <p:sp>
        <p:nvSpPr>
          <p:cNvPr id="7" name="Footer Placeholder 2">
            <a:extLst>
              <a:ext uri="{FF2B5EF4-FFF2-40B4-BE49-F238E27FC236}">
                <a16:creationId xmlns:a16="http://schemas.microsoft.com/office/drawing/2014/main" id="{01BF8DEA-6D08-705E-4713-1FE47174139A}"/>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Recruiting Applicants Effectively</a:t>
            </a:r>
          </a:p>
          <a:p>
            <a:pPr algn="ctr"/>
            <a:endParaRPr lang="en-US" sz="2400" b="0" spc="300" dirty="0">
              <a:latin typeface="Tw Cen MT"/>
              <a:cs typeface="Tw Cen MT"/>
            </a:endParaRPr>
          </a:p>
        </p:txBody>
      </p:sp>
      <p:sp>
        <p:nvSpPr>
          <p:cNvPr id="3" name="Text Placeholder 2">
            <a:extLst>
              <a:ext uri="{FF2B5EF4-FFF2-40B4-BE49-F238E27FC236}">
                <a16:creationId xmlns:a16="http://schemas.microsoft.com/office/drawing/2014/main" id="{4588BE5A-5E00-FA6D-340E-AFCA4C15BEE2}"/>
              </a:ext>
            </a:extLst>
          </p:cNvPr>
          <p:cNvSpPr txBox="1">
            <a:spLocks/>
          </p:cNvSpPr>
          <p:nvPr/>
        </p:nvSpPr>
        <p:spPr>
          <a:xfrm>
            <a:off x="1601608" y="4057369"/>
            <a:ext cx="5377439" cy="61493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600" b="1" dirty="0">
                <a:solidFill>
                  <a:srgbClr val="293374"/>
                </a:solidFill>
              </a:rPr>
              <a:t>Think about who you already know!</a:t>
            </a:r>
          </a:p>
        </p:txBody>
      </p:sp>
    </p:spTree>
    <p:extLst>
      <p:ext uri="{BB962C8B-B14F-4D97-AF65-F5344CB8AC3E}">
        <p14:creationId xmlns:p14="http://schemas.microsoft.com/office/powerpoint/2010/main" val="770083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415CD-0A58-DF60-368B-E2376EEA2A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714460-437E-1607-35CB-FCF925AB7C7B}"/>
              </a:ext>
            </a:extLst>
          </p:cNvPr>
          <p:cNvSpPr>
            <a:spLocks noGrp="1"/>
          </p:cNvSpPr>
          <p:nvPr>
            <p:ph type="title"/>
          </p:nvPr>
        </p:nvSpPr>
        <p:spPr/>
        <p:txBody>
          <a:bodyPr>
            <a:normAutofit fontScale="90000"/>
          </a:bodyPr>
          <a:lstStyle/>
          <a:p>
            <a:r>
              <a:rPr lang="en-US" dirty="0"/>
              <a:t>PRO-TIP:</a:t>
            </a:r>
          </a:p>
        </p:txBody>
      </p:sp>
      <p:sp>
        <p:nvSpPr>
          <p:cNvPr id="4" name="Text Placeholder 3">
            <a:extLst>
              <a:ext uri="{FF2B5EF4-FFF2-40B4-BE49-F238E27FC236}">
                <a16:creationId xmlns:a16="http://schemas.microsoft.com/office/drawing/2014/main" id="{C336D9EB-A289-75AB-590C-80111686160D}"/>
              </a:ext>
            </a:extLst>
          </p:cNvPr>
          <p:cNvSpPr>
            <a:spLocks noGrp="1"/>
          </p:cNvSpPr>
          <p:nvPr>
            <p:ph type="body" idx="11"/>
          </p:nvPr>
        </p:nvSpPr>
        <p:spPr>
          <a:xfrm>
            <a:off x="500185" y="1220422"/>
            <a:ext cx="2641599" cy="3069342"/>
          </a:xfrm>
        </p:spPr>
        <p:txBody>
          <a:bodyPr/>
          <a:lstStyle/>
          <a:p>
            <a:pPr algn="r"/>
            <a:r>
              <a:rPr lang="en-US" b="1" dirty="0">
                <a:solidFill>
                  <a:srgbClr val="BB4076"/>
                </a:solidFill>
              </a:rPr>
              <a:t>Develop</a:t>
            </a:r>
            <a:r>
              <a:rPr lang="en-US" b="1" dirty="0"/>
              <a:t> </a:t>
            </a:r>
            <a:r>
              <a:rPr lang="en-US" sz="2800" b="1" dirty="0">
                <a:solidFill>
                  <a:schemeClr val="bg1"/>
                </a:solidFill>
              </a:rPr>
              <a:t>personal contacts </a:t>
            </a:r>
            <a:r>
              <a:rPr lang="en-US" b="1" dirty="0">
                <a:solidFill>
                  <a:srgbClr val="BB4076"/>
                </a:solidFill>
              </a:rPr>
              <a:t>and</a:t>
            </a:r>
            <a:r>
              <a:rPr lang="en-US" b="1" dirty="0"/>
              <a:t> </a:t>
            </a:r>
            <a:r>
              <a:rPr lang="en-US" sz="2800" b="1" dirty="0">
                <a:solidFill>
                  <a:schemeClr val="bg1"/>
                </a:solidFill>
              </a:rPr>
              <a:t>direct relationships</a:t>
            </a:r>
            <a:r>
              <a:rPr lang="en-US" b="1" dirty="0"/>
              <a:t>.</a:t>
            </a:r>
          </a:p>
        </p:txBody>
      </p:sp>
      <p:sp>
        <p:nvSpPr>
          <p:cNvPr id="5" name="Footer Placeholder 2">
            <a:extLst>
              <a:ext uri="{FF2B5EF4-FFF2-40B4-BE49-F238E27FC236}">
                <a16:creationId xmlns:a16="http://schemas.microsoft.com/office/drawing/2014/main" id="{BCC69BD0-D5D9-F8E8-656A-8ECE7934383F}"/>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Recruiting Applicants Effectively</a:t>
            </a:r>
          </a:p>
        </p:txBody>
      </p:sp>
      <p:pic>
        <p:nvPicPr>
          <p:cNvPr id="12" name="Picture 11" descr="A person shaking hands with another person&#10;&#10;AI-generated content may be incorrect.">
            <a:extLst>
              <a:ext uri="{FF2B5EF4-FFF2-40B4-BE49-F238E27FC236}">
                <a16:creationId xmlns:a16="http://schemas.microsoft.com/office/drawing/2014/main" id="{C37F87C9-4A39-1F93-8253-7D1C6A681787}"/>
              </a:ext>
            </a:extLst>
          </p:cNvPr>
          <p:cNvPicPr>
            <a:picLocks noChangeAspect="1"/>
          </p:cNvPicPr>
          <p:nvPr/>
        </p:nvPicPr>
        <p:blipFill>
          <a:blip r:embed="rId3"/>
          <a:srcRect l="6447" r="14661" b="4020"/>
          <a:stretch>
            <a:fillRect/>
          </a:stretch>
        </p:blipFill>
        <p:spPr>
          <a:xfrm>
            <a:off x="3402052" y="1086273"/>
            <a:ext cx="4877181" cy="3337640"/>
          </a:xfrm>
          <a:prstGeom prst="rect">
            <a:avLst/>
          </a:prstGeom>
        </p:spPr>
      </p:pic>
    </p:spTree>
    <p:extLst>
      <p:ext uri="{BB962C8B-B14F-4D97-AF65-F5344CB8AC3E}">
        <p14:creationId xmlns:p14="http://schemas.microsoft.com/office/powerpoint/2010/main" val="578393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257B879-712D-905F-FDC8-FDEF71096E2B}"/>
              </a:ext>
            </a:extLst>
          </p:cNvPr>
          <p:cNvSpPr/>
          <p:nvPr/>
        </p:nvSpPr>
        <p:spPr>
          <a:xfrm>
            <a:off x="0" y="0"/>
            <a:ext cx="9144000" cy="79440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306C8D2-2123-A42D-BD34-3C778552A402}"/>
              </a:ext>
            </a:extLst>
          </p:cNvPr>
          <p:cNvSpPr/>
          <p:nvPr/>
        </p:nvSpPr>
        <p:spPr>
          <a:xfrm>
            <a:off x="0" y="4727304"/>
            <a:ext cx="9144000" cy="41522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3672160-BF9D-D700-CADC-3A7BDCC79CDC}"/>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solidFill>
                  <a:srgbClr val="BB4076"/>
                </a:solidFill>
                <a:latin typeface="Corbel" panose="020B0503020204020204" pitchFamily="34" charset="0"/>
                <a:cs typeface="Calibri"/>
              </a:rPr>
              <a:t>SIA | FALL 2025 | </a:t>
            </a:r>
            <a:r>
              <a:rPr lang="en-US" sz="1400" b="0" dirty="0">
                <a:solidFill>
                  <a:srgbClr val="BB4076"/>
                </a:solidFill>
                <a:latin typeface="Corbel" panose="020B0503020204020204" pitchFamily="34" charset="0"/>
                <a:cs typeface="Calibri"/>
              </a:rPr>
              <a:t>Recruiting Applicants Effectively</a:t>
            </a:r>
          </a:p>
        </p:txBody>
      </p:sp>
      <p:sp>
        <p:nvSpPr>
          <p:cNvPr id="4" name="Title 2">
            <a:extLst>
              <a:ext uri="{FF2B5EF4-FFF2-40B4-BE49-F238E27FC236}">
                <a16:creationId xmlns:a16="http://schemas.microsoft.com/office/drawing/2014/main" id="{B2F0A3F6-7E66-7821-BACF-B2E49CDB9EDC}"/>
              </a:ext>
            </a:extLst>
          </p:cNvPr>
          <p:cNvSpPr txBox="1">
            <a:spLocks/>
          </p:cNvSpPr>
          <p:nvPr/>
        </p:nvSpPr>
        <p:spPr>
          <a:xfrm>
            <a:off x="457200" y="66877"/>
            <a:ext cx="8229600" cy="63217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a:solidFill>
                  <a:srgbClr val="BB4076"/>
                </a:solidFill>
              </a:rPr>
              <a:t>Customizable Templates</a:t>
            </a:r>
          </a:p>
        </p:txBody>
      </p:sp>
      <p:pic>
        <p:nvPicPr>
          <p:cNvPr id="6" name="Picture 5">
            <a:extLst>
              <a:ext uri="{FF2B5EF4-FFF2-40B4-BE49-F238E27FC236}">
                <a16:creationId xmlns:a16="http://schemas.microsoft.com/office/drawing/2014/main" id="{C9E9A472-F31F-2B52-4A60-850C1824528F}"/>
              </a:ext>
            </a:extLst>
          </p:cNvPr>
          <p:cNvPicPr>
            <a:picLocks noChangeAspect="1"/>
          </p:cNvPicPr>
          <p:nvPr/>
        </p:nvPicPr>
        <p:blipFill>
          <a:blip r:embed="rId3"/>
          <a:stretch>
            <a:fillRect/>
          </a:stretch>
        </p:blipFill>
        <p:spPr>
          <a:xfrm rot="21111612">
            <a:off x="677015" y="1216358"/>
            <a:ext cx="2685016" cy="3296003"/>
          </a:xfrm>
          <a:prstGeom prst="rect">
            <a:avLst/>
          </a:prstGeom>
        </p:spPr>
      </p:pic>
      <p:pic>
        <p:nvPicPr>
          <p:cNvPr id="7" name="Picture 6">
            <a:extLst>
              <a:ext uri="{FF2B5EF4-FFF2-40B4-BE49-F238E27FC236}">
                <a16:creationId xmlns:a16="http://schemas.microsoft.com/office/drawing/2014/main" id="{86517C68-0CF6-3CFA-349A-2D8823C858FC}"/>
              </a:ext>
            </a:extLst>
          </p:cNvPr>
          <p:cNvPicPr>
            <a:picLocks noChangeAspect="1"/>
          </p:cNvPicPr>
          <p:nvPr/>
        </p:nvPicPr>
        <p:blipFill>
          <a:blip r:embed="rId4"/>
          <a:srcRect/>
          <a:stretch>
            <a:fillRect/>
          </a:stretch>
        </p:blipFill>
        <p:spPr>
          <a:xfrm>
            <a:off x="1969627" y="987811"/>
            <a:ext cx="2699819" cy="3348775"/>
          </a:xfrm>
          <a:prstGeom prst="rect">
            <a:avLst/>
          </a:prstGeom>
        </p:spPr>
      </p:pic>
      <p:pic>
        <p:nvPicPr>
          <p:cNvPr id="8" name="Picture 7">
            <a:extLst>
              <a:ext uri="{FF2B5EF4-FFF2-40B4-BE49-F238E27FC236}">
                <a16:creationId xmlns:a16="http://schemas.microsoft.com/office/drawing/2014/main" id="{0C4A9627-0D91-5EE6-D0C3-988E0FC04B89}"/>
              </a:ext>
            </a:extLst>
          </p:cNvPr>
          <p:cNvPicPr>
            <a:picLocks noChangeAspect="1"/>
          </p:cNvPicPr>
          <p:nvPr/>
        </p:nvPicPr>
        <p:blipFill>
          <a:blip r:embed="rId5"/>
          <a:stretch>
            <a:fillRect/>
          </a:stretch>
        </p:blipFill>
        <p:spPr>
          <a:xfrm rot="775217">
            <a:off x="3155550" y="1084208"/>
            <a:ext cx="2598767" cy="3333813"/>
          </a:xfrm>
          <a:prstGeom prst="rect">
            <a:avLst/>
          </a:prstGeom>
        </p:spPr>
      </p:pic>
      <p:sp>
        <p:nvSpPr>
          <p:cNvPr id="13" name="Title 2">
            <a:extLst>
              <a:ext uri="{FF2B5EF4-FFF2-40B4-BE49-F238E27FC236}">
                <a16:creationId xmlns:a16="http://schemas.microsoft.com/office/drawing/2014/main" id="{025BEE1C-3253-297E-11AC-689879B2D805}"/>
              </a:ext>
            </a:extLst>
          </p:cNvPr>
          <p:cNvSpPr txBox="1">
            <a:spLocks/>
          </p:cNvSpPr>
          <p:nvPr/>
        </p:nvSpPr>
        <p:spPr>
          <a:xfrm>
            <a:off x="6564774" y="3424834"/>
            <a:ext cx="2122026" cy="91175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solidFill>
                  <a:schemeClr val="bg1"/>
                </a:solidFill>
              </a:rPr>
              <a:t>Download,  edit, and send!</a:t>
            </a:r>
          </a:p>
        </p:txBody>
      </p:sp>
      <p:sp>
        <p:nvSpPr>
          <p:cNvPr id="14" name="Title 2">
            <a:extLst>
              <a:ext uri="{FF2B5EF4-FFF2-40B4-BE49-F238E27FC236}">
                <a16:creationId xmlns:a16="http://schemas.microsoft.com/office/drawing/2014/main" id="{4E7D3AAC-C25C-6AF3-E538-80418A9C86D9}"/>
              </a:ext>
            </a:extLst>
          </p:cNvPr>
          <p:cNvSpPr txBox="1">
            <a:spLocks/>
          </p:cNvSpPr>
          <p:nvPr/>
        </p:nvSpPr>
        <p:spPr>
          <a:xfrm>
            <a:off x="6157211" y="1321843"/>
            <a:ext cx="2937152" cy="189809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85750" indent="-285750" algn="l">
              <a:spcAft>
                <a:spcPts val="600"/>
              </a:spcAft>
              <a:buFont typeface="Arial" panose="020B0604020202020204" pitchFamily="34" charset="0"/>
              <a:buChar char="•"/>
            </a:pPr>
            <a:r>
              <a:rPr lang="en-US" sz="1800" dirty="0">
                <a:solidFill>
                  <a:schemeClr val="bg1"/>
                </a:solidFill>
              </a:rPr>
              <a:t>Outreach Script</a:t>
            </a:r>
          </a:p>
          <a:p>
            <a:pPr marL="285750" indent="-285750" algn="l">
              <a:spcAft>
                <a:spcPts val="600"/>
              </a:spcAft>
              <a:buFont typeface="Arial" panose="020B0604020202020204" pitchFamily="34" charset="0"/>
              <a:buChar char="•"/>
            </a:pPr>
            <a:r>
              <a:rPr lang="en-US" sz="1800" dirty="0">
                <a:solidFill>
                  <a:schemeClr val="bg1"/>
                </a:solidFill>
              </a:rPr>
              <a:t>Sample News Release: Seeking Applicants</a:t>
            </a:r>
          </a:p>
          <a:p>
            <a:pPr marL="285750" indent="-285750" algn="l">
              <a:spcAft>
                <a:spcPts val="600"/>
              </a:spcAft>
              <a:buFont typeface="Arial" panose="020B0604020202020204" pitchFamily="34" charset="0"/>
              <a:buChar char="•"/>
            </a:pPr>
            <a:r>
              <a:rPr lang="en-US" sz="1800" dirty="0">
                <a:solidFill>
                  <a:schemeClr val="bg1"/>
                </a:solidFill>
              </a:rPr>
              <a:t>Sample Recruiting Letter</a:t>
            </a:r>
          </a:p>
          <a:p>
            <a:pPr marL="285750" indent="-285750" algn="l">
              <a:spcAft>
                <a:spcPts val="600"/>
              </a:spcAft>
              <a:buFont typeface="Arial" panose="020B0604020202020204" pitchFamily="34" charset="0"/>
              <a:buChar char="•"/>
            </a:pPr>
            <a:r>
              <a:rPr lang="en-US" sz="1800" dirty="0">
                <a:solidFill>
                  <a:schemeClr val="bg1"/>
                </a:solidFill>
              </a:rPr>
              <a:t>Fact Sheet</a:t>
            </a:r>
          </a:p>
        </p:txBody>
      </p:sp>
    </p:spTree>
    <p:extLst>
      <p:ext uri="{BB962C8B-B14F-4D97-AF65-F5344CB8AC3E}">
        <p14:creationId xmlns:p14="http://schemas.microsoft.com/office/powerpoint/2010/main" val="728024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FAE06-6F90-1FE0-78AA-F092F75B02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17F8E8-D305-A506-1F1B-D7FE887B70A3}"/>
              </a:ext>
            </a:extLst>
          </p:cNvPr>
          <p:cNvSpPr/>
          <p:nvPr/>
        </p:nvSpPr>
        <p:spPr>
          <a:xfrm>
            <a:off x="211015" y="906585"/>
            <a:ext cx="3720123" cy="375138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DA595A-CB61-5168-171B-6348BB0604DD}"/>
              </a:ext>
            </a:extLst>
          </p:cNvPr>
          <p:cNvSpPr>
            <a:spLocks noGrp="1"/>
          </p:cNvSpPr>
          <p:nvPr>
            <p:ph type="title"/>
          </p:nvPr>
        </p:nvSpPr>
        <p:spPr>
          <a:xfrm>
            <a:off x="2379785" y="-30776"/>
            <a:ext cx="4384430" cy="802707"/>
          </a:xfrm>
        </p:spPr>
        <p:txBody>
          <a:bodyPr>
            <a:noAutofit/>
          </a:bodyPr>
          <a:lstStyle/>
          <a:p>
            <a:pPr algn="ctr"/>
            <a:r>
              <a:rPr lang="en-US" sz="2400" dirty="0"/>
              <a:t>Promote with Customizable </a:t>
            </a:r>
            <a:br>
              <a:rPr lang="en-US" sz="2400" dirty="0"/>
            </a:br>
            <a:r>
              <a:rPr lang="en-US" sz="2800" dirty="0"/>
              <a:t>Poster &amp; Graphic</a:t>
            </a:r>
            <a:endParaRPr lang="en-US" sz="2400" dirty="0"/>
          </a:p>
        </p:txBody>
      </p:sp>
      <p:sp>
        <p:nvSpPr>
          <p:cNvPr id="5" name="Footer Placeholder 2">
            <a:extLst>
              <a:ext uri="{FF2B5EF4-FFF2-40B4-BE49-F238E27FC236}">
                <a16:creationId xmlns:a16="http://schemas.microsoft.com/office/drawing/2014/main" id="{A47D9249-4382-BC0C-AA85-C7D2CA17DC10}"/>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Recruiting Applicants Effectively</a:t>
            </a:r>
          </a:p>
        </p:txBody>
      </p:sp>
      <p:pic>
        <p:nvPicPr>
          <p:cNvPr id="12" name="Picture 11">
            <a:extLst>
              <a:ext uri="{FF2B5EF4-FFF2-40B4-BE49-F238E27FC236}">
                <a16:creationId xmlns:a16="http://schemas.microsoft.com/office/drawing/2014/main" id="{1784958E-86B8-4C87-3EB6-83F51C4F0A7E}"/>
              </a:ext>
            </a:extLst>
          </p:cNvPr>
          <p:cNvPicPr>
            <a:picLocks noChangeAspect="1"/>
          </p:cNvPicPr>
          <p:nvPr/>
        </p:nvPicPr>
        <p:blipFill>
          <a:blip r:embed="rId3"/>
          <a:srcRect t="578" b="-1"/>
          <a:stretch>
            <a:fillRect/>
          </a:stretch>
        </p:blipFill>
        <p:spPr>
          <a:xfrm>
            <a:off x="660722" y="808365"/>
            <a:ext cx="3028139" cy="3958899"/>
          </a:xfrm>
          <a:prstGeom prst="rect">
            <a:avLst/>
          </a:prstGeom>
          <a:ln w="38100">
            <a:solidFill>
              <a:srgbClr val="293374"/>
            </a:solidFill>
          </a:ln>
        </p:spPr>
      </p:pic>
      <p:pic>
        <p:nvPicPr>
          <p:cNvPr id="7" name="Picture 6" descr="A group of women in graduation caps and hats&#10;&#10;AI-generated content may be incorrect.">
            <a:extLst>
              <a:ext uri="{FF2B5EF4-FFF2-40B4-BE49-F238E27FC236}">
                <a16:creationId xmlns:a16="http://schemas.microsoft.com/office/drawing/2014/main" id="{6559E20B-7DB0-16AF-95DE-DF1FD37C8E61}"/>
              </a:ext>
            </a:extLst>
          </p:cNvPr>
          <p:cNvPicPr>
            <a:picLocks noChangeAspect="1"/>
          </p:cNvPicPr>
          <p:nvPr/>
        </p:nvPicPr>
        <p:blipFill>
          <a:blip r:embed="rId4"/>
          <a:stretch>
            <a:fillRect/>
          </a:stretch>
        </p:blipFill>
        <p:spPr>
          <a:xfrm>
            <a:off x="4513062" y="802706"/>
            <a:ext cx="3970216" cy="3964558"/>
          </a:xfrm>
          <a:prstGeom prst="rect">
            <a:avLst/>
          </a:prstGeom>
          <a:ln w="38100">
            <a:solidFill>
              <a:srgbClr val="293374"/>
            </a:solidFill>
          </a:ln>
        </p:spPr>
      </p:pic>
      <p:sp>
        <p:nvSpPr>
          <p:cNvPr id="9" name="Arrow: Down 8">
            <a:extLst>
              <a:ext uri="{FF2B5EF4-FFF2-40B4-BE49-F238E27FC236}">
                <a16:creationId xmlns:a16="http://schemas.microsoft.com/office/drawing/2014/main" id="{9229623F-B39D-6DDB-5F76-D513EB42C925}"/>
              </a:ext>
            </a:extLst>
          </p:cNvPr>
          <p:cNvSpPr/>
          <p:nvPr/>
        </p:nvSpPr>
        <p:spPr>
          <a:xfrm rot="3587665">
            <a:off x="2935600" y="474746"/>
            <a:ext cx="187569" cy="336062"/>
          </a:xfrm>
          <a:prstGeom prst="downArrow">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chemeClr val="bg1"/>
                </a:solidFill>
              </a:ln>
            </a:endParaRPr>
          </a:p>
        </p:txBody>
      </p:sp>
      <p:sp>
        <p:nvSpPr>
          <p:cNvPr id="10" name="Arrow: Down 9">
            <a:extLst>
              <a:ext uri="{FF2B5EF4-FFF2-40B4-BE49-F238E27FC236}">
                <a16:creationId xmlns:a16="http://schemas.microsoft.com/office/drawing/2014/main" id="{7388485A-9163-BBB6-841A-52AB4D4D3994}"/>
              </a:ext>
            </a:extLst>
          </p:cNvPr>
          <p:cNvSpPr/>
          <p:nvPr/>
        </p:nvSpPr>
        <p:spPr>
          <a:xfrm rot="17685743">
            <a:off x="6020296" y="479133"/>
            <a:ext cx="187569" cy="336062"/>
          </a:xfrm>
          <a:prstGeom prst="downArrow">
            <a:avLst/>
          </a:prstGeom>
          <a:solidFill>
            <a:srgbClr val="BB40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5597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a:extLst>
            <a:ext uri="{FF2B5EF4-FFF2-40B4-BE49-F238E27FC236}">
              <a16:creationId xmlns:a16="http://schemas.microsoft.com/office/drawing/2014/main" id="{FB0FD9C1-F00B-4D02-F3F5-44F0C60FD1D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647E96B-902B-38B2-27A1-428ABA03F847}"/>
              </a:ext>
            </a:extLst>
          </p:cNvPr>
          <p:cNvSpPr/>
          <p:nvPr/>
        </p:nvSpPr>
        <p:spPr>
          <a:xfrm>
            <a:off x="0" y="0"/>
            <a:ext cx="9144000" cy="79440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5491C45-2E94-37C4-8075-39D17084EBC5}"/>
              </a:ext>
            </a:extLst>
          </p:cNvPr>
          <p:cNvSpPr/>
          <p:nvPr/>
        </p:nvSpPr>
        <p:spPr>
          <a:xfrm>
            <a:off x="0" y="4727304"/>
            <a:ext cx="9144000" cy="41522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03BED50-D120-8DEC-2CD3-05738AED92F8}"/>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solidFill>
                  <a:srgbClr val="BB4076"/>
                </a:solidFill>
                <a:latin typeface="Corbel" panose="020B0503020204020204" pitchFamily="34" charset="0"/>
                <a:cs typeface="Calibri"/>
              </a:rPr>
              <a:t>SIA | FALL 2025 | </a:t>
            </a:r>
            <a:r>
              <a:rPr lang="en-US" sz="1400" b="0" dirty="0">
                <a:solidFill>
                  <a:srgbClr val="BB4076"/>
                </a:solidFill>
                <a:latin typeface="Corbel" panose="020B0503020204020204" pitchFamily="34" charset="0"/>
                <a:cs typeface="Calibri"/>
              </a:rPr>
              <a:t>Recruiting Applicants Effectively</a:t>
            </a:r>
          </a:p>
        </p:txBody>
      </p:sp>
      <p:sp>
        <p:nvSpPr>
          <p:cNvPr id="4" name="Title 2">
            <a:extLst>
              <a:ext uri="{FF2B5EF4-FFF2-40B4-BE49-F238E27FC236}">
                <a16:creationId xmlns:a16="http://schemas.microsoft.com/office/drawing/2014/main" id="{FBEA06BC-0F7E-2DE1-B284-344ECBB2538C}"/>
              </a:ext>
            </a:extLst>
          </p:cNvPr>
          <p:cNvSpPr txBox="1">
            <a:spLocks/>
          </p:cNvSpPr>
          <p:nvPr/>
        </p:nvSpPr>
        <p:spPr>
          <a:xfrm>
            <a:off x="289711" y="119807"/>
            <a:ext cx="8229600" cy="63217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a:solidFill>
                  <a:srgbClr val="BB4076"/>
                </a:solidFill>
              </a:rPr>
              <a:t>Still not enough applications?</a:t>
            </a:r>
          </a:p>
        </p:txBody>
      </p:sp>
      <p:sp>
        <p:nvSpPr>
          <p:cNvPr id="14" name="Title 2">
            <a:extLst>
              <a:ext uri="{FF2B5EF4-FFF2-40B4-BE49-F238E27FC236}">
                <a16:creationId xmlns:a16="http://schemas.microsoft.com/office/drawing/2014/main" id="{392971F8-01D8-496A-FDAB-662B6395CD8F}"/>
              </a:ext>
            </a:extLst>
          </p:cNvPr>
          <p:cNvSpPr txBox="1">
            <a:spLocks/>
          </p:cNvSpPr>
          <p:nvPr/>
        </p:nvSpPr>
        <p:spPr>
          <a:xfrm>
            <a:off x="289711" y="1216522"/>
            <a:ext cx="8718487" cy="240486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85750" indent="-285750" algn="l">
              <a:spcAft>
                <a:spcPts val="1800"/>
              </a:spcAft>
              <a:buFont typeface="Arial" panose="020B0604020202020204" pitchFamily="34" charset="0"/>
              <a:buChar char="•"/>
            </a:pPr>
            <a:r>
              <a:rPr lang="en-US" sz="2800" dirty="0">
                <a:solidFill>
                  <a:srgbClr val="BB4076"/>
                </a:solidFill>
              </a:rPr>
              <a:t>Expand your search </a:t>
            </a:r>
            <a:r>
              <a:rPr lang="en-US" sz="2800" dirty="0">
                <a:solidFill>
                  <a:schemeClr val="bg1"/>
                </a:solidFill>
              </a:rPr>
              <a:t>to include surrounding communities</a:t>
            </a:r>
          </a:p>
          <a:p>
            <a:pPr marL="285750" indent="-285750" algn="l">
              <a:spcAft>
                <a:spcPts val="600"/>
              </a:spcAft>
              <a:buFont typeface="Arial" panose="020B0604020202020204" pitchFamily="34" charset="0"/>
              <a:buChar char="•"/>
            </a:pPr>
            <a:r>
              <a:rPr lang="en-US" sz="2800" dirty="0">
                <a:solidFill>
                  <a:srgbClr val="BB4076"/>
                </a:solidFill>
              </a:rPr>
              <a:t>Share applications </a:t>
            </a:r>
            <a:r>
              <a:rPr lang="en-US" sz="2800" dirty="0">
                <a:solidFill>
                  <a:schemeClr val="bg1"/>
                </a:solidFill>
              </a:rPr>
              <a:t>with other Soroptimist clubs</a:t>
            </a:r>
          </a:p>
          <a:p>
            <a:pPr lvl="1">
              <a:spcAft>
                <a:spcPts val="1800"/>
              </a:spcAft>
            </a:pPr>
            <a:r>
              <a:rPr lang="en-US" sz="2000" dirty="0">
                <a:solidFill>
                  <a:schemeClr val="bg1"/>
                </a:solidFill>
              </a:rPr>
              <a:t>Contact your region to help facilitate this!</a:t>
            </a:r>
          </a:p>
          <a:p>
            <a:pPr marL="285750" indent="-285750" algn="l">
              <a:spcAft>
                <a:spcPts val="600"/>
              </a:spcAft>
              <a:buFont typeface="Arial" panose="020B0604020202020204" pitchFamily="34" charset="0"/>
              <a:buChar char="•"/>
            </a:pPr>
            <a:r>
              <a:rPr lang="en-US" sz="2800" dirty="0">
                <a:solidFill>
                  <a:srgbClr val="BB4076"/>
                </a:solidFill>
              </a:rPr>
              <a:t>Request Non-local Applications </a:t>
            </a:r>
            <a:r>
              <a:rPr lang="en-US" sz="2800" dirty="0">
                <a:solidFill>
                  <a:schemeClr val="bg1"/>
                </a:solidFill>
              </a:rPr>
              <a:t>from SIA headquarters</a:t>
            </a:r>
          </a:p>
        </p:txBody>
      </p:sp>
    </p:spTree>
    <p:extLst>
      <p:ext uri="{BB962C8B-B14F-4D97-AF65-F5344CB8AC3E}">
        <p14:creationId xmlns:p14="http://schemas.microsoft.com/office/powerpoint/2010/main" val="2855365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a:xfrm>
            <a:off x="550533" y="1297150"/>
            <a:ext cx="8244642" cy="1326168"/>
          </a:xfrm>
        </p:spPr>
        <p:txBody>
          <a:bodyPr/>
          <a:lstStyle/>
          <a:p>
            <a:pPr marL="457200" indent="-457200">
              <a:spcBef>
                <a:spcPts val="0"/>
              </a:spcBef>
              <a:spcAft>
                <a:spcPts val="1800"/>
              </a:spcAft>
              <a:buClr>
                <a:srgbClr val="BB4076"/>
              </a:buClr>
              <a:buFont typeface="Wingdings" panose="05000000000000000000" pitchFamily="2" charset="2"/>
              <a:buChar char="§"/>
            </a:pPr>
            <a:r>
              <a:rPr lang="en-US" sz="3200" dirty="0"/>
              <a:t>What can your club take from this workshop? </a:t>
            </a:r>
          </a:p>
          <a:p>
            <a:pPr marL="457200" indent="-457200">
              <a:spcBef>
                <a:spcPts val="0"/>
              </a:spcBef>
              <a:spcAft>
                <a:spcPts val="1800"/>
              </a:spcAft>
              <a:buClr>
                <a:srgbClr val="BB4076"/>
              </a:buClr>
              <a:buFont typeface="Wingdings" panose="05000000000000000000" pitchFamily="2" charset="2"/>
              <a:buChar char="§"/>
            </a:pPr>
            <a:r>
              <a:rPr lang="en-US" sz="3200" dirty="0"/>
              <a:t>How can every member get involved? </a:t>
            </a:r>
          </a:p>
        </p:txBody>
      </p:sp>
      <p:sp>
        <p:nvSpPr>
          <p:cNvPr id="3" name="Title 2"/>
          <p:cNvSpPr>
            <a:spLocks noGrp="1"/>
          </p:cNvSpPr>
          <p:nvPr>
            <p:ph type="title"/>
          </p:nvPr>
        </p:nvSpPr>
        <p:spPr>
          <a:xfrm>
            <a:off x="360589" y="84933"/>
            <a:ext cx="8434586" cy="611516"/>
          </a:xfrm>
        </p:spPr>
        <p:txBody>
          <a:bodyPr>
            <a:noAutofit/>
          </a:bodyPr>
          <a:lstStyle/>
          <a:p>
            <a:pPr algn="ctr"/>
            <a:r>
              <a:rPr lang="en-US" dirty="0"/>
              <a:t>Takeaways</a:t>
            </a:r>
          </a:p>
        </p:txBody>
      </p:sp>
      <p:sp>
        <p:nvSpPr>
          <p:cNvPr id="4" name="Footer Placeholder 2">
            <a:extLst>
              <a:ext uri="{FF2B5EF4-FFF2-40B4-BE49-F238E27FC236}">
                <a16:creationId xmlns:a16="http://schemas.microsoft.com/office/drawing/2014/main" id="{FCA27314-3677-6A46-87C9-51B7EC067374}"/>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Recruiting Applicants Effectively</a:t>
            </a:r>
          </a:p>
        </p:txBody>
      </p:sp>
    </p:spTree>
    <p:extLst>
      <p:ext uri="{BB962C8B-B14F-4D97-AF65-F5344CB8AC3E}">
        <p14:creationId xmlns:p14="http://schemas.microsoft.com/office/powerpoint/2010/main" val="1592864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411C1-0440-EACE-C661-5309B1743AF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49CB979-3CE2-1C7C-D7F3-6FD79DD1CD19}"/>
              </a:ext>
            </a:extLst>
          </p:cNvPr>
          <p:cNvSpPr/>
          <p:nvPr/>
        </p:nvSpPr>
        <p:spPr>
          <a:xfrm>
            <a:off x="0" y="814814"/>
            <a:ext cx="9144000" cy="632178"/>
          </a:xfrm>
          <a:prstGeom prst="rect">
            <a:avLst/>
          </a:prstGeom>
          <a:solidFill>
            <a:srgbClr val="2933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ooter Placeholder 2">
            <a:extLst>
              <a:ext uri="{FF2B5EF4-FFF2-40B4-BE49-F238E27FC236}">
                <a16:creationId xmlns:a16="http://schemas.microsoft.com/office/drawing/2014/main" id="{E66F0E90-08C6-5E42-FD11-52CCB1F83C13}"/>
              </a:ext>
            </a:extLst>
          </p:cNvPr>
          <p:cNvSpPr txBox="1">
            <a:spLocks/>
          </p:cNvSpPr>
          <p:nvPr/>
        </p:nvSpPr>
        <p:spPr>
          <a:xfrm>
            <a:off x="0" y="4828901"/>
            <a:ext cx="9144000" cy="314599"/>
          </a:xfrm>
          <a:prstGeom prst="rect">
            <a:avLst/>
          </a:prstGeom>
        </p:spPr>
        <p:txBody>
          <a:bodyPr vert="horz"/>
          <a:lstStyle>
            <a:defPPr>
              <a:defRPr lang="en-US"/>
            </a:defPPr>
            <a:lvl1pPr marL="0" algn="l" defTabSz="914400" rtl="0" eaLnBrk="1" latinLnBrk="0" hangingPunct="1">
              <a:defRPr kumimoji="0" sz="1200" b="1" kern="1200">
                <a:solidFill>
                  <a:srgbClr val="FFFFFF"/>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0" spc="300" dirty="0">
                <a:latin typeface="Corbel" panose="020B0503020204020204" pitchFamily="34" charset="0"/>
                <a:cs typeface="Calibri"/>
              </a:rPr>
              <a:t>SIA | FALL 2025 | </a:t>
            </a:r>
            <a:r>
              <a:rPr lang="en-US" sz="1400" b="0" dirty="0">
                <a:latin typeface="Corbel" panose="020B0503020204020204" pitchFamily="34" charset="0"/>
                <a:cs typeface="Calibri"/>
              </a:rPr>
              <a:t>Recruiting Applicants Effectively</a:t>
            </a:r>
          </a:p>
        </p:txBody>
      </p:sp>
      <p:sp>
        <p:nvSpPr>
          <p:cNvPr id="8" name="Title 5">
            <a:extLst>
              <a:ext uri="{FF2B5EF4-FFF2-40B4-BE49-F238E27FC236}">
                <a16:creationId xmlns:a16="http://schemas.microsoft.com/office/drawing/2014/main" id="{1BE28C79-CF33-6759-F4C6-58C5CCF47BB3}"/>
              </a:ext>
            </a:extLst>
          </p:cNvPr>
          <p:cNvSpPr>
            <a:spLocks noGrp="1"/>
          </p:cNvSpPr>
          <p:nvPr>
            <p:ph type="title"/>
          </p:nvPr>
        </p:nvSpPr>
        <p:spPr>
          <a:xfrm>
            <a:off x="457200" y="284427"/>
            <a:ext cx="8229600" cy="1070733"/>
          </a:xfrm>
        </p:spPr>
        <p:txBody>
          <a:bodyPr>
            <a:normAutofit/>
          </a:bodyPr>
          <a:lstStyle/>
          <a:p>
            <a:pPr algn="ctr"/>
            <a:r>
              <a:rPr lang="en-US" sz="4800" dirty="0"/>
              <a:t>THANK YOU!</a:t>
            </a:r>
          </a:p>
        </p:txBody>
      </p:sp>
      <p:sp>
        <p:nvSpPr>
          <p:cNvPr id="12" name="Rectangle: Rounded Corners 11">
            <a:extLst>
              <a:ext uri="{FF2B5EF4-FFF2-40B4-BE49-F238E27FC236}">
                <a16:creationId xmlns:a16="http://schemas.microsoft.com/office/drawing/2014/main" id="{BA05B636-73C0-F9CC-8696-88019675E6D6}"/>
              </a:ext>
            </a:extLst>
          </p:cNvPr>
          <p:cNvSpPr/>
          <p:nvPr/>
        </p:nvSpPr>
        <p:spPr>
          <a:xfrm>
            <a:off x="2100402" y="1665838"/>
            <a:ext cx="4943192" cy="2263366"/>
          </a:xfrm>
          <a:prstGeom prst="roundRect">
            <a:avLst/>
          </a:prstGeom>
          <a:solidFill>
            <a:srgbClr val="428A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Text Placeholder 3">
            <a:extLst>
              <a:ext uri="{FF2B5EF4-FFF2-40B4-BE49-F238E27FC236}">
                <a16:creationId xmlns:a16="http://schemas.microsoft.com/office/drawing/2014/main" id="{E396BDA7-C9D6-4A27-BF0B-D2F68BA890E4}"/>
              </a:ext>
            </a:extLst>
          </p:cNvPr>
          <p:cNvSpPr txBox="1">
            <a:spLocks/>
          </p:cNvSpPr>
          <p:nvPr/>
        </p:nvSpPr>
        <p:spPr>
          <a:xfrm>
            <a:off x="2100402" y="1849333"/>
            <a:ext cx="4943192" cy="176343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0"/>
              </a:spcBef>
              <a:spcAft>
                <a:spcPts val="600"/>
              </a:spcAft>
              <a:buNone/>
            </a:pPr>
            <a:r>
              <a:rPr lang="en-US" sz="2800" b="1" dirty="0">
                <a:solidFill>
                  <a:schemeClr val="bg1"/>
                </a:solidFill>
              </a:rPr>
              <a:t>Name</a:t>
            </a:r>
          </a:p>
          <a:p>
            <a:pPr marL="0" indent="0" algn="ctr">
              <a:spcBef>
                <a:spcPts val="0"/>
              </a:spcBef>
              <a:spcAft>
                <a:spcPts val="600"/>
              </a:spcAft>
              <a:buNone/>
            </a:pPr>
            <a:r>
              <a:rPr lang="en-US" sz="2800" b="1" dirty="0">
                <a:solidFill>
                  <a:schemeClr val="bg1"/>
                </a:solidFill>
              </a:rPr>
              <a:t>Your Title</a:t>
            </a:r>
          </a:p>
          <a:p>
            <a:pPr marL="0" indent="0" algn="ctr">
              <a:spcBef>
                <a:spcPts val="0"/>
              </a:spcBef>
              <a:spcAft>
                <a:spcPts val="600"/>
              </a:spcAft>
              <a:buNone/>
            </a:pPr>
            <a:r>
              <a:rPr lang="en-US" sz="2800" b="1" dirty="0">
                <a:solidFill>
                  <a:schemeClr val="bg1"/>
                </a:solidFill>
              </a:rPr>
              <a:t>Contact</a:t>
            </a:r>
          </a:p>
        </p:txBody>
      </p:sp>
    </p:spTree>
    <p:extLst>
      <p:ext uri="{BB962C8B-B14F-4D97-AF65-F5344CB8AC3E}">
        <p14:creationId xmlns:p14="http://schemas.microsoft.com/office/powerpoint/2010/main" val="28085286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6006</TotalTime>
  <Words>1831</Words>
  <Application>Microsoft Office PowerPoint</Application>
  <PresentationFormat>On-screen Show (16:9)</PresentationFormat>
  <Paragraphs>137</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Corbel</vt:lpstr>
      <vt:lpstr>Calibri</vt:lpstr>
      <vt:lpstr>Century Gothic</vt:lpstr>
      <vt:lpstr>Wingdings</vt:lpstr>
      <vt:lpstr>Effra</vt:lpstr>
      <vt:lpstr>Tw Cen MT</vt:lpstr>
      <vt:lpstr>Arial</vt:lpstr>
      <vt:lpstr>Custom Design</vt:lpstr>
      <vt:lpstr>PowerPoint Presentation</vt:lpstr>
      <vt:lpstr>Everyone can help recruit!</vt:lpstr>
      <vt:lpstr>How to Recruit Applications</vt:lpstr>
      <vt:lpstr>Know the Basics</vt:lpstr>
      <vt:lpstr>Make a list of organizations to contact</vt:lpstr>
      <vt:lpstr>PRO-TIP:</vt:lpstr>
      <vt:lpstr>PowerPoint Presentation</vt:lpstr>
      <vt:lpstr>Promote with Customizable  Poster &amp; Graphic</vt:lpstr>
      <vt:lpstr>PowerPoint Presentation</vt:lpstr>
      <vt:lpstr>Takeaways</vt:lpstr>
      <vt:lpstr>THANK YOU!</vt:lpstr>
    </vt:vector>
  </TitlesOfParts>
  <Manager/>
  <Company>Soroptimist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SIA Headquarters</dc:creator>
  <cp:keywords/>
  <dc:description/>
  <cp:lastModifiedBy>Sarah Detwiler</cp:lastModifiedBy>
  <cp:revision>317</cp:revision>
  <dcterms:created xsi:type="dcterms:W3CDTF">2014-02-07T15:41:07Z</dcterms:created>
  <dcterms:modified xsi:type="dcterms:W3CDTF">2025-07-18T12:31:57Z</dcterms:modified>
  <cp:category/>
</cp:coreProperties>
</file>