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60" r:id="rId1"/>
  </p:sldMasterIdLst>
  <p:notesMasterIdLst>
    <p:notesMasterId r:id="rId13"/>
  </p:notesMasterIdLst>
  <p:handoutMasterIdLst>
    <p:handoutMasterId r:id="rId14"/>
  </p:handoutMasterIdLst>
  <p:sldIdLst>
    <p:sldId id="256" r:id="rId2"/>
    <p:sldId id="262" r:id="rId3"/>
    <p:sldId id="263" r:id="rId4"/>
    <p:sldId id="277" r:id="rId5"/>
    <p:sldId id="271" r:id="rId6"/>
    <p:sldId id="282" r:id="rId7"/>
    <p:sldId id="279" r:id="rId8"/>
    <p:sldId id="269" r:id="rId9"/>
    <p:sldId id="287" r:id="rId10"/>
    <p:sldId id="267" r:id="rId11"/>
    <p:sldId id="286" r:id="rId12"/>
  </p:sldIdLst>
  <p:sldSz cx="9144000" cy="5143500" type="screen16x9"/>
  <p:notesSz cx="6858000" cy="9144000"/>
  <p:embeddedFontLst>
    <p:embeddedFont>
      <p:font typeface="Century Gothic" panose="020B0502020202020204" pitchFamily="34" charset="0"/>
      <p:regular r:id="rId15"/>
      <p:bold r:id="rId16"/>
      <p:italic r:id="rId17"/>
      <p:boldItalic r:id="rId18"/>
    </p:embeddedFont>
    <p:embeddedFont>
      <p:font typeface="Corbel" panose="020B0503020204020204" pitchFamily="34" charset="0"/>
      <p:regular r:id="rId19"/>
      <p:bold r:id="rId20"/>
      <p:italic r:id="rId21"/>
      <p:boldItalic r:id="rId22"/>
    </p:embeddedFont>
    <p:embeddedFont>
      <p:font typeface="Effra" panose="020B0603020203020204" pitchFamily="34" charset="0"/>
      <p:regular r:id="rId23"/>
      <p:bold r:id="rId24"/>
      <p:italic r:id="rId25"/>
      <p:boldItalic r:id="rId26"/>
    </p:embeddedFont>
    <p:embeddedFont>
      <p:font typeface="Tw Cen MT" panose="020B0602020104020603" pitchFamily="34" charset="0"/>
      <p:regular r:id="rId27"/>
      <p:bold r:id="rId28"/>
      <p:italic r:id="rId29"/>
      <p:boldItalic r:id="rId30"/>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C1EAD36-67B0-A267-9592-2ABDCA1CDE8B}" name="Sarah Detwiler" initials="SD" userId="S::sarahd@soroptimist.org::3d5100d8-aaa0-42b6-8233-af09b39f17d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3374"/>
    <a:srgbClr val="BB4076"/>
    <a:srgbClr val="428AC9"/>
    <a:srgbClr val="198897"/>
    <a:srgbClr val="181B48"/>
    <a:srgbClr val="55AF73"/>
    <a:srgbClr val="6D0A77"/>
    <a:srgbClr val="7BBA58"/>
    <a:srgbClr val="541753"/>
    <a:srgbClr val="F0824C"/>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49" autoAdjust="0"/>
    <p:restoredTop sz="75188" autoAdjust="0"/>
  </p:normalViewPr>
  <p:slideViewPr>
    <p:cSldViewPr snapToGrid="0" snapToObjects="1">
      <p:cViewPr varScale="1">
        <p:scale>
          <a:sx n="126" d="100"/>
          <a:sy n="126" d="100"/>
        </p:scale>
        <p:origin x="1200" y="108"/>
      </p:cViewPr>
      <p:guideLst>
        <p:guide orient="horz" pos="162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napToObjects="1">
      <p:cViewPr>
        <p:scale>
          <a:sx n="147" d="100"/>
          <a:sy n="147" d="100"/>
        </p:scale>
        <p:origin x="-592" y="184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notesMaster" Target="notesMasters/notesMaster1.xml"/><Relationship Id="rId18" Type="http://schemas.openxmlformats.org/officeDocument/2006/relationships/font" Target="fonts/font4.fntdata"/><Relationship Id="rId26" Type="http://schemas.openxmlformats.org/officeDocument/2006/relationships/font" Target="fonts/font12.fntdata"/><Relationship Id="rId3" Type="http://schemas.openxmlformats.org/officeDocument/2006/relationships/slide" Target="slides/slide2.xml"/><Relationship Id="rId21" Type="http://schemas.openxmlformats.org/officeDocument/2006/relationships/font" Target="fonts/font7.fntdata"/><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font" Target="fonts/font11.fntdata"/><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29" Type="http://schemas.openxmlformats.org/officeDocument/2006/relationships/font" Target="fonts/font1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0.fntdata"/><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font" Target="fonts/font9.fntdata"/><Relationship Id="rId28" Type="http://schemas.openxmlformats.org/officeDocument/2006/relationships/font" Target="fonts/font14.fntdata"/><Relationship Id="rId10" Type="http://schemas.openxmlformats.org/officeDocument/2006/relationships/slide" Target="slides/slide9.xml"/><Relationship Id="rId19" Type="http://schemas.openxmlformats.org/officeDocument/2006/relationships/font" Target="fonts/font5.fntdata"/><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 Id="rId22" Type="http://schemas.openxmlformats.org/officeDocument/2006/relationships/font" Target="fonts/font8.fntdata"/><Relationship Id="rId27" Type="http://schemas.openxmlformats.org/officeDocument/2006/relationships/font" Target="fonts/font13.fntdata"/><Relationship Id="rId30" Type="http://schemas.openxmlformats.org/officeDocument/2006/relationships/font" Target="fonts/font16.fntdata"/><Relationship Id="rId35" Type="http://schemas.microsoft.com/office/2018/10/relationships/authors" Target="author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5888A77-B821-B94C-A264-BC91A13B9487}" type="datetimeFigureOut">
              <a:rPr lang="en-US" smtClean="0"/>
              <a:t>8/5/2025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6E8677C-0B3A-3647-A5FB-212675D49A70}" type="slidenum">
              <a:rPr lang="en-US" smtClean="0"/>
              <a:t>‹#›</a:t>
            </a:fld>
            <a:endParaRPr lang="en-US"/>
          </a:p>
        </p:txBody>
      </p:sp>
    </p:spTree>
    <p:extLst>
      <p:ext uri="{BB962C8B-B14F-4D97-AF65-F5344CB8AC3E}">
        <p14:creationId xmlns:p14="http://schemas.microsoft.com/office/powerpoint/2010/main" val="122886787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59C06F9-643F-4B4A-82B6-506D7F1851B5}" type="datetimeFigureOut">
              <a:rPr lang="en-US" smtClean="0"/>
              <a:t>8/5/2025</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5DF9FD-7162-404A-8CD0-A628AF675F7F}" type="slidenum">
              <a:rPr lang="en-US" smtClean="0"/>
              <a:t>‹#›</a:t>
            </a:fld>
            <a:endParaRPr lang="en-US"/>
          </a:p>
        </p:txBody>
      </p:sp>
    </p:spTree>
    <p:extLst>
      <p:ext uri="{BB962C8B-B14F-4D97-AF65-F5344CB8AC3E}">
        <p14:creationId xmlns:p14="http://schemas.microsoft.com/office/powerpoint/2010/main" val="3075895355"/>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mailto:lydawards@soroptimist.org"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soroptimist.org/for-clubs-and-members/region-chair-resources/membership-chairs.html" TargetMode="External"/><Relationship Id="rId2" Type="http://schemas.openxmlformats.org/officeDocument/2006/relationships/slide" Target="../slides/slide7.xml"/><Relationship Id="rId1" Type="http://schemas.openxmlformats.org/officeDocument/2006/relationships/notesMaster" Target="../notesMasters/notesMaster1.xml"/><Relationship Id="rId5" Type="http://schemas.openxmlformats.org/officeDocument/2006/relationships/hyperlink" Target="https://soroptimist.imgix.net/05-for-members/Program_Resources/live-your-dream-awards-club-resources/lyda-news-release-seeking-applicants.docx" TargetMode="External"/><Relationship Id="rId4" Type="http://schemas.openxmlformats.org/officeDocument/2006/relationships/hyperlink" Target="https://soroptimist.imgix.net/05-for-members/Program_Resources/live-your-dream-awards-club-resources/sample-recruiting-letter.docx" TargetMode="Externa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soroptimist.imgix.net/05-for-members/Program_Resources/live-your-dream-awards-club-resources/poster.pdf"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soroptimist.jotform.com/program/lyda-nonlocal-appl-request-form"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 sz="1200" b="0" i="0" u="none" kern="1200" baseline="0">
                <a:solidFill>
                  <a:schemeClr val="tx1"/>
                </a:solidFill>
                <a:effectLst/>
                <a:latin typeface="+mn-lt"/>
                <a:ea typeface="+mn-ea"/>
                <a:cs typeface="+mn-cs"/>
              </a:rPr>
              <a:t>皆様こんにちは、（名前）と申します。本日は、「夢を生きる賞」の応募者募集という非常に重要なトピックについてお話ししたいと思います。このトピックはとても楽しい内容でもあります。</a:t>
            </a:r>
          </a:p>
        </p:txBody>
      </p:sp>
      <p:sp>
        <p:nvSpPr>
          <p:cNvPr id="4" name="Slide Number Placeholder 3"/>
          <p:cNvSpPr>
            <a:spLocks noGrp="1"/>
          </p:cNvSpPr>
          <p:nvPr>
            <p:ph type="sldNum" sz="quarter" idx="10"/>
          </p:nvPr>
        </p:nvSpPr>
        <p:spPr/>
        <p:txBody>
          <a:bodyPr/>
          <a:lstStyle/>
          <a:p>
            <a:pPr algn="l" rtl="0"/>
            <a:fld id="{3E5DF9FD-7162-404A-8CD0-A628AF675F7F}" type="slidenum">
              <a:rPr/>
              <a:t>1</a:t>
            </a:fld>
            <a:endParaRPr lang="ja"/>
          </a:p>
        </p:txBody>
      </p:sp>
    </p:spTree>
    <p:extLst>
      <p:ext uri="{BB962C8B-B14F-4D97-AF65-F5344CB8AC3E}">
        <p14:creationId xmlns:p14="http://schemas.microsoft.com/office/powerpoint/2010/main" val="34165714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 sz="1200" b="0" i="0" u="none" kern="1200" baseline="0">
                <a:solidFill>
                  <a:schemeClr val="tx1"/>
                </a:solidFill>
                <a:effectLst/>
                <a:latin typeface="+mn-lt"/>
                <a:ea typeface="+mn-ea"/>
                <a:cs typeface="+mn-cs"/>
              </a:rPr>
              <a:t>応募者を集める活動には、どなたでも参加できます。日常生活を通じてこの素晴らしい賞を女性たちに紹介する機会は、「夢を生きる賞」クラブ委員長や委員会のメンバーに限らず、私たち全員にあります。</a:t>
            </a:r>
          </a:p>
          <a:p>
            <a:endParaRPr lang="ja" dirty="0"/>
          </a:p>
        </p:txBody>
      </p:sp>
      <p:sp>
        <p:nvSpPr>
          <p:cNvPr id="4" name="Slide Number Placeholder 3"/>
          <p:cNvSpPr>
            <a:spLocks noGrp="1"/>
          </p:cNvSpPr>
          <p:nvPr>
            <p:ph type="sldNum" sz="quarter" idx="5"/>
          </p:nvPr>
        </p:nvSpPr>
        <p:spPr/>
        <p:txBody>
          <a:bodyPr/>
          <a:lstStyle/>
          <a:p>
            <a:pPr algn="l" rtl="0"/>
            <a:fld id="{3E5DF9FD-7162-404A-8CD0-A628AF675F7F}" type="slidenum">
              <a:rPr/>
              <a:t>2</a:t>
            </a:fld>
            <a:endParaRPr lang="ja"/>
          </a:p>
        </p:txBody>
      </p:sp>
    </p:spTree>
    <p:extLst>
      <p:ext uri="{BB962C8B-B14F-4D97-AF65-F5344CB8AC3E}">
        <p14:creationId xmlns:p14="http://schemas.microsoft.com/office/powerpoint/2010/main" val="39372296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ja" sz="1200" b="0" i="0" u="none" kern="1200" baseline="0">
                <a:solidFill>
                  <a:schemeClr val="tx1"/>
                </a:solidFill>
                <a:effectLst/>
                <a:latin typeface="+mn-lt"/>
                <a:ea typeface="+mn-ea"/>
                <a:cs typeface="+mn-cs"/>
              </a:rPr>
              <a:t>ステップ1：応募の機会について話しましょう！病院やクリニックで、待合室にポスターを貼ったり、テーブルの上にちらしを置いてもいいか尋ねてみましょう。応募要件を満たす方が、スタッフ、またはスタッフの知り合いの中にいるかもしれません。勇気を出して尋ねてみましょう。このような取り組みは、地元でのクラブの認知度向上につながり、これにより会員数や寄付金の増加を推進できます。 </a:t>
            </a:r>
          </a:p>
          <a:p>
            <a:pPr algn="l" rtl="0"/>
            <a:r>
              <a:rPr lang="ja" sz="1200" b="0" i="0" u="none" kern="1200" baseline="0">
                <a:solidFill>
                  <a:schemeClr val="tx1"/>
                </a:solidFill>
                <a:effectLst/>
                <a:latin typeface="+mn-lt"/>
                <a:ea typeface="+mn-ea"/>
                <a:cs typeface="+mn-cs"/>
              </a:rPr>
              <a:t>より多くの応募者を集めるためのクラブの取り組みに誰が協力してくれるのかは、話してみなければわからないということを覚えておいてください。ソロプチミストとクラブの「夢を生きる賞」プログラムに関する情報を、いつでも共有できるように準備しておきましょう。あなたはクラブを代表する人物として、様々な機会を通じて認知度の向上に貢献できます。 </a:t>
            </a:r>
          </a:p>
          <a:p>
            <a:endParaRPr lang="ja" dirty="0"/>
          </a:p>
        </p:txBody>
      </p:sp>
      <p:sp>
        <p:nvSpPr>
          <p:cNvPr id="4" name="Slide Number Placeholder 3"/>
          <p:cNvSpPr>
            <a:spLocks noGrp="1"/>
          </p:cNvSpPr>
          <p:nvPr>
            <p:ph type="sldNum" sz="quarter" idx="5"/>
          </p:nvPr>
        </p:nvSpPr>
        <p:spPr/>
        <p:txBody>
          <a:bodyPr/>
          <a:lstStyle/>
          <a:p>
            <a:pPr algn="l" rtl="0"/>
            <a:fld id="{3E5DF9FD-7162-404A-8CD0-A628AF675F7F}" type="slidenum">
              <a:rPr/>
              <a:t>3</a:t>
            </a:fld>
            <a:endParaRPr lang="ja"/>
          </a:p>
        </p:txBody>
      </p:sp>
    </p:spTree>
    <p:extLst>
      <p:ext uri="{BB962C8B-B14F-4D97-AF65-F5344CB8AC3E}">
        <p14:creationId xmlns:p14="http://schemas.microsoft.com/office/powerpoint/2010/main" val="42143497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ja" sz="1200" b="0" i="0" u="none" kern="1200" baseline="0">
                <a:solidFill>
                  <a:schemeClr val="tx1"/>
                </a:solidFill>
                <a:effectLst/>
                <a:latin typeface="+mn-lt"/>
                <a:ea typeface="+mn-ea"/>
                <a:cs typeface="+mn-cs"/>
              </a:rPr>
              <a:t>詳しい内容を完璧に把握する必要はありませんが、応募者集めを開始する前に、この賞の基本情報を把握しておくことをおすすめします。</a:t>
            </a:r>
          </a:p>
          <a:p>
            <a:pPr algn="l" rtl="0"/>
            <a:r>
              <a:rPr lang="ja" sz="1200" b="0" i="0" u="none" kern="1200" baseline="0">
                <a:solidFill>
                  <a:schemeClr val="tx1"/>
                </a:solidFill>
                <a:effectLst/>
                <a:latin typeface="+mn-lt"/>
                <a:ea typeface="+mn-ea"/>
                <a:cs typeface="+mn-cs"/>
              </a:rPr>
              <a:t>SIAの活動区域に居住しており、自分自身と1人以上の扶養家族を経済的に支える主な扶養者である女性が応募者として認められます。応募者は、現時点で教育プログラムや学部課程に在籍中、もしくは入学許可を得ている必要があります。なお、大学院以上の課程に在籍・入学している方は応募できません。</a:t>
            </a:r>
          </a:p>
          <a:p>
            <a:pPr algn="l" rtl="0"/>
            <a:r>
              <a:rPr lang="ja" sz="1200" b="0" i="0" u="none" kern="1200" baseline="0">
                <a:solidFill>
                  <a:schemeClr val="tx1"/>
                </a:solidFill>
                <a:effectLst/>
                <a:latin typeface="+mn-lt"/>
                <a:ea typeface="+mn-ea"/>
                <a:cs typeface="+mn-cs"/>
              </a:rPr>
              <a:t>応募申請書には、基本情報、応募者の目標や夢に関する個人的なエッセイ、財務情報を記入し、応募者と血縁または婚姻関係にない人物からの推薦状を少なくとも1通添える必要があります。 </a:t>
            </a:r>
          </a:p>
          <a:p>
            <a:pPr algn="l" rtl="0"/>
            <a:r>
              <a:rPr lang="ja" sz="1200" b="0" i="0" u="none" kern="1200" baseline="0">
                <a:solidFill>
                  <a:schemeClr val="tx1"/>
                </a:solidFill>
                <a:effectLst/>
                <a:latin typeface="+mn-lt"/>
                <a:ea typeface="+mn-ea"/>
                <a:cs typeface="+mn-cs"/>
              </a:rPr>
              <a:t>記入済みの申請書の提出期限は11月15日です。</a:t>
            </a:r>
          </a:p>
          <a:p>
            <a:pPr algn="l" rtl="0"/>
            <a:r>
              <a:rPr lang="ja" sz="1200" b="0" i="0" u="none" kern="1200" baseline="0">
                <a:solidFill>
                  <a:schemeClr val="tx1"/>
                </a:solidFill>
                <a:effectLst/>
                <a:latin typeface="+mn-lt"/>
                <a:ea typeface="+mn-ea"/>
                <a:cs typeface="+mn-cs"/>
              </a:rPr>
              <a:t>受けた質問への回答に困った場合は、相手の連絡先を控えるか、SIA連盟事務局のスタッフにeメール（</a:t>
            </a:r>
            <a:r>
              <a:rPr lang="ja" sz="1200" b="0" i="0" u="none" kern="1200" baseline="0">
                <a:solidFill>
                  <a:schemeClr val="tx1"/>
                </a:solidFill>
                <a:effectLst/>
                <a:latin typeface="+mn-lt"/>
                <a:ea typeface="+mn-ea"/>
                <a:cs typeface="+mn-cs"/>
                <a:hlinkClick r:id="rId3"/>
              </a:rPr>
              <a:t> </a:t>
            </a:r>
            <a:r>
              <a:rPr lang="ja" sz="1200" b="0" i="0" u="sng" kern="1200" baseline="0">
                <a:solidFill>
                  <a:schemeClr val="tx1"/>
                </a:solidFill>
                <a:effectLst/>
                <a:latin typeface="+mn-lt"/>
                <a:ea typeface="+mn-ea"/>
                <a:cs typeface="+mn-cs"/>
                <a:hlinkClick r:id="rId3"/>
              </a:rPr>
              <a:t>LYDAwards@soroptimist.org</a:t>
            </a:r>
            <a:r>
              <a:rPr lang="ja" sz="1200" b="0" i="0" u="none" kern="1200" baseline="0">
                <a:solidFill>
                  <a:schemeClr val="tx1"/>
                </a:solidFill>
                <a:effectLst/>
                <a:latin typeface="+mn-lt"/>
                <a:ea typeface="+mn-ea"/>
                <a:cs typeface="+mn-cs"/>
              </a:rPr>
              <a:t>）で問い合わせるようお伝えください。 </a:t>
            </a:r>
          </a:p>
        </p:txBody>
      </p:sp>
      <p:sp>
        <p:nvSpPr>
          <p:cNvPr id="4" name="Slide Number Placeholder 3"/>
          <p:cNvSpPr>
            <a:spLocks noGrp="1"/>
          </p:cNvSpPr>
          <p:nvPr>
            <p:ph type="sldNum" sz="quarter" idx="5"/>
          </p:nvPr>
        </p:nvSpPr>
        <p:spPr/>
        <p:txBody>
          <a:bodyPr/>
          <a:lstStyle/>
          <a:p>
            <a:pPr algn="l" rtl="0"/>
            <a:fld id="{3E5DF9FD-7162-404A-8CD0-A628AF675F7F}" type="slidenum">
              <a:rPr/>
              <a:t>4</a:t>
            </a:fld>
            <a:endParaRPr lang="ja"/>
          </a:p>
        </p:txBody>
      </p:sp>
    </p:spTree>
    <p:extLst>
      <p:ext uri="{BB962C8B-B14F-4D97-AF65-F5344CB8AC3E}">
        <p14:creationId xmlns:p14="http://schemas.microsoft.com/office/powerpoint/2010/main" val="2110190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ja" sz="1200" b="0" i="0" u="none" kern="1200" baseline="0">
                <a:solidFill>
                  <a:schemeClr val="tx1"/>
                </a:solidFill>
                <a:effectLst/>
                <a:latin typeface="+mn-lt"/>
                <a:ea typeface="+mn-ea"/>
                <a:cs typeface="+mn-cs"/>
              </a:rPr>
              <a:t>診療所やクリニック以外のどのような場所が、応募者集めに適しているでしょうか？人が集まる場所ならどこでもかまいません。</a:t>
            </a:r>
          </a:p>
          <a:p>
            <a:pPr algn="l" rtl="0"/>
            <a:r>
              <a:rPr lang="ja" sz="1200" b="0" i="0" u="none" kern="1200" baseline="0">
                <a:solidFill>
                  <a:schemeClr val="tx1"/>
                </a:solidFill>
                <a:effectLst/>
                <a:latin typeface="+mn-lt"/>
                <a:ea typeface="+mn-ea"/>
                <a:cs typeface="+mn-cs"/>
              </a:rPr>
              <a:t>応募申請書の配布、ポスターの掲示、応募対象者への広報・宣伝活動について、協力してくれそうな組織のリストを作成しましょう。 </a:t>
            </a:r>
          </a:p>
          <a:p>
            <a:pPr algn="l" rtl="0"/>
            <a:r>
              <a:rPr lang="ja" sz="1200" b="0" i="0" u="none" kern="1200" baseline="0">
                <a:solidFill>
                  <a:schemeClr val="tx1"/>
                </a:solidFill>
                <a:effectLst/>
                <a:latin typeface="+mn-lt"/>
                <a:ea typeface="+mn-ea"/>
                <a:cs typeface="+mn-cs"/>
              </a:rPr>
              <a:t>この作業を始めるにあたって役立つアイデアをいくつかご紹介します。</a:t>
            </a:r>
          </a:p>
          <a:p>
            <a:pPr lvl="0" algn="l" rtl="0"/>
            <a:r>
              <a:rPr lang="ja" sz="1200" b="0" i="0" u="none" kern="1200" baseline="0">
                <a:solidFill>
                  <a:schemeClr val="tx1"/>
                </a:solidFill>
                <a:effectLst/>
                <a:latin typeface="+mn-lt"/>
                <a:ea typeface="+mn-ea"/>
                <a:cs typeface="+mn-cs"/>
              </a:rPr>
              <a:t>短大、大学、学習センター、職業訓練/専門学校などの地元の学校 </a:t>
            </a:r>
          </a:p>
          <a:p>
            <a:pPr lvl="1" algn="l" rtl="0"/>
            <a:r>
              <a:rPr lang="ja" sz="1200" b="0" i="0" u="none" kern="1200" baseline="0">
                <a:solidFill>
                  <a:schemeClr val="tx1"/>
                </a:solidFill>
                <a:effectLst/>
                <a:latin typeface="+mn-lt"/>
                <a:ea typeface="+mn-ea"/>
                <a:cs typeface="+mn-cs"/>
              </a:rPr>
              <a:t>学費援助事務局に問い合わせて、学校のカウンセラーやアドバイザーにかけあってみましょう。</a:t>
            </a:r>
          </a:p>
          <a:p>
            <a:pPr lvl="0" algn="l" rtl="0"/>
            <a:r>
              <a:rPr lang="ja" sz="1200" b="0" i="0" u="none" kern="1200" baseline="0">
                <a:solidFill>
                  <a:schemeClr val="tx1"/>
                </a:solidFill>
                <a:effectLst/>
                <a:latin typeface="+mn-lt"/>
                <a:ea typeface="+mn-ea"/>
                <a:cs typeface="+mn-cs"/>
              </a:rPr>
              <a:t>公民館やレクリエーション施設 </a:t>
            </a:r>
          </a:p>
          <a:p>
            <a:pPr lvl="0" algn="l" rtl="0"/>
            <a:r>
              <a:rPr lang="ja" sz="1200" b="0" i="0" u="none" kern="1200" baseline="0">
                <a:solidFill>
                  <a:schemeClr val="tx1"/>
                </a:solidFill>
                <a:effectLst/>
                <a:latin typeface="+mn-lt"/>
                <a:ea typeface="+mn-ea"/>
                <a:cs typeface="+mn-cs"/>
              </a:rPr>
              <a:t>慈善団体（特に女性や低所得世帯の支援団体） </a:t>
            </a:r>
          </a:p>
          <a:p>
            <a:pPr lvl="0" algn="l" rtl="0"/>
            <a:r>
              <a:rPr lang="ja" sz="1200" b="0" i="0" u="none" kern="1200" baseline="0">
                <a:solidFill>
                  <a:schemeClr val="tx1"/>
                </a:solidFill>
                <a:effectLst/>
                <a:latin typeface="+mn-lt"/>
                <a:ea typeface="+mn-ea"/>
                <a:cs typeface="+mn-cs"/>
              </a:rPr>
              <a:t>ホームレスシェルターや自立支援センター</a:t>
            </a:r>
          </a:p>
          <a:p>
            <a:pPr lvl="0" algn="l" rtl="0"/>
            <a:r>
              <a:rPr lang="ja" sz="1200" b="0" i="0" u="none" kern="1200" baseline="0">
                <a:solidFill>
                  <a:schemeClr val="tx1"/>
                </a:solidFill>
                <a:effectLst/>
                <a:latin typeface="+mn-lt"/>
                <a:ea typeface="+mn-ea"/>
                <a:cs typeface="+mn-cs"/>
              </a:rPr>
              <a:t>ドメスティック・バイオレンス・シェルター </a:t>
            </a:r>
          </a:p>
          <a:p>
            <a:pPr lvl="0" algn="l" rtl="0"/>
            <a:r>
              <a:rPr lang="ja" sz="1200" b="0" i="0" u="none" kern="1200" baseline="0">
                <a:solidFill>
                  <a:schemeClr val="tx1"/>
                </a:solidFill>
                <a:effectLst/>
                <a:latin typeface="+mn-lt"/>
                <a:ea typeface="+mn-ea"/>
                <a:cs typeface="+mn-cs"/>
              </a:rPr>
              <a:t>フードバンク </a:t>
            </a:r>
          </a:p>
          <a:p>
            <a:pPr lvl="0" algn="l" rtl="0"/>
            <a:r>
              <a:rPr lang="ja" sz="1200" b="0" i="0" u="none" kern="1200" baseline="0">
                <a:solidFill>
                  <a:schemeClr val="tx1"/>
                </a:solidFill>
                <a:effectLst/>
                <a:latin typeface="+mn-lt"/>
                <a:ea typeface="+mn-ea"/>
                <a:cs typeface="+mn-cs"/>
              </a:rPr>
              <a:t>女性健康支援センター </a:t>
            </a:r>
          </a:p>
          <a:p>
            <a:pPr lvl="0" algn="l" rtl="0"/>
            <a:r>
              <a:rPr lang="ja" sz="1200" b="0" i="0" u="none" kern="1200" baseline="0">
                <a:solidFill>
                  <a:schemeClr val="tx1"/>
                </a:solidFill>
                <a:effectLst/>
                <a:latin typeface="+mn-lt"/>
                <a:ea typeface="+mn-ea"/>
                <a:cs typeface="+mn-cs"/>
              </a:rPr>
              <a:t>低所得者に無料で医療ケアを提供する地域の診療所</a:t>
            </a:r>
          </a:p>
          <a:p>
            <a:pPr lvl="0" algn="l" rtl="0"/>
            <a:r>
              <a:rPr lang="ja" sz="1200" b="0" i="0" u="none" kern="1200" baseline="0">
                <a:solidFill>
                  <a:schemeClr val="tx1"/>
                </a:solidFill>
                <a:effectLst/>
                <a:latin typeface="+mn-lt"/>
                <a:ea typeface="+mn-ea"/>
                <a:cs typeface="+mn-cs"/>
              </a:rPr>
              <a:t>子育て支援施設または保育施設 </a:t>
            </a:r>
          </a:p>
          <a:p>
            <a:pPr lvl="0" algn="l" rtl="0"/>
            <a:r>
              <a:rPr lang="ja" sz="1200" b="0" i="0" u="none" kern="1200" baseline="0">
                <a:solidFill>
                  <a:schemeClr val="tx1"/>
                </a:solidFill>
                <a:effectLst/>
                <a:latin typeface="+mn-lt"/>
                <a:ea typeface="+mn-ea"/>
                <a:cs typeface="+mn-cs"/>
              </a:rPr>
              <a:t>公的支援センター </a:t>
            </a:r>
          </a:p>
          <a:p>
            <a:pPr lvl="0" algn="l" rtl="0"/>
            <a:r>
              <a:rPr lang="ja" sz="1200" b="0" i="0" u="none" kern="1200" baseline="0">
                <a:solidFill>
                  <a:schemeClr val="tx1"/>
                </a:solidFill>
                <a:effectLst/>
                <a:latin typeface="+mn-lt"/>
                <a:ea typeface="+mn-ea"/>
                <a:cs typeface="+mn-cs"/>
              </a:rPr>
              <a:t>生活保護受給者向け自立支援プログラム </a:t>
            </a:r>
          </a:p>
          <a:p>
            <a:pPr lvl="0" algn="l" rtl="0"/>
            <a:r>
              <a:rPr lang="ja" sz="1200" b="0" i="0" u="none" kern="1200" baseline="0">
                <a:solidFill>
                  <a:schemeClr val="tx1"/>
                </a:solidFill>
                <a:effectLst/>
                <a:latin typeface="+mn-lt"/>
                <a:ea typeface="+mn-ea"/>
                <a:cs typeface="+mn-cs"/>
              </a:rPr>
              <a:t>就職支援センター</a:t>
            </a:r>
          </a:p>
          <a:p>
            <a:pPr lvl="0" algn="l" rtl="0"/>
            <a:r>
              <a:rPr lang="ja" sz="1200" b="0" i="0" u="none" kern="1200" baseline="0">
                <a:solidFill>
                  <a:schemeClr val="tx1"/>
                </a:solidFill>
                <a:effectLst/>
                <a:latin typeface="+mn-lt"/>
                <a:ea typeface="+mn-ea"/>
                <a:cs typeface="+mn-cs"/>
              </a:rPr>
              <a:t>地元の就職・キャリアフェア </a:t>
            </a:r>
          </a:p>
          <a:p>
            <a:pPr lvl="0" algn="l" rtl="0"/>
            <a:r>
              <a:rPr lang="ja" sz="1200" b="0" i="0" u="none" kern="1200" baseline="0">
                <a:solidFill>
                  <a:schemeClr val="tx1"/>
                </a:solidFill>
                <a:effectLst/>
                <a:latin typeface="+mn-lt"/>
                <a:ea typeface="+mn-ea"/>
                <a:cs typeface="+mn-cs"/>
              </a:rPr>
              <a:t>薬物・アルコール依存者のためのリハビリ施設</a:t>
            </a:r>
          </a:p>
          <a:p>
            <a:pPr lvl="0" algn="l" rtl="0"/>
            <a:r>
              <a:rPr lang="ja" sz="1200" b="0" i="0" u="none" kern="1200" baseline="0">
                <a:solidFill>
                  <a:schemeClr val="tx1"/>
                </a:solidFill>
                <a:effectLst/>
                <a:latin typeface="+mn-lt"/>
                <a:ea typeface="+mn-ea"/>
                <a:cs typeface="+mn-cs"/>
              </a:rPr>
              <a:t>女性や女児を支援する組織（ガールスカウト、ガールズ・フー・コード、ガールズ・オン・ザ・ランなど） </a:t>
            </a:r>
          </a:p>
          <a:p>
            <a:pPr lvl="0" algn="l" rtl="0"/>
            <a:r>
              <a:rPr lang="ja" sz="1200" b="0" i="0" u="none" kern="1200" baseline="0">
                <a:solidFill>
                  <a:schemeClr val="tx1"/>
                </a:solidFill>
                <a:effectLst/>
                <a:latin typeface="+mn-lt"/>
                <a:ea typeface="+mn-ea"/>
                <a:cs typeface="+mn-cs"/>
              </a:rPr>
              <a:t>図書館</a:t>
            </a:r>
          </a:p>
          <a:p>
            <a:pPr lvl="0" algn="l" rtl="0"/>
            <a:r>
              <a:rPr lang="ja" sz="1200" b="0" i="0" u="none" kern="1200" baseline="0">
                <a:solidFill>
                  <a:schemeClr val="tx1"/>
                </a:solidFill>
                <a:effectLst/>
                <a:latin typeface="+mn-lt"/>
                <a:ea typeface="+mn-ea"/>
                <a:cs typeface="+mn-cs"/>
              </a:rPr>
              <a:t>宗教施設 </a:t>
            </a:r>
          </a:p>
          <a:p>
            <a:pPr algn="l" rtl="0"/>
            <a:r>
              <a:rPr lang="ja" sz="1200" b="0" i="0" u="none" kern="1200" baseline="0">
                <a:solidFill>
                  <a:schemeClr val="tx1"/>
                </a:solidFill>
                <a:effectLst/>
                <a:latin typeface="+mn-lt"/>
                <a:ea typeface="+mn-ea"/>
                <a:cs typeface="+mn-cs"/>
              </a:rPr>
              <a:t> </a:t>
            </a:r>
          </a:p>
          <a:p>
            <a:pPr algn="l" rtl="0"/>
            <a:r>
              <a:rPr lang="ja" sz="1200" b="0" i="0" u="none" kern="1200" baseline="0">
                <a:solidFill>
                  <a:schemeClr val="tx1"/>
                </a:solidFill>
                <a:effectLst/>
                <a:latin typeface="+mn-lt"/>
                <a:ea typeface="+mn-ea"/>
                <a:cs typeface="+mn-cs"/>
              </a:rPr>
              <a:t>クラブからの報告によると、応募者探しの対象となる組織の担当者との連絡体制が確立している場合に、完成した申請書を受け取る成功率が最も高くなります。 </a:t>
            </a:r>
          </a:p>
          <a:p>
            <a:pPr algn="l" rtl="0"/>
            <a:r>
              <a:rPr lang="ja" sz="1200" b="0" i="0" u="none" kern="1200" baseline="0">
                <a:solidFill>
                  <a:schemeClr val="tx1"/>
                </a:solidFill>
                <a:effectLst/>
                <a:latin typeface="+mn-lt"/>
                <a:ea typeface="+mn-ea"/>
                <a:cs typeface="+mn-cs"/>
              </a:rPr>
              <a:t>このような組織に属する方にお知り合いがいらっしゃる場合は、個人的にその方に連絡を取って機会を設けてもらうことを検討してください。たとえば、地元の短大で教授を務める方が学費援助事務局の担当者を紹介してくれるかもしれませんし、教会でシングルマザーのグループを運営している方がいれば、そのグループの次の集会で「夢を生きる賞」について話す機会をいただけるかもしれません。 </a:t>
            </a:r>
          </a:p>
          <a:p>
            <a:endParaRPr lang="ja" dirty="0"/>
          </a:p>
        </p:txBody>
      </p:sp>
      <p:sp>
        <p:nvSpPr>
          <p:cNvPr id="4" name="Slide Number Placeholder 3"/>
          <p:cNvSpPr>
            <a:spLocks noGrp="1"/>
          </p:cNvSpPr>
          <p:nvPr>
            <p:ph type="sldNum" sz="quarter" idx="5"/>
          </p:nvPr>
        </p:nvSpPr>
        <p:spPr/>
        <p:txBody>
          <a:bodyPr/>
          <a:lstStyle/>
          <a:p>
            <a:pPr algn="l" rtl="0"/>
            <a:fld id="{3E5DF9FD-7162-404A-8CD0-A628AF675F7F}" type="slidenum">
              <a:rPr/>
              <a:t>5</a:t>
            </a:fld>
            <a:endParaRPr lang="ja"/>
          </a:p>
        </p:txBody>
      </p:sp>
    </p:spTree>
    <p:extLst>
      <p:ext uri="{BB962C8B-B14F-4D97-AF65-F5344CB8AC3E}">
        <p14:creationId xmlns:p14="http://schemas.microsoft.com/office/powerpoint/2010/main" val="37494038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ja" sz="1200" b="0" i="0" u="none" kern="1200" baseline="0">
                <a:solidFill>
                  <a:schemeClr val="tx1"/>
                </a:solidFill>
                <a:effectLst/>
                <a:latin typeface="+mn-lt"/>
                <a:ea typeface="+mn-ea"/>
                <a:cs typeface="+mn-cs"/>
              </a:rPr>
              <a:t>地元の大学と直接的な関係を築くことが、成功の鍵となります。まずは、「夢を生きる賞」の応募資格を満たす女性たちをサポートするプログラムの運営者、学費援助プログラムの担当ディレクター、カウンセラーなどに連絡を取ってみましょう。 </a:t>
            </a:r>
          </a:p>
          <a:p>
            <a:pPr algn="l" rtl="0"/>
            <a:r>
              <a:rPr lang="ja" sz="1200" b="0" i="0" u="none" kern="1200" baseline="0">
                <a:solidFill>
                  <a:schemeClr val="tx1"/>
                </a:solidFill>
                <a:effectLst/>
                <a:latin typeface="+mn-lt"/>
                <a:ea typeface="+mn-ea"/>
                <a:cs typeface="+mn-cs"/>
              </a:rPr>
              <a:t>こうした関係を構築するには時間がかかりますが、キャンパスにポスターを貼るだけの活動よりもはるかに効果的です。ぜひ、担当者に電話で連絡を取ったり、キャンパスを直接訪問したりしてみてください。さらに、問い合わせた組織や担当者の詳細を記録しておき、フォローアップも行いましょう。これらの組織の担当者に「夢を生きる賞」プログラムを紹介し、情報の共有や説明会の開催に協力してもらいます。こうしたつながりを確立し、学校側にプログラムについてより深く知ってもらうことで、情報の拡散や応募希望者の推薦、応募プロセスの支援に協力してもらうことができるようになり、年々、応募者を集めやすくなっていきます。</a:t>
            </a:r>
          </a:p>
          <a:p>
            <a:pPr algn="l" rtl="0"/>
            <a:r>
              <a:rPr lang="ja" sz="1200" b="0" i="0" u="none" kern="1200" baseline="0">
                <a:solidFill>
                  <a:schemeClr val="tx1"/>
                </a:solidFill>
                <a:effectLst/>
                <a:latin typeface="+mn-lt"/>
                <a:ea typeface="+mn-ea"/>
                <a:cs typeface="+mn-cs"/>
              </a:rPr>
              <a:t>このような関係の構築にはより多くの労力を要しますが、将来的にはあらゆる関係者が深く恩恵を受けることになるでしょう。</a:t>
            </a:r>
          </a:p>
          <a:p>
            <a:pPr algn="l" rtl="0"/>
            <a:r>
              <a:rPr lang="ja" sz="1200" b="0" i="0" u="none" kern="1200" baseline="0">
                <a:solidFill>
                  <a:schemeClr val="tx1"/>
                </a:solidFill>
                <a:effectLst/>
                <a:latin typeface="+mn-lt"/>
                <a:ea typeface="+mn-ea"/>
                <a:cs typeface="+mn-cs"/>
              </a:rPr>
              <a:t>また、地域社会で応募者の募集に力を入れることで、より質の高い応募者からの申請が集まる可能性が高くなります。</a:t>
            </a:r>
          </a:p>
          <a:p>
            <a:endParaRPr lang="ja" dirty="0"/>
          </a:p>
        </p:txBody>
      </p:sp>
      <p:sp>
        <p:nvSpPr>
          <p:cNvPr id="4" name="Slide Number Placeholder 3"/>
          <p:cNvSpPr>
            <a:spLocks noGrp="1"/>
          </p:cNvSpPr>
          <p:nvPr>
            <p:ph type="sldNum" sz="quarter" idx="5"/>
          </p:nvPr>
        </p:nvSpPr>
        <p:spPr/>
        <p:txBody>
          <a:bodyPr/>
          <a:lstStyle/>
          <a:p>
            <a:pPr algn="l" rtl="0"/>
            <a:fld id="{3E5DF9FD-7162-404A-8CD0-A628AF675F7F}" type="slidenum">
              <a:rPr/>
              <a:t>6</a:t>
            </a:fld>
            <a:endParaRPr lang="ja"/>
          </a:p>
        </p:txBody>
      </p:sp>
    </p:spTree>
    <p:extLst>
      <p:ext uri="{BB962C8B-B14F-4D97-AF65-F5344CB8AC3E}">
        <p14:creationId xmlns:p14="http://schemas.microsoft.com/office/powerpoint/2010/main" val="42537887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ja" sz="1200" b="0" i="0" u="none" kern="1200" baseline="0">
                <a:solidFill>
                  <a:schemeClr val="tx1"/>
                </a:solidFill>
                <a:effectLst/>
                <a:latin typeface="+mn-lt"/>
                <a:ea typeface="+mn-ea"/>
                <a:cs typeface="+mn-cs"/>
              </a:rPr>
              <a:t>クラブツールキットに記載されたリンクと</a:t>
            </a:r>
            <a:r>
              <a:rPr lang="ja" sz="1200" b="0" i="0" u="none" kern="1200" baseline="0">
                <a:solidFill>
                  <a:schemeClr val="tx1"/>
                </a:solidFill>
                <a:effectLst/>
                <a:latin typeface="+mn-lt"/>
                <a:ea typeface="+mn-ea"/>
                <a:cs typeface="+mn-cs"/>
                <a:hlinkClick r:id="rId3"/>
              </a:rPr>
              <a:t> SIAウェブサイトのリソースページ</a:t>
            </a:r>
            <a:r>
              <a:rPr lang="ja" sz="1200" b="0" i="0" u="none" kern="1200" baseline="0">
                <a:solidFill>
                  <a:schemeClr val="tx1"/>
                </a:solidFill>
                <a:effectLst/>
                <a:latin typeface="+mn-lt"/>
                <a:ea typeface="+mn-ea"/>
                <a:cs typeface="+mn-cs"/>
              </a:rPr>
              <a:t>の各言語翻訳版からダウンロードできる各種テンプレートを、学校、組織、および応募希望者対して自己紹介をして「夢を生きる賞」プログラムを紹介するためにご活用ください。  </a:t>
            </a:r>
          </a:p>
          <a:p>
            <a:pPr algn="l" rtl="0"/>
            <a:r>
              <a:rPr lang="ja" sz="1200" b="0" i="0" u="sng" kern="1200" baseline="0">
                <a:solidFill>
                  <a:schemeClr val="tx1"/>
                </a:solidFill>
                <a:effectLst/>
                <a:latin typeface="+mn-lt"/>
                <a:ea typeface="+mn-ea"/>
                <a:cs typeface="+mn-cs"/>
                <a:hlinkClick r:id="rId4"/>
              </a:rPr>
              <a:t>応募者募集についての手紙の見本</a:t>
            </a:r>
            <a:r>
              <a:rPr lang="ja" sz="1200" b="0" i="0" u="none" kern="1200" baseline="0">
                <a:solidFill>
                  <a:schemeClr val="tx1"/>
                </a:solidFill>
                <a:effectLst/>
                <a:latin typeface="+mn-lt"/>
                <a:ea typeface="+mn-ea"/>
                <a:cs typeface="+mn-cs"/>
              </a:rPr>
              <a:t>を使って地域社会の組織に自己紹介をしたり、</a:t>
            </a:r>
            <a:r>
              <a:rPr lang="ja" sz="1200" b="0" i="0" u="sng" kern="1200" baseline="0">
                <a:solidFill>
                  <a:schemeClr val="tx1"/>
                </a:solidFill>
                <a:effectLst/>
                <a:latin typeface="+mn-lt"/>
                <a:ea typeface="+mn-ea"/>
                <a:cs typeface="+mn-cs"/>
                <a:hlinkClick r:id="rId5"/>
              </a:rPr>
              <a:t>応募者募集の報道発表の見本</a:t>
            </a:r>
            <a:r>
              <a:rPr lang="ja" sz="1200" b="0" i="0" u="none" kern="1200" baseline="0">
                <a:solidFill>
                  <a:schemeClr val="tx1"/>
                </a:solidFill>
                <a:effectLst/>
                <a:latin typeface="+mn-lt"/>
                <a:ea typeface="+mn-ea"/>
                <a:cs typeface="+mn-cs"/>
              </a:rPr>
              <a:t>を使って地元のマスコミ（オンラインと紙媒体の両方のニュースソース）と連携して「夢を生きる賞」を宣伝したりできます。これらのテンプレートを活用し、応募希望者にメッセージを届け、新しい会員や支持者、寄付者を勧誘することができます。</a:t>
            </a:r>
          </a:p>
        </p:txBody>
      </p:sp>
      <p:sp>
        <p:nvSpPr>
          <p:cNvPr id="4" name="Slide Number Placeholder 3"/>
          <p:cNvSpPr>
            <a:spLocks noGrp="1"/>
          </p:cNvSpPr>
          <p:nvPr>
            <p:ph type="sldNum" sz="quarter" idx="5"/>
          </p:nvPr>
        </p:nvSpPr>
        <p:spPr/>
        <p:txBody>
          <a:bodyPr/>
          <a:lstStyle/>
          <a:p>
            <a:pPr algn="l" rtl="0"/>
            <a:fld id="{3E5DF9FD-7162-404A-8CD0-A628AF675F7F}" type="slidenum">
              <a:rPr/>
              <a:t>7</a:t>
            </a:fld>
            <a:endParaRPr lang="ja"/>
          </a:p>
        </p:txBody>
      </p:sp>
    </p:spTree>
    <p:extLst>
      <p:ext uri="{BB962C8B-B14F-4D97-AF65-F5344CB8AC3E}">
        <p14:creationId xmlns:p14="http://schemas.microsoft.com/office/powerpoint/2010/main" val="23144755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ja" sz="1200" b="0" i="0" u="none" kern="1200" baseline="0">
                <a:solidFill>
                  <a:schemeClr val="tx1"/>
                </a:solidFill>
                <a:effectLst/>
                <a:latin typeface="+mn-lt"/>
                <a:ea typeface="+mn-ea"/>
                <a:cs typeface="+mn-cs"/>
              </a:rPr>
              <a:t>教会、保育園、公民館、食料品店、運転免許センター、交通センターやバス停などの地域社会の掲示板に</a:t>
            </a:r>
            <a:r>
              <a:rPr lang="ja" sz="1200" b="0" i="0" u="sng" kern="1200" baseline="0">
                <a:solidFill>
                  <a:schemeClr val="tx1"/>
                </a:solidFill>
                <a:effectLst/>
                <a:latin typeface="+mn-lt"/>
                <a:ea typeface="+mn-ea"/>
                <a:cs typeface="+mn-cs"/>
                <a:hlinkClick r:id="rId3"/>
              </a:rPr>
              <a:t>「夢を生きる賞」のポスター</a:t>
            </a:r>
            <a:r>
              <a:rPr lang="ja" sz="1200" b="0" i="0" u="none" kern="1200" baseline="0">
                <a:solidFill>
                  <a:schemeClr val="tx1"/>
                </a:solidFill>
                <a:effectLst/>
                <a:latin typeface="+mn-lt"/>
                <a:ea typeface="+mn-ea"/>
                <a:cs typeface="+mn-cs"/>
              </a:rPr>
              <a:t>を貼って情報を拡散しましょう。ウェブサイトからポスターをダウンロードし、クラブ名、連絡先情報、その他、応募者に役立つ情報を追加します。</a:t>
            </a:r>
          </a:p>
          <a:p>
            <a:endParaRPr lang="ja" sz="1200" kern="1200" dirty="0">
              <a:solidFill>
                <a:schemeClr val="tx1"/>
              </a:solidFill>
              <a:effectLst/>
              <a:latin typeface="+mn-lt"/>
              <a:ea typeface="+mn-ea"/>
              <a:cs typeface="+mn-cs"/>
            </a:endParaRPr>
          </a:p>
          <a:p>
            <a:pPr algn="l" rtl="0"/>
            <a:r>
              <a:rPr lang="ja" sz="1200" b="0" i="0" u="none" kern="1200" baseline="0">
                <a:solidFill>
                  <a:schemeClr val="tx1"/>
                </a:solidFill>
                <a:effectLst/>
                <a:latin typeface="+mn-lt"/>
                <a:ea typeface="+mn-ea"/>
                <a:cs typeface="+mn-cs"/>
              </a:rPr>
              <a:t>SNSへの広告掲載も検討しましょう。地域や年齢層、性別などに基づいてターゲットを絞ることができます。より多くの応募者やプログラム参加者を募るためにも、広告費に経費を充てる価値はあるでしょう。 </a:t>
            </a:r>
          </a:p>
          <a:p>
            <a:endParaRPr lang="ja" sz="1200" kern="1200" dirty="0">
              <a:solidFill>
                <a:schemeClr val="tx1"/>
              </a:solidFill>
              <a:effectLst/>
              <a:latin typeface="+mn-lt"/>
              <a:ea typeface="+mn-ea"/>
              <a:cs typeface="+mn-cs"/>
            </a:endParaRPr>
          </a:p>
          <a:p>
            <a:pPr algn="l" rtl="0"/>
            <a:r>
              <a:rPr lang="ja" sz="1200" b="0" i="0" u="none" kern="1200" baseline="0">
                <a:solidFill>
                  <a:schemeClr val="tx1"/>
                </a:solidFill>
                <a:effectLst/>
                <a:latin typeface="+mn-lt"/>
                <a:ea typeface="+mn-ea"/>
                <a:cs typeface="+mn-cs"/>
              </a:rPr>
              <a:t>SNS広告に充てる予算がクラブにない場合は、地域社会のFacebookグループ、プログラムの参加希望者や応募希望者がいる可能性のある他のプラットフォームを探して、そこで情報を共有してください。 </a:t>
            </a:r>
          </a:p>
        </p:txBody>
      </p:sp>
      <p:sp>
        <p:nvSpPr>
          <p:cNvPr id="4" name="Slide Number Placeholder 3"/>
          <p:cNvSpPr>
            <a:spLocks noGrp="1"/>
          </p:cNvSpPr>
          <p:nvPr>
            <p:ph type="sldNum" sz="quarter" idx="5"/>
          </p:nvPr>
        </p:nvSpPr>
        <p:spPr/>
        <p:txBody>
          <a:bodyPr/>
          <a:lstStyle/>
          <a:p>
            <a:pPr algn="l" rtl="0"/>
            <a:fld id="{3E5DF9FD-7162-404A-8CD0-A628AF675F7F}" type="slidenum">
              <a:rPr/>
              <a:t>8</a:t>
            </a:fld>
            <a:endParaRPr lang="ja"/>
          </a:p>
        </p:txBody>
      </p:sp>
    </p:spTree>
    <p:extLst>
      <p:ext uri="{BB962C8B-B14F-4D97-AF65-F5344CB8AC3E}">
        <p14:creationId xmlns:p14="http://schemas.microsoft.com/office/powerpoint/2010/main" val="40901976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DF212F-7D87-C38B-95F6-CC99E1649A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2F7762-8AE6-7948-91D5-6D47E3D831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1FB8B7-237B-6333-D493-F1F4366B78B1}"/>
              </a:ext>
            </a:extLst>
          </p:cNvPr>
          <p:cNvSpPr>
            <a:spLocks noGrp="1"/>
          </p:cNvSpPr>
          <p:nvPr>
            <p:ph type="body" idx="1"/>
          </p:nvPr>
        </p:nvSpPr>
        <p:spPr/>
        <p:txBody>
          <a:bodyPr/>
          <a:lstStyle/>
          <a:p>
            <a:pPr algn="l" rtl="0"/>
            <a:r>
              <a:rPr lang="ja" sz="1200" b="0" i="0" u="none" kern="1200" baseline="0">
                <a:solidFill>
                  <a:schemeClr val="tx1"/>
                </a:solidFill>
                <a:effectLst/>
                <a:latin typeface="+mn-lt"/>
                <a:ea typeface="+mn-ea"/>
                <a:cs typeface="+mn-cs"/>
              </a:rPr>
              <a:t>クラブが応募者集めに苦戦している場合は、周辺地域、特にソロプチミスト・クラブがない地域にまで範囲を広げてみることをおすすめします。コミュニケーションと申請書の配布はオンラインで実施できます。応募申請書や推薦状をオンラインで共有するだけでなく、電話で連絡を取りましょう。これは、応募者一人ひとりに見合った形でコミュニケーションを取り、関係を築くための優れた手段となります。 </a:t>
            </a:r>
          </a:p>
          <a:p>
            <a:pPr algn="l" rtl="0"/>
            <a:r>
              <a:rPr lang="ja" sz="1200" b="0" i="0" u="none" kern="1200" baseline="0">
                <a:solidFill>
                  <a:schemeClr val="tx1"/>
                </a:solidFill>
                <a:effectLst/>
                <a:latin typeface="+mn-lt"/>
                <a:ea typeface="+mn-ea"/>
                <a:cs typeface="+mn-cs"/>
              </a:rPr>
              <a:t>応募者集めの範囲を広げるもう一つの優れた方法は、他のソロプチミスト・クラブと協力することです。応募数が多いクラブは、応募数の足りないクラブと申請書を共有できます。他のクラブとつながり申請書を共有してもらえるよう、リジョン委員長に協力を仰ぎましょう。こうすることで、より多くの応募者が審査を受けられるだけでなく、授与できる賞の数も多くなる可能性があります。</a:t>
            </a:r>
          </a:p>
          <a:p>
            <a:pPr algn="l" rtl="0"/>
            <a:r>
              <a:rPr lang="ja" sz="1200" b="0" i="0" u="none" kern="1200" baseline="0">
                <a:solidFill>
                  <a:schemeClr val="tx1"/>
                </a:solidFill>
                <a:effectLst/>
                <a:latin typeface="+mn-lt"/>
                <a:ea typeface="+mn-ea"/>
                <a:cs typeface="+mn-cs"/>
              </a:rPr>
              <a:t> </a:t>
            </a:r>
          </a:p>
          <a:p>
            <a:pPr algn="l" rtl="0"/>
            <a:r>
              <a:rPr lang="ja" sz="1200" b="0" i="0" u="none" kern="1200" baseline="0">
                <a:solidFill>
                  <a:schemeClr val="tx1"/>
                </a:solidFill>
                <a:effectLst/>
                <a:latin typeface="+mn-lt"/>
                <a:ea typeface="+mn-ea"/>
                <a:cs typeface="+mn-cs"/>
              </a:rPr>
              <a:t>SIA連盟事務局には何百通もの応募申請書が届くため、申請書の一部を喜んで共有いたします。これにより、各応募者が受賞者に選ばれる可能性も高まります。クラブは、</a:t>
            </a:r>
            <a:r>
              <a:rPr lang="ja" sz="1200" b="0" i="0" u="sng" kern="1200" baseline="0">
                <a:solidFill>
                  <a:schemeClr val="tx1"/>
                </a:solidFill>
                <a:effectLst/>
                <a:latin typeface="+mn-lt"/>
                <a:ea typeface="+mn-ea"/>
                <a:cs typeface="+mn-cs"/>
                <a:hlinkClick r:id="rId3"/>
              </a:rPr>
              <a:t>地域外の応募申請書要請書式</a:t>
            </a:r>
            <a:r>
              <a:rPr lang="ja" sz="1200" b="0" i="0" u="none" kern="1200" baseline="0">
                <a:solidFill>
                  <a:schemeClr val="tx1"/>
                </a:solidFill>
                <a:effectLst/>
                <a:latin typeface="+mn-lt"/>
                <a:ea typeface="+mn-ea"/>
                <a:cs typeface="+mn-cs"/>
              </a:rPr>
              <a:t>を通じて申請書の共有をリクエストできます。 </a:t>
            </a:r>
          </a:p>
        </p:txBody>
      </p:sp>
      <p:sp>
        <p:nvSpPr>
          <p:cNvPr id="4" name="Slide Number Placeholder 3">
            <a:extLst>
              <a:ext uri="{FF2B5EF4-FFF2-40B4-BE49-F238E27FC236}">
                <a16:creationId xmlns:a16="http://schemas.microsoft.com/office/drawing/2014/main" id="{3EECCA57-B7F4-CB4E-336A-3228FAD21FD6}"/>
              </a:ext>
            </a:extLst>
          </p:cNvPr>
          <p:cNvSpPr>
            <a:spLocks noGrp="1"/>
          </p:cNvSpPr>
          <p:nvPr>
            <p:ph type="sldNum" sz="quarter" idx="5"/>
          </p:nvPr>
        </p:nvSpPr>
        <p:spPr/>
        <p:txBody>
          <a:bodyPr/>
          <a:lstStyle/>
          <a:p>
            <a:pPr algn="l" rtl="0"/>
            <a:fld id="{3E5DF9FD-7162-404A-8CD0-A628AF675F7F}" type="slidenum">
              <a:rPr/>
              <a:t>9</a:t>
            </a:fld>
            <a:endParaRPr lang="ja"/>
          </a:p>
        </p:txBody>
      </p:sp>
    </p:spTree>
    <p:extLst>
      <p:ext uri="{BB962C8B-B14F-4D97-AF65-F5344CB8AC3E}">
        <p14:creationId xmlns:p14="http://schemas.microsoft.com/office/powerpoint/2010/main" val="8055944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ja" sz="1200" b="0" i="0" u="none" kern="1200" baseline="0">
                <a:solidFill>
                  <a:schemeClr val="tx1"/>
                </a:solidFill>
                <a:effectLst/>
                <a:latin typeface="+mn-lt"/>
                <a:ea typeface="+mn-ea"/>
                <a:cs typeface="+mn-cs"/>
              </a:rPr>
              <a:t>最後に、本日ご出席くださった皆様には、次の2つの質問に対する答えを書き留めておくことをおすすめします。</a:t>
            </a:r>
          </a:p>
          <a:p>
            <a:pPr algn="l" rtl="0"/>
            <a:r>
              <a:rPr lang="ja" sz="1200" b="0" i="0" u="none" kern="1200" baseline="0">
                <a:solidFill>
                  <a:schemeClr val="tx1"/>
                </a:solidFill>
                <a:effectLst/>
                <a:latin typeface="+mn-lt"/>
                <a:ea typeface="+mn-ea"/>
                <a:cs typeface="+mn-cs"/>
              </a:rPr>
              <a:t>このワークショップで得られた情報をクラブでどのように活用しますか？ </a:t>
            </a:r>
          </a:p>
          <a:p>
            <a:pPr algn="l" rtl="0"/>
            <a:r>
              <a:rPr lang="ja" sz="1200" b="0" i="0" u="none" kern="1200" baseline="0">
                <a:solidFill>
                  <a:schemeClr val="tx1"/>
                </a:solidFill>
                <a:effectLst/>
                <a:latin typeface="+mn-lt"/>
                <a:ea typeface="+mn-ea"/>
                <a:cs typeface="+mn-cs"/>
              </a:rPr>
              <a:t>すべての会員の協力を得るためにはどうすればよいでしょうか？ </a:t>
            </a:r>
          </a:p>
          <a:p>
            <a:endParaRPr lang="ja" sz="1200" kern="1200" dirty="0">
              <a:solidFill>
                <a:schemeClr val="tx1"/>
              </a:solidFill>
              <a:effectLst/>
              <a:latin typeface="+mn-lt"/>
              <a:ea typeface="+mn-ea"/>
              <a:cs typeface="+mn-cs"/>
            </a:endParaRPr>
          </a:p>
          <a:p>
            <a:pPr algn="l" rtl="0"/>
            <a:r>
              <a:rPr lang="ja" sz="1200" b="0" i="1" u="none" kern="1200" baseline="0">
                <a:solidFill>
                  <a:schemeClr val="tx1"/>
                </a:solidFill>
                <a:effectLst/>
                <a:latin typeface="+mn-lt"/>
                <a:ea typeface="+mn-ea"/>
                <a:cs typeface="+mn-cs"/>
              </a:rPr>
              <a:t>時間に余裕がある場合は、出席者に回答を共有してもらいましょう。</a:t>
            </a:r>
            <a:endParaRPr lang="ja"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algn="l" rtl="0"/>
            <a:fld id="{3E5DF9FD-7162-404A-8CD0-A628AF675F7F}" type="slidenum">
              <a:rPr/>
              <a:t>10</a:t>
            </a:fld>
            <a:endParaRPr lang="ja"/>
          </a:p>
        </p:txBody>
      </p:sp>
    </p:spTree>
    <p:extLst>
      <p:ext uri="{BB962C8B-B14F-4D97-AF65-F5344CB8AC3E}">
        <p14:creationId xmlns:p14="http://schemas.microsoft.com/office/powerpoint/2010/main" val="38501260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 sz="1200" b="0" i="0" u="none" kern="1200" baseline="0">
                <a:solidFill>
                  <a:schemeClr val="tx1"/>
                </a:solidFill>
                <a:effectLst/>
                <a:latin typeface="+mn-lt"/>
                <a:ea typeface="+mn-ea"/>
                <a:cs typeface="+mn-cs"/>
              </a:rPr>
              <a:t>本日はお忙しいところご参加いただきありがとうございました。</a:t>
            </a:r>
          </a:p>
        </p:txBody>
      </p:sp>
      <p:sp>
        <p:nvSpPr>
          <p:cNvPr id="4" name="Slide Number Placeholder 3"/>
          <p:cNvSpPr>
            <a:spLocks noGrp="1"/>
          </p:cNvSpPr>
          <p:nvPr>
            <p:ph type="sldNum" sz="quarter" idx="5"/>
          </p:nvPr>
        </p:nvSpPr>
        <p:spPr/>
        <p:txBody>
          <a:bodyPr/>
          <a:lstStyle/>
          <a:p>
            <a:pPr algn="l" rtl="0"/>
            <a:fld id="{3E5DF9FD-7162-404A-8CD0-A628AF675F7F}" type="slidenum">
              <a:rPr/>
              <a:t>11</a:t>
            </a:fld>
            <a:endParaRPr lang="ja"/>
          </a:p>
        </p:txBody>
      </p:sp>
    </p:spTree>
    <p:extLst>
      <p:ext uri="{BB962C8B-B14F-4D97-AF65-F5344CB8AC3E}">
        <p14:creationId xmlns:p14="http://schemas.microsoft.com/office/powerpoint/2010/main" val="27670343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2480283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6" name="Rectangle 5"/>
          <p:cNvSpPr/>
          <p:nvPr userDrawn="1"/>
        </p:nvSpPr>
        <p:spPr>
          <a:xfrm>
            <a:off x="0" y="1"/>
            <a:ext cx="9144000" cy="823196"/>
          </a:xfrm>
          <a:prstGeom prst="rect">
            <a:avLst/>
          </a:prstGeom>
          <a:solidFill>
            <a:srgbClr val="293374"/>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srgbClr val="293374"/>
              </a:solidFill>
            </a:endParaRPr>
          </a:p>
        </p:txBody>
      </p:sp>
      <p:sp>
        <p:nvSpPr>
          <p:cNvPr id="9" name="Text Placeholder 2"/>
          <p:cNvSpPr>
            <a:spLocks noGrp="1"/>
          </p:cNvSpPr>
          <p:nvPr>
            <p:ph type="body" sz="quarter" idx="10"/>
          </p:nvPr>
        </p:nvSpPr>
        <p:spPr>
          <a:xfrm>
            <a:off x="580074" y="1052190"/>
            <a:ext cx="8136710" cy="3722218"/>
          </a:xfrm>
          <a:prstGeom prst="rect">
            <a:avLst/>
          </a:prstGeom>
        </p:spPr>
        <p:txBody>
          <a:bodyPr vert="horz"/>
          <a:lstStyle>
            <a:lvl1pPr marL="0" indent="0">
              <a:buNone/>
              <a:defRPr>
                <a:solidFill>
                  <a:schemeClr val="tx1"/>
                </a:solidFill>
                <a:latin typeface="Corbel" panose="020B0503020204020204" pitchFamily="34" charset="0"/>
                <a:cs typeface="Calibri"/>
              </a:defRPr>
            </a:lvl1pPr>
            <a:lvl2pPr>
              <a:defRPr>
                <a:solidFill>
                  <a:schemeClr val="tx1"/>
                </a:solidFill>
                <a:latin typeface="Corbel" panose="020B0503020204020204" pitchFamily="34" charset="0"/>
                <a:cs typeface="Calibri"/>
              </a:defRPr>
            </a:lvl2pPr>
            <a:lvl3pPr>
              <a:defRPr>
                <a:solidFill>
                  <a:schemeClr val="tx1"/>
                </a:solidFill>
                <a:latin typeface="Corbel" panose="020B0503020204020204" pitchFamily="34" charset="0"/>
                <a:cs typeface="Calibri"/>
              </a:defRPr>
            </a:lvl3pPr>
            <a:lvl4pPr>
              <a:defRPr>
                <a:solidFill>
                  <a:schemeClr val="tx1"/>
                </a:solidFill>
                <a:latin typeface="Corbel" panose="020B0503020204020204" pitchFamily="34" charset="0"/>
                <a:cs typeface="Calibri"/>
              </a:defRPr>
            </a:lvl4pPr>
            <a:lvl5pPr>
              <a:defRPr>
                <a:solidFill>
                  <a:schemeClr val="tx1"/>
                </a:solidFill>
                <a:latin typeface="Corbel" panose="020B0503020204020204" pitchFamily="34" charset="0"/>
                <a:cs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111893"/>
            <a:ext cx="8229600" cy="632178"/>
          </a:xfrm>
          <a:prstGeom prst="rect">
            <a:avLst/>
          </a:prstGeom>
        </p:spPr>
        <p:txBody>
          <a:bodyPr vert="horz"/>
          <a:lstStyle>
            <a:lvl1pPr algn="ctr">
              <a:defRPr sz="3600" b="0">
                <a:solidFill>
                  <a:srgbClr val="FFFFFF"/>
                </a:solidFill>
                <a:latin typeface="Effra" panose="020B0603020203020204" pitchFamily="34" charset="77"/>
                <a:cs typeface="Calibri"/>
              </a:defRPr>
            </a:lvl1pPr>
          </a:lstStyle>
          <a:p>
            <a:r>
              <a:rPr lang="en-US" dirty="0"/>
              <a:t>Click to edit Master title style</a:t>
            </a:r>
          </a:p>
        </p:txBody>
      </p:sp>
    </p:spTree>
    <p:extLst>
      <p:ext uri="{BB962C8B-B14F-4D97-AF65-F5344CB8AC3E}">
        <p14:creationId xmlns:p14="http://schemas.microsoft.com/office/powerpoint/2010/main" val="9494080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Rectangle 2"/>
          <p:cNvSpPr/>
          <p:nvPr userDrawn="1"/>
        </p:nvSpPr>
        <p:spPr>
          <a:xfrm>
            <a:off x="360586" y="1086273"/>
            <a:ext cx="2837658" cy="3337640"/>
          </a:xfrm>
          <a:prstGeom prst="rect">
            <a:avLst/>
          </a:prstGeom>
          <a:solidFill>
            <a:srgbClr val="428A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userDrawn="1"/>
        </p:nvSpPr>
        <p:spPr>
          <a:xfrm>
            <a:off x="1" y="0"/>
            <a:ext cx="9144000" cy="811172"/>
          </a:xfrm>
          <a:prstGeom prst="rect">
            <a:avLst/>
          </a:prstGeom>
          <a:solidFill>
            <a:srgbClr val="2933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
        <p:nvSpPr>
          <p:cNvPr id="14" name="Title 13"/>
          <p:cNvSpPr>
            <a:spLocks noGrp="1"/>
          </p:cNvSpPr>
          <p:nvPr>
            <p:ph type="title"/>
          </p:nvPr>
        </p:nvSpPr>
        <p:spPr>
          <a:xfrm>
            <a:off x="360589" y="105841"/>
            <a:ext cx="8528652" cy="611516"/>
          </a:xfrm>
          <a:prstGeom prst="rect">
            <a:avLst/>
          </a:prstGeom>
          <a:ln>
            <a:noFill/>
          </a:ln>
        </p:spPr>
        <p:txBody>
          <a:bodyPr>
            <a:normAutofit/>
          </a:bodyPr>
          <a:lstStyle>
            <a:lvl1pPr algn="l">
              <a:defRPr sz="4000" b="0" baseline="0">
                <a:solidFill>
                  <a:schemeClr val="bg1"/>
                </a:solidFill>
                <a:latin typeface="Effra" panose="020B0603020203020204" pitchFamily="34" charset="77"/>
                <a:cs typeface="Calibri"/>
              </a:defRPr>
            </a:lvl1pPr>
          </a:lstStyle>
          <a:p>
            <a:endParaRPr lang="en-US" dirty="0"/>
          </a:p>
        </p:txBody>
      </p:sp>
      <p:sp>
        <p:nvSpPr>
          <p:cNvPr id="15" name="Rectangle 14"/>
          <p:cNvSpPr/>
          <p:nvPr userDrawn="1"/>
        </p:nvSpPr>
        <p:spPr>
          <a:xfrm>
            <a:off x="0" y="4785780"/>
            <a:ext cx="9144000" cy="385732"/>
          </a:xfrm>
          <a:prstGeom prst="rect">
            <a:avLst/>
          </a:prstGeom>
          <a:solidFill>
            <a:srgbClr val="BB40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
        <p:nvSpPr>
          <p:cNvPr id="4" name="Text Placeholder 3"/>
          <p:cNvSpPr>
            <a:spLocks noGrp="1"/>
          </p:cNvSpPr>
          <p:nvPr>
            <p:ph type="body" sz="quarter" idx="10"/>
          </p:nvPr>
        </p:nvSpPr>
        <p:spPr>
          <a:xfrm>
            <a:off x="3402055" y="1086273"/>
            <a:ext cx="5377439" cy="3337640"/>
          </a:xfrm>
          <a:prstGeom prst="rect">
            <a:avLst/>
          </a:prstGeom>
        </p:spPr>
        <p:txBody>
          <a:bodyPr>
            <a:normAutofit/>
          </a:bodyPr>
          <a:lstStyle>
            <a:lvl1pPr marL="0" indent="0">
              <a:buNone/>
              <a:defRPr sz="2800">
                <a:solidFill>
                  <a:schemeClr val="tx1"/>
                </a:solidFill>
                <a:latin typeface="Corbel" panose="020B0503020204020204" pitchFamily="34" charset="0"/>
                <a:cs typeface="Calibri"/>
              </a:defRPr>
            </a:lvl1pPr>
            <a:lvl2pPr marL="457200" indent="0">
              <a:buNone/>
              <a:defRPr sz="2800">
                <a:solidFill>
                  <a:schemeClr val="tx1"/>
                </a:solidFill>
                <a:latin typeface="Corbel" panose="020B0503020204020204" pitchFamily="34" charset="0"/>
                <a:cs typeface="Calibri"/>
              </a:defRPr>
            </a:lvl2pPr>
            <a:lvl3pPr marL="914400" indent="0">
              <a:buNone/>
              <a:defRPr sz="2800">
                <a:solidFill>
                  <a:schemeClr val="tx1"/>
                </a:solidFill>
                <a:latin typeface="Corbel" panose="020B0503020204020204" pitchFamily="34" charset="0"/>
                <a:cs typeface="Calibri"/>
              </a:defRPr>
            </a:lvl3pPr>
            <a:lvl4pPr marL="1371600" indent="0">
              <a:buNone/>
              <a:defRPr sz="2800">
                <a:solidFill>
                  <a:schemeClr val="tx1"/>
                </a:solidFill>
                <a:latin typeface="Corbel" panose="020B0503020204020204" pitchFamily="34" charset="0"/>
                <a:cs typeface="Calibri"/>
              </a:defRPr>
            </a:lvl4pPr>
            <a:lvl5pPr marL="1828800" indent="0">
              <a:buNone/>
              <a:defRPr sz="2800">
                <a:solidFill>
                  <a:schemeClr val="tx1"/>
                </a:solidFill>
                <a:latin typeface="Corbel" panose="020B0503020204020204" pitchFamily="34" charset="0"/>
                <a:cs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12"/>
          <p:cNvSpPr>
            <a:spLocks noGrp="1"/>
          </p:cNvSpPr>
          <p:nvPr>
            <p:ph type="body" idx="11"/>
          </p:nvPr>
        </p:nvSpPr>
        <p:spPr>
          <a:xfrm>
            <a:off x="486008" y="1199513"/>
            <a:ext cx="2571138" cy="3069342"/>
          </a:xfrm>
          <a:prstGeom prst="rect">
            <a:avLst/>
          </a:prstGeom>
        </p:spPr>
        <p:txBody>
          <a:bodyPr vert="horz"/>
          <a:lstStyle>
            <a:lvl1pPr marL="0" indent="0">
              <a:buNone/>
              <a:defRPr sz="2600">
                <a:solidFill>
                  <a:srgbClr val="FFFFFF"/>
                </a:solidFill>
                <a:latin typeface="Corbel" panose="020B0503020204020204" pitchFamily="34" charset="0"/>
                <a:cs typeface="Calibri"/>
              </a:defRPr>
            </a:lvl1pPr>
            <a:lvl2pPr marL="457200" indent="0">
              <a:buNone/>
              <a:defRPr sz="2600">
                <a:solidFill>
                  <a:srgbClr val="FFFFFF"/>
                </a:solidFill>
                <a:latin typeface="Calibri"/>
                <a:cs typeface="Calibri"/>
              </a:defRPr>
            </a:lvl2pPr>
            <a:lvl3pPr marL="914400" indent="0">
              <a:buNone/>
              <a:defRPr sz="2600">
                <a:solidFill>
                  <a:srgbClr val="FFFFFF"/>
                </a:solidFill>
                <a:latin typeface="Calibri"/>
                <a:cs typeface="Calibri"/>
              </a:defRPr>
            </a:lvl3pPr>
            <a:lvl4pPr marL="1371600" indent="0">
              <a:buNone/>
              <a:defRPr sz="2600">
                <a:solidFill>
                  <a:srgbClr val="FFFFFF"/>
                </a:solidFill>
                <a:latin typeface="Calibri"/>
                <a:cs typeface="Calibri"/>
              </a:defRPr>
            </a:lvl4pPr>
            <a:lvl5pPr marL="1828800" indent="0">
              <a:buNone/>
              <a:defRPr sz="2600">
                <a:solidFill>
                  <a:srgbClr val="FFFFFF"/>
                </a:solidFill>
                <a:latin typeface="Calibri"/>
                <a:cs typeface="Calibri"/>
              </a:defRPr>
            </a:lvl5pPr>
          </a:lstStyle>
          <a:p>
            <a:pPr lvl="0"/>
            <a:r>
              <a:rPr lang="en-US" dirty="0"/>
              <a:t>Click to edit Master text styles</a:t>
            </a:r>
          </a:p>
        </p:txBody>
      </p:sp>
    </p:spTree>
    <p:extLst>
      <p:ext uri="{BB962C8B-B14F-4D97-AF65-F5344CB8AC3E}">
        <p14:creationId xmlns:p14="http://schemas.microsoft.com/office/powerpoint/2010/main" val="11490812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mage background">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0C564-9582-754D-BF52-11F0CBE8A0D6}"/>
              </a:ext>
            </a:extLst>
          </p:cNvPr>
          <p:cNvSpPr>
            <a:spLocks noGrp="1"/>
          </p:cNvSpPr>
          <p:nvPr>
            <p:ph type="title"/>
          </p:nvPr>
        </p:nvSpPr>
        <p:spPr>
          <a:xfrm>
            <a:off x="628650" y="2074862"/>
            <a:ext cx="7886700" cy="993775"/>
          </a:xfrm>
          <a:prstGeom prst="rect">
            <a:avLst/>
          </a:prstGeom>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28049175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8" name="Rectangle 7"/>
          <p:cNvSpPr/>
          <p:nvPr userDrawn="1"/>
        </p:nvSpPr>
        <p:spPr>
          <a:xfrm>
            <a:off x="-33790" y="1"/>
            <a:ext cx="9177789" cy="811172"/>
          </a:xfrm>
          <a:prstGeom prst="rect">
            <a:avLst/>
          </a:prstGeom>
          <a:solidFill>
            <a:srgbClr val="2933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
        <p:nvSpPr>
          <p:cNvPr id="14" name="Title 13"/>
          <p:cNvSpPr>
            <a:spLocks noGrp="1"/>
          </p:cNvSpPr>
          <p:nvPr>
            <p:ph type="title"/>
          </p:nvPr>
        </p:nvSpPr>
        <p:spPr>
          <a:xfrm>
            <a:off x="360588" y="105841"/>
            <a:ext cx="8783413" cy="611516"/>
          </a:xfrm>
          <a:prstGeom prst="rect">
            <a:avLst/>
          </a:prstGeom>
          <a:ln>
            <a:noFill/>
          </a:ln>
        </p:spPr>
        <p:txBody>
          <a:bodyPr>
            <a:normAutofit/>
          </a:bodyPr>
          <a:lstStyle>
            <a:lvl1pPr algn="l">
              <a:defRPr sz="4000" b="0" baseline="0">
                <a:solidFill>
                  <a:schemeClr val="bg1"/>
                </a:solidFill>
                <a:latin typeface="Effra" panose="020B0603020203020204" pitchFamily="34" charset="77"/>
                <a:cs typeface="Calibri"/>
              </a:defRPr>
            </a:lvl1pPr>
          </a:lstStyle>
          <a:p>
            <a:endParaRPr lang="en-US" dirty="0"/>
          </a:p>
        </p:txBody>
      </p:sp>
      <p:sp>
        <p:nvSpPr>
          <p:cNvPr id="4" name="Text Placeholder 3"/>
          <p:cNvSpPr>
            <a:spLocks noGrp="1"/>
          </p:cNvSpPr>
          <p:nvPr>
            <p:ph type="body" sz="quarter" idx="10"/>
          </p:nvPr>
        </p:nvSpPr>
        <p:spPr>
          <a:xfrm>
            <a:off x="990600" y="1172767"/>
            <a:ext cx="7437438" cy="3014663"/>
          </a:xfrm>
          <a:prstGeom prst="rect">
            <a:avLst/>
          </a:prstGeom>
        </p:spPr>
        <p:txBody>
          <a:bodyPr>
            <a:normAutofit/>
          </a:bodyPr>
          <a:lstStyle>
            <a:lvl1pPr marL="0" indent="0">
              <a:buNone/>
              <a:defRPr sz="3600">
                <a:solidFill>
                  <a:schemeClr val="tx1"/>
                </a:solidFill>
                <a:latin typeface="Corbel" panose="020B0503020204020204" pitchFamily="34" charset="0"/>
                <a:cs typeface="Calibri"/>
              </a:defRPr>
            </a:lvl1pPr>
            <a:lvl2pPr marL="457200" indent="0">
              <a:buNone/>
              <a:defRPr sz="3600">
                <a:solidFill>
                  <a:schemeClr val="tx1"/>
                </a:solidFill>
                <a:latin typeface="Corbel" panose="020B0503020204020204" pitchFamily="34" charset="0"/>
                <a:cs typeface="Calibri"/>
              </a:defRPr>
            </a:lvl2pPr>
            <a:lvl3pPr marL="914400" indent="0">
              <a:buNone/>
              <a:defRPr sz="3600">
                <a:solidFill>
                  <a:schemeClr val="tx1"/>
                </a:solidFill>
                <a:latin typeface="Corbel" panose="020B0503020204020204" pitchFamily="34" charset="0"/>
                <a:cs typeface="Calibri"/>
              </a:defRPr>
            </a:lvl3pPr>
            <a:lvl4pPr marL="1371600" indent="0">
              <a:buNone/>
              <a:defRPr sz="3600">
                <a:solidFill>
                  <a:schemeClr val="tx1"/>
                </a:solidFill>
                <a:latin typeface="Corbel" panose="020B0503020204020204" pitchFamily="34" charset="0"/>
                <a:cs typeface="Calibri"/>
              </a:defRPr>
            </a:lvl4pPr>
            <a:lvl5pPr marL="1828800" indent="0">
              <a:buNone/>
              <a:defRPr sz="3600">
                <a:solidFill>
                  <a:schemeClr val="tx1"/>
                </a:solidFill>
                <a:latin typeface="Corbel" panose="020B0503020204020204" pitchFamily="34" charset="0"/>
                <a:cs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3" name="Picture 2" descr="Icon&#10;&#10;Description automatically generated">
            <a:extLst>
              <a:ext uri="{FF2B5EF4-FFF2-40B4-BE49-F238E27FC236}">
                <a16:creationId xmlns:a16="http://schemas.microsoft.com/office/drawing/2014/main" id="{7CCABA71-9C42-A34C-AD15-8C4F7EDF54D6}"/>
              </a:ext>
            </a:extLst>
          </p:cNvPr>
          <p:cNvPicPr>
            <a:picLocks noChangeAspect="1"/>
          </p:cNvPicPr>
          <p:nvPr userDrawn="1"/>
        </p:nvPicPr>
        <p:blipFill>
          <a:blip r:embed="rId2"/>
          <a:stretch>
            <a:fillRect/>
          </a:stretch>
        </p:blipFill>
        <p:spPr>
          <a:xfrm>
            <a:off x="322533" y="3724843"/>
            <a:ext cx="786857" cy="1172767"/>
          </a:xfrm>
          <a:prstGeom prst="rect">
            <a:avLst/>
          </a:prstGeom>
        </p:spPr>
      </p:pic>
    </p:spTree>
    <p:extLst>
      <p:ext uri="{BB962C8B-B14F-4D97-AF65-F5344CB8AC3E}">
        <p14:creationId xmlns:p14="http://schemas.microsoft.com/office/powerpoint/2010/main" val="17692128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8" name="Content Placeholder 10"/>
          <p:cNvSpPr>
            <a:spLocks noGrp="1"/>
          </p:cNvSpPr>
          <p:nvPr>
            <p:ph sz="quarter" idx="2"/>
          </p:nvPr>
        </p:nvSpPr>
        <p:spPr>
          <a:xfrm>
            <a:off x="550533" y="1245582"/>
            <a:ext cx="7962443" cy="3160892"/>
          </a:xfrm>
          <a:prstGeom prst="rect">
            <a:avLst/>
          </a:prstGeom>
        </p:spPr>
        <p:txBody>
          <a:bodyPr/>
          <a:lstStyle>
            <a:lvl1pPr marL="0" indent="0">
              <a:buNone/>
              <a:defRPr sz="2800">
                <a:solidFill>
                  <a:srgbClr val="000000"/>
                </a:solidFill>
                <a:latin typeface="Corbel" panose="020B0503020204020204" pitchFamily="34" charset="0"/>
                <a:cs typeface="Calibri"/>
              </a:defRPr>
            </a:lvl1pPr>
            <a:lvl2pPr marL="457200" indent="0">
              <a:buNone/>
              <a:defRPr sz="2800">
                <a:solidFill>
                  <a:srgbClr val="000000"/>
                </a:solidFill>
                <a:latin typeface="Corbel" panose="020B0503020204020204" pitchFamily="34" charset="0"/>
                <a:cs typeface="Calibri"/>
              </a:defRPr>
            </a:lvl2pPr>
            <a:lvl3pPr marL="914400" indent="0">
              <a:buNone/>
              <a:defRPr sz="2800">
                <a:solidFill>
                  <a:srgbClr val="000000"/>
                </a:solidFill>
                <a:latin typeface="Corbel" panose="020B0503020204020204" pitchFamily="34" charset="0"/>
                <a:cs typeface="Calibri"/>
              </a:defRPr>
            </a:lvl3pPr>
            <a:lvl4pPr marL="1371600" indent="0">
              <a:buNone/>
              <a:defRPr sz="2800">
                <a:solidFill>
                  <a:srgbClr val="000000"/>
                </a:solidFill>
                <a:latin typeface="Corbel" panose="020B0503020204020204" pitchFamily="34" charset="0"/>
                <a:cs typeface="Calibri"/>
              </a:defRPr>
            </a:lvl4pPr>
            <a:lvl5pPr marL="1828800" indent="0">
              <a:buNone/>
              <a:defRPr sz="2800">
                <a:solidFill>
                  <a:srgbClr val="000000"/>
                </a:solidFill>
                <a:latin typeface="Corbel" panose="020B0503020204020204" pitchFamily="34" charset="0"/>
                <a:cs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Rectangle 9"/>
          <p:cNvSpPr/>
          <p:nvPr userDrawn="1"/>
        </p:nvSpPr>
        <p:spPr>
          <a:xfrm>
            <a:off x="1" y="0"/>
            <a:ext cx="9143999" cy="811172"/>
          </a:xfrm>
          <a:prstGeom prst="rect">
            <a:avLst/>
          </a:prstGeom>
          <a:solidFill>
            <a:srgbClr val="2933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
        <p:nvSpPr>
          <p:cNvPr id="11" name="Title 13"/>
          <p:cNvSpPr>
            <a:spLocks noGrp="1"/>
          </p:cNvSpPr>
          <p:nvPr>
            <p:ph type="title"/>
          </p:nvPr>
        </p:nvSpPr>
        <p:spPr>
          <a:xfrm>
            <a:off x="360588" y="105841"/>
            <a:ext cx="8783413" cy="611516"/>
          </a:xfrm>
          <a:prstGeom prst="rect">
            <a:avLst/>
          </a:prstGeom>
          <a:ln>
            <a:noFill/>
          </a:ln>
        </p:spPr>
        <p:txBody>
          <a:bodyPr>
            <a:normAutofit/>
          </a:bodyPr>
          <a:lstStyle>
            <a:lvl1pPr algn="ctr">
              <a:defRPr sz="4000" b="0" baseline="0">
                <a:solidFill>
                  <a:schemeClr val="bg1"/>
                </a:solidFill>
                <a:latin typeface="Effra" panose="020B0603020203020204" pitchFamily="34" charset="77"/>
                <a:cs typeface="Calibri"/>
              </a:defRPr>
            </a:lvl1pPr>
          </a:lstStyle>
          <a:p>
            <a:endParaRPr lang="en-US" dirty="0"/>
          </a:p>
        </p:txBody>
      </p:sp>
      <p:sp>
        <p:nvSpPr>
          <p:cNvPr id="13" name="Rectangle 12"/>
          <p:cNvSpPr/>
          <p:nvPr userDrawn="1"/>
        </p:nvSpPr>
        <p:spPr>
          <a:xfrm>
            <a:off x="0" y="4785780"/>
            <a:ext cx="9144000" cy="385732"/>
          </a:xfrm>
          <a:prstGeom prst="rect">
            <a:avLst/>
          </a:prstGeom>
          <a:solidFill>
            <a:srgbClr val="BB40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Tree>
    <p:extLst>
      <p:ext uri="{BB962C8B-B14F-4D97-AF65-F5344CB8AC3E}">
        <p14:creationId xmlns:p14="http://schemas.microsoft.com/office/powerpoint/2010/main" val="17696455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8" name="Content Placeholder 10"/>
          <p:cNvSpPr>
            <a:spLocks noGrp="1"/>
          </p:cNvSpPr>
          <p:nvPr>
            <p:ph sz="quarter" idx="2"/>
          </p:nvPr>
        </p:nvSpPr>
        <p:spPr>
          <a:xfrm>
            <a:off x="550533" y="1245582"/>
            <a:ext cx="7962443" cy="2686050"/>
          </a:xfrm>
          <a:prstGeom prst="rect">
            <a:avLst/>
          </a:prstGeom>
        </p:spPr>
        <p:txBody>
          <a:bodyPr/>
          <a:lstStyle>
            <a:lvl1pPr marL="0" indent="0">
              <a:buNone/>
              <a:defRPr sz="2800">
                <a:solidFill>
                  <a:srgbClr val="000000"/>
                </a:solidFill>
                <a:latin typeface="Corbel" panose="020B0503020204020204" pitchFamily="34" charset="0"/>
                <a:cs typeface="Calibri"/>
              </a:defRPr>
            </a:lvl1pPr>
            <a:lvl2pPr marL="457200" indent="0">
              <a:buNone/>
              <a:defRPr sz="2800">
                <a:solidFill>
                  <a:srgbClr val="000000"/>
                </a:solidFill>
                <a:latin typeface="Corbel" panose="020B0503020204020204" pitchFamily="34" charset="0"/>
                <a:cs typeface="Calibri"/>
              </a:defRPr>
            </a:lvl2pPr>
            <a:lvl3pPr marL="914400" indent="0">
              <a:buNone/>
              <a:defRPr sz="2800">
                <a:solidFill>
                  <a:srgbClr val="000000"/>
                </a:solidFill>
                <a:latin typeface="Corbel" panose="020B0503020204020204" pitchFamily="34" charset="0"/>
                <a:cs typeface="Calibri"/>
              </a:defRPr>
            </a:lvl3pPr>
            <a:lvl4pPr marL="1371600" indent="0">
              <a:buNone/>
              <a:defRPr sz="2800">
                <a:solidFill>
                  <a:srgbClr val="000000"/>
                </a:solidFill>
                <a:latin typeface="Corbel" panose="020B0503020204020204" pitchFamily="34" charset="0"/>
                <a:cs typeface="Calibri"/>
              </a:defRPr>
            </a:lvl4pPr>
            <a:lvl5pPr marL="1828800" indent="0">
              <a:buNone/>
              <a:defRPr sz="2800">
                <a:solidFill>
                  <a:srgbClr val="000000"/>
                </a:solidFill>
                <a:latin typeface="Corbel" panose="020B0503020204020204" pitchFamily="34" charset="0"/>
                <a:cs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Rectangle 9"/>
          <p:cNvSpPr/>
          <p:nvPr userDrawn="1"/>
        </p:nvSpPr>
        <p:spPr>
          <a:xfrm>
            <a:off x="0" y="1"/>
            <a:ext cx="9144000" cy="811172"/>
          </a:xfrm>
          <a:prstGeom prst="rect">
            <a:avLst/>
          </a:prstGeom>
          <a:solidFill>
            <a:srgbClr val="2933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
        <p:nvSpPr>
          <p:cNvPr id="11" name="Title 13"/>
          <p:cNvSpPr>
            <a:spLocks noGrp="1"/>
          </p:cNvSpPr>
          <p:nvPr>
            <p:ph type="title"/>
          </p:nvPr>
        </p:nvSpPr>
        <p:spPr>
          <a:xfrm>
            <a:off x="360589" y="105841"/>
            <a:ext cx="8434586" cy="611516"/>
          </a:xfrm>
          <a:prstGeom prst="rect">
            <a:avLst/>
          </a:prstGeom>
          <a:ln>
            <a:noFill/>
          </a:ln>
        </p:spPr>
        <p:txBody>
          <a:bodyPr>
            <a:normAutofit/>
          </a:bodyPr>
          <a:lstStyle>
            <a:lvl1pPr algn="l">
              <a:defRPr sz="4000" b="0" baseline="0">
                <a:solidFill>
                  <a:schemeClr val="bg1"/>
                </a:solidFill>
                <a:latin typeface="Effra" panose="020B0603020203020204" pitchFamily="34" charset="77"/>
                <a:cs typeface="Calibri"/>
              </a:defRPr>
            </a:lvl1pPr>
          </a:lstStyle>
          <a:p>
            <a:endParaRPr lang="en-US" dirty="0"/>
          </a:p>
        </p:txBody>
      </p:sp>
      <p:sp>
        <p:nvSpPr>
          <p:cNvPr id="12" name="Rectangle 11">
            <a:extLst>
              <a:ext uri="{FF2B5EF4-FFF2-40B4-BE49-F238E27FC236}">
                <a16:creationId xmlns:a16="http://schemas.microsoft.com/office/drawing/2014/main" id="{35827637-9DAB-BE46-8DC2-D992AD27F262}"/>
              </a:ext>
            </a:extLst>
          </p:cNvPr>
          <p:cNvSpPr/>
          <p:nvPr userDrawn="1"/>
        </p:nvSpPr>
        <p:spPr>
          <a:xfrm>
            <a:off x="0" y="4785780"/>
            <a:ext cx="9144000" cy="385732"/>
          </a:xfrm>
          <a:prstGeom prst="rect">
            <a:avLst/>
          </a:prstGeom>
          <a:solidFill>
            <a:srgbClr val="BB40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pic>
        <p:nvPicPr>
          <p:cNvPr id="9" name="Picture 8" descr="Icon&#10;&#10;Description automatically generated">
            <a:extLst>
              <a:ext uri="{FF2B5EF4-FFF2-40B4-BE49-F238E27FC236}">
                <a16:creationId xmlns:a16="http://schemas.microsoft.com/office/drawing/2014/main" id="{05D65756-2B6C-9541-9985-F2DFB4E41C7C}"/>
              </a:ext>
            </a:extLst>
          </p:cNvPr>
          <p:cNvPicPr>
            <a:picLocks noChangeAspect="1"/>
          </p:cNvPicPr>
          <p:nvPr userDrawn="1"/>
        </p:nvPicPr>
        <p:blipFill>
          <a:blip r:embed="rId2"/>
          <a:stretch>
            <a:fillRect/>
          </a:stretch>
        </p:blipFill>
        <p:spPr>
          <a:xfrm>
            <a:off x="8030436" y="3749518"/>
            <a:ext cx="786857" cy="1172767"/>
          </a:xfrm>
          <a:prstGeom prst="rect">
            <a:avLst/>
          </a:prstGeom>
        </p:spPr>
      </p:pic>
    </p:spTree>
    <p:extLst>
      <p:ext uri="{BB962C8B-B14F-4D97-AF65-F5344CB8AC3E}">
        <p14:creationId xmlns:p14="http://schemas.microsoft.com/office/powerpoint/2010/main" val="23075010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76253637"/>
      </p:ext>
    </p:extLst>
  </p:cSld>
  <p:clrMap bg1="lt1" tx1="dk1" bg2="lt2" tx2="dk2" accent1="accent1" accent2="accent2" accent3="accent3" accent4="accent4" accent5="accent5" accent6="accent6" hlink="hlink" folHlink="folHlink"/>
  <p:sldLayoutIdLst>
    <p:sldLayoutId id="2147483673" r:id="rId1"/>
    <p:sldLayoutId id="2147483699" r:id="rId2"/>
    <p:sldLayoutId id="2147483697" r:id="rId3"/>
    <p:sldLayoutId id="2147483702" r:id="rId4"/>
    <p:sldLayoutId id="2147483700" r:id="rId5"/>
    <p:sldLayoutId id="2147483698" r:id="rId6"/>
    <p:sldLayoutId id="2147483701" r:id="rId7"/>
  </p:sldLayoutIdLst>
  <p:hf sldNum="0"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hyperlink" Target="mailto:lydawards@soroptimist.org"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2" y="1479"/>
            <a:ext cx="9143998" cy="782132"/>
          </a:xfrm>
          <a:prstGeom prst="rect">
            <a:avLst/>
          </a:prstGeom>
          <a:solidFill>
            <a:srgbClr val="293374"/>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ja">
              <a:solidFill>
                <a:srgbClr val="58144D"/>
              </a:solidFill>
            </a:endParaRPr>
          </a:p>
        </p:txBody>
      </p:sp>
      <p:sp>
        <p:nvSpPr>
          <p:cNvPr id="20" name="Footer Placeholder 2"/>
          <p:cNvSpPr txBox="1">
            <a:spLocks/>
          </p:cNvSpPr>
          <p:nvPr/>
        </p:nvSpPr>
        <p:spPr>
          <a:xfrm>
            <a:off x="0" y="180041"/>
            <a:ext cx="9144000" cy="425008"/>
          </a:xfrm>
          <a:prstGeom prst="rect">
            <a:avLst/>
          </a:prstGeom>
        </p:spPr>
        <p:txBody>
          <a:bodyPr vert="horz"/>
          <a:lstStyle>
            <a:defPPr>
              <a:defRPr lang="ja"/>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b="0" spc="300" dirty="0">
                <a:latin typeface="Corbel" panose="020B0503020204020204" pitchFamily="34" charset="0"/>
                <a:cs typeface="Calibri"/>
              </a:rPr>
              <a:t>SOROPTIMIST INTERNATIONAL OF THE AMERICAS, INC.®</a:t>
            </a:r>
          </a:p>
          <a:p>
            <a:pPr algn="ctr"/>
            <a:endParaRPr lang="en-US" sz="2400" b="0" spc="300" dirty="0">
              <a:latin typeface="Tw Cen MT"/>
              <a:cs typeface="Tw Cen MT"/>
            </a:endParaRPr>
          </a:p>
        </p:txBody>
      </p:sp>
      <p:sp>
        <p:nvSpPr>
          <p:cNvPr id="22" name="Rectangle 21"/>
          <p:cNvSpPr/>
          <p:nvPr/>
        </p:nvSpPr>
        <p:spPr>
          <a:xfrm>
            <a:off x="2" y="4715733"/>
            <a:ext cx="9159676" cy="459854"/>
          </a:xfrm>
          <a:prstGeom prst="rect">
            <a:avLst/>
          </a:prstGeom>
          <a:solidFill>
            <a:srgbClr val="BB4076"/>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ja">
              <a:solidFill>
                <a:schemeClr val="tx1">
                  <a:lumMod val="65000"/>
                  <a:lumOff val="35000"/>
                </a:schemeClr>
              </a:solidFill>
            </a:endParaRPr>
          </a:p>
        </p:txBody>
      </p:sp>
      <p:sp>
        <p:nvSpPr>
          <p:cNvPr id="10" name="TextBox 9"/>
          <p:cNvSpPr txBox="1"/>
          <p:nvPr/>
        </p:nvSpPr>
        <p:spPr>
          <a:xfrm>
            <a:off x="4255144" y="1181892"/>
            <a:ext cx="4904534" cy="1775871"/>
          </a:xfrm>
          <a:prstGeom prst="rect">
            <a:avLst/>
          </a:prstGeom>
          <a:noFill/>
        </p:spPr>
        <p:txBody>
          <a:bodyPr wrap="square" rtlCol="0">
            <a:spAutoFit/>
          </a:bodyPr>
          <a:lstStyle/>
          <a:p>
            <a:pPr algn="l" rtl="0">
              <a:lnSpc>
                <a:spcPct val="90000"/>
              </a:lnSpc>
              <a:spcAft>
                <a:spcPts val="600"/>
              </a:spcAft>
            </a:pPr>
            <a:r>
              <a:rPr lang="ja" sz="2800" b="1" i="0" u="none" baseline="0" dirty="0">
                <a:solidFill>
                  <a:srgbClr val="293374"/>
                </a:solidFill>
                <a:latin typeface="Effra" panose="020B0603020203020204" pitchFamily="34" charset="77"/>
                <a:cs typeface="Tw Cen MT"/>
              </a:rPr>
              <a:t>地域社会における「夢を生きる賞」アウトリーチ活動：</a:t>
            </a:r>
          </a:p>
          <a:p>
            <a:pPr algn="l" rtl="0">
              <a:lnSpc>
                <a:spcPct val="90000"/>
              </a:lnSpc>
            </a:pPr>
            <a:r>
              <a:rPr lang="ja" sz="3000" b="1" i="0" u="none" baseline="0" dirty="0">
                <a:solidFill>
                  <a:srgbClr val="BB4076"/>
                </a:solidFill>
                <a:latin typeface="Effra" panose="020B0603020203020204" pitchFamily="34" charset="77"/>
                <a:cs typeface="Tw Cen MT"/>
              </a:rPr>
              <a:t>効果的な応募者の集め方</a:t>
            </a:r>
          </a:p>
        </p:txBody>
      </p:sp>
      <p:sp>
        <p:nvSpPr>
          <p:cNvPr id="3" name="TextBox 2">
            <a:extLst>
              <a:ext uri="{FF2B5EF4-FFF2-40B4-BE49-F238E27FC236}">
                <a16:creationId xmlns:a16="http://schemas.microsoft.com/office/drawing/2014/main" id="{DAC064BB-F697-1D46-A1F3-B18A749C9FDB}"/>
              </a:ext>
            </a:extLst>
          </p:cNvPr>
          <p:cNvSpPr txBox="1"/>
          <p:nvPr/>
        </p:nvSpPr>
        <p:spPr>
          <a:xfrm>
            <a:off x="4255144" y="3246307"/>
            <a:ext cx="4352675" cy="369332"/>
          </a:xfrm>
          <a:prstGeom prst="rect">
            <a:avLst/>
          </a:prstGeom>
          <a:noFill/>
        </p:spPr>
        <p:txBody>
          <a:bodyPr wrap="square" rtlCol="0">
            <a:spAutoFit/>
          </a:bodyPr>
          <a:lstStyle/>
          <a:p>
            <a:pPr algn="l" rtl="0"/>
            <a:r>
              <a:rPr lang="ja" b="0" i="0" u="none" baseline="0">
                <a:latin typeface="Corbel" panose="020B0503020204020204" pitchFamily="34" charset="0"/>
                <a:cs typeface="Tw Cen MT"/>
              </a:rPr>
              <a:t>講演者名、講演者役職名</a:t>
            </a:r>
          </a:p>
        </p:txBody>
      </p:sp>
      <p:pic>
        <p:nvPicPr>
          <p:cNvPr id="9" name="Picture 8">
            <a:extLst>
              <a:ext uri="{FF2B5EF4-FFF2-40B4-BE49-F238E27FC236}">
                <a16:creationId xmlns:a16="http://schemas.microsoft.com/office/drawing/2014/main" id="{D3EDCED1-01A3-5648-B7CD-AB6374511CA4}"/>
              </a:ext>
            </a:extLst>
          </p:cNvPr>
          <p:cNvPicPr>
            <a:picLocks noChangeAspect="1"/>
          </p:cNvPicPr>
          <p:nvPr/>
        </p:nvPicPr>
        <p:blipFill>
          <a:blip r:embed="rId3"/>
          <a:stretch>
            <a:fillRect/>
          </a:stretch>
        </p:blipFill>
        <p:spPr>
          <a:xfrm>
            <a:off x="4402026" y="3031688"/>
            <a:ext cx="2140157" cy="45719"/>
          </a:xfrm>
          <a:prstGeom prst="rect">
            <a:avLst/>
          </a:prstGeom>
        </p:spPr>
      </p:pic>
      <p:pic>
        <p:nvPicPr>
          <p:cNvPr id="7" name="Picture 6" descr="背景パターン&#10;&#10;自動生成された説明">
            <a:extLst>
              <a:ext uri="{FF2B5EF4-FFF2-40B4-BE49-F238E27FC236}">
                <a16:creationId xmlns:a16="http://schemas.microsoft.com/office/drawing/2014/main" id="{C705C4EE-4A47-B149-99A4-3B0613D31538}"/>
              </a:ext>
            </a:extLst>
          </p:cNvPr>
          <p:cNvPicPr>
            <a:picLocks noChangeAspect="1"/>
          </p:cNvPicPr>
          <p:nvPr/>
        </p:nvPicPr>
        <p:blipFill rotWithShape="1">
          <a:blip r:embed="rId4"/>
          <a:srcRect r="31013"/>
          <a:stretch/>
        </p:blipFill>
        <p:spPr>
          <a:xfrm rot="10800000">
            <a:off x="-1" y="783611"/>
            <a:ext cx="4083803" cy="3932122"/>
          </a:xfrm>
          <a:prstGeom prst="rect">
            <a:avLst/>
          </a:prstGeom>
        </p:spPr>
      </p:pic>
      <p:pic>
        <p:nvPicPr>
          <p:cNvPr id="14" name="Picture 13" descr="ロゴ&#10;&#10;自動生成された説明">
            <a:extLst>
              <a:ext uri="{FF2B5EF4-FFF2-40B4-BE49-F238E27FC236}">
                <a16:creationId xmlns:a16="http://schemas.microsoft.com/office/drawing/2014/main" id="{EB7856D0-3E6F-1A4C-A3F6-BF83EA09E9BC}"/>
              </a:ext>
            </a:extLst>
          </p:cNvPr>
          <p:cNvPicPr>
            <a:picLocks noChangeAspect="1"/>
          </p:cNvPicPr>
          <p:nvPr/>
        </p:nvPicPr>
        <p:blipFill>
          <a:blip r:embed="rId5"/>
          <a:stretch>
            <a:fillRect/>
          </a:stretch>
        </p:blipFill>
        <p:spPr>
          <a:xfrm>
            <a:off x="492675" y="1448965"/>
            <a:ext cx="3098451" cy="2478761"/>
          </a:xfrm>
          <a:prstGeom prst="rect">
            <a:avLst/>
          </a:prstGeom>
        </p:spPr>
      </p:pic>
      <p:sp>
        <p:nvSpPr>
          <p:cNvPr id="6" name="TextBox 5">
            <a:extLst>
              <a:ext uri="{FF2B5EF4-FFF2-40B4-BE49-F238E27FC236}">
                <a16:creationId xmlns:a16="http://schemas.microsoft.com/office/drawing/2014/main" id="{EB8DFD5D-C5F2-2978-B7D7-3B6E49BDCA6A}"/>
              </a:ext>
            </a:extLst>
          </p:cNvPr>
          <p:cNvSpPr txBox="1"/>
          <p:nvPr/>
        </p:nvSpPr>
        <p:spPr>
          <a:xfrm>
            <a:off x="4255144" y="3632853"/>
            <a:ext cx="2495227" cy="369332"/>
          </a:xfrm>
          <a:prstGeom prst="rect">
            <a:avLst/>
          </a:prstGeom>
          <a:noFill/>
        </p:spPr>
        <p:txBody>
          <a:bodyPr wrap="square" rtlCol="0">
            <a:spAutoFit/>
          </a:bodyPr>
          <a:lstStyle/>
          <a:p>
            <a:pPr algn="l" rtl="0"/>
            <a:r>
              <a:rPr lang="ja" b="0" i="0" u="none" baseline="0">
                <a:latin typeface="Corbel" panose="020B0503020204020204" pitchFamily="34" charset="0"/>
                <a:cs typeface="Tw Cen MT"/>
              </a:rPr>
              <a:t>2025年秋</a:t>
            </a:r>
          </a:p>
        </p:txBody>
      </p:sp>
    </p:spTree>
    <p:extLst>
      <p:ext uri="{BB962C8B-B14F-4D97-AF65-F5344CB8AC3E}">
        <p14:creationId xmlns:p14="http://schemas.microsoft.com/office/powerpoint/2010/main" val="15643068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p:txBody>
          <a:bodyPr/>
          <a:lstStyle/>
          <a:p>
            <a:endParaRPr lang="ja" dirty="0"/>
          </a:p>
        </p:txBody>
      </p:sp>
      <p:sp>
        <p:nvSpPr>
          <p:cNvPr id="3" name="Title 2"/>
          <p:cNvSpPr>
            <a:spLocks noGrp="1"/>
          </p:cNvSpPr>
          <p:nvPr>
            <p:ph type="title"/>
          </p:nvPr>
        </p:nvSpPr>
        <p:spPr/>
        <p:txBody>
          <a:bodyPr/>
          <a:lstStyle/>
          <a:p>
            <a:pPr rtl="0"/>
            <a:r>
              <a:rPr lang="ja" sz="2400" b="0" i="0" u="none" baseline="0" dirty="0"/>
              <a:t>応募者を集める活動にはどなたでも参加できます！</a:t>
            </a:r>
          </a:p>
        </p:txBody>
      </p:sp>
      <p:sp>
        <p:nvSpPr>
          <p:cNvPr id="5" name="Footer Placeholder 2">
            <a:extLst>
              <a:ext uri="{FF2B5EF4-FFF2-40B4-BE49-F238E27FC236}">
                <a16:creationId xmlns:a16="http://schemas.microsoft.com/office/drawing/2014/main" id="{DA39520B-3977-4A4F-8AF3-149499756909}"/>
              </a:ext>
            </a:extLst>
          </p:cNvPr>
          <p:cNvSpPr txBox="1">
            <a:spLocks/>
          </p:cNvSpPr>
          <p:nvPr/>
        </p:nvSpPr>
        <p:spPr>
          <a:xfrm>
            <a:off x="0" y="4828901"/>
            <a:ext cx="9144000" cy="314599"/>
          </a:xfrm>
          <a:prstGeom prst="rect">
            <a:avLst/>
          </a:prstGeom>
        </p:spPr>
        <p:txBody>
          <a:bodyPr vert="horz"/>
          <a:lstStyle>
            <a:defPPr>
              <a:defRPr lang="ja"/>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ja" sz="1400" b="0" i="0" u="none" spc="300" baseline="0">
                <a:solidFill>
                  <a:srgbClr val="BB4076"/>
                </a:solidFill>
                <a:latin typeface="Corbel" panose="020B0503020204020204" pitchFamily="34" charset="0"/>
                <a:cs typeface="Calibri"/>
              </a:rPr>
              <a:t>SIA | 2025年秋 |</a:t>
            </a:r>
            <a:r>
              <a:rPr lang="ja" sz="1400" b="0" i="0" u="none" baseline="0">
                <a:solidFill>
                  <a:srgbClr val="BB4076"/>
                </a:solidFill>
                <a:latin typeface="Corbel" panose="020B0503020204020204" pitchFamily="34" charset="0"/>
                <a:cs typeface="Calibri"/>
              </a:rPr>
              <a:t>効果的な応募者の集め方</a:t>
            </a:r>
          </a:p>
        </p:txBody>
      </p:sp>
      <p:pic>
        <p:nvPicPr>
          <p:cNvPr id="6" name="Picture 5" descr="ハイタッチし合う女性グループ&#10;&#10;AI によって生成されたコンテンツは不正確である可能性があります。">
            <a:extLst>
              <a:ext uri="{FF2B5EF4-FFF2-40B4-BE49-F238E27FC236}">
                <a16:creationId xmlns:a16="http://schemas.microsoft.com/office/drawing/2014/main" id="{5915D21B-81CE-99A7-CAA9-BEE281E5B30C}"/>
              </a:ext>
            </a:extLst>
          </p:cNvPr>
          <p:cNvPicPr>
            <a:picLocks noChangeAspect="1"/>
          </p:cNvPicPr>
          <p:nvPr/>
        </p:nvPicPr>
        <p:blipFill>
          <a:blip r:embed="rId3"/>
          <a:srcRect t="6335" r="15446" b="28735"/>
          <a:stretch>
            <a:fillRect/>
          </a:stretch>
        </p:blipFill>
        <p:spPr>
          <a:xfrm>
            <a:off x="0" y="824592"/>
            <a:ext cx="9144000" cy="3949816"/>
          </a:xfrm>
          <a:prstGeom prst="rect">
            <a:avLst/>
          </a:prstGeom>
        </p:spPr>
      </p:pic>
    </p:spTree>
    <p:extLst>
      <p:ext uri="{BB962C8B-B14F-4D97-AF65-F5344CB8AC3E}">
        <p14:creationId xmlns:p14="http://schemas.microsoft.com/office/powerpoint/2010/main" val="30045868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rtl="0"/>
            <a:r>
              <a:rPr lang="ja" b="0" i="0" u="none" baseline="0"/>
              <a:t>応募者を集める方法</a:t>
            </a:r>
          </a:p>
        </p:txBody>
      </p:sp>
      <p:sp>
        <p:nvSpPr>
          <p:cNvPr id="3" name="Text Placeholder 2"/>
          <p:cNvSpPr>
            <a:spLocks noGrp="1"/>
          </p:cNvSpPr>
          <p:nvPr>
            <p:ph type="body" sz="quarter" idx="10"/>
          </p:nvPr>
        </p:nvSpPr>
        <p:spPr>
          <a:xfrm>
            <a:off x="3395473" y="1213022"/>
            <a:ext cx="5642826" cy="611516"/>
          </a:xfrm>
        </p:spPr>
        <p:txBody>
          <a:bodyPr>
            <a:normAutofit fontScale="92500"/>
          </a:bodyPr>
          <a:lstStyle/>
          <a:p>
            <a:pPr algn="r" rtl="0"/>
            <a:r>
              <a:rPr lang="ja" sz="2400" b="1" i="0" u="none" baseline="0" dirty="0">
                <a:solidFill>
                  <a:srgbClr val="BB4076"/>
                </a:solidFill>
              </a:rPr>
              <a:t>代表者として理解促進に努めましょう！</a:t>
            </a:r>
          </a:p>
        </p:txBody>
      </p:sp>
      <p:sp>
        <p:nvSpPr>
          <p:cNvPr id="4" name="Text Placeholder 3"/>
          <p:cNvSpPr>
            <a:spLocks noGrp="1"/>
          </p:cNvSpPr>
          <p:nvPr>
            <p:ph type="body" idx="11"/>
          </p:nvPr>
        </p:nvSpPr>
        <p:spPr/>
        <p:txBody>
          <a:bodyPr/>
          <a:lstStyle/>
          <a:p>
            <a:pPr algn="r" rtl="0">
              <a:spcBef>
                <a:spcPts val="0"/>
              </a:spcBef>
            </a:pPr>
            <a:r>
              <a:rPr lang="ja" sz="1400" b="1" i="0" u="none" baseline="0" dirty="0"/>
              <a:t>募集について話しましょう！ </a:t>
            </a:r>
          </a:p>
        </p:txBody>
      </p:sp>
      <p:sp>
        <p:nvSpPr>
          <p:cNvPr id="5" name="Footer Placeholder 2">
            <a:extLst>
              <a:ext uri="{FF2B5EF4-FFF2-40B4-BE49-F238E27FC236}">
                <a16:creationId xmlns:a16="http://schemas.microsoft.com/office/drawing/2014/main" id="{4B033523-14B4-A842-8855-D90489900592}"/>
              </a:ext>
            </a:extLst>
          </p:cNvPr>
          <p:cNvSpPr txBox="1">
            <a:spLocks/>
          </p:cNvSpPr>
          <p:nvPr/>
        </p:nvSpPr>
        <p:spPr>
          <a:xfrm>
            <a:off x="0" y="4828901"/>
            <a:ext cx="9144000" cy="314599"/>
          </a:xfrm>
          <a:prstGeom prst="rect">
            <a:avLst/>
          </a:prstGeom>
        </p:spPr>
        <p:txBody>
          <a:bodyPr vert="horz"/>
          <a:lstStyle>
            <a:defPPr>
              <a:defRPr lang="ja"/>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ja" sz="1400" b="0" i="0" u="none" spc="300" baseline="0">
                <a:latin typeface="Corbel" panose="020B0503020204020204" pitchFamily="34" charset="0"/>
                <a:cs typeface="Calibri"/>
              </a:rPr>
              <a:t>SIA | 2025年秋 |</a:t>
            </a:r>
            <a:r>
              <a:rPr lang="ja" sz="1400" b="0" i="0" u="none" baseline="0">
                <a:latin typeface="Corbel" panose="020B0503020204020204" pitchFamily="34" charset="0"/>
                <a:cs typeface="Calibri"/>
              </a:rPr>
              <a:t>効果的な応募者の集め方</a:t>
            </a:r>
          </a:p>
        </p:txBody>
      </p:sp>
      <p:pic>
        <p:nvPicPr>
          <p:cNvPr id="9" name="Picture 8" descr="ロゴのクローズアップ&#10;&#10;AIによって生成されたコンテンツは不正確な場合があります。">
            <a:extLst>
              <a:ext uri="{FF2B5EF4-FFF2-40B4-BE49-F238E27FC236}">
                <a16:creationId xmlns:a16="http://schemas.microsoft.com/office/drawing/2014/main" id="{60EF41C9-B3C3-9B0E-17E1-9C3A84288E08}"/>
              </a:ext>
            </a:extLst>
          </p:cNvPr>
          <p:cNvPicPr>
            <a:picLocks noChangeAspect="1"/>
          </p:cNvPicPr>
          <p:nvPr/>
        </p:nvPicPr>
        <p:blipFill>
          <a:blip r:embed="rId3"/>
          <a:stretch>
            <a:fillRect/>
          </a:stretch>
        </p:blipFill>
        <p:spPr>
          <a:xfrm>
            <a:off x="3457217" y="2660746"/>
            <a:ext cx="3233294" cy="1684916"/>
          </a:xfrm>
          <a:prstGeom prst="rect">
            <a:avLst/>
          </a:prstGeom>
        </p:spPr>
      </p:pic>
      <p:pic>
        <p:nvPicPr>
          <p:cNvPr id="11" name="Picture 10" descr="椅子に座ってコンピューターを持っている人&#10;&#10;AI によって生成されたコンテンツは不正確である可能性があります。">
            <a:extLst>
              <a:ext uri="{FF2B5EF4-FFF2-40B4-BE49-F238E27FC236}">
                <a16:creationId xmlns:a16="http://schemas.microsoft.com/office/drawing/2014/main" id="{8FBB88CC-0AB4-0131-CED3-C9C44984C8BF}"/>
              </a:ext>
            </a:extLst>
          </p:cNvPr>
          <p:cNvPicPr>
            <a:picLocks noChangeAspect="1"/>
          </p:cNvPicPr>
          <p:nvPr/>
        </p:nvPicPr>
        <p:blipFill>
          <a:blip r:embed="rId4"/>
          <a:srcRect t="32212" r="16040"/>
          <a:stretch>
            <a:fillRect/>
          </a:stretch>
        </p:blipFill>
        <p:spPr>
          <a:xfrm>
            <a:off x="3395473" y="1828800"/>
            <a:ext cx="5748527" cy="2610733"/>
          </a:xfrm>
          <a:prstGeom prst="rect">
            <a:avLst/>
          </a:prstGeom>
        </p:spPr>
      </p:pic>
      <p:pic>
        <p:nvPicPr>
          <p:cNvPr id="17" name="Picture 16" descr="メガホンを持っている人の漫画&#10;&#10;AI によって生成されたコンテンツは不正確である可能性があります。">
            <a:extLst>
              <a:ext uri="{FF2B5EF4-FFF2-40B4-BE49-F238E27FC236}">
                <a16:creationId xmlns:a16="http://schemas.microsoft.com/office/drawing/2014/main" id="{CCECFA5D-4497-73A7-910E-CC99A229885E}"/>
              </a:ext>
            </a:extLst>
          </p:cNvPr>
          <p:cNvPicPr>
            <a:picLocks noChangeAspect="1"/>
          </p:cNvPicPr>
          <p:nvPr/>
        </p:nvPicPr>
        <p:blipFill>
          <a:blip r:embed="rId5"/>
          <a:srcRect r="36435"/>
          <a:stretch>
            <a:fillRect/>
          </a:stretch>
        </p:blipFill>
        <p:spPr>
          <a:xfrm>
            <a:off x="288014" y="1732400"/>
            <a:ext cx="3468458" cy="3069342"/>
          </a:xfrm>
          <a:prstGeom prst="rect">
            <a:avLst/>
          </a:prstGeom>
        </p:spPr>
      </p:pic>
    </p:spTree>
    <p:extLst>
      <p:ext uri="{BB962C8B-B14F-4D97-AF65-F5344CB8AC3E}">
        <p14:creationId xmlns:p14="http://schemas.microsoft.com/office/powerpoint/2010/main" val="28848215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F56FE2-BE14-349C-F7E5-82172BF0F6B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B4FBB37-1D34-B4AC-CFF7-22308E1CE860}"/>
              </a:ext>
            </a:extLst>
          </p:cNvPr>
          <p:cNvSpPr>
            <a:spLocks noGrp="1"/>
          </p:cNvSpPr>
          <p:nvPr>
            <p:ph type="title"/>
          </p:nvPr>
        </p:nvSpPr>
        <p:spPr/>
        <p:txBody>
          <a:bodyPr/>
          <a:lstStyle/>
          <a:p>
            <a:pPr rtl="0"/>
            <a:r>
              <a:rPr lang="ja" b="0" i="0" u="none" baseline="0"/>
              <a:t>基本情報を把握する</a:t>
            </a:r>
          </a:p>
        </p:txBody>
      </p:sp>
      <p:sp>
        <p:nvSpPr>
          <p:cNvPr id="5" name="Footer Placeholder 2">
            <a:extLst>
              <a:ext uri="{FF2B5EF4-FFF2-40B4-BE49-F238E27FC236}">
                <a16:creationId xmlns:a16="http://schemas.microsoft.com/office/drawing/2014/main" id="{677FCAE4-F4A1-B7D8-8E8E-C87F67AF9930}"/>
              </a:ext>
            </a:extLst>
          </p:cNvPr>
          <p:cNvSpPr txBox="1">
            <a:spLocks/>
          </p:cNvSpPr>
          <p:nvPr/>
        </p:nvSpPr>
        <p:spPr>
          <a:xfrm>
            <a:off x="0" y="4828901"/>
            <a:ext cx="9144000" cy="314599"/>
          </a:xfrm>
          <a:prstGeom prst="rect">
            <a:avLst/>
          </a:prstGeom>
        </p:spPr>
        <p:txBody>
          <a:bodyPr vert="horz"/>
          <a:lstStyle>
            <a:defPPr>
              <a:defRPr lang="ja"/>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ja" sz="1400" b="0" i="0" u="none" spc="300" baseline="0">
                <a:solidFill>
                  <a:srgbClr val="BB4076"/>
                </a:solidFill>
                <a:latin typeface="Corbel" panose="020B0503020204020204" pitchFamily="34" charset="0"/>
                <a:cs typeface="Calibri"/>
              </a:rPr>
              <a:t>SIA | 2025年秋 |</a:t>
            </a:r>
            <a:r>
              <a:rPr lang="ja" sz="1400" b="0" i="0" u="none" baseline="0">
                <a:solidFill>
                  <a:srgbClr val="BB4076"/>
                </a:solidFill>
                <a:latin typeface="Corbel" panose="020B0503020204020204" pitchFamily="34" charset="0"/>
                <a:cs typeface="Calibri"/>
              </a:rPr>
              <a:t>効果的な応募者の集め方</a:t>
            </a:r>
          </a:p>
        </p:txBody>
      </p:sp>
      <p:sp>
        <p:nvSpPr>
          <p:cNvPr id="11" name="Text Placeholder 3">
            <a:extLst>
              <a:ext uri="{FF2B5EF4-FFF2-40B4-BE49-F238E27FC236}">
                <a16:creationId xmlns:a16="http://schemas.microsoft.com/office/drawing/2014/main" id="{054CB29C-EF77-4D35-683C-765F46CC3D4D}"/>
              </a:ext>
            </a:extLst>
          </p:cNvPr>
          <p:cNvSpPr>
            <a:spLocks noGrp="1"/>
          </p:cNvSpPr>
          <p:nvPr>
            <p:ph type="body" sz="quarter" idx="10"/>
          </p:nvPr>
        </p:nvSpPr>
        <p:spPr>
          <a:xfrm>
            <a:off x="569128" y="1203049"/>
            <a:ext cx="8229600" cy="3485943"/>
          </a:xfrm>
        </p:spPr>
        <p:txBody>
          <a:bodyPr/>
          <a:lstStyle/>
          <a:p>
            <a:pPr marL="457200" indent="-457200" algn="l" rtl="0">
              <a:spcBef>
                <a:spcPts val="0"/>
              </a:spcBef>
              <a:spcAft>
                <a:spcPts val="1200"/>
              </a:spcAft>
              <a:buClr>
                <a:srgbClr val="BB4076"/>
              </a:buClr>
              <a:buFont typeface="Wingdings" panose="05000000000000000000" pitchFamily="2" charset="2"/>
              <a:buChar char="§"/>
            </a:pPr>
            <a:r>
              <a:rPr lang="ja" sz="2800" b="0" i="0" u="none" baseline="0"/>
              <a:t>応募資格要件</a:t>
            </a:r>
          </a:p>
          <a:p>
            <a:pPr marL="457200" indent="-457200" algn="l" rtl="0">
              <a:spcBef>
                <a:spcPts val="0"/>
              </a:spcBef>
              <a:spcAft>
                <a:spcPts val="1200"/>
              </a:spcAft>
              <a:buClr>
                <a:srgbClr val="BB4076"/>
              </a:buClr>
              <a:buFont typeface="Wingdings" panose="05000000000000000000" pitchFamily="2" charset="2"/>
              <a:buChar char="§"/>
            </a:pPr>
            <a:r>
              <a:rPr lang="ja" sz="2800" b="0" i="0" u="none" baseline="0"/>
              <a:t>応募申請書の要件</a:t>
            </a:r>
          </a:p>
          <a:p>
            <a:pPr marL="457200" indent="-457200" algn="l" rtl="0">
              <a:spcBef>
                <a:spcPts val="0"/>
              </a:spcBef>
              <a:spcAft>
                <a:spcPts val="1200"/>
              </a:spcAft>
              <a:buClr>
                <a:srgbClr val="BB4076"/>
              </a:buClr>
              <a:buFont typeface="Wingdings" panose="05000000000000000000" pitchFamily="2" charset="2"/>
              <a:buChar char="§"/>
            </a:pPr>
            <a:r>
              <a:rPr lang="ja" sz="2800" b="0" i="0" u="none" baseline="0"/>
              <a:t>応募方法</a:t>
            </a:r>
          </a:p>
          <a:p>
            <a:pPr marL="457200" indent="-457200" algn="l" rtl="0">
              <a:spcBef>
                <a:spcPts val="0"/>
              </a:spcBef>
              <a:spcAft>
                <a:spcPts val="1200"/>
              </a:spcAft>
              <a:buClr>
                <a:srgbClr val="BB4076"/>
              </a:buClr>
              <a:buFont typeface="Wingdings" panose="05000000000000000000" pitchFamily="2" charset="2"/>
              <a:buChar char="§"/>
            </a:pPr>
            <a:r>
              <a:rPr lang="ja" sz="2800" b="0" i="0" u="none" baseline="0"/>
              <a:t>締切日：11月15日</a:t>
            </a:r>
          </a:p>
          <a:p>
            <a:pPr marL="457200" indent="-457200" algn="l" rtl="0">
              <a:spcBef>
                <a:spcPts val="0"/>
              </a:spcBef>
              <a:spcAft>
                <a:spcPts val="1200"/>
              </a:spcAft>
              <a:buClr>
                <a:srgbClr val="BB4076"/>
              </a:buClr>
              <a:buFont typeface="Wingdings" panose="05000000000000000000" pitchFamily="2" charset="2"/>
              <a:buChar char="§"/>
            </a:pPr>
            <a:r>
              <a:rPr lang="ja" sz="2800" b="0" i="0" u="none" baseline="0"/>
              <a:t>ご質問がある方は、</a:t>
            </a:r>
            <a:r>
              <a:rPr lang="ja" sz="2800" b="0" i="0" u="none" baseline="0">
                <a:hlinkClick r:id="rId3"/>
              </a:rPr>
              <a:t>lydawards@soroptimist.org</a:t>
            </a:r>
            <a:r>
              <a:rPr lang="ja" sz="2800" b="0" i="0" u="none" baseline="0"/>
              <a:t>までお問い合わせください</a:t>
            </a:r>
            <a:endParaRPr lang="ja" sz="2800" dirty="0"/>
          </a:p>
        </p:txBody>
      </p:sp>
      <p:cxnSp>
        <p:nvCxnSpPr>
          <p:cNvPr id="13" name="Straight Connector 12">
            <a:extLst>
              <a:ext uri="{FF2B5EF4-FFF2-40B4-BE49-F238E27FC236}">
                <a16:creationId xmlns:a16="http://schemas.microsoft.com/office/drawing/2014/main" id="{0ED7BB6E-8BD0-FAF8-1A25-9C5305978D8B}"/>
              </a:ext>
            </a:extLst>
          </p:cNvPr>
          <p:cNvCxnSpPr>
            <a:cxnSpLocks/>
          </p:cNvCxnSpPr>
          <p:nvPr/>
        </p:nvCxnSpPr>
        <p:spPr>
          <a:xfrm>
            <a:off x="0" y="4709152"/>
            <a:ext cx="9144000" cy="81481"/>
          </a:xfrm>
          <a:prstGeom prst="line">
            <a:avLst/>
          </a:prstGeom>
          <a:ln>
            <a:solidFill>
              <a:schemeClr val="tx2"/>
            </a:solidFill>
          </a:ln>
          <a:effectLst/>
        </p:spPr>
        <p:style>
          <a:lnRef idx="2">
            <a:schemeClr val="accent1"/>
          </a:lnRef>
          <a:fillRef idx="0">
            <a:schemeClr val="accent1"/>
          </a:fillRef>
          <a:effectRef idx="1">
            <a:schemeClr val="accent1"/>
          </a:effectRef>
          <a:fontRef idx="minor">
            <a:schemeClr val="tx1"/>
          </a:fontRef>
        </p:style>
      </p:cxnSp>
      <p:pic>
        <p:nvPicPr>
          <p:cNvPr id="15" name="Picture 14">
            <a:extLst>
              <a:ext uri="{FF2B5EF4-FFF2-40B4-BE49-F238E27FC236}">
                <a16:creationId xmlns:a16="http://schemas.microsoft.com/office/drawing/2014/main" id="{67CB8D04-E8AC-3FF7-D789-240B34452DF6}"/>
              </a:ext>
            </a:extLst>
          </p:cNvPr>
          <p:cNvPicPr>
            <a:picLocks noChangeAspect="1"/>
          </p:cNvPicPr>
          <p:nvPr/>
        </p:nvPicPr>
        <p:blipFill>
          <a:blip r:embed="rId4"/>
          <a:srcRect/>
          <a:stretch/>
        </p:blipFill>
        <p:spPr>
          <a:xfrm>
            <a:off x="5437914" y="1819415"/>
            <a:ext cx="2722325" cy="876097"/>
          </a:xfrm>
          <a:prstGeom prst="rect">
            <a:avLst/>
          </a:prstGeom>
        </p:spPr>
      </p:pic>
    </p:spTree>
    <p:extLst>
      <p:ext uri="{BB962C8B-B14F-4D97-AF65-F5344CB8AC3E}">
        <p14:creationId xmlns:p14="http://schemas.microsoft.com/office/powerpoint/2010/main" val="3899265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5F6D03-18CC-D837-8D30-12D129D6B7F5}"/>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34A8168-3071-055F-FCAE-0846B8B009A5}"/>
              </a:ext>
            </a:extLst>
          </p:cNvPr>
          <p:cNvSpPr>
            <a:spLocks noGrp="1"/>
          </p:cNvSpPr>
          <p:nvPr>
            <p:ph sz="quarter" idx="2"/>
          </p:nvPr>
        </p:nvSpPr>
        <p:spPr>
          <a:xfrm>
            <a:off x="360588" y="1086131"/>
            <a:ext cx="8424133" cy="2743485"/>
          </a:xfrm>
        </p:spPr>
        <p:txBody>
          <a:bodyPr numCol="2"/>
          <a:lstStyle/>
          <a:p>
            <a:pPr marL="171450" indent="-171450" algn="l" rtl="0">
              <a:spcBef>
                <a:spcPts val="0"/>
              </a:spcBef>
              <a:spcAft>
                <a:spcPts val="600"/>
              </a:spcAft>
              <a:buClr>
                <a:srgbClr val="BB4076"/>
              </a:buClr>
              <a:buFont typeface="Arial" panose="020B0604020202020204" pitchFamily="34" charset="0"/>
              <a:buChar char="•"/>
            </a:pPr>
            <a:r>
              <a:rPr lang="ja" sz="1400" b="0" i="0" u="none" baseline="0" dirty="0"/>
              <a:t>地元の学校（短大、大学、学習センター、職業訓練/専門学校）</a:t>
            </a:r>
          </a:p>
          <a:p>
            <a:pPr marL="171450" lvl="0" indent="-171450" algn="l" rtl="0">
              <a:spcBef>
                <a:spcPts val="0"/>
              </a:spcBef>
              <a:spcAft>
                <a:spcPts val="600"/>
              </a:spcAft>
              <a:buClr>
                <a:srgbClr val="BB4076"/>
              </a:buClr>
              <a:buFont typeface="Arial" panose="020B0604020202020204" pitchFamily="34" charset="0"/>
              <a:buChar char="•"/>
            </a:pPr>
            <a:r>
              <a:rPr lang="ja" sz="1400" b="0" i="0" u="none" baseline="0" dirty="0"/>
              <a:t>公民館やレクリエーション施設 </a:t>
            </a:r>
          </a:p>
          <a:p>
            <a:pPr marL="171450" lvl="0" indent="-171450" algn="l" rtl="0">
              <a:spcBef>
                <a:spcPts val="0"/>
              </a:spcBef>
              <a:spcAft>
                <a:spcPts val="600"/>
              </a:spcAft>
              <a:buClr>
                <a:srgbClr val="BB4076"/>
              </a:buClr>
              <a:buFont typeface="Arial" panose="020B0604020202020204" pitchFamily="34" charset="0"/>
              <a:buChar char="•"/>
            </a:pPr>
            <a:r>
              <a:rPr lang="ja" sz="1400" b="0" i="0" u="none" baseline="0" dirty="0"/>
              <a:t>慈善団体</a:t>
            </a:r>
          </a:p>
          <a:p>
            <a:pPr marL="171450" lvl="0" indent="-171450" algn="l" rtl="0">
              <a:spcBef>
                <a:spcPts val="0"/>
              </a:spcBef>
              <a:spcAft>
                <a:spcPts val="600"/>
              </a:spcAft>
              <a:buClr>
                <a:srgbClr val="BB4076"/>
              </a:buClr>
              <a:buFont typeface="Arial" panose="020B0604020202020204" pitchFamily="34" charset="0"/>
              <a:buChar char="•"/>
            </a:pPr>
            <a:r>
              <a:rPr lang="ja" sz="1400" b="0" i="0" u="none" baseline="0" dirty="0"/>
              <a:t>ホームレスシェルター、自立支援センター</a:t>
            </a:r>
          </a:p>
          <a:p>
            <a:pPr marL="171450" lvl="0" indent="-171450" algn="l" rtl="0">
              <a:spcBef>
                <a:spcPts val="0"/>
              </a:spcBef>
              <a:spcAft>
                <a:spcPts val="600"/>
              </a:spcAft>
              <a:buClr>
                <a:srgbClr val="BB4076"/>
              </a:buClr>
              <a:buFont typeface="Arial" panose="020B0604020202020204" pitchFamily="34" charset="0"/>
              <a:buChar char="•"/>
            </a:pPr>
            <a:r>
              <a:rPr lang="ja" sz="1400" b="0" i="0" u="none" baseline="0" dirty="0"/>
              <a:t>ドメスティック・バイオレンス・シェルター </a:t>
            </a:r>
          </a:p>
          <a:p>
            <a:pPr marL="171450" lvl="0" indent="-171450" algn="l" rtl="0">
              <a:spcBef>
                <a:spcPts val="0"/>
              </a:spcBef>
              <a:spcAft>
                <a:spcPts val="600"/>
              </a:spcAft>
              <a:buClr>
                <a:srgbClr val="BB4076"/>
              </a:buClr>
              <a:buFont typeface="Arial" panose="020B0604020202020204" pitchFamily="34" charset="0"/>
              <a:buChar char="•"/>
            </a:pPr>
            <a:r>
              <a:rPr lang="ja" sz="1400" b="0" i="0" u="none" baseline="0" dirty="0"/>
              <a:t>フードバンク </a:t>
            </a:r>
          </a:p>
          <a:p>
            <a:pPr marL="171450" lvl="0" indent="-171450" algn="l" rtl="0">
              <a:spcBef>
                <a:spcPts val="0"/>
              </a:spcBef>
              <a:spcAft>
                <a:spcPts val="600"/>
              </a:spcAft>
              <a:buClr>
                <a:srgbClr val="BB4076"/>
              </a:buClr>
              <a:buFont typeface="Arial" panose="020B0604020202020204" pitchFamily="34" charset="0"/>
              <a:buChar char="•"/>
            </a:pPr>
            <a:r>
              <a:rPr lang="ja" sz="1400" b="0" i="0" u="none" baseline="0" dirty="0"/>
              <a:t>女性健康支援センター </a:t>
            </a:r>
          </a:p>
          <a:p>
            <a:pPr marL="171450" indent="-171450" algn="l" rtl="0">
              <a:spcBef>
                <a:spcPts val="0"/>
              </a:spcBef>
              <a:spcAft>
                <a:spcPts val="600"/>
              </a:spcAft>
              <a:buClr>
                <a:srgbClr val="BB4076"/>
              </a:buClr>
              <a:buFont typeface="Arial" panose="020B0604020202020204" pitchFamily="34" charset="0"/>
              <a:buChar char="•"/>
            </a:pPr>
            <a:r>
              <a:rPr lang="ja" sz="1400" b="0" i="0" u="none" baseline="0" dirty="0"/>
              <a:t>地域の診療所 </a:t>
            </a:r>
          </a:p>
          <a:p>
            <a:pPr marL="171450" lvl="0" indent="-171450" algn="l" rtl="0">
              <a:spcBef>
                <a:spcPts val="0"/>
              </a:spcBef>
              <a:spcAft>
                <a:spcPts val="600"/>
              </a:spcAft>
              <a:buClr>
                <a:srgbClr val="BB4076"/>
              </a:buClr>
              <a:buFont typeface="Arial" panose="020B0604020202020204" pitchFamily="34" charset="0"/>
              <a:buChar char="•"/>
            </a:pPr>
            <a:r>
              <a:rPr lang="ja" sz="1400" b="0" i="0" u="none" baseline="0" dirty="0"/>
              <a:t>子育て支援施設または保育施設 </a:t>
            </a:r>
          </a:p>
          <a:p>
            <a:pPr marL="171450" indent="-171450" algn="l" rtl="0">
              <a:spcBef>
                <a:spcPts val="0"/>
              </a:spcBef>
              <a:spcAft>
                <a:spcPts val="600"/>
              </a:spcAft>
              <a:buClr>
                <a:srgbClr val="BB4076"/>
              </a:buClr>
              <a:buFont typeface="Arial" panose="020B0604020202020204" pitchFamily="34" charset="0"/>
              <a:buChar char="•"/>
            </a:pPr>
            <a:r>
              <a:rPr lang="ja" sz="1400" b="0" i="0" u="none" baseline="0" dirty="0"/>
              <a:t>公的支援センター </a:t>
            </a:r>
          </a:p>
          <a:p>
            <a:pPr marL="171450" lvl="0" indent="-171450" algn="l" rtl="0">
              <a:spcBef>
                <a:spcPts val="0"/>
              </a:spcBef>
              <a:spcAft>
                <a:spcPts val="600"/>
              </a:spcAft>
              <a:buClr>
                <a:srgbClr val="BB4076"/>
              </a:buClr>
              <a:buFont typeface="Arial" panose="020B0604020202020204" pitchFamily="34" charset="0"/>
              <a:buChar char="•"/>
            </a:pPr>
            <a:r>
              <a:rPr lang="ja" sz="1400" b="0" i="0" u="none" baseline="0" dirty="0"/>
              <a:t>生活保護受給者向け自立支援プログラム </a:t>
            </a:r>
          </a:p>
          <a:p>
            <a:pPr marL="171450" lvl="0" indent="-171450" algn="l" rtl="0">
              <a:spcBef>
                <a:spcPts val="0"/>
              </a:spcBef>
              <a:spcAft>
                <a:spcPts val="600"/>
              </a:spcAft>
              <a:buClr>
                <a:srgbClr val="BB4076"/>
              </a:buClr>
              <a:buFont typeface="Arial" panose="020B0604020202020204" pitchFamily="34" charset="0"/>
              <a:buChar char="•"/>
            </a:pPr>
            <a:r>
              <a:rPr lang="ja" sz="1400" b="0" i="0" u="none" baseline="0" dirty="0"/>
              <a:t>就職支援センター</a:t>
            </a:r>
          </a:p>
          <a:p>
            <a:pPr marL="171450" lvl="0" indent="-171450" algn="l" rtl="0">
              <a:spcBef>
                <a:spcPts val="0"/>
              </a:spcBef>
              <a:spcAft>
                <a:spcPts val="600"/>
              </a:spcAft>
              <a:buClr>
                <a:srgbClr val="BB4076"/>
              </a:buClr>
              <a:buFont typeface="Arial" panose="020B0604020202020204" pitchFamily="34" charset="0"/>
              <a:buChar char="•"/>
            </a:pPr>
            <a:r>
              <a:rPr lang="ja" sz="1400" b="0" i="0" u="none" baseline="0" dirty="0"/>
              <a:t>地元の就職・キャリアフェア </a:t>
            </a:r>
          </a:p>
          <a:p>
            <a:pPr marL="171450" lvl="0" indent="-171450" algn="l" rtl="0">
              <a:spcBef>
                <a:spcPts val="0"/>
              </a:spcBef>
              <a:spcAft>
                <a:spcPts val="600"/>
              </a:spcAft>
              <a:buClr>
                <a:srgbClr val="BB4076"/>
              </a:buClr>
              <a:buFont typeface="Arial" panose="020B0604020202020204" pitchFamily="34" charset="0"/>
              <a:buChar char="•"/>
            </a:pPr>
            <a:r>
              <a:rPr lang="ja" sz="1400" b="0" i="0" u="none" baseline="0" dirty="0"/>
              <a:t>依存症回復・リハビリセンター</a:t>
            </a:r>
          </a:p>
          <a:p>
            <a:pPr marL="171450" lvl="0" indent="-171450" algn="l" rtl="0">
              <a:spcBef>
                <a:spcPts val="0"/>
              </a:spcBef>
              <a:spcAft>
                <a:spcPts val="600"/>
              </a:spcAft>
              <a:buClr>
                <a:srgbClr val="BB4076"/>
              </a:buClr>
              <a:buFont typeface="Arial" panose="020B0604020202020204" pitchFamily="34" charset="0"/>
              <a:buChar char="•"/>
            </a:pPr>
            <a:r>
              <a:rPr lang="ja" sz="1400" b="0" i="0" u="none" baseline="0" dirty="0"/>
              <a:t>女性と女児の支援団体 </a:t>
            </a:r>
          </a:p>
          <a:p>
            <a:pPr marL="171450" lvl="0" indent="-171450" algn="l" rtl="0">
              <a:spcBef>
                <a:spcPts val="0"/>
              </a:spcBef>
              <a:spcAft>
                <a:spcPts val="600"/>
              </a:spcAft>
              <a:buClr>
                <a:srgbClr val="BB4076"/>
              </a:buClr>
              <a:buFont typeface="Arial" panose="020B0604020202020204" pitchFamily="34" charset="0"/>
              <a:buChar char="•"/>
            </a:pPr>
            <a:r>
              <a:rPr lang="ja" sz="1400" b="0" i="0" u="none" baseline="0" dirty="0"/>
              <a:t>図書館</a:t>
            </a:r>
          </a:p>
          <a:p>
            <a:pPr marL="171450" indent="-171450" algn="l" rtl="0">
              <a:spcBef>
                <a:spcPts val="0"/>
              </a:spcBef>
              <a:spcAft>
                <a:spcPts val="600"/>
              </a:spcAft>
              <a:buClr>
                <a:srgbClr val="BB4076"/>
              </a:buClr>
              <a:buFont typeface="Arial" panose="020B0604020202020204" pitchFamily="34" charset="0"/>
              <a:buChar char="•"/>
            </a:pPr>
            <a:r>
              <a:rPr lang="ja" sz="1400" b="0" i="0" u="none" baseline="0" dirty="0"/>
              <a:t>宗教施設 </a:t>
            </a:r>
          </a:p>
        </p:txBody>
      </p:sp>
      <p:sp>
        <p:nvSpPr>
          <p:cNvPr id="4" name="Title 3">
            <a:extLst>
              <a:ext uri="{FF2B5EF4-FFF2-40B4-BE49-F238E27FC236}">
                <a16:creationId xmlns:a16="http://schemas.microsoft.com/office/drawing/2014/main" id="{96629420-AB80-E7F3-605A-D5FEE9C3587E}"/>
              </a:ext>
            </a:extLst>
          </p:cNvPr>
          <p:cNvSpPr>
            <a:spLocks noGrp="1"/>
          </p:cNvSpPr>
          <p:nvPr>
            <p:ph type="title"/>
          </p:nvPr>
        </p:nvSpPr>
        <p:spPr/>
        <p:txBody>
          <a:bodyPr>
            <a:normAutofit fontScale="90000"/>
          </a:bodyPr>
          <a:lstStyle/>
          <a:p>
            <a:pPr rtl="0"/>
            <a:r>
              <a:rPr lang="ja" b="0" i="0" u="none" baseline="0" dirty="0"/>
              <a:t>連絡先の組織のリストを作成する</a:t>
            </a:r>
          </a:p>
        </p:txBody>
      </p:sp>
      <p:sp>
        <p:nvSpPr>
          <p:cNvPr id="7" name="Footer Placeholder 2">
            <a:extLst>
              <a:ext uri="{FF2B5EF4-FFF2-40B4-BE49-F238E27FC236}">
                <a16:creationId xmlns:a16="http://schemas.microsoft.com/office/drawing/2014/main" id="{01BF8DEA-6D08-705E-4713-1FE47174139A}"/>
              </a:ext>
            </a:extLst>
          </p:cNvPr>
          <p:cNvSpPr txBox="1">
            <a:spLocks/>
          </p:cNvSpPr>
          <p:nvPr/>
        </p:nvSpPr>
        <p:spPr>
          <a:xfrm>
            <a:off x="0" y="4828901"/>
            <a:ext cx="9144000" cy="314599"/>
          </a:xfrm>
          <a:prstGeom prst="rect">
            <a:avLst/>
          </a:prstGeom>
        </p:spPr>
        <p:txBody>
          <a:bodyPr vert="horz"/>
          <a:lstStyle>
            <a:defPPr>
              <a:defRPr lang="ja"/>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ja" sz="1400" b="0" i="0" u="none" spc="300" baseline="0">
                <a:latin typeface="Corbel" panose="020B0503020204020204" pitchFamily="34" charset="0"/>
                <a:cs typeface="Calibri"/>
              </a:rPr>
              <a:t>SIA | 2025年秋 |</a:t>
            </a:r>
            <a:r>
              <a:rPr lang="ja" sz="1400" b="0" i="0" u="none" baseline="0">
                <a:latin typeface="Corbel" panose="020B0503020204020204" pitchFamily="34" charset="0"/>
                <a:cs typeface="Calibri"/>
              </a:rPr>
              <a:t>効果的な応募者の集め方</a:t>
            </a:r>
          </a:p>
          <a:p>
            <a:pPr algn="ctr" rtl="0"/>
            <a:endParaRPr lang="ja" sz="2400" b="0" spc="300" dirty="0">
              <a:latin typeface="Tw Cen MT"/>
              <a:cs typeface="Tw Cen MT"/>
            </a:endParaRPr>
          </a:p>
        </p:txBody>
      </p:sp>
      <p:sp>
        <p:nvSpPr>
          <p:cNvPr id="3" name="Text Placeholder 2">
            <a:extLst>
              <a:ext uri="{FF2B5EF4-FFF2-40B4-BE49-F238E27FC236}">
                <a16:creationId xmlns:a16="http://schemas.microsoft.com/office/drawing/2014/main" id="{4588BE5A-5E00-FA6D-340E-AFCA4C15BEE2}"/>
              </a:ext>
            </a:extLst>
          </p:cNvPr>
          <p:cNvSpPr txBox="1">
            <a:spLocks/>
          </p:cNvSpPr>
          <p:nvPr/>
        </p:nvSpPr>
        <p:spPr>
          <a:xfrm>
            <a:off x="1601608" y="4057369"/>
            <a:ext cx="5597214" cy="614936"/>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rtl="0">
              <a:buNone/>
            </a:pPr>
            <a:r>
              <a:rPr lang="ja" sz="2600" b="1" i="0" u="none" baseline="0" dirty="0">
                <a:solidFill>
                  <a:srgbClr val="293374"/>
                </a:solidFill>
              </a:rPr>
              <a:t>知り合いの方に尋ねてみましょう！</a:t>
            </a:r>
          </a:p>
        </p:txBody>
      </p:sp>
    </p:spTree>
    <p:extLst>
      <p:ext uri="{BB962C8B-B14F-4D97-AF65-F5344CB8AC3E}">
        <p14:creationId xmlns:p14="http://schemas.microsoft.com/office/powerpoint/2010/main" val="7700833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B415CD-0A58-DF60-368B-E2376EEA2A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714460-437E-1607-35CB-FCF925AB7C7B}"/>
              </a:ext>
            </a:extLst>
          </p:cNvPr>
          <p:cNvSpPr>
            <a:spLocks noGrp="1"/>
          </p:cNvSpPr>
          <p:nvPr>
            <p:ph type="title"/>
          </p:nvPr>
        </p:nvSpPr>
        <p:spPr/>
        <p:txBody>
          <a:bodyPr>
            <a:normAutofit fontScale="90000"/>
          </a:bodyPr>
          <a:lstStyle/>
          <a:p>
            <a:pPr algn="l" rtl="0"/>
            <a:r>
              <a:rPr lang="ja" b="0" i="0" u="none" baseline="0"/>
              <a:t>プロのヒント：</a:t>
            </a:r>
          </a:p>
        </p:txBody>
      </p:sp>
      <p:sp>
        <p:nvSpPr>
          <p:cNvPr id="4" name="Text Placeholder 3">
            <a:extLst>
              <a:ext uri="{FF2B5EF4-FFF2-40B4-BE49-F238E27FC236}">
                <a16:creationId xmlns:a16="http://schemas.microsoft.com/office/drawing/2014/main" id="{C336D9EB-A289-75AB-590C-80111686160D}"/>
              </a:ext>
            </a:extLst>
          </p:cNvPr>
          <p:cNvSpPr>
            <a:spLocks noGrp="1"/>
          </p:cNvSpPr>
          <p:nvPr>
            <p:ph type="body" idx="11"/>
          </p:nvPr>
        </p:nvSpPr>
        <p:spPr>
          <a:xfrm>
            <a:off x="500185" y="1220422"/>
            <a:ext cx="2641599" cy="3069342"/>
          </a:xfrm>
        </p:spPr>
        <p:txBody>
          <a:bodyPr/>
          <a:lstStyle/>
          <a:p>
            <a:pPr algn="r" rtl="0"/>
            <a:r>
              <a:rPr lang="ja" b="1" i="0" u="none" baseline="0">
                <a:solidFill>
                  <a:srgbClr val="BB4076"/>
                </a:solidFill>
              </a:rPr>
              <a:t>担当者の</a:t>
            </a:r>
            <a:r>
              <a:rPr lang="ja" sz="2800" b="1" i="0" u="none" baseline="0">
                <a:solidFill>
                  <a:schemeClr val="bg1"/>
                </a:solidFill>
              </a:rPr>
              <a:t>連絡先を入手して</a:t>
            </a:r>
            <a:r>
              <a:rPr lang="ja" b="1" i="0" u="none" baseline="0">
                <a:solidFill>
                  <a:schemeClr val="bg1"/>
                </a:solidFill>
              </a:rPr>
              <a:t>、</a:t>
            </a:r>
            <a:r>
              <a:rPr lang="ja" sz="2800" b="1" i="0" u="none" baseline="0">
                <a:solidFill>
                  <a:schemeClr val="bg1"/>
                </a:solidFill>
              </a:rPr>
              <a:t>直接的な関係を築きましょう</a:t>
            </a:r>
            <a:r>
              <a:rPr lang="ja" b="1" i="0" u="none" baseline="0"/>
              <a:t>。</a:t>
            </a:r>
          </a:p>
        </p:txBody>
      </p:sp>
      <p:sp>
        <p:nvSpPr>
          <p:cNvPr id="5" name="Footer Placeholder 2">
            <a:extLst>
              <a:ext uri="{FF2B5EF4-FFF2-40B4-BE49-F238E27FC236}">
                <a16:creationId xmlns:a16="http://schemas.microsoft.com/office/drawing/2014/main" id="{BCC69BD0-D5D9-F8E8-656A-8ECE7934383F}"/>
              </a:ext>
            </a:extLst>
          </p:cNvPr>
          <p:cNvSpPr txBox="1">
            <a:spLocks/>
          </p:cNvSpPr>
          <p:nvPr/>
        </p:nvSpPr>
        <p:spPr>
          <a:xfrm>
            <a:off x="0" y="4828901"/>
            <a:ext cx="9144000" cy="314599"/>
          </a:xfrm>
          <a:prstGeom prst="rect">
            <a:avLst/>
          </a:prstGeom>
        </p:spPr>
        <p:txBody>
          <a:bodyPr vert="horz"/>
          <a:lstStyle>
            <a:defPPr>
              <a:defRPr lang="ja"/>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ja" sz="1400" b="0" i="0" u="none" spc="300" baseline="0">
                <a:latin typeface="Corbel" panose="020B0503020204020204" pitchFamily="34" charset="0"/>
                <a:cs typeface="Calibri"/>
              </a:rPr>
              <a:t>SIA | 2025年秋 |</a:t>
            </a:r>
            <a:r>
              <a:rPr lang="ja" sz="1400" b="0" i="0" u="none" baseline="0">
                <a:latin typeface="Corbel" panose="020B0503020204020204" pitchFamily="34" charset="0"/>
                <a:cs typeface="Calibri"/>
              </a:rPr>
              <a:t>効果的な応募者の集め方</a:t>
            </a:r>
          </a:p>
        </p:txBody>
      </p:sp>
      <p:pic>
        <p:nvPicPr>
          <p:cNvPr id="12" name="Picture 11" descr="他の人と握手している人&#10;&#10;AI によって生成されたコンテンツは不正確である可能性があります。">
            <a:extLst>
              <a:ext uri="{FF2B5EF4-FFF2-40B4-BE49-F238E27FC236}">
                <a16:creationId xmlns:a16="http://schemas.microsoft.com/office/drawing/2014/main" id="{C37F87C9-4A39-1F93-8253-7D1C6A681787}"/>
              </a:ext>
            </a:extLst>
          </p:cNvPr>
          <p:cNvPicPr>
            <a:picLocks noChangeAspect="1"/>
          </p:cNvPicPr>
          <p:nvPr/>
        </p:nvPicPr>
        <p:blipFill>
          <a:blip r:embed="rId3"/>
          <a:srcRect l="6447" r="14661" b="4020"/>
          <a:stretch>
            <a:fillRect/>
          </a:stretch>
        </p:blipFill>
        <p:spPr>
          <a:xfrm>
            <a:off x="3402052" y="1086273"/>
            <a:ext cx="4877181" cy="3337640"/>
          </a:xfrm>
          <a:prstGeom prst="rect">
            <a:avLst/>
          </a:prstGeom>
        </p:spPr>
      </p:pic>
    </p:spTree>
    <p:extLst>
      <p:ext uri="{BB962C8B-B14F-4D97-AF65-F5344CB8AC3E}">
        <p14:creationId xmlns:p14="http://schemas.microsoft.com/office/powerpoint/2010/main" val="5783932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293374"/>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257B879-712D-905F-FDC8-FDEF71096E2B}"/>
              </a:ext>
            </a:extLst>
          </p:cNvPr>
          <p:cNvSpPr/>
          <p:nvPr/>
        </p:nvSpPr>
        <p:spPr>
          <a:xfrm>
            <a:off x="0" y="0"/>
            <a:ext cx="9144000" cy="794409"/>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rtl="0"/>
            <a:endParaRPr lang="ja"/>
          </a:p>
        </p:txBody>
      </p:sp>
      <p:sp>
        <p:nvSpPr>
          <p:cNvPr id="5" name="Rectangle 4">
            <a:extLst>
              <a:ext uri="{FF2B5EF4-FFF2-40B4-BE49-F238E27FC236}">
                <a16:creationId xmlns:a16="http://schemas.microsoft.com/office/drawing/2014/main" id="{E306C8D2-2123-A42D-BD34-3C778552A402}"/>
              </a:ext>
            </a:extLst>
          </p:cNvPr>
          <p:cNvSpPr/>
          <p:nvPr/>
        </p:nvSpPr>
        <p:spPr>
          <a:xfrm>
            <a:off x="0" y="4727304"/>
            <a:ext cx="9144000" cy="41522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rtl="0"/>
            <a:endParaRPr lang="ja"/>
          </a:p>
        </p:txBody>
      </p:sp>
      <p:sp>
        <p:nvSpPr>
          <p:cNvPr id="3" name="Footer Placeholder 2">
            <a:extLst>
              <a:ext uri="{FF2B5EF4-FFF2-40B4-BE49-F238E27FC236}">
                <a16:creationId xmlns:a16="http://schemas.microsoft.com/office/drawing/2014/main" id="{F3672160-BF9D-D700-CADC-3A7BDCC79CDC}"/>
              </a:ext>
            </a:extLst>
          </p:cNvPr>
          <p:cNvSpPr txBox="1">
            <a:spLocks/>
          </p:cNvSpPr>
          <p:nvPr/>
        </p:nvSpPr>
        <p:spPr>
          <a:xfrm>
            <a:off x="0" y="4828901"/>
            <a:ext cx="9144000" cy="314599"/>
          </a:xfrm>
          <a:prstGeom prst="rect">
            <a:avLst/>
          </a:prstGeom>
        </p:spPr>
        <p:txBody>
          <a:bodyPr vert="horz"/>
          <a:lstStyle>
            <a:defPPr>
              <a:defRPr lang="ja"/>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ja" sz="1400" b="0" i="0" u="none" spc="300" baseline="0">
                <a:solidFill>
                  <a:srgbClr val="BB4076"/>
                </a:solidFill>
                <a:latin typeface="Corbel" panose="020B0503020204020204" pitchFamily="34" charset="0"/>
                <a:cs typeface="Calibri"/>
              </a:rPr>
              <a:t>SIA | 2025年秋 |</a:t>
            </a:r>
            <a:r>
              <a:rPr lang="ja" sz="1400" b="0" i="0" u="none" baseline="0">
                <a:solidFill>
                  <a:srgbClr val="BB4076"/>
                </a:solidFill>
                <a:latin typeface="Corbel" panose="020B0503020204020204" pitchFamily="34" charset="0"/>
                <a:cs typeface="Calibri"/>
              </a:rPr>
              <a:t>効果的な応募者の集め方</a:t>
            </a:r>
          </a:p>
        </p:txBody>
      </p:sp>
      <p:sp>
        <p:nvSpPr>
          <p:cNvPr id="4" name="Title 2">
            <a:extLst>
              <a:ext uri="{FF2B5EF4-FFF2-40B4-BE49-F238E27FC236}">
                <a16:creationId xmlns:a16="http://schemas.microsoft.com/office/drawing/2014/main" id="{B2F0A3F6-7E66-7821-BACF-B2E49CDB9EDC}"/>
              </a:ext>
            </a:extLst>
          </p:cNvPr>
          <p:cNvSpPr txBox="1">
            <a:spLocks/>
          </p:cNvSpPr>
          <p:nvPr/>
        </p:nvSpPr>
        <p:spPr>
          <a:xfrm>
            <a:off x="457200" y="66877"/>
            <a:ext cx="8229600" cy="632178"/>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rtl="0"/>
            <a:r>
              <a:rPr lang="ja" sz="3600" b="0" i="0" u="none" baseline="0" dirty="0">
                <a:solidFill>
                  <a:srgbClr val="BB4076"/>
                </a:solidFill>
              </a:rPr>
              <a:t>カスタマイズ可能なテンプレート</a:t>
            </a:r>
          </a:p>
        </p:txBody>
      </p:sp>
      <p:pic>
        <p:nvPicPr>
          <p:cNvPr id="6" name="Picture 5">
            <a:extLst>
              <a:ext uri="{FF2B5EF4-FFF2-40B4-BE49-F238E27FC236}">
                <a16:creationId xmlns:a16="http://schemas.microsoft.com/office/drawing/2014/main" id="{C9E9A472-F31F-2B52-4A60-850C1824528F}"/>
              </a:ext>
            </a:extLst>
          </p:cNvPr>
          <p:cNvPicPr>
            <a:picLocks noChangeAspect="1"/>
          </p:cNvPicPr>
          <p:nvPr/>
        </p:nvPicPr>
        <p:blipFill>
          <a:blip r:embed="rId3"/>
          <a:srcRect/>
          <a:stretch/>
        </p:blipFill>
        <p:spPr>
          <a:xfrm rot="21111612">
            <a:off x="677015" y="1233562"/>
            <a:ext cx="2685016" cy="3261595"/>
          </a:xfrm>
          <a:prstGeom prst="rect">
            <a:avLst/>
          </a:prstGeom>
        </p:spPr>
      </p:pic>
      <p:pic>
        <p:nvPicPr>
          <p:cNvPr id="7" name="Picture 6">
            <a:extLst>
              <a:ext uri="{FF2B5EF4-FFF2-40B4-BE49-F238E27FC236}">
                <a16:creationId xmlns:a16="http://schemas.microsoft.com/office/drawing/2014/main" id="{86517C68-0CF6-3CFA-349A-2D8823C858FC}"/>
              </a:ext>
            </a:extLst>
          </p:cNvPr>
          <p:cNvPicPr>
            <a:picLocks noChangeAspect="1"/>
          </p:cNvPicPr>
          <p:nvPr/>
        </p:nvPicPr>
        <p:blipFill>
          <a:blip r:embed="rId4"/>
          <a:srcRect/>
          <a:stretch/>
        </p:blipFill>
        <p:spPr>
          <a:xfrm>
            <a:off x="2065893" y="987811"/>
            <a:ext cx="2507287" cy="3348775"/>
          </a:xfrm>
          <a:prstGeom prst="rect">
            <a:avLst/>
          </a:prstGeom>
        </p:spPr>
      </p:pic>
      <p:pic>
        <p:nvPicPr>
          <p:cNvPr id="8" name="Picture 7">
            <a:extLst>
              <a:ext uri="{FF2B5EF4-FFF2-40B4-BE49-F238E27FC236}">
                <a16:creationId xmlns:a16="http://schemas.microsoft.com/office/drawing/2014/main" id="{0C4A9627-0D91-5EE6-D0C3-988E0FC04B89}"/>
              </a:ext>
            </a:extLst>
          </p:cNvPr>
          <p:cNvPicPr>
            <a:picLocks noChangeAspect="1"/>
          </p:cNvPicPr>
          <p:nvPr/>
        </p:nvPicPr>
        <p:blipFill>
          <a:blip r:embed="rId5"/>
          <a:srcRect/>
          <a:stretch/>
        </p:blipFill>
        <p:spPr>
          <a:xfrm rot="775217">
            <a:off x="3171504" y="1084208"/>
            <a:ext cx="2552201" cy="3333813"/>
          </a:xfrm>
          <a:prstGeom prst="rect">
            <a:avLst/>
          </a:prstGeom>
        </p:spPr>
      </p:pic>
      <p:sp>
        <p:nvSpPr>
          <p:cNvPr id="13" name="Title 2">
            <a:extLst>
              <a:ext uri="{FF2B5EF4-FFF2-40B4-BE49-F238E27FC236}">
                <a16:creationId xmlns:a16="http://schemas.microsoft.com/office/drawing/2014/main" id="{025BEE1C-3253-297E-11AC-689879B2D805}"/>
              </a:ext>
            </a:extLst>
          </p:cNvPr>
          <p:cNvSpPr txBox="1">
            <a:spLocks/>
          </p:cNvSpPr>
          <p:nvPr/>
        </p:nvSpPr>
        <p:spPr>
          <a:xfrm>
            <a:off x="6564774" y="3424834"/>
            <a:ext cx="2122026" cy="911752"/>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rtl="0"/>
            <a:r>
              <a:rPr lang="ja" sz="2400" b="0" i="0" u="none" baseline="0">
                <a:solidFill>
                  <a:schemeClr val="bg1"/>
                </a:solidFill>
              </a:rPr>
              <a:t>ダウンロード、編集、送信！</a:t>
            </a:r>
          </a:p>
        </p:txBody>
      </p:sp>
      <p:sp>
        <p:nvSpPr>
          <p:cNvPr id="14" name="Title 2">
            <a:extLst>
              <a:ext uri="{FF2B5EF4-FFF2-40B4-BE49-F238E27FC236}">
                <a16:creationId xmlns:a16="http://schemas.microsoft.com/office/drawing/2014/main" id="{4E7D3AAC-C25C-6AF3-E538-80418A9C86D9}"/>
              </a:ext>
            </a:extLst>
          </p:cNvPr>
          <p:cNvSpPr txBox="1">
            <a:spLocks/>
          </p:cNvSpPr>
          <p:nvPr/>
        </p:nvSpPr>
        <p:spPr>
          <a:xfrm>
            <a:off x="6157211" y="1321843"/>
            <a:ext cx="2937152" cy="1898095"/>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285750" indent="-285750" algn="l" rtl="0">
              <a:spcAft>
                <a:spcPts val="600"/>
              </a:spcAft>
              <a:buFont typeface="Arial" panose="020B0604020202020204" pitchFamily="34" charset="0"/>
              <a:buChar char="•"/>
            </a:pPr>
            <a:r>
              <a:rPr lang="ja" sz="1800" b="0" i="0" u="none" baseline="0">
                <a:solidFill>
                  <a:schemeClr val="bg1"/>
                </a:solidFill>
              </a:rPr>
              <a:t>アウトリーチの台本</a:t>
            </a:r>
          </a:p>
          <a:p>
            <a:pPr marL="285750" indent="-285750" algn="l" rtl="0">
              <a:spcAft>
                <a:spcPts val="600"/>
              </a:spcAft>
              <a:buFont typeface="Arial" panose="020B0604020202020204" pitchFamily="34" charset="0"/>
              <a:buChar char="•"/>
            </a:pPr>
            <a:r>
              <a:rPr lang="ja" sz="1800" b="0" i="0" u="none" baseline="0">
                <a:solidFill>
                  <a:schemeClr val="bg1"/>
                </a:solidFill>
              </a:rPr>
              <a:t>報道発表の見本：応募者の募集</a:t>
            </a:r>
          </a:p>
          <a:p>
            <a:pPr marL="285750" indent="-285750" algn="l" rtl="0">
              <a:spcAft>
                <a:spcPts val="600"/>
              </a:spcAft>
              <a:buFont typeface="Arial" panose="020B0604020202020204" pitchFamily="34" charset="0"/>
              <a:buChar char="•"/>
            </a:pPr>
            <a:r>
              <a:rPr lang="ja" sz="1800" b="0" i="0" u="none" baseline="0">
                <a:solidFill>
                  <a:schemeClr val="bg1"/>
                </a:solidFill>
              </a:rPr>
              <a:t>応募者募集についての手紙</a:t>
            </a:r>
          </a:p>
          <a:p>
            <a:pPr marL="285750" indent="-285750" algn="l" rtl="0">
              <a:spcAft>
                <a:spcPts val="600"/>
              </a:spcAft>
              <a:buFont typeface="Arial" panose="020B0604020202020204" pitchFamily="34" charset="0"/>
              <a:buChar char="•"/>
            </a:pPr>
            <a:r>
              <a:rPr lang="ja" sz="1800" b="0" i="0" u="none" baseline="0">
                <a:solidFill>
                  <a:schemeClr val="bg1"/>
                </a:solidFill>
              </a:rPr>
              <a:t>ファクト・シート</a:t>
            </a:r>
          </a:p>
        </p:txBody>
      </p:sp>
    </p:spTree>
    <p:extLst>
      <p:ext uri="{BB962C8B-B14F-4D97-AF65-F5344CB8AC3E}">
        <p14:creationId xmlns:p14="http://schemas.microsoft.com/office/powerpoint/2010/main" val="7280241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8FAE06-6F90-1FE0-78AA-F092F75B025D}"/>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7D17F8E8-D305-A506-1F1B-D7FE887B70A3}"/>
              </a:ext>
            </a:extLst>
          </p:cNvPr>
          <p:cNvSpPr/>
          <p:nvPr/>
        </p:nvSpPr>
        <p:spPr>
          <a:xfrm>
            <a:off x="211015" y="906585"/>
            <a:ext cx="3720123" cy="375138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rtl="0"/>
            <a:endParaRPr lang="ja"/>
          </a:p>
        </p:txBody>
      </p:sp>
      <p:sp>
        <p:nvSpPr>
          <p:cNvPr id="2" name="Title 1">
            <a:extLst>
              <a:ext uri="{FF2B5EF4-FFF2-40B4-BE49-F238E27FC236}">
                <a16:creationId xmlns:a16="http://schemas.microsoft.com/office/drawing/2014/main" id="{B4DA595A-CB61-5168-171B-6348BB0604DD}"/>
              </a:ext>
            </a:extLst>
          </p:cNvPr>
          <p:cNvSpPr>
            <a:spLocks noGrp="1"/>
          </p:cNvSpPr>
          <p:nvPr>
            <p:ph type="title"/>
          </p:nvPr>
        </p:nvSpPr>
        <p:spPr>
          <a:xfrm>
            <a:off x="4308172" y="1164281"/>
            <a:ext cx="4835827" cy="1978969"/>
          </a:xfrm>
        </p:spPr>
        <p:txBody>
          <a:bodyPr>
            <a:noAutofit/>
          </a:bodyPr>
          <a:lstStyle/>
          <a:p>
            <a:pPr algn="ctr" rtl="0"/>
            <a:r>
              <a:rPr lang="ja" sz="3200" b="0" i="0" u="none" baseline="0" dirty="0">
                <a:solidFill>
                  <a:srgbClr val="BB4076"/>
                </a:solidFill>
              </a:rPr>
              <a:t>カスタマイズ可能な</a:t>
            </a:r>
            <a:br>
              <a:rPr lang="en-US" altLang="ja" sz="3200" dirty="0">
                <a:solidFill>
                  <a:srgbClr val="BB4076"/>
                </a:solidFill>
              </a:rPr>
            </a:br>
            <a:r>
              <a:rPr lang="ja" sz="4800" b="1" i="0" u="none" baseline="0" dirty="0">
                <a:solidFill>
                  <a:srgbClr val="293374"/>
                </a:solidFill>
              </a:rPr>
              <a:t>ポスター</a:t>
            </a:r>
            <a:endParaRPr lang="ja" sz="3600" dirty="0">
              <a:solidFill>
                <a:srgbClr val="BB4076"/>
              </a:solidFill>
            </a:endParaRPr>
          </a:p>
        </p:txBody>
      </p:sp>
      <p:sp>
        <p:nvSpPr>
          <p:cNvPr id="5" name="Footer Placeholder 2">
            <a:extLst>
              <a:ext uri="{FF2B5EF4-FFF2-40B4-BE49-F238E27FC236}">
                <a16:creationId xmlns:a16="http://schemas.microsoft.com/office/drawing/2014/main" id="{A47D9249-4382-BC0C-AA85-C7D2CA17DC10}"/>
              </a:ext>
            </a:extLst>
          </p:cNvPr>
          <p:cNvSpPr txBox="1">
            <a:spLocks/>
          </p:cNvSpPr>
          <p:nvPr/>
        </p:nvSpPr>
        <p:spPr>
          <a:xfrm>
            <a:off x="0" y="4828901"/>
            <a:ext cx="9144000" cy="314599"/>
          </a:xfrm>
          <a:prstGeom prst="rect">
            <a:avLst/>
          </a:prstGeom>
        </p:spPr>
        <p:txBody>
          <a:bodyPr vert="horz"/>
          <a:lstStyle>
            <a:defPPr>
              <a:defRPr lang="ja"/>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ja" sz="1400" b="0" i="0" u="none" spc="300" baseline="0">
                <a:latin typeface="Corbel" panose="020B0503020204020204" pitchFamily="34" charset="0"/>
                <a:cs typeface="Calibri"/>
              </a:rPr>
              <a:t>SIA | 2025年秋 |</a:t>
            </a:r>
            <a:r>
              <a:rPr lang="ja" sz="1400" b="0" i="0" u="none" baseline="0">
                <a:latin typeface="Corbel" panose="020B0503020204020204" pitchFamily="34" charset="0"/>
                <a:cs typeface="Calibri"/>
              </a:rPr>
              <a:t>効果的な応募者の集め方</a:t>
            </a:r>
          </a:p>
        </p:txBody>
      </p:sp>
      <p:pic>
        <p:nvPicPr>
          <p:cNvPr id="12" name="Picture 11">
            <a:extLst>
              <a:ext uri="{FF2B5EF4-FFF2-40B4-BE49-F238E27FC236}">
                <a16:creationId xmlns:a16="http://schemas.microsoft.com/office/drawing/2014/main" id="{1784958E-86B8-4C87-3EB6-83F51C4F0A7E}"/>
              </a:ext>
            </a:extLst>
          </p:cNvPr>
          <p:cNvPicPr>
            <a:picLocks noChangeAspect="1"/>
          </p:cNvPicPr>
          <p:nvPr/>
        </p:nvPicPr>
        <p:blipFill>
          <a:blip r:embed="rId3"/>
          <a:srcRect l="1540" r="1540"/>
          <a:stretch/>
        </p:blipFill>
        <p:spPr>
          <a:xfrm>
            <a:off x="660723" y="37398"/>
            <a:ext cx="3606918" cy="4715578"/>
          </a:xfrm>
          <a:prstGeom prst="rect">
            <a:avLst/>
          </a:prstGeom>
          <a:ln w="38100">
            <a:solidFill>
              <a:srgbClr val="293374"/>
            </a:solidFill>
          </a:ln>
        </p:spPr>
      </p:pic>
    </p:spTree>
    <p:extLst>
      <p:ext uri="{BB962C8B-B14F-4D97-AF65-F5344CB8AC3E}">
        <p14:creationId xmlns:p14="http://schemas.microsoft.com/office/powerpoint/2010/main" val="30155975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293374"/>
        </a:solidFill>
        <a:effectLst/>
      </p:bgPr>
    </p:bg>
    <p:spTree>
      <p:nvGrpSpPr>
        <p:cNvPr id="1" name="">
          <a:extLst>
            <a:ext uri="{FF2B5EF4-FFF2-40B4-BE49-F238E27FC236}">
              <a16:creationId xmlns:a16="http://schemas.microsoft.com/office/drawing/2014/main" id="{FB0FD9C1-F00B-4D02-F3F5-44F0C60FD1DE}"/>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9647E96B-902B-38B2-27A1-428ABA03F847}"/>
              </a:ext>
            </a:extLst>
          </p:cNvPr>
          <p:cNvSpPr/>
          <p:nvPr/>
        </p:nvSpPr>
        <p:spPr>
          <a:xfrm>
            <a:off x="0" y="0"/>
            <a:ext cx="9144000" cy="794409"/>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rtl="0"/>
            <a:endParaRPr lang="ja"/>
          </a:p>
        </p:txBody>
      </p:sp>
      <p:sp>
        <p:nvSpPr>
          <p:cNvPr id="5" name="Rectangle 4">
            <a:extLst>
              <a:ext uri="{FF2B5EF4-FFF2-40B4-BE49-F238E27FC236}">
                <a16:creationId xmlns:a16="http://schemas.microsoft.com/office/drawing/2014/main" id="{65491C45-2E94-37C4-8075-39D17084EBC5}"/>
              </a:ext>
            </a:extLst>
          </p:cNvPr>
          <p:cNvSpPr/>
          <p:nvPr/>
        </p:nvSpPr>
        <p:spPr>
          <a:xfrm>
            <a:off x="0" y="4727304"/>
            <a:ext cx="9144000" cy="41522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rtl="0"/>
            <a:endParaRPr lang="ja"/>
          </a:p>
        </p:txBody>
      </p:sp>
      <p:sp>
        <p:nvSpPr>
          <p:cNvPr id="3" name="Footer Placeholder 2">
            <a:extLst>
              <a:ext uri="{FF2B5EF4-FFF2-40B4-BE49-F238E27FC236}">
                <a16:creationId xmlns:a16="http://schemas.microsoft.com/office/drawing/2014/main" id="{603BED50-D120-8DEC-2CD3-05738AED92F8}"/>
              </a:ext>
            </a:extLst>
          </p:cNvPr>
          <p:cNvSpPr txBox="1">
            <a:spLocks/>
          </p:cNvSpPr>
          <p:nvPr/>
        </p:nvSpPr>
        <p:spPr>
          <a:xfrm>
            <a:off x="0" y="4828901"/>
            <a:ext cx="9144000" cy="314599"/>
          </a:xfrm>
          <a:prstGeom prst="rect">
            <a:avLst/>
          </a:prstGeom>
        </p:spPr>
        <p:txBody>
          <a:bodyPr vert="horz"/>
          <a:lstStyle>
            <a:defPPr>
              <a:defRPr lang="ja"/>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ja" sz="1400" b="0" i="0" u="none" spc="300" baseline="0">
                <a:solidFill>
                  <a:srgbClr val="BB4076"/>
                </a:solidFill>
                <a:latin typeface="Corbel" panose="020B0503020204020204" pitchFamily="34" charset="0"/>
                <a:cs typeface="Calibri"/>
              </a:rPr>
              <a:t>SIA | 2025年秋 |</a:t>
            </a:r>
            <a:r>
              <a:rPr lang="ja" sz="1400" b="0" i="0" u="none" baseline="0">
                <a:solidFill>
                  <a:srgbClr val="BB4076"/>
                </a:solidFill>
                <a:latin typeface="Corbel" panose="020B0503020204020204" pitchFamily="34" charset="0"/>
                <a:cs typeface="Calibri"/>
              </a:rPr>
              <a:t>効果的な応募者の集め方</a:t>
            </a:r>
          </a:p>
        </p:txBody>
      </p:sp>
      <p:sp>
        <p:nvSpPr>
          <p:cNvPr id="4" name="Title 2">
            <a:extLst>
              <a:ext uri="{FF2B5EF4-FFF2-40B4-BE49-F238E27FC236}">
                <a16:creationId xmlns:a16="http://schemas.microsoft.com/office/drawing/2014/main" id="{FBEA06BC-0F7E-2DE1-B284-344ECBB2538C}"/>
              </a:ext>
            </a:extLst>
          </p:cNvPr>
          <p:cNvSpPr txBox="1">
            <a:spLocks/>
          </p:cNvSpPr>
          <p:nvPr/>
        </p:nvSpPr>
        <p:spPr>
          <a:xfrm>
            <a:off x="289711" y="119807"/>
            <a:ext cx="8229600" cy="632178"/>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rtl="0"/>
            <a:r>
              <a:rPr lang="ja" sz="3600" b="0" i="0" u="none" baseline="0">
                <a:solidFill>
                  <a:srgbClr val="BB4076"/>
                </a:solidFill>
              </a:rPr>
              <a:t>応募者数が足りない場合</a:t>
            </a:r>
          </a:p>
        </p:txBody>
      </p:sp>
      <p:sp>
        <p:nvSpPr>
          <p:cNvPr id="14" name="Title 2">
            <a:extLst>
              <a:ext uri="{FF2B5EF4-FFF2-40B4-BE49-F238E27FC236}">
                <a16:creationId xmlns:a16="http://schemas.microsoft.com/office/drawing/2014/main" id="{392971F8-01D8-496A-FDAB-662B6395CD8F}"/>
              </a:ext>
            </a:extLst>
          </p:cNvPr>
          <p:cNvSpPr txBox="1">
            <a:spLocks/>
          </p:cNvSpPr>
          <p:nvPr/>
        </p:nvSpPr>
        <p:spPr>
          <a:xfrm>
            <a:off x="289711" y="1216522"/>
            <a:ext cx="8718487" cy="2404865"/>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285750" indent="-285750" algn="l" rtl="0">
              <a:spcAft>
                <a:spcPts val="1800"/>
              </a:spcAft>
              <a:buFont typeface="Arial" panose="020B0604020202020204" pitchFamily="34" charset="0"/>
              <a:buChar char="•"/>
            </a:pPr>
            <a:r>
              <a:rPr lang="ja" sz="2800" b="0" i="0" u="none" baseline="0">
                <a:solidFill>
                  <a:schemeClr val="bg1"/>
                </a:solidFill>
              </a:rPr>
              <a:t>応募者を集める範囲を</a:t>
            </a:r>
            <a:r>
              <a:rPr lang="ja" sz="2800" b="0" i="0" u="none" baseline="0">
                <a:solidFill>
                  <a:srgbClr val="BB4076"/>
                </a:solidFill>
              </a:rPr>
              <a:t>周辺地域にまで広げましょう</a:t>
            </a:r>
          </a:p>
          <a:p>
            <a:pPr marL="285750" indent="-285750" algn="l" rtl="0">
              <a:spcAft>
                <a:spcPts val="600"/>
              </a:spcAft>
              <a:buFont typeface="Arial" panose="020B0604020202020204" pitchFamily="34" charset="0"/>
              <a:buChar char="•"/>
            </a:pPr>
            <a:r>
              <a:rPr lang="ja" sz="2800" b="0" i="0" u="none" baseline="0">
                <a:solidFill>
                  <a:schemeClr val="bg1"/>
                </a:solidFill>
              </a:rPr>
              <a:t>応募申請書を</a:t>
            </a:r>
            <a:r>
              <a:rPr lang="ja" sz="2800" b="0" i="0" u="none" baseline="0">
                <a:solidFill>
                  <a:srgbClr val="BB4076"/>
                </a:solidFill>
              </a:rPr>
              <a:t>他のソロプチミスト・クラブと共有しましょう</a:t>
            </a:r>
          </a:p>
          <a:p>
            <a:pPr lvl="1" algn="l" rtl="0">
              <a:spcAft>
                <a:spcPts val="1800"/>
              </a:spcAft>
            </a:pPr>
            <a:r>
              <a:rPr lang="ja" sz="2000" b="0" i="0" u="none" baseline="0">
                <a:solidFill>
                  <a:schemeClr val="bg1"/>
                </a:solidFill>
              </a:rPr>
              <a:t>申請書の共有については、地元のリジョンにお問い合わせください。</a:t>
            </a:r>
          </a:p>
          <a:p>
            <a:pPr marL="285750" indent="-285750" algn="l" rtl="0">
              <a:spcAft>
                <a:spcPts val="600"/>
              </a:spcAft>
              <a:buFont typeface="Arial" panose="020B0604020202020204" pitchFamily="34" charset="0"/>
              <a:buChar char="•"/>
            </a:pPr>
            <a:r>
              <a:rPr lang="ja" sz="2800" b="0" i="0" u="none" baseline="0">
                <a:solidFill>
                  <a:schemeClr val="bg1"/>
                </a:solidFill>
              </a:rPr>
              <a:t>SIA連盟事務局に</a:t>
            </a:r>
            <a:r>
              <a:rPr lang="ja" sz="2800" b="0" i="0" u="none" baseline="0">
                <a:solidFill>
                  <a:srgbClr val="BB4076"/>
                </a:solidFill>
              </a:rPr>
              <a:t>地元の地域外で集められた申請書の共有をリクエストします</a:t>
            </a:r>
          </a:p>
        </p:txBody>
      </p:sp>
    </p:spTree>
    <p:extLst>
      <p:ext uri="{BB962C8B-B14F-4D97-AF65-F5344CB8AC3E}">
        <p14:creationId xmlns:p14="http://schemas.microsoft.com/office/powerpoint/2010/main" val="28553652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2"/>
          </p:nvPr>
        </p:nvSpPr>
        <p:spPr>
          <a:xfrm>
            <a:off x="550533" y="1297150"/>
            <a:ext cx="8244642" cy="1326168"/>
          </a:xfrm>
        </p:spPr>
        <p:txBody>
          <a:bodyPr/>
          <a:lstStyle/>
          <a:p>
            <a:pPr marL="457200" indent="-457200" algn="l" rtl="0">
              <a:spcBef>
                <a:spcPts val="0"/>
              </a:spcBef>
              <a:spcAft>
                <a:spcPts val="1800"/>
              </a:spcAft>
              <a:buClr>
                <a:srgbClr val="BB4076"/>
              </a:buClr>
              <a:buFont typeface="Wingdings" panose="05000000000000000000" pitchFamily="2" charset="2"/>
              <a:buChar char="§"/>
            </a:pPr>
            <a:r>
              <a:rPr lang="ja" sz="3200" b="0" i="0" u="none" baseline="0"/>
              <a:t>このワークショップで得られた情報をクラブでどのように活用しますか？ </a:t>
            </a:r>
          </a:p>
          <a:p>
            <a:pPr marL="457200" indent="-457200" algn="l" rtl="0">
              <a:spcBef>
                <a:spcPts val="0"/>
              </a:spcBef>
              <a:spcAft>
                <a:spcPts val="1800"/>
              </a:spcAft>
              <a:buClr>
                <a:srgbClr val="BB4076"/>
              </a:buClr>
              <a:buFont typeface="Wingdings" panose="05000000000000000000" pitchFamily="2" charset="2"/>
              <a:buChar char="§"/>
            </a:pPr>
            <a:r>
              <a:rPr lang="ja" sz="3200" b="0" i="0" u="none" baseline="0"/>
              <a:t>すべての会員の協力を得るためにはどうすればよいでしょうか？ </a:t>
            </a:r>
          </a:p>
        </p:txBody>
      </p:sp>
      <p:sp>
        <p:nvSpPr>
          <p:cNvPr id="3" name="Title 2"/>
          <p:cNvSpPr>
            <a:spLocks noGrp="1"/>
          </p:cNvSpPr>
          <p:nvPr>
            <p:ph type="title"/>
          </p:nvPr>
        </p:nvSpPr>
        <p:spPr>
          <a:xfrm>
            <a:off x="360589" y="84933"/>
            <a:ext cx="8434586" cy="611516"/>
          </a:xfrm>
        </p:spPr>
        <p:txBody>
          <a:bodyPr>
            <a:noAutofit/>
          </a:bodyPr>
          <a:lstStyle/>
          <a:p>
            <a:pPr algn="ctr" rtl="0"/>
            <a:r>
              <a:rPr lang="ja" b="0" i="0" u="none" baseline="0"/>
              <a:t>まとめ</a:t>
            </a:r>
          </a:p>
        </p:txBody>
      </p:sp>
      <p:sp>
        <p:nvSpPr>
          <p:cNvPr id="4" name="Footer Placeholder 2">
            <a:extLst>
              <a:ext uri="{FF2B5EF4-FFF2-40B4-BE49-F238E27FC236}">
                <a16:creationId xmlns:a16="http://schemas.microsoft.com/office/drawing/2014/main" id="{FCA27314-3677-6A46-87C9-51B7EC067374}"/>
              </a:ext>
            </a:extLst>
          </p:cNvPr>
          <p:cNvSpPr txBox="1">
            <a:spLocks/>
          </p:cNvSpPr>
          <p:nvPr/>
        </p:nvSpPr>
        <p:spPr>
          <a:xfrm>
            <a:off x="0" y="4828901"/>
            <a:ext cx="9144000" cy="314599"/>
          </a:xfrm>
          <a:prstGeom prst="rect">
            <a:avLst/>
          </a:prstGeom>
        </p:spPr>
        <p:txBody>
          <a:bodyPr vert="horz"/>
          <a:lstStyle>
            <a:defPPr>
              <a:defRPr lang="ja"/>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ja" sz="1400" b="0" i="0" u="none" spc="300" baseline="0">
                <a:latin typeface="Corbel" panose="020B0503020204020204" pitchFamily="34" charset="0"/>
                <a:cs typeface="Calibri"/>
              </a:rPr>
              <a:t>SIA | 2025年秋 |</a:t>
            </a:r>
            <a:r>
              <a:rPr lang="ja" sz="1400" b="0" i="0" u="none" baseline="0">
                <a:latin typeface="Corbel" panose="020B0503020204020204" pitchFamily="34" charset="0"/>
                <a:cs typeface="Calibri"/>
              </a:rPr>
              <a:t>効果的な応募者の集め方</a:t>
            </a:r>
          </a:p>
        </p:txBody>
      </p:sp>
    </p:spTree>
    <p:extLst>
      <p:ext uri="{BB962C8B-B14F-4D97-AF65-F5344CB8AC3E}">
        <p14:creationId xmlns:p14="http://schemas.microsoft.com/office/powerpoint/2010/main" val="15928641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A411C1-0440-EACE-C661-5309B1743AF1}"/>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349CB979-3CE2-1C7C-D7F3-6FD79DD1CD19}"/>
              </a:ext>
            </a:extLst>
          </p:cNvPr>
          <p:cNvSpPr/>
          <p:nvPr/>
        </p:nvSpPr>
        <p:spPr>
          <a:xfrm>
            <a:off x="0" y="809319"/>
            <a:ext cx="9144000" cy="632178"/>
          </a:xfrm>
          <a:prstGeom prst="rect">
            <a:avLst/>
          </a:prstGeom>
          <a:solidFill>
            <a:srgbClr val="2933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rtl="0"/>
            <a:endParaRPr lang="ja"/>
          </a:p>
        </p:txBody>
      </p:sp>
      <p:sp>
        <p:nvSpPr>
          <p:cNvPr id="4" name="Footer Placeholder 2">
            <a:extLst>
              <a:ext uri="{FF2B5EF4-FFF2-40B4-BE49-F238E27FC236}">
                <a16:creationId xmlns:a16="http://schemas.microsoft.com/office/drawing/2014/main" id="{E66F0E90-08C6-5E42-FD11-52CCB1F83C13}"/>
              </a:ext>
            </a:extLst>
          </p:cNvPr>
          <p:cNvSpPr txBox="1">
            <a:spLocks/>
          </p:cNvSpPr>
          <p:nvPr/>
        </p:nvSpPr>
        <p:spPr>
          <a:xfrm>
            <a:off x="0" y="4828901"/>
            <a:ext cx="9144000" cy="314599"/>
          </a:xfrm>
          <a:prstGeom prst="rect">
            <a:avLst/>
          </a:prstGeom>
        </p:spPr>
        <p:txBody>
          <a:bodyPr vert="horz"/>
          <a:lstStyle>
            <a:defPPr>
              <a:defRPr lang="ja"/>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ja" sz="1400" b="0" i="0" u="none" spc="300" baseline="0">
                <a:latin typeface="Corbel" panose="020B0503020204020204" pitchFamily="34" charset="0"/>
                <a:cs typeface="Calibri"/>
              </a:rPr>
              <a:t>SIA | 2025年秋 |</a:t>
            </a:r>
            <a:r>
              <a:rPr lang="ja" sz="1400" b="0" i="0" u="none" baseline="0">
                <a:latin typeface="Corbel" panose="020B0503020204020204" pitchFamily="34" charset="0"/>
                <a:cs typeface="Calibri"/>
              </a:rPr>
              <a:t>効果的な応募者の集め方</a:t>
            </a:r>
          </a:p>
        </p:txBody>
      </p:sp>
      <p:sp>
        <p:nvSpPr>
          <p:cNvPr id="8" name="Title 5">
            <a:extLst>
              <a:ext uri="{FF2B5EF4-FFF2-40B4-BE49-F238E27FC236}">
                <a16:creationId xmlns:a16="http://schemas.microsoft.com/office/drawing/2014/main" id="{1BE28C79-CF33-6759-F4C6-58C5CCF47BB3}"/>
              </a:ext>
            </a:extLst>
          </p:cNvPr>
          <p:cNvSpPr>
            <a:spLocks noGrp="1"/>
          </p:cNvSpPr>
          <p:nvPr>
            <p:ph type="title"/>
          </p:nvPr>
        </p:nvSpPr>
        <p:spPr>
          <a:xfrm>
            <a:off x="457200" y="284427"/>
            <a:ext cx="8229600" cy="1070733"/>
          </a:xfrm>
        </p:spPr>
        <p:txBody>
          <a:bodyPr>
            <a:normAutofit/>
          </a:bodyPr>
          <a:lstStyle/>
          <a:p>
            <a:pPr algn="ctr" rtl="0"/>
            <a:r>
              <a:rPr lang="ja" sz="4800" b="0" i="0" u="none" baseline="0"/>
              <a:t>ありがとうございました</a:t>
            </a:r>
          </a:p>
        </p:txBody>
      </p:sp>
      <p:sp>
        <p:nvSpPr>
          <p:cNvPr id="12" name="Rectangle: Rounded Corners 11">
            <a:extLst>
              <a:ext uri="{FF2B5EF4-FFF2-40B4-BE49-F238E27FC236}">
                <a16:creationId xmlns:a16="http://schemas.microsoft.com/office/drawing/2014/main" id="{BA05B636-73C0-F9CC-8696-88019675E6D6}"/>
              </a:ext>
            </a:extLst>
          </p:cNvPr>
          <p:cNvSpPr/>
          <p:nvPr/>
        </p:nvSpPr>
        <p:spPr>
          <a:xfrm>
            <a:off x="2100402" y="1665838"/>
            <a:ext cx="4943192" cy="2263366"/>
          </a:xfrm>
          <a:prstGeom prst="roundRect">
            <a:avLst/>
          </a:prstGeom>
          <a:solidFill>
            <a:srgbClr val="428AC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rtl="0"/>
            <a:endParaRPr lang="ja" dirty="0"/>
          </a:p>
        </p:txBody>
      </p:sp>
      <p:sp>
        <p:nvSpPr>
          <p:cNvPr id="13" name="Text Placeholder 3">
            <a:extLst>
              <a:ext uri="{FF2B5EF4-FFF2-40B4-BE49-F238E27FC236}">
                <a16:creationId xmlns:a16="http://schemas.microsoft.com/office/drawing/2014/main" id="{E396BDA7-C9D6-4A27-BF0B-D2F68BA890E4}"/>
              </a:ext>
            </a:extLst>
          </p:cNvPr>
          <p:cNvSpPr txBox="1">
            <a:spLocks/>
          </p:cNvSpPr>
          <p:nvPr/>
        </p:nvSpPr>
        <p:spPr>
          <a:xfrm>
            <a:off x="2100402" y="1849333"/>
            <a:ext cx="4943192" cy="1763438"/>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rtl="0">
              <a:spcBef>
                <a:spcPts val="0"/>
              </a:spcBef>
              <a:spcAft>
                <a:spcPts val="600"/>
              </a:spcAft>
              <a:buNone/>
            </a:pPr>
            <a:r>
              <a:rPr lang="ja" sz="2800" b="1" i="0" u="none" baseline="0">
                <a:solidFill>
                  <a:schemeClr val="bg1"/>
                </a:solidFill>
              </a:rPr>
              <a:t>ご氏名</a:t>
            </a:r>
          </a:p>
          <a:p>
            <a:pPr marL="0" indent="0" algn="ctr" rtl="0">
              <a:spcBef>
                <a:spcPts val="0"/>
              </a:spcBef>
              <a:spcAft>
                <a:spcPts val="600"/>
              </a:spcAft>
              <a:buNone/>
            </a:pPr>
            <a:r>
              <a:rPr lang="ja" sz="2800" b="1" i="0" u="none" baseline="0">
                <a:solidFill>
                  <a:schemeClr val="bg1"/>
                </a:solidFill>
              </a:rPr>
              <a:t>役職名</a:t>
            </a:r>
          </a:p>
          <a:p>
            <a:pPr marL="0" indent="0" algn="ctr" rtl="0">
              <a:spcBef>
                <a:spcPts val="0"/>
              </a:spcBef>
              <a:spcAft>
                <a:spcPts val="600"/>
              </a:spcAft>
              <a:buNone/>
            </a:pPr>
            <a:r>
              <a:rPr lang="ja" sz="2800" b="1" i="0" u="none" baseline="0">
                <a:solidFill>
                  <a:schemeClr val="bg1"/>
                </a:solidFill>
              </a:rPr>
              <a:t>連絡先</a:t>
            </a:r>
          </a:p>
        </p:txBody>
      </p:sp>
    </p:spTree>
    <p:extLst>
      <p:ext uri="{BB962C8B-B14F-4D97-AF65-F5344CB8AC3E}">
        <p14:creationId xmlns:p14="http://schemas.microsoft.com/office/powerpoint/2010/main" val="280852869"/>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6080</TotalTime>
  <Words>4414</Words>
  <Application>Microsoft Office PowerPoint</Application>
  <PresentationFormat>On-screen Show (16:9)</PresentationFormat>
  <Paragraphs>130</Paragraphs>
  <Slides>11</Slides>
  <Notes>11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11</vt:i4>
      </vt:variant>
    </vt:vector>
  </HeadingPairs>
  <TitlesOfParts>
    <vt:vector size="19" baseType="lpstr">
      <vt:lpstr>Arial</vt:lpstr>
      <vt:lpstr>Wingdings</vt:lpstr>
      <vt:lpstr>Tw Cen MT</vt:lpstr>
      <vt:lpstr>Corbel</vt:lpstr>
      <vt:lpstr>Effra</vt:lpstr>
      <vt:lpstr>Calibri</vt:lpstr>
      <vt:lpstr>Century Gothic</vt:lpstr>
      <vt:lpstr>Custom Design</vt:lpstr>
      <vt:lpstr>PowerPoint Presentation</vt:lpstr>
      <vt:lpstr>応募者を集める活動にはどなたでも参加できます！</vt:lpstr>
      <vt:lpstr>応募者を集める方法</vt:lpstr>
      <vt:lpstr>基本情報を把握する</vt:lpstr>
      <vt:lpstr>連絡先の組織のリストを作成する</vt:lpstr>
      <vt:lpstr>プロのヒント：</vt:lpstr>
      <vt:lpstr>PowerPoint Presentation</vt:lpstr>
      <vt:lpstr>カスタマイズ可能な ポスター</vt:lpstr>
      <vt:lpstr>PowerPoint Presentation</vt:lpstr>
      <vt:lpstr>まとめ</vt:lpstr>
      <vt:lpstr>ありがとうございました</vt:lpstr>
    </vt:vector>
  </TitlesOfParts>
  <Manager/>
  <Company>Soroptimist</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SIA Headquarters</dc:creator>
  <cp:keywords/>
  <dc:description/>
  <cp:lastModifiedBy>Meghan Pennock</cp:lastModifiedBy>
  <cp:revision>321</cp:revision>
  <dcterms:created xsi:type="dcterms:W3CDTF">2014-02-07T15:41:07Z</dcterms:created>
  <dcterms:modified xsi:type="dcterms:W3CDTF">2025-08-05T17:40:16Z</dcterms:modified>
  <cp:category/>
</cp:coreProperties>
</file>