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60" r:id="rId1"/>
  </p:sldMasterIdLst>
  <p:notesMasterIdLst>
    <p:notesMasterId r:id="rId13"/>
  </p:notesMasterIdLst>
  <p:handoutMasterIdLst>
    <p:handoutMasterId r:id="rId14"/>
  </p:handoutMasterIdLst>
  <p:sldIdLst>
    <p:sldId id="256" r:id="rId2"/>
    <p:sldId id="262" r:id="rId3"/>
    <p:sldId id="263" r:id="rId4"/>
    <p:sldId id="277" r:id="rId5"/>
    <p:sldId id="271" r:id="rId6"/>
    <p:sldId id="282" r:id="rId7"/>
    <p:sldId id="279" r:id="rId8"/>
    <p:sldId id="269" r:id="rId9"/>
    <p:sldId id="287" r:id="rId10"/>
    <p:sldId id="267" r:id="rId11"/>
    <p:sldId id="286" r:id="rId12"/>
  </p:sldIdLst>
  <p:sldSz cx="9144000" cy="5143500" type="screen16x9"/>
  <p:notesSz cx="6858000" cy="9144000"/>
  <p:embeddedFontLst>
    <p:embeddedFont>
      <p:font typeface="Century Gothic" panose="020B0502020202020204" pitchFamily="34" charset="0"/>
      <p:regular r:id="rId15"/>
      <p:bold r:id="rId16"/>
      <p:italic r:id="rId17"/>
      <p:boldItalic r:id="rId18"/>
    </p:embeddedFont>
    <p:embeddedFont>
      <p:font typeface="Corbel" panose="020B0503020204020204" pitchFamily="34" charset="0"/>
      <p:regular r:id="rId19"/>
      <p:bold r:id="rId20"/>
      <p:italic r:id="rId21"/>
      <p:boldItalic r:id="rId22"/>
    </p:embeddedFont>
    <p:embeddedFont>
      <p:font typeface="Effra" panose="020B0603020203020204" pitchFamily="34" charset="0"/>
      <p:regular r:id="rId23"/>
      <p:bold r:id="rId24"/>
      <p:italic r:id="rId25"/>
      <p:boldItalic r:id="rId26"/>
    </p:embeddedFont>
    <p:embeddedFont>
      <p:font typeface="Tw Cen MT" panose="020B0602020104020603" pitchFamily="34" charset="0"/>
      <p:regular r:id="rId27"/>
      <p:bold r:id="rId28"/>
      <p:italic r:id="rId29"/>
      <p:boldItalic r:id="rId30"/>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C1EAD36-67B0-A267-9592-2ABDCA1CDE8B}" name="Sarah Detwiler" initials="SD" userId="S::sarahd@soroptimist.org::3d5100d8-aaa0-42b6-8233-af09b39f17d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3374"/>
    <a:srgbClr val="BB4076"/>
    <a:srgbClr val="428AC9"/>
    <a:srgbClr val="198897"/>
    <a:srgbClr val="181B48"/>
    <a:srgbClr val="55AF73"/>
    <a:srgbClr val="6D0A77"/>
    <a:srgbClr val="7BBA58"/>
    <a:srgbClr val="541753"/>
    <a:srgbClr val="F0824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49" autoAdjust="0"/>
    <p:restoredTop sz="75188" autoAdjust="0"/>
  </p:normalViewPr>
  <p:slideViewPr>
    <p:cSldViewPr snapToGrid="0" snapToObjects="1">
      <p:cViewPr>
        <p:scale>
          <a:sx n="100" d="100"/>
          <a:sy n="100" d="100"/>
        </p:scale>
        <p:origin x="102" y="192"/>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p:scale>
          <a:sx n="147" d="100"/>
          <a:sy n="147" d="100"/>
        </p:scale>
        <p:origin x="-592" y="184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notesMaster" Target="notesMasters/notesMaster1.xml"/><Relationship Id="rId18" Type="http://schemas.openxmlformats.org/officeDocument/2006/relationships/font" Target="fonts/font4.fntdata"/><Relationship Id="rId26" Type="http://schemas.openxmlformats.org/officeDocument/2006/relationships/font" Target="fonts/font12.fntdata"/><Relationship Id="rId3" Type="http://schemas.openxmlformats.org/officeDocument/2006/relationships/slide" Target="slides/slide2.xml"/><Relationship Id="rId21" Type="http://schemas.openxmlformats.org/officeDocument/2006/relationships/font" Target="fonts/font7.fntdata"/><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font" Target="fonts/font11.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font" Target="fonts/font1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0.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font" Target="fonts/font14.fntdata"/><Relationship Id="rId10" Type="http://schemas.openxmlformats.org/officeDocument/2006/relationships/slide" Target="slides/slide9.xml"/><Relationship Id="rId19" Type="http://schemas.openxmlformats.org/officeDocument/2006/relationships/font" Target="fonts/font5.fntdata"/><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 Id="rId22" Type="http://schemas.openxmlformats.org/officeDocument/2006/relationships/font" Target="fonts/font8.fntdata"/><Relationship Id="rId27" Type="http://schemas.openxmlformats.org/officeDocument/2006/relationships/font" Target="fonts/font13.fntdata"/><Relationship Id="rId30" Type="http://schemas.openxmlformats.org/officeDocument/2006/relationships/font" Target="fonts/font16.fntdata"/><Relationship Id="rId35" Type="http://schemas.microsoft.com/office/2018/10/relationships/authors" Target="author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5888A77-B821-B94C-A264-BC91A13B9487}" type="datetimeFigureOut">
              <a:rPr lang="en-US" smtClean="0"/>
              <a:t>8/5/2025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6E8677C-0B3A-3647-A5FB-212675D49A70}" type="slidenum">
              <a:rPr lang="en-US" smtClean="0"/>
              <a:t>‹#›</a:t>
            </a:fld>
            <a:endParaRPr lang="en-US"/>
          </a:p>
        </p:txBody>
      </p:sp>
    </p:spTree>
    <p:extLst>
      <p:ext uri="{BB962C8B-B14F-4D97-AF65-F5344CB8AC3E}">
        <p14:creationId xmlns:p14="http://schemas.microsoft.com/office/powerpoint/2010/main" val="122886787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59C06F9-643F-4B4A-82B6-506D7F1851B5}" type="datetimeFigureOut">
              <a:rPr lang="en-US" smtClean="0"/>
              <a:t>8/5/2025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5DF9FD-7162-404A-8CD0-A628AF675F7F}" type="slidenum">
              <a:rPr lang="en-US" smtClean="0"/>
              <a:t>‹#›</a:t>
            </a:fld>
            <a:endParaRPr lang="en-US"/>
          </a:p>
        </p:txBody>
      </p:sp>
    </p:spTree>
    <p:extLst>
      <p:ext uri="{BB962C8B-B14F-4D97-AF65-F5344CB8AC3E}">
        <p14:creationId xmlns:p14="http://schemas.microsoft.com/office/powerpoint/2010/main" val="307589535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mailto:LYDAwards@soroptimist.org"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soroptimist.org/for-clubs-and-members/resources-and-information/translated-resources/spanish/index.html#program" TargetMode="External"/><Relationship Id="rId2" Type="http://schemas.openxmlformats.org/officeDocument/2006/relationships/slide" Target="../slides/slide7.xml"/><Relationship Id="rId1" Type="http://schemas.openxmlformats.org/officeDocument/2006/relationships/notesMaster" Target="../notesMasters/notesMaster1.xml"/><Relationship Id="rId5" Type="http://schemas.openxmlformats.org/officeDocument/2006/relationships/hyperlink" Target="https://soroptimist.imgix.net/05-for-members/Program_Resources/live-your-dream-awards-club-resources/lyda-news-release-seeking-applicants.docx" TargetMode="External"/><Relationship Id="rId4" Type="http://schemas.openxmlformats.org/officeDocument/2006/relationships/hyperlink" Target="https://soroptimist.imgix.net/05-for-members/Program_Resources/live-your-dream-awards-club-resources/sample-recruiting-letter.docx"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soroptimist.imgix.net/05-for-members/Program_Resources/live-your-dream-awards-club-resources/poster.pdf"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soroptimist.jotform.com/program/lyda-nonlocal-appl-request-form"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pt-BR" sz="1200" b="0" i="0" u="none" kern="1200" baseline="0">
                <a:solidFill>
                  <a:schemeClr val="tx1"/>
                </a:solidFill>
                <a:effectLst/>
                <a:latin typeface="+mn-lt"/>
                <a:ea typeface="+mn-ea"/>
                <a:cs typeface="+mn-cs"/>
              </a:rPr>
              <a:t>Olá, eu sou (NOME) e estou feliz em compartilhar com vocês hoje algo MUITO importante, mas que também pode ser MUITO divertido: o recrutamento de candidatas para os Prêmios Viva o Seu Sonho.</a:t>
            </a:r>
          </a:p>
        </p:txBody>
      </p:sp>
      <p:sp>
        <p:nvSpPr>
          <p:cNvPr id="4" name="Slide Number Placeholder 3"/>
          <p:cNvSpPr>
            <a:spLocks noGrp="1"/>
          </p:cNvSpPr>
          <p:nvPr>
            <p:ph type="sldNum" sz="quarter" idx="10"/>
          </p:nvPr>
        </p:nvSpPr>
        <p:spPr/>
        <p:txBody>
          <a:bodyPr/>
          <a:lstStyle/>
          <a:p>
            <a:pPr algn="l" rtl="0"/>
            <a:fld id="{3E5DF9FD-7162-404A-8CD0-A628AF675F7F}" type="slidenum">
              <a:rPr/>
              <a:t>1</a:t>
            </a:fld>
            <a:endParaRPr lang="pt-BR"/>
          </a:p>
        </p:txBody>
      </p:sp>
    </p:spTree>
    <p:extLst>
      <p:ext uri="{BB962C8B-B14F-4D97-AF65-F5344CB8AC3E}">
        <p14:creationId xmlns:p14="http://schemas.microsoft.com/office/powerpoint/2010/main" val="34165714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pt-BR" sz="1200" b="0" i="0" u="none" kern="1200" baseline="0">
                <a:solidFill>
                  <a:schemeClr val="tx1"/>
                </a:solidFill>
                <a:effectLst/>
                <a:latin typeface="+mn-lt"/>
                <a:ea typeface="+mn-ea"/>
                <a:cs typeface="+mn-cs"/>
              </a:rPr>
              <a:t>Qualquer pessoa pode realizar o recrutamento! Essa tarefa não se limita apenas à coordenadora do clube ou às associadas que compõem o comitê dos Prêmios Viva o Seu Sonho. Todas nós temos, no nosso dia a dia, oportunidades de conectar mulheres com esse prêmio incrível.</a:t>
            </a:r>
          </a:p>
          <a:p>
            <a:endParaRPr lang="pt-BR" dirty="0"/>
          </a:p>
        </p:txBody>
      </p:sp>
      <p:sp>
        <p:nvSpPr>
          <p:cNvPr id="4" name="Slide Number Placeholder 3"/>
          <p:cNvSpPr>
            <a:spLocks noGrp="1"/>
          </p:cNvSpPr>
          <p:nvPr>
            <p:ph type="sldNum" sz="quarter" idx="5"/>
          </p:nvPr>
        </p:nvSpPr>
        <p:spPr/>
        <p:txBody>
          <a:bodyPr/>
          <a:lstStyle/>
          <a:p>
            <a:pPr algn="l" rtl="0"/>
            <a:fld id="{3E5DF9FD-7162-404A-8CD0-A628AF675F7F}" type="slidenum">
              <a:rPr/>
              <a:t>2</a:t>
            </a:fld>
            <a:endParaRPr lang="pt-BR"/>
          </a:p>
        </p:txBody>
      </p:sp>
    </p:spTree>
    <p:extLst>
      <p:ext uri="{BB962C8B-B14F-4D97-AF65-F5344CB8AC3E}">
        <p14:creationId xmlns:p14="http://schemas.microsoft.com/office/powerpoint/2010/main" val="3937229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pt-BR" sz="1200" b="0" i="0" u="none" kern="1200" baseline="0">
                <a:solidFill>
                  <a:schemeClr val="tx1"/>
                </a:solidFill>
                <a:effectLst/>
                <a:latin typeface="+mn-lt"/>
                <a:ea typeface="+mn-ea"/>
                <a:cs typeface="+mn-cs"/>
              </a:rPr>
              <a:t>Primeiro passo: divulgue! Você está em um consultório médico? Pergunte se você pode colocar um cartaz na sala de espera ou deixar materiais promocionais sobre a mesa. As funcionárias talvez sejam candidatas potencialmente elegíveis ou conheçam alguém que seja. Você só saberá se perguntar! E o melhor é que você também estará aumentando a conscientização local sobre o seu clube, o que pode ajudar com a adesão de associadas e com as doações! </a:t>
            </a:r>
          </a:p>
          <a:p>
            <a:pPr algn="l" rtl="0"/>
            <a:r>
              <a:rPr lang="pt-BR" sz="1200" b="0" i="0" u="none" kern="1200" baseline="0">
                <a:solidFill>
                  <a:schemeClr val="tx1"/>
                </a:solidFill>
                <a:effectLst/>
                <a:latin typeface="+mn-lt"/>
                <a:ea typeface="+mn-ea"/>
                <a:cs typeface="+mn-cs"/>
              </a:rPr>
              <a:t>É importante lembrar: você nunca sabe se está falando com alguém que pode ajudar o seu clube a alcançar mais candidatas! Portanto, esteja sempre pronta para compartilhar as informações sobre a Soroptimist e o programa de </a:t>
            </a:r>
            <a:r>
              <a:rPr lang="pt-BR" sz="1200" b="0" i="1" u="none" kern="1200" baseline="0">
                <a:solidFill>
                  <a:schemeClr val="tx1"/>
                </a:solidFill>
                <a:effectLst/>
                <a:latin typeface="+mn-lt"/>
                <a:ea typeface="+mn-ea"/>
                <a:cs typeface="+mn-cs"/>
              </a:rPr>
              <a:t>Prêmios Viva o Seu Sonho</a:t>
            </a:r>
            <a:r>
              <a:rPr lang="pt-BR" sz="1200" b="0" i="0" u="none" kern="1200" baseline="0">
                <a:solidFill>
                  <a:schemeClr val="tx1"/>
                </a:solidFill>
                <a:effectLst/>
                <a:latin typeface="+mn-lt"/>
                <a:ea typeface="+mn-ea"/>
                <a:cs typeface="+mn-cs"/>
              </a:rPr>
              <a:t> do seu clube. Você é uma representante do seu clube e sempre pode promover a conscientização. </a:t>
            </a:r>
          </a:p>
          <a:p>
            <a:endParaRPr lang="pt-BR" dirty="0"/>
          </a:p>
        </p:txBody>
      </p:sp>
      <p:sp>
        <p:nvSpPr>
          <p:cNvPr id="4" name="Slide Number Placeholder 3"/>
          <p:cNvSpPr>
            <a:spLocks noGrp="1"/>
          </p:cNvSpPr>
          <p:nvPr>
            <p:ph type="sldNum" sz="quarter" idx="5"/>
          </p:nvPr>
        </p:nvSpPr>
        <p:spPr/>
        <p:txBody>
          <a:bodyPr/>
          <a:lstStyle/>
          <a:p>
            <a:pPr algn="l" rtl="0"/>
            <a:fld id="{3E5DF9FD-7162-404A-8CD0-A628AF675F7F}" type="slidenum">
              <a:rPr/>
              <a:t>3</a:t>
            </a:fld>
            <a:endParaRPr lang="pt-BR"/>
          </a:p>
        </p:txBody>
      </p:sp>
    </p:spTree>
    <p:extLst>
      <p:ext uri="{BB962C8B-B14F-4D97-AF65-F5344CB8AC3E}">
        <p14:creationId xmlns:p14="http://schemas.microsoft.com/office/powerpoint/2010/main" val="42143497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pt-BR" sz="1200" b="0" i="0" u="none" kern="1200" baseline="0">
                <a:solidFill>
                  <a:schemeClr val="tx1"/>
                </a:solidFill>
                <a:effectLst/>
                <a:latin typeface="+mn-lt"/>
                <a:ea typeface="+mn-ea"/>
                <a:cs typeface="+mn-cs"/>
              </a:rPr>
              <a:t>Você não precisa ser uma especialista, mas é bom entender o básico sobre o prêmio antes de fazer o recrutamento:</a:t>
            </a:r>
          </a:p>
          <a:p>
            <a:pPr algn="l" rtl="0"/>
            <a:r>
              <a:rPr lang="pt-BR" sz="1200" b="0" i="0" u="none" kern="1200" baseline="0">
                <a:solidFill>
                  <a:schemeClr val="tx1"/>
                </a:solidFill>
                <a:effectLst/>
                <a:latin typeface="+mn-lt"/>
                <a:ea typeface="+mn-ea"/>
                <a:cs typeface="+mn-cs"/>
              </a:rPr>
              <a:t>As candidatas devem ser mulheres que residem em um território da SIA e são as principais provedoras financeiras de si mesmas e de, pelo menos, um dependente. Elas devem estar matriculadas ou aceitas em um programa de formação abaixo do nível de mestrado.</a:t>
            </a:r>
          </a:p>
          <a:p>
            <a:pPr algn="l" rtl="0"/>
            <a:r>
              <a:rPr lang="pt-BR" sz="1200" b="0" i="0" u="none" kern="1200" baseline="0">
                <a:solidFill>
                  <a:schemeClr val="tx1"/>
                </a:solidFill>
                <a:effectLst/>
                <a:latin typeface="+mn-lt"/>
                <a:ea typeface="+mn-ea"/>
                <a:cs typeface="+mn-cs"/>
              </a:rPr>
              <a:t>Para que seja considerada, a inscrição deve conter as informações básicas, as redações pessoais da candidata sobre seus objetivos e sonhos, as informações financeiras e deve ser acompanhada de pelo menos um formulário de referência preenchido por alguém que NÃO tenha parentesco sanguíneo ou por casamento com a candidata. </a:t>
            </a:r>
          </a:p>
          <a:p>
            <a:pPr algn="l" rtl="0"/>
            <a:r>
              <a:rPr lang="pt-BR" sz="1200" b="0" i="0" u="none" kern="1200" baseline="0">
                <a:solidFill>
                  <a:schemeClr val="tx1"/>
                </a:solidFill>
                <a:effectLst/>
                <a:latin typeface="+mn-lt"/>
                <a:ea typeface="+mn-ea"/>
                <a:cs typeface="+mn-cs"/>
              </a:rPr>
              <a:t>O prazo para enviar a inscrição completa é 15 de novembro.</a:t>
            </a:r>
          </a:p>
          <a:p>
            <a:pPr algn="l" rtl="0"/>
            <a:r>
              <a:rPr lang="pt-BR" sz="1200" b="0" i="0" u="none" kern="1200" baseline="0">
                <a:solidFill>
                  <a:schemeClr val="tx1"/>
                </a:solidFill>
                <a:effectLst/>
                <a:latin typeface="+mn-lt"/>
                <a:ea typeface="+mn-ea"/>
                <a:cs typeface="+mn-cs"/>
              </a:rPr>
              <a:t>Caso façam uma pergunta que você não sabe responder, pegue as informações de contato da pessoa ou peça para ela enviar um e-mail para a sede da SIA e entrar em contato com a equipe pelo e-mail </a:t>
            </a:r>
            <a:r>
              <a:rPr lang="pt-BR" sz="1200" b="0" i="0" u="sng" kern="1200" baseline="0">
                <a:solidFill>
                  <a:schemeClr val="tx1"/>
                </a:solidFill>
                <a:effectLst/>
                <a:latin typeface="+mn-lt"/>
                <a:ea typeface="+mn-ea"/>
                <a:cs typeface="+mn-cs"/>
                <a:hlinkClick r:id="rId3"/>
              </a:rPr>
              <a:t>LYDAwards@soroptimist.org</a:t>
            </a:r>
            <a:r>
              <a:rPr lang="pt-BR" sz="1200" b="0" i="0" u="none" kern="1200" baseline="0">
                <a:solidFill>
                  <a:schemeClr val="tx1"/>
                </a:solidFill>
                <a:effectLst/>
                <a:latin typeface="+mn-lt"/>
                <a:ea typeface="+mn-ea"/>
                <a:cs typeface="+mn-cs"/>
              </a:rPr>
              <a:t> </a:t>
            </a:r>
          </a:p>
        </p:txBody>
      </p:sp>
      <p:sp>
        <p:nvSpPr>
          <p:cNvPr id="4" name="Slide Number Placeholder 3"/>
          <p:cNvSpPr>
            <a:spLocks noGrp="1"/>
          </p:cNvSpPr>
          <p:nvPr>
            <p:ph type="sldNum" sz="quarter" idx="5"/>
          </p:nvPr>
        </p:nvSpPr>
        <p:spPr/>
        <p:txBody>
          <a:bodyPr/>
          <a:lstStyle/>
          <a:p>
            <a:pPr algn="l" rtl="0"/>
            <a:fld id="{3E5DF9FD-7162-404A-8CD0-A628AF675F7F}" type="slidenum">
              <a:rPr/>
              <a:t>4</a:t>
            </a:fld>
            <a:endParaRPr lang="pt-BR"/>
          </a:p>
        </p:txBody>
      </p:sp>
    </p:spTree>
    <p:extLst>
      <p:ext uri="{BB962C8B-B14F-4D97-AF65-F5344CB8AC3E}">
        <p14:creationId xmlns:p14="http://schemas.microsoft.com/office/powerpoint/2010/main" val="2110190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pt-BR" sz="1200" b="0" i="0" u="none" kern="1200" baseline="0">
                <a:solidFill>
                  <a:schemeClr val="tx1"/>
                </a:solidFill>
                <a:effectLst/>
                <a:latin typeface="+mn-lt"/>
                <a:ea typeface="+mn-ea"/>
                <a:cs typeface="+mn-cs"/>
              </a:rPr>
              <a:t>Além do consultório médico, onde mais você pode recrutar?  Em qualquer lugar onde as pessoas se reúnem!</a:t>
            </a:r>
          </a:p>
          <a:p>
            <a:pPr algn="l" rtl="0"/>
            <a:r>
              <a:rPr lang="pt-BR" sz="1200" b="0" i="0" u="none" kern="1200" baseline="0">
                <a:solidFill>
                  <a:schemeClr val="tx1"/>
                </a:solidFill>
                <a:effectLst/>
                <a:latin typeface="+mn-lt"/>
                <a:ea typeface="+mn-ea"/>
                <a:cs typeface="+mn-cs"/>
              </a:rPr>
              <a:t>Faça uma lista de organizações que você pode contatar para distribuir as inscrições, colocar os cartazes e ajudar a divulgar as informações às possíveis candidatas elegíveis. </a:t>
            </a:r>
          </a:p>
          <a:p>
            <a:pPr algn="l" rtl="0"/>
            <a:r>
              <a:rPr lang="pt-BR" sz="1200" b="0" i="0" u="none" kern="1200" baseline="0">
                <a:solidFill>
                  <a:schemeClr val="tx1"/>
                </a:solidFill>
                <a:effectLst/>
                <a:latin typeface="+mn-lt"/>
                <a:ea typeface="+mn-ea"/>
                <a:cs typeface="+mn-cs"/>
              </a:rPr>
              <a:t>Aqui estão algumas ideias para ajudar você a começar:</a:t>
            </a:r>
          </a:p>
          <a:p>
            <a:pPr lvl="0" algn="l" rtl="0"/>
            <a:r>
              <a:rPr lang="pt-BR" sz="1200" b="0" i="0" u="none" kern="1200" baseline="0">
                <a:solidFill>
                  <a:schemeClr val="tx1"/>
                </a:solidFill>
                <a:effectLst/>
                <a:latin typeface="+mn-lt"/>
                <a:ea typeface="+mn-ea"/>
                <a:cs typeface="+mn-cs"/>
              </a:rPr>
              <a:t>Escolas locais, como centros de ensino superior, universidades, centros de educação para adultos, escolas profissionalizantes ou técnicas </a:t>
            </a:r>
          </a:p>
          <a:p>
            <a:pPr lvl="1" algn="l" rtl="0"/>
            <a:r>
              <a:rPr lang="pt-BR" sz="1200" b="0" i="0" u="none" kern="1200" baseline="0">
                <a:solidFill>
                  <a:schemeClr val="tx1"/>
                </a:solidFill>
                <a:effectLst/>
                <a:latin typeface="+mn-lt"/>
                <a:ea typeface="+mn-ea"/>
                <a:cs typeface="+mn-cs"/>
              </a:rPr>
              <a:t>Entre em contato com os departamentos de auxílio financeiro e fale com os(as) orientadores(as) ou conselheiros(as) das escolas</a:t>
            </a:r>
          </a:p>
          <a:p>
            <a:pPr lvl="0" algn="l" rtl="0"/>
            <a:r>
              <a:rPr lang="pt-BR" sz="1200" b="0" i="0" u="none" kern="1200" baseline="0">
                <a:solidFill>
                  <a:schemeClr val="tx1"/>
                </a:solidFill>
                <a:effectLst/>
                <a:latin typeface="+mn-lt"/>
                <a:ea typeface="+mn-ea"/>
                <a:cs typeface="+mn-cs"/>
              </a:rPr>
              <a:t>Centros comunitários/recreativos </a:t>
            </a:r>
          </a:p>
          <a:p>
            <a:pPr lvl="0" algn="l" rtl="0"/>
            <a:r>
              <a:rPr lang="pt-BR" sz="1200" b="0" i="0" u="none" kern="1200" baseline="0">
                <a:solidFill>
                  <a:schemeClr val="tx1"/>
                </a:solidFill>
                <a:effectLst/>
                <a:latin typeface="+mn-lt"/>
                <a:ea typeface="+mn-ea"/>
                <a:cs typeface="+mn-cs"/>
              </a:rPr>
              <a:t>Organizações beneficentes, especialmente aquelas que trabalham com mulheres e famílias de baixa renda </a:t>
            </a:r>
          </a:p>
          <a:p>
            <a:pPr lvl="0" algn="l" rtl="0"/>
            <a:r>
              <a:rPr lang="pt-BR" sz="1200" b="0" i="0" u="none" kern="1200" baseline="0">
                <a:solidFill>
                  <a:schemeClr val="tx1"/>
                </a:solidFill>
                <a:effectLst/>
                <a:latin typeface="+mn-lt"/>
                <a:ea typeface="+mn-ea"/>
                <a:cs typeface="+mn-cs"/>
              </a:rPr>
              <a:t>Abrigos para pessoas em situação de rua e programas de moradia de transição</a:t>
            </a:r>
          </a:p>
          <a:p>
            <a:pPr lvl="0" algn="l" rtl="0"/>
            <a:r>
              <a:rPr lang="pt-BR" sz="1200" b="0" i="0" u="none" kern="1200" baseline="0">
                <a:solidFill>
                  <a:schemeClr val="tx1"/>
                </a:solidFill>
                <a:effectLst/>
                <a:latin typeface="+mn-lt"/>
                <a:ea typeface="+mn-ea"/>
                <a:cs typeface="+mn-cs"/>
              </a:rPr>
              <a:t>Abrigos para vítimas de violência doméstica </a:t>
            </a:r>
          </a:p>
          <a:p>
            <a:pPr lvl="0" algn="l" rtl="0"/>
            <a:r>
              <a:rPr lang="pt-BR" sz="1200" b="0" i="0" u="none" kern="1200" baseline="0">
                <a:solidFill>
                  <a:schemeClr val="tx1"/>
                </a:solidFill>
                <a:effectLst/>
                <a:latin typeface="+mn-lt"/>
                <a:ea typeface="+mn-ea"/>
                <a:cs typeface="+mn-cs"/>
              </a:rPr>
              <a:t>Bancos de alimentos </a:t>
            </a:r>
          </a:p>
          <a:p>
            <a:pPr lvl="0" algn="l" rtl="0"/>
            <a:r>
              <a:rPr lang="pt-BR" sz="1200" b="0" i="0" u="none" kern="1200" baseline="0">
                <a:solidFill>
                  <a:schemeClr val="tx1"/>
                </a:solidFill>
                <a:effectLst/>
                <a:latin typeface="+mn-lt"/>
                <a:ea typeface="+mn-ea"/>
                <a:cs typeface="+mn-cs"/>
              </a:rPr>
              <a:t>Centros de saúde da mulher </a:t>
            </a:r>
          </a:p>
          <a:p>
            <a:pPr lvl="0" algn="l" rtl="0"/>
            <a:r>
              <a:rPr lang="pt-BR" sz="1200" b="0" i="0" u="none" kern="1200" baseline="0">
                <a:solidFill>
                  <a:schemeClr val="tx1"/>
                </a:solidFill>
                <a:effectLst/>
                <a:latin typeface="+mn-lt"/>
                <a:ea typeface="+mn-ea"/>
                <a:cs typeface="+mn-cs"/>
              </a:rPr>
              <a:t>Clínicas de saúde comunitárias que oferecem serviços médicos gratuitos a pessoas de baixa renda</a:t>
            </a:r>
          </a:p>
          <a:p>
            <a:pPr lvl="0" algn="l" rtl="0"/>
            <a:r>
              <a:rPr lang="pt-BR" sz="1200" b="0" i="0" u="none" kern="1200" baseline="0">
                <a:solidFill>
                  <a:schemeClr val="tx1"/>
                </a:solidFill>
                <a:effectLst/>
                <a:latin typeface="+mn-lt"/>
                <a:ea typeface="+mn-ea"/>
                <a:cs typeface="+mn-cs"/>
              </a:rPr>
              <a:t>Creches </a:t>
            </a:r>
          </a:p>
          <a:p>
            <a:pPr lvl="0" algn="l" rtl="0"/>
            <a:r>
              <a:rPr lang="pt-BR" sz="1200" b="0" i="0" u="none" kern="1200" baseline="0">
                <a:solidFill>
                  <a:schemeClr val="tx1"/>
                </a:solidFill>
                <a:effectLst/>
                <a:latin typeface="+mn-lt"/>
                <a:ea typeface="+mn-ea"/>
                <a:cs typeface="+mn-cs"/>
              </a:rPr>
              <a:t>Órgãos públicos de assistência social </a:t>
            </a:r>
          </a:p>
          <a:p>
            <a:pPr lvl="0" algn="l" rtl="0"/>
            <a:r>
              <a:rPr lang="pt-BR" sz="1200" b="0" i="0" u="none" kern="1200" baseline="0">
                <a:solidFill>
                  <a:schemeClr val="tx1"/>
                </a:solidFill>
                <a:effectLst/>
                <a:latin typeface="+mn-lt"/>
                <a:ea typeface="+mn-ea"/>
                <a:cs typeface="+mn-cs"/>
              </a:rPr>
              <a:t>Programas de inserção no mercado de trabalho </a:t>
            </a:r>
          </a:p>
          <a:p>
            <a:pPr lvl="0" algn="l" rtl="0"/>
            <a:r>
              <a:rPr lang="pt-BR" sz="1200" b="0" i="0" u="none" kern="1200" baseline="0">
                <a:solidFill>
                  <a:schemeClr val="tx1"/>
                </a:solidFill>
                <a:effectLst/>
                <a:latin typeface="+mn-lt"/>
                <a:ea typeface="+mn-ea"/>
                <a:cs typeface="+mn-cs"/>
              </a:rPr>
              <a:t>Agências de emprego</a:t>
            </a:r>
          </a:p>
          <a:p>
            <a:pPr lvl="0" algn="l" rtl="0"/>
            <a:r>
              <a:rPr lang="pt-BR" sz="1200" b="0" i="0" u="none" kern="1200" baseline="0">
                <a:solidFill>
                  <a:schemeClr val="tx1"/>
                </a:solidFill>
                <a:effectLst/>
                <a:latin typeface="+mn-lt"/>
                <a:ea typeface="+mn-ea"/>
                <a:cs typeface="+mn-cs"/>
              </a:rPr>
              <a:t>Feiras locais de emprego/carreira </a:t>
            </a:r>
          </a:p>
          <a:p>
            <a:pPr lvl="0" algn="l" rtl="0"/>
            <a:r>
              <a:rPr lang="pt-BR" sz="1200" b="0" i="0" u="none" kern="1200" baseline="0">
                <a:solidFill>
                  <a:schemeClr val="tx1"/>
                </a:solidFill>
                <a:effectLst/>
                <a:latin typeface="+mn-lt"/>
                <a:ea typeface="+mn-ea"/>
                <a:cs typeface="+mn-cs"/>
              </a:rPr>
              <a:t>Centros de recuperação e reabilitação para dependentes químicos</a:t>
            </a:r>
          </a:p>
          <a:p>
            <a:pPr lvl="0" algn="l" rtl="0"/>
            <a:r>
              <a:rPr lang="pt-BR" sz="1200" b="0" i="0" u="none" kern="1200" baseline="0">
                <a:solidFill>
                  <a:schemeClr val="tx1"/>
                </a:solidFill>
                <a:effectLst/>
                <a:latin typeface="+mn-lt"/>
                <a:ea typeface="+mn-ea"/>
                <a:cs typeface="+mn-cs"/>
              </a:rPr>
              <a:t>Organizações que trabalham com mulheres e meninas como, por exemplo, Girls Scouts, Girls Who Code, Girls on the Run etc. </a:t>
            </a:r>
          </a:p>
          <a:p>
            <a:pPr lvl="0" algn="l" rtl="0"/>
            <a:r>
              <a:rPr lang="pt-BR" sz="1200" b="0" i="0" u="none" kern="1200" baseline="0">
                <a:solidFill>
                  <a:schemeClr val="tx1"/>
                </a:solidFill>
                <a:effectLst/>
                <a:latin typeface="+mn-lt"/>
                <a:ea typeface="+mn-ea"/>
                <a:cs typeface="+mn-cs"/>
              </a:rPr>
              <a:t>Bibliotecas</a:t>
            </a:r>
          </a:p>
          <a:p>
            <a:pPr lvl="0" algn="l" rtl="0"/>
            <a:r>
              <a:rPr lang="pt-BR" sz="1200" b="0" i="0" u="none" kern="1200" baseline="0">
                <a:solidFill>
                  <a:schemeClr val="tx1"/>
                </a:solidFill>
                <a:effectLst/>
                <a:latin typeface="+mn-lt"/>
                <a:ea typeface="+mn-ea"/>
                <a:cs typeface="+mn-cs"/>
              </a:rPr>
              <a:t>Centros religiosos </a:t>
            </a:r>
          </a:p>
          <a:p>
            <a:pPr algn="l" rtl="0"/>
            <a:r>
              <a:rPr lang="pt-BR" sz="1200" b="0" i="0" u="none" kern="1200" baseline="0">
                <a:solidFill>
                  <a:schemeClr val="tx1"/>
                </a:solidFill>
                <a:effectLst/>
                <a:latin typeface="+mn-lt"/>
                <a:ea typeface="+mn-ea"/>
                <a:cs typeface="+mn-cs"/>
              </a:rPr>
              <a:t> </a:t>
            </a:r>
          </a:p>
          <a:p>
            <a:pPr algn="l" rtl="0"/>
            <a:r>
              <a:rPr lang="pt-BR" sz="1200" b="0" i="0" u="none" kern="1200" baseline="0">
                <a:solidFill>
                  <a:schemeClr val="tx1"/>
                </a:solidFill>
                <a:effectLst/>
                <a:latin typeface="+mn-lt"/>
                <a:ea typeface="+mn-ea"/>
                <a:cs typeface="+mn-cs"/>
              </a:rPr>
              <a:t>Os clubes relatam que conseguem receber mais inscrições completas quando têm contato pessoal com as organizações onde estão recrutando. </a:t>
            </a:r>
          </a:p>
          <a:p>
            <a:pPr algn="l" rtl="0"/>
            <a:r>
              <a:rPr lang="pt-BR" sz="1200" b="0" i="0" u="none" kern="1200" baseline="0">
                <a:solidFill>
                  <a:schemeClr val="tx1"/>
                </a:solidFill>
                <a:effectLst/>
                <a:latin typeface="+mn-lt"/>
                <a:ea typeface="+mn-ea"/>
                <a:cs typeface="+mn-cs"/>
              </a:rPr>
              <a:t>Se você tiver conexões com alguém em qualquer uma dessas organizações, considere entrar em contato pessoalmente para ajudar a abrir portas. Talvez você conheça um professor no centro local de ensino superior que possa apresentar você ao departamento de auxílio financeiro, ou talvez alguém no centro religioso que você frequenta esteja administrando um grupo para mães solteiras e você possa falar sobre os </a:t>
            </a:r>
            <a:r>
              <a:rPr lang="pt-BR" sz="1200" b="0" i="1" u="none" kern="1200" baseline="0">
                <a:solidFill>
                  <a:schemeClr val="tx1"/>
                </a:solidFill>
                <a:effectLst/>
                <a:latin typeface="+mn-lt"/>
                <a:ea typeface="+mn-ea"/>
                <a:cs typeface="+mn-cs"/>
              </a:rPr>
              <a:t>Prêmios Viva o Seu Sonho</a:t>
            </a:r>
            <a:r>
              <a:rPr lang="pt-BR" sz="1200" b="0" i="0" u="none" kern="1200" baseline="0">
                <a:solidFill>
                  <a:schemeClr val="tx1"/>
                </a:solidFill>
                <a:effectLst/>
                <a:latin typeface="+mn-lt"/>
                <a:ea typeface="+mn-ea"/>
                <a:cs typeface="+mn-cs"/>
              </a:rPr>
              <a:t> na próxima reunião. </a:t>
            </a:r>
          </a:p>
          <a:p>
            <a:endParaRPr lang="pt-BR" dirty="0"/>
          </a:p>
        </p:txBody>
      </p:sp>
      <p:sp>
        <p:nvSpPr>
          <p:cNvPr id="4" name="Slide Number Placeholder 3"/>
          <p:cNvSpPr>
            <a:spLocks noGrp="1"/>
          </p:cNvSpPr>
          <p:nvPr>
            <p:ph type="sldNum" sz="quarter" idx="5"/>
          </p:nvPr>
        </p:nvSpPr>
        <p:spPr/>
        <p:txBody>
          <a:bodyPr/>
          <a:lstStyle/>
          <a:p>
            <a:pPr algn="l" rtl="0"/>
            <a:fld id="{3E5DF9FD-7162-404A-8CD0-A628AF675F7F}" type="slidenum">
              <a:rPr/>
              <a:t>5</a:t>
            </a:fld>
            <a:endParaRPr lang="pt-BR"/>
          </a:p>
        </p:txBody>
      </p:sp>
    </p:spTree>
    <p:extLst>
      <p:ext uri="{BB962C8B-B14F-4D97-AF65-F5344CB8AC3E}">
        <p14:creationId xmlns:p14="http://schemas.microsoft.com/office/powerpoint/2010/main" val="37494038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pt-BR" sz="1200" b="0" i="0" u="none" kern="1200" baseline="0">
                <a:solidFill>
                  <a:schemeClr val="tx1"/>
                </a:solidFill>
                <a:effectLst/>
                <a:latin typeface="+mn-lt"/>
                <a:ea typeface="+mn-ea"/>
                <a:cs typeface="+mn-cs"/>
              </a:rPr>
              <a:t>A chave para o sucesso é desenvolver relacionamentos diretos com faculdades locais. Um bom lugar para começar é com o(a) diretor(a) de auxílio financeiro, conselheiros(as) e administradores(as) de programas que atendem ao grupo demográfico de mulheres elegíveis para os </a:t>
            </a:r>
            <a:r>
              <a:rPr lang="pt-BR" sz="1200" b="0" i="1" u="none" kern="1200" baseline="0">
                <a:solidFill>
                  <a:schemeClr val="tx1"/>
                </a:solidFill>
                <a:effectLst/>
                <a:latin typeface="+mn-lt"/>
                <a:ea typeface="+mn-ea"/>
                <a:cs typeface="+mn-cs"/>
              </a:rPr>
              <a:t>Prêmios Viva o Seu Sonho.</a:t>
            </a:r>
            <a:r>
              <a:rPr lang="pt-BR" sz="1200" b="0" i="0" u="none" kern="1200" baseline="0">
                <a:solidFill>
                  <a:schemeClr val="tx1"/>
                </a:solidFill>
                <a:effectLst/>
                <a:latin typeface="+mn-lt"/>
                <a:ea typeface="+mn-ea"/>
                <a:cs typeface="+mn-cs"/>
              </a:rPr>
              <a:t> </a:t>
            </a:r>
          </a:p>
          <a:p>
            <a:pPr algn="l" rtl="0"/>
            <a:r>
              <a:rPr lang="pt-BR" sz="1200" b="0" i="0" u="none" kern="1200" baseline="0">
                <a:solidFill>
                  <a:schemeClr val="tx1"/>
                </a:solidFill>
                <a:effectLst/>
                <a:latin typeface="+mn-lt"/>
                <a:ea typeface="+mn-ea"/>
                <a:cs typeface="+mn-cs"/>
              </a:rPr>
              <a:t>Esses relacionamentos levam tempo para serem construídos e vão muito além de simples distribuição de cartazes pelo campus. Reserve um tempo para fazer ligações telefônicas e ir pessoalmente ao campus. Lembre-se com quem você entrou em contato e depois faça um acompanhamento. Apresente o programa de </a:t>
            </a:r>
            <a:r>
              <a:rPr lang="pt-BR" sz="1200" b="0" i="1" u="none" kern="1200" baseline="0">
                <a:solidFill>
                  <a:schemeClr val="tx1"/>
                </a:solidFill>
                <a:effectLst/>
                <a:latin typeface="+mn-lt"/>
                <a:ea typeface="+mn-ea"/>
                <a:cs typeface="+mn-cs"/>
              </a:rPr>
              <a:t>Prêmios Viva o Seu Sonho </a:t>
            </a:r>
            <a:r>
              <a:rPr lang="pt-BR" sz="1200" b="0" i="0" u="none" kern="1200" baseline="0">
                <a:solidFill>
                  <a:schemeClr val="tx1"/>
                </a:solidFill>
                <a:effectLst/>
                <a:latin typeface="+mn-lt"/>
                <a:ea typeface="+mn-ea"/>
                <a:cs typeface="+mn-cs"/>
              </a:rPr>
              <a:t>a esses novos contatos e colabore com eles para compartilhar informações e realizar sessões. Estabelecer essas conexões tornará tudo mais fácil a cada ano, pois quanto melhor a escola conhecer o programa, mais poderá ajudar a divulgá-lo, indicar possíveis candidatas e ajudá-las no processo de inscrição.</a:t>
            </a:r>
          </a:p>
          <a:p>
            <a:pPr algn="l" rtl="0"/>
            <a:r>
              <a:rPr lang="pt-BR" sz="1200" b="0" i="0" u="none" kern="1200" baseline="0">
                <a:solidFill>
                  <a:schemeClr val="tx1"/>
                </a:solidFill>
                <a:effectLst/>
                <a:latin typeface="+mn-lt"/>
                <a:ea typeface="+mn-ea"/>
                <a:cs typeface="+mn-cs"/>
              </a:rPr>
              <a:t>Desenvolver esse tipo de relacionamento pode ser mais trabalhoso, mas, futuramente, ele será extremamente benéfico para todas as pessoas envolvidas.</a:t>
            </a:r>
          </a:p>
          <a:p>
            <a:pPr algn="l" rtl="0"/>
            <a:r>
              <a:rPr lang="pt-BR" sz="1200" b="0" i="0" u="none" kern="1200" baseline="0">
                <a:solidFill>
                  <a:schemeClr val="tx1"/>
                </a:solidFill>
                <a:effectLst/>
                <a:latin typeface="+mn-lt"/>
                <a:ea typeface="+mn-ea"/>
                <a:cs typeface="+mn-cs"/>
              </a:rPr>
              <a:t>Além disso, dedicar mais esforço ao recrutamento de candidatas nas suas comunidades locais deve atrair candidatas com maior potencial.</a:t>
            </a:r>
          </a:p>
          <a:p>
            <a:endParaRPr lang="pt-BR" dirty="0"/>
          </a:p>
        </p:txBody>
      </p:sp>
      <p:sp>
        <p:nvSpPr>
          <p:cNvPr id="4" name="Slide Number Placeholder 3"/>
          <p:cNvSpPr>
            <a:spLocks noGrp="1"/>
          </p:cNvSpPr>
          <p:nvPr>
            <p:ph type="sldNum" sz="quarter" idx="5"/>
          </p:nvPr>
        </p:nvSpPr>
        <p:spPr/>
        <p:txBody>
          <a:bodyPr/>
          <a:lstStyle/>
          <a:p>
            <a:pPr algn="l" rtl="0"/>
            <a:fld id="{3E5DF9FD-7162-404A-8CD0-A628AF675F7F}" type="slidenum">
              <a:rPr/>
              <a:t>6</a:t>
            </a:fld>
            <a:endParaRPr lang="pt-BR"/>
          </a:p>
        </p:txBody>
      </p:sp>
    </p:spTree>
    <p:extLst>
      <p:ext uri="{BB962C8B-B14F-4D97-AF65-F5344CB8AC3E}">
        <p14:creationId xmlns:p14="http://schemas.microsoft.com/office/powerpoint/2010/main" val="42537887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pt-BR" sz="1200" b="0" i="0" u="none" kern="1200" baseline="0" dirty="0">
                <a:solidFill>
                  <a:schemeClr val="tx1"/>
                </a:solidFill>
                <a:effectLst/>
                <a:latin typeface="+mn-lt"/>
                <a:ea typeface="+mn-ea"/>
                <a:cs typeface="+mn-cs"/>
              </a:rPr>
              <a:t>Baixe e use os modelos disponibilizados no kit de ferramentas do clube, na </a:t>
            </a:r>
            <a:r>
              <a:rPr lang="pt-BR" sz="1200" b="0" i="0" u="sng" kern="1200" baseline="0" dirty="0">
                <a:solidFill>
                  <a:schemeClr val="tx1"/>
                </a:solidFill>
                <a:effectLst/>
                <a:latin typeface="+mn-lt"/>
                <a:ea typeface="+mn-ea"/>
                <a:cs typeface="+mn-cs"/>
                <a:hlinkClick r:id="rId3"/>
              </a:rPr>
              <a:t>página de recursos traduzidos no site da SIA</a:t>
            </a:r>
            <a:r>
              <a:rPr lang="pt-BR" sz="1200" b="0" i="0" u="none" kern="1200" baseline="0" dirty="0">
                <a:solidFill>
                  <a:schemeClr val="tx1"/>
                </a:solidFill>
                <a:effectLst/>
                <a:latin typeface="+mn-lt"/>
                <a:ea typeface="+mn-ea"/>
                <a:cs typeface="+mn-cs"/>
              </a:rPr>
              <a:t> no seu idioma, para ajudar na sua apresentação e na divulgação do programa de </a:t>
            </a:r>
            <a:r>
              <a:rPr lang="pt-BR" sz="1200" b="0" i="1" u="none" kern="1200" baseline="0" dirty="0">
                <a:solidFill>
                  <a:schemeClr val="tx1"/>
                </a:solidFill>
                <a:effectLst/>
                <a:latin typeface="+mn-lt"/>
                <a:ea typeface="+mn-ea"/>
                <a:cs typeface="+mn-cs"/>
              </a:rPr>
              <a:t>Prêmios Viva o Seu Sonho </a:t>
            </a:r>
            <a:r>
              <a:rPr lang="pt-BR" sz="1200" b="0" i="0" u="none" kern="1200" baseline="0" dirty="0">
                <a:solidFill>
                  <a:schemeClr val="tx1"/>
                </a:solidFill>
                <a:effectLst/>
                <a:latin typeface="+mn-lt"/>
                <a:ea typeface="+mn-ea"/>
                <a:cs typeface="+mn-cs"/>
              </a:rPr>
              <a:t>para escolas, organizações e potenciais candidatas.  </a:t>
            </a:r>
          </a:p>
          <a:p>
            <a:pPr algn="l" rtl="0"/>
            <a:r>
              <a:rPr lang="pt-BR" sz="1200" b="0" i="0" u="none" kern="1200" baseline="0" dirty="0">
                <a:solidFill>
                  <a:schemeClr val="tx1"/>
                </a:solidFill>
                <a:effectLst/>
                <a:latin typeface="+mn-lt"/>
                <a:ea typeface="+mn-ea"/>
                <a:cs typeface="+mn-cs"/>
              </a:rPr>
              <a:t>Você pode usar o </a:t>
            </a:r>
            <a:r>
              <a:rPr lang="pt-BR" sz="1200" b="0" i="0" u="sng" kern="1200" baseline="0" dirty="0">
                <a:solidFill>
                  <a:schemeClr val="tx1"/>
                </a:solidFill>
                <a:effectLst/>
                <a:latin typeface="+mn-lt"/>
                <a:ea typeface="+mn-ea"/>
                <a:cs typeface="+mn-cs"/>
                <a:hlinkClick r:id="rId4"/>
              </a:rPr>
              <a:t>Exemplo de carta de recrutamento</a:t>
            </a:r>
            <a:r>
              <a:rPr lang="pt-BR" sz="1200" b="0" i="0" u="none" kern="1200" baseline="0" dirty="0">
                <a:solidFill>
                  <a:schemeClr val="tx1"/>
                </a:solidFill>
                <a:effectLst/>
                <a:latin typeface="+mn-lt"/>
                <a:ea typeface="+mn-ea"/>
                <a:cs typeface="+mn-cs"/>
              </a:rPr>
              <a:t> ao se apresentar a uma organização comunitária local ou o </a:t>
            </a:r>
            <a:r>
              <a:rPr lang="pt-BR" sz="1200" b="0" i="0" u="sng" kern="1200" baseline="0" dirty="0">
                <a:solidFill>
                  <a:schemeClr val="tx1"/>
                </a:solidFill>
                <a:effectLst/>
                <a:latin typeface="+mn-lt"/>
                <a:ea typeface="+mn-ea"/>
                <a:cs typeface="+mn-cs"/>
                <a:hlinkClick r:id="rId5"/>
              </a:rPr>
              <a:t>Modelo de comunicado à imprensa para buscar candidatas</a:t>
            </a:r>
            <a:r>
              <a:rPr lang="pt-BR" sz="1200" b="0" i="0" u="none" kern="1200" baseline="0" dirty="0">
                <a:solidFill>
                  <a:schemeClr val="tx1"/>
                </a:solidFill>
                <a:effectLst/>
                <a:latin typeface="+mn-lt"/>
                <a:ea typeface="+mn-ea"/>
                <a:cs typeface="+mn-cs"/>
              </a:rPr>
              <a:t> para se conectar com a mídia local – tanto fontes de notícias on-line quanto impressas – a fim de promover os </a:t>
            </a:r>
            <a:r>
              <a:rPr lang="pt-BR" sz="1200" b="0" i="1" u="none" kern="1200" baseline="0" dirty="0">
                <a:solidFill>
                  <a:schemeClr val="tx1"/>
                </a:solidFill>
                <a:effectLst/>
                <a:latin typeface="+mn-lt"/>
                <a:ea typeface="+mn-ea"/>
                <a:cs typeface="+mn-cs"/>
              </a:rPr>
              <a:t>Prêmios Viva o Seu Sonho.</a:t>
            </a:r>
            <a:r>
              <a:rPr lang="pt-BR" sz="1200" b="0" i="0" u="none" kern="1200" baseline="0" dirty="0">
                <a:solidFill>
                  <a:schemeClr val="tx1"/>
                </a:solidFill>
                <a:effectLst/>
                <a:latin typeface="+mn-lt"/>
                <a:ea typeface="+mn-ea"/>
                <a:cs typeface="+mn-cs"/>
              </a:rPr>
              <a:t> Eles podem ajudar você a transmitir a mensagem a possíveis participantes e potencialmente atrair novas associadas, apoiadores(as) ou doadores(as)!</a:t>
            </a:r>
          </a:p>
        </p:txBody>
      </p:sp>
      <p:sp>
        <p:nvSpPr>
          <p:cNvPr id="4" name="Slide Number Placeholder 3"/>
          <p:cNvSpPr>
            <a:spLocks noGrp="1"/>
          </p:cNvSpPr>
          <p:nvPr>
            <p:ph type="sldNum" sz="quarter" idx="5"/>
          </p:nvPr>
        </p:nvSpPr>
        <p:spPr/>
        <p:txBody>
          <a:bodyPr/>
          <a:lstStyle/>
          <a:p>
            <a:pPr algn="l" rtl="0"/>
            <a:fld id="{3E5DF9FD-7162-404A-8CD0-A628AF675F7F}" type="slidenum">
              <a:rPr/>
              <a:t>7</a:t>
            </a:fld>
            <a:endParaRPr lang="pt-BR"/>
          </a:p>
        </p:txBody>
      </p:sp>
    </p:spTree>
    <p:extLst>
      <p:ext uri="{BB962C8B-B14F-4D97-AF65-F5344CB8AC3E}">
        <p14:creationId xmlns:p14="http://schemas.microsoft.com/office/powerpoint/2010/main" val="23144755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pt-BR" sz="1200" b="0" i="0" u="none" kern="1200" baseline="0" dirty="0">
                <a:solidFill>
                  <a:schemeClr val="tx1"/>
                </a:solidFill>
                <a:effectLst/>
                <a:latin typeface="+mn-lt"/>
                <a:ea typeface="+mn-ea"/>
                <a:cs typeface="+mn-cs"/>
              </a:rPr>
              <a:t>Faça divulgação em quadros de avisos comunitários em locais como igrejas, creches, centros de recreação comunitários, supermercados, DETRAN ou centros de transporte/pontos de ônibus, colocando o </a:t>
            </a:r>
            <a:r>
              <a:rPr lang="pt-BR" sz="1200" b="0" i="0" u="sng" kern="1200" baseline="0" dirty="0">
                <a:solidFill>
                  <a:schemeClr val="tx1"/>
                </a:solidFill>
                <a:effectLst/>
                <a:latin typeface="+mn-lt"/>
                <a:ea typeface="+mn-ea"/>
                <a:cs typeface="+mn-cs"/>
                <a:hlinkClick r:id="rId3"/>
              </a:rPr>
              <a:t>Cartaz dos </a:t>
            </a:r>
            <a:r>
              <a:rPr lang="pt-BR" sz="1200" b="0" i="1" u="sng" kern="1200" baseline="0" dirty="0">
                <a:solidFill>
                  <a:schemeClr val="tx1"/>
                </a:solidFill>
                <a:effectLst/>
                <a:latin typeface="+mn-lt"/>
                <a:ea typeface="+mn-ea"/>
                <a:cs typeface="+mn-cs"/>
                <a:hlinkClick r:id="rId3"/>
              </a:rPr>
              <a:t>Prêmios Viva o Seu Sonho</a:t>
            </a:r>
            <a:r>
              <a:rPr lang="pt-BR" sz="1200" b="0" i="0" u="none" kern="1200" baseline="0" dirty="0">
                <a:solidFill>
                  <a:schemeClr val="tx1"/>
                </a:solidFill>
                <a:effectLst/>
                <a:latin typeface="+mn-lt"/>
                <a:ea typeface="+mn-ea"/>
                <a:cs typeface="+mn-cs"/>
              </a:rPr>
              <a:t>.  Faça o download do cartaz no site e adicione o nome do seu clube, informações de contato e qualquer outra informação útil para as candidatas.</a:t>
            </a:r>
          </a:p>
          <a:p>
            <a:endParaRPr lang="pt-BR" sz="1200" kern="1200" dirty="0">
              <a:solidFill>
                <a:schemeClr val="tx1"/>
              </a:solidFill>
              <a:effectLst/>
              <a:latin typeface="+mn-lt"/>
              <a:ea typeface="+mn-ea"/>
              <a:cs typeface="+mn-cs"/>
            </a:endParaRPr>
          </a:p>
          <a:p>
            <a:pPr algn="l" rtl="0"/>
            <a:r>
              <a:rPr lang="pt-BR" sz="1200" b="0" i="0" u="none" kern="1200" baseline="0" dirty="0">
                <a:solidFill>
                  <a:schemeClr val="tx1"/>
                </a:solidFill>
                <a:effectLst/>
                <a:latin typeface="+mn-lt"/>
                <a:ea typeface="+mn-ea"/>
                <a:cs typeface="+mn-cs"/>
              </a:rPr>
              <a:t>Considere anunciar em mídias sociais: você pode segmentar usuários por sua área e determinada faixa etária, gênero etc. Esse seria um bom uso de fundos para atrair mais candidatas ou participantes do programa! </a:t>
            </a:r>
          </a:p>
          <a:p>
            <a:endParaRPr lang="pt-BR" sz="1200" kern="1200" dirty="0">
              <a:solidFill>
                <a:schemeClr val="tx1"/>
              </a:solidFill>
              <a:effectLst/>
              <a:latin typeface="+mn-lt"/>
              <a:ea typeface="+mn-ea"/>
              <a:cs typeface="+mn-cs"/>
            </a:endParaRPr>
          </a:p>
          <a:p>
            <a:pPr algn="l" rtl="0"/>
            <a:r>
              <a:rPr lang="pt-BR" sz="1200" b="0" i="0" u="none" kern="1200" baseline="0" dirty="0">
                <a:solidFill>
                  <a:schemeClr val="tx1"/>
                </a:solidFill>
                <a:effectLst/>
                <a:latin typeface="+mn-lt"/>
                <a:ea typeface="+mn-ea"/>
                <a:cs typeface="+mn-cs"/>
              </a:rPr>
              <a:t>Se o seu clube não tiver orçamento para anúncios em mídias sociais, pesquise grupos locais do Facebook na sua comunidade ou em outras plataformas que possam ter possíveis participantes e candidatas ao programa e compartilhe as informações nessas plataformas. </a:t>
            </a:r>
          </a:p>
        </p:txBody>
      </p:sp>
      <p:sp>
        <p:nvSpPr>
          <p:cNvPr id="4" name="Slide Number Placeholder 3"/>
          <p:cNvSpPr>
            <a:spLocks noGrp="1"/>
          </p:cNvSpPr>
          <p:nvPr>
            <p:ph type="sldNum" sz="quarter" idx="5"/>
          </p:nvPr>
        </p:nvSpPr>
        <p:spPr/>
        <p:txBody>
          <a:bodyPr/>
          <a:lstStyle/>
          <a:p>
            <a:pPr algn="l" rtl="0"/>
            <a:fld id="{3E5DF9FD-7162-404A-8CD0-A628AF675F7F}" type="slidenum">
              <a:rPr/>
              <a:t>8</a:t>
            </a:fld>
            <a:endParaRPr lang="pt-BR"/>
          </a:p>
        </p:txBody>
      </p:sp>
    </p:spTree>
    <p:extLst>
      <p:ext uri="{BB962C8B-B14F-4D97-AF65-F5344CB8AC3E}">
        <p14:creationId xmlns:p14="http://schemas.microsoft.com/office/powerpoint/2010/main" val="40901976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DF212F-7D87-C38B-95F6-CC99E1649A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2F7762-8AE6-7948-91D5-6D47E3D831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1FB8B7-237B-6333-D493-F1F4366B78B1}"/>
              </a:ext>
            </a:extLst>
          </p:cNvPr>
          <p:cNvSpPr>
            <a:spLocks noGrp="1"/>
          </p:cNvSpPr>
          <p:nvPr>
            <p:ph type="body" idx="1"/>
          </p:nvPr>
        </p:nvSpPr>
        <p:spPr/>
        <p:txBody>
          <a:bodyPr/>
          <a:lstStyle/>
          <a:p>
            <a:pPr algn="l" rtl="0"/>
            <a:r>
              <a:rPr lang="pt-BR" sz="1200" b="0" i="0" u="none" kern="1200" baseline="0">
                <a:solidFill>
                  <a:schemeClr val="tx1"/>
                </a:solidFill>
                <a:effectLst/>
                <a:latin typeface="+mn-lt"/>
                <a:ea typeface="+mn-ea"/>
                <a:cs typeface="+mn-cs"/>
              </a:rPr>
              <a:t>Se o seu clube tiver dificuldades para recrutar candidatas, você pode expandir sua busca para incluir as comunidades vizinhas, principalmente as áreas que não têm clubes Soroptimistas. A comunicação e a distribuição de inscrições podem ser feitas on-line. As chamadas telefônicas são uma ótima maneira de personalizar a comunicação e criar as conexões que vão além do compartilhamento virtual de formulários de inscrição e de referência. </a:t>
            </a:r>
          </a:p>
          <a:p>
            <a:pPr algn="l" rtl="0"/>
            <a:r>
              <a:rPr lang="pt-BR" sz="1200" b="0" i="0" u="none" kern="1200" baseline="0">
                <a:solidFill>
                  <a:schemeClr val="tx1"/>
                </a:solidFill>
                <a:effectLst/>
                <a:latin typeface="+mn-lt"/>
                <a:ea typeface="+mn-ea"/>
                <a:cs typeface="+mn-cs"/>
              </a:rPr>
              <a:t>Outra ótima maneira de expandir a sua busca é por meio de outros clubes Soroptimistas. Clubes com excesso de inscrições podem compartilhá-las com clubes que precisam de mais inscrições. A sua coordenadora regional pode facilitar esse processo conectando clubes. Isso também ajudará a garantir que mais candidatas sejam consideradas para o prêmio e que possamos potencialmente premiar mais mulheres.</a:t>
            </a:r>
          </a:p>
          <a:p>
            <a:pPr algn="l" rtl="0"/>
            <a:r>
              <a:rPr lang="pt-BR" sz="1200" b="0" i="0" u="none" kern="1200" baseline="0">
                <a:solidFill>
                  <a:schemeClr val="tx1"/>
                </a:solidFill>
                <a:effectLst/>
                <a:latin typeface="+mn-lt"/>
                <a:ea typeface="+mn-ea"/>
                <a:cs typeface="+mn-cs"/>
              </a:rPr>
              <a:t> </a:t>
            </a:r>
          </a:p>
          <a:p>
            <a:pPr algn="l" rtl="0"/>
            <a:r>
              <a:rPr lang="pt-BR" sz="1200" b="0" i="0" u="none" kern="1200" baseline="0">
                <a:solidFill>
                  <a:schemeClr val="tx1"/>
                </a:solidFill>
                <a:effectLst/>
                <a:latin typeface="+mn-lt"/>
                <a:ea typeface="+mn-ea"/>
                <a:cs typeface="+mn-cs"/>
              </a:rPr>
              <a:t>Como a sede da SIA recebe centenas de inscrições, sempre está disposta a compartilhá-las, já que isso aumenta as chances das candidatas de serem selecionadas para o prêmio. Os clubes podem solicitar inscrições por meio do </a:t>
            </a:r>
            <a:r>
              <a:rPr lang="pt-BR" sz="1200" b="0" i="0" u="sng" kern="1200" baseline="0">
                <a:solidFill>
                  <a:schemeClr val="tx1"/>
                </a:solidFill>
                <a:effectLst/>
                <a:latin typeface="+mn-lt"/>
                <a:ea typeface="+mn-ea"/>
                <a:cs typeface="+mn-cs"/>
                <a:hlinkClick r:id="rId3"/>
              </a:rPr>
              <a:t>Formulário de solicitação de inscrições não locais</a:t>
            </a:r>
            <a:r>
              <a:rPr lang="pt-BR" sz="1200" b="0" i="0" u="none" kern="1200" baseline="0">
                <a:solidFill>
                  <a:schemeClr val="tx1"/>
                </a:solidFill>
                <a:effectLst/>
                <a:latin typeface="+mn-lt"/>
                <a:ea typeface="+mn-ea"/>
                <a:cs typeface="+mn-cs"/>
              </a:rPr>
              <a:t>. </a:t>
            </a:r>
          </a:p>
        </p:txBody>
      </p:sp>
      <p:sp>
        <p:nvSpPr>
          <p:cNvPr id="4" name="Slide Number Placeholder 3">
            <a:extLst>
              <a:ext uri="{FF2B5EF4-FFF2-40B4-BE49-F238E27FC236}">
                <a16:creationId xmlns:a16="http://schemas.microsoft.com/office/drawing/2014/main" id="{3EECCA57-B7F4-CB4E-336A-3228FAD21FD6}"/>
              </a:ext>
            </a:extLst>
          </p:cNvPr>
          <p:cNvSpPr>
            <a:spLocks noGrp="1"/>
          </p:cNvSpPr>
          <p:nvPr>
            <p:ph type="sldNum" sz="quarter" idx="5"/>
          </p:nvPr>
        </p:nvSpPr>
        <p:spPr/>
        <p:txBody>
          <a:bodyPr/>
          <a:lstStyle/>
          <a:p>
            <a:pPr algn="l" rtl="0"/>
            <a:fld id="{3E5DF9FD-7162-404A-8CD0-A628AF675F7F}" type="slidenum">
              <a:rPr/>
              <a:t>9</a:t>
            </a:fld>
            <a:endParaRPr lang="pt-BR"/>
          </a:p>
        </p:txBody>
      </p:sp>
    </p:spTree>
    <p:extLst>
      <p:ext uri="{BB962C8B-B14F-4D97-AF65-F5344CB8AC3E}">
        <p14:creationId xmlns:p14="http://schemas.microsoft.com/office/powerpoint/2010/main" val="8055944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pt-BR" sz="1200" b="0" i="0" u="none" kern="1200" baseline="0">
                <a:solidFill>
                  <a:schemeClr val="tx1"/>
                </a:solidFill>
                <a:effectLst/>
                <a:latin typeface="+mn-lt"/>
                <a:ea typeface="+mn-ea"/>
                <a:cs typeface="+mn-cs"/>
              </a:rPr>
              <a:t>Antes de encerrarmos, gostaria de incentivar todas aqui a escreverem respostas para duas perguntas:</a:t>
            </a:r>
          </a:p>
          <a:p>
            <a:pPr algn="l" rtl="0"/>
            <a:r>
              <a:rPr lang="pt-BR" sz="1200" b="0" i="0" u="none" kern="1200" baseline="0">
                <a:solidFill>
                  <a:schemeClr val="tx1"/>
                </a:solidFill>
                <a:effectLst/>
                <a:latin typeface="+mn-lt"/>
                <a:ea typeface="+mn-ea"/>
                <a:cs typeface="+mn-cs"/>
              </a:rPr>
              <a:t>O que o seu clube pode aproveitar deste seminário? </a:t>
            </a:r>
          </a:p>
          <a:p>
            <a:pPr algn="l" rtl="0"/>
            <a:r>
              <a:rPr lang="pt-BR" sz="1200" b="0" i="0" u="none" kern="1200" baseline="0">
                <a:solidFill>
                  <a:schemeClr val="tx1"/>
                </a:solidFill>
                <a:effectLst/>
                <a:latin typeface="+mn-lt"/>
                <a:ea typeface="+mn-ea"/>
                <a:cs typeface="+mn-cs"/>
              </a:rPr>
              <a:t>Como cada associada pode se envolver? </a:t>
            </a:r>
          </a:p>
          <a:p>
            <a:endParaRPr lang="pt-BR" sz="1200" kern="1200" dirty="0">
              <a:solidFill>
                <a:schemeClr val="tx1"/>
              </a:solidFill>
              <a:effectLst/>
              <a:latin typeface="+mn-lt"/>
              <a:ea typeface="+mn-ea"/>
              <a:cs typeface="+mn-cs"/>
            </a:endParaRPr>
          </a:p>
          <a:p>
            <a:pPr algn="l" rtl="0"/>
            <a:r>
              <a:rPr lang="pt-BR" sz="1200" b="0" i="1" u="none" kern="1200" baseline="0">
                <a:solidFill>
                  <a:schemeClr val="tx1"/>
                </a:solidFill>
                <a:effectLst/>
                <a:latin typeface="+mn-lt"/>
                <a:ea typeface="+mn-ea"/>
                <a:cs typeface="+mn-cs"/>
              </a:rPr>
              <a:t>Se o tempo permitir, compartilhe algumas respostas das participantes.</a:t>
            </a:r>
            <a:endParaRPr lang="pt-BR"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algn="l" rtl="0"/>
            <a:fld id="{3E5DF9FD-7162-404A-8CD0-A628AF675F7F}" type="slidenum">
              <a:rPr/>
              <a:t>10</a:t>
            </a:fld>
            <a:endParaRPr lang="pt-BR"/>
          </a:p>
        </p:txBody>
      </p:sp>
    </p:spTree>
    <p:extLst>
      <p:ext uri="{BB962C8B-B14F-4D97-AF65-F5344CB8AC3E}">
        <p14:creationId xmlns:p14="http://schemas.microsoft.com/office/powerpoint/2010/main" val="38501260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pt-BR" sz="1200" b="0" i="0" u="none" kern="1200" baseline="0">
                <a:solidFill>
                  <a:schemeClr val="tx1"/>
                </a:solidFill>
                <a:effectLst/>
                <a:latin typeface="+mn-lt"/>
                <a:ea typeface="+mn-ea"/>
                <a:cs typeface="+mn-cs"/>
              </a:rPr>
              <a:t>Obrigada pelo seu tempo hoje!</a:t>
            </a:r>
          </a:p>
        </p:txBody>
      </p:sp>
      <p:sp>
        <p:nvSpPr>
          <p:cNvPr id="4" name="Slide Number Placeholder 3"/>
          <p:cNvSpPr>
            <a:spLocks noGrp="1"/>
          </p:cNvSpPr>
          <p:nvPr>
            <p:ph type="sldNum" sz="quarter" idx="5"/>
          </p:nvPr>
        </p:nvSpPr>
        <p:spPr/>
        <p:txBody>
          <a:bodyPr/>
          <a:lstStyle/>
          <a:p>
            <a:pPr algn="l" rtl="0"/>
            <a:fld id="{3E5DF9FD-7162-404A-8CD0-A628AF675F7F}" type="slidenum">
              <a:rPr/>
              <a:t>11</a:t>
            </a:fld>
            <a:endParaRPr lang="pt-BR"/>
          </a:p>
        </p:txBody>
      </p:sp>
    </p:spTree>
    <p:extLst>
      <p:ext uri="{BB962C8B-B14F-4D97-AF65-F5344CB8AC3E}">
        <p14:creationId xmlns:p14="http://schemas.microsoft.com/office/powerpoint/2010/main" val="27670343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80283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6" name="Rectangle 5"/>
          <p:cNvSpPr/>
          <p:nvPr userDrawn="1"/>
        </p:nvSpPr>
        <p:spPr>
          <a:xfrm>
            <a:off x="0" y="1"/>
            <a:ext cx="9144000" cy="823196"/>
          </a:xfrm>
          <a:prstGeom prst="rect">
            <a:avLst/>
          </a:prstGeom>
          <a:solidFill>
            <a:srgbClr val="293374"/>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srgbClr val="293374"/>
              </a:solidFill>
            </a:endParaRPr>
          </a:p>
        </p:txBody>
      </p:sp>
      <p:sp>
        <p:nvSpPr>
          <p:cNvPr id="9" name="Text Placeholder 2"/>
          <p:cNvSpPr>
            <a:spLocks noGrp="1"/>
          </p:cNvSpPr>
          <p:nvPr>
            <p:ph type="body" sz="quarter" idx="10"/>
          </p:nvPr>
        </p:nvSpPr>
        <p:spPr>
          <a:xfrm>
            <a:off x="580074" y="1052190"/>
            <a:ext cx="8136710" cy="3722218"/>
          </a:xfrm>
          <a:prstGeom prst="rect">
            <a:avLst/>
          </a:prstGeom>
        </p:spPr>
        <p:txBody>
          <a:bodyPr vert="horz"/>
          <a:lstStyle>
            <a:lvl1pPr marL="0" indent="0">
              <a:buNone/>
              <a:defRPr>
                <a:solidFill>
                  <a:schemeClr val="tx1"/>
                </a:solidFill>
                <a:latin typeface="Corbel" panose="020B0503020204020204" pitchFamily="34" charset="0"/>
                <a:cs typeface="Calibri"/>
              </a:defRPr>
            </a:lvl1pPr>
            <a:lvl2pPr>
              <a:defRPr>
                <a:solidFill>
                  <a:schemeClr val="tx1"/>
                </a:solidFill>
                <a:latin typeface="Corbel" panose="020B0503020204020204" pitchFamily="34" charset="0"/>
                <a:cs typeface="Calibri"/>
              </a:defRPr>
            </a:lvl2pPr>
            <a:lvl3pPr>
              <a:defRPr>
                <a:solidFill>
                  <a:schemeClr val="tx1"/>
                </a:solidFill>
                <a:latin typeface="Corbel" panose="020B0503020204020204" pitchFamily="34" charset="0"/>
                <a:cs typeface="Calibri"/>
              </a:defRPr>
            </a:lvl3pPr>
            <a:lvl4pPr>
              <a:defRPr>
                <a:solidFill>
                  <a:schemeClr val="tx1"/>
                </a:solidFill>
                <a:latin typeface="Corbel" panose="020B0503020204020204" pitchFamily="34" charset="0"/>
                <a:cs typeface="Calibri"/>
              </a:defRPr>
            </a:lvl4pPr>
            <a:lvl5pPr>
              <a:defRPr>
                <a:solidFill>
                  <a:schemeClr val="tx1"/>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111893"/>
            <a:ext cx="8229600" cy="632178"/>
          </a:xfrm>
          <a:prstGeom prst="rect">
            <a:avLst/>
          </a:prstGeom>
        </p:spPr>
        <p:txBody>
          <a:bodyPr vert="horz"/>
          <a:lstStyle>
            <a:lvl1pPr algn="ctr">
              <a:defRPr sz="3600" b="0">
                <a:solidFill>
                  <a:srgbClr val="FFFFFF"/>
                </a:solidFill>
                <a:latin typeface="Effra" panose="020B0603020203020204" pitchFamily="34" charset="77"/>
                <a:cs typeface="Calibri"/>
              </a:defRPr>
            </a:lvl1pPr>
          </a:lstStyle>
          <a:p>
            <a:r>
              <a:rPr lang="en-US" dirty="0"/>
              <a:t>Click to edit Master title style</a:t>
            </a:r>
          </a:p>
        </p:txBody>
      </p:sp>
    </p:spTree>
    <p:extLst>
      <p:ext uri="{BB962C8B-B14F-4D97-AF65-F5344CB8AC3E}">
        <p14:creationId xmlns:p14="http://schemas.microsoft.com/office/powerpoint/2010/main" val="9494080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Rectangle 2"/>
          <p:cNvSpPr/>
          <p:nvPr userDrawn="1"/>
        </p:nvSpPr>
        <p:spPr>
          <a:xfrm>
            <a:off x="360586" y="1086273"/>
            <a:ext cx="2837658" cy="3337640"/>
          </a:xfrm>
          <a:prstGeom prst="rect">
            <a:avLst/>
          </a:prstGeom>
          <a:solidFill>
            <a:srgbClr val="428A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userDrawn="1"/>
        </p:nvSpPr>
        <p:spPr>
          <a:xfrm>
            <a:off x="1" y="0"/>
            <a:ext cx="9144000"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4" name="Title 13"/>
          <p:cNvSpPr>
            <a:spLocks noGrp="1"/>
          </p:cNvSpPr>
          <p:nvPr>
            <p:ph type="title"/>
          </p:nvPr>
        </p:nvSpPr>
        <p:spPr>
          <a:xfrm>
            <a:off x="360589" y="105841"/>
            <a:ext cx="8528652" cy="611516"/>
          </a:xfrm>
          <a:prstGeom prst="rect">
            <a:avLst/>
          </a:prstGeom>
          <a:ln>
            <a:noFill/>
          </a:ln>
        </p:spPr>
        <p:txBody>
          <a:bodyPr>
            <a:normAutofit/>
          </a:bodyPr>
          <a:lstStyle>
            <a:lvl1pPr algn="l">
              <a:defRPr sz="4000" b="0" baseline="0">
                <a:solidFill>
                  <a:schemeClr val="bg1"/>
                </a:solidFill>
                <a:latin typeface="Effra" panose="020B0603020203020204" pitchFamily="34" charset="77"/>
                <a:cs typeface="Calibri"/>
              </a:defRPr>
            </a:lvl1pPr>
          </a:lstStyle>
          <a:p>
            <a:endParaRPr lang="en-US" dirty="0"/>
          </a:p>
        </p:txBody>
      </p:sp>
      <p:sp>
        <p:nvSpPr>
          <p:cNvPr id="15" name="Rectangle 14"/>
          <p:cNvSpPr/>
          <p:nvPr userDrawn="1"/>
        </p:nvSpPr>
        <p:spPr>
          <a:xfrm>
            <a:off x="0" y="4785780"/>
            <a:ext cx="9144000" cy="385732"/>
          </a:xfrm>
          <a:prstGeom prst="rect">
            <a:avLst/>
          </a:prstGeom>
          <a:solidFill>
            <a:srgbClr val="BB40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4" name="Text Placeholder 3"/>
          <p:cNvSpPr>
            <a:spLocks noGrp="1"/>
          </p:cNvSpPr>
          <p:nvPr>
            <p:ph type="body" sz="quarter" idx="10"/>
          </p:nvPr>
        </p:nvSpPr>
        <p:spPr>
          <a:xfrm>
            <a:off x="3402055" y="1086273"/>
            <a:ext cx="5377439" cy="3337640"/>
          </a:xfrm>
          <a:prstGeom prst="rect">
            <a:avLst/>
          </a:prstGeom>
        </p:spPr>
        <p:txBody>
          <a:bodyPr>
            <a:normAutofit/>
          </a:bodyPr>
          <a:lstStyle>
            <a:lvl1pPr marL="0" indent="0">
              <a:buNone/>
              <a:defRPr sz="2800">
                <a:solidFill>
                  <a:schemeClr val="tx1"/>
                </a:solidFill>
                <a:latin typeface="Corbel" panose="020B0503020204020204" pitchFamily="34" charset="0"/>
                <a:cs typeface="Calibri"/>
              </a:defRPr>
            </a:lvl1pPr>
            <a:lvl2pPr marL="457200" indent="0">
              <a:buNone/>
              <a:defRPr sz="2800">
                <a:solidFill>
                  <a:schemeClr val="tx1"/>
                </a:solidFill>
                <a:latin typeface="Corbel" panose="020B0503020204020204" pitchFamily="34" charset="0"/>
                <a:cs typeface="Calibri"/>
              </a:defRPr>
            </a:lvl2pPr>
            <a:lvl3pPr marL="914400" indent="0">
              <a:buNone/>
              <a:defRPr sz="2800">
                <a:solidFill>
                  <a:schemeClr val="tx1"/>
                </a:solidFill>
                <a:latin typeface="Corbel" panose="020B0503020204020204" pitchFamily="34" charset="0"/>
                <a:cs typeface="Calibri"/>
              </a:defRPr>
            </a:lvl3pPr>
            <a:lvl4pPr marL="1371600" indent="0">
              <a:buNone/>
              <a:defRPr sz="2800">
                <a:solidFill>
                  <a:schemeClr val="tx1"/>
                </a:solidFill>
                <a:latin typeface="Corbel" panose="020B0503020204020204" pitchFamily="34" charset="0"/>
                <a:cs typeface="Calibri"/>
              </a:defRPr>
            </a:lvl4pPr>
            <a:lvl5pPr marL="1828800" indent="0">
              <a:buNone/>
              <a:defRPr sz="2800">
                <a:solidFill>
                  <a:schemeClr val="tx1"/>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p:cNvSpPr>
            <a:spLocks noGrp="1"/>
          </p:cNvSpPr>
          <p:nvPr>
            <p:ph type="body" idx="11"/>
          </p:nvPr>
        </p:nvSpPr>
        <p:spPr>
          <a:xfrm>
            <a:off x="486008" y="1199513"/>
            <a:ext cx="2571138" cy="3069342"/>
          </a:xfrm>
          <a:prstGeom prst="rect">
            <a:avLst/>
          </a:prstGeom>
        </p:spPr>
        <p:txBody>
          <a:bodyPr vert="horz"/>
          <a:lstStyle>
            <a:lvl1pPr marL="0" indent="0">
              <a:buNone/>
              <a:defRPr sz="2600">
                <a:solidFill>
                  <a:srgbClr val="FFFFFF"/>
                </a:solidFill>
                <a:latin typeface="Corbel" panose="020B0503020204020204" pitchFamily="34" charset="0"/>
                <a:cs typeface="Calibri"/>
              </a:defRPr>
            </a:lvl1pPr>
            <a:lvl2pPr marL="457200" indent="0">
              <a:buNone/>
              <a:defRPr sz="2600">
                <a:solidFill>
                  <a:srgbClr val="FFFFFF"/>
                </a:solidFill>
                <a:latin typeface="Calibri"/>
                <a:cs typeface="Calibri"/>
              </a:defRPr>
            </a:lvl2pPr>
            <a:lvl3pPr marL="914400" indent="0">
              <a:buNone/>
              <a:defRPr sz="2600">
                <a:solidFill>
                  <a:srgbClr val="FFFFFF"/>
                </a:solidFill>
                <a:latin typeface="Calibri"/>
                <a:cs typeface="Calibri"/>
              </a:defRPr>
            </a:lvl3pPr>
            <a:lvl4pPr marL="1371600" indent="0">
              <a:buNone/>
              <a:defRPr sz="2600">
                <a:solidFill>
                  <a:srgbClr val="FFFFFF"/>
                </a:solidFill>
                <a:latin typeface="Calibri"/>
                <a:cs typeface="Calibri"/>
              </a:defRPr>
            </a:lvl4pPr>
            <a:lvl5pPr marL="1828800" indent="0">
              <a:buNone/>
              <a:defRPr sz="2600">
                <a:solidFill>
                  <a:srgbClr val="FFFFFF"/>
                </a:solidFill>
                <a:latin typeface="Calibri"/>
                <a:cs typeface="Calibri"/>
              </a:defRPr>
            </a:lvl5pPr>
          </a:lstStyle>
          <a:p>
            <a:pPr lvl="0"/>
            <a:r>
              <a:rPr lang="en-US" dirty="0"/>
              <a:t>Click to edit Master text styles</a:t>
            </a:r>
          </a:p>
        </p:txBody>
      </p:sp>
    </p:spTree>
    <p:extLst>
      <p:ext uri="{BB962C8B-B14F-4D97-AF65-F5344CB8AC3E}">
        <p14:creationId xmlns:p14="http://schemas.microsoft.com/office/powerpoint/2010/main" val="11490812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mage backgroun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0C564-9582-754D-BF52-11F0CBE8A0D6}"/>
              </a:ext>
            </a:extLst>
          </p:cNvPr>
          <p:cNvSpPr>
            <a:spLocks noGrp="1"/>
          </p:cNvSpPr>
          <p:nvPr>
            <p:ph type="title"/>
          </p:nvPr>
        </p:nvSpPr>
        <p:spPr>
          <a:xfrm>
            <a:off x="628650" y="2074862"/>
            <a:ext cx="7886700" cy="993775"/>
          </a:xfrm>
          <a:prstGeom prst="rect">
            <a:avLst/>
          </a:prstGeom>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2804917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8" name="Rectangle 7"/>
          <p:cNvSpPr/>
          <p:nvPr userDrawn="1"/>
        </p:nvSpPr>
        <p:spPr>
          <a:xfrm>
            <a:off x="-33790" y="1"/>
            <a:ext cx="9177789"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4" name="Title 13"/>
          <p:cNvSpPr>
            <a:spLocks noGrp="1"/>
          </p:cNvSpPr>
          <p:nvPr>
            <p:ph type="title"/>
          </p:nvPr>
        </p:nvSpPr>
        <p:spPr>
          <a:xfrm>
            <a:off x="360588" y="105841"/>
            <a:ext cx="8783413" cy="611516"/>
          </a:xfrm>
          <a:prstGeom prst="rect">
            <a:avLst/>
          </a:prstGeom>
          <a:ln>
            <a:noFill/>
          </a:ln>
        </p:spPr>
        <p:txBody>
          <a:bodyPr>
            <a:normAutofit/>
          </a:bodyPr>
          <a:lstStyle>
            <a:lvl1pPr algn="l">
              <a:defRPr sz="4000" b="0" baseline="0">
                <a:solidFill>
                  <a:schemeClr val="bg1"/>
                </a:solidFill>
                <a:latin typeface="Effra" panose="020B0603020203020204" pitchFamily="34" charset="77"/>
                <a:cs typeface="Calibri"/>
              </a:defRPr>
            </a:lvl1pPr>
          </a:lstStyle>
          <a:p>
            <a:endParaRPr lang="en-US" dirty="0"/>
          </a:p>
        </p:txBody>
      </p:sp>
      <p:sp>
        <p:nvSpPr>
          <p:cNvPr id="4" name="Text Placeholder 3"/>
          <p:cNvSpPr>
            <a:spLocks noGrp="1"/>
          </p:cNvSpPr>
          <p:nvPr>
            <p:ph type="body" sz="quarter" idx="10"/>
          </p:nvPr>
        </p:nvSpPr>
        <p:spPr>
          <a:xfrm>
            <a:off x="990600" y="1172767"/>
            <a:ext cx="7437438" cy="3014663"/>
          </a:xfrm>
          <a:prstGeom prst="rect">
            <a:avLst/>
          </a:prstGeom>
        </p:spPr>
        <p:txBody>
          <a:bodyPr>
            <a:normAutofit/>
          </a:bodyPr>
          <a:lstStyle>
            <a:lvl1pPr marL="0" indent="0">
              <a:buNone/>
              <a:defRPr sz="3600">
                <a:solidFill>
                  <a:schemeClr val="tx1"/>
                </a:solidFill>
                <a:latin typeface="Corbel" panose="020B0503020204020204" pitchFamily="34" charset="0"/>
                <a:cs typeface="Calibri"/>
              </a:defRPr>
            </a:lvl1pPr>
            <a:lvl2pPr marL="457200" indent="0">
              <a:buNone/>
              <a:defRPr sz="3600">
                <a:solidFill>
                  <a:schemeClr val="tx1"/>
                </a:solidFill>
                <a:latin typeface="Corbel" panose="020B0503020204020204" pitchFamily="34" charset="0"/>
                <a:cs typeface="Calibri"/>
              </a:defRPr>
            </a:lvl2pPr>
            <a:lvl3pPr marL="914400" indent="0">
              <a:buNone/>
              <a:defRPr sz="3600">
                <a:solidFill>
                  <a:schemeClr val="tx1"/>
                </a:solidFill>
                <a:latin typeface="Corbel" panose="020B0503020204020204" pitchFamily="34" charset="0"/>
                <a:cs typeface="Calibri"/>
              </a:defRPr>
            </a:lvl3pPr>
            <a:lvl4pPr marL="1371600" indent="0">
              <a:buNone/>
              <a:defRPr sz="3600">
                <a:solidFill>
                  <a:schemeClr val="tx1"/>
                </a:solidFill>
                <a:latin typeface="Corbel" panose="020B0503020204020204" pitchFamily="34" charset="0"/>
                <a:cs typeface="Calibri"/>
              </a:defRPr>
            </a:lvl4pPr>
            <a:lvl5pPr marL="1828800" indent="0">
              <a:buNone/>
              <a:defRPr sz="3600">
                <a:solidFill>
                  <a:schemeClr val="tx1"/>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3" name="Picture 2" descr="Icon&#10;&#10;Description automatically generated">
            <a:extLst>
              <a:ext uri="{FF2B5EF4-FFF2-40B4-BE49-F238E27FC236}">
                <a16:creationId xmlns:a16="http://schemas.microsoft.com/office/drawing/2014/main" id="{7CCABA71-9C42-A34C-AD15-8C4F7EDF54D6}"/>
              </a:ext>
            </a:extLst>
          </p:cNvPr>
          <p:cNvPicPr>
            <a:picLocks noChangeAspect="1"/>
          </p:cNvPicPr>
          <p:nvPr userDrawn="1"/>
        </p:nvPicPr>
        <p:blipFill>
          <a:blip r:embed="rId2"/>
          <a:stretch>
            <a:fillRect/>
          </a:stretch>
        </p:blipFill>
        <p:spPr>
          <a:xfrm>
            <a:off x="322533" y="3724843"/>
            <a:ext cx="786857" cy="1172767"/>
          </a:xfrm>
          <a:prstGeom prst="rect">
            <a:avLst/>
          </a:prstGeom>
        </p:spPr>
      </p:pic>
    </p:spTree>
    <p:extLst>
      <p:ext uri="{BB962C8B-B14F-4D97-AF65-F5344CB8AC3E}">
        <p14:creationId xmlns:p14="http://schemas.microsoft.com/office/powerpoint/2010/main" val="17692128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8" name="Content Placeholder 10"/>
          <p:cNvSpPr>
            <a:spLocks noGrp="1"/>
          </p:cNvSpPr>
          <p:nvPr>
            <p:ph sz="quarter" idx="2"/>
          </p:nvPr>
        </p:nvSpPr>
        <p:spPr>
          <a:xfrm>
            <a:off x="550533" y="1245582"/>
            <a:ext cx="7962443" cy="3160892"/>
          </a:xfrm>
          <a:prstGeom prst="rect">
            <a:avLst/>
          </a:prstGeom>
        </p:spPr>
        <p:txBody>
          <a:bodyPr/>
          <a:lstStyle>
            <a:lvl1pPr marL="0" indent="0">
              <a:buNone/>
              <a:defRPr sz="2800">
                <a:solidFill>
                  <a:srgbClr val="000000"/>
                </a:solidFill>
                <a:latin typeface="Corbel" panose="020B0503020204020204" pitchFamily="34" charset="0"/>
                <a:cs typeface="Calibri"/>
              </a:defRPr>
            </a:lvl1pPr>
            <a:lvl2pPr marL="457200" indent="0">
              <a:buNone/>
              <a:defRPr sz="2800">
                <a:solidFill>
                  <a:srgbClr val="000000"/>
                </a:solidFill>
                <a:latin typeface="Corbel" panose="020B0503020204020204" pitchFamily="34" charset="0"/>
                <a:cs typeface="Calibri"/>
              </a:defRPr>
            </a:lvl2pPr>
            <a:lvl3pPr marL="914400" indent="0">
              <a:buNone/>
              <a:defRPr sz="2800">
                <a:solidFill>
                  <a:srgbClr val="000000"/>
                </a:solidFill>
                <a:latin typeface="Corbel" panose="020B0503020204020204" pitchFamily="34" charset="0"/>
                <a:cs typeface="Calibri"/>
              </a:defRPr>
            </a:lvl3pPr>
            <a:lvl4pPr marL="1371600" indent="0">
              <a:buNone/>
              <a:defRPr sz="2800">
                <a:solidFill>
                  <a:srgbClr val="000000"/>
                </a:solidFill>
                <a:latin typeface="Corbel" panose="020B0503020204020204" pitchFamily="34" charset="0"/>
                <a:cs typeface="Calibri"/>
              </a:defRPr>
            </a:lvl4pPr>
            <a:lvl5pPr marL="1828800" indent="0">
              <a:buNone/>
              <a:defRPr sz="2800">
                <a:solidFill>
                  <a:srgbClr val="000000"/>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9"/>
          <p:cNvSpPr/>
          <p:nvPr userDrawn="1"/>
        </p:nvSpPr>
        <p:spPr>
          <a:xfrm>
            <a:off x="1" y="0"/>
            <a:ext cx="9143999"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1" name="Title 13"/>
          <p:cNvSpPr>
            <a:spLocks noGrp="1"/>
          </p:cNvSpPr>
          <p:nvPr>
            <p:ph type="title"/>
          </p:nvPr>
        </p:nvSpPr>
        <p:spPr>
          <a:xfrm>
            <a:off x="360588" y="105841"/>
            <a:ext cx="8783413" cy="611516"/>
          </a:xfrm>
          <a:prstGeom prst="rect">
            <a:avLst/>
          </a:prstGeom>
          <a:ln>
            <a:noFill/>
          </a:ln>
        </p:spPr>
        <p:txBody>
          <a:bodyPr>
            <a:normAutofit/>
          </a:bodyPr>
          <a:lstStyle>
            <a:lvl1pPr algn="ctr">
              <a:defRPr sz="4000" b="0" baseline="0">
                <a:solidFill>
                  <a:schemeClr val="bg1"/>
                </a:solidFill>
                <a:latin typeface="Effra" panose="020B0603020203020204" pitchFamily="34" charset="77"/>
                <a:cs typeface="Calibri"/>
              </a:defRPr>
            </a:lvl1pPr>
          </a:lstStyle>
          <a:p>
            <a:endParaRPr lang="en-US" dirty="0"/>
          </a:p>
        </p:txBody>
      </p:sp>
      <p:sp>
        <p:nvSpPr>
          <p:cNvPr id="13" name="Rectangle 12"/>
          <p:cNvSpPr/>
          <p:nvPr userDrawn="1"/>
        </p:nvSpPr>
        <p:spPr>
          <a:xfrm>
            <a:off x="0" y="4785780"/>
            <a:ext cx="9144000" cy="385732"/>
          </a:xfrm>
          <a:prstGeom prst="rect">
            <a:avLst/>
          </a:prstGeom>
          <a:solidFill>
            <a:srgbClr val="BB40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Tree>
    <p:extLst>
      <p:ext uri="{BB962C8B-B14F-4D97-AF65-F5344CB8AC3E}">
        <p14:creationId xmlns:p14="http://schemas.microsoft.com/office/powerpoint/2010/main" val="17696455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8" name="Content Placeholder 10"/>
          <p:cNvSpPr>
            <a:spLocks noGrp="1"/>
          </p:cNvSpPr>
          <p:nvPr>
            <p:ph sz="quarter" idx="2"/>
          </p:nvPr>
        </p:nvSpPr>
        <p:spPr>
          <a:xfrm>
            <a:off x="550533" y="1245582"/>
            <a:ext cx="7962443" cy="2686050"/>
          </a:xfrm>
          <a:prstGeom prst="rect">
            <a:avLst/>
          </a:prstGeom>
        </p:spPr>
        <p:txBody>
          <a:bodyPr/>
          <a:lstStyle>
            <a:lvl1pPr marL="0" indent="0">
              <a:buNone/>
              <a:defRPr sz="2800">
                <a:solidFill>
                  <a:srgbClr val="000000"/>
                </a:solidFill>
                <a:latin typeface="Corbel" panose="020B0503020204020204" pitchFamily="34" charset="0"/>
                <a:cs typeface="Calibri"/>
              </a:defRPr>
            </a:lvl1pPr>
            <a:lvl2pPr marL="457200" indent="0">
              <a:buNone/>
              <a:defRPr sz="2800">
                <a:solidFill>
                  <a:srgbClr val="000000"/>
                </a:solidFill>
                <a:latin typeface="Corbel" panose="020B0503020204020204" pitchFamily="34" charset="0"/>
                <a:cs typeface="Calibri"/>
              </a:defRPr>
            </a:lvl2pPr>
            <a:lvl3pPr marL="914400" indent="0">
              <a:buNone/>
              <a:defRPr sz="2800">
                <a:solidFill>
                  <a:srgbClr val="000000"/>
                </a:solidFill>
                <a:latin typeface="Corbel" panose="020B0503020204020204" pitchFamily="34" charset="0"/>
                <a:cs typeface="Calibri"/>
              </a:defRPr>
            </a:lvl3pPr>
            <a:lvl4pPr marL="1371600" indent="0">
              <a:buNone/>
              <a:defRPr sz="2800">
                <a:solidFill>
                  <a:srgbClr val="000000"/>
                </a:solidFill>
                <a:latin typeface="Corbel" panose="020B0503020204020204" pitchFamily="34" charset="0"/>
                <a:cs typeface="Calibri"/>
              </a:defRPr>
            </a:lvl4pPr>
            <a:lvl5pPr marL="1828800" indent="0">
              <a:buNone/>
              <a:defRPr sz="2800">
                <a:solidFill>
                  <a:srgbClr val="000000"/>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9"/>
          <p:cNvSpPr/>
          <p:nvPr userDrawn="1"/>
        </p:nvSpPr>
        <p:spPr>
          <a:xfrm>
            <a:off x="0" y="1"/>
            <a:ext cx="9144000"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1" name="Title 13"/>
          <p:cNvSpPr>
            <a:spLocks noGrp="1"/>
          </p:cNvSpPr>
          <p:nvPr>
            <p:ph type="title"/>
          </p:nvPr>
        </p:nvSpPr>
        <p:spPr>
          <a:xfrm>
            <a:off x="360589" y="105841"/>
            <a:ext cx="8434586" cy="611516"/>
          </a:xfrm>
          <a:prstGeom prst="rect">
            <a:avLst/>
          </a:prstGeom>
          <a:ln>
            <a:noFill/>
          </a:ln>
        </p:spPr>
        <p:txBody>
          <a:bodyPr>
            <a:normAutofit/>
          </a:bodyPr>
          <a:lstStyle>
            <a:lvl1pPr algn="l">
              <a:defRPr sz="4000" b="0" baseline="0">
                <a:solidFill>
                  <a:schemeClr val="bg1"/>
                </a:solidFill>
                <a:latin typeface="Effra" panose="020B0603020203020204" pitchFamily="34" charset="77"/>
                <a:cs typeface="Calibri"/>
              </a:defRPr>
            </a:lvl1pPr>
          </a:lstStyle>
          <a:p>
            <a:endParaRPr lang="en-US" dirty="0"/>
          </a:p>
        </p:txBody>
      </p:sp>
      <p:sp>
        <p:nvSpPr>
          <p:cNvPr id="12" name="Rectangle 11">
            <a:extLst>
              <a:ext uri="{FF2B5EF4-FFF2-40B4-BE49-F238E27FC236}">
                <a16:creationId xmlns:a16="http://schemas.microsoft.com/office/drawing/2014/main" id="{35827637-9DAB-BE46-8DC2-D992AD27F262}"/>
              </a:ext>
            </a:extLst>
          </p:cNvPr>
          <p:cNvSpPr/>
          <p:nvPr userDrawn="1"/>
        </p:nvSpPr>
        <p:spPr>
          <a:xfrm>
            <a:off x="0" y="4785780"/>
            <a:ext cx="9144000" cy="385732"/>
          </a:xfrm>
          <a:prstGeom prst="rect">
            <a:avLst/>
          </a:prstGeom>
          <a:solidFill>
            <a:srgbClr val="BB40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pic>
        <p:nvPicPr>
          <p:cNvPr id="9" name="Picture 8" descr="Icon&#10;&#10;Description automatically generated">
            <a:extLst>
              <a:ext uri="{FF2B5EF4-FFF2-40B4-BE49-F238E27FC236}">
                <a16:creationId xmlns:a16="http://schemas.microsoft.com/office/drawing/2014/main" id="{05D65756-2B6C-9541-9985-F2DFB4E41C7C}"/>
              </a:ext>
            </a:extLst>
          </p:cNvPr>
          <p:cNvPicPr>
            <a:picLocks noChangeAspect="1"/>
          </p:cNvPicPr>
          <p:nvPr userDrawn="1"/>
        </p:nvPicPr>
        <p:blipFill>
          <a:blip r:embed="rId2"/>
          <a:stretch>
            <a:fillRect/>
          </a:stretch>
        </p:blipFill>
        <p:spPr>
          <a:xfrm>
            <a:off x="8030436" y="3749518"/>
            <a:ext cx="786857" cy="1172767"/>
          </a:xfrm>
          <a:prstGeom prst="rect">
            <a:avLst/>
          </a:prstGeom>
        </p:spPr>
      </p:pic>
    </p:spTree>
    <p:extLst>
      <p:ext uri="{BB962C8B-B14F-4D97-AF65-F5344CB8AC3E}">
        <p14:creationId xmlns:p14="http://schemas.microsoft.com/office/powerpoint/2010/main" val="23075010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6253637"/>
      </p:ext>
    </p:extLst>
  </p:cSld>
  <p:clrMap bg1="lt1" tx1="dk1" bg2="lt2" tx2="dk2" accent1="accent1" accent2="accent2" accent3="accent3" accent4="accent4" accent5="accent5" accent6="accent6" hlink="hlink" folHlink="folHlink"/>
  <p:sldLayoutIdLst>
    <p:sldLayoutId id="2147483673" r:id="rId1"/>
    <p:sldLayoutId id="2147483699" r:id="rId2"/>
    <p:sldLayoutId id="2147483697" r:id="rId3"/>
    <p:sldLayoutId id="2147483702" r:id="rId4"/>
    <p:sldLayoutId id="2147483700" r:id="rId5"/>
    <p:sldLayoutId id="2147483698" r:id="rId6"/>
    <p:sldLayoutId id="2147483701" r:id="rId7"/>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hyperlink" Target="mailto:lydawards@soroptimist.org"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2" y="1479"/>
            <a:ext cx="9143998" cy="782132"/>
          </a:xfrm>
          <a:prstGeom prst="rect">
            <a:avLst/>
          </a:prstGeom>
          <a:solidFill>
            <a:srgbClr val="293374"/>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pt-BR">
              <a:solidFill>
                <a:srgbClr val="58144D"/>
              </a:solidFill>
            </a:endParaRPr>
          </a:p>
        </p:txBody>
      </p:sp>
      <p:sp>
        <p:nvSpPr>
          <p:cNvPr id="20" name="Footer Placeholder 2"/>
          <p:cNvSpPr txBox="1">
            <a:spLocks/>
          </p:cNvSpPr>
          <p:nvPr/>
        </p:nvSpPr>
        <p:spPr>
          <a:xfrm>
            <a:off x="0" y="180041"/>
            <a:ext cx="9144000" cy="425008"/>
          </a:xfrm>
          <a:prstGeom prst="rect">
            <a:avLst/>
          </a:prstGeom>
        </p:spPr>
        <p:txBody>
          <a:bodyPr vert="horz"/>
          <a:lstStyle>
            <a:defPPr>
              <a:defRPr lang="pt-B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pt-BR" sz="2000" b="0" i="0" u="none" spc="300" baseline="0">
                <a:latin typeface="Corbel" panose="020B0503020204020204" pitchFamily="34" charset="0"/>
                <a:cs typeface="Calibri"/>
              </a:rPr>
              <a:t>SOROPTIMIST INTERNATIONAL OF THE AMERICAS, INC.®</a:t>
            </a:r>
          </a:p>
          <a:p>
            <a:pPr algn="ctr" rtl="0"/>
            <a:endParaRPr lang="pt-BR" sz="2400" b="0" spc="300" dirty="0">
              <a:latin typeface="Tw Cen MT"/>
              <a:cs typeface="Tw Cen MT"/>
            </a:endParaRPr>
          </a:p>
        </p:txBody>
      </p:sp>
      <p:sp>
        <p:nvSpPr>
          <p:cNvPr id="22" name="Rectangle 21"/>
          <p:cNvSpPr/>
          <p:nvPr/>
        </p:nvSpPr>
        <p:spPr>
          <a:xfrm>
            <a:off x="2" y="4715733"/>
            <a:ext cx="9159676" cy="459854"/>
          </a:xfrm>
          <a:prstGeom prst="rect">
            <a:avLst/>
          </a:prstGeom>
          <a:solidFill>
            <a:srgbClr val="BB4076"/>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pt-BR">
              <a:solidFill>
                <a:schemeClr val="tx1">
                  <a:lumMod val="65000"/>
                  <a:lumOff val="35000"/>
                </a:schemeClr>
              </a:solidFill>
            </a:endParaRPr>
          </a:p>
        </p:txBody>
      </p:sp>
      <p:sp>
        <p:nvSpPr>
          <p:cNvPr id="10" name="TextBox 9"/>
          <p:cNvSpPr txBox="1"/>
          <p:nvPr/>
        </p:nvSpPr>
        <p:spPr>
          <a:xfrm>
            <a:off x="4255144" y="1181892"/>
            <a:ext cx="4904534" cy="1775871"/>
          </a:xfrm>
          <a:prstGeom prst="rect">
            <a:avLst/>
          </a:prstGeom>
          <a:noFill/>
        </p:spPr>
        <p:txBody>
          <a:bodyPr wrap="square" rtlCol="0">
            <a:spAutoFit/>
          </a:bodyPr>
          <a:lstStyle/>
          <a:p>
            <a:pPr algn="l" rtl="0">
              <a:lnSpc>
                <a:spcPct val="90000"/>
              </a:lnSpc>
              <a:spcAft>
                <a:spcPts val="600"/>
              </a:spcAft>
            </a:pPr>
            <a:r>
              <a:rPr lang="pt-BR" sz="2800" b="1" i="0" u="none" baseline="0">
                <a:solidFill>
                  <a:srgbClr val="293374"/>
                </a:solidFill>
                <a:latin typeface="Effra" panose="020B0603020203020204" pitchFamily="34" charset="77"/>
                <a:cs typeface="Tw Cen MT"/>
              </a:rPr>
              <a:t>Divulgação comunitária para os </a:t>
            </a:r>
            <a:r>
              <a:rPr lang="pt-BR" sz="2800" b="1" i="1" u="none" baseline="0">
                <a:solidFill>
                  <a:srgbClr val="293374"/>
                </a:solidFill>
                <a:latin typeface="Effra" panose="020B0603020203020204" pitchFamily="34" charset="77"/>
                <a:cs typeface="Tw Cen MT"/>
              </a:rPr>
              <a:t>Prêmios Viva o Seu Sonho</a:t>
            </a:r>
            <a:r>
              <a:rPr lang="pt-BR" sz="2800" b="1" i="0" u="none" baseline="0">
                <a:solidFill>
                  <a:srgbClr val="293374"/>
                </a:solidFill>
                <a:latin typeface="Effra" panose="020B0603020203020204" pitchFamily="34" charset="77"/>
                <a:cs typeface="Tw Cen MT"/>
              </a:rPr>
              <a:t>:</a:t>
            </a:r>
          </a:p>
          <a:p>
            <a:pPr algn="l" rtl="0">
              <a:lnSpc>
                <a:spcPct val="90000"/>
              </a:lnSpc>
            </a:pPr>
            <a:r>
              <a:rPr lang="pt-BR" sz="3000" b="1" i="0" u="none" baseline="0">
                <a:solidFill>
                  <a:srgbClr val="BB4076"/>
                </a:solidFill>
                <a:latin typeface="Effra" panose="020B0603020203020204" pitchFamily="34" charset="77"/>
                <a:cs typeface="Tw Cen MT"/>
              </a:rPr>
              <a:t>Recrutando candidatas de forma eficaz</a:t>
            </a:r>
          </a:p>
        </p:txBody>
      </p:sp>
      <p:sp>
        <p:nvSpPr>
          <p:cNvPr id="3" name="TextBox 2">
            <a:extLst>
              <a:ext uri="{FF2B5EF4-FFF2-40B4-BE49-F238E27FC236}">
                <a16:creationId xmlns:a16="http://schemas.microsoft.com/office/drawing/2014/main" id="{DAC064BB-F697-1D46-A1F3-B18A749C9FDB}"/>
              </a:ext>
            </a:extLst>
          </p:cNvPr>
          <p:cNvSpPr txBox="1"/>
          <p:nvPr/>
        </p:nvSpPr>
        <p:spPr>
          <a:xfrm>
            <a:off x="4255144" y="3246307"/>
            <a:ext cx="4352675" cy="369332"/>
          </a:xfrm>
          <a:prstGeom prst="rect">
            <a:avLst/>
          </a:prstGeom>
          <a:noFill/>
        </p:spPr>
        <p:txBody>
          <a:bodyPr wrap="square" rtlCol="0">
            <a:spAutoFit/>
          </a:bodyPr>
          <a:lstStyle/>
          <a:p>
            <a:pPr algn="l" rtl="0"/>
            <a:r>
              <a:rPr lang="pt-BR" b="0" i="0" u="none" baseline="0">
                <a:latin typeface="Corbel" panose="020B0503020204020204" pitchFamily="34" charset="0"/>
                <a:cs typeface="Tw Cen MT"/>
              </a:rPr>
              <a:t>NOME DA APRESENTADORA, CARGO DA APRESENTADORA</a:t>
            </a:r>
          </a:p>
        </p:txBody>
      </p:sp>
      <p:pic>
        <p:nvPicPr>
          <p:cNvPr id="9" name="Picture 8">
            <a:extLst>
              <a:ext uri="{FF2B5EF4-FFF2-40B4-BE49-F238E27FC236}">
                <a16:creationId xmlns:a16="http://schemas.microsoft.com/office/drawing/2014/main" id="{D3EDCED1-01A3-5648-B7CD-AB6374511CA4}"/>
              </a:ext>
            </a:extLst>
          </p:cNvPr>
          <p:cNvPicPr>
            <a:picLocks noChangeAspect="1"/>
          </p:cNvPicPr>
          <p:nvPr/>
        </p:nvPicPr>
        <p:blipFill>
          <a:blip r:embed="rId3"/>
          <a:stretch>
            <a:fillRect/>
          </a:stretch>
        </p:blipFill>
        <p:spPr>
          <a:xfrm>
            <a:off x="4402026" y="3031688"/>
            <a:ext cx="2140157" cy="45719"/>
          </a:xfrm>
          <a:prstGeom prst="rect">
            <a:avLst/>
          </a:prstGeom>
        </p:spPr>
      </p:pic>
      <p:pic>
        <p:nvPicPr>
          <p:cNvPr id="7" name="Picture 6" descr="Padrão de fundo&#10;&#10;Descrição gerada automaticamente">
            <a:extLst>
              <a:ext uri="{FF2B5EF4-FFF2-40B4-BE49-F238E27FC236}">
                <a16:creationId xmlns:a16="http://schemas.microsoft.com/office/drawing/2014/main" id="{C705C4EE-4A47-B149-99A4-3B0613D31538}"/>
              </a:ext>
            </a:extLst>
          </p:cNvPr>
          <p:cNvPicPr>
            <a:picLocks noChangeAspect="1"/>
          </p:cNvPicPr>
          <p:nvPr/>
        </p:nvPicPr>
        <p:blipFill rotWithShape="1">
          <a:blip r:embed="rId4"/>
          <a:srcRect r="31013"/>
          <a:stretch/>
        </p:blipFill>
        <p:spPr>
          <a:xfrm rot="10800000">
            <a:off x="-1" y="783611"/>
            <a:ext cx="4083803" cy="3932122"/>
          </a:xfrm>
          <a:prstGeom prst="rect">
            <a:avLst/>
          </a:prstGeom>
        </p:spPr>
      </p:pic>
      <p:pic>
        <p:nvPicPr>
          <p:cNvPr id="14" name="Picture 13" descr="Logotipo&#10;&#10;Descrição gerada automaticamente">
            <a:extLst>
              <a:ext uri="{FF2B5EF4-FFF2-40B4-BE49-F238E27FC236}">
                <a16:creationId xmlns:a16="http://schemas.microsoft.com/office/drawing/2014/main" id="{EB7856D0-3E6F-1A4C-A3F6-BF83EA09E9BC}"/>
              </a:ext>
            </a:extLst>
          </p:cNvPr>
          <p:cNvPicPr>
            <a:picLocks noChangeAspect="1"/>
          </p:cNvPicPr>
          <p:nvPr/>
        </p:nvPicPr>
        <p:blipFill>
          <a:blip r:embed="rId5"/>
          <a:stretch>
            <a:fillRect/>
          </a:stretch>
        </p:blipFill>
        <p:spPr>
          <a:xfrm>
            <a:off x="492675" y="1448965"/>
            <a:ext cx="3098451" cy="2478761"/>
          </a:xfrm>
          <a:prstGeom prst="rect">
            <a:avLst/>
          </a:prstGeom>
        </p:spPr>
      </p:pic>
      <p:sp>
        <p:nvSpPr>
          <p:cNvPr id="6" name="TextBox 5">
            <a:extLst>
              <a:ext uri="{FF2B5EF4-FFF2-40B4-BE49-F238E27FC236}">
                <a16:creationId xmlns:a16="http://schemas.microsoft.com/office/drawing/2014/main" id="{EB8DFD5D-C5F2-2978-B7D7-3B6E49BDCA6A}"/>
              </a:ext>
            </a:extLst>
          </p:cNvPr>
          <p:cNvSpPr txBox="1"/>
          <p:nvPr/>
        </p:nvSpPr>
        <p:spPr>
          <a:xfrm>
            <a:off x="4255144" y="3927726"/>
            <a:ext cx="2495227" cy="369332"/>
          </a:xfrm>
          <a:prstGeom prst="rect">
            <a:avLst/>
          </a:prstGeom>
          <a:noFill/>
        </p:spPr>
        <p:txBody>
          <a:bodyPr wrap="square" rtlCol="0">
            <a:spAutoFit/>
          </a:bodyPr>
          <a:lstStyle/>
          <a:p>
            <a:pPr algn="l" rtl="0"/>
            <a:r>
              <a:rPr lang="pt-BR" b="0" i="0" u="none" baseline="0">
                <a:latin typeface="Corbel" panose="020B0503020204020204" pitchFamily="34" charset="0"/>
                <a:cs typeface="Tw Cen MT"/>
              </a:rPr>
              <a:t>Outono de 2025</a:t>
            </a:r>
          </a:p>
        </p:txBody>
      </p:sp>
    </p:spTree>
    <p:extLst>
      <p:ext uri="{BB962C8B-B14F-4D97-AF65-F5344CB8AC3E}">
        <p14:creationId xmlns:p14="http://schemas.microsoft.com/office/powerpoint/2010/main" val="15643068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lstStyle/>
          <a:p>
            <a:endParaRPr lang="pt-BR" dirty="0"/>
          </a:p>
        </p:txBody>
      </p:sp>
      <p:sp>
        <p:nvSpPr>
          <p:cNvPr id="3" name="Title 2"/>
          <p:cNvSpPr>
            <a:spLocks noGrp="1"/>
          </p:cNvSpPr>
          <p:nvPr>
            <p:ph type="title"/>
          </p:nvPr>
        </p:nvSpPr>
        <p:spPr/>
        <p:txBody>
          <a:bodyPr/>
          <a:lstStyle/>
          <a:p>
            <a:pPr rtl="0"/>
            <a:r>
              <a:rPr lang="pt-BR" b="0" i="0" u="none" baseline="0"/>
              <a:t>Todo mundo pode ajudar a recrutar!</a:t>
            </a:r>
          </a:p>
        </p:txBody>
      </p:sp>
      <p:sp>
        <p:nvSpPr>
          <p:cNvPr id="5" name="Footer Placeholder 2">
            <a:extLst>
              <a:ext uri="{FF2B5EF4-FFF2-40B4-BE49-F238E27FC236}">
                <a16:creationId xmlns:a16="http://schemas.microsoft.com/office/drawing/2014/main" id="{DA39520B-3977-4A4F-8AF3-149499756909}"/>
              </a:ext>
            </a:extLst>
          </p:cNvPr>
          <p:cNvSpPr txBox="1">
            <a:spLocks/>
          </p:cNvSpPr>
          <p:nvPr/>
        </p:nvSpPr>
        <p:spPr>
          <a:xfrm>
            <a:off x="0" y="4828901"/>
            <a:ext cx="9144000" cy="314599"/>
          </a:xfrm>
          <a:prstGeom prst="rect">
            <a:avLst/>
          </a:prstGeom>
        </p:spPr>
        <p:txBody>
          <a:bodyPr vert="horz"/>
          <a:lstStyle>
            <a:defPPr>
              <a:defRPr lang="pt-B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pt-BR" sz="1400" b="0" i="0" u="none" spc="300" baseline="0">
                <a:solidFill>
                  <a:srgbClr val="BB4076"/>
                </a:solidFill>
                <a:latin typeface="Corbel" panose="020B0503020204020204" pitchFamily="34" charset="0"/>
                <a:cs typeface="Calibri"/>
              </a:rPr>
              <a:t>SIA | OUTONO DE 2025 | </a:t>
            </a:r>
            <a:r>
              <a:rPr lang="pt-BR" sz="1400" b="0" i="0" u="none" baseline="0">
                <a:solidFill>
                  <a:srgbClr val="BB4076"/>
                </a:solidFill>
                <a:latin typeface="Corbel" panose="020B0503020204020204" pitchFamily="34" charset="0"/>
                <a:cs typeface="Calibri"/>
              </a:rPr>
              <a:t>Recrutando candidatas de forma eficaz</a:t>
            </a:r>
          </a:p>
        </p:txBody>
      </p:sp>
      <p:pic>
        <p:nvPicPr>
          <p:cNvPr id="6" name="Picture 5" descr="Um grupo de mulheres dando um high five umas às outras&#10;&#10;O conteúdo gerado por IA pode estar incorreto.">
            <a:extLst>
              <a:ext uri="{FF2B5EF4-FFF2-40B4-BE49-F238E27FC236}">
                <a16:creationId xmlns:a16="http://schemas.microsoft.com/office/drawing/2014/main" id="{5915D21B-81CE-99A7-CAA9-BEE281E5B30C}"/>
              </a:ext>
            </a:extLst>
          </p:cNvPr>
          <p:cNvPicPr>
            <a:picLocks noChangeAspect="1"/>
          </p:cNvPicPr>
          <p:nvPr/>
        </p:nvPicPr>
        <p:blipFill>
          <a:blip r:embed="rId3"/>
          <a:srcRect t="6335" r="15446" b="28735"/>
          <a:stretch>
            <a:fillRect/>
          </a:stretch>
        </p:blipFill>
        <p:spPr>
          <a:xfrm>
            <a:off x="0" y="824592"/>
            <a:ext cx="9144000" cy="3949816"/>
          </a:xfrm>
          <a:prstGeom prst="rect">
            <a:avLst/>
          </a:prstGeom>
        </p:spPr>
      </p:pic>
    </p:spTree>
    <p:extLst>
      <p:ext uri="{BB962C8B-B14F-4D97-AF65-F5344CB8AC3E}">
        <p14:creationId xmlns:p14="http://schemas.microsoft.com/office/powerpoint/2010/main" val="30045868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rtl="0"/>
            <a:r>
              <a:rPr lang="pt-BR" b="0" i="0" u="none" baseline="0"/>
              <a:t>Como recrutar candidatas</a:t>
            </a:r>
          </a:p>
        </p:txBody>
      </p:sp>
      <p:sp>
        <p:nvSpPr>
          <p:cNvPr id="3" name="Text Placeholder 2"/>
          <p:cNvSpPr>
            <a:spLocks noGrp="1"/>
          </p:cNvSpPr>
          <p:nvPr>
            <p:ph type="body" sz="quarter" idx="10"/>
          </p:nvPr>
        </p:nvSpPr>
        <p:spPr>
          <a:xfrm>
            <a:off x="3395473" y="1213022"/>
            <a:ext cx="5642826" cy="611516"/>
          </a:xfrm>
        </p:spPr>
        <p:txBody>
          <a:bodyPr>
            <a:normAutofit fontScale="85000" lnSpcReduction="20000"/>
          </a:bodyPr>
          <a:lstStyle/>
          <a:p>
            <a:pPr algn="r" rtl="0"/>
            <a:r>
              <a:rPr lang="pt-BR" sz="2400" b="1" i="0" u="none" baseline="0">
                <a:solidFill>
                  <a:srgbClr val="BB4076"/>
                </a:solidFill>
              </a:rPr>
              <a:t>Seja uma representante e promova a conscientização!</a:t>
            </a:r>
          </a:p>
        </p:txBody>
      </p:sp>
      <p:sp>
        <p:nvSpPr>
          <p:cNvPr id="4" name="Text Placeholder 3"/>
          <p:cNvSpPr>
            <a:spLocks noGrp="1"/>
          </p:cNvSpPr>
          <p:nvPr>
            <p:ph type="body" idx="11"/>
          </p:nvPr>
        </p:nvSpPr>
        <p:spPr>
          <a:xfrm>
            <a:off x="486008" y="1126075"/>
            <a:ext cx="2571138" cy="3069342"/>
          </a:xfrm>
        </p:spPr>
        <p:txBody>
          <a:bodyPr/>
          <a:lstStyle/>
          <a:p>
            <a:pPr algn="r" rtl="0">
              <a:spcBef>
                <a:spcPts val="0"/>
              </a:spcBef>
            </a:pPr>
            <a:r>
              <a:rPr lang="pt-BR" sz="3200" b="1" i="0" u="none" baseline="0" dirty="0"/>
              <a:t>Divulgue! </a:t>
            </a:r>
          </a:p>
        </p:txBody>
      </p:sp>
      <p:sp>
        <p:nvSpPr>
          <p:cNvPr id="5" name="Footer Placeholder 2">
            <a:extLst>
              <a:ext uri="{FF2B5EF4-FFF2-40B4-BE49-F238E27FC236}">
                <a16:creationId xmlns:a16="http://schemas.microsoft.com/office/drawing/2014/main" id="{4B033523-14B4-A842-8855-D90489900592}"/>
              </a:ext>
            </a:extLst>
          </p:cNvPr>
          <p:cNvSpPr txBox="1">
            <a:spLocks/>
          </p:cNvSpPr>
          <p:nvPr/>
        </p:nvSpPr>
        <p:spPr>
          <a:xfrm>
            <a:off x="0" y="4828901"/>
            <a:ext cx="9144000" cy="314599"/>
          </a:xfrm>
          <a:prstGeom prst="rect">
            <a:avLst/>
          </a:prstGeom>
        </p:spPr>
        <p:txBody>
          <a:bodyPr vert="horz"/>
          <a:lstStyle>
            <a:defPPr>
              <a:defRPr lang="pt-B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pt-BR" sz="1400" b="0" i="0" u="none" spc="300" baseline="0">
                <a:latin typeface="Corbel" panose="020B0503020204020204" pitchFamily="34" charset="0"/>
                <a:cs typeface="Calibri"/>
              </a:rPr>
              <a:t>SIA | OUTONO DE 2025 | </a:t>
            </a:r>
            <a:r>
              <a:rPr lang="pt-BR" sz="1400" b="0" i="0" u="none" baseline="0">
                <a:latin typeface="Corbel" panose="020B0503020204020204" pitchFamily="34" charset="0"/>
                <a:cs typeface="Calibri"/>
              </a:rPr>
              <a:t>Recrutando candidatas de forma eficaz</a:t>
            </a:r>
          </a:p>
        </p:txBody>
      </p:sp>
      <p:pic>
        <p:nvPicPr>
          <p:cNvPr id="9" name="Picture 8" descr="Um close de um logotipo&#10;&#10;O conteúdo gerado por IA pode estar incorreto.">
            <a:extLst>
              <a:ext uri="{FF2B5EF4-FFF2-40B4-BE49-F238E27FC236}">
                <a16:creationId xmlns:a16="http://schemas.microsoft.com/office/drawing/2014/main" id="{60EF41C9-B3C3-9B0E-17E1-9C3A84288E08}"/>
              </a:ext>
            </a:extLst>
          </p:cNvPr>
          <p:cNvPicPr>
            <a:picLocks noChangeAspect="1"/>
          </p:cNvPicPr>
          <p:nvPr/>
        </p:nvPicPr>
        <p:blipFill>
          <a:blip r:embed="rId3"/>
          <a:stretch>
            <a:fillRect/>
          </a:stretch>
        </p:blipFill>
        <p:spPr>
          <a:xfrm>
            <a:off x="3457217" y="2660746"/>
            <a:ext cx="3233294" cy="1684916"/>
          </a:xfrm>
          <a:prstGeom prst="rect">
            <a:avLst/>
          </a:prstGeom>
        </p:spPr>
      </p:pic>
      <p:pic>
        <p:nvPicPr>
          <p:cNvPr id="11" name="Picture 10" descr="Uma pessoa sentada em uma das quatro cadeiras segurando um computador&#10;&#10;O conteúdo gerado por IA pode estar incorreto.">
            <a:extLst>
              <a:ext uri="{FF2B5EF4-FFF2-40B4-BE49-F238E27FC236}">
                <a16:creationId xmlns:a16="http://schemas.microsoft.com/office/drawing/2014/main" id="{8FBB88CC-0AB4-0131-CED3-C9C44984C8BF}"/>
              </a:ext>
            </a:extLst>
          </p:cNvPr>
          <p:cNvPicPr>
            <a:picLocks noChangeAspect="1"/>
          </p:cNvPicPr>
          <p:nvPr/>
        </p:nvPicPr>
        <p:blipFill>
          <a:blip r:embed="rId4"/>
          <a:srcRect t="32212" r="16040"/>
          <a:stretch>
            <a:fillRect/>
          </a:stretch>
        </p:blipFill>
        <p:spPr>
          <a:xfrm>
            <a:off x="3395473" y="1828800"/>
            <a:ext cx="5748527" cy="2610733"/>
          </a:xfrm>
          <a:prstGeom prst="rect">
            <a:avLst/>
          </a:prstGeom>
        </p:spPr>
      </p:pic>
      <p:pic>
        <p:nvPicPr>
          <p:cNvPr id="17" name="Picture 16" descr="Desenho de uma pessoa segurando um megafone&#10;&#10;O conteúdo gerado por IA pode estar incorreto.">
            <a:extLst>
              <a:ext uri="{FF2B5EF4-FFF2-40B4-BE49-F238E27FC236}">
                <a16:creationId xmlns:a16="http://schemas.microsoft.com/office/drawing/2014/main" id="{CCECFA5D-4497-73A7-910E-CC99A229885E}"/>
              </a:ext>
            </a:extLst>
          </p:cNvPr>
          <p:cNvPicPr>
            <a:picLocks noChangeAspect="1"/>
          </p:cNvPicPr>
          <p:nvPr/>
        </p:nvPicPr>
        <p:blipFill>
          <a:blip r:embed="rId5"/>
          <a:srcRect r="36435"/>
          <a:stretch>
            <a:fillRect/>
          </a:stretch>
        </p:blipFill>
        <p:spPr>
          <a:xfrm>
            <a:off x="288014" y="1732400"/>
            <a:ext cx="3468458" cy="3069342"/>
          </a:xfrm>
          <a:prstGeom prst="rect">
            <a:avLst/>
          </a:prstGeom>
        </p:spPr>
      </p:pic>
    </p:spTree>
    <p:extLst>
      <p:ext uri="{BB962C8B-B14F-4D97-AF65-F5344CB8AC3E}">
        <p14:creationId xmlns:p14="http://schemas.microsoft.com/office/powerpoint/2010/main" val="28848215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F56FE2-BE14-349C-F7E5-82172BF0F6B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B4FBB37-1D34-B4AC-CFF7-22308E1CE860}"/>
              </a:ext>
            </a:extLst>
          </p:cNvPr>
          <p:cNvSpPr>
            <a:spLocks noGrp="1"/>
          </p:cNvSpPr>
          <p:nvPr>
            <p:ph type="title"/>
          </p:nvPr>
        </p:nvSpPr>
        <p:spPr/>
        <p:txBody>
          <a:bodyPr/>
          <a:lstStyle/>
          <a:p>
            <a:pPr rtl="0"/>
            <a:r>
              <a:rPr lang="pt-BR" b="0" i="0" u="none" baseline="0"/>
              <a:t>Entenda o básico</a:t>
            </a:r>
          </a:p>
        </p:txBody>
      </p:sp>
      <p:sp>
        <p:nvSpPr>
          <p:cNvPr id="5" name="Footer Placeholder 2">
            <a:extLst>
              <a:ext uri="{FF2B5EF4-FFF2-40B4-BE49-F238E27FC236}">
                <a16:creationId xmlns:a16="http://schemas.microsoft.com/office/drawing/2014/main" id="{677FCAE4-F4A1-B7D8-8E8E-C87F67AF9930}"/>
              </a:ext>
            </a:extLst>
          </p:cNvPr>
          <p:cNvSpPr txBox="1">
            <a:spLocks/>
          </p:cNvSpPr>
          <p:nvPr/>
        </p:nvSpPr>
        <p:spPr>
          <a:xfrm>
            <a:off x="0" y="4828901"/>
            <a:ext cx="9144000" cy="314599"/>
          </a:xfrm>
          <a:prstGeom prst="rect">
            <a:avLst/>
          </a:prstGeom>
        </p:spPr>
        <p:txBody>
          <a:bodyPr vert="horz"/>
          <a:lstStyle>
            <a:defPPr>
              <a:defRPr lang="pt-B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pt-BR" sz="1400" b="0" i="0" u="none" spc="300" baseline="0">
                <a:solidFill>
                  <a:srgbClr val="BB4076"/>
                </a:solidFill>
                <a:latin typeface="Corbel" panose="020B0503020204020204" pitchFamily="34" charset="0"/>
                <a:cs typeface="Calibri"/>
              </a:rPr>
              <a:t>SIA | OUTONO DE 2025 | </a:t>
            </a:r>
            <a:r>
              <a:rPr lang="pt-BR" sz="1400" b="0" i="0" u="none" baseline="0">
                <a:solidFill>
                  <a:srgbClr val="BB4076"/>
                </a:solidFill>
                <a:latin typeface="Corbel" panose="020B0503020204020204" pitchFamily="34" charset="0"/>
                <a:cs typeface="Calibri"/>
              </a:rPr>
              <a:t>Recrutando candidatas de forma eficaz</a:t>
            </a:r>
          </a:p>
        </p:txBody>
      </p:sp>
      <p:sp>
        <p:nvSpPr>
          <p:cNvPr id="11" name="Text Placeholder 3">
            <a:extLst>
              <a:ext uri="{FF2B5EF4-FFF2-40B4-BE49-F238E27FC236}">
                <a16:creationId xmlns:a16="http://schemas.microsoft.com/office/drawing/2014/main" id="{054CB29C-EF77-4D35-683C-765F46CC3D4D}"/>
              </a:ext>
            </a:extLst>
          </p:cNvPr>
          <p:cNvSpPr>
            <a:spLocks noGrp="1"/>
          </p:cNvSpPr>
          <p:nvPr>
            <p:ph type="body" sz="quarter" idx="10"/>
          </p:nvPr>
        </p:nvSpPr>
        <p:spPr>
          <a:xfrm>
            <a:off x="569128" y="1203049"/>
            <a:ext cx="8229600" cy="3485943"/>
          </a:xfrm>
        </p:spPr>
        <p:txBody>
          <a:bodyPr/>
          <a:lstStyle/>
          <a:p>
            <a:pPr marL="457200" indent="-457200" algn="l" rtl="0">
              <a:spcBef>
                <a:spcPts val="0"/>
              </a:spcBef>
              <a:spcAft>
                <a:spcPts val="1200"/>
              </a:spcAft>
              <a:buClr>
                <a:srgbClr val="BB4076"/>
              </a:buClr>
              <a:buFont typeface="Wingdings" panose="05000000000000000000" pitchFamily="2" charset="2"/>
              <a:buChar char="§"/>
            </a:pPr>
            <a:r>
              <a:rPr lang="pt-BR" sz="2800" b="0" i="0" u="none" baseline="0" dirty="0"/>
              <a:t>Requisitos de elegibilidade</a:t>
            </a:r>
          </a:p>
          <a:p>
            <a:pPr marL="457200" indent="-457200" algn="l" rtl="0">
              <a:spcBef>
                <a:spcPts val="0"/>
              </a:spcBef>
              <a:spcAft>
                <a:spcPts val="1200"/>
              </a:spcAft>
              <a:buClr>
                <a:srgbClr val="BB4076"/>
              </a:buClr>
              <a:buFont typeface="Wingdings" panose="05000000000000000000" pitchFamily="2" charset="2"/>
              <a:buChar char="§"/>
            </a:pPr>
            <a:r>
              <a:rPr lang="pt-BR" sz="2800" b="0" i="0" u="none" baseline="0" dirty="0"/>
              <a:t>Requisitos para inscrição</a:t>
            </a:r>
          </a:p>
          <a:p>
            <a:pPr marL="457200" indent="-457200" algn="l" rtl="0">
              <a:spcBef>
                <a:spcPts val="0"/>
              </a:spcBef>
              <a:spcAft>
                <a:spcPts val="1200"/>
              </a:spcAft>
              <a:buClr>
                <a:srgbClr val="BB4076"/>
              </a:buClr>
              <a:buFont typeface="Wingdings" panose="05000000000000000000" pitchFamily="2" charset="2"/>
              <a:buChar char="§"/>
            </a:pPr>
            <a:r>
              <a:rPr lang="pt-BR" sz="2800" b="0" i="0" u="none" baseline="0" dirty="0"/>
              <a:t>Como se candidatar</a:t>
            </a:r>
          </a:p>
          <a:p>
            <a:pPr marL="457200" indent="-457200" algn="l" rtl="0">
              <a:spcBef>
                <a:spcPts val="0"/>
              </a:spcBef>
              <a:spcAft>
                <a:spcPts val="1200"/>
              </a:spcAft>
              <a:buClr>
                <a:srgbClr val="BB4076"/>
              </a:buClr>
              <a:buFont typeface="Wingdings" panose="05000000000000000000" pitchFamily="2" charset="2"/>
              <a:buChar char="§"/>
            </a:pPr>
            <a:r>
              <a:rPr lang="pt-BR" sz="2800" b="0" i="0" u="none" baseline="0" dirty="0"/>
              <a:t>Prazo: 15 de novembro</a:t>
            </a:r>
          </a:p>
          <a:p>
            <a:pPr marL="457200" indent="-457200" algn="l" rtl="0">
              <a:spcBef>
                <a:spcPts val="0"/>
              </a:spcBef>
              <a:spcAft>
                <a:spcPts val="1200"/>
              </a:spcAft>
              <a:buClr>
                <a:srgbClr val="BB4076"/>
              </a:buClr>
              <a:buFont typeface="Wingdings" panose="05000000000000000000" pitchFamily="2" charset="2"/>
              <a:buChar char="§"/>
            </a:pPr>
            <a:r>
              <a:rPr lang="pt-BR" sz="2800" b="0" i="0" u="none" baseline="0" dirty="0"/>
              <a:t>Dúvidas? Escreva para </a:t>
            </a:r>
            <a:r>
              <a:rPr lang="pt-BR" sz="2800" b="0" i="0" u="none" baseline="0" dirty="0">
                <a:hlinkClick r:id="rId3"/>
              </a:rPr>
              <a:t>lydawards@soroptimist.org</a:t>
            </a:r>
            <a:endParaRPr lang="pt-BR" sz="2800" dirty="0"/>
          </a:p>
        </p:txBody>
      </p:sp>
      <p:cxnSp>
        <p:nvCxnSpPr>
          <p:cNvPr id="13" name="Straight Connector 12">
            <a:extLst>
              <a:ext uri="{FF2B5EF4-FFF2-40B4-BE49-F238E27FC236}">
                <a16:creationId xmlns:a16="http://schemas.microsoft.com/office/drawing/2014/main" id="{0ED7BB6E-8BD0-FAF8-1A25-9C5305978D8B}"/>
              </a:ext>
            </a:extLst>
          </p:cNvPr>
          <p:cNvCxnSpPr>
            <a:cxnSpLocks/>
          </p:cNvCxnSpPr>
          <p:nvPr/>
        </p:nvCxnSpPr>
        <p:spPr>
          <a:xfrm>
            <a:off x="0" y="4709152"/>
            <a:ext cx="9144000" cy="81481"/>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pic>
        <p:nvPicPr>
          <p:cNvPr id="15" name="Picture 14">
            <a:extLst>
              <a:ext uri="{FF2B5EF4-FFF2-40B4-BE49-F238E27FC236}">
                <a16:creationId xmlns:a16="http://schemas.microsoft.com/office/drawing/2014/main" id="{67CB8D04-E8AC-3FF7-D789-240B34452DF6}"/>
              </a:ext>
            </a:extLst>
          </p:cNvPr>
          <p:cNvPicPr>
            <a:picLocks noChangeAspect="1"/>
          </p:cNvPicPr>
          <p:nvPr/>
        </p:nvPicPr>
        <p:blipFill>
          <a:blip r:embed="rId4"/>
          <a:srcRect/>
          <a:stretch/>
        </p:blipFill>
        <p:spPr>
          <a:xfrm>
            <a:off x="5437914" y="1575235"/>
            <a:ext cx="2722325" cy="1364458"/>
          </a:xfrm>
          <a:prstGeom prst="rect">
            <a:avLst/>
          </a:prstGeom>
        </p:spPr>
      </p:pic>
    </p:spTree>
    <p:extLst>
      <p:ext uri="{BB962C8B-B14F-4D97-AF65-F5344CB8AC3E}">
        <p14:creationId xmlns:p14="http://schemas.microsoft.com/office/powerpoint/2010/main" val="3899265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5F6D03-18CC-D837-8D30-12D129D6B7F5}"/>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34A8168-3071-055F-FCAE-0846B8B009A5}"/>
              </a:ext>
            </a:extLst>
          </p:cNvPr>
          <p:cNvSpPr>
            <a:spLocks noGrp="1"/>
          </p:cNvSpPr>
          <p:nvPr>
            <p:ph sz="quarter" idx="2"/>
          </p:nvPr>
        </p:nvSpPr>
        <p:spPr>
          <a:xfrm>
            <a:off x="360588" y="1086131"/>
            <a:ext cx="8424133" cy="2743485"/>
          </a:xfrm>
        </p:spPr>
        <p:txBody>
          <a:bodyPr numCol="2"/>
          <a:lstStyle/>
          <a:p>
            <a:pPr marL="171450" indent="-171450" algn="l" rtl="0">
              <a:spcBef>
                <a:spcPts val="0"/>
              </a:spcBef>
              <a:spcAft>
                <a:spcPts val="600"/>
              </a:spcAft>
              <a:buClr>
                <a:srgbClr val="BB4076"/>
              </a:buClr>
              <a:buFont typeface="Arial" panose="020B0604020202020204" pitchFamily="34" charset="0"/>
              <a:buChar char="•"/>
            </a:pPr>
            <a:r>
              <a:rPr lang="pt-BR" sz="1400" b="0" i="0" u="none" baseline="0"/>
              <a:t>Escolas locais </a:t>
            </a:r>
            <a:r>
              <a:rPr lang="pt-BR" sz="1400" b="0" i="1" u="none" baseline="0"/>
              <a:t>(centros de ensino superior, universidades, centros de educação para adultos, escolas profissionalizantes/técnicas)</a:t>
            </a:r>
          </a:p>
          <a:p>
            <a:pPr marL="171450" lvl="0" indent="-171450" algn="l" rtl="0">
              <a:spcBef>
                <a:spcPts val="0"/>
              </a:spcBef>
              <a:spcAft>
                <a:spcPts val="600"/>
              </a:spcAft>
              <a:buClr>
                <a:srgbClr val="BB4076"/>
              </a:buClr>
              <a:buFont typeface="Arial" panose="020B0604020202020204" pitchFamily="34" charset="0"/>
              <a:buChar char="•"/>
            </a:pPr>
            <a:r>
              <a:rPr lang="pt-BR" sz="1400" b="0" i="0" u="none" baseline="0"/>
              <a:t>Centros comunitários/recreativos </a:t>
            </a:r>
          </a:p>
          <a:p>
            <a:pPr marL="171450" lvl="0" indent="-171450" algn="l" rtl="0">
              <a:spcBef>
                <a:spcPts val="0"/>
              </a:spcBef>
              <a:spcAft>
                <a:spcPts val="600"/>
              </a:spcAft>
              <a:buClr>
                <a:srgbClr val="BB4076"/>
              </a:buClr>
              <a:buFont typeface="Arial" panose="020B0604020202020204" pitchFamily="34" charset="0"/>
              <a:buChar char="•"/>
            </a:pPr>
            <a:r>
              <a:rPr lang="pt-BR" sz="1400" b="0" i="0" u="none" baseline="0"/>
              <a:t>Organizações beneficentes</a:t>
            </a:r>
          </a:p>
          <a:p>
            <a:pPr marL="171450" lvl="0" indent="-171450" algn="l" rtl="0">
              <a:spcBef>
                <a:spcPts val="0"/>
              </a:spcBef>
              <a:spcAft>
                <a:spcPts val="600"/>
              </a:spcAft>
              <a:buClr>
                <a:srgbClr val="BB4076"/>
              </a:buClr>
              <a:buFont typeface="Arial" panose="020B0604020202020204" pitchFamily="34" charset="0"/>
              <a:buChar char="•"/>
            </a:pPr>
            <a:r>
              <a:rPr lang="pt-BR" sz="1400" b="0" i="0" u="none" baseline="0"/>
              <a:t>Abrigos para pessoas em situação de rua e programas de moradia de transição</a:t>
            </a:r>
          </a:p>
          <a:p>
            <a:pPr marL="171450" lvl="0" indent="-171450" algn="l" rtl="0">
              <a:spcBef>
                <a:spcPts val="0"/>
              </a:spcBef>
              <a:spcAft>
                <a:spcPts val="600"/>
              </a:spcAft>
              <a:buClr>
                <a:srgbClr val="BB4076"/>
              </a:buClr>
              <a:buFont typeface="Arial" panose="020B0604020202020204" pitchFamily="34" charset="0"/>
              <a:buChar char="•"/>
            </a:pPr>
            <a:r>
              <a:rPr lang="pt-BR" sz="1400" b="0" i="0" u="none" baseline="0"/>
              <a:t>Abrigos para vítimas de violência doméstica </a:t>
            </a:r>
          </a:p>
          <a:p>
            <a:pPr marL="171450" lvl="0" indent="-171450" algn="l" rtl="0">
              <a:spcBef>
                <a:spcPts val="0"/>
              </a:spcBef>
              <a:spcAft>
                <a:spcPts val="600"/>
              </a:spcAft>
              <a:buClr>
                <a:srgbClr val="BB4076"/>
              </a:buClr>
              <a:buFont typeface="Arial" panose="020B0604020202020204" pitchFamily="34" charset="0"/>
              <a:buChar char="•"/>
            </a:pPr>
            <a:r>
              <a:rPr lang="pt-BR" sz="1400" b="0" i="0" u="none" baseline="0"/>
              <a:t>Bancos de alimentos </a:t>
            </a:r>
          </a:p>
          <a:p>
            <a:pPr marL="171450" lvl="0" indent="-171450" algn="l" rtl="0">
              <a:spcBef>
                <a:spcPts val="0"/>
              </a:spcBef>
              <a:spcAft>
                <a:spcPts val="600"/>
              </a:spcAft>
              <a:buClr>
                <a:srgbClr val="BB4076"/>
              </a:buClr>
              <a:buFont typeface="Arial" panose="020B0604020202020204" pitchFamily="34" charset="0"/>
              <a:buChar char="•"/>
            </a:pPr>
            <a:r>
              <a:rPr lang="pt-BR" sz="1400" b="0" i="0" u="none" baseline="0"/>
              <a:t>Centros de saúde da mulher </a:t>
            </a:r>
          </a:p>
          <a:p>
            <a:pPr marL="171450" indent="-171450" algn="l" rtl="0">
              <a:spcBef>
                <a:spcPts val="0"/>
              </a:spcBef>
              <a:spcAft>
                <a:spcPts val="600"/>
              </a:spcAft>
              <a:buClr>
                <a:srgbClr val="BB4076"/>
              </a:buClr>
              <a:buFont typeface="Arial" panose="020B0604020202020204" pitchFamily="34" charset="0"/>
              <a:buChar char="•"/>
            </a:pPr>
            <a:r>
              <a:rPr lang="pt-BR" sz="1400" b="0" i="0" u="none" baseline="0"/>
              <a:t>Clínicas de saúde comunitárias </a:t>
            </a:r>
          </a:p>
          <a:p>
            <a:pPr marL="171450" lvl="0" indent="-171450" algn="l" rtl="0">
              <a:spcBef>
                <a:spcPts val="0"/>
              </a:spcBef>
              <a:spcAft>
                <a:spcPts val="600"/>
              </a:spcAft>
              <a:buClr>
                <a:srgbClr val="BB4076"/>
              </a:buClr>
              <a:buFont typeface="Arial" panose="020B0604020202020204" pitchFamily="34" charset="0"/>
              <a:buChar char="•"/>
            </a:pPr>
            <a:r>
              <a:rPr lang="pt-BR" sz="1400" b="0" i="0" u="none" baseline="0"/>
              <a:t>Creches </a:t>
            </a:r>
          </a:p>
          <a:p>
            <a:pPr marL="171450" indent="-171450" algn="l" rtl="0">
              <a:spcBef>
                <a:spcPts val="0"/>
              </a:spcBef>
              <a:spcAft>
                <a:spcPts val="600"/>
              </a:spcAft>
              <a:buClr>
                <a:srgbClr val="BB4076"/>
              </a:buClr>
              <a:buFont typeface="Arial" panose="020B0604020202020204" pitchFamily="34" charset="0"/>
              <a:buChar char="•"/>
            </a:pPr>
            <a:r>
              <a:rPr lang="pt-BR" sz="1400" b="0" i="0" u="none" baseline="0"/>
              <a:t>Órgãos públicos de assistência social </a:t>
            </a:r>
          </a:p>
          <a:p>
            <a:pPr marL="171450" lvl="0" indent="-171450" algn="l" rtl="0">
              <a:spcBef>
                <a:spcPts val="0"/>
              </a:spcBef>
              <a:spcAft>
                <a:spcPts val="600"/>
              </a:spcAft>
              <a:buClr>
                <a:srgbClr val="BB4076"/>
              </a:buClr>
              <a:buFont typeface="Arial" panose="020B0604020202020204" pitchFamily="34" charset="0"/>
              <a:buChar char="•"/>
            </a:pPr>
            <a:r>
              <a:rPr lang="pt-BR" sz="1400" b="0" i="0" u="none" baseline="0"/>
              <a:t>Programas de inserção no mercado de trabalho </a:t>
            </a:r>
          </a:p>
          <a:p>
            <a:pPr marL="171450" lvl="0" indent="-171450" algn="l" rtl="0">
              <a:spcBef>
                <a:spcPts val="0"/>
              </a:spcBef>
              <a:spcAft>
                <a:spcPts val="600"/>
              </a:spcAft>
              <a:buClr>
                <a:srgbClr val="BB4076"/>
              </a:buClr>
              <a:buFont typeface="Arial" panose="020B0604020202020204" pitchFamily="34" charset="0"/>
              <a:buChar char="•"/>
            </a:pPr>
            <a:r>
              <a:rPr lang="pt-BR" sz="1400" b="0" i="0" u="none" baseline="0"/>
              <a:t>Agências de emprego</a:t>
            </a:r>
          </a:p>
          <a:p>
            <a:pPr marL="171450" lvl="0" indent="-171450" algn="l" rtl="0">
              <a:spcBef>
                <a:spcPts val="0"/>
              </a:spcBef>
              <a:spcAft>
                <a:spcPts val="600"/>
              </a:spcAft>
              <a:buClr>
                <a:srgbClr val="BB4076"/>
              </a:buClr>
              <a:buFont typeface="Arial" panose="020B0604020202020204" pitchFamily="34" charset="0"/>
              <a:buChar char="•"/>
            </a:pPr>
            <a:r>
              <a:rPr lang="pt-BR" sz="1400" b="0" i="0" u="none" baseline="0"/>
              <a:t>Feiras locais de emprego/carreira </a:t>
            </a:r>
          </a:p>
          <a:p>
            <a:pPr marL="171450" lvl="0" indent="-171450" algn="l" rtl="0">
              <a:spcBef>
                <a:spcPts val="0"/>
              </a:spcBef>
              <a:spcAft>
                <a:spcPts val="600"/>
              </a:spcAft>
              <a:buClr>
                <a:srgbClr val="BB4076"/>
              </a:buClr>
              <a:buFont typeface="Arial" panose="020B0604020202020204" pitchFamily="34" charset="0"/>
              <a:buChar char="•"/>
            </a:pPr>
            <a:r>
              <a:rPr lang="pt-BR" sz="1400" b="0" i="0" u="none" baseline="0"/>
              <a:t>Centros de recuperação e reabilitação para dependentes químicos</a:t>
            </a:r>
          </a:p>
          <a:p>
            <a:pPr marL="171450" lvl="0" indent="-171450" algn="l" rtl="0">
              <a:spcBef>
                <a:spcPts val="0"/>
              </a:spcBef>
              <a:spcAft>
                <a:spcPts val="600"/>
              </a:spcAft>
              <a:buClr>
                <a:srgbClr val="BB4076"/>
              </a:buClr>
              <a:buFont typeface="Arial" panose="020B0604020202020204" pitchFamily="34" charset="0"/>
              <a:buChar char="•"/>
            </a:pPr>
            <a:r>
              <a:rPr lang="pt-BR" sz="1400" b="0" i="0" u="none" baseline="0"/>
              <a:t>Organizações que trabalham com mulheres e meninas </a:t>
            </a:r>
          </a:p>
          <a:p>
            <a:pPr marL="171450" lvl="0" indent="-171450" algn="l" rtl="0">
              <a:spcBef>
                <a:spcPts val="0"/>
              </a:spcBef>
              <a:spcAft>
                <a:spcPts val="600"/>
              </a:spcAft>
              <a:buClr>
                <a:srgbClr val="BB4076"/>
              </a:buClr>
              <a:buFont typeface="Arial" panose="020B0604020202020204" pitchFamily="34" charset="0"/>
              <a:buChar char="•"/>
            </a:pPr>
            <a:r>
              <a:rPr lang="pt-BR" sz="1400" b="0" i="0" u="none" baseline="0"/>
              <a:t>Bibliotecas</a:t>
            </a:r>
          </a:p>
          <a:p>
            <a:pPr marL="171450" indent="-171450" algn="l" rtl="0">
              <a:spcBef>
                <a:spcPts val="0"/>
              </a:spcBef>
              <a:spcAft>
                <a:spcPts val="600"/>
              </a:spcAft>
              <a:buClr>
                <a:srgbClr val="BB4076"/>
              </a:buClr>
              <a:buFont typeface="Arial" panose="020B0604020202020204" pitchFamily="34" charset="0"/>
              <a:buChar char="•"/>
            </a:pPr>
            <a:r>
              <a:rPr lang="pt-BR" sz="1400" b="0" i="0" u="none" baseline="0"/>
              <a:t>Centros religiosos </a:t>
            </a:r>
          </a:p>
        </p:txBody>
      </p:sp>
      <p:sp>
        <p:nvSpPr>
          <p:cNvPr id="4" name="Title 3">
            <a:extLst>
              <a:ext uri="{FF2B5EF4-FFF2-40B4-BE49-F238E27FC236}">
                <a16:creationId xmlns:a16="http://schemas.microsoft.com/office/drawing/2014/main" id="{96629420-AB80-E7F3-605A-D5FEE9C3587E}"/>
              </a:ext>
            </a:extLst>
          </p:cNvPr>
          <p:cNvSpPr>
            <a:spLocks noGrp="1"/>
          </p:cNvSpPr>
          <p:nvPr>
            <p:ph type="title"/>
          </p:nvPr>
        </p:nvSpPr>
        <p:spPr/>
        <p:txBody>
          <a:bodyPr>
            <a:normAutofit fontScale="90000"/>
          </a:bodyPr>
          <a:lstStyle/>
          <a:p>
            <a:pPr rtl="0"/>
            <a:r>
              <a:rPr lang="pt-BR" b="0" i="0" u="none" baseline="0" dirty="0"/>
              <a:t>Faça uma lista de organizações que você pode contatar</a:t>
            </a:r>
          </a:p>
        </p:txBody>
      </p:sp>
      <p:sp>
        <p:nvSpPr>
          <p:cNvPr id="7" name="Footer Placeholder 2">
            <a:extLst>
              <a:ext uri="{FF2B5EF4-FFF2-40B4-BE49-F238E27FC236}">
                <a16:creationId xmlns:a16="http://schemas.microsoft.com/office/drawing/2014/main" id="{01BF8DEA-6D08-705E-4713-1FE47174139A}"/>
              </a:ext>
            </a:extLst>
          </p:cNvPr>
          <p:cNvSpPr txBox="1">
            <a:spLocks/>
          </p:cNvSpPr>
          <p:nvPr/>
        </p:nvSpPr>
        <p:spPr>
          <a:xfrm>
            <a:off x="0" y="4828901"/>
            <a:ext cx="9144000" cy="314599"/>
          </a:xfrm>
          <a:prstGeom prst="rect">
            <a:avLst/>
          </a:prstGeom>
        </p:spPr>
        <p:txBody>
          <a:bodyPr vert="horz"/>
          <a:lstStyle>
            <a:defPPr>
              <a:defRPr lang="pt-B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pt-BR" sz="1400" b="0" i="0" u="none" spc="300" baseline="0">
                <a:latin typeface="Corbel" panose="020B0503020204020204" pitchFamily="34" charset="0"/>
                <a:cs typeface="Calibri"/>
              </a:rPr>
              <a:t>SIA | OUTONO DE 2025 | </a:t>
            </a:r>
            <a:r>
              <a:rPr lang="pt-BR" sz="1400" b="0" i="0" u="none" baseline="0">
                <a:latin typeface="Corbel" panose="020B0503020204020204" pitchFamily="34" charset="0"/>
                <a:cs typeface="Calibri"/>
              </a:rPr>
              <a:t>Recrutando candidatas de forma eficaz</a:t>
            </a:r>
          </a:p>
          <a:p>
            <a:pPr algn="ctr" rtl="0"/>
            <a:endParaRPr lang="pt-BR" sz="2400" b="0" spc="300" dirty="0">
              <a:latin typeface="Tw Cen MT"/>
              <a:cs typeface="Tw Cen MT"/>
            </a:endParaRPr>
          </a:p>
        </p:txBody>
      </p:sp>
      <p:sp>
        <p:nvSpPr>
          <p:cNvPr id="3" name="Text Placeholder 2">
            <a:extLst>
              <a:ext uri="{FF2B5EF4-FFF2-40B4-BE49-F238E27FC236}">
                <a16:creationId xmlns:a16="http://schemas.microsoft.com/office/drawing/2014/main" id="{4588BE5A-5E00-FA6D-340E-AFCA4C15BEE2}"/>
              </a:ext>
            </a:extLst>
          </p:cNvPr>
          <p:cNvSpPr txBox="1">
            <a:spLocks/>
          </p:cNvSpPr>
          <p:nvPr/>
        </p:nvSpPr>
        <p:spPr>
          <a:xfrm>
            <a:off x="1601608" y="4057369"/>
            <a:ext cx="5377439" cy="614936"/>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rtl="0">
              <a:buNone/>
            </a:pPr>
            <a:r>
              <a:rPr lang="pt-BR" sz="2600" b="1" i="0" u="none" baseline="0">
                <a:solidFill>
                  <a:srgbClr val="293374"/>
                </a:solidFill>
              </a:rPr>
              <a:t>Pense em quem você já conhece!</a:t>
            </a:r>
          </a:p>
        </p:txBody>
      </p:sp>
    </p:spTree>
    <p:extLst>
      <p:ext uri="{BB962C8B-B14F-4D97-AF65-F5344CB8AC3E}">
        <p14:creationId xmlns:p14="http://schemas.microsoft.com/office/powerpoint/2010/main" val="7700833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B415CD-0A58-DF60-368B-E2376EEA2A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714460-437E-1607-35CB-FCF925AB7C7B}"/>
              </a:ext>
            </a:extLst>
          </p:cNvPr>
          <p:cNvSpPr>
            <a:spLocks noGrp="1"/>
          </p:cNvSpPr>
          <p:nvPr>
            <p:ph type="title"/>
          </p:nvPr>
        </p:nvSpPr>
        <p:spPr/>
        <p:txBody>
          <a:bodyPr>
            <a:normAutofit fontScale="90000"/>
          </a:bodyPr>
          <a:lstStyle/>
          <a:p>
            <a:pPr algn="l" rtl="0"/>
            <a:r>
              <a:rPr lang="pt-BR" b="0" i="0" u="none" baseline="0"/>
              <a:t>DICA DE OURO:</a:t>
            </a:r>
          </a:p>
        </p:txBody>
      </p:sp>
      <p:sp>
        <p:nvSpPr>
          <p:cNvPr id="4" name="Text Placeholder 3">
            <a:extLst>
              <a:ext uri="{FF2B5EF4-FFF2-40B4-BE49-F238E27FC236}">
                <a16:creationId xmlns:a16="http://schemas.microsoft.com/office/drawing/2014/main" id="{C336D9EB-A289-75AB-590C-80111686160D}"/>
              </a:ext>
            </a:extLst>
          </p:cNvPr>
          <p:cNvSpPr>
            <a:spLocks noGrp="1"/>
          </p:cNvSpPr>
          <p:nvPr>
            <p:ph type="body" idx="11"/>
          </p:nvPr>
        </p:nvSpPr>
        <p:spPr>
          <a:xfrm>
            <a:off x="500185" y="1220422"/>
            <a:ext cx="2641599" cy="3069342"/>
          </a:xfrm>
        </p:spPr>
        <p:txBody>
          <a:bodyPr/>
          <a:lstStyle/>
          <a:p>
            <a:pPr algn="r" rtl="0"/>
            <a:r>
              <a:rPr lang="pt-BR" b="1" i="0" u="none" baseline="0">
                <a:solidFill>
                  <a:srgbClr val="BB4076"/>
                </a:solidFill>
              </a:rPr>
              <a:t>Desenvolva</a:t>
            </a:r>
            <a:r>
              <a:rPr lang="pt-BR" b="1" i="0" u="none" baseline="0"/>
              <a:t> </a:t>
            </a:r>
            <a:r>
              <a:rPr lang="pt-BR" sz="2800" b="1" i="0" u="none" baseline="0">
                <a:solidFill>
                  <a:schemeClr val="bg1"/>
                </a:solidFill>
              </a:rPr>
              <a:t>contatos pessoais </a:t>
            </a:r>
            <a:r>
              <a:rPr lang="pt-BR" b="1" i="0" u="none" baseline="0">
                <a:solidFill>
                  <a:schemeClr val="bg1"/>
                </a:solidFill>
              </a:rPr>
              <a:t>e</a:t>
            </a:r>
            <a:r>
              <a:rPr lang="pt-BR" b="1" i="0" u="none" baseline="0"/>
              <a:t> </a:t>
            </a:r>
            <a:r>
              <a:rPr lang="pt-BR" sz="2800" b="1" i="0" u="none" baseline="0">
                <a:solidFill>
                  <a:schemeClr val="bg1"/>
                </a:solidFill>
              </a:rPr>
              <a:t>relacionamentos diretos</a:t>
            </a:r>
            <a:r>
              <a:rPr lang="pt-BR" b="1" i="0" u="none" baseline="0"/>
              <a:t>.</a:t>
            </a:r>
          </a:p>
        </p:txBody>
      </p:sp>
      <p:sp>
        <p:nvSpPr>
          <p:cNvPr id="5" name="Footer Placeholder 2">
            <a:extLst>
              <a:ext uri="{FF2B5EF4-FFF2-40B4-BE49-F238E27FC236}">
                <a16:creationId xmlns:a16="http://schemas.microsoft.com/office/drawing/2014/main" id="{BCC69BD0-D5D9-F8E8-656A-8ECE7934383F}"/>
              </a:ext>
            </a:extLst>
          </p:cNvPr>
          <p:cNvSpPr txBox="1">
            <a:spLocks/>
          </p:cNvSpPr>
          <p:nvPr/>
        </p:nvSpPr>
        <p:spPr>
          <a:xfrm>
            <a:off x="0" y="4828901"/>
            <a:ext cx="9144000" cy="314599"/>
          </a:xfrm>
          <a:prstGeom prst="rect">
            <a:avLst/>
          </a:prstGeom>
        </p:spPr>
        <p:txBody>
          <a:bodyPr vert="horz"/>
          <a:lstStyle>
            <a:defPPr>
              <a:defRPr lang="pt-B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pt-BR" sz="1400" b="0" i="0" u="none" spc="300" baseline="0">
                <a:latin typeface="Corbel" panose="020B0503020204020204" pitchFamily="34" charset="0"/>
                <a:cs typeface="Calibri"/>
              </a:rPr>
              <a:t>SIA | OUTONO DE 2025 | </a:t>
            </a:r>
            <a:r>
              <a:rPr lang="pt-BR" sz="1400" b="0" i="0" u="none" baseline="0">
                <a:latin typeface="Corbel" panose="020B0503020204020204" pitchFamily="34" charset="0"/>
                <a:cs typeface="Calibri"/>
              </a:rPr>
              <a:t>Recrutando candidatas de forma eficaz</a:t>
            </a:r>
          </a:p>
        </p:txBody>
      </p:sp>
      <p:pic>
        <p:nvPicPr>
          <p:cNvPr id="12" name="Picture 11" descr="Uma pessoa apertando a mão de outra pessoa&#10;&#10;O conteúdo gerado por IA pode estar incorreto.">
            <a:extLst>
              <a:ext uri="{FF2B5EF4-FFF2-40B4-BE49-F238E27FC236}">
                <a16:creationId xmlns:a16="http://schemas.microsoft.com/office/drawing/2014/main" id="{C37F87C9-4A39-1F93-8253-7D1C6A681787}"/>
              </a:ext>
            </a:extLst>
          </p:cNvPr>
          <p:cNvPicPr>
            <a:picLocks noChangeAspect="1"/>
          </p:cNvPicPr>
          <p:nvPr/>
        </p:nvPicPr>
        <p:blipFill>
          <a:blip r:embed="rId3"/>
          <a:srcRect l="6447" r="14661" b="4020"/>
          <a:stretch>
            <a:fillRect/>
          </a:stretch>
        </p:blipFill>
        <p:spPr>
          <a:xfrm>
            <a:off x="3402052" y="1086273"/>
            <a:ext cx="4877181" cy="3337640"/>
          </a:xfrm>
          <a:prstGeom prst="rect">
            <a:avLst/>
          </a:prstGeom>
        </p:spPr>
      </p:pic>
    </p:spTree>
    <p:extLst>
      <p:ext uri="{BB962C8B-B14F-4D97-AF65-F5344CB8AC3E}">
        <p14:creationId xmlns:p14="http://schemas.microsoft.com/office/powerpoint/2010/main" val="5783932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93374"/>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257B879-712D-905F-FDC8-FDEF71096E2B}"/>
              </a:ext>
            </a:extLst>
          </p:cNvPr>
          <p:cNvSpPr/>
          <p:nvPr/>
        </p:nvSpPr>
        <p:spPr>
          <a:xfrm>
            <a:off x="0" y="0"/>
            <a:ext cx="9144000" cy="794409"/>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rtl="0"/>
            <a:endParaRPr lang="pt-BR"/>
          </a:p>
        </p:txBody>
      </p:sp>
      <p:sp>
        <p:nvSpPr>
          <p:cNvPr id="5" name="Rectangle 4">
            <a:extLst>
              <a:ext uri="{FF2B5EF4-FFF2-40B4-BE49-F238E27FC236}">
                <a16:creationId xmlns:a16="http://schemas.microsoft.com/office/drawing/2014/main" id="{E306C8D2-2123-A42D-BD34-3C778552A402}"/>
              </a:ext>
            </a:extLst>
          </p:cNvPr>
          <p:cNvSpPr/>
          <p:nvPr/>
        </p:nvSpPr>
        <p:spPr>
          <a:xfrm>
            <a:off x="0" y="4727304"/>
            <a:ext cx="9144000" cy="41522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rtl="0"/>
            <a:endParaRPr lang="pt-BR"/>
          </a:p>
        </p:txBody>
      </p:sp>
      <p:sp>
        <p:nvSpPr>
          <p:cNvPr id="3" name="Footer Placeholder 2">
            <a:extLst>
              <a:ext uri="{FF2B5EF4-FFF2-40B4-BE49-F238E27FC236}">
                <a16:creationId xmlns:a16="http://schemas.microsoft.com/office/drawing/2014/main" id="{F3672160-BF9D-D700-CADC-3A7BDCC79CDC}"/>
              </a:ext>
            </a:extLst>
          </p:cNvPr>
          <p:cNvSpPr txBox="1">
            <a:spLocks/>
          </p:cNvSpPr>
          <p:nvPr/>
        </p:nvSpPr>
        <p:spPr>
          <a:xfrm>
            <a:off x="0" y="4828901"/>
            <a:ext cx="9144000" cy="314599"/>
          </a:xfrm>
          <a:prstGeom prst="rect">
            <a:avLst/>
          </a:prstGeom>
        </p:spPr>
        <p:txBody>
          <a:bodyPr vert="horz"/>
          <a:lstStyle>
            <a:defPPr>
              <a:defRPr lang="pt-B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pt-BR" sz="1400" b="0" i="0" u="none" spc="300" baseline="0">
                <a:solidFill>
                  <a:srgbClr val="BB4076"/>
                </a:solidFill>
                <a:latin typeface="Corbel" panose="020B0503020204020204" pitchFamily="34" charset="0"/>
                <a:cs typeface="Calibri"/>
              </a:rPr>
              <a:t>SIA | OUTONO DE 2025 | </a:t>
            </a:r>
            <a:r>
              <a:rPr lang="pt-BR" sz="1400" b="0" i="0" u="none" baseline="0">
                <a:solidFill>
                  <a:srgbClr val="BB4076"/>
                </a:solidFill>
                <a:latin typeface="Corbel" panose="020B0503020204020204" pitchFamily="34" charset="0"/>
                <a:cs typeface="Calibri"/>
              </a:rPr>
              <a:t>Recrutando candidatas de forma eficaz</a:t>
            </a:r>
          </a:p>
        </p:txBody>
      </p:sp>
      <p:sp>
        <p:nvSpPr>
          <p:cNvPr id="4" name="Title 2">
            <a:extLst>
              <a:ext uri="{FF2B5EF4-FFF2-40B4-BE49-F238E27FC236}">
                <a16:creationId xmlns:a16="http://schemas.microsoft.com/office/drawing/2014/main" id="{B2F0A3F6-7E66-7821-BACF-B2E49CDB9EDC}"/>
              </a:ext>
            </a:extLst>
          </p:cNvPr>
          <p:cNvSpPr txBox="1">
            <a:spLocks/>
          </p:cNvSpPr>
          <p:nvPr/>
        </p:nvSpPr>
        <p:spPr>
          <a:xfrm>
            <a:off x="457200" y="66877"/>
            <a:ext cx="8229600" cy="632178"/>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rtl="0"/>
            <a:r>
              <a:rPr lang="pt-BR" sz="3600" b="0" i="0" u="none" baseline="0">
                <a:solidFill>
                  <a:srgbClr val="BB4076"/>
                </a:solidFill>
              </a:rPr>
              <a:t>Modelos personalizáveis</a:t>
            </a:r>
          </a:p>
        </p:txBody>
      </p:sp>
      <p:pic>
        <p:nvPicPr>
          <p:cNvPr id="6" name="Picture 5">
            <a:extLst>
              <a:ext uri="{FF2B5EF4-FFF2-40B4-BE49-F238E27FC236}">
                <a16:creationId xmlns:a16="http://schemas.microsoft.com/office/drawing/2014/main" id="{C9E9A472-F31F-2B52-4A60-850C1824528F}"/>
              </a:ext>
            </a:extLst>
          </p:cNvPr>
          <p:cNvPicPr>
            <a:picLocks noChangeAspect="1"/>
          </p:cNvPicPr>
          <p:nvPr/>
        </p:nvPicPr>
        <p:blipFill>
          <a:blip r:embed="rId3"/>
          <a:srcRect/>
          <a:stretch/>
        </p:blipFill>
        <p:spPr>
          <a:xfrm rot="21111612">
            <a:off x="677015" y="1238954"/>
            <a:ext cx="2685016" cy="3250811"/>
          </a:xfrm>
          <a:prstGeom prst="rect">
            <a:avLst/>
          </a:prstGeom>
        </p:spPr>
      </p:pic>
      <p:pic>
        <p:nvPicPr>
          <p:cNvPr id="7" name="Picture 6">
            <a:extLst>
              <a:ext uri="{FF2B5EF4-FFF2-40B4-BE49-F238E27FC236}">
                <a16:creationId xmlns:a16="http://schemas.microsoft.com/office/drawing/2014/main" id="{86517C68-0CF6-3CFA-349A-2D8823C858FC}"/>
              </a:ext>
            </a:extLst>
          </p:cNvPr>
          <p:cNvPicPr>
            <a:picLocks noChangeAspect="1"/>
          </p:cNvPicPr>
          <p:nvPr/>
        </p:nvPicPr>
        <p:blipFill>
          <a:blip r:embed="rId4"/>
          <a:srcRect/>
          <a:stretch/>
        </p:blipFill>
        <p:spPr>
          <a:xfrm>
            <a:off x="1983286" y="987811"/>
            <a:ext cx="2672501" cy="3348775"/>
          </a:xfrm>
          <a:prstGeom prst="rect">
            <a:avLst/>
          </a:prstGeom>
        </p:spPr>
      </p:pic>
      <p:pic>
        <p:nvPicPr>
          <p:cNvPr id="8" name="Picture 7">
            <a:extLst>
              <a:ext uri="{FF2B5EF4-FFF2-40B4-BE49-F238E27FC236}">
                <a16:creationId xmlns:a16="http://schemas.microsoft.com/office/drawing/2014/main" id="{0C4A9627-0D91-5EE6-D0C3-988E0FC04B89}"/>
              </a:ext>
            </a:extLst>
          </p:cNvPr>
          <p:cNvPicPr>
            <a:picLocks noChangeAspect="1"/>
          </p:cNvPicPr>
          <p:nvPr/>
        </p:nvPicPr>
        <p:blipFill>
          <a:blip r:embed="rId5"/>
          <a:srcRect/>
          <a:stretch/>
        </p:blipFill>
        <p:spPr>
          <a:xfrm rot="775217">
            <a:off x="3162434" y="1084208"/>
            <a:ext cx="2584999" cy="3333813"/>
          </a:xfrm>
          <a:prstGeom prst="rect">
            <a:avLst/>
          </a:prstGeom>
        </p:spPr>
      </p:pic>
      <p:sp>
        <p:nvSpPr>
          <p:cNvPr id="13" name="Title 2">
            <a:extLst>
              <a:ext uri="{FF2B5EF4-FFF2-40B4-BE49-F238E27FC236}">
                <a16:creationId xmlns:a16="http://schemas.microsoft.com/office/drawing/2014/main" id="{025BEE1C-3253-297E-11AC-689879B2D805}"/>
              </a:ext>
            </a:extLst>
          </p:cNvPr>
          <p:cNvSpPr txBox="1">
            <a:spLocks/>
          </p:cNvSpPr>
          <p:nvPr/>
        </p:nvSpPr>
        <p:spPr>
          <a:xfrm>
            <a:off x="6564774" y="3557838"/>
            <a:ext cx="2122026" cy="911752"/>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rtl="0"/>
            <a:r>
              <a:rPr lang="pt-BR" sz="2400" b="0" i="0" u="none" baseline="0" dirty="0">
                <a:solidFill>
                  <a:schemeClr val="bg1"/>
                </a:solidFill>
              </a:rPr>
              <a:t>Baixe, edite e envie!</a:t>
            </a:r>
          </a:p>
        </p:txBody>
      </p:sp>
      <p:sp>
        <p:nvSpPr>
          <p:cNvPr id="14" name="Title 2">
            <a:extLst>
              <a:ext uri="{FF2B5EF4-FFF2-40B4-BE49-F238E27FC236}">
                <a16:creationId xmlns:a16="http://schemas.microsoft.com/office/drawing/2014/main" id="{4E7D3AAC-C25C-6AF3-E538-80418A9C86D9}"/>
              </a:ext>
            </a:extLst>
          </p:cNvPr>
          <p:cNvSpPr txBox="1">
            <a:spLocks/>
          </p:cNvSpPr>
          <p:nvPr/>
        </p:nvSpPr>
        <p:spPr>
          <a:xfrm>
            <a:off x="6157211" y="1089773"/>
            <a:ext cx="2937152" cy="1898095"/>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285750" indent="-285750" algn="l" rtl="0">
              <a:spcAft>
                <a:spcPts val="600"/>
              </a:spcAft>
              <a:buFont typeface="Arial" panose="020B0604020202020204" pitchFamily="34" charset="0"/>
              <a:buChar char="•"/>
            </a:pPr>
            <a:r>
              <a:rPr lang="pt-BR" sz="1800" b="0" i="0" u="none" baseline="0" dirty="0">
                <a:solidFill>
                  <a:schemeClr val="bg1"/>
                </a:solidFill>
              </a:rPr>
              <a:t>Roteiro de divulgação</a:t>
            </a:r>
          </a:p>
          <a:p>
            <a:pPr marL="285750" indent="-285750" algn="l" rtl="0">
              <a:spcAft>
                <a:spcPts val="600"/>
              </a:spcAft>
              <a:buFont typeface="Arial" panose="020B0604020202020204" pitchFamily="34" charset="0"/>
              <a:buChar char="•"/>
            </a:pPr>
            <a:r>
              <a:rPr lang="pt-BR" sz="1800" b="0" i="0" u="none" baseline="0" dirty="0">
                <a:solidFill>
                  <a:schemeClr val="bg1"/>
                </a:solidFill>
              </a:rPr>
              <a:t>Exemplo de comunicado à imprensa: Buscando as candidatas</a:t>
            </a:r>
          </a:p>
          <a:p>
            <a:pPr marL="285750" indent="-285750" algn="l" rtl="0">
              <a:spcAft>
                <a:spcPts val="600"/>
              </a:spcAft>
              <a:buFont typeface="Arial" panose="020B0604020202020204" pitchFamily="34" charset="0"/>
              <a:buChar char="•"/>
            </a:pPr>
            <a:r>
              <a:rPr lang="pt-BR" sz="1800" b="0" i="0" u="none" baseline="0" dirty="0">
                <a:solidFill>
                  <a:schemeClr val="bg1"/>
                </a:solidFill>
              </a:rPr>
              <a:t>Exemplo de carta de recrutamento</a:t>
            </a:r>
          </a:p>
          <a:p>
            <a:pPr marL="285750" indent="-285750" algn="l" rtl="0">
              <a:spcAft>
                <a:spcPts val="600"/>
              </a:spcAft>
              <a:buFont typeface="Arial" panose="020B0604020202020204" pitchFamily="34" charset="0"/>
              <a:buChar char="•"/>
            </a:pPr>
            <a:r>
              <a:rPr lang="pt-BR" sz="1800" b="0" i="0" u="none" baseline="0" dirty="0">
                <a:solidFill>
                  <a:schemeClr val="bg1"/>
                </a:solidFill>
              </a:rPr>
              <a:t>Ficha informativa</a:t>
            </a:r>
          </a:p>
        </p:txBody>
      </p:sp>
    </p:spTree>
    <p:extLst>
      <p:ext uri="{BB962C8B-B14F-4D97-AF65-F5344CB8AC3E}">
        <p14:creationId xmlns:p14="http://schemas.microsoft.com/office/powerpoint/2010/main" val="7280241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8FAE06-6F90-1FE0-78AA-F092F75B025D}"/>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7D17F8E8-D305-A506-1F1B-D7FE887B70A3}"/>
              </a:ext>
            </a:extLst>
          </p:cNvPr>
          <p:cNvSpPr/>
          <p:nvPr/>
        </p:nvSpPr>
        <p:spPr>
          <a:xfrm>
            <a:off x="211015" y="906585"/>
            <a:ext cx="3720123" cy="375138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rtl="0"/>
            <a:endParaRPr lang="pt-BR"/>
          </a:p>
        </p:txBody>
      </p:sp>
      <p:sp>
        <p:nvSpPr>
          <p:cNvPr id="2" name="Title 1">
            <a:extLst>
              <a:ext uri="{FF2B5EF4-FFF2-40B4-BE49-F238E27FC236}">
                <a16:creationId xmlns:a16="http://schemas.microsoft.com/office/drawing/2014/main" id="{B4DA595A-CB61-5168-171B-6348BB0604DD}"/>
              </a:ext>
            </a:extLst>
          </p:cNvPr>
          <p:cNvSpPr>
            <a:spLocks noGrp="1"/>
          </p:cNvSpPr>
          <p:nvPr>
            <p:ph type="title"/>
          </p:nvPr>
        </p:nvSpPr>
        <p:spPr>
          <a:xfrm>
            <a:off x="4308172" y="1164281"/>
            <a:ext cx="4835827" cy="1978969"/>
          </a:xfrm>
        </p:spPr>
        <p:txBody>
          <a:bodyPr>
            <a:noAutofit/>
          </a:bodyPr>
          <a:lstStyle/>
          <a:p>
            <a:pPr algn="ctr" rtl="0"/>
            <a:r>
              <a:rPr lang="pt-BR" sz="3200" b="0" i="0" u="none" baseline="0" dirty="0">
                <a:solidFill>
                  <a:srgbClr val="BB4076"/>
                </a:solidFill>
              </a:rPr>
              <a:t>Faça divulgação com um </a:t>
            </a:r>
            <a:br>
              <a:rPr lang="pt-BR" sz="3600" dirty="0">
                <a:solidFill>
                  <a:srgbClr val="BB4076"/>
                </a:solidFill>
              </a:rPr>
            </a:br>
            <a:r>
              <a:rPr lang="pt-BR" sz="4800" b="1" i="0" u="none" baseline="0" dirty="0">
                <a:solidFill>
                  <a:srgbClr val="293374"/>
                </a:solidFill>
              </a:rPr>
              <a:t>Cartaz</a:t>
            </a:r>
            <a:r>
              <a:rPr lang="pt-BR" b="0" i="0" u="none" baseline="0" dirty="0">
                <a:solidFill>
                  <a:srgbClr val="BB4076"/>
                </a:solidFill>
              </a:rPr>
              <a:t> personalizável </a:t>
            </a:r>
            <a:endParaRPr lang="pt-BR" sz="3600" dirty="0">
              <a:solidFill>
                <a:srgbClr val="BB4076"/>
              </a:solidFill>
            </a:endParaRPr>
          </a:p>
        </p:txBody>
      </p:sp>
      <p:sp>
        <p:nvSpPr>
          <p:cNvPr id="5" name="Footer Placeholder 2">
            <a:extLst>
              <a:ext uri="{FF2B5EF4-FFF2-40B4-BE49-F238E27FC236}">
                <a16:creationId xmlns:a16="http://schemas.microsoft.com/office/drawing/2014/main" id="{A47D9249-4382-BC0C-AA85-C7D2CA17DC10}"/>
              </a:ext>
            </a:extLst>
          </p:cNvPr>
          <p:cNvSpPr txBox="1">
            <a:spLocks/>
          </p:cNvSpPr>
          <p:nvPr/>
        </p:nvSpPr>
        <p:spPr>
          <a:xfrm>
            <a:off x="0" y="4828901"/>
            <a:ext cx="9144000" cy="314599"/>
          </a:xfrm>
          <a:prstGeom prst="rect">
            <a:avLst/>
          </a:prstGeom>
        </p:spPr>
        <p:txBody>
          <a:bodyPr vert="horz"/>
          <a:lstStyle>
            <a:defPPr>
              <a:defRPr lang="pt-B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pt-BR" sz="1400" b="0" i="0" u="none" spc="300" baseline="0">
                <a:latin typeface="Corbel" panose="020B0503020204020204" pitchFamily="34" charset="0"/>
                <a:cs typeface="Calibri"/>
              </a:rPr>
              <a:t>SIA | OUTONO DE 2025 | </a:t>
            </a:r>
            <a:r>
              <a:rPr lang="pt-BR" sz="1400" b="0" i="0" u="none" baseline="0">
                <a:latin typeface="Corbel" panose="020B0503020204020204" pitchFamily="34" charset="0"/>
                <a:cs typeface="Calibri"/>
              </a:rPr>
              <a:t>Recrutando candidatas de forma eficaz</a:t>
            </a:r>
          </a:p>
        </p:txBody>
      </p:sp>
      <p:pic>
        <p:nvPicPr>
          <p:cNvPr id="12" name="Picture 11">
            <a:extLst>
              <a:ext uri="{FF2B5EF4-FFF2-40B4-BE49-F238E27FC236}">
                <a16:creationId xmlns:a16="http://schemas.microsoft.com/office/drawing/2014/main" id="{1784958E-86B8-4C87-3EB6-83F51C4F0A7E}"/>
              </a:ext>
            </a:extLst>
          </p:cNvPr>
          <p:cNvPicPr>
            <a:picLocks noChangeAspect="1"/>
          </p:cNvPicPr>
          <p:nvPr/>
        </p:nvPicPr>
        <p:blipFill>
          <a:blip r:embed="rId3"/>
          <a:srcRect t="199" b="199"/>
          <a:stretch/>
        </p:blipFill>
        <p:spPr>
          <a:xfrm>
            <a:off x="660723" y="37398"/>
            <a:ext cx="3606918" cy="4715578"/>
          </a:xfrm>
          <a:prstGeom prst="rect">
            <a:avLst/>
          </a:prstGeom>
          <a:ln w="38100">
            <a:solidFill>
              <a:srgbClr val="293374"/>
            </a:solidFill>
          </a:ln>
        </p:spPr>
      </p:pic>
    </p:spTree>
    <p:extLst>
      <p:ext uri="{BB962C8B-B14F-4D97-AF65-F5344CB8AC3E}">
        <p14:creationId xmlns:p14="http://schemas.microsoft.com/office/powerpoint/2010/main" val="30155975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293374"/>
        </a:solidFill>
        <a:effectLst/>
      </p:bgPr>
    </p:bg>
    <p:spTree>
      <p:nvGrpSpPr>
        <p:cNvPr id="1" name="">
          <a:extLst>
            <a:ext uri="{FF2B5EF4-FFF2-40B4-BE49-F238E27FC236}">
              <a16:creationId xmlns:a16="http://schemas.microsoft.com/office/drawing/2014/main" id="{FB0FD9C1-F00B-4D02-F3F5-44F0C60FD1DE}"/>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9647E96B-902B-38B2-27A1-428ABA03F847}"/>
              </a:ext>
            </a:extLst>
          </p:cNvPr>
          <p:cNvSpPr/>
          <p:nvPr/>
        </p:nvSpPr>
        <p:spPr>
          <a:xfrm>
            <a:off x="0" y="0"/>
            <a:ext cx="9144000" cy="794409"/>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rtl="0"/>
            <a:endParaRPr lang="pt-BR"/>
          </a:p>
        </p:txBody>
      </p:sp>
      <p:sp>
        <p:nvSpPr>
          <p:cNvPr id="5" name="Rectangle 4">
            <a:extLst>
              <a:ext uri="{FF2B5EF4-FFF2-40B4-BE49-F238E27FC236}">
                <a16:creationId xmlns:a16="http://schemas.microsoft.com/office/drawing/2014/main" id="{65491C45-2E94-37C4-8075-39D17084EBC5}"/>
              </a:ext>
            </a:extLst>
          </p:cNvPr>
          <p:cNvSpPr/>
          <p:nvPr/>
        </p:nvSpPr>
        <p:spPr>
          <a:xfrm>
            <a:off x="0" y="4727304"/>
            <a:ext cx="9144000" cy="41522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rtl="0"/>
            <a:endParaRPr lang="pt-BR"/>
          </a:p>
        </p:txBody>
      </p:sp>
      <p:sp>
        <p:nvSpPr>
          <p:cNvPr id="3" name="Footer Placeholder 2">
            <a:extLst>
              <a:ext uri="{FF2B5EF4-FFF2-40B4-BE49-F238E27FC236}">
                <a16:creationId xmlns:a16="http://schemas.microsoft.com/office/drawing/2014/main" id="{603BED50-D120-8DEC-2CD3-05738AED92F8}"/>
              </a:ext>
            </a:extLst>
          </p:cNvPr>
          <p:cNvSpPr txBox="1">
            <a:spLocks/>
          </p:cNvSpPr>
          <p:nvPr/>
        </p:nvSpPr>
        <p:spPr>
          <a:xfrm>
            <a:off x="0" y="4828901"/>
            <a:ext cx="9144000" cy="314599"/>
          </a:xfrm>
          <a:prstGeom prst="rect">
            <a:avLst/>
          </a:prstGeom>
        </p:spPr>
        <p:txBody>
          <a:bodyPr vert="horz"/>
          <a:lstStyle>
            <a:defPPr>
              <a:defRPr lang="pt-B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pt-BR" sz="1400" b="0" i="0" u="none" spc="300" baseline="0">
                <a:solidFill>
                  <a:srgbClr val="BB4076"/>
                </a:solidFill>
                <a:latin typeface="Corbel" panose="020B0503020204020204" pitchFamily="34" charset="0"/>
                <a:cs typeface="Calibri"/>
              </a:rPr>
              <a:t>SIA | OUTONO DE 2025 | </a:t>
            </a:r>
            <a:r>
              <a:rPr lang="pt-BR" sz="1400" b="0" i="0" u="none" baseline="0">
                <a:solidFill>
                  <a:srgbClr val="BB4076"/>
                </a:solidFill>
                <a:latin typeface="Corbel" panose="020B0503020204020204" pitchFamily="34" charset="0"/>
                <a:cs typeface="Calibri"/>
              </a:rPr>
              <a:t>Recrutando candidatas de forma eficaz</a:t>
            </a:r>
          </a:p>
        </p:txBody>
      </p:sp>
      <p:sp>
        <p:nvSpPr>
          <p:cNvPr id="4" name="Title 2">
            <a:extLst>
              <a:ext uri="{FF2B5EF4-FFF2-40B4-BE49-F238E27FC236}">
                <a16:creationId xmlns:a16="http://schemas.microsoft.com/office/drawing/2014/main" id="{FBEA06BC-0F7E-2DE1-B284-344ECBB2538C}"/>
              </a:ext>
            </a:extLst>
          </p:cNvPr>
          <p:cNvSpPr txBox="1">
            <a:spLocks/>
          </p:cNvSpPr>
          <p:nvPr/>
        </p:nvSpPr>
        <p:spPr>
          <a:xfrm>
            <a:off x="289711" y="119807"/>
            <a:ext cx="8229600" cy="632178"/>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rtl="0"/>
            <a:r>
              <a:rPr lang="pt-BR" sz="3600" b="0" i="0" u="none" baseline="0">
                <a:solidFill>
                  <a:srgbClr val="BB4076"/>
                </a:solidFill>
              </a:rPr>
              <a:t>Ainda faltam inscrições?</a:t>
            </a:r>
          </a:p>
        </p:txBody>
      </p:sp>
      <p:sp>
        <p:nvSpPr>
          <p:cNvPr id="14" name="Title 2">
            <a:extLst>
              <a:ext uri="{FF2B5EF4-FFF2-40B4-BE49-F238E27FC236}">
                <a16:creationId xmlns:a16="http://schemas.microsoft.com/office/drawing/2014/main" id="{392971F8-01D8-496A-FDAB-662B6395CD8F}"/>
              </a:ext>
            </a:extLst>
          </p:cNvPr>
          <p:cNvSpPr txBox="1">
            <a:spLocks/>
          </p:cNvSpPr>
          <p:nvPr/>
        </p:nvSpPr>
        <p:spPr>
          <a:xfrm>
            <a:off x="289711" y="1216522"/>
            <a:ext cx="8718487" cy="2404865"/>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285750" indent="-285750" algn="l" rtl="0">
              <a:spcAft>
                <a:spcPts val="1800"/>
              </a:spcAft>
              <a:buFont typeface="Arial" panose="020B0604020202020204" pitchFamily="34" charset="0"/>
              <a:buChar char="•"/>
            </a:pPr>
            <a:r>
              <a:rPr lang="pt-BR" sz="2800" b="0" i="0" u="none" baseline="0">
                <a:solidFill>
                  <a:srgbClr val="BB4076"/>
                </a:solidFill>
              </a:rPr>
              <a:t>Expanda a sua busca </a:t>
            </a:r>
            <a:r>
              <a:rPr lang="pt-BR" sz="2800" b="0" i="0" u="none" baseline="0">
                <a:solidFill>
                  <a:schemeClr val="bg1"/>
                </a:solidFill>
              </a:rPr>
              <a:t>para incluir comunidades vizinhas</a:t>
            </a:r>
          </a:p>
          <a:p>
            <a:pPr marL="285750" indent="-285750" algn="l" rtl="0">
              <a:spcAft>
                <a:spcPts val="600"/>
              </a:spcAft>
              <a:buFont typeface="Arial" panose="020B0604020202020204" pitchFamily="34" charset="0"/>
              <a:buChar char="•"/>
            </a:pPr>
            <a:r>
              <a:rPr lang="pt-BR" sz="2800" b="0" i="0" u="none" baseline="0">
                <a:solidFill>
                  <a:srgbClr val="BB4076"/>
                </a:solidFill>
              </a:rPr>
              <a:t>Compartilhe inscrições </a:t>
            </a:r>
            <a:r>
              <a:rPr lang="pt-BR" sz="2800" b="0" i="0" u="none" baseline="0">
                <a:solidFill>
                  <a:schemeClr val="bg1"/>
                </a:solidFill>
              </a:rPr>
              <a:t>com outros clubes Soroptimistas</a:t>
            </a:r>
          </a:p>
          <a:p>
            <a:pPr lvl="1" algn="l" rtl="0">
              <a:spcAft>
                <a:spcPts val="1800"/>
              </a:spcAft>
            </a:pPr>
            <a:r>
              <a:rPr lang="pt-BR" sz="2000" b="0" i="0" u="none" baseline="0">
                <a:solidFill>
                  <a:schemeClr val="bg1"/>
                </a:solidFill>
              </a:rPr>
              <a:t>Entre em contato com a sua região para facilitar o processo!</a:t>
            </a:r>
          </a:p>
          <a:p>
            <a:pPr marL="285750" indent="-285750" algn="l" rtl="0">
              <a:spcAft>
                <a:spcPts val="600"/>
              </a:spcAft>
              <a:buFont typeface="Arial" panose="020B0604020202020204" pitchFamily="34" charset="0"/>
              <a:buChar char="•"/>
            </a:pPr>
            <a:r>
              <a:rPr lang="pt-BR" sz="2800" b="0" i="0" u="none" baseline="0">
                <a:solidFill>
                  <a:srgbClr val="BB4076"/>
                </a:solidFill>
              </a:rPr>
              <a:t>Solicite inscrições não locais </a:t>
            </a:r>
            <a:r>
              <a:rPr lang="pt-BR" sz="2800" b="0" i="0" u="none" baseline="0">
                <a:solidFill>
                  <a:schemeClr val="bg1"/>
                </a:solidFill>
              </a:rPr>
              <a:t>da sede da SIA</a:t>
            </a:r>
          </a:p>
        </p:txBody>
      </p:sp>
    </p:spTree>
    <p:extLst>
      <p:ext uri="{BB962C8B-B14F-4D97-AF65-F5344CB8AC3E}">
        <p14:creationId xmlns:p14="http://schemas.microsoft.com/office/powerpoint/2010/main" val="28553652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2"/>
          </p:nvPr>
        </p:nvSpPr>
        <p:spPr>
          <a:xfrm>
            <a:off x="550533" y="1297150"/>
            <a:ext cx="8244642" cy="1326168"/>
          </a:xfrm>
        </p:spPr>
        <p:txBody>
          <a:bodyPr/>
          <a:lstStyle/>
          <a:p>
            <a:pPr marL="457200" indent="-457200" algn="l" rtl="0">
              <a:spcBef>
                <a:spcPts val="0"/>
              </a:spcBef>
              <a:spcAft>
                <a:spcPts val="1800"/>
              </a:spcAft>
              <a:buClr>
                <a:srgbClr val="BB4076"/>
              </a:buClr>
              <a:buFont typeface="Wingdings" panose="05000000000000000000" pitchFamily="2" charset="2"/>
              <a:buChar char="§"/>
            </a:pPr>
            <a:r>
              <a:rPr lang="pt-BR" sz="3200" b="0" i="0" u="none" baseline="0"/>
              <a:t>O que o seu clube pode aproveitar deste seminário? </a:t>
            </a:r>
          </a:p>
          <a:p>
            <a:pPr marL="457200" indent="-457200" algn="l" rtl="0">
              <a:spcBef>
                <a:spcPts val="0"/>
              </a:spcBef>
              <a:spcAft>
                <a:spcPts val="1800"/>
              </a:spcAft>
              <a:buClr>
                <a:srgbClr val="BB4076"/>
              </a:buClr>
              <a:buFont typeface="Wingdings" panose="05000000000000000000" pitchFamily="2" charset="2"/>
              <a:buChar char="§"/>
            </a:pPr>
            <a:r>
              <a:rPr lang="pt-BR" sz="3200" b="0" i="0" u="none" baseline="0"/>
              <a:t>Como cada associada pode se envolver? </a:t>
            </a:r>
          </a:p>
        </p:txBody>
      </p:sp>
      <p:sp>
        <p:nvSpPr>
          <p:cNvPr id="3" name="Title 2"/>
          <p:cNvSpPr>
            <a:spLocks noGrp="1"/>
          </p:cNvSpPr>
          <p:nvPr>
            <p:ph type="title"/>
          </p:nvPr>
        </p:nvSpPr>
        <p:spPr>
          <a:xfrm>
            <a:off x="360589" y="84933"/>
            <a:ext cx="8434586" cy="611516"/>
          </a:xfrm>
        </p:spPr>
        <p:txBody>
          <a:bodyPr>
            <a:noAutofit/>
          </a:bodyPr>
          <a:lstStyle/>
          <a:p>
            <a:pPr algn="ctr" rtl="0"/>
            <a:r>
              <a:rPr lang="pt-BR" b="0" i="0" u="none" baseline="0"/>
              <a:t>Conclusões</a:t>
            </a:r>
          </a:p>
        </p:txBody>
      </p:sp>
      <p:sp>
        <p:nvSpPr>
          <p:cNvPr id="4" name="Footer Placeholder 2">
            <a:extLst>
              <a:ext uri="{FF2B5EF4-FFF2-40B4-BE49-F238E27FC236}">
                <a16:creationId xmlns:a16="http://schemas.microsoft.com/office/drawing/2014/main" id="{FCA27314-3677-6A46-87C9-51B7EC067374}"/>
              </a:ext>
            </a:extLst>
          </p:cNvPr>
          <p:cNvSpPr txBox="1">
            <a:spLocks/>
          </p:cNvSpPr>
          <p:nvPr/>
        </p:nvSpPr>
        <p:spPr>
          <a:xfrm>
            <a:off x="0" y="4828901"/>
            <a:ext cx="9144000" cy="314599"/>
          </a:xfrm>
          <a:prstGeom prst="rect">
            <a:avLst/>
          </a:prstGeom>
        </p:spPr>
        <p:txBody>
          <a:bodyPr vert="horz"/>
          <a:lstStyle>
            <a:defPPr>
              <a:defRPr lang="pt-B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pt-BR" sz="1400" b="0" i="0" u="none" spc="300" baseline="0">
                <a:latin typeface="Corbel" panose="020B0503020204020204" pitchFamily="34" charset="0"/>
                <a:cs typeface="Calibri"/>
              </a:rPr>
              <a:t>SIA | OUTONO DE 2025 | </a:t>
            </a:r>
            <a:r>
              <a:rPr lang="pt-BR" sz="1400" b="0" i="0" u="none" baseline="0">
                <a:latin typeface="Corbel" panose="020B0503020204020204" pitchFamily="34" charset="0"/>
                <a:cs typeface="Calibri"/>
              </a:rPr>
              <a:t>Recrutando candidatas de forma eficaz</a:t>
            </a:r>
          </a:p>
        </p:txBody>
      </p:sp>
    </p:spTree>
    <p:extLst>
      <p:ext uri="{BB962C8B-B14F-4D97-AF65-F5344CB8AC3E}">
        <p14:creationId xmlns:p14="http://schemas.microsoft.com/office/powerpoint/2010/main" val="15928641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A411C1-0440-EACE-C661-5309B1743AF1}"/>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349CB979-3CE2-1C7C-D7F3-6FD79DD1CD19}"/>
              </a:ext>
            </a:extLst>
          </p:cNvPr>
          <p:cNvSpPr/>
          <p:nvPr/>
        </p:nvSpPr>
        <p:spPr>
          <a:xfrm>
            <a:off x="0" y="809319"/>
            <a:ext cx="9144000" cy="632178"/>
          </a:xfrm>
          <a:prstGeom prst="rect">
            <a:avLst/>
          </a:prstGeom>
          <a:solidFill>
            <a:srgbClr val="2933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rtl="0"/>
            <a:endParaRPr lang="pt-BR"/>
          </a:p>
        </p:txBody>
      </p:sp>
      <p:sp>
        <p:nvSpPr>
          <p:cNvPr id="4" name="Footer Placeholder 2">
            <a:extLst>
              <a:ext uri="{FF2B5EF4-FFF2-40B4-BE49-F238E27FC236}">
                <a16:creationId xmlns:a16="http://schemas.microsoft.com/office/drawing/2014/main" id="{E66F0E90-08C6-5E42-FD11-52CCB1F83C13}"/>
              </a:ext>
            </a:extLst>
          </p:cNvPr>
          <p:cNvSpPr txBox="1">
            <a:spLocks/>
          </p:cNvSpPr>
          <p:nvPr/>
        </p:nvSpPr>
        <p:spPr>
          <a:xfrm>
            <a:off x="0" y="4828901"/>
            <a:ext cx="9144000" cy="314599"/>
          </a:xfrm>
          <a:prstGeom prst="rect">
            <a:avLst/>
          </a:prstGeom>
        </p:spPr>
        <p:txBody>
          <a:bodyPr vert="horz"/>
          <a:lstStyle>
            <a:defPPr>
              <a:defRPr lang="pt-B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pt-BR" sz="1400" b="0" i="0" u="none" spc="300" baseline="0">
                <a:latin typeface="Corbel" panose="020B0503020204020204" pitchFamily="34" charset="0"/>
                <a:cs typeface="Calibri"/>
              </a:rPr>
              <a:t>SIA | OUTONO DE 2025 | </a:t>
            </a:r>
            <a:r>
              <a:rPr lang="pt-BR" sz="1400" b="0" i="0" u="none" baseline="0">
                <a:latin typeface="Corbel" panose="020B0503020204020204" pitchFamily="34" charset="0"/>
                <a:cs typeface="Calibri"/>
              </a:rPr>
              <a:t>Recrutando candidatas de forma eficaz</a:t>
            </a:r>
          </a:p>
        </p:txBody>
      </p:sp>
      <p:sp>
        <p:nvSpPr>
          <p:cNvPr id="8" name="Title 5">
            <a:extLst>
              <a:ext uri="{FF2B5EF4-FFF2-40B4-BE49-F238E27FC236}">
                <a16:creationId xmlns:a16="http://schemas.microsoft.com/office/drawing/2014/main" id="{1BE28C79-CF33-6759-F4C6-58C5CCF47BB3}"/>
              </a:ext>
            </a:extLst>
          </p:cNvPr>
          <p:cNvSpPr>
            <a:spLocks noGrp="1"/>
          </p:cNvSpPr>
          <p:nvPr>
            <p:ph type="title"/>
          </p:nvPr>
        </p:nvSpPr>
        <p:spPr>
          <a:xfrm>
            <a:off x="457200" y="284427"/>
            <a:ext cx="8229600" cy="1070733"/>
          </a:xfrm>
        </p:spPr>
        <p:txBody>
          <a:bodyPr>
            <a:normAutofit/>
          </a:bodyPr>
          <a:lstStyle/>
          <a:p>
            <a:pPr algn="ctr" rtl="0"/>
            <a:r>
              <a:rPr lang="pt-BR" sz="4800" b="0" i="0" u="none" baseline="0"/>
              <a:t>MUITO OBRIGADA!</a:t>
            </a:r>
          </a:p>
        </p:txBody>
      </p:sp>
      <p:sp>
        <p:nvSpPr>
          <p:cNvPr id="12" name="Rectangle: Rounded Corners 11">
            <a:extLst>
              <a:ext uri="{FF2B5EF4-FFF2-40B4-BE49-F238E27FC236}">
                <a16:creationId xmlns:a16="http://schemas.microsoft.com/office/drawing/2014/main" id="{BA05B636-73C0-F9CC-8696-88019675E6D6}"/>
              </a:ext>
            </a:extLst>
          </p:cNvPr>
          <p:cNvSpPr/>
          <p:nvPr/>
        </p:nvSpPr>
        <p:spPr>
          <a:xfrm>
            <a:off x="2100402" y="1665838"/>
            <a:ext cx="4943192" cy="2263366"/>
          </a:xfrm>
          <a:prstGeom prst="roundRect">
            <a:avLst/>
          </a:prstGeom>
          <a:solidFill>
            <a:srgbClr val="428AC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rtl="0"/>
            <a:endParaRPr lang="pt-BR" dirty="0"/>
          </a:p>
        </p:txBody>
      </p:sp>
      <p:sp>
        <p:nvSpPr>
          <p:cNvPr id="13" name="Text Placeholder 3">
            <a:extLst>
              <a:ext uri="{FF2B5EF4-FFF2-40B4-BE49-F238E27FC236}">
                <a16:creationId xmlns:a16="http://schemas.microsoft.com/office/drawing/2014/main" id="{E396BDA7-C9D6-4A27-BF0B-D2F68BA890E4}"/>
              </a:ext>
            </a:extLst>
          </p:cNvPr>
          <p:cNvSpPr txBox="1">
            <a:spLocks/>
          </p:cNvSpPr>
          <p:nvPr/>
        </p:nvSpPr>
        <p:spPr>
          <a:xfrm>
            <a:off x="2100402" y="1849333"/>
            <a:ext cx="4943192" cy="1763438"/>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rtl="0">
              <a:spcBef>
                <a:spcPts val="0"/>
              </a:spcBef>
              <a:spcAft>
                <a:spcPts val="600"/>
              </a:spcAft>
              <a:buNone/>
            </a:pPr>
            <a:r>
              <a:rPr lang="pt-BR" sz="2800" b="1" i="0" u="none" baseline="0">
                <a:solidFill>
                  <a:schemeClr val="bg1"/>
                </a:solidFill>
              </a:rPr>
              <a:t>Nome</a:t>
            </a:r>
          </a:p>
          <a:p>
            <a:pPr marL="0" indent="0" algn="ctr" rtl="0">
              <a:spcBef>
                <a:spcPts val="0"/>
              </a:spcBef>
              <a:spcAft>
                <a:spcPts val="600"/>
              </a:spcAft>
              <a:buNone/>
            </a:pPr>
            <a:r>
              <a:rPr lang="pt-BR" sz="2800" b="1" i="0" u="none" baseline="0">
                <a:solidFill>
                  <a:schemeClr val="bg1"/>
                </a:solidFill>
              </a:rPr>
              <a:t>Título</a:t>
            </a:r>
          </a:p>
          <a:p>
            <a:pPr marL="0" indent="0" algn="ctr" rtl="0">
              <a:spcBef>
                <a:spcPts val="0"/>
              </a:spcBef>
              <a:spcAft>
                <a:spcPts val="600"/>
              </a:spcAft>
              <a:buNone/>
            </a:pPr>
            <a:r>
              <a:rPr lang="pt-BR" sz="2800" b="1" i="0" u="none" baseline="0">
                <a:solidFill>
                  <a:schemeClr val="bg1"/>
                </a:solidFill>
              </a:rPr>
              <a:t>Contato</a:t>
            </a:r>
          </a:p>
        </p:txBody>
      </p:sp>
    </p:spTree>
    <p:extLst>
      <p:ext uri="{BB962C8B-B14F-4D97-AF65-F5344CB8AC3E}">
        <p14:creationId xmlns:p14="http://schemas.microsoft.com/office/powerpoint/2010/main" val="280852869"/>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6060</TotalTime>
  <Words>1866</Words>
  <Application>Microsoft Office PowerPoint</Application>
  <PresentationFormat>On-screen Show (16:9)</PresentationFormat>
  <Paragraphs>130</Paragraphs>
  <Slides>11</Slides>
  <Notes>11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Arial</vt:lpstr>
      <vt:lpstr>Wingdings</vt:lpstr>
      <vt:lpstr>Effra</vt:lpstr>
      <vt:lpstr>Tw Cen MT</vt:lpstr>
      <vt:lpstr>Corbel</vt:lpstr>
      <vt:lpstr>Century Gothic</vt:lpstr>
      <vt:lpstr>Calibri</vt:lpstr>
      <vt:lpstr>Custom Design</vt:lpstr>
      <vt:lpstr>PowerPoint Presentation</vt:lpstr>
      <vt:lpstr>Todo mundo pode ajudar a recrutar!</vt:lpstr>
      <vt:lpstr>Como recrutar candidatas</vt:lpstr>
      <vt:lpstr>Entenda o básico</vt:lpstr>
      <vt:lpstr>Faça uma lista de organizações que você pode contatar</vt:lpstr>
      <vt:lpstr>DICA DE OURO:</vt:lpstr>
      <vt:lpstr>PowerPoint Presentation</vt:lpstr>
      <vt:lpstr>Faça divulgação com um  Cartaz personalizável </vt:lpstr>
      <vt:lpstr>PowerPoint Presentation</vt:lpstr>
      <vt:lpstr>Conclusões</vt:lpstr>
      <vt:lpstr>MUITO OBRIGADA!</vt:lpstr>
    </vt:vector>
  </TitlesOfParts>
  <Manager/>
  <Company>Soroptimist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SIA Headquarters</dc:creator>
  <cp:keywords/>
  <dc:description/>
  <cp:lastModifiedBy>Meghan Pennock</cp:lastModifiedBy>
  <cp:revision>321</cp:revision>
  <dcterms:created xsi:type="dcterms:W3CDTF">2014-02-07T15:41:07Z</dcterms:created>
  <dcterms:modified xsi:type="dcterms:W3CDTF">2025-08-05T16:49:42Z</dcterms:modified>
  <cp:category/>
</cp:coreProperties>
</file>