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2" r:id="rId3"/>
    <p:sldId id="263" r:id="rId4"/>
    <p:sldId id="277" r:id="rId5"/>
    <p:sldId id="271" r:id="rId6"/>
    <p:sldId id="282" r:id="rId7"/>
    <p:sldId id="279" r:id="rId8"/>
    <p:sldId id="269" r:id="rId9"/>
    <p:sldId id="287" r:id="rId10"/>
    <p:sldId id="267" r:id="rId11"/>
    <p:sldId id="286" r:id="rId12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15"/>
      <p:bold r:id="rId16"/>
      <p:italic r:id="rId17"/>
      <p:boldItalic r:id="rId18"/>
    </p:embeddedFont>
    <p:embeddedFont>
      <p:font typeface="Corbel" panose="020B0503020204020204" pitchFamily="34" charset="0"/>
      <p:regular r:id="rId19"/>
      <p:bold r:id="rId20"/>
      <p:italic r:id="rId21"/>
      <p:boldItalic r:id="rId22"/>
    </p:embeddedFont>
    <p:embeddedFont>
      <p:font typeface="Effra" panose="020B0603020203020204" pitchFamily="34" charset="0"/>
      <p:regular r:id="rId23"/>
      <p:bold r:id="rId24"/>
      <p:italic r:id="rId25"/>
      <p:boldItalic r:id="rId26"/>
    </p:embeddedFont>
    <p:embeddedFont>
      <p:font typeface="Tw Cen MT" panose="020B0602020104020603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C1EAD36-67B0-A267-9592-2ABDCA1CDE8B}" name="Sarah Detwiler" initials="SD" userId="S::sarahd@soroptimist.org::3d5100d8-aaa0-42b6-8233-af09b39f17d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3374"/>
    <a:srgbClr val="BB4076"/>
    <a:srgbClr val="428AC9"/>
    <a:srgbClr val="198897"/>
    <a:srgbClr val="181B48"/>
    <a:srgbClr val="55AF73"/>
    <a:srgbClr val="6D0A77"/>
    <a:srgbClr val="7BBA58"/>
    <a:srgbClr val="541753"/>
    <a:srgbClr val="F082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9" autoAdjust="0"/>
    <p:restoredTop sz="75188" autoAdjust="0"/>
  </p:normalViewPr>
  <p:slideViewPr>
    <p:cSldViewPr snapToGrid="0" snapToObjects="1">
      <p:cViewPr>
        <p:scale>
          <a:sx n="50" d="100"/>
          <a:sy n="50" d="100"/>
        </p:scale>
        <p:origin x="1464" y="40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>
        <p:scale>
          <a:sx n="147" d="100"/>
          <a:sy n="147" d="100"/>
        </p:scale>
        <p:origin x="-592" y="184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microsoft.com/office/2018/10/relationships/authors" Target="author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888A77-B821-B94C-A264-BC91A13B9487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E8677C-0B3A-3647-A5FB-212675D49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86787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9C06F9-643F-4B4A-82B6-506D7F1851B5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5DF9FD-7162-404A-8CD0-A628AF675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8953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lydawards@soroptimist.org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oroptimist.org/for-clubs-and-members/resources-and-information/translated-resources/spanish/index.html#program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soroptimist.imgix.net/05-for-members/Program_Resources/live-your-dream-awards-club-resources/lyda-news-release-seeking-applicants.docx" TargetMode="External"/><Relationship Id="rId4" Type="http://schemas.openxmlformats.org/officeDocument/2006/relationships/hyperlink" Target="https://soroptimist.imgix.net/05-for-members/Program_Resources/live-your-dream-awards-club-resources/sample-recruiting-letter.docx" TargetMode="Externa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oroptimist.imgix.net/05-for-members/Program_Resources/live-your-dream-awards-club-resources/poster.pdf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oroptimist.jotform.com/program/lyda-nonlocal-appl-request-form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Hola, soy (NOMBRE) y hoy me emociona compartir con ustedes algo MUY importante, que a la vez puede ser MUY divertido: reclutar postulantes para los Premios Vive Tu Sueño.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16571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¡Reclutar puede ser una tarea de todas! No se limita únicamente a la coordinadora de los Premios Vive Tu Sueño del club o a las miembros del comité; en nuestra vida diaria, todas tenemos oportunidades de conectar a mujeres con este increíble premio.</a:t>
            </a:r>
          </a:p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37229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primer paso es: ¡ser portavoz! ¿Estás en el consultorio del médico? Pregunta si puedes colocar un afiche en la sala de espera o dejar una pila de folletos en la mesa. Las empleadas podrían ser postulantes potencialmente elegibles o conocer a alguien que lo sea. ¡No lo sabrás hasta que preguntes! Además, ¡también estás creando conciencia local sobre tu club, lo que puede ayudar con la membresía y las donaciones! </a:t>
            </a:r>
          </a:p>
          <a:p>
            <a:pPr algn="l" rtl="0"/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 importante recordar que nunca sabes si estás hablando con alguien que puede ayudar a tu club a llegar a más postulantes. De modo que siempre debes estar preparada para compartir información sobre Soroptimist y el programa </a:t>
            </a:r>
            <a:r>
              <a:rPr lang="x-none" sz="1200" b="0" i="1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Premios Vive Tu Sueño</a:t>
            </a:r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tu club. Representas a tu club y siempre puedes generar conciencia. </a:t>
            </a:r>
          </a:p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143497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 es necesario ser una experta, pero es una buena idea conocer los aspectos básicos del premio antes de reclutar:</a:t>
            </a:r>
          </a:p>
          <a:p>
            <a:pPr algn="l" rtl="0"/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Las postulantes deben ser mujeres que residan en un territorio de SIA y sean las principales proveedoras económicas de sí mismas y de, al menos, una persona a su cargo. Deben estar actualmente inscritas o haber sido aceptadas en un programa educativo inferior a una maestría.</a:t>
            </a:r>
          </a:p>
          <a:p>
            <a:pPr algn="l" rtl="0"/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solicitud requiere información básica, textos personales sobre las metas y sueños de la postulante y su información económica y debe estar acompañada de al menos un formulario de referencias completo por alguien que NO tenga parentesco consanguíneo ni por matrimonio con la postulante. </a:t>
            </a:r>
          </a:p>
          <a:p>
            <a:pPr algn="l" rtl="0"/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fecha límite para presentar una solicitud completa es el 15 de noviembre.</a:t>
            </a:r>
          </a:p>
          <a:p>
            <a:pPr algn="l" rtl="0"/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 te hacen una pregunta que no sabes responder, puedes tomar la información de contacto de esa persona o decirle que envíe un correo electrónico a la sede principal de SIA para comunicarse con el personal a </a:t>
            </a:r>
            <a:r>
              <a:rPr lang="x-none" sz="1200" b="0" i="0" u="sng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LYDAwards@soroptimist.org</a:t>
            </a:r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10190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¿Dónde puedes reclutar, además del consultorio del médico?  ¡En cualquier lugar donde se reúna gente!</a:t>
            </a:r>
          </a:p>
          <a:p>
            <a:pPr algn="l" rtl="0"/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Haz una lista de organizaciones a las que puedas contactar para distribuir solicitudes, colgar afiches y ayudar a difundir la información entre las postulantes potencialmente elegibles. </a:t>
            </a:r>
          </a:p>
          <a:p>
            <a:pPr algn="l" rtl="0"/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continuación se ofrecen algunas ideas que pueden ayudarte a comenzar:</a:t>
            </a:r>
          </a:p>
          <a:p>
            <a:pPr lvl="0" algn="l" rtl="0"/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Instituciones educativas locales, como colegios comunitarios, universidades, centros de educación para adultos y escuelas vocacionales o de capacitación. </a:t>
            </a:r>
          </a:p>
          <a:p>
            <a:pPr lvl="1" algn="l" rtl="0"/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Comunícate con oficinas de ayuda económica y con consejeros o asesores escolares</a:t>
            </a:r>
          </a:p>
          <a:p>
            <a:pPr lvl="0" algn="l" rtl="0"/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Centros comunitarios y recreativos </a:t>
            </a:r>
          </a:p>
          <a:p>
            <a:pPr lvl="0" algn="l" rtl="0"/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Organizaciones benéficas, especialmente aquellas que trabajan con mujeres y familias de bajos ingresos </a:t>
            </a:r>
          </a:p>
          <a:p>
            <a:pPr lvl="0" algn="l" rtl="0"/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Refugios para personas sin hogar y programas de vivienda transitoria</a:t>
            </a:r>
          </a:p>
          <a:p>
            <a:pPr lvl="0" algn="l" rtl="0"/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Refugios para víctimas de violencia doméstica </a:t>
            </a:r>
          </a:p>
          <a:p>
            <a:pPr lvl="0" algn="l" rtl="0"/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Bancos de alimentos </a:t>
            </a:r>
          </a:p>
          <a:p>
            <a:pPr lvl="0" algn="l" rtl="0"/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Centros de salud de la mujer </a:t>
            </a:r>
          </a:p>
          <a:p>
            <a:pPr lvl="0" algn="l" rtl="0"/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Clínicas comunitarias de salud que brindan servicios médicos gratuitos a personas de bajos ingresos</a:t>
            </a:r>
          </a:p>
          <a:p>
            <a:pPr lvl="0" algn="l" rtl="0"/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Instituciones de cuidado de niños o guarderías infantiles </a:t>
            </a:r>
          </a:p>
          <a:p>
            <a:pPr lvl="0" algn="l" rtl="0"/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Oficinas de asistencia pública del gobierno </a:t>
            </a:r>
          </a:p>
          <a:p>
            <a:pPr lvl="0" algn="l" rtl="0"/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Programas de asistencia para la inserción laboral </a:t>
            </a:r>
          </a:p>
          <a:p>
            <a:pPr lvl="0" algn="l" rtl="0"/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Agencias de empleo</a:t>
            </a:r>
          </a:p>
          <a:p>
            <a:pPr lvl="0" algn="l" rtl="0"/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Ferias locales de empleo o carrera profesional </a:t>
            </a:r>
          </a:p>
          <a:p>
            <a:pPr lvl="0" algn="l" rtl="0"/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Centros de rehabilitación y recuperación de adicciones</a:t>
            </a:r>
          </a:p>
          <a:p>
            <a:pPr lvl="0" algn="l" rtl="0"/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Organizaciones que trabajan con mujeres y niñas como Girls Scouts, Girls Who Code, Girls on the Run, etc. </a:t>
            </a:r>
          </a:p>
          <a:p>
            <a:pPr lvl="0" algn="l" rtl="0"/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Bibliotecas</a:t>
            </a:r>
          </a:p>
          <a:p>
            <a:pPr lvl="0" algn="l" rtl="0"/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Lugares de culto </a:t>
            </a:r>
          </a:p>
          <a:p>
            <a:pPr algn="l" rtl="0"/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algn="l" rtl="0"/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 clubes han informado que tienen más éxito a la hora de recibir solicitudes completas cuando tienen un contacto personal con las organizaciones donde están reclutando. </a:t>
            </a:r>
          </a:p>
          <a:p>
            <a:pPr algn="l" rtl="0"/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 conoces a alguien en alguna de estas organizaciones, considera comunicarte personalmente para ayudar a abrir las puertas; tal vez conoces a un profesor en el colegio comunitario local que pueda presentarte en la oficina de ayuda económica de la institución, o alguien en tu iglesia que dirige un grupo para madres solas y podrías hablar sobre los </a:t>
            </a:r>
            <a:r>
              <a:rPr lang="x-none" sz="1200" b="0" i="1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Premios Vive Tu Sueño</a:t>
            </a:r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 su próxima reunión. </a:t>
            </a:r>
          </a:p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494038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 clave del éxito es establecer relaciones directas con las universidades locales. Un buen lugar para comenzar es con directores de ayuda económica, consejeros y administradores de programas que trabajan con el grupo demográfico de mujeres elegibles para el </a:t>
            </a:r>
            <a:r>
              <a:rPr lang="x-none" sz="1200" b="0" i="1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Premio Vive Tu Sueño.</a:t>
            </a:r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algn="l" rtl="0"/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Construir estas relaciones lleva tiempo y va más allá de colocar afiches en el campus. Dedica tiempo a hacer llamadas telefónicas y visitas personales al campus. Lleva un registro de con quién te comunicas y hazles seguimiento. Presenta a estos nuevos contactos el programa de </a:t>
            </a:r>
            <a:r>
              <a:rPr lang="x-none" sz="1200" b="0" i="1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Premios Vive Tu Sueño</a:t>
            </a:r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colabora para ofrecer sesiones e información. Establecer estas conexiones facilitará las cosas año tras año, ya que cuanto más familiarizada esté la institución con el programa, más podrá ayudar a difundir el mensaje y recomendar posibles postulantes, además de ayudarles con el proceso de solicitud.</a:t>
            </a:r>
          </a:p>
          <a:p>
            <a:pPr algn="l" rtl="0"/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Desarrollar este tipo de relaciones quizá implique más trabajo, pero serán extremadamente beneficiosas para todas en el futuro.</a:t>
            </a:r>
          </a:p>
          <a:p>
            <a:pPr algn="l" rtl="0"/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Además, si te esmeras en reclutar postulantes en tu comunidad local, probablemente obtendrás solicitantes más adecuadas para el programa.</a:t>
            </a:r>
          </a:p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537887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x-none" sz="1200" b="0" i="0" u="non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Utiliza las plantillas descargables que puedes encontrar en el kit de herramientas del club y, en tu idioma, en la </a:t>
            </a:r>
            <a:r>
              <a:rPr lang="x-none" sz="1200" b="0" i="0" u="sng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página de recursos traducidos del sitio web de SIA</a:t>
            </a:r>
            <a:r>
              <a:rPr lang="x-none" sz="1200" b="0" i="0" u="non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para ayudarte a presentarte y a presentar el programa </a:t>
            </a:r>
            <a:r>
              <a:rPr lang="x-none" sz="1200" b="0" i="1" u="non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Premios Vive Tu Sueño</a:t>
            </a:r>
            <a:r>
              <a:rPr lang="x-none" sz="1200" b="0" i="0" u="non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ante escuelas, organizaciones y potenciales postulantes.  </a:t>
            </a:r>
          </a:p>
          <a:p>
            <a:pPr algn="l" rtl="0"/>
            <a:r>
              <a:rPr lang="x-none" sz="1200" b="0" i="0" u="non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Puedes utilizar el </a:t>
            </a:r>
            <a:r>
              <a:rPr lang="x-none" sz="1200" b="0" i="0" u="sng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Ejemplo de carta de reclutamiento</a:t>
            </a:r>
            <a:r>
              <a:rPr lang="x-none" sz="1200" b="0" i="0" u="non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 presentarte ante una organización comunitaria local o el </a:t>
            </a:r>
            <a:r>
              <a:rPr lang="x-none" sz="1200" b="0" i="0" u="sng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Ejemplo de comunicado de prensa para la búsqueda de postulantes</a:t>
            </a:r>
            <a:r>
              <a:rPr lang="x-none" sz="1200" b="0" i="0" u="non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para conectarte con los medios locales, tanto fuentes de noticias en línea como impresas, para promover los </a:t>
            </a:r>
            <a:r>
              <a:rPr lang="x-none" sz="1200" b="0" i="1" u="non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Premios Vive Tu Sueño.</a:t>
            </a:r>
            <a:r>
              <a:rPr lang="x-none" sz="1200" b="0" i="0" u="non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¡Pueden ayudarte a difundir el mensaje entre posibles participantes y potencialmente atraer nuevas miembros, colaboradores o donantes!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7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144755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x-none" sz="1200" b="0" i="0" u="non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Promociona en los tableros de anuncios comunitarios en lugares como iglesias, guarderías, centros de recreación comunitarios, supermercados, agencias estatales como el DMV o centros de transporte/paradas de autobús publicando el </a:t>
            </a:r>
            <a:r>
              <a:rPr lang="x-none" sz="1200" b="0" i="0" u="sng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afiche de</a:t>
            </a:r>
            <a:r>
              <a:rPr lang="x-none" sz="1200" b="0" i="0" u="non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</a:t>
            </a:r>
            <a:r>
              <a:rPr lang="x-none" sz="1200" b="0" i="1" u="sng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los Premios Vive Tu Sueño</a:t>
            </a:r>
            <a:r>
              <a:rPr lang="x-none" sz="1200" b="0" i="0" u="non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Descarga el afiche del sitio web y agrega el nombre de tu club, la información de contacto y cualquier otra información útil para las postulantes.</a:t>
            </a:r>
          </a:p>
          <a:p>
            <a:endParaRPr lang="x-non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l" rtl="0"/>
            <a:r>
              <a:rPr lang="x-none" sz="1200" b="0" i="0" u="non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Considera los anuncios en las redes sociales: puedes atraer usuarias a tu área y a un determinado rango de edad, género, etc. ¡Podría ser una manera valiosa de utilizar fondos para conseguir más postulantes o participantes en el programa! </a:t>
            </a:r>
          </a:p>
          <a:p>
            <a:endParaRPr lang="x-non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l" rtl="0"/>
            <a:r>
              <a:rPr lang="x-none" sz="1200" b="0" i="0" u="non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 tu club no tiene presupuesto para anuncios en las redes sociales, investiga los grupos locales de Facebook en tu comunidad u otras plataformas que puedan tener potenciales participantes y postulantes del programa y comparte información allí.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8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901976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F212F-7D87-C38B-95F6-CC99E1649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2F7762-8AE6-7948-91D5-6D47E3D831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1FB8B7-237B-6333-D493-F1F4366B78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 tu club tiene dificultades para reclutar postulantes, puedes ampliar tu búsqueda a las comunidades cercanas, particularmente en las áreas que no tienen clubes Soroptimistas. La comunicación y distribución de solicitudes se pueden gestionar en línea. Las llamadas telefónicas son una excelente manera de personalizar la comunicación y conectarse más allá del intercambio virtual de la solicitud y el formulario de referencias. </a:t>
            </a:r>
          </a:p>
          <a:p>
            <a:pPr algn="l" rtl="0"/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Otra excelente manera de ampliar tu búsqueda es a través de otros clubes Soroptimistas. Los clubes con exceso de solicitudes pueden compartirlas con aquellos que necesitan más solicitudes. La presidenta de tu región puede facilitar esta tarea conectando a los clubes. Esto también ayudará a garantizar que se consideren más postulantes para el premio y que potencialmente se pueda premiar a más mujeres.</a:t>
            </a:r>
          </a:p>
          <a:p>
            <a:pPr algn="l" rtl="0"/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algn="l" rtl="0"/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sede principal de SIA recibe cientos de solicitudes, por lo que siempre le complace compartirlas, lo que les dará a estas postulantes una mejor oportunidad de ser seleccionadas para un premio. Los clubes pueden pedir solicitudes a través del </a:t>
            </a:r>
            <a:r>
              <a:rPr lang="x-none" sz="1200" b="0" i="0" u="sng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Formulario de pedido de solicitud no local</a:t>
            </a:r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ECCA57-B7F4-CB4E-336A-3228FAD21F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9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055944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Antes de terminar, me gustaría animar a todas a escribir las respuestas a dos preguntas:</a:t>
            </a:r>
          </a:p>
          <a:p>
            <a:pPr algn="l" rtl="0"/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¿Qué puede aprender tu club de este taller? </a:t>
            </a:r>
          </a:p>
          <a:p>
            <a:pPr algn="l" rtl="0"/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¿Cómo puede involucrarse cada miembro? </a:t>
            </a:r>
          </a:p>
          <a:p>
            <a:endParaRPr lang="x-non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l" rtl="0"/>
            <a:r>
              <a:rPr lang="x-none" sz="1200" b="0" i="1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 el tiempo lo permite, comparte algunas respuestas de las asistentes.</a:t>
            </a:r>
            <a:endParaRPr lang="x-non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10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501260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x-none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¡Gracias por tu tiempo hoy!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11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67034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8028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"/>
            <a:ext cx="9144000" cy="823196"/>
          </a:xfrm>
          <a:prstGeom prst="rect">
            <a:avLst/>
          </a:prstGeom>
          <a:solidFill>
            <a:srgbClr val="293374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93374"/>
              </a:solidFill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80074" y="1052190"/>
            <a:ext cx="8136710" cy="372221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1pPr>
            <a:lvl2pPr>
              <a:defRPr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2pPr>
            <a:lvl3pPr>
              <a:defRPr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3pPr>
            <a:lvl4pPr>
              <a:defRPr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4pPr>
            <a:lvl5pPr>
              <a:defRPr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1893"/>
            <a:ext cx="8229600" cy="632178"/>
          </a:xfrm>
          <a:prstGeom prst="rect">
            <a:avLst/>
          </a:prstGeom>
        </p:spPr>
        <p:txBody>
          <a:bodyPr vert="horz"/>
          <a:lstStyle>
            <a:lvl1pPr algn="ctr">
              <a:defRPr sz="3600" b="0">
                <a:solidFill>
                  <a:srgbClr val="FFFFFF"/>
                </a:solidFill>
                <a:latin typeface="Effra" panose="020B0603020203020204" pitchFamily="34" charset="77"/>
                <a:cs typeface="Calibri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49408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360586" y="1086273"/>
            <a:ext cx="2837658" cy="3337640"/>
          </a:xfrm>
          <a:prstGeom prst="rect">
            <a:avLst/>
          </a:prstGeom>
          <a:solidFill>
            <a:srgbClr val="428A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" y="0"/>
            <a:ext cx="9144000" cy="811172"/>
          </a:xfrm>
          <a:prstGeom prst="rect">
            <a:avLst/>
          </a:prstGeom>
          <a:solidFill>
            <a:srgbClr val="2933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60589" y="105841"/>
            <a:ext cx="8528652" cy="611516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algn="l">
              <a:defRPr sz="4000" b="0" baseline="0">
                <a:solidFill>
                  <a:schemeClr val="bg1"/>
                </a:solidFill>
                <a:latin typeface="Effra" panose="020B0603020203020204" pitchFamily="34" charset="77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0" y="4785780"/>
            <a:ext cx="9144000" cy="385732"/>
          </a:xfrm>
          <a:prstGeom prst="rect">
            <a:avLst/>
          </a:prstGeom>
          <a:solidFill>
            <a:srgbClr val="BB40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402055" y="1086273"/>
            <a:ext cx="5377439" cy="33376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1pPr>
            <a:lvl2pPr marL="457200" indent="0">
              <a:buNone/>
              <a:defRPr sz="28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2pPr>
            <a:lvl3pPr marL="914400" indent="0">
              <a:buNone/>
              <a:defRPr sz="28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3pPr>
            <a:lvl4pPr marL="1371600" indent="0">
              <a:buNone/>
              <a:defRPr sz="28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4pPr>
            <a:lvl5pPr marL="1828800" indent="0">
              <a:buNone/>
              <a:defRPr sz="28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1"/>
          </p:nvPr>
        </p:nvSpPr>
        <p:spPr>
          <a:xfrm>
            <a:off x="486008" y="1199513"/>
            <a:ext cx="2571138" cy="306934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600">
                <a:solidFill>
                  <a:srgbClr val="FFFFFF"/>
                </a:solidFill>
                <a:latin typeface="Corbel" panose="020B0503020204020204" pitchFamily="34" charset="0"/>
                <a:cs typeface="Calibri"/>
              </a:defRPr>
            </a:lvl1pPr>
            <a:lvl2pPr marL="457200" indent="0">
              <a:buNone/>
              <a:defRPr sz="2600">
                <a:solidFill>
                  <a:srgbClr val="FFFFFF"/>
                </a:solidFill>
                <a:latin typeface="Calibri"/>
                <a:cs typeface="Calibri"/>
              </a:defRPr>
            </a:lvl2pPr>
            <a:lvl3pPr marL="914400" indent="0">
              <a:buNone/>
              <a:defRPr sz="2600">
                <a:solidFill>
                  <a:srgbClr val="FFFFFF"/>
                </a:solidFill>
                <a:latin typeface="Calibri"/>
                <a:cs typeface="Calibri"/>
              </a:defRPr>
            </a:lvl3pPr>
            <a:lvl4pPr marL="1371600" indent="0">
              <a:buNone/>
              <a:defRPr sz="2600">
                <a:solidFill>
                  <a:srgbClr val="FFFFFF"/>
                </a:solidFill>
                <a:latin typeface="Calibri"/>
                <a:cs typeface="Calibri"/>
              </a:defRPr>
            </a:lvl4pPr>
            <a:lvl5pPr marL="1828800" indent="0">
              <a:buNone/>
              <a:defRPr sz="2600">
                <a:solidFill>
                  <a:srgbClr val="FFFFFF"/>
                </a:solidFill>
                <a:latin typeface="Calibri"/>
                <a:cs typeface="Calibri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9081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background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0C564-9582-754D-BF52-11F0CBE8A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074862"/>
            <a:ext cx="7886700" cy="9937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04917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33790" y="1"/>
            <a:ext cx="9177789" cy="811172"/>
          </a:xfrm>
          <a:prstGeom prst="rect">
            <a:avLst/>
          </a:prstGeom>
          <a:solidFill>
            <a:srgbClr val="2933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60588" y="105841"/>
            <a:ext cx="8783413" cy="611516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algn="l">
              <a:defRPr sz="4000" b="0" baseline="0">
                <a:solidFill>
                  <a:schemeClr val="bg1"/>
                </a:solidFill>
                <a:latin typeface="Effra" panose="020B0603020203020204" pitchFamily="34" charset="77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990600" y="1172767"/>
            <a:ext cx="7437438" cy="30146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1pPr>
            <a:lvl2pPr marL="457200" indent="0">
              <a:buNone/>
              <a:defRPr sz="36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2pPr>
            <a:lvl3pPr marL="914400" indent="0">
              <a:buNone/>
              <a:defRPr sz="36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3pPr>
            <a:lvl4pPr marL="1371600" indent="0">
              <a:buNone/>
              <a:defRPr sz="36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4pPr>
            <a:lvl5pPr marL="1828800" indent="0">
              <a:buNone/>
              <a:defRPr sz="36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7CCABA71-9C42-A34C-AD15-8C4F7EDF54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2533" y="3724843"/>
            <a:ext cx="786857" cy="117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212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10"/>
          <p:cNvSpPr>
            <a:spLocks noGrp="1"/>
          </p:cNvSpPr>
          <p:nvPr>
            <p:ph sz="quarter" idx="2"/>
          </p:nvPr>
        </p:nvSpPr>
        <p:spPr>
          <a:xfrm>
            <a:off x="550533" y="1245582"/>
            <a:ext cx="7962443" cy="31608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1pPr>
            <a:lvl2pPr marL="4572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2pPr>
            <a:lvl3pPr marL="9144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3pPr>
            <a:lvl4pPr marL="13716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4pPr>
            <a:lvl5pPr marL="18288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" y="0"/>
            <a:ext cx="9143999" cy="811172"/>
          </a:xfrm>
          <a:prstGeom prst="rect">
            <a:avLst/>
          </a:prstGeom>
          <a:solidFill>
            <a:srgbClr val="2933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11" name="Title 13"/>
          <p:cNvSpPr>
            <a:spLocks noGrp="1"/>
          </p:cNvSpPr>
          <p:nvPr>
            <p:ph type="title"/>
          </p:nvPr>
        </p:nvSpPr>
        <p:spPr>
          <a:xfrm>
            <a:off x="360588" y="105841"/>
            <a:ext cx="8783413" cy="611516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algn="ctr">
              <a:defRPr sz="4000" b="0" baseline="0">
                <a:solidFill>
                  <a:schemeClr val="bg1"/>
                </a:solidFill>
                <a:latin typeface="Effra" panose="020B0603020203020204" pitchFamily="34" charset="77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0" y="4785780"/>
            <a:ext cx="9144000" cy="385732"/>
          </a:xfrm>
          <a:prstGeom prst="rect">
            <a:avLst/>
          </a:prstGeom>
          <a:solidFill>
            <a:srgbClr val="BB40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769645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10"/>
          <p:cNvSpPr>
            <a:spLocks noGrp="1"/>
          </p:cNvSpPr>
          <p:nvPr>
            <p:ph sz="quarter" idx="2"/>
          </p:nvPr>
        </p:nvSpPr>
        <p:spPr>
          <a:xfrm>
            <a:off x="550533" y="1245582"/>
            <a:ext cx="7962443" cy="26860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1pPr>
            <a:lvl2pPr marL="4572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2pPr>
            <a:lvl3pPr marL="9144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3pPr>
            <a:lvl4pPr marL="13716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4pPr>
            <a:lvl5pPr marL="18288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1"/>
            <a:ext cx="9144000" cy="811172"/>
          </a:xfrm>
          <a:prstGeom prst="rect">
            <a:avLst/>
          </a:prstGeom>
          <a:solidFill>
            <a:srgbClr val="2933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11" name="Title 13"/>
          <p:cNvSpPr>
            <a:spLocks noGrp="1"/>
          </p:cNvSpPr>
          <p:nvPr>
            <p:ph type="title"/>
          </p:nvPr>
        </p:nvSpPr>
        <p:spPr>
          <a:xfrm>
            <a:off x="360589" y="105841"/>
            <a:ext cx="8434586" cy="611516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algn="l">
              <a:defRPr sz="4000" b="0" baseline="0">
                <a:solidFill>
                  <a:schemeClr val="bg1"/>
                </a:solidFill>
                <a:latin typeface="Effra" panose="020B0603020203020204" pitchFamily="34" charset="77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5827637-9DAB-BE46-8DC2-D992AD27F262}"/>
              </a:ext>
            </a:extLst>
          </p:cNvPr>
          <p:cNvSpPr/>
          <p:nvPr userDrawn="1"/>
        </p:nvSpPr>
        <p:spPr>
          <a:xfrm>
            <a:off x="0" y="4785780"/>
            <a:ext cx="9144000" cy="385732"/>
          </a:xfrm>
          <a:prstGeom prst="rect">
            <a:avLst/>
          </a:prstGeom>
          <a:solidFill>
            <a:srgbClr val="BB40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05D65756-2B6C-9541-9985-F2DFB4E41C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30436" y="3749518"/>
            <a:ext cx="786857" cy="117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501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6253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99" r:id="rId2"/>
    <p:sldLayoutId id="2147483697" r:id="rId3"/>
    <p:sldLayoutId id="2147483702" r:id="rId4"/>
    <p:sldLayoutId id="2147483700" r:id="rId5"/>
    <p:sldLayoutId id="2147483698" r:id="rId6"/>
    <p:sldLayoutId id="2147483701" r:id="rId7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lydawards@soroptimist.or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2" y="1479"/>
            <a:ext cx="9143998" cy="782132"/>
          </a:xfrm>
          <a:prstGeom prst="rect">
            <a:avLst/>
          </a:prstGeom>
          <a:solidFill>
            <a:srgbClr val="293374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x-none">
              <a:solidFill>
                <a:srgbClr val="58144D"/>
              </a:solidFill>
            </a:endParaRPr>
          </a:p>
        </p:txBody>
      </p:sp>
      <p:sp>
        <p:nvSpPr>
          <p:cNvPr id="20" name="Footer Placeholder 2"/>
          <p:cNvSpPr txBox="1">
            <a:spLocks/>
          </p:cNvSpPr>
          <p:nvPr/>
        </p:nvSpPr>
        <p:spPr>
          <a:xfrm>
            <a:off x="0" y="180041"/>
            <a:ext cx="9144000" cy="425008"/>
          </a:xfrm>
          <a:prstGeom prst="rect">
            <a:avLst/>
          </a:prstGeom>
        </p:spPr>
        <p:txBody>
          <a:bodyPr vert="horz"/>
          <a:lstStyle>
            <a:defPPr>
              <a:defRPr lang="x-none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x-none" sz="2000" b="0" i="0" u="none" spc="300" baseline="0">
                <a:latin typeface="Corbel" panose="020B0503020204020204" pitchFamily="34" charset="0"/>
                <a:cs typeface="Calibri"/>
              </a:rPr>
              <a:t>SOROPTIMIST INTERNATIONAL OF THE AMERICAS, INC.®</a:t>
            </a:r>
          </a:p>
          <a:p>
            <a:pPr algn="ctr" rtl="0"/>
            <a:endParaRPr lang="x-none" sz="2400" b="0" spc="300" dirty="0">
              <a:latin typeface="Tw Cen MT"/>
              <a:cs typeface="Tw Cen MT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" y="4715733"/>
            <a:ext cx="9159676" cy="459854"/>
          </a:xfrm>
          <a:prstGeom prst="rect">
            <a:avLst/>
          </a:prstGeom>
          <a:solidFill>
            <a:srgbClr val="BB4076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x-none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55144" y="1181892"/>
            <a:ext cx="4904534" cy="177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>
              <a:lnSpc>
                <a:spcPct val="90000"/>
              </a:lnSpc>
              <a:spcAft>
                <a:spcPts val="600"/>
              </a:spcAft>
            </a:pPr>
            <a:r>
              <a:rPr lang="x-none" sz="2800" b="1" i="0" u="none" baseline="0" dirty="0">
                <a:solidFill>
                  <a:srgbClr val="293374"/>
                </a:solidFill>
                <a:latin typeface="Effra" panose="020B0603020203020204" pitchFamily="34" charset="77"/>
                <a:cs typeface="Tw Cen MT"/>
              </a:rPr>
              <a:t>Divulgación comunitaria de los </a:t>
            </a:r>
            <a:r>
              <a:rPr lang="x-none" sz="2800" b="1" i="1" u="none" baseline="0" dirty="0">
                <a:solidFill>
                  <a:srgbClr val="293374"/>
                </a:solidFill>
                <a:latin typeface="Effra" panose="020B0603020203020204" pitchFamily="34" charset="77"/>
                <a:cs typeface="Tw Cen MT"/>
              </a:rPr>
              <a:t>Premios Vive Tu Sueño</a:t>
            </a:r>
            <a:r>
              <a:rPr lang="x-none" sz="2800" b="1" i="0" u="none" baseline="0" dirty="0">
                <a:solidFill>
                  <a:srgbClr val="293374"/>
                </a:solidFill>
                <a:latin typeface="Effra" panose="020B0603020203020204" pitchFamily="34" charset="77"/>
                <a:cs typeface="Tw Cen MT"/>
              </a:rPr>
              <a:t>:</a:t>
            </a:r>
          </a:p>
          <a:p>
            <a:pPr algn="l" rtl="0">
              <a:lnSpc>
                <a:spcPct val="90000"/>
              </a:lnSpc>
            </a:pPr>
            <a:r>
              <a:rPr lang="x-none" sz="3000" b="1" i="0" u="none" baseline="0" dirty="0">
                <a:solidFill>
                  <a:srgbClr val="BB4076"/>
                </a:solidFill>
                <a:latin typeface="Effra" panose="020B0603020203020204" pitchFamily="34" charset="77"/>
                <a:cs typeface="Tw Cen MT"/>
              </a:rPr>
              <a:t>Cómo reclutar postulantes de manera eficaz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C064BB-F697-1D46-A1F3-B18A749C9FDB}"/>
              </a:ext>
            </a:extLst>
          </p:cNvPr>
          <p:cNvSpPr txBox="1"/>
          <p:nvPr/>
        </p:nvSpPr>
        <p:spPr>
          <a:xfrm>
            <a:off x="4255144" y="3246307"/>
            <a:ext cx="4352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x-none" b="0" i="0" u="none" baseline="0">
                <a:latin typeface="Corbel" panose="020B0503020204020204" pitchFamily="34" charset="0"/>
                <a:cs typeface="Tw Cen MT"/>
              </a:rPr>
              <a:t>NOMBRE DE QUIEN PRESENTA, SU TÍTULO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3EDCED1-01A3-5648-B7CD-AB6374511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2026" y="3031688"/>
            <a:ext cx="2140157" cy="45719"/>
          </a:xfrm>
          <a:prstGeom prst="rect">
            <a:avLst/>
          </a:prstGeom>
        </p:spPr>
      </p:pic>
      <p:pic>
        <p:nvPicPr>
          <p:cNvPr id="7" name="Picture 6" descr="Patrón de fondo&#10;&#10;Descripción generada automáticamente">
            <a:extLst>
              <a:ext uri="{FF2B5EF4-FFF2-40B4-BE49-F238E27FC236}">
                <a16:creationId xmlns:a16="http://schemas.microsoft.com/office/drawing/2014/main" id="{C705C4EE-4A47-B149-99A4-3B0613D3153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1013"/>
          <a:stretch/>
        </p:blipFill>
        <p:spPr>
          <a:xfrm rot="10800000">
            <a:off x="-1" y="783611"/>
            <a:ext cx="4083803" cy="3932122"/>
          </a:xfrm>
          <a:prstGeom prst="rect">
            <a:avLst/>
          </a:prstGeom>
        </p:spPr>
      </p:pic>
      <p:pic>
        <p:nvPicPr>
          <p:cNvPr id="14" name="Picture 13" descr="Logo&#10;&#10;Descripción generada automáticamente">
            <a:extLst>
              <a:ext uri="{FF2B5EF4-FFF2-40B4-BE49-F238E27FC236}">
                <a16:creationId xmlns:a16="http://schemas.microsoft.com/office/drawing/2014/main" id="{EB7856D0-3E6F-1A4C-A3F6-BF83EA09E9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675" y="1448965"/>
            <a:ext cx="3098451" cy="24787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B8DFD5D-C5F2-2978-B7D7-3B6E49BDCA6A}"/>
              </a:ext>
            </a:extLst>
          </p:cNvPr>
          <p:cNvSpPr txBox="1"/>
          <p:nvPr/>
        </p:nvSpPr>
        <p:spPr>
          <a:xfrm>
            <a:off x="4255144" y="3844239"/>
            <a:ext cx="2495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x-none" b="0" i="0" u="none" baseline="0" dirty="0">
                <a:latin typeface="Corbel" panose="020B0503020204020204" pitchFamily="34" charset="0"/>
                <a:cs typeface="Tw Cen MT"/>
              </a:rPr>
              <a:t>Otoño de 2025</a:t>
            </a:r>
          </a:p>
        </p:txBody>
      </p:sp>
    </p:spTree>
    <p:extLst>
      <p:ext uri="{BB962C8B-B14F-4D97-AF65-F5344CB8AC3E}">
        <p14:creationId xmlns:p14="http://schemas.microsoft.com/office/powerpoint/2010/main" val="1564306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x-none" b="0" i="0" u="none" baseline="0"/>
              <a:t>¡Todas pueden ayudar a reclutar!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DA39520B-3977-4A4F-8AF3-149499756909}"/>
              </a:ext>
            </a:extLst>
          </p:cNvPr>
          <p:cNvSpPr txBox="1">
            <a:spLocks/>
          </p:cNvSpPr>
          <p:nvPr/>
        </p:nvSpPr>
        <p:spPr>
          <a:xfrm>
            <a:off x="0" y="4828901"/>
            <a:ext cx="9144000" cy="314599"/>
          </a:xfrm>
          <a:prstGeom prst="rect">
            <a:avLst/>
          </a:prstGeom>
        </p:spPr>
        <p:txBody>
          <a:bodyPr vert="horz"/>
          <a:lstStyle>
            <a:defPPr>
              <a:defRPr lang="x-none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x-none" sz="1400" b="0" i="0" u="none" spc="300" baseline="0">
                <a:solidFill>
                  <a:srgbClr val="BB4076"/>
                </a:solidFill>
                <a:latin typeface="Corbel" panose="020B0503020204020204" pitchFamily="34" charset="0"/>
                <a:cs typeface="Calibri"/>
              </a:rPr>
              <a:t>SIA | OTOÑO 2025 | </a:t>
            </a:r>
            <a:r>
              <a:rPr lang="x-none" sz="1400" b="0" i="0" u="none" baseline="0">
                <a:solidFill>
                  <a:srgbClr val="BB4076"/>
                </a:solidFill>
                <a:latin typeface="Corbel" panose="020B0503020204020204" pitchFamily="34" charset="0"/>
                <a:cs typeface="Calibri"/>
              </a:rPr>
              <a:t>Cómo reclutar postulantes de manera eficaz</a:t>
            </a:r>
          </a:p>
        </p:txBody>
      </p:sp>
      <p:pic>
        <p:nvPicPr>
          <p:cNvPr id="6" name="Picture 5" descr="Un grupo de mujeres chocando los cinco&#10;&#10;El contenido generado por IA puede ser incorrecto.">
            <a:extLst>
              <a:ext uri="{FF2B5EF4-FFF2-40B4-BE49-F238E27FC236}">
                <a16:creationId xmlns:a16="http://schemas.microsoft.com/office/drawing/2014/main" id="{5915D21B-81CE-99A7-CAA9-BEE281E5B3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335" r="15446" b="28735"/>
          <a:stretch>
            <a:fillRect/>
          </a:stretch>
        </p:blipFill>
        <p:spPr>
          <a:xfrm>
            <a:off x="0" y="824592"/>
            <a:ext cx="9144000" cy="3949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586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 rtl="0"/>
            <a:r>
              <a:rPr lang="x-none" b="0" i="0" u="none" baseline="0"/>
              <a:t>Cómo reclutar postulantes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395473" y="1213022"/>
            <a:ext cx="5642826" cy="611516"/>
          </a:xfrm>
        </p:spPr>
        <p:txBody>
          <a:bodyPr>
            <a:normAutofit/>
          </a:bodyPr>
          <a:lstStyle/>
          <a:p>
            <a:pPr algn="r" rtl="0"/>
            <a:r>
              <a:rPr lang="x-none" sz="2400" b="1" i="0" u="none" baseline="0">
                <a:solidFill>
                  <a:srgbClr val="BB4076"/>
                </a:solidFill>
              </a:rPr>
              <a:t>¡Actúa como representante y concientiza!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pPr algn="r" rtl="0">
              <a:spcBef>
                <a:spcPts val="0"/>
              </a:spcBef>
            </a:pPr>
            <a:r>
              <a:rPr lang="x-none" sz="3200" b="1" i="0" u="none" baseline="0"/>
              <a:t>¡Sé portavoz! 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4B033523-14B4-A842-8855-D90489900592}"/>
              </a:ext>
            </a:extLst>
          </p:cNvPr>
          <p:cNvSpPr txBox="1">
            <a:spLocks/>
          </p:cNvSpPr>
          <p:nvPr/>
        </p:nvSpPr>
        <p:spPr>
          <a:xfrm>
            <a:off x="0" y="4828901"/>
            <a:ext cx="9144000" cy="314599"/>
          </a:xfrm>
          <a:prstGeom prst="rect">
            <a:avLst/>
          </a:prstGeom>
        </p:spPr>
        <p:txBody>
          <a:bodyPr vert="horz"/>
          <a:lstStyle>
            <a:defPPr>
              <a:defRPr lang="x-none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x-none" sz="1400" b="0" i="0" u="none" spc="300" baseline="0">
                <a:latin typeface="Corbel" panose="020B0503020204020204" pitchFamily="34" charset="0"/>
                <a:cs typeface="Calibri"/>
              </a:rPr>
              <a:t>SIA | OTOÑO 2025 | </a:t>
            </a:r>
            <a:r>
              <a:rPr lang="x-none" sz="1400" b="0" i="0" u="none" baseline="0">
                <a:latin typeface="Corbel" panose="020B0503020204020204" pitchFamily="34" charset="0"/>
                <a:cs typeface="Calibri"/>
              </a:rPr>
              <a:t>Cómo reclutar postulantes de manera eficaz</a:t>
            </a:r>
          </a:p>
        </p:txBody>
      </p:sp>
      <p:pic>
        <p:nvPicPr>
          <p:cNvPr id="9" name="Picture 8" descr="Un primer plano de un logotipo&#10;&#10;El contenido generado por IA puede ser incorrecto.">
            <a:extLst>
              <a:ext uri="{FF2B5EF4-FFF2-40B4-BE49-F238E27FC236}">
                <a16:creationId xmlns:a16="http://schemas.microsoft.com/office/drawing/2014/main" id="{60EF41C9-B3C3-9B0E-17E1-9C3A84288E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7217" y="2660746"/>
            <a:ext cx="3233294" cy="1684916"/>
          </a:xfrm>
          <a:prstGeom prst="rect">
            <a:avLst/>
          </a:prstGeom>
        </p:spPr>
      </p:pic>
      <p:pic>
        <p:nvPicPr>
          <p:cNvPr id="11" name="Picture 10" descr="Una persona sentada en una silla sosteniendo una computadora&#10;&#10;El contenido generado por IA puede ser incorrecto.">
            <a:extLst>
              <a:ext uri="{FF2B5EF4-FFF2-40B4-BE49-F238E27FC236}">
                <a16:creationId xmlns:a16="http://schemas.microsoft.com/office/drawing/2014/main" id="{8FBB88CC-0AB4-0131-CED3-C9C44984C8B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2212" r="16040"/>
          <a:stretch>
            <a:fillRect/>
          </a:stretch>
        </p:blipFill>
        <p:spPr>
          <a:xfrm>
            <a:off x="3395473" y="1828800"/>
            <a:ext cx="5748527" cy="2610733"/>
          </a:xfrm>
          <a:prstGeom prst="rect">
            <a:avLst/>
          </a:prstGeom>
        </p:spPr>
      </p:pic>
      <p:pic>
        <p:nvPicPr>
          <p:cNvPr id="17" name="Picture 16" descr="Una caricatura de una persona sosteniendo un megáfono&#10;&#10;El contenido generado por IA puede ser incorrecto.">
            <a:extLst>
              <a:ext uri="{FF2B5EF4-FFF2-40B4-BE49-F238E27FC236}">
                <a16:creationId xmlns:a16="http://schemas.microsoft.com/office/drawing/2014/main" id="{CCECFA5D-4497-73A7-910E-CC99A229885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36435"/>
          <a:stretch>
            <a:fillRect/>
          </a:stretch>
        </p:blipFill>
        <p:spPr>
          <a:xfrm>
            <a:off x="288014" y="1732400"/>
            <a:ext cx="3468458" cy="3069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821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56FE2-BE14-349C-F7E5-82172BF0F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B4FBB37-1D34-B4AC-CFF7-22308E1CE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x-none" b="0" i="0" u="none" baseline="0"/>
              <a:t>Conoce los aspectos básicos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677FCAE4-F4A1-B7D8-8E8E-C87F67AF9930}"/>
              </a:ext>
            </a:extLst>
          </p:cNvPr>
          <p:cNvSpPr txBox="1">
            <a:spLocks/>
          </p:cNvSpPr>
          <p:nvPr/>
        </p:nvSpPr>
        <p:spPr>
          <a:xfrm>
            <a:off x="0" y="4828901"/>
            <a:ext cx="9144000" cy="314599"/>
          </a:xfrm>
          <a:prstGeom prst="rect">
            <a:avLst/>
          </a:prstGeom>
        </p:spPr>
        <p:txBody>
          <a:bodyPr vert="horz"/>
          <a:lstStyle>
            <a:defPPr>
              <a:defRPr lang="x-none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x-none" sz="1400" b="0" i="0" u="none" spc="300" baseline="0">
                <a:solidFill>
                  <a:srgbClr val="BB4076"/>
                </a:solidFill>
                <a:latin typeface="Corbel" panose="020B0503020204020204" pitchFamily="34" charset="0"/>
                <a:cs typeface="Calibri"/>
              </a:rPr>
              <a:t>SIA | OTOÑO 2025 | </a:t>
            </a:r>
            <a:r>
              <a:rPr lang="x-none" sz="1400" b="0" i="0" u="none" baseline="0">
                <a:solidFill>
                  <a:srgbClr val="BB4076"/>
                </a:solidFill>
                <a:latin typeface="Corbel" panose="020B0503020204020204" pitchFamily="34" charset="0"/>
                <a:cs typeface="Calibri"/>
              </a:rPr>
              <a:t>Cómo reclutar postulantes de manera eficaz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054CB29C-EF77-4D35-683C-765F46CC3D4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9128" y="1203049"/>
            <a:ext cx="8229600" cy="3485943"/>
          </a:xfrm>
        </p:spPr>
        <p:txBody>
          <a:bodyPr/>
          <a:lstStyle/>
          <a:p>
            <a:pPr marL="457200" indent="-457200" algn="l" rtl="0">
              <a:spcBef>
                <a:spcPts val="0"/>
              </a:spcBef>
              <a:spcAft>
                <a:spcPts val="1200"/>
              </a:spcAft>
              <a:buClr>
                <a:srgbClr val="BB4076"/>
              </a:buClr>
              <a:buFont typeface="Wingdings" panose="05000000000000000000" pitchFamily="2" charset="2"/>
              <a:buChar char="§"/>
            </a:pPr>
            <a:r>
              <a:rPr lang="x-none" sz="2800" b="0" i="0" u="none" baseline="0"/>
              <a:t>Requisitos de elegibilidad</a:t>
            </a:r>
          </a:p>
          <a:p>
            <a:pPr marL="457200" indent="-457200" algn="l" rtl="0">
              <a:spcBef>
                <a:spcPts val="0"/>
              </a:spcBef>
              <a:spcAft>
                <a:spcPts val="1200"/>
              </a:spcAft>
              <a:buClr>
                <a:srgbClr val="BB4076"/>
              </a:buClr>
              <a:buFont typeface="Wingdings" panose="05000000000000000000" pitchFamily="2" charset="2"/>
              <a:buChar char="§"/>
            </a:pPr>
            <a:r>
              <a:rPr lang="x-none" sz="2800" b="0" i="0" u="none" baseline="0"/>
              <a:t>Requisitos de la solicitud</a:t>
            </a:r>
          </a:p>
          <a:p>
            <a:pPr marL="457200" indent="-457200" algn="l" rtl="0">
              <a:spcBef>
                <a:spcPts val="0"/>
              </a:spcBef>
              <a:spcAft>
                <a:spcPts val="1200"/>
              </a:spcAft>
              <a:buClr>
                <a:srgbClr val="BB4076"/>
              </a:buClr>
              <a:buFont typeface="Wingdings" panose="05000000000000000000" pitchFamily="2" charset="2"/>
              <a:buChar char="§"/>
            </a:pPr>
            <a:r>
              <a:rPr lang="x-none" sz="2800" b="0" i="0" u="none" baseline="0"/>
              <a:t>Cómo postularse</a:t>
            </a:r>
          </a:p>
          <a:p>
            <a:pPr marL="457200" indent="-457200" algn="l" rtl="0">
              <a:spcBef>
                <a:spcPts val="0"/>
              </a:spcBef>
              <a:spcAft>
                <a:spcPts val="1200"/>
              </a:spcAft>
              <a:buClr>
                <a:srgbClr val="BB4076"/>
              </a:buClr>
              <a:buFont typeface="Wingdings" panose="05000000000000000000" pitchFamily="2" charset="2"/>
              <a:buChar char="§"/>
            </a:pPr>
            <a:r>
              <a:rPr lang="x-none" sz="2800" b="0" i="0" u="none" baseline="0"/>
              <a:t>Fecha límite: 15 de noviembre</a:t>
            </a:r>
          </a:p>
          <a:p>
            <a:pPr marL="457200" indent="-457200" algn="l" rtl="0">
              <a:spcBef>
                <a:spcPts val="0"/>
              </a:spcBef>
              <a:spcAft>
                <a:spcPts val="1200"/>
              </a:spcAft>
              <a:buClr>
                <a:srgbClr val="BB4076"/>
              </a:buClr>
              <a:buFont typeface="Wingdings" panose="05000000000000000000" pitchFamily="2" charset="2"/>
              <a:buChar char="§"/>
            </a:pPr>
            <a:r>
              <a:rPr lang="x-none" sz="2800" b="0" i="0" u="none" baseline="0"/>
              <a:t>¿Tienes preguntas? Comunícate con </a:t>
            </a:r>
            <a:r>
              <a:rPr lang="x-none" sz="2800" b="0" i="0" u="none" baseline="0">
                <a:hlinkClick r:id="rId3"/>
              </a:rPr>
              <a:t>lydawards@soroptimist.org</a:t>
            </a:r>
            <a:endParaRPr lang="x-none" sz="280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ED7BB6E-8BD0-FAF8-1A25-9C5305978D8B}"/>
              </a:ext>
            </a:extLst>
          </p:cNvPr>
          <p:cNvCxnSpPr>
            <a:cxnSpLocks/>
          </p:cNvCxnSpPr>
          <p:nvPr/>
        </p:nvCxnSpPr>
        <p:spPr>
          <a:xfrm>
            <a:off x="0" y="4709152"/>
            <a:ext cx="9144000" cy="81481"/>
          </a:xfrm>
          <a:prstGeom prst="line">
            <a:avLst/>
          </a:prstGeom>
          <a:ln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67CB8D04-E8AC-3FF7-D789-240B34452DF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437914" y="1601550"/>
            <a:ext cx="2722325" cy="1311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26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F6D03-18CC-D837-8D30-12D129D6B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34A8168-3071-055F-FCAE-0846B8B009A5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360588" y="1086131"/>
            <a:ext cx="8424133" cy="2743485"/>
          </a:xfrm>
        </p:spPr>
        <p:txBody>
          <a:bodyPr numCol="2"/>
          <a:lstStyle/>
          <a:p>
            <a:pPr marL="171450" indent="-171450" algn="l" rtl="0">
              <a:spcBef>
                <a:spcPts val="0"/>
              </a:spcBef>
              <a:spcAft>
                <a:spcPts val="600"/>
              </a:spcAft>
              <a:buClr>
                <a:srgbClr val="BB4076"/>
              </a:buClr>
              <a:buFont typeface="Arial" panose="020B0604020202020204" pitchFamily="34" charset="0"/>
              <a:buChar char="•"/>
            </a:pPr>
            <a:r>
              <a:rPr lang="x-none" sz="1400" b="0" i="0" u="none" baseline="0"/>
              <a:t>Instituciones educativas locales </a:t>
            </a:r>
            <a:r>
              <a:rPr lang="x-none" sz="1400" b="0" i="1" u="none" baseline="0"/>
              <a:t>(colegios comunitarios, universidades, centros de educación para adultos, escuelas vocacionales o de capacitación)</a:t>
            </a:r>
          </a:p>
          <a:p>
            <a:pPr marL="171450" lvl="0" indent="-171450" algn="l" rtl="0">
              <a:spcBef>
                <a:spcPts val="0"/>
              </a:spcBef>
              <a:spcAft>
                <a:spcPts val="600"/>
              </a:spcAft>
              <a:buClr>
                <a:srgbClr val="BB4076"/>
              </a:buClr>
              <a:buFont typeface="Arial" panose="020B0604020202020204" pitchFamily="34" charset="0"/>
              <a:buChar char="•"/>
            </a:pPr>
            <a:r>
              <a:rPr lang="x-none" sz="1400" b="0" i="0" u="none" baseline="0"/>
              <a:t>Centros comunitarios y recreativos </a:t>
            </a:r>
          </a:p>
          <a:p>
            <a:pPr marL="171450" lvl="0" indent="-171450" algn="l" rtl="0">
              <a:spcBef>
                <a:spcPts val="0"/>
              </a:spcBef>
              <a:spcAft>
                <a:spcPts val="600"/>
              </a:spcAft>
              <a:buClr>
                <a:srgbClr val="BB4076"/>
              </a:buClr>
              <a:buFont typeface="Arial" panose="020B0604020202020204" pitchFamily="34" charset="0"/>
              <a:buChar char="•"/>
            </a:pPr>
            <a:r>
              <a:rPr lang="x-none" sz="1400" b="0" i="0" u="none" baseline="0"/>
              <a:t>Organizaciones benéficas</a:t>
            </a:r>
          </a:p>
          <a:p>
            <a:pPr marL="171450" lvl="0" indent="-171450" algn="l" rtl="0">
              <a:spcBef>
                <a:spcPts val="0"/>
              </a:spcBef>
              <a:spcAft>
                <a:spcPts val="600"/>
              </a:spcAft>
              <a:buClr>
                <a:srgbClr val="BB4076"/>
              </a:buClr>
              <a:buFont typeface="Arial" panose="020B0604020202020204" pitchFamily="34" charset="0"/>
              <a:buChar char="•"/>
            </a:pPr>
            <a:r>
              <a:rPr lang="x-none" sz="1400" b="0" i="0" u="none" baseline="0"/>
              <a:t>Refugios para personas sin hogar y programas de vivienda transitoria</a:t>
            </a:r>
          </a:p>
          <a:p>
            <a:pPr marL="171450" lvl="0" indent="-171450" algn="l" rtl="0">
              <a:spcBef>
                <a:spcPts val="0"/>
              </a:spcBef>
              <a:spcAft>
                <a:spcPts val="600"/>
              </a:spcAft>
              <a:buClr>
                <a:srgbClr val="BB4076"/>
              </a:buClr>
              <a:buFont typeface="Arial" panose="020B0604020202020204" pitchFamily="34" charset="0"/>
              <a:buChar char="•"/>
            </a:pPr>
            <a:r>
              <a:rPr lang="x-none" sz="1400" b="0" i="0" u="none" baseline="0"/>
              <a:t>Refugios para víctimas de violencia doméstica </a:t>
            </a:r>
          </a:p>
          <a:p>
            <a:pPr marL="171450" lvl="0" indent="-171450" algn="l" rtl="0">
              <a:spcBef>
                <a:spcPts val="0"/>
              </a:spcBef>
              <a:spcAft>
                <a:spcPts val="600"/>
              </a:spcAft>
              <a:buClr>
                <a:srgbClr val="BB4076"/>
              </a:buClr>
              <a:buFont typeface="Arial" panose="020B0604020202020204" pitchFamily="34" charset="0"/>
              <a:buChar char="•"/>
            </a:pPr>
            <a:r>
              <a:rPr lang="x-none" sz="1400" b="0" i="0" u="none" baseline="0"/>
              <a:t>Bancos de alimentos </a:t>
            </a:r>
          </a:p>
          <a:p>
            <a:pPr marL="171450" lvl="0" indent="-171450" algn="l" rtl="0">
              <a:spcBef>
                <a:spcPts val="0"/>
              </a:spcBef>
              <a:spcAft>
                <a:spcPts val="600"/>
              </a:spcAft>
              <a:buClr>
                <a:srgbClr val="BB4076"/>
              </a:buClr>
              <a:buFont typeface="Arial" panose="020B0604020202020204" pitchFamily="34" charset="0"/>
              <a:buChar char="•"/>
            </a:pPr>
            <a:r>
              <a:rPr lang="x-none" sz="1400" b="0" i="0" u="none" baseline="0"/>
              <a:t>Centros de salud de la mujer </a:t>
            </a:r>
          </a:p>
          <a:p>
            <a:pPr marL="171450" indent="-171450" algn="l" rtl="0">
              <a:spcBef>
                <a:spcPts val="0"/>
              </a:spcBef>
              <a:spcAft>
                <a:spcPts val="600"/>
              </a:spcAft>
              <a:buClr>
                <a:srgbClr val="BB4076"/>
              </a:buClr>
              <a:buFont typeface="Arial" panose="020B0604020202020204" pitchFamily="34" charset="0"/>
              <a:buChar char="•"/>
            </a:pPr>
            <a:r>
              <a:rPr lang="x-none" sz="1400" b="0" i="0" u="none" baseline="0"/>
              <a:t>Clínicas comunitarias de salud </a:t>
            </a:r>
          </a:p>
          <a:p>
            <a:pPr marL="171450" lvl="0" indent="-171450" algn="l" rtl="0">
              <a:spcBef>
                <a:spcPts val="0"/>
              </a:spcBef>
              <a:spcAft>
                <a:spcPts val="600"/>
              </a:spcAft>
              <a:buClr>
                <a:srgbClr val="BB4076"/>
              </a:buClr>
              <a:buFont typeface="Arial" panose="020B0604020202020204" pitchFamily="34" charset="0"/>
              <a:buChar char="•"/>
            </a:pPr>
            <a:r>
              <a:rPr lang="x-none" sz="1400" b="0" i="0" u="none" baseline="0"/>
              <a:t>Instituciones de cuidado de niños o guarderías infantiles </a:t>
            </a:r>
          </a:p>
          <a:p>
            <a:pPr marL="171450" indent="-171450" algn="l" rtl="0">
              <a:spcBef>
                <a:spcPts val="0"/>
              </a:spcBef>
              <a:spcAft>
                <a:spcPts val="600"/>
              </a:spcAft>
              <a:buClr>
                <a:srgbClr val="BB4076"/>
              </a:buClr>
              <a:buFont typeface="Arial" panose="020B0604020202020204" pitchFamily="34" charset="0"/>
              <a:buChar char="•"/>
            </a:pPr>
            <a:r>
              <a:rPr lang="x-none" sz="1400" b="0" i="0" u="none" baseline="0"/>
              <a:t>Oficinas de asistencia pública del gobierno </a:t>
            </a:r>
          </a:p>
          <a:p>
            <a:pPr marL="171450" lvl="0" indent="-171450" algn="l" rtl="0">
              <a:spcBef>
                <a:spcPts val="0"/>
              </a:spcBef>
              <a:spcAft>
                <a:spcPts val="600"/>
              </a:spcAft>
              <a:buClr>
                <a:srgbClr val="BB4076"/>
              </a:buClr>
              <a:buFont typeface="Arial" panose="020B0604020202020204" pitchFamily="34" charset="0"/>
              <a:buChar char="•"/>
            </a:pPr>
            <a:r>
              <a:rPr lang="x-none" sz="1400" b="0" i="0" u="none" baseline="0"/>
              <a:t>Programas de asistencia para la inserción laboral </a:t>
            </a:r>
          </a:p>
          <a:p>
            <a:pPr marL="171450" lvl="0" indent="-171450" algn="l" rtl="0">
              <a:spcBef>
                <a:spcPts val="0"/>
              </a:spcBef>
              <a:spcAft>
                <a:spcPts val="600"/>
              </a:spcAft>
              <a:buClr>
                <a:srgbClr val="BB4076"/>
              </a:buClr>
              <a:buFont typeface="Arial" panose="020B0604020202020204" pitchFamily="34" charset="0"/>
              <a:buChar char="•"/>
            </a:pPr>
            <a:r>
              <a:rPr lang="x-none" sz="1400" b="0" i="0" u="none" baseline="0"/>
              <a:t>Agencias de empleo</a:t>
            </a:r>
          </a:p>
          <a:p>
            <a:pPr marL="171450" lvl="0" indent="-171450" algn="l" rtl="0">
              <a:spcBef>
                <a:spcPts val="0"/>
              </a:spcBef>
              <a:spcAft>
                <a:spcPts val="600"/>
              </a:spcAft>
              <a:buClr>
                <a:srgbClr val="BB4076"/>
              </a:buClr>
              <a:buFont typeface="Arial" panose="020B0604020202020204" pitchFamily="34" charset="0"/>
              <a:buChar char="•"/>
            </a:pPr>
            <a:r>
              <a:rPr lang="x-none" sz="1400" b="0" i="0" u="none" baseline="0"/>
              <a:t>Ferias locales de empleo o carrera profesional </a:t>
            </a:r>
          </a:p>
          <a:p>
            <a:pPr marL="171450" lvl="0" indent="-171450" algn="l" rtl="0">
              <a:spcBef>
                <a:spcPts val="0"/>
              </a:spcBef>
              <a:spcAft>
                <a:spcPts val="600"/>
              </a:spcAft>
              <a:buClr>
                <a:srgbClr val="BB4076"/>
              </a:buClr>
              <a:buFont typeface="Arial" panose="020B0604020202020204" pitchFamily="34" charset="0"/>
              <a:buChar char="•"/>
            </a:pPr>
            <a:r>
              <a:rPr lang="x-none" sz="1400" b="0" i="0" u="none" baseline="0"/>
              <a:t>Centros de rehabilitación y recuperación de adicciones</a:t>
            </a:r>
          </a:p>
          <a:p>
            <a:pPr marL="171450" lvl="0" indent="-171450" algn="l" rtl="0">
              <a:spcBef>
                <a:spcPts val="0"/>
              </a:spcBef>
              <a:spcAft>
                <a:spcPts val="600"/>
              </a:spcAft>
              <a:buClr>
                <a:srgbClr val="BB4076"/>
              </a:buClr>
              <a:buFont typeface="Arial" panose="020B0604020202020204" pitchFamily="34" charset="0"/>
              <a:buChar char="•"/>
            </a:pPr>
            <a:r>
              <a:rPr lang="x-none" sz="1400" b="0" i="0" u="none" baseline="0"/>
              <a:t>Organizaciones que trabajan con mujeres y niñas </a:t>
            </a:r>
          </a:p>
          <a:p>
            <a:pPr marL="171450" lvl="0" indent="-171450" algn="l" rtl="0">
              <a:spcBef>
                <a:spcPts val="0"/>
              </a:spcBef>
              <a:spcAft>
                <a:spcPts val="600"/>
              </a:spcAft>
              <a:buClr>
                <a:srgbClr val="BB4076"/>
              </a:buClr>
              <a:buFont typeface="Arial" panose="020B0604020202020204" pitchFamily="34" charset="0"/>
              <a:buChar char="•"/>
            </a:pPr>
            <a:r>
              <a:rPr lang="x-none" sz="1400" b="0" i="0" u="none" baseline="0"/>
              <a:t>Bibliotecas</a:t>
            </a:r>
          </a:p>
          <a:p>
            <a:pPr marL="171450" indent="-171450" algn="l" rtl="0">
              <a:spcBef>
                <a:spcPts val="0"/>
              </a:spcBef>
              <a:spcAft>
                <a:spcPts val="600"/>
              </a:spcAft>
              <a:buClr>
                <a:srgbClr val="BB4076"/>
              </a:buClr>
              <a:buFont typeface="Arial" panose="020B0604020202020204" pitchFamily="34" charset="0"/>
              <a:buChar char="•"/>
            </a:pPr>
            <a:r>
              <a:rPr lang="x-none" sz="1400" b="0" i="0" u="none" baseline="0"/>
              <a:t>Lugares de culto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6629420-AB80-E7F3-605A-D5FEE9C35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x-none" b="0" i="0" u="none" baseline="0"/>
              <a:t>Haz una lista de organizaciones a contactar</a:t>
            </a:r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01BF8DEA-6D08-705E-4713-1FE47174139A}"/>
              </a:ext>
            </a:extLst>
          </p:cNvPr>
          <p:cNvSpPr txBox="1">
            <a:spLocks/>
          </p:cNvSpPr>
          <p:nvPr/>
        </p:nvSpPr>
        <p:spPr>
          <a:xfrm>
            <a:off x="0" y="4828901"/>
            <a:ext cx="9144000" cy="314599"/>
          </a:xfrm>
          <a:prstGeom prst="rect">
            <a:avLst/>
          </a:prstGeom>
        </p:spPr>
        <p:txBody>
          <a:bodyPr vert="horz"/>
          <a:lstStyle>
            <a:defPPr>
              <a:defRPr lang="x-none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x-none" sz="1400" b="0" i="0" u="none" spc="300" baseline="0">
                <a:latin typeface="Corbel" panose="020B0503020204020204" pitchFamily="34" charset="0"/>
                <a:cs typeface="Calibri"/>
              </a:rPr>
              <a:t>SIA | OTOÑO 2025 | </a:t>
            </a:r>
            <a:r>
              <a:rPr lang="x-none" sz="1400" b="0" i="0" u="none" baseline="0">
                <a:latin typeface="Corbel" panose="020B0503020204020204" pitchFamily="34" charset="0"/>
                <a:cs typeface="Calibri"/>
              </a:rPr>
              <a:t>Cómo reclutar postulantes de manera eficaz</a:t>
            </a:r>
          </a:p>
          <a:p>
            <a:pPr algn="ctr" rtl="0"/>
            <a:endParaRPr lang="x-none" sz="2400" b="0" spc="300" dirty="0">
              <a:latin typeface="Tw Cen MT"/>
              <a:cs typeface="Tw Cen M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88BE5A-5E00-FA6D-340E-AFCA4C15BEE2}"/>
              </a:ext>
            </a:extLst>
          </p:cNvPr>
          <p:cNvSpPr txBox="1">
            <a:spLocks/>
          </p:cNvSpPr>
          <p:nvPr/>
        </p:nvSpPr>
        <p:spPr>
          <a:xfrm>
            <a:off x="1601608" y="4057369"/>
            <a:ext cx="5377439" cy="614936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buNone/>
            </a:pPr>
            <a:r>
              <a:rPr lang="x-none" sz="2600" b="1" i="0" u="none" baseline="0">
                <a:solidFill>
                  <a:srgbClr val="293374"/>
                </a:solidFill>
              </a:rPr>
              <a:t>¡Piensa en quienes ya conoces!</a:t>
            </a:r>
          </a:p>
        </p:txBody>
      </p:sp>
    </p:spTree>
    <p:extLst>
      <p:ext uri="{BB962C8B-B14F-4D97-AF65-F5344CB8AC3E}">
        <p14:creationId xmlns:p14="http://schemas.microsoft.com/office/powerpoint/2010/main" val="770083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415CD-0A58-DF60-368B-E2376EEA2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14460-437E-1607-35CB-FCF925AB7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 rtl="0"/>
            <a:r>
              <a:rPr lang="x-none" b="0" i="0" u="none" baseline="0"/>
              <a:t>CONSEJO PROFESIONAL: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36D9EB-A289-75AB-590C-80111686160D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500185" y="1220422"/>
            <a:ext cx="2641599" cy="3069342"/>
          </a:xfrm>
        </p:spPr>
        <p:txBody>
          <a:bodyPr/>
          <a:lstStyle/>
          <a:p>
            <a:pPr algn="r" rtl="0"/>
            <a:r>
              <a:rPr lang="x-none" b="1" i="0" u="none" baseline="0">
                <a:solidFill>
                  <a:srgbClr val="BB4076"/>
                </a:solidFill>
              </a:rPr>
              <a:t>Establecer</a:t>
            </a:r>
            <a:r>
              <a:rPr lang="x-none" b="1" i="0" u="none" baseline="0"/>
              <a:t> </a:t>
            </a:r>
            <a:r>
              <a:rPr lang="x-none" sz="2800" b="1" i="0" u="none" baseline="0">
                <a:solidFill>
                  <a:schemeClr val="bg1"/>
                </a:solidFill>
              </a:rPr>
              <a:t>contactos personales </a:t>
            </a:r>
            <a:r>
              <a:rPr lang="x-none" b="1" i="0" u="none" baseline="0">
                <a:solidFill>
                  <a:schemeClr val="bg1"/>
                </a:solidFill>
              </a:rPr>
              <a:t>y</a:t>
            </a:r>
            <a:r>
              <a:rPr lang="x-none" b="1" i="0" u="none" baseline="0"/>
              <a:t> </a:t>
            </a:r>
            <a:r>
              <a:rPr lang="x-none" sz="2800" b="1" i="0" u="none" baseline="0">
                <a:solidFill>
                  <a:schemeClr val="bg1"/>
                </a:solidFill>
              </a:rPr>
              <a:t>relaciones directas</a:t>
            </a:r>
            <a:r>
              <a:rPr lang="x-none" b="1" i="0" u="none" baseline="0"/>
              <a:t>.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BCC69BD0-D5D9-F8E8-656A-8ECE7934383F}"/>
              </a:ext>
            </a:extLst>
          </p:cNvPr>
          <p:cNvSpPr txBox="1">
            <a:spLocks/>
          </p:cNvSpPr>
          <p:nvPr/>
        </p:nvSpPr>
        <p:spPr>
          <a:xfrm>
            <a:off x="0" y="4828901"/>
            <a:ext cx="9144000" cy="314599"/>
          </a:xfrm>
          <a:prstGeom prst="rect">
            <a:avLst/>
          </a:prstGeom>
        </p:spPr>
        <p:txBody>
          <a:bodyPr vert="horz"/>
          <a:lstStyle>
            <a:defPPr>
              <a:defRPr lang="x-none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x-none" sz="1400" b="0" i="0" u="none" spc="300" baseline="0">
                <a:latin typeface="Corbel" panose="020B0503020204020204" pitchFamily="34" charset="0"/>
                <a:cs typeface="Calibri"/>
              </a:rPr>
              <a:t>SIA | OTOÑO 2025 | </a:t>
            </a:r>
            <a:r>
              <a:rPr lang="x-none" sz="1400" b="0" i="0" u="none" baseline="0">
                <a:latin typeface="Corbel" panose="020B0503020204020204" pitchFamily="34" charset="0"/>
                <a:cs typeface="Calibri"/>
              </a:rPr>
              <a:t>Cómo reclutar postulantes de manera eficaz</a:t>
            </a:r>
          </a:p>
        </p:txBody>
      </p:sp>
      <p:pic>
        <p:nvPicPr>
          <p:cNvPr id="12" name="Picture 11" descr="Una persona estrechando la mano a otra&#10;&#10;El contenido generado por IA puede ser incorrecto.">
            <a:extLst>
              <a:ext uri="{FF2B5EF4-FFF2-40B4-BE49-F238E27FC236}">
                <a16:creationId xmlns:a16="http://schemas.microsoft.com/office/drawing/2014/main" id="{C37F87C9-4A39-1F93-8253-7D1C6A68178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447" r="14661" b="4020"/>
          <a:stretch>
            <a:fillRect/>
          </a:stretch>
        </p:blipFill>
        <p:spPr>
          <a:xfrm>
            <a:off x="3402052" y="1086273"/>
            <a:ext cx="4877181" cy="333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393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33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257B879-712D-905F-FDC8-FDEF71096E2B}"/>
              </a:ext>
            </a:extLst>
          </p:cNvPr>
          <p:cNvSpPr/>
          <p:nvPr/>
        </p:nvSpPr>
        <p:spPr>
          <a:xfrm>
            <a:off x="0" y="0"/>
            <a:ext cx="9144000" cy="7944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x-none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06C8D2-2123-A42D-BD34-3C778552A402}"/>
              </a:ext>
            </a:extLst>
          </p:cNvPr>
          <p:cNvSpPr/>
          <p:nvPr/>
        </p:nvSpPr>
        <p:spPr>
          <a:xfrm>
            <a:off x="0" y="4727304"/>
            <a:ext cx="9144000" cy="415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672160-BF9D-D700-CADC-3A7BDCC79CDC}"/>
              </a:ext>
            </a:extLst>
          </p:cNvPr>
          <p:cNvSpPr txBox="1">
            <a:spLocks/>
          </p:cNvSpPr>
          <p:nvPr/>
        </p:nvSpPr>
        <p:spPr>
          <a:xfrm>
            <a:off x="0" y="4828901"/>
            <a:ext cx="9144000" cy="314599"/>
          </a:xfrm>
          <a:prstGeom prst="rect">
            <a:avLst/>
          </a:prstGeom>
        </p:spPr>
        <p:txBody>
          <a:bodyPr vert="horz"/>
          <a:lstStyle>
            <a:defPPr>
              <a:defRPr lang="x-none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x-none" sz="1400" b="0" i="0" u="none" spc="300" baseline="0">
                <a:solidFill>
                  <a:srgbClr val="BB4076"/>
                </a:solidFill>
                <a:latin typeface="Corbel" panose="020B0503020204020204" pitchFamily="34" charset="0"/>
                <a:cs typeface="Calibri"/>
              </a:rPr>
              <a:t>SIA | OTOÑO 2025 | </a:t>
            </a:r>
            <a:r>
              <a:rPr lang="x-none" sz="1400" b="0" i="0" u="none" baseline="0">
                <a:solidFill>
                  <a:srgbClr val="BB4076"/>
                </a:solidFill>
                <a:latin typeface="Corbel" panose="020B0503020204020204" pitchFamily="34" charset="0"/>
                <a:cs typeface="Calibri"/>
              </a:rPr>
              <a:t>Cómo reclutar postulantes de manera eficaz</a:t>
            </a: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B2F0A3F6-7E66-7821-BACF-B2E49CDB9EDC}"/>
              </a:ext>
            </a:extLst>
          </p:cNvPr>
          <p:cNvSpPr txBox="1">
            <a:spLocks/>
          </p:cNvSpPr>
          <p:nvPr/>
        </p:nvSpPr>
        <p:spPr>
          <a:xfrm>
            <a:off x="457200" y="66877"/>
            <a:ext cx="8229600" cy="632178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r>
              <a:rPr lang="x-none" sz="3600" b="0" i="0" u="none" baseline="0">
                <a:solidFill>
                  <a:srgbClr val="BB4076"/>
                </a:solidFill>
              </a:rPr>
              <a:t>Plantillas personalizables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E9A472-F31F-2B52-4A60-850C1824528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 rot="21111612">
            <a:off x="665550" y="1090214"/>
            <a:ext cx="2685016" cy="33879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6517C68-0CF6-3CFA-349A-2D8823C858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969627" y="1015885"/>
            <a:ext cx="2699819" cy="32926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C4A9627-0D91-5EE6-D0C3-988E0FC04B8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 rot="775217">
            <a:off x="3155575" y="1084208"/>
            <a:ext cx="2598717" cy="3333813"/>
          </a:xfrm>
          <a:prstGeom prst="rect">
            <a:avLst/>
          </a:prstGeom>
        </p:spPr>
      </p:pic>
      <p:sp>
        <p:nvSpPr>
          <p:cNvPr id="13" name="Title 2">
            <a:extLst>
              <a:ext uri="{FF2B5EF4-FFF2-40B4-BE49-F238E27FC236}">
                <a16:creationId xmlns:a16="http://schemas.microsoft.com/office/drawing/2014/main" id="{025BEE1C-3253-297E-11AC-689879B2D805}"/>
              </a:ext>
            </a:extLst>
          </p:cNvPr>
          <p:cNvSpPr txBox="1">
            <a:spLocks/>
          </p:cNvSpPr>
          <p:nvPr/>
        </p:nvSpPr>
        <p:spPr>
          <a:xfrm>
            <a:off x="6564774" y="3424834"/>
            <a:ext cx="2122026" cy="911752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x-none" sz="2400" b="0" i="0" u="none" baseline="0">
                <a:solidFill>
                  <a:schemeClr val="bg1"/>
                </a:solidFill>
              </a:rPr>
              <a:t>¡Descárgalo, edítalo y envíalo!</a:t>
            </a:r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4E7D3AAC-C25C-6AF3-E538-80418A9C86D9}"/>
              </a:ext>
            </a:extLst>
          </p:cNvPr>
          <p:cNvSpPr txBox="1">
            <a:spLocks/>
          </p:cNvSpPr>
          <p:nvPr/>
        </p:nvSpPr>
        <p:spPr>
          <a:xfrm>
            <a:off x="6157211" y="1089773"/>
            <a:ext cx="2937152" cy="189809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l" rtl="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x-none" sz="1800" b="0" i="0" u="none" baseline="0" dirty="0">
                <a:solidFill>
                  <a:schemeClr val="bg1"/>
                </a:solidFill>
              </a:rPr>
              <a:t>Guion de divulgación</a:t>
            </a:r>
          </a:p>
          <a:p>
            <a:pPr marL="285750" indent="-285750" algn="l" rtl="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x-none" sz="1800" b="0" i="0" u="none" baseline="0" dirty="0">
                <a:solidFill>
                  <a:schemeClr val="bg1"/>
                </a:solidFill>
              </a:rPr>
              <a:t>Ejemplo de comunicado de prensa: Se buscan postulantes</a:t>
            </a:r>
          </a:p>
          <a:p>
            <a:pPr marL="285750" indent="-285750" algn="l" rtl="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x-none" sz="1800" b="0" i="0" u="none" baseline="0" dirty="0">
                <a:solidFill>
                  <a:schemeClr val="bg1"/>
                </a:solidFill>
              </a:rPr>
              <a:t>Ejemplo de carta de reclutamiento</a:t>
            </a:r>
          </a:p>
          <a:p>
            <a:pPr marL="285750" indent="-285750" algn="l" rtl="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x-none" sz="1800" b="0" i="0" u="none" baseline="0" dirty="0">
                <a:solidFill>
                  <a:schemeClr val="bg1"/>
                </a:solidFill>
              </a:rPr>
              <a:t>Hoja de datos</a:t>
            </a:r>
          </a:p>
        </p:txBody>
      </p:sp>
    </p:spTree>
    <p:extLst>
      <p:ext uri="{BB962C8B-B14F-4D97-AF65-F5344CB8AC3E}">
        <p14:creationId xmlns:p14="http://schemas.microsoft.com/office/powerpoint/2010/main" val="728024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8FAE06-6F90-1FE0-78AA-F092F75B0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D17F8E8-D305-A506-1F1B-D7FE887B70A3}"/>
              </a:ext>
            </a:extLst>
          </p:cNvPr>
          <p:cNvSpPr/>
          <p:nvPr/>
        </p:nvSpPr>
        <p:spPr>
          <a:xfrm>
            <a:off x="211015" y="906585"/>
            <a:ext cx="3720123" cy="375138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x-non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DA595A-CB61-5168-171B-6348BB060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8173" y="1158668"/>
            <a:ext cx="4835827" cy="1978969"/>
          </a:xfrm>
        </p:spPr>
        <p:txBody>
          <a:bodyPr>
            <a:noAutofit/>
          </a:bodyPr>
          <a:lstStyle/>
          <a:p>
            <a:pPr algn="ctr" rtl="0"/>
            <a:r>
              <a:rPr lang="x-none" sz="3200" b="0" i="0" u="none" baseline="0" dirty="0">
                <a:solidFill>
                  <a:srgbClr val="BB4076"/>
                </a:solidFill>
              </a:rPr>
              <a:t>Promociona con el </a:t>
            </a:r>
            <a:br>
              <a:rPr lang="x-none" sz="3600" dirty="0">
                <a:solidFill>
                  <a:srgbClr val="BB4076"/>
                </a:solidFill>
              </a:rPr>
            </a:br>
            <a:r>
              <a:rPr lang="x-none" sz="4800" b="1" i="0" u="none" baseline="0" dirty="0">
                <a:solidFill>
                  <a:srgbClr val="293374"/>
                </a:solidFill>
              </a:rPr>
              <a:t>afiche</a:t>
            </a:r>
            <a:r>
              <a:rPr lang="x-none" b="0" i="0" u="none" baseline="0" dirty="0">
                <a:solidFill>
                  <a:srgbClr val="BB4076"/>
                </a:solidFill>
              </a:rPr>
              <a:t> </a:t>
            </a:r>
            <a:r>
              <a:rPr lang="x-none" b="0" i="0" u="none" baseline="0" dirty="0"/>
              <a:t>personalizable</a:t>
            </a:r>
            <a:endParaRPr lang="x-none" sz="3600" dirty="0">
              <a:solidFill>
                <a:srgbClr val="BB4076"/>
              </a:solidFill>
            </a:endParaRP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A47D9249-4382-BC0C-AA85-C7D2CA17DC10}"/>
              </a:ext>
            </a:extLst>
          </p:cNvPr>
          <p:cNvSpPr txBox="1">
            <a:spLocks/>
          </p:cNvSpPr>
          <p:nvPr/>
        </p:nvSpPr>
        <p:spPr>
          <a:xfrm>
            <a:off x="0" y="4828901"/>
            <a:ext cx="9144000" cy="314599"/>
          </a:xfrm>
          <a:prstGeom prst="rect">
            <a:avLst/>
          </a:prstGeom>
        </p:spPr>
        <p:txBody>
          <a:bodyPr vert="horz"/>
          <a:lstStyle>
            <a:defPPr>
              <a:defRPr lang="x-none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x-none" sz="1400" b="0" i="0" u="none" spc="300" baseline="0">
                <a:latin typeface="Corbel" panose="020B0503020204020204" pitchFamily="34" charset="0"/>
                <a:cs typeface="Calibri"/>
              </a:rPr>
              <a:t>SIA | OTOÑO 2025 | </a:t>
            </a:r>
            <a:r>
              <a:rPr lang="x-none" sz="1400" b="0" i="0" u="none" baseline="0">
                <a:latin typeface="Corbel" panose="020B0503020204020204" pitchFamily="34" charset="0"/>
                <a:cs typeface="Calibri"/>
              </a:rPr>
              <a:t>Cómo reclutar postulantes de manera eficaz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784958E-86B8-4C87-3EB6-83F51C4F0A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48" r="1648"/>
          <a:stretch/>
        </p:blipFill>
        <p:spPr>
          <a:xfrm>
            <a:off x="660723" y="255494"/>
            <a:ext cx="3606918" cy="4497481"/>
          </a:xfrm>
          <a:prstGeom prst="rect">
            <a:avLst/>
          </a:prstGeom>
          <a:ln w="38100">
            <a:solidFill>
              <a:srgbClr val="293374"/>
            </a:solidFill>
          </a:ln>
        </p:spPr>
      </p:pic>
    </p:spTree>
    <p:extLst>
      <p:ext uri="{BB962C8B-B14F-4D97-AF65-F5344CB8AC3E}">
        <p14:creationId xmlns:p14="http://schemas.microsoft.com/office/powerpoint/2010/main" val="3015597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337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0FD9C1-F00B-4D02-F3F5-44F0C60FD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647E96B-902B-38B2-27A1-428ABA03F847}"/>
              </a:ext>
            </a:extLst>
          </p:cNvPr>
          <p:cNvSpPr/>
          <p:nvPr/>
        </p:nvSpPr>
        <p:spPr>
          <a:xfrm>
            <a:off x="0" y="0"/>
            <a:ext cx="9144000" cy="7944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x-none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491C45-2E94-37C4-8075-39D17084EBC5}"/>
              </a:ext>
            </a:extLst>
          </p:cNvPr>
          <p:cNvSpPr/>
          <p:nvPr/>
        </p:nvSpPr>
        <p:spPr>
          <a:xfrm>
            <a:off x="0" y="4727304"/>
            <a:ext cx="9144000" cy="415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3BED50-D120-8DEC-2CD3-05738AED92F8}"/>
              </a:ext>
            </a:extLst>
          </p:cNvPr>
          <p:cNvSpPr txBox="1">
            <a:spLocks/>
          </p:cNvSpPr>
          <p:nvPr/>
        </p:nvSpPr>
        <p:spPr>
          <a:xfrm>
            <a:off x="0" y="4828901"/>
            <a:ext cx="9144000" cy="314599"/>
          </a:xfrm>
          <a:prstGeom prst="rect">
            <a:avLst/>
          </a:prstGeom>
        </p:spPr>
        <p:txBody>
          <a:bodyPr vert="horz"/>
          <a:lstStyle>
            <a:defPPr>
              <a:defRPr lang="x-none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x-none" sz="1400" b="0" i="0" u="none" spc="300" baseline="0">
                <a:solidFill>
                  <a:srgbClr val="BB4076"/>
                </a:solidFill>
                <a:latin typeface="Corbel" panose="020B0503020204020204" pitchFamily="34" charset="0"/>
                <a:cs typeface="Calibri"/>
              </a:rPr>
              <a:t>SIA | OTOÑO 2025 | </a:t>
            </a:r>
            <a:r>
              <a:rPr lang="x-none" sz="1400" b="0" i="0" u="none" baseline="0">
                <a:solidFill>
                  <a:srgbClr val="BB4076"/>
                </a:solidFill>
                <a:latin typeface="Corbel" panose="020B0503020204020204" pitchFamily="34" charset="0"/>
                <a:cs typeface="Calibri"/>
              </a:rPr>
              <a:t>Cómo reclutar postulantes de manera eficaz</a:t>
            </a: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FBEA06BC-0F7E-2DE1-B284-344ECBB2538C}"/>
              </a:ext>
            </a:extLst>
          </p:cNvPr>
          <p:cNvSpPr txBox="1">
            <a:spLocks/>
          </p:cNvSpPr>
          <p:nvPr/>
        </p:nvSpPr>
        <p:spPr>
          <a:xfrm>
            <a:off x="289711" y="119807"/>
            <a:ext cx="8229600" cy="632178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r>
              <a:rPr lang="x-none" sz="3600" b="0" i="0" u="none" baseline="0">
                <a:solidFill>
                  <a:srgbClr val="BB4076"/>
                </a:solidFill>
              </a:rPr>
              <a:t>¿Aún no reuniste suficientes solicitudes?</a:t>
            </a:r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392971F8-01D8-496A-FDAB-662B6395CD8F}"/>
              </a:ext>
            </a:extLst>
          </p:cNvPr>
          <p:cNvSpPr txBox="1">
            <a:spLocks/>
          </p:cNvSpPr>
          <p:nvPr/>
        </p:nvSpPr>
        <p:spPr>
          <a:xfrm>
            <a:off x="289711" y="1216522"/>
            <a:ext cx="8718487" cy="240486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l" rtl="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x-none" sz="2800" b="0" i="0" u="none" baseline="0">
                <a:solidFill>
                  <a:srgbClr val="BB4076"/>
                </a:solidFill>
              </a:rPr>
              <a:t>Amplia tu búsqueda </a:t>
            </a:r>
            <a:r>
              <a:rPr lang="x-none" sz="2800" b="0" i="0" u="none" baseline="0">
                <a:solidFill>
                  <a:schemeClr val="bg1"/>
                </a:solidFill>
              </a:rPr>
              <a:t>para incluir a las comunidades vecinas</a:t>
            </a:r>
          </a:p>
          <a:p>
            <a:pPr marL="285750" indent="-285750" algn="l" rtl="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x-none" sz="2800" b="0" i="0" u="none" baseline="0">
                <a:solidFill>
                  <a:srgbClr val="BB4076"/>
                </a:solidFill>
              </a:rPr>
              <a:t>Comparte solicitudes </a:t>
            </a:r>
            <a:r>
              <a:rPr lang="x-none" sz="2800" b="0" i="0" u="none" baseline="0">
                <a:solidFill>
                  <a:schemeClr val="bg1"/>
                </a:solidFill>
              </a:rPr>
              <a:t>con otros clubes Soroptimistas</a:t>
            </a:r>
          </a:p>
          <a:p>
            <a:pPr lvl="1" algn="l" rtl="0">
              <a:spcAft>
                <a:spcPts val="1800"/>
              </a:spcAft>
            </a:pPr>
            <a:r>
              <a:rPr lang="x-none" sz="2000" b="0" i="0" u="none" baseline="0">
                <a:solidFill>
                  <a:schemeClr val="bg1"/>
                </a:solidFill>
              </a:rPr>
              <a:t>¡Ponte en contacto con tu región para ayudar a facilitar todo esto!</a:t>
            </a:r>
          </a:p>
          <a:p>
            <a:pPr marL="285750" indent="-285750" algn="l" rtl="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x-none" sz="2800" b="0" i="0" u="none" baseline="0">
                <a:solidFill>
                  <a:srgbClr val="BB4076"/>
                </a:solidFill>
              </a:rPr>
              <a:t>Pide solicitudes no locales </a:t>
            </a:r>
            <a:r>
              <a:rPr lang="x-none" sz="2800" b="0" i="0" u="none" baseline="0">
                <a:solidFill>
                  <a:schemeClr val="bg1"/>
                </a:solidFill>
              </a:rPr>
              <a:t>a la sede principal de SIA</a:t>
            </a:r>
          </a:p>
        </p:txBody>
      </p:sp>
    </p:spTree>
    <p:extLst>
      <p:ext uri="{BB962C8B-B14F-4D97-AF65-F5344CB8AC3E}">
        <p14:creationId xmlns:p14="http://schemas.microsoft.com/office/powerpoint/2010/main" val="28553652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2"/>
          </p:nvPr>
        </p:nvSpPr>
        <p:spPr>
          <a:xfrm>
            <a:off x="550533" y="1297150"/>
            <a:ext cx="8244642" cy="1326168"/>
          </a:xfrm>
        </p:spPr>
        <p:txBody>
          <a:bodyPr/>
          <a:lstStyle/>
          <a:p>
            <a:pPr marL="457200" indent="-457200" algn="l" rtl="0">
              <a:spcBef>
                <a:spcPts val="0"/>
              </a:spcBef>
              <a:spcAft>
                <a:spcPts val="1800"/>
              </a:spcAft>
              <a:buClr>
                <a:srgbClr val="BB4076"/>
              </a:buClr>
              <a:buFont typeface="Wingdings" panose="05000000000000000000" pitchFamily="2" charset="2"/>
              <a:buChar char="§"/>
            </a:pPr>
            <a:r>
              <a:rPr lang="x-none" sz="3200" b="0" i="0" u="none" baseline="0"/>
              <a:t>¿Qué puede aprender tu club de este taller? </a:t>
            </a:r>
          </a:p>
          <a:p>
            <a:pPr marL="457200" indent="-457200" algn="l" rtl="0">
              <a:spcBef>
                <a:spcPts val="0"/>
              </a:spcBef>
              <a:spcAft>
                <a:spcPts val="1800"/>
              </a:spcAft>
              <a:buClr>
                <a:srgbClr val="BB4076"/>
              </a:buClr>
              <a:buFont typeface="Wingdings" panose="05000000000000000000" pitchFamily="2" charset="2"/>
              <a:buChar char="§"/>
            </a:pPr>
            <a:r>
              <a:rPr lang="x-none" sz="3200" b="0" i="0" u="none" baseline="0"/>
              <a:t>¿Cómo puede involucrarse cada miembro?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60589" y="84933"/>
            <a:ext cx="8434586" cy="611516"/>
          </a:xfrm>
        </p:spPr>
        <p:txBody>
          <a:bodyPr>
            <a:noAutofit/>
          </a:bodyPr>
          <a:lstStyle/>
          <a:p>
            <a:pPr algn="ctr" rtl="0"/>
            <a:r>
              <a:rPr lang="x-none" b="0" i="0" u="none" baseline="0"/>
              <a:t>Conclusiones</a:t>
            </a: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FCA27314-3677-6A46-87C9-51B7EC067374}"/>
              </a:ext>
            </a:extLst>
          </p:cNvPr>
          <p:cNvSpPr txBox="1">
            <a:spLocks/>
          </p:cNvSpPr>
          <p:nvPr/>
        </p:nvSpPr>
        <p:spPr>
          <a:xfrm>
            <a:off x="0" y="4828901"/>
            <a:ext cx="9144000" cy="314599"/>
          </a:xfrm>
          <a:prstGeom prst="rect">
            <a:avLst/>
          </a:prstGeom>
        </p:spPr>
        <p:txBody>
          <a:bodyPr vert="horz"/>
          <a:lstStyle>
            <a:defPPr>
              <a:defRPr lang="x-none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x-none" sz="1400" b="0" i="0" u="none" spc="300" baseline="0">
                <a:latin typeface="Corbel" panose="020B0503020204020204" pitchFamily="34" charset="0"/>
                <a:cs typeface="Calibri"/>
              </a:rPr>
              <a:t>SIA | OTOÑO 2025 | </a:t>
            </a:r>
            <a:r>
              <a:rPr lang="x-none" sz="1400" b="0" i="0" u="none" baseline="0">
                <a:latin typeface="Corbel" panose="020B0503020204020204" pitchFamily="34" charset="0"/>
                <a:cs typeface="Calibri"/>
              </a:rPr>
              <a:t>Cómo reclutar postulantes de manera eficaz</a:t>
            </a:r>
          </a:p>
        </p:txBody>
      </p:sp>
    </p:spTree>
    <p:extLst>
      <p:ext uri="{BB962C8B-B14F-4D97-AF65-F5344CB8AC3E}">
        <p14:creationId xmlns:p14="http://schemas.microsoft.com/office/powerpoint/2010/main" val="1592864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411C1-0440-EACE-C661-5309B1743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49CB979-3CE2-1C7C-D7F3-6FD79DD1CD19}"/>
              </a:ext>
            </a:extLst>
          </p:cNvPr>
          <p:cNvSpPr/>
          <p:nvPr/>
        </p:nvSpPr>
        <p:spPr>
          <a:xfrm>
            <a:off x="0" y="809319"/>
            <a:ext cx="9144000" cy="632178"/>
          </a:xfrm>
          <a:prstGeom prst="rect">
            <a:avLst/>
          </a:prstGeom>
          <a:solidFill>
            <a:srgbClr val="2933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x-none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E66F0E90-08C6-5E42-FD11-52CCB1F83C13}"/>
              </a:ext>
            </a:extLst>
          </p:cNvPr>
          <p:cNvSpPr txBox="1">
            <a:spLocks/>
          </p:cNvSpPr>
          <p:nvPr/>
        </p:nvSpPr>
        <p:spPr>
          <a:xfrm>
            <a:off x="0" y="4828901"/>
            <a:ext cx="9144000" cy="314599"/>
          </a:xfrm>
          <a:prstGeom prst="rect">
            <a:avLst/>
          </a:prstGeom>
        </p:spPr>
        <p:txBody>
          <a:bodyPr vert="horz"/>
          <a:lstStyle>
            <a:defPPr>
              <a:defRPr lang="x-none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x-none" sz="1400" b="0" i="0" u="none" spc="300" baseline="0">
                <a:latin typeface="Corbel" panose="020B0503020204020204" pitchFamily="34" charset="0"/>
                <a:cs typeface="Calibri"/>
              </a:rPr>
              <a:t>SIA | OTOÑO 2025 | </a:t>
            </a:r>
            <a:r>
              <a:rPr lang="x-none" sz="1400" b="0" i="0" u="none" baseline="0">
                <a:latin typeface="Corbel" panose="020B0503020204020204" pitchFamily="34" charset="0"/>
                <a:cs typeface="Calibri"/>
              </a:rPr>
              <a:t>Cómo reclutar postulantes de manera eficaz</a:t>
            </a: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1BE28C79-CF33-6759-F4C6-58C5CCF47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84427"/>
            <a:ext cx="8229600" cy="1070733"/>
          </a:xfrm>
        </p:spPr>
        <p:txBody>
          <a:bodyPr>
            <a:normAutofit/>
          </a:bodyPr>
          <a:lstStyle/>
          <a:p>
            <a:pPr algn="ctr" rtl="0"/>
            <a:r>
              <a:rPr lang="x-none" sz="4800" b="0" i="0" u="none" baseline="0"/>
              <a:t>¡MUCHAS GRACIAS!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A05B636-73C0-F9CC-8696-88019675E6D6}"/>
              </a:ext>
            </a:extLst>
          </p:cNvPr>
          <p:cNvSpPr/>
          <p:nvPr/>
        </p:nvSpPr>
        <p:spPr>
          <a:xfrm>
            <a:off x="2100402" y="1665838"/>
            <a:ext cx="4943192" cy="2263366"/>
          </a:xfrm>
          <a:prstGeom prst="roundRect">
            <a:avLst/>
          </a:prstGeom>
          <a:solidFill>
            <a:srgbClr val="428A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x-none" dirty="0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E396BDA7-C9D6-4A27-BF0B-D2F68BA890E4}"/>
              </a:ext>
            </a:extLst>
          </p:cNvPr>
          <p:cNvSpPr txBox="1">
            <a:spLocks/>
          </p:cNvSpPr>
          <p:nvPr/>
        </p:nvSpPr>
        <p:spPr>
          <a:xfrm>
            <a:off x="2100402" y="1849333"/>
            <a:ext cx="4943192" cy="1763438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x-none" sz="2800" b="1" i="0" u="none" baseline="0">
                <a:solidFill>
                  <a:schemeClr val="bg1"/>
                </a:solidFill>
              </a:rPr>
              <a:t>Nombre</a:t>
            </a:r>
          </a:p>
          <a:p>
            <a:pPr mar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x-none" sz="2800" b="1" i="0" u="none" baseline="0">
                <a:solidFill>
                  <a:schemeClr val="bg1"/>
                </a:solidFill>
              </a:rPr>
              <a:t>Tu título</a:t>
            </a:r>
          </a:p>
          <a:p>
            <a:pPr mar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x-none" sz="2800" b="1" i="0" u="none" baseline="0">
                <a:solidFill>
                  <a:schemeClr val="bg1"/>
                </a:solidFill>
              </a:rPr>
              <a:t>Contacto</a:t>
            </a:r>
          </a:p>
        </p:txBody>
      </p:sp>
    </p:spTree>
    <p:extLst>
      <p:ext uri="{BB962C8B-B14F-4D97-AF65-F5344CB8AC3E}">
        <p14:creationId xmlns:p14="http://schemas.microsoft.com/office/powerpoint/2010/main" val="28085286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6122</TotalTime>
  <Words>1863</Words>
  <Application>Microsoft Office PowerPoint</Application>
  <PresentationFormat>On-screen Show (16:9)</PresentationFormat>
  <Paragraphs>130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Effra</vt:lpstr>
      <vt:lpstr>Arial</vt:lpstr>
      <vt:lpstr>Wingdings</vt:lpstr>
      <vt:lpstr>Tw Cen MT</vt:lpstr>
      <vt:lpstr>Corbel</vt:lpstr>
      <vt:lpstr>Century Gothic</vt:lpstr>
      <vt:lpstr>Calibri</vt:lpstr>
      <vt:lpstr>Custom Design</vt:lpstr>
      <vt:lpstr>PowerPoint Presentation</vt:lpstr>
      <vt:lpstr>¡Todas pueden ayudar a reclutar!</vt:lpstr>
      <vt:lpstr>Cómo reclutar postulantes</vt:lpstr>
      <vt:lpstr>Conoce los aspectos básicos</vt:lpstr>
      <vt:lpstr>Haz una lista de organizaciones a contactar</vt:lpstr>
      <vt:lpstr>CONSEJO PROFESIONAL:</vt:lpstr>
      <vt:lpstr>PowerPoint Presentation</vt:lpstr>
      <vt:lpstr>Promociona con el  afiche personalizable</vt:lpstr>
      <vt:lpstr>PowerPoint Presentation</vt:lpstr>
      <vt:lpstr>Conclusiones</vt:lpstr>
      <vt:lpstr>¡MUCHAS GRACIAS!</vt:lpstr>
    </vt:vector>
  </TitlesOfParts>
  <Manager/>
  <Company>Soroptimist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SIA Headquarters</dc:creator>
  <cp:keywords/>
  <dc:description/>
  <cp:lastModifiedBy>Meghan Pennock</cp:lastModifiedBy>
  <cp:revision>321</cp:revision>
  <dcterms:created xsi:type="dcterms:W3CDTF">2014-02-07T15:41:07Z</dcterms:created>
  <dcterms:modified xsi:type="dcterms:W3CDTF">2025-08-05T16:25:27Z</dcterms:modified>
  <cp:category/>
</cp:coreProperties>
</file>