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259" r:id="rId3"/>
    <p:sldId id="271" r:id="rId4"/>
    <p:sldId id="276" r:id="rId5"/>
    <p:sldId id="277" r:id="rId6"/>
    <p:sldId id="278" r:id="rId7"/>
    <p:sldId id="262" r:id="rId8"/>
    <p:sldId id="263" r:id="rId9"/>
    <p:sldId id="279" r:id="rId10"/>
    <p:sldId id="280" r:id="rId11"/>
    <p:sldId id="267" r:id="rId12"/>
    <p:sldId id="281" r:id="rId13"/>
    <p:sldId id="282" r:id="rId14"/>
    <p:sldId id="283" r:id="rId15"/>
    <p:sldId id="284" r:id="rId16"/>
    <p:sldId id="285" r:id="rId17"/>
    <p:sldId id="286" r:id="rId18"/>
    <p:sldId id="274" r:id="rId19"/>
    <p:sldId id="275" r:id="rId20"/>
    <p:sldId id="287" r:id="rId21"/>
    <p:sldId id="288" r:id="rId22"/>
    <p:sldId id="290" r:id="rId23"/>
    <p:sldId id="291" r:id="rId24"/>
    <p:sldId id="292" r:id="rId25"/>
    <p:sldId id="269" r:id="rId26"/>
    <p:sldId id="293" r:id="rId27"/>
  </p:sldIdLst>
  <p:sldSz cx="18288000" cy="10287000"/>
  <p:notesSz cx="6858000" cy="9144000"/>
  <p:embeddedFontLst>
    <p:embeddedFont>
      <p:font typeface="Arimo" panose="020B0604020202020204" charset="0"/>
      <p:regular r:id="rId29"/>
    </p:embeddedFont>
    <p:embeddedFont>
      <p:font typeface="Arimo Bold" panose="020B0604020202020204" charset="0"/>
      <p:regular r:id="rId30"/>
    </p:embeddedFont>
    <p:embeddedFont>
      <p:font typeface="Effra 1" panose="020B0604020202020204" charset="0"/>
      <p:regular r:id="rId31"/>
      <p:bold r:id="rId32"/>
    </p:embeddedFont>
    <p:embeddedFont>
      <p:font typeface="Effra 2" panose="020B0604020202020204" charset="0"/>
      <p:regular r:id="rId33"/>
    </p:embeddedFont>
    <p:embeddedFont>
      <p:font typeface="Effra 3" panose="020B0604020202020204" charset="0"/>
      <p:regular r:id="rId34"/>
    </p:embeddedFont>
    <p:embeddedFont>
      <p:font typeface="Nunito" pitchFamily="2" charset="0"/>
      <p:regular r:id="rId35"/>
      <p:bold r:id="rId36"/>
      <p:italic r:id="rId37"/>
      <p:boldItalic r:id="rId38"/>
    </p:embeddedFont>
    <p:embeddedFont>
      <p:font typeface="Segoe UI" panose="020B0502040204020203"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572"/>
    <a:srgbClr val="F69170"/>
    <a:srgbClr val="F5EFEB"/>
    <a:srgbClr val="FFFFFF"/>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44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Hello, I’m </a:t>
            </a:r>
            <a:r>
              <a:rPr lang="en-US"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(NAME AND TITLE)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I’m excited to share the Impact pillar presentation with you today. We’re going to be discussing ways that we can all increase the number of women and girls that our clubs reach through the Dream Programs and Big Goal Accelerator Projects. We will also hear some exciting ideas from clubs who qualified for the Best in Federation awards last year and what made their programs so successful.  </a:t>
            </a:r>
            <a:r>
              <a:rPr lang="en-US" sz="1800" b="0" i="0" dirty="0">
                <a:solidFill>
                  <a:srgbClr val="434343"/>
                </a:solidFill>
                <a:effectLst/>
                <a:latin typeface="Nunito" pitchFamily="2" charset="77"/>
              </a:rPr>
              <a:t>   </a:t>
            </a:r>
            <a:endParaRPr lang="en-US" sz="2800"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What is the Big Goal? </a:t>
            </a:r>
          </a:p>
          <a:p>
            <a:pPr marL="0" marR="0">
              <a:lnSpc>
                <a:spcPct val="107000"/>
              </a:lnSpc>
              <a:spcAft>
                <a:spcPts val="800"/>
              </a:spcAft>
            </a:pPr>
            <a:r>
              <a:rPr lang="en-US" sz="1800"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(take answers from the audience—consider giving out a sticker, pen, or other small prize for correct answers)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475C5-5A0D-9935-AF76-D1B9905E9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8C52E-A29D-B4B4-24C1-32869581A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6F509-90FB-729E-F37D-0EA46098686C}"/>
              </a:ext>
            </a:extLst>
          </p:cNvPr>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Our Big Goal is to invest in the dreams of half a million women and girls through access to education by 2031. As of the end of our 23/24 club year, we are 18.6% of the way to that number, having reached 93,085 women and girls since 2021. Just 406,915 to go! </a:t>
            </a:r>
            <a:r>
              <a:rPr lang="en-US" sz="1800" b="0" i="0" u="none" strike="noStrike" dirty="0">
                <a:solidFill>
                  <a:srgbClr val="434343"/>
                </a:solidFill>
                <a:effectLst/>
                <a:latin typeface="Nunito" pitchFamily="2" charset="77"/>
              </a:rPr>
              <a:t> </a:t>
            </a:r>
            <a:endParaRPr lang="en-US" dirty="0"/>
          </a:p>
        </p:txBody>
      </p:sp>
      <p:sp>
        <p:nvSpPr>
          <p:cNvPr id="4" name="Slide Number Placeholder 3">
            <a:extLst>
              <a:ext uri="{FF2B5EF4-FFF2-40B4-BE49-F238E27FC236}">
                <a16:creationId xmlns:a16="http://schemas.microsoft.com/office/drawing/2014/main" id="{5AD82C29-3DFD-98B4-D99C-77DD98892C24}"/>
              </a:ext>
            </a:extLst>
          </p:cNvPr>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17392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Back in 2020, SIA headquarters crunched the numbers to see how much we’d need to increase our impact by each year for each of our programs to reach the Big Goal by 2031. These targets may change over time if we’re doing better than planned or moving slightly behind schedule, but they serve as a good road map to guide us toward achieving our Big Goal.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Does anyone know the percentage we need to increase each year to hit our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Big Goal Accelerator Project targets? </a:t>
            </a:r>
          </a:p>
          <a:p>
            <a:pPr marL="0" marR="0">
              <a:lnSpc>
                <a:spcPct val="107000"/>
              </a:lnSpc>
              <a:spcAft>
                <a:spcPts val="800"/>
              </a:spcAft>
            </a:pPr>
            <a:r>
              <a:rPr lang="en-US" sz="1800"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(take answers from the audience—consider giving out a sticker, pen, or other small prize for correct answers)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2221261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order to reach our Big Goal on time, we need to increase the number of women receiving a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by 10% each year, as well as the number of women and girls reached by Big Goal Accelerator Projects by 10% annually. That means that approximately 30,000 women will receive a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that time frame, and about 150,000 women and girls will participate in Big Goal Accelerators. </a:t>
            </a: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1575096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we need to increase by what % each year? This one is a little tricky because it changes halfway through the Big Goal period! </a:t>
            </a:r>
          </a:p>
          <a:p>
            <a:pPr marL="0" marR="0">
              <a:lnSpc>
                <a:spcPct val="107000"/>
              </a:lnSpc>
              <a:spcAft>
                <a:spcPts val="800"/>
              </a:spcAft>
            </a:pPr>
            <a:r>
              <a:rPr lang="en-US" sz="1800"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(take answers from the audience—consider giving out a sticker, pen, or other small prize for correct answers)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3240780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 reach our Big Goal on time, we need to increase the number of girls reached by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by 25% each year until 26/27 when it will slow down to a 15% annual increase.</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That means approximately 320,000 girls will get to experience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by 2031! </a:t>
            </a: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3215104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 course, with numbers this large, no one club or member or even region can do it alone. Together with our Soroptimist sisters across the globe, we are all doing our part to change the lives of women and girls through access to education and economic empowerment. And today, we’re going to learn some ways that we can do exactly that.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 important thing to keep as you consider all of these tips is an open mind! If your club has tried something before and it wasn’t successful in reaching more women and girls, that doesn’t mean it won’t be if you try again! A positive attitude and trying new things could help push us over the threshold to achieving our Big Goal. </a:t>
            </a:r>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3595138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you saw in the numbers previously, we have the power to reach so many girls through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So if your club doesn’t have a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project, that would be the first suggestion.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projects can impact many girls with a much lower cost per girl reached compared to other projects like a scholarship—the average cost of the last three years to clubs for providing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was just $20 per girl.</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These projects also provide a powerful tool for engaging interested new members, local businesses, or other supporters as volunteers. </a:t>
            </a:r>
          </a:p>
        </p:txBody>
      </p:sp>
      <p:sp>
        <p:nvSpPr>
          <p:cNvPr id="4" name="Slide Number Placeholder 3"/>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26118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your club is already participating in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consider how you can expand your reach. Could you run the program more than once a year? Could you connect with a new school or nonprofit in your community to reach more girls? Could you provide some incentives for girls to bring a friend to a session, like a gift card or raffle tickets for a basket of items they might like? Perhaps you can have a planning committee of past participants to plan the next round, ensuring that the program is relevant, meaningful, and fun for their peers? Are you ensuring that your program is fully accessible by offering food and being close to transportation or in a location that’s no trouble for the girls (at their school or facility)?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Connecting with school officials can sometimes be difficult, and getting your foot in the door to start a partnership might feel impossible. But start first with your club—consider if anyone in your club knows someone (or knows someone who knows someone!) who is connected to your local school or school district.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you’re able to connect with an administrator or school guidance counselor who is interested but has reservations, do your best to understand what they are and if there is anything you can do to ameliorate those concerns. For example: Do they want to do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but they don’t have transportation if girls stay after school? Can your club offer to provide bus passes or even pay for a bus driver to transport the girls home safely? Think outside the box! </a:t>
            </a:r>
          </a:p>
        </p:txBody>
      </p:sp>
      <p:sp>
        <p:nvSpPr>
          <p:cNvPr id="4" name="Slide Number Placeholder 3"/>
          <p:cNvSpPr>
            <a:spLocks noGrp="1"/>
          </p:cNvSpPr>
          <p:nvPr>
            <p:ph type="sldNum" sz="quarter" idx="5"/>
          </p:nvPr>
        </p:nvSpPr>
        <p:spPr/>
        <p:txBody>
          <a:bodyPr/>
          <a:lstStyle/>
          <a:p>
            <a:fld id="{F71108A7-A47F-CD43-94C8-4F2460747BCD}" type="slidenum">
              <a:rPr lang="en-US" smtClean="0"/>
              <a:t>12</a:t>
            </a:fld>
            <a:endParaRPr lang="en-US"/>
          </a:p>
        </p:txBody>
      </p:sp>
    </p:spTree>
    <p:extLst>
      <p:ext uri="{BB962C8B-B14F-4D97-AF65-F5344CB8AC3E}">
        <p14:creationId xmlns:p14="http://schemas.microsoft.com/office/powerpoint/2010/main" val="3056934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we will look at an example of a highly successful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project from SI/Guagua in the Philippines region.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They partnered with the local department of education office to allow the club to expand the reach of the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program beyond their immediate community in Guagua. They started with 50 girls at one school and ended up with approximately 400 participants in the final school they visited. The teachers shared the impact of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through word of mouth, and this made teachers from other schools in the district excited to host the program. They eventually reached six schools with conference-style projects and believe that the powerful and relatable content is what makes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unique and engaging.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we will move on to tips related to the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First, assess how many awards your club gave last year and consider if you can give one more award. Then ensure that your club has enough funds to give more awards and if you need to, consider shifting funds in the budget to support that. You can also ask local businesses or individuals to sponsor an award. Engage them further in the awards process by inviting the business or individual sponsoring the award to serve as judges. You may be pleasantly surprised by their response, and they’ll love the opportunity to participate in judging!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Once you’re sure you have the budget to give more awards, you need to make sure that women in your community know about the award and how to apply! Share applications or flyers with nonprofits or schools that reach our target demographic for the award, and make sure you have a personal contact there to help get the word out. Host application workshops at these organizations to help women apply and answer any questions so they feel supported.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Our final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tip is to include applications beyond your immediate community. You can connect with clubs in your region who have plenty of applications and ask them to share applications with your club, so more women receive an award. In the US and Canada, you can reach out to SIA headquarters for additional applications. SIA headquarters receives hundreds of applications each year from women who are not local to a club and have goals they want to achieve to live their dreams!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an example of a very successful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program, we will look at SI/Clovis.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They awarded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to 35 local women, totaling $38,000. They attribute this reach to a few factors. First, they have a few local community colleges with a large population of eligible women, which of course helps recruit eligible applicants. If your club doesn’t have a local community college or similar program, you can always go where the women are to recruit applicants!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Additionally, one of the club’s past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Awardees is now a member and still enrolled in college. She worked personally with the financial aid department to recruit applicants. SI/Clovis also deployed club members directly to the college staff who are responsible for the target demographic of the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identify possible candidates. The members followed up repeatedly with the colleges, and they held workshops at many of the schools. The club also had local press, social media, and posters around the schools, but it was the diligence in person, by phone and via email that they say made the difference.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 course, in order to give 35 awards, your club must also be successful at fundraising. SI/Clovis emphasized personal connections for sending invitations for their annual fundraiser, and they also leveraged connections with the local community colleges to increase attendance. Their member who was a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 Award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recipient previously did a heartfelt call to action at the event, which encouraged two large donors to step up during their auction, resulting in an extremely successful event.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club stated that “A successful program like Live Your Dream can net public awareness, increase in membership, and net successful fund-raising. The pillars interact and cause each other to grow.” So, a robust program can help not only with impact but with all other areas of Soroptimist! </a:t>
            </a:r>
          </a:p>
        </p:txBody>
      </p:sp>
      <p:sp>
        <p:nvSpPr>
          <p:cNvPr id="4" name="Slide Number Placeholder 3"/>
          <p:cNvSpPr>
            <a:spLocks noGrp="1"/>
          </p:cNvSpPr>
          <p:nvPr>
            <p:ph type="sldNum" sz="quarter" idx="5"/>
          </p:nvPr>
        </p:nvSpPr>
        <p:spPr/>
        <p:txBody>
          <a:bodyPr/>
          <a:lstStyle/>
          <a:p>
            <a:fld id="{F71108A7-A47F-CD43-94C8-4F2460747BCD}" type="slidenum">
              <a:rPr lang="en-US" smtClean="0"/>
              <a:t>18</a:t>
            </a:fld>
            <a:endParaRPr lang="en-US"/>
          </a:p>
        </p:txBody>
      </p:sp>
    </p:spTree>
    <p:extLst>
      <p:ext uri="{BB962C8B-B14F-4D97-AF65-F5344CB8AC3E}">
        <p14:creationId xmlns:p14="http://schemas.microsoft.com/office/powerpoint/2010/main" val="223397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Many of the tips previously shared also apply to Big Goal Accelerator Projects, and we always encourage clubs to look at their existing projects to see what they can change or add to be eligible. But if your club is considering starting a new project, a key tip with Big Goal Accelerator Projects is to choose projects that have the potential to reach many women and girls.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example, if your club can either buy two laptops for two low-income girls to attend college or can host a class on interview and job skills for 50 low-income girls, the class would have a larger reach in numbers.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Another great project to consider is providing menstrual products directly to low-income schools, foster care facilities, shelters, community colleges, and other organizations in your area. You may have to estimate the number of beneficiaries with this kind of project when you report it to SIA headquarters, but it’s an easy way to reach potentially thousands and to help those women and girls stay in school or attend work.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 course, if your club has an existing project that you love doing but it doesn’t reach a large audience, such as a scholarship that you can give to one person per year, you do not have to stop doing it! I’d just encourage you to think outside the box about how you can reach more women and girls through that project. What can you take from what you learned today to expand that project?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Our example of a successful Big Goal Accelerator Project comes to us from the Japan Higashi Region. SI/Niigata-Nishi had an ongoing relationship with a children’s home for children in foster care where they had offered fun activities for younger children, like taking them on day trips to the aquarium. They wanted to add a component that would be eligible for the Big Goal. Since children typically must leave the group home after they graduate high school, they often have little to no support while in college and are also busy working to support themselves. </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club decided to provide two scholarships for the young adult women who had lived in this group home to provide higher education support, with one scholarship assisting those already enrolled in college and one to provide support for high school seniors with expenses to pay for their entrance exams for college. One recipient reported, “The scholarship was a great help to me as I have no support from my parents, and I have been offered a job after graduation next March.”</a:t>
            </a: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is a great example of a club that has taken what they’re already doing and added a component that is eligible for the Big Goal.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I’d like everyone to take a moment and think about what you’d like to recommend to your club to do differently going forward to reach more women and girls. What program will you focus on, and what tactics will you recommend? Take a moment to think about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I’d like you to turn to the person next to you and share your thoughts and ideas. Or ask that person for help brainstorming if you’re not sure! </a:t>
            </a:r>
          </a:p>
          <a:p>
            <a:pPr marL="0" marR="0">
              <a:lnSpc>
                <a:spcPct val="107000"/>
              </a:lnSpc>
              <a:spcAft>
                <a:spcPts val="800"/>
              </a:spcAft>
            </a:pPr>
            <a:r>
              <a:rPr lang="en-US" sz="1800"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(Give them a few minutes to discuss)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Would anyone like to share what they’re planning to do, or something that your neighbor suggested? </a:t>
            </a:r>
          </a:p>
          <a:p>
            <a:pPr marL="0" marR="0">
              <a:lnSpc>
                <a:spcPct val="107000"/>
              </a:lnSpc>
              <a:spcAft>
                <a:spcPts val="800"/>
              </a:spcAft>
            </a:pPr>
            <a:r>
              <a:rPr lang="en-US" sz="1800"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(give them a few minutes to share and praise their insights)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24</a:t>
            </a:fld>
            <a:endParaRPr lang="en-US"/>
          </a:p>
        </p:txBody>
      </p:sp>
    </p:spTree>
    <p:extLst>
      <p:ext uri="{BB962C8B-B14F-4D97-AF65-F5344CB8AC3E}">
        <p14:creationId xmlns:p14="http://schemas.microsoft.com/office/powerpoint/2010/main" val="420376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spcBef>
                <a:spcPts val="0"/>
              </a:spcBef>
              <a:spcAft>
                <a:spcPts val="0"/>
              </a:spcAft>
            </a:pPr>
            <a:endParaRPr lang="en-US"/>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25</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Thank you everyone for sharing and participating today! I hope that you’re inspired to bring some tactical ideas back to your club. </a:t>
            </a:r>
          </a:p>
        </p:txBody>
      </p:sp>
      <p:sp>
        <p:nvSpPr>
          <p:cNvPr id="4" name="Slide Number Placeholder 3"/>
          <p:cNvSpPr>
            <a:spLocks noGrp="1"/>
          </p:cNvSpPr>
          <p:nvPr>
            <p:ph type="sldNum" sz="quarter" idx="5"/>
          </p:nvPr>
        </p:nvSpPr>
        <p:spPr/>
        <p:txBody>
          <a:bodyPr/>
          <a:lstStyle/>
          <a:p>
            <a:fld id="{F71108A7-A47F-CD43-94C8-4F2460747BCD}" type="slidenum">
              <a:rPr lang="en-US" smtClean="0"/>
              <a:t>26</a:t>
            </a:fld>
            <a:endParaRPr lang="en-US"/>
          </a:p>
        </p:txBody>
      </p:sp>
    </p:spTree>
    <p:extLst>
      <p:ext uri="{BB962C8B-B14F-4D97-AF65-F5344CB8AC3E}">
        <p14:creationId xmlns:p14="http://schemas.microsoft.com/office/powerpoint/2010/main" val="82901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svg"/><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7.sv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1.svg"/><Relationship Id="rId5" Type="http://schemas.openxmlformats.org/officeDocument/2006/relationships/image" Target="../media/image18.png"/><Relationship Id="rId10" Type="http://schemas.openxmlformats.org/officeDocument/2006/relationships/image" Target="../media/image20.png"/><Relationship Id="rId4" Type="http://schemas.openxmlformats.org/officeDocument/2006/relationships/image" Target="../media/image17.sv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5.svg"/><Relationship Id="rId5" Type="http://schemas.openxmlformats.org/officeDocument/2006/relationships/image" Target="../media/image1.png"/><Relationship Id="rId10" Type="http://schemas.openxmlformats.org/officeDocument/2006/relationships/image" Target="../media/image14.png"/><Relationship Id="rId4" Type="http://schemas.openxmlformats.org/officeDocument/2006/relationships/image" Target="../media/image7.svg"/><Relationship Id="rId9"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12" Type="http://schemas.openxmlformats.org/officeDocument/2006/relationships/image" Target="../media/image23.gi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1.svg"/><Relationship Id="rId5" Type="http://schemas.openxmlformats.org/officeDocument/2006/relationships/image" Target="../media/image18.png"/><Relationship Id="rId10" Type="http://schemas.openxmlformats.org/officeDocument/2006/relationships/image" Target="../media/image20.png"/><Relationship Id="rId4" Type="http://schemas.openxmlformats.org/officeDocument/2006/relationships/image" Target="../media/image17.sv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9.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png"/><Relationship Id="rId7" Type="http://schemas.openxmlformats.org/officeDocument/2006/relationships/image" Target="../media/image29.svg"/><Relationship Id="rId12" Type="http://schemas.openxmlformats.org/officeDocument/2006/relationships/image" Target="../media/image32.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jpeg"/><Relationship Id="rId10" Type="http://schemas.openxmlformats.org/officeDocument/2006/relationships/image" Target="../media/image30.png"/><Relationship Id="rId4" Type="http://schemas.openxmlformats.org/officeDocument/2006/relationships/image" Target="../media/image26.sv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3.jpeg"/><Relationship Id="rId7"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8.png"/><Relationship Id="rId7" Type="http://schemas.openxmlformats.org/officeDocument/2006/relationships/image" Target="../media/image34.jpeg"/><Relationship Id="rId12" Type="http://schemas.openxmlformats.org/officeDocument/2006/relationships/image" Target="../media/image36.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5.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9.sv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44.svg"/><Relationship Id="rId3" Type="http://schemas.openxmlformats.org/officeDocument/2006/relationships/image" Target="../media/image37.png"/><Relationship Id="rId7" Type="http://schemas.openxmlformats.org/officeDocument/2006/relationships/image" Target="../media/image1.png"/><Relationship Id="rId12"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2.svg"/><Relationship Id="rId5" Type="http://schemas.openxmlformats.org/officeDocument/2006/relationships/image" Target="../media/image39.png"/><Relationship Id="rId10" Type="http://schemas.openxmlformats.org/officeDocument/2006/relationships/image" Target="../media/image41.png"/><Relationship Id="rId4" Type="http://schemas.openxmlformats.org/officeDocument/2006/relationships/image" Target="../media/image38.svg"/><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8.jpeg"/><Relationship Id="rId7"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8.svg"/><Relationship Id="rId4" Type="http://schemas.openxmlformats.org/officeDocument/2006/relationships/image" Target="../media/image1.png"/><Relationship Id="rId9" Type="http://schemas.openxmlformats.org/officeDocument/2006/relationships/image" Target="../media/image36.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pn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png"/><Relationship Id="rId7" Type="http://schemas.openxmlformats.org/officeDocument/2006/relationships/image" Target="../media/image53.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0.png"/><Relationship Id="rId4" Type="http://schemas.openxmlformats.org/officeDocument/2006/relationships/image" Target="../media/image8.svg"/><Relationship Id="rId9" Type="http://schemas.openxmlformats.org/officeDocument/2006/relationships/image" Target="../media/image55.sv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6.pn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7.svg"/><Relationship Id="rId9" Type="http://schemas.openxmlformats.org/officeDocument/2006/relationships/image" Target="../media/image36.sv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1.png"/><Relationship Id="rId12" Type="http://schemas.openxmlformats.org/officeDocument/2006/relationships/image" Target="../media/image60.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9.png"/><Relationship Id="rId5" Type="http://schemas.openxmlformats.org/officeDocument/2006/relationships/image" Target="../media/image18.png"/><Relationship Id="rId10" Type="http://schemas.openxmlformats.org/officeDocument/2006/relationships/image" Target="../media/image58.jpeg"/><Relationship Id="rId4" Type="http://schemas.openxmlformats.org/officeDocument/2006/relationships/image" Target="../media/image17.svg"/><Relationship Id="rId9"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1.png"/><Relationship Id="rId12" Type="http://schemas.openxmlformats.org/officeDocument/2006/relationships/image" Target="../media/image63.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62.png"/><Relationship Id="rId5" Type="http://schemas.openxmlformats.org/officeDocument/2006/relationships/image" Target="../media/image25.png"/><Relationship Id="rId10" Type="http://schemas.openxmlformats.org/officeDocument/2006/relationships/image" Target="../media/image61.png"/><Relationship Id="rId4" Type="http://schemas.openxmlformats.org/officeDocument/2006/relationships/image" Target="../media/image29.svg"/><Relationship Id="rId9" Type="http://schemas.openxmlformats.org/officeDocument/2006/relationships/image" Target="../media/image30.png"/><Relationship Id="rId14" Type="http://schemas.openxmlformats.org/officeDocument/2006/relationships/image" Target="../media/image36.svg"/></Relationships>
</file>

<file path=ppt/slides/_rels/slide2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7.png"/><Relationship Id="rId7" Type="http://schemas.openxmlformats.org/officeDocument/2006/relationships/image" Target="../media/image8.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9.sv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1.sv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svg"/></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6.png"/><Relationship Id="rId7" Type="http://schemas.openxmlformats.org/officeDocument/2006/relationships/image" Target="../media/image19.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74.jpeg"/><Relationship Id="rId10" Type="http://schemas.openxmlformats.org/officeDocument/2006/relationships/image" Target="../media/image9.png"/><Relationship Id="rId4" Type="http://schemas.openxmlformats.org/officeDocument/2006/relationships/image" Target="../media/image17.sv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1111915" y="2339130"/>
            <a:ext cx="9553466" cy="4270400"/>
          </a:xfrm>
          <a:prstGeom prst="rect">
            <a:avLst/>
          </a:prstGeom>
        </p:spPr>
        <p:txBody>
          <a:bodyPr lIns="0" tIns="0" rIns="0" bIns="0" rtlCol="0" anchor="t">
            <a:spAutoFit/>
          </a:bodyPr>
          <a:lstStyle/>
          <a:p>
            <a:pPr marL="0" lvl="0" indent="0" algn="l">
              <a:lnSpc>
                <a:spcPts val="11149"/>
              </a:lnSpc>
            </a:pPr>
            <a:r>
              <a:rPr lang="en-US" sz="11149" dirty="0">
                <a:solidFill>
                  <a:srgbClr val="253572"/>
                </a:solidFill>
                <a:latin typeface="Effra 1"/>
              </a:rPr>
              <a:t>Reaching the </a:t>
            </a:r>
            <a:r>
              <a:rPr lang="en-US" sz="11149" dirty="0">
                <a:solidFill>
                  <a:srgbClr val="F69170"/>
                </a:solidFill>
                <a:latin typeface="Effra 1"/>
              </a:rPr>
              <a:t>Big Goal </a:t>
            </a:r>
            <a:r>
              <a:rPr lang="en-US" sz="11149" dirty="0">
                <a:solidFill>
                  <a:srgbClr val="253572"/>
                </a:solidFill>
                <a:latin typeface="Effra 1"/>
              </a:rPr>
              <a:t>Together</a:t>
            </a:r>
          </a:p>
        </p:txBody>
      </p:sp>
      <p:sp>
        <p:nvSpPr>
          <p:cNvPr id="14" name="TextBox 14"/>
          <p:cNvSpPr txBox="1"/>
          <p:nvPr/>
        </p:nvSpPr>
        <p:spPr>
          <a:xfrm>
            <a:off x="2723771" y="8007641"/>
            <a:ext cx="7998404" cy="628650"/>
          </a:xfrm>
          <a:prstGeom prst="rect">
            <a:avLst/>
          </a:prstGeom>
        </p:spPr>
        <p:txBody>
          <a:bodyPr wrap="square" lIns="0" tIns="0" rIns="0" bIns="0" rtlCol="0" anchor="t">
            <a:spAutoFit/>
          </a:bodyPr>
          <a:lstStyle/>
          <a:p>
            <a:pPr>
              <a:lnSpc>
                <a:spcPts val="4937"/>
              </a:lnSpc>
            </a:pPr>
            <a:r>
              <a:rPr lang="en-US" sz="4114" spc="41" dirty="0">
                <a:solidFill>
                  <a:srgbClr val="253572"/>
                </a:solidFill>
                <a:latin typeface="Effra 2"/>
              </a:rPr>
              <a:t>BEST PRACTICES</a:t>
            </a: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marL="0" lvl="0" indent="0" algn="l">
              <a:lnSpc>
                <a:spcPts val="2160"/>
              </a:lnSpc>
              <a:spcBef>
                <a:spcPct val="0"/>
              </a:spcBef>
            </a:pPr>
            <a:r>
              <a:rPr lang="en-US" sz="1800" spc="179" dirty="0">
                <a:solidFill>
                  <a:srgbClr val="E68574"/>
                </a:solidFill>
                <a:latin typeface="Effra 1"/>
              </a:rPr>
              <a:t>PRESENTER NAME, PRESENTER TITLE</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6" name="Freeform 2" descr="A group of women in graduation gowns and caps raising up diplomas  Description automatically generated">
            <a:extLst>
              <a:ext uri="{FF2B5EF4-FFF2-40B4-BE49-F238E27FC236}">
                <a16:creationId xmlns:a16="http://schemas.microsoft.com/office/drawing/2014/main" id="{F31581D7-4D06-B6FF-D0C1-9C316C3E354B}"/>
              </a:ext>
            </a:extLst>
          </p:cNvPr>
          <p:cNvSpPr/>
          <p:nvPr/>
        </p:nvSpPr>
        <p:spPr>
          <a:xfrm>
            <a:off x="5588000" y="-1552828"/>
            <a:ext cx="14057862" cy="8601459"/>
          </a:xfrm>
          <a:custGeom>
            <a:avLst/>
            <a:gdLst/>
            <a:ahLst/>
            <a:cxnLst/>
            <a:rect l="l" t="t" r="r" b="b"/>
            <a:pathLst>
              <a:path w="14057862" h="8601459">
                <a:moveTo>
                  <a:pt x="0" y="0"/>
                </a:moveTo>
                <a:lnTo>
                  <a:pt x="14057862" y="0"/>
                </a:lnTo>
                <a:lnTo>
                  <a:pt x="14057862" y="8601459"/>
                </a:lnTo>
                <a:lnTo>
                  <a:pt x="0" y="8601459"/>
                </a:lnTo>
                <a:lnTo>
                  <a:pt x="0" y="0"/>
                </a:lnTo>
                <a:close/>
              </a:path>
            </a:pathLst>
          </a:custGeom>
          <a:blipFill>
            <a:blip r:embed="rId3">
              <a:alphaModFix amt="85000"/>
            </a:blip>
            <a:stretch>
              <a:fillRect l="-9575" t="-15537" r="-20514" b="-4057"/>
            </a:stretch>
          </a:blipFill>
        </p:spPr>
        <p:txBody>
          <a:bodyPr/>
          <a:lstStyle/>
          <a:p>
            <a:endParaRPr lang="en-US"/>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1028700" y="5347323"/>
            <a:ext cx="5892627" cy="2026196"/>
          </a:xfrm>
          <a:prstGeom prst="rect">
            <a:avLst/>
          </a:prstGeom>
        </p:spPr>
        <p:txBody>
          <a:bodyPr lIns="0" tIns="0" rIns="0" bIns="0" rtlCol="0" anchor="t">
            <a:spAutoFit/>
          </a:bodyPr>
          <a:lstStyle/>
          <a:p>
            <a:pPr marL="0" lvl="0" indent="0" algn="l">
              <a:lnSpc>
                <a:spcPts val="7873"/>
              </a:lnSpc>
            </a:pPr>
            <a:r>
              <a:rPr lang="en-US" sz="5400" dirty="0">
                <a:solidFill>
                  <a:srgbClr val="253572"/>
                </a:solidFill>
                <a:latin typeface="Effra 1"/>
              </a:rPr>
              <a:t>What is the </a:t>
            </a:r>
          </a:p>
          <a:p>
            <a:pPr marL="0" lvl="0" indent="0" algn="l">
              <a:lnSpc>
                <a:spcPts val="7873"/>
              </a:lnSpc>
            </a:pPr>
            <a:r>
              <a:rPr lang="en-US" sz="7200" b="1" dirty="0">
                <a:solidFill>
                  <a:srgbClr val="F69170"/>
                </a:solidFill>
                <a:latin typeface="Effra 1"/>
              </a:rPr>
              <a:t>BIG GOAL?</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E68574"/>
                </a:solidFill>
                <a:latin typeface="Effra 1"/>
              </a:rPr>
              <a:t>2025 SIA REGION CONFERENCE</a:t>
            </a:r>
          </a:p>
        </p:txBody>
      </p:sp>
      <p:sp>
        <p:nvSpPr>
          <p:cNvPr id="16"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1073752F-AC42-6F18-AD0A-852DC5D99B16}"/>
            </a:ext>
          </a:extLst>
        </p:cNvPr>
        <p:cNvGrpSpPr/>
        <p:nvPr/>
      </p:nvGrpSpPr>
      <p:grpSpPr>
        <a:xfrm>
          <a:off x="0" y="0"/>
          <a:ext cx="0" cy="0"/>
          <a:chOff x="0" y="0"/>
          <a:chExt cx="0" cy="0"/>
        </a:xfrm>
      </p:grpSpPr>
      <p:sp>
        <p:nvSpPr>
          <p:cNvPr id="6" name="Freeform 2" descr="A group of women in graduation gowns and caps raising up diplomas  Description automatically generated">
            <a:extLst>
              <a:ext uri="{FF2B5EF4-FFF2-40B4-BE49-F238E27FC236}">
                <a16:creationId xmlns:a16="http://schemas.microsoft.com/office/drawing/2014/main" id="{187CC5F3-11E6-71F8-4407-CA9E1A9A96A5}"/>
              </a:ext>
            </a:extLst>
          </p:cNvPr>
          <p:cNvSpPr/>
          <p:nvPr/>
        </p:nvSpPr>
        <p:spPr>
          <a:xfrm>
            <a:off x="5588000" y="-1552828"/>
            <a:ext cx="14057862" cy="8601459"/>
          </a:xfrm>
          <a:custGeom>
            <a:avLst/>
            <a:gdLst/>
            <a:ahLst/>
            <a:cxnLst/>
            <a:rect l="l" t="t" r="r" b="b"/>
            <a:pathLst>
              <a:path w="14057862" h="8601459">
                <a:moveTo>
                  <a:pt x="0" y="0"/>
                </a:moveTo>
                <a:lnTo>
                  <a:pt x="14057862" y="0"/>
                </a:lnTo>
                <a:lnTo>
                  <a:pt x="14057862" y="8601459"/>
                </a:lnTo>
                <a:lnTo>
                  <a:pt x="0" y="8601459"/>
                </a:lnTo>
                <a:lnTo>
                  <a:pt x="0" y="0"/>
                </a:lnTo>
                <a:close/>
              </a:path>
            </a:pathLst>
          </a:custGeom>
          <a:blipFill>
            <a:blip r:embed="rId3">
              <a:alphaModFix amt="19550"/>
            </a:blip>
            <a:stretch>
              <a:fillRect l="-9575" t="-15537" r="-20514" b="-4057"/>
            </a:stretch>
          </a:blipFill>
        </p:spPr>
        <p:txBody>
          <a:bodyPr/>
          <a:lstStyle/>
          <a:p>
            <a:endParaRPr lang="en-US"/>
          </a:p>
        </p:txBody>
      </p:sp>
      <p:grpSp>
        <p:nvGrpSpPr>
          <p:cNvPr id="3" name="Group 3">
            <a:extLst>
              <a:ext uri="{FF2B5EF4-FFF2-40B4-BE49-F238E27FC236}">
                <a16:creationId xmlns:a16="http://schemas.microsoft.com/office/drawing/2014/main" id="{D2E8F9E4-DD28-A69D-FD2A-B5E8BFD661D5}"/>
              </a:ext>
            </a:extLst>
          </p:cNvPr>
          <p:cNvGrpSpPr/>
          <p:nvPr/>
        </p:nvGrpSpPr>
        <p:grpSpPr>
          <a:xfrm>
            <a:off x="-734110" y="3837885"/>
            <a:ext cx="8835050" cy="7030938"/>
            <a:chOff x="0" y="0"/>
            <a:chExt cx="2326927" cy="1851770"/>
          </a:xfrm>
        </p:grpSpPr>
        <p:sp>
          <p:nvSpPr>
            <p:cNvPr id="4" name="Freeform 4">
              <a:extLst>
                <a:ext uri="{FF2B5EF4-FFF2-40B4-BE49-F238E27FC236}">
                  <a16:creationId xmlns:a16="http://schemas.microsoft.com/office/drawing/2014/main" id="{FE16AF20-07A0-B8DA-1997-0C1A90087A53}"/>
                </a:ext>
              </a:extLst>
            </p:cNvPr>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a:extLst>
                <a:ext uri="{FF2B5EF4-FFF2-40B4-BE49-F238E27FC236}">
                  <a16:creationId xmlns:a16="http://schemas.microsoft.com/office/drawing/2014/main" id="{D923941E-3263-845E-61C4-526537552F92}"/>
                </a:ext>
              </a:extLst>
            </p:cNvPr>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10" name="TextBox 10">
            <a:extLst>
              <a:ext uri="{FF2B5EF4-FFF2-40B4-BE49-F238E27FC236}">
                <a16:creationId xmlns:a16="http://schemas.microsoft.com/office/drawing/2014/main" id="{384FDB40-172A-06EB-6B8B-35873A676526}"/>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E68574"/>
                </a:solidFill>
                <a:latin typeface="Effra 1"/>
              </a:rPr>
              <a:t>2025 SIA REGION CONFERENCE</a:t>
            </a:r>
          </a:p>
        </p:txBody>
      </p:sp>
      <p:sp>
        <p:nvSpPr>
          <p:cNvPr id="16" name="Freeform 7">
            <a:extLst>
              <a:ext uri="{FF2B5EF4-FFF2-40B4-BE49-F238E27FC236}">
                <a16:creationId xmlns:a16="http://schemas.microsoft.com/office/drawing/2014/main" id="{F2838F06-840A-CA9C-4820-1A55AE9F1E43}"/>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8">
            <a:extLst>
              <a:ext uri="{FF2B5EF4-FFF2-40B4-BE49-F238E27FC236}">
                <a16:creationId xmlns:a16="http://schemas.microsoft.com/office/drawing/2014/main" id="{255AB131-1544-4E4B-6A6D-ECF238E0CC8B}"/>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7" name="TextBox 9">
            <a:extLst>
              <a:ext uri="{FF2B5EF4-FFF2-40B4-BE49-F238E27FC236}">
                <a16:creationId xmlns:a16="http://schemas.microsoft.com/office/drawing/2014/main" id="{BB6E350A-9D98-44C7-9465-CF195613FD7F}"/>
              </a:ext>
            </a:extLst>
          </p:cNvPr>
          <p:cNvSpPr txBox="1"/>
          <p:nvPr/>
        </p:nvSpPr>
        <p:spPr>
          <a:xfrm>
            <a:off x="9144000" y="3225306"/>
            <a:ext cx="8356866" cy="755271"/>
          </a:xfrm>
          <a:prstGeom prst="rect">
            <a:avLst/>
          </a:prstGeom>
        </p:spPr>
        <p:txBody>
          <a:bodyPr wrap="square" lIns="0" tIns="0" rIns="0" bIns="0" rtlCol="0" anchor="t">
            <a:spAutoFit/>
          </a:bodyPr>
          <a:lstStyle/>
          <a:p>
            <a:pPr algn="l">
              <a:lnSpc>
                <a:spcPts val="6300"/>
              </a:lnSpc>
            </a:pPr>
            <a:r>
              <a:rPr lang="en-US" sz="4000" dirty="0">
                <a:solidFill>
                  <a:srgbClr val="F5EFEB"/>
                </a:solidFill>
                <a:latin typeface="Effra 1" panose="020B0604020202020204" charset="0"/>
                <a:ea typeface="Arimo"/>
                <a:cs typeface="Arimo"/>
                <a:sym typeface="Arimo"/>
              </a:rPr>
              <a:t>End of 2023/2024 Club Year: </a:t>
            </a:r>
          </a:p>
        </p:txBody>
      </p:sp>
      <p:sp>
        <p:nvSpPr>
          <p:cNvPr id="8" name="TextBox 9">
            <a:extLst>
              <a:ext uri="{FF2B5EF4-FFF2-40B4-BE49-F238E27FC236}">
                <a16:creationId xmlns:a16="http://schemas.microsoft.com/office/drawing/2014/main" id="{0F5883E3-BA28-2525-7BBA-FDBB89371EC9}"/>
              </a:ext>
            </a:extLst>
          </p:cNvPr>
          <p:cNvSpPr txBox="1"/>
          <p:nvPr/>
        </p:nvSpPr>
        <p:spPr>
          <a:xfrm>
            <a:off x="9532388" y="4375004"/>
            <a:ext cx="8665029" cy="2352439"/>
          </a:xfrm>
          <a:prstGeom prst="rect">
            <a:avLst/>
          </a:prstGeom>
        </p:spPr>
        <p:txBody>
          <a:bodyPr wrap="square" lIns="0" tIns="0" rIns="0" bIns="0" rtlCol="0" anchor="t">
            <a:spAutoFit/>
          </a:bodyPr>
          <a:lstStyle/>
          <a:p>
            <a:pPr algn="l">
              <a:lnSpc>
                <a:spcPts val="6300"/>
              </a:lnSpc>
            </a:pPr>
            <a:r>
              <a:rPr lang="en-US" sz="6000" dirty="0">
                <a:solidFill>
                  <a:srgbClr val="F69170"/>
                </a:solidFill>
                <a:latin typeface="Effra 1" panose="020B0604020202020204" charset="0"/>
                <a:ea typeface="Arimo"/>
                <a:cs typeface="Arimo"/>
                <a:sym typeface="Arimo"/>
              </a:rPr>
              <a:t>18.6% </a:t>
            </a:r>
            <a:r>
              <a:rPr lang="en-US" sz="4200" dirty="0">
                <a:solidFill>
                  <a:schemeClr val="bg1"/>
                </a:solidFill>
                <a:latin typeface="Effra 1" panose="020B0604020202020204" charset="0"/>
                <a:ea typeface="Arimo"/>
                <a:cs typeface="Arimo"/>
                <a:sym typeface="Arimo"/>
              </a:rPr>
              <a:t>accomplished!</a:t>
            </a:r>
          </a:p>
          <a:p>
            <a:pPr algn="l">
              <a:lnSpc>
                <a:spcPts val="6300"/>
              </a:lnSpc>
            </a:pPr>
            <a:r>
              <a:rPr lang="en-US" sz="6000" dirty="0">
                <a:solidFill>
                  <a:srgbClr val="F69170"/>
                </a:solidFill>
                <a:latin typeface="Effra 1" panose="020B0604020202020204" charset="0"/>
                <a:ea typeface="Arimo"/>
                <a:cs typeface="Arimo"/>
                <a:sym typeface="Arimo"/>
              </a:rPr>
              <a:t>93,085</a:t>
            </a:r>
            <a:r>
              <a:rPr lang="en-US" sz="4200" dirty="0">
                <a:solidFill>
                  <a:srgbClr val="F69170"/>
                </a:solidFill>
                <a:latin typeface="Effra 1" panose="020B0604020202020204" charset="0"/>
                <a:ea typeface="Arimo"/>
                <a:cs typeface="Arimo"/>
                <a:sym typeface="Arimo"/>
              </a:rPr>
              <a:t> </a:t>
            </a:r>
            <a:r>
              <a:rPr lang="en-US" sz="4200" dirty="0">
                <a:solidFill>
                  <a:schemeClr val="bg1"/>
                </a:solidFill>
                <a:latin typeface="Effra 1" panose="020B0604020202020204" charset="0"/>
                <a:ea typeface="Arimo"/>
                <a:cs typeface="Arimo"/>
                <a:sym typeface="Arimo"/>
              </a:rPr>
              <a:t>women and girls reached 			(since 2021)</a:t>
            </a:r>
          </a:p>
        </p:txBody>
      </p:sp>
      <p:sp>
        <p:nvSpPr>
          <p:cNvPr id="11" name="TextBox 10">
            <a:extLst>
              <a:ext uri="{FF2B5EF4-FFF2-40B4-BE49-F238E27FC236}">
                <a16:creationId xmlns:a16="http://schemas.microsoft.com/office/drawing/2014/main" id="{1B44852B-7FED-EC27-D57E-47F3B6BA1C2D}"/>
              </a:ext>
            </a:extLst>
          </p:cNvPr>
          <p:cNvSpPr txBox="1"/>
          <p:nvPr/>
        </p:nvSpPr>
        <p:spPr>
          <a:xfrm>
            <a:off x="9532388" y="8747132"/>
            <a:ext cx="8356866" cy="542521"/>
          </a:xfrm>
          <a:prstGeom prst="rect">
            <a:avLst/>
          </a:prstGeom>
        </p:spPr>
        <p:txBody>
          <a:bodyPr wrap="square" lIns="0" tIns="0" rIns="0" bIns="0" rtlCol="0" anchor="t">
            <a:spAutoFit/>
          </a:bodyPr>
          <a:lstStyle/>
          <a:p>
            <a:pPr algn="l">
              <a:lnSpc>
                <a:spcPts val="3711"/>
              </a:lnSpc>
            </a:pPr>
            <a:r>
              <a:rPr lang="en-US" sz="6000" dirty="0">
                <a:solidFill>
                  <a:srgbClr val="F69170"/>
                </a:solidFill>
                <a:latin typeface="Effra 1" panose="020B0604020202020204" charset="0"/>
                <a:ea typeface="Arimo"/>
                <a:cs typeface="Arimo"/>
                <a:sym typeface="Arimo"/>
              </a:rPr>
              <a:t>406,915</a:t>
            </a:r>
            <a:r>
              <a:rPr lang="en-US" sz="2474" dirty="0">
                <a:solidFill>
                  <a:schemeClr val="bg1"/>
                </a:solidFill>
                <a:latin typeface="Effra 1" panose="020B0604020202020204" charset="0"/>
                <a:ea typeface="Arimo"/>
                <a:cs typeface="Arimo"/>
                <a:sym typeface="Arimo"/>
              </a:rPr>
              <a:t> </a:t>
            </a:r>
            <a:r>
              <a:rPr lang="en-US" sz="4200" dirty="0">
                <a:solidFill>
                  <a:schemeClr val="bg1"/>
                </a:solidFill>
                <a:latin typeface="Effra 1" panose="020B0604020202020204" charset="0"/>
                <a:ea typeface="Arimo"/>
                <a:cs typeface="Arimo"/>
                <a:sym typeface="Arimo"/>
              </a:rPr>
              <a:t>more women and girls</a:t>
            </a:r>
          </a:p>
        </p:txBody>
      </p:sp>
      <p:cxnSp>
        <p:nvCxnSpPr>
          <p:cNvPr id="13" name="Straight Connector 12">
            <a:extLst>
              <a:ext uri="{FF2B5EF4-FFF2-40B4-BE49-F238E27FC236}">
                <a16:creationId xmlns:a16="http://schemas.microsoft.com/office/drawing/2014/main" id="{D3F6F3FC-FF83-9C04-E29A-DC9F430EC3E4}"/>
              </a:ext>
            </a:extLst>
          </p:cNvPr>
          <p:cNvCxnSpPr>
            <a:cxnSpLocks/>
          </p:cNvCxnSpPr>
          <p:nvPr/>
        </p:nvCxnSpPr>
        <p:spPr>
          <a:xfrm>
            <a:off x="9144000" y="4171155"/>
            <a:ext cx="6261154"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B49B591-E9A2-DE22-7977-8D92A2B81D40}"/>
              </a:ext>
            </a:extLst>
          </p:cNvPr>
          <p:cNvSpPr txBox="1"/>
          <p:nvPr/>
        </p:nvSpPr>
        <p:spPr>
          <a:xfrm>
            <a:off x="9144000" y="7673141"/>
            <a:ext cx="7921076" cy="480324"/>
          </a:xfrm>
          <a:prstGeom prst="rect">
            <a:avLst/>
          </a:prstGeom>
        </p:spPr>
        <p:txBody>
          <a:bodyPr lIns="0" tIns="0" rIns="0" bIns="0" rtlCol="0" anchor="t">
            <a:spAutoFit/>
          </a:bodyPr>
          <a:lstStyle/>
          <a:p>
            <a:pPr algn="l">
              <a:lnSpc>
                <a:spcPts val="3711"/>
              </a:lnSpc>
            </a:pPr>
            <a:r>
              <a:rPr lang="en-US" sz="4000" dirty="0">
                <a:solidFill>
                  <a:srgbClr val="F5EFEB"/>
                </a:solidFill>
                <a:latin typeface="Effra 1" panose="020B0604020202020204" charset="0"/>
                <a:ea typeface="Arimo"/>
                <a:cs typeface="Arimo"/>
                <a:sym typeface="Arimo"/>
              </a:rPr>
              <a:t>To reach the BIG GOAL:</a:t>
            </a:r>
            <a:r>
              <a:rPr lang="en-US" sz="2474" dirty="0">
                <a:solidFill>
                  <a:schemeClr val="bg1"/>
                </a:solidFill>
                <a:latin typeface="Effra 1" panose="020B0604020202020204" charset="0"/>
                <a:ea typeface="Arimo"/>
                <a:cs typeface="Arimo"/>
                <a:sym typeface="Arimo"/>
              </a:rPr>
              <a:t> </a:t>
            </a:r>
          </a:p>
        </p:txBody>
      </p:sp>
      <p:cxnSp>
        <p:nvCxnSpPr>
          <p:cNvPr id="20" name="Straight Connector 19">
            <a:extLst>
              <a:ext uri="{FF2B5EF4-FFF2-40B4-BE49-F238E27FC236}">
                <a16:creationId xmlns:a16="http://schemas.microsoft.com/office/drawing/2014/main" id="{FE2821C8-F59E-053C-2098-8BF3A42DA9FC}"/>
              </a:ext>
            </a:extLst>
          </p:cNvPr>
          <p:cNvCxnSpPr>
            <a:cxnSpLocks/>
          </p:cNvCxnSpPr>
          <p:nvPr/>
        </p:nvCxnSpPr>
        <p:spPr>
          <a:xfrm>
            <a:off x="9243344" y="8298728"/>
            <a:ext cx="6261154"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9">
            <a:extLst>
              <a:ext uri="{FF2B5EF4-FFF2-40B4-BE49-F238E27FC236}">
                <a16:creationId xmlns:a16="http://schemas.microsoft.com/office/drawing/2014/main" id="{497F7E5A-0D51-21A9-B732-76D6D46C1186}"/>
              </a:ext>
            </a:extLst>
          </p:cNvPr>
          <p:cNvSpPr txBox="1"/>
          <p:nvPr/>
        </p:nvSpPr>
        <p:spPr>
          <a:xfrm>
            <a:off x="1028700" y="5252377"/>
            <a:ext cx="6624330" cy="2026196"/>
          </a:xfrm>
          <a:prstGeom prst="rect">
            <a:avLst/>
          </a:prstGeom>
        </p:spPr>
        <p:txBody>
          <a:bodyPr wrap="square" lIns="0" tIns="0" rIns="0" bIns="0" rtlCol="0" anchor="t">
            <a:spAutoFit/>
          </a:bodyPr>
          <a:lstStyle/>
          <a:p>
            <a:pPr marL="0" lvl="0" indent="0" algn="l">
              <a:lnSpc>
                <a:spcPts val="7873"/>
              </a:lnSpc>
            </a:pPr>
            <a:r>
              <a:rPr lang="en-US" sz="5400" dirty="0">
                <a:solidFill>
                  <a:srgbClr val="253572"/>
                </a:solidFill>
                <a:latin typeface="Effra 1"/>
              </a:rPr>
              <a:t>Progress towards the</a:t>
            </a:r>
          </a:p>
          <a:p>
            <a:pPr marL="0" lvl="0" indent="0" algn="l">
              <a:lnSpc>
                <a:spcPts val="7873"/>
              </a:lnSpc>
            </a:pPr>
            <a:r>
              <a:rPr lang="en-US" sz="7200" b="1" dirty="0">
                <a:solidFill>
                  <a:srgbClr val="F69170"/>
                </a:solidFill>
                <a:latin typeface="Effra 1"/>
              </a:rPr>
              <a:t>BIG GOAL</a:t>
            </a:r>
          </a:p>
        </p:txBody>
      </p:sp>
    </p:spTree>
    <p:extLst>
      <p:ext uri="{BB962C8B-B14F-4D97-AF65-F5344CB8AC3E}">
        <p14:creationId xmlns:p14="http://schemas.microsoft.com/office/powerpoint/2010/main" val="293765435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0" y="433660"/>
            <a:ext cx="18288000" cy="4819293"/>
          </a:xfrm>
          <a:custGeom>
            <a:avLst/>
            <a:gdLst/>
            <a:ahLst/>
            <a:cxnLst/>
            <a:rect l="l" t="t" r="r" b="b"/>
            <a:pathLst>
              <a:path w="18288000" h="4819293">
                <a:moveTo>
                  <a:pt x="0" y="0"/>
                </a:moveTo>
                <a:lnTo>
                  <a:pt x="18288000" y="0"/>
                </a:lnTo>
                <a:lnTo>
                  <a:pt x="18288000" y="4819293"/>
                </a:lnTo>
                <a:lnTo>
                  <a:pt x="0" y="4819293"/>
                </a:lnTo>
                <a:lnTo>
                  <a:pt x="0" y="0"/>
                </a:lnTo>
                <a:close/>
              </a:path>
            </a:pathLst>
          </a:custGeom>
          <a:blipFill>
            <a:blip r:embed="rId3">
              <a:extLst>
                <a:ext uri="{96DAC541-7B7A-43D3-8B79-37D633B846F1}">
                  <asvg:svgBlip xmlns:asvg="http://schemas.microsoft.com/office/drawing/2016/SVG/main" r:embed="rId4"/>
                </a:ext>
              </a:extLst>
            </a:blip>
            <a:stretch>
              <a:fillRect b="-8978"/>
            </a:stretch>
          </a:blipFill>
        </p:spPr>
        <p:txBody>
          <a:bodyPr/>
          <a:lstStyle/>
          <a:p>
            <a:endParaRPr lang="en-US"/>
          </a:p>
        </p:txBody>
      </p:sp>
      <p:sp>
        <p:nvSpPr>
          <p:cNvPr id="3" name="Freeform 3"/>
          <p:cNvSpPr/>
          <p:nvPr/>
        </p:nvSpPr>
        <p:spPr>
          <a:xfrm>
            <a:off x="16455703" y="9799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en-US"/>
          </a:p>
        </p:txBody>
      </p:sp>
      <p:grpSp>
        <p:nvGrpSpPr>
          <p:cNvPr id="4" name="Group 4"/>
          <p:cNvGrpSpPr/>
          <p:nvPr/>
        </p:nvGrpSpPr>
        <p:grpSpPr>
          <a:xfrm>
            <a:off x="15738227" y="6564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7"/>
              <a:stretch>
                <a:fillRect l="-86" r="-87" b="-1"/>
              </a:stretch>
            </a:blipFill>
          </p:spPr>
          <p:txBody>
            <a:bodyPr/>
            <a:lstStyle/>
            <a:p>
              <a:endParaRPr lang="en-US"/>
            </a:p>
          </p:txBody>
        </p:sp>
      </p:grpSp>
      <p:sp>
        <p:nvSpPr>
          <p:cNvPr id="6" name="Freeform 6"/>
          <p:cNvSpPr/>
          <p:nvPr/>
        </p:nvSpPr>
        <p:spPr>
          <a:xfrm>
            <a:off x="446208" y="5744285"/>
            <a:ext cx="17664219" cy="3334121"/>
          </a:xfrm>
          <a:custGeom>
            <a:avLst/>
            <a:gdLst/>
            <a:ahLst/>
            <a:cxnLst/>
            <a:rect l="l" t="t" r="r" b="b"/>
            <a:pathLst>
              <a:path w="17664219" h="3334121">
                <a:moveTo>
                  <a:pt x="0" y="0"/>
                </a:moveTo>
                <a:lnTo>
                  <a:pt x="17664219" y="0"/>
                </a:lnTo>
                <a:lnTo>
                  <a:pt x="17664219" y="3334121"/>
                </a:lnTo>
                <a:lnTo>
                  <a:pt x="0" y="33341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612812"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Freeform 8"/>
          <p:cNvSpPr/>
          <p:nvPr/>
        </p:nvSpPr>
        <p:spPr>
          <a:xfrm>
            <a:off x="6573766"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a:off x="12508123" y="4790365"/>
            <a:ext cx="4902543" cy="330278"/>
          </a:xfrm>
          <a:custGeom>
            <a:avLst/>
            <a:gdLst/>
            <a:ahLst/>
            <a:cxnLst/>
            <a:rect l="l" t="t" r="r" b="b"/>
            <a:pathLst>
              <a:path w="4902543" h="330278">
                <a:moveTo>
                  <a:pt x="0" y="0"/>
                </a:moveTo>
                <a:lnTo>
                  <a:pt x="4902543" y="0"/>
                </a:lnTo>
                <a:lnTo>
                  <a:pt x="4902543" y="330278"/>
                </a:lnTo>
                <a:lnTo>
                  <a:pt x="0" y="330278"/>
                </a:lnTo>
                <a:lnTo>
                  <a:pt x="0" y="0"/>
                </a:lnTo>
                <a:close/>
              </a:path>
            </a:pathLst>
          </a:custGeom>
          <a:blipFill>
            <a:blip r:embed="rId10">
              <a:extLst>
                <a:ext uri="{96DAC541-7B7A-43D3-8B79-37D633B846F1}">
                  <asvg:svgBlip xmlns:asvg="http://schemas.microsoft.com/office/drawing/2016/SVG/main" r:embed="rId11"/>
                </a:ext>
              </a:extLst>
            </a:blip>
            <a:stretch>
              <a:fillRect r="-28321"/>
            </a:stretch>
          </a:blipFill>
        </p:spPr>
        <p:txBody>
          <a:bodyPr/>
          <a:lstStyle/>
          <a:p>
            <a:endParaRPr lang="en-US"/>
          </a:p>
        </p:txBody>
      </p:sp>
      <p:sp>
        <p:nvSpPr>
          <p:cNvPr id="10" name="Freeform 10"/>
          <p:cNvSpPr/>
          <p:nvPr/>
        </p:nvSpPr>
        <p:spPr>
          <a:xfrm>
            <a:off x="16036551" y="3667511"/>
            <a:ext cx="2454867" cy="1475989"/>
          </a:xfrm>
          <a:custGeom>
            <a:avLst/>
            <a:gdLst/>
            <a:ahLst/>
            <a:cxnLst/>
            <a:rect l="l" t="t" r="r" b="b"/>
            <a:pathLst>
              <a:path w="2454867" h="1475989">
                <a:moveTo>
                  <a:pt x="0" y="0"/>
                </a:moveTo>
                <a:lnTo>
                  <a:pt x="2454868" y="0"/>
                </a:lnTo>
                <a:lnTo>
                  <a:pt x="2454868" y="1475989"/>
                </a:lnTo>
                <a:lnTo>
                  <a:pt x="0" y="147598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1" name="TextBox 11"/>
          <p:cNvSpPr txBox="1"/>
          <p:nvPr/>
        </p:nvSpPr>
        <p:spPr>
          <a:xfrm>
            <a:off x="420705" y="5233903"/>
            <a:ext cx="821347"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2020</a:t>
            </a:r>
          </a:p>
        </p:txBody>
      </p:sp>
      <p:sp>
        <p:nvSpPr>
          <p:cNvPr id="12" name="TextBox 12"/>
          <p:cNvSpPr txBox="1"/>
          <p:nvPr/>
        </p:nvSpPr>
        <p:spPr>
          <a:xfrm>
            <a:off x="1977687" y="5233903"/>
            <a:ext cx="804037"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2021</a:t>
            </a:r>
          </a:p>
        </p:txBody>
      </p:sp>
      <p:sp>
        <p:nvSpPr>
          <p:cNvPr id="13" name="TextBox 13"/>
          <p:cNvSpPr txBox="1"/>
          <p:nvPr/>
        </p:nvSpPr>
        <p:spPr>
          <a:xfrm>
            <a:off x="3427733" y="5233903"/>
            <a:ext cx="756412"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2022</a:t>
            </a:r>
          </a:p>
        </p:txBody>
      </p:sp>
      <p:sp>
        <p:nvSpPr>
          <p:cNvPr id="14" name="TextBox 14"/>
          <p:cNvSpPr txBox="1"/>
          <p:nvPr/>
        </p:nvSpPr>
        <p:spPr>
          <a:xfrm>
            <a:off x="5001328" y="5233903"/>
            <a:ext cx="756412"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2023</a:t>
            </a:r>
          </a:p>
        </p:txBody>
      </p:sp>
      <p:sp>
        <p:nvSpPr>
          <p:cNvPr id="15" name="TextBox 15"/>
          <p:cNvSpPr txBox="1"/>
          <p:nvPr/>
        </p:nvSpPr>
        <p:spPr>
          <a:xfrm>
            <a:off x="6363682" y="5251366"/>
            <a:ext cx="825957"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2024</a:t>
            </a:r>
          </a:p>
        </p:txBody>
      </p:sp>
      <p:sp>
        <p:nvSpPr>
          <p:cNvPr id="16" name="TextBox 16"/>
          <p:cNvSpPr txBox="1"/>
          <p:nvPr/>
        </p:nvSpPr>
        <p:spPr>
          <a:xfrm>
            <a:off x="1242052" y="1247775"/>
            <a:ext cx="14216357" cy="1906905"/>
          </a:xfrm>
          <a:prstGeom prst="rect">
            <a:avLst/>
          </a:prstGeom>
        </p:spPr>
        <p:txBody>
          <a:bodyPr lIns="0" tIns="0" rIns="0" bIns="0" rtlCol="0" anchor="t">
            <a:spAutoFit/>
          </a:bodyPr>
          <a:lstStyle/>
          <a:p>
            <a:pPr algn="l">
              <a:lnSpc>
                <a:spcPts val="7200"/>
              </a:lnSpc>
            </a:pPr>
            <a:r>
              <a:rPr lang="en-US" sz="6600" dirty="0">
                <a:solidFill>
                  <a:srgbClr val="F69170"/>
                </a:solidFill>
                <a:latin typeface="Effra 1" panose="020B0604020202020204" charset="0"/>
                <a:ea typeface="Arimo"/>
                <a:cs typeface="Arimo"/>
                <a:sym typeface="Arimo"/>
              </a:rPr>
              <a:t>What percentage do we need to increase each year?</a:t>
            </a:r>
          </a:p>
        </p:txBody>
      </p:sp>
      <p:sp>
        <p:nvSpPr>
          <p:cNvPr id="17" name="TextBox 17"/>
          <p:cNvSpPr txBox="1"/>
          <p:nvPr/>
        </p:nvSpPr>
        <p:spPr>
          <a:xfrm>
            <a:off x="1267555" y="3524156"/>
            <a:ext cx="14470672" cy="531236"/>
          </a:xfrm>
          <a:prstGeom prst="rect">
            <a:avLst/>
          </a:prstGeom>
        </p:spPr>
        <p:txBody>
          <a:bodyPr wrap="square" lIns="0" tIns="0" rIns="0" bIns="0" rtlCol="0" anchor="t">
            <a:spAutoFit/>
          </a:bodyPr>
          <a:lstStyle/>
          <a:p>
            <a:pPr algn="l">
              <a:lnSpc>
                <a:spcPts val="4079"/>
              </a:lnSpc>
            </a:pPr>
            <a:r>
              <a:rPr lang="en-US" sz="4400" i="1" dirty="0">
                <a:solidFill>
                  <a:srgbClr val="F5EFEB"/>
                </a:solidFill>
                <a:latin typeface="Effra 1" panose="020B0604020202020204" charset="0"/>
                <a:ea typeface="Arimo Italics"/>
                <a:cs typeface="Arimo Italics"/>
                <a:sym typeface="Arimo Italics"/>
              </a:rPr>
              <a:t>Live Your Dream Awards </a:t>
            </a:r>
            <a:r>
              <a:rPr lang="en-US" sz="4400" dirty="0">
                <a:solidFill>
                  <a:srgbClr val="F5EFEB"/>
                </a:solidFill>
                <a:latin typeface="Effra 1" panose="020B0604020202020204" charset="0"/>
                <a:ea typeface="Arimo"/>
                <a:cs typeface="Arimo"/>
                <a:sym typeface="Arimo"/>
              </a:rPr>
              <a:t>and Big Goal Accelerator Targets</a:t>
            </a:r>
          </a:p>
        </p:txBody>
      </p:sp>
      <p:sp>
        <p:nvSpPr>
          <p:cNvPr id="18" name="TextBox 18"/>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9" name="TextBox 19"/>
          <p:cNvSpPr txBox="1"/>
          <p:nvPr/>
        </p:nvSpPr>
        <p:spPr>
          <a:xfrm>
            <a:off x="8015444" y="5233903"/>
            <a:ext cx="756412"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2025</a:t>
            </a:r>
          </a:p>
        </p:txBody>
      </p:sp>
      <p:sp>
        <p:nvSpPr>
          <p:cNvPr id="20" name="TextBox 20"/>
          <p:cNvSpPr txBox="1"/>
          <p:nvPr/>
        </p:nvSpPr>
        <p:spPr>
          <a:xfrm>
            <a:off x="9419556" y="5233903"/>
            <a:ext cx="898018"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2026</a:t>
            </a:r>
          </a:p>
        </p:txBody>
      </p:sp>
      <p:sp>
        <p:nvSpPr>
          <p:cNvPr id="21" name="TextBox 21"/>
          <p:cNvSpPr txBox="1"/>
          <p:nvPr/>
        </p:nvSpPr>
        <p:spPr>
          <a:xfrm>
            <a:off x="11003374" y="5233903"/>
            <a:ext cx="756412"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2027</a:t>
            </a:r>
          </a:p>
        </p:txBody>
      </p:sp>
      <p:sp>
        <p:nvSpPr>
          <p:cNvPr id="22" name="TextBox 22"/>
          <p:cNvSpPr txBox="1"/>
          <p:nvPr/>
        </p:nvSpPr>
        <p:spPr>
          <a:xfrm>
            <a:off x="12224499" y="5233903"/>
            <a:ext cx="874053"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2028</a:t>
            </a:r>
          </a:p>
        </p:txBody>
      </p:sp>
      <p:sp>
        <p:nvSpPr>
          <p:cNvPr id="23" name="TextBox 23"/>
          <p:cNvSpPr txBox="1"/>
          <p:nvPr/>
        </p:nvSpPr>
        <p:spPr>
          <a:xfrm>
            <a:off x="13866320" y="5233903"/>
            <a:ext cx="824321"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2029</a:t>
            </a:r>
          </a:p>
        </p:txBody>
      </p:sp>
      <p:sp>
        <p:nvSpPr>
          <p:cNvPr id="24" name="TextBox 24"/>
          <p:cNvSpPr txBox="1"/>
          <p:nvPr/>
        </p:nvSpPr>
        <p:spPr>
          <a:xfrm>
            <a:off x="15376441" y="5233903"/>
            <a:ext cx="741776"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2030</a:t>
            </a:r>
          </a:p>
        </p:txBody>
      </p:sp>
      <p:sp>
        <p:nvSpPr>
          <p:cNvPr id="25" name="TextBox 25"/>
          <p:cNvSpPr txBox="1"/>
          <p:nvPr/>
        </p:nvSpPr>
        <p:spPr>
          <a:xfrm>
            <a:off x="16893097" y="5233903"/>
            <a:ext cx="741776" cy="333425"/>
          </a:xfrm>
          <a:prstGeom prst="rect">
            <a:avLst/>
          </a:prstGeom>
        </p:spPr>
        <p:txBody>
          <a:bodyPr lIns="0" tIns="0" rIns="0" bIns="0" rtlCol="0" anchor="t">
            <a:spAutoFit/>
          </a:bodyPr>
          <a:lstStyle/>
          <a:p>
            <a:pPr algn="ctr">
              <a:lnSpc>
                <a:spcPts val="2639"/>
              </a:lnSpc>
            </a:pPr>
            <a:r>
              <a:rPr lang="en-US" sz="2199" dirty="0">
                <a:solidFill>
                  <a:srgbClr val="293374"/>
                </a:solidFill>
                <a:latin typeface="Effra 1" panose="020B0604020202020204" charset="0"/>
                <a:ea typeface="Arimo"/>
                <a:cs typeface="Arimo"/>
                <a:sym typeface="Arimo"/>
              </a:rPr>
              <a:t>2031</a:t>
            </a:r>
          </a:p>
        </p:txBody>
      </p:sp>
      <p:sp>
        <p:nvSpPr>
          <p:cNvPr id="28" name="TextBox 5">
            <a:extLst>
              <a:ext uri="{FF2B5EF4-FFF2-40B4-BE49-F238E27FC236}">
                <a16:creationId xmlns:a16="http://schemas.microsoft.com/office/drawing/2014/main" id="{FB55C540-AA8D-AC29-6B1A-C8DB08CE6FBF}"/>
              </a:ext>
            </a:extLst>
          </p:cNvPr>
          <p:cNvSpPr txBox="1"/>
          <p:nvPr/>
        </p:nvSpPr>
        <p:spPr>
          <a:xfrm>
            <a:off x="-233380" y="2633568"/>
            <a:ext cx="18724798" cy="7845582"/>
          </a:xfrm>
          <a:prstGeom prst="rect">
            <a:avLst/>
          </a:prstGeom>
        </p:spPr>
        <p:txBody>
          <a:bodyPr lIns="50800" tIns="50800" rIns="50800" bIns="50800" rtlCol="0" anchor="ctr"/>
          <a:lstStyle/>
          <a:p>
            <a:pPr algn="ctr">
              <a:lnSpc>
                <a:spcPts val="2100"/>
              </a:lnSpc>
            </a:pPr>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2488532" y="4914063"/>
            <a:ext cx="5073204" cy="2334341"/>
            <a:chOff x="0" y="0"/>
            <a:chExt cx="6764272" cy="3112454"/>
          </a:xfrm>
        </p:grpSpPr>
        <p:sp>
          <p:nvSpPr>
            <p:cNvPr id="4" name="Freeform 4"/>
            <p:cNvSpPr/>
            <p:nvPr/>
          </p:nvSpPr>
          <p:spPr>
            <a:xfrm>
              <a:off x="0" y="0"/>
              <a:ext cx="6764274" cy="3112476"/>
            </a:xfrm>
            <a:custGeom>
              <a:avLst/>
              <a:gdLst/>
              <a:ahLst/>
              <a:cxnLst/>
              <a:rect l="l" t="t" r="r" b="b"/>
              <a:pathLst>
                <a:path w="6764274" h="3112476">
                  <a:moveTo>
                    <a:pt x="154559" y="0"/>
                  </a:moveTo>
                  <a:lnTo>
                    <a:pt x="6609715" y="0"/>
                  </a:lnTo>
                  <a:cubicBezTo>
                    <a:pt x="6695059" y="0"/>
                    <a:pt x="6764274" y="90372"/>
                    <a:pt x="6764274" y="202082"/>
                  </a:cubicBezTo>
                  <a:lnTo>
                    <a:pt x="6764274" y="2910427"/>
                  </a:lnTo>
                  <a:cubicBezTo>
                    <a:pt x="6764274" y="3021823"/>
                    <a:pt x="6695059" y="3112476"/>
                    <a:pt x="6609715" y="3112476"/>
                  </a:cubicBezTo>
                  <a:lnTo>
                    <a:pt x="154559" y="3112476"/>
                  </a:lnTo>
                  <a:cubicBezTo>
                    <a:pt x="69215" y="3112476"/>
                    <a:pt x="0" y="3022137"/>
                    <a:pt x="0" y="2910427"/>
                  </a:cubicBezTo>
                  <a:lnTo>
                    <a:pt x="0" y="202082"/>
                  </a:lnTo>
                  <a:cubicBezTo>
                    <a:pt x="0" y="90372"/>
                    <a:pt x="69215" y="0"/>
                    <a:pt x="154559" y="0"/>
                  </a:cubicBezTo>
                  <a:close/>
                </a:path>
              </a:pathLst>
            </a:custGeom>
            <a:solidFill>
              <a:srgbClr val="E68574"/>
            </a:solidFill>
          </p:spPr>
          <p:txBody>
            <a:bodyPr/>
            <a:lstStyle/>
            <a:p>
              <a:endParaRPr lang="en-US"/>
            </a:p>
          </p:txBody>
        </p:sp>
      </p:grpSp>
      <p:grpSp>
        <p:nvGrpSpPr>
          <p:cNvPr id="5" name="Group 5"/>
          <p:cNvGrpSpPr/>
          <p:nvPr/>
        </p:nvGrpSpPr>
        <p:grpSpPr>
          <a:xfrm>
            <a:off x="10348159" y="4914063"/>
            <a:ext cx="5073204" cy="2334341"/>
            <a:chOff x="0" y="0"/>
            <a:chExt cx="6764272" cy="3112454"/>
          </a:xfrm>
        </p:grpSpPr>
        <p:sp>
          <p:nvSpPr>
            <p:cNvPr id="6" name="Freeform 6"/>
            <p:cNvSpPr/>
            <p:nvPr/>
          </p:nvSpPr>
          <p:spPr>
            <a:xfrm>
              <a:off x="0" y="0"/>
              <a:ext cx="6764274" cy="3112475"/>
            </a:xfrm>
            <a:custGeom>
              <a:avLst/>
              <a:gdLst/>
              <a:ahLst/>
              <a:cxnLst/>
              <a:rect l="l" t="t" r="r" b="b"/>
              <a:pathLst>
                <a:path w="6764274" h="3112475">
                  <a:moveTo>
                    <a:pt x="154559" y="0"/>
                  </a:moveTo>
                  <a:lnTo>
                    <a:pt x="6609715" y="0"/>
                  </a:lnTo>
                  <a:cubicBezTo>
                    <a:pt x="6695059" y="0"/>
                    <a:pt x="6764274" y="90372"/>
                    <a:pt x="6764274" y="202082"/>
                  </a:cubicBezTo>
                  <a:lnTo>
                    <a:pt x="6764274" y="2910424"/>
                  </a:lnTo>
                  <a:cubicBezTo>
                    <a:pt x="6764274" y="3021820"/>
                    <a:pt x="6695059" y="3112475"/>
                    <a:pt x="6609715" y="3112475"/>
                  </a:cubicBezTo>
                  <a:lnTo>
                    <a:pt x="154559" y="3112475"/>
                  </a:lnTo>
                  <a:cubicBezTo>
                    <a:pt x="69215" y="3112475"/>
                    <a:pt x="0" y="3022134"/>
                    <a:pt x="0" y="2910424"/>
                  </a:cubicBezTo>
                  <a:lnTo>
                    <a:pt x="0" y="202082"/>
                  </a:lnTo>
                  <a:cubicBezTo>
                    <a:pt x="0" y="90372"/>
                    <a:pt x="69215" y="0"/>
                    <a:pt x="154559" y="0"/>
                  </a:cubicBezTo>
                  <a:close/>
                </a:path>
              </a:pathLst>
            </a:custGeom>
            <a:solidFill>
              <a:srgbClr val="E68574"/>
            </a:solidFill>
          </p:spPr>
          <p:txBody>
            <a:bodyPr/>
            <a:lstStyle/>
            <a:p>
              <a:endParaRPr lang="en-US"/>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en-US"/>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en-US"/>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en-US"/>
            </a:p>
          </p:txBody>
        </p:sp>
      </p:grpSp>
      <p:sp>
        <p:nvSpPr>
          <p:cNvPr id="11" name="Freeform 11"/>
          <p:cNvSpPr/>
          <p:nvPr/>
        </p:nvSpPr>
        <p:spPr>
          <a:xfrm>
            <a:off x="2866635" y="5228743"/>
            <a:ext cx="1807809" cy="1771653"/>
          </a:xfrm>
          <a:custGeom>
            <a:avLst/>
            <a:gdLst/>
            <a:ahLst/>
            <a:cxnLst/>
            <a:rect l="l" t="t" r="r" b="b"/>
            <a:pathLst>
              <a:path w="1807809" h="1771653">
                <a:moveTo>
                  <a:pt x="0" y="0"/>
                </a:moveTo>
                <a:lnTo>
                  <a:pt x="1807809" y="0"/>
                </a:lnTo>
                <a:lnTo>
                  <a:pt x="1807809" y="1771653"/>
                </a:lnTo>
                <a:lnTo>
                  <a:pt x="0" y="17716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TextBox 12"/>
          <p:cNvSpPr txBox="1"/>
          <p:nvPr/>
        </p:nvSpPr>
        <p:spPr>
          <a:xfrm>
            <a:off x="2866635" y="3597538"/>
            <a:ext cx="4043276" cy="1274445"/>
          </a:xfrm>
          <a:prstGeom prst="rect">
            <a:avLst/>
          </a:prstGeom>
        </p:spPr>
        <p:txBody>
          <a:bodyPr lIns="0" tIns="0" rIns="0" bIns="0" rtlCol="0" anchor="t">
            <a:spAutoFit/>
          </a:bodyPr>
          <a:lstStyle/>
          <a:p>
            <a:pPr algn="ctr">
              <a:lnSpc>
                <a:spcPts val="4800"/>
              </a:lnSpc>
            </a:pPr>
            <a:r>
              <a:rPr lang="en-US" sz="4800" i="1" dirty="0">
                <a:solidFill>
                  <a:srgbClr val="FFFFFF"/>
                </a:solidFill>
                <a:latin typeface="Effra 1" panose="020B0604020202020204" charset="0"/>
                <a:ea typeface="Arimo Italics"/>
                <a:cs typeface="Arimo Italics"/>
                <a:sym typeface="Arimo Italics"/>
              </a:rPr>
              <a:t>Live Your Dream Awards</a:t>
            </a:r>
          </a:p>
        </p:txBody>
      </p:sp>
      <p:sp>
        <p:nvSpPr>
          <p:cNvPr id="13" name="TextBox 13"/>
          <p:cNvSpPr txBox="1"/>
          <p:nvPr/>
        </p:nvSpPr>
        <p:spPr>
          <a:xfrm>
            <a:off x="10117259" y="3593967"/>
            <a:ext cx="5684658" cy="1231106"/>
          </a:xfrm>
          <a:prstGeom prst="rect">
            <a:avLst/>
          </a:prstGeom>
        </p:spPr>
        <p:txBody>
          <a:bodyPr wrap="square" lIns="0" tIns="0" rIns="0" bIns="0" rtlCol="0" anchor="t">
            <a:spAutoFit/>
          </a:bodyPr>
          <a:lstStyle/>
          <a:p>
            <a:pPr algn="ctr">
              <a:lnSpc>
                <a:spcPts val="4800"/>
              </a:lnSpc>
            </a:pPr>
            <a:r>
              <a:rPr lang="en-US" sz="4800" dirty="0">
                <a:solidFill>
                  <a:srgbClr val="FFFFFF"/>
                </a:solidFill>
                <a:latin typeface="Effra 1" panose="020B0604020202020204" charset="0"/>
                <a:ea typeface="Arimo"/>
                <a:cs typeface="Arimo"/>
                <a:sym typeface="Arimo"/>
              </a:rPr>
              <a:t>Big Goal </a:t>
            </a:r>
          </a:p>
          <a:p>
            <a:pPr algn="ctr">
              <a:lnSpc>
                <a:spcPts val="4800"/>
              </a:lnSpc>
            </a:pPr>
            <a:r>
              <a:rPr lang="en-US" sz="4800" dirty="0">
                <a:solidFill>
                  <a:srgbClr val="FFFFFF"/>
                </a:solidFill>
                <a:latin typeface="Effra 1" panose="020B0604020202020204" charset="0"/>
                <a:ea typeface="Arimo"/>
                <a:cs typeface="Arimo"/>
                <a:sym typeface="Arimo"/>
              </a:rPr>
              <a:t>Accelerator Projects</a:t>
            </a:r>
          </a:p>
        </p:txBody>
      </p:sp>
      <p:sp>
        <p:nvSpPr>
          <p:cNvPr id="14" name="TextBox 14"/>
          <p:cNvSpPr txBox="1"/>
          <p:nvPr/>
        </p:nvSpPr>
        <p:spPr>
          <a:xfrm>
            <a:off x="2100987" y="504620"/>
            <a:ext cx="12753756" cy="2517997"/>
          </a:xfrm>
          <a:prstGeom prst="rect">
            <a:avLst/>
          </a:prstGeom>
        </p:spPr>
        <p:txBody>
          <a:bodyPr lIns="0" tIns="0" rIns="0" bIns="0" rtlCol="0" anchor="t">
            <a:spAutoFit/>
          </a:bodyPr>
          <a:lstStyle/>
          <a:p>
            <a:pPr algn="ctr">
              <a:lnSpc>
                <a:spcPts val="7599"/>
              </a:lnSpc>
            </a:pPr>
            <a:r>
              <a:rPr lang="en-US" sz="6600" dirty="0">
                <a:solidFill>
                  <a:srgbClr val="F5EFEB"/>
                </a:solidFill>
                <a:latin typeface="Effra 1"/>
                <a:ea typeface="Effra 1"/>
                <a:cs typeface="Effra 1"/>
                <a:sym typeface="Effra 1"/>
              </a:rPr>
              <a:t>Annual Increases to reach the </a:t>
            </a:r>
          </a:p>
          <a:p>
            <a:pPr algn="ctr">
              <a:lnSpc>
                <a:spcPts val="13200"/>
              </a:lnSpc>
            </a:pPr>
            <a:r>
              <a:rPr lang="en-US" sz="8800" dirty="0">
                <a:solidFill>
                  <a:srgbClr val="F69170"/>
                </a:solidFill>
                <a:latin typeface="Effra 1"/>
                <a:ea typeface="Effra 1"/>
                <a:cs typeface="Effra 1"/>
                <a:sym typeface="Effra 1"/>
              </a:rPr>
              <a:t>BIG GOAL</a:t>
            </a:r>
          </a:p>
        </p:txBody>
      </p:sp>
      <p:sp>
        <p:nvSpPr>
          <p:cNvPr id="15" name="TextBox 15"/>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6" name="Freeform 16"/>
          <p:cNvSpPr/>
          <p:nvPr/>
        </p:nvSpPr>
        <p:spPr>
          <a:xfrm>
            <a:off x="10746915" y="5156955"/>
            <a:ext cx="1807809" cy="1771653"/>
          </a:xfrm>
          <a:custGeom>
            <a:avLst/>
            <a:gdLst/>
            <a:ahLst/>
            <a:cxnLst/>
            <a:rect l="l" t="t" r="r" b="b"/>
            <a:pathLst>
              <a:path w="1807809" h="1771653">
                <a:moveTo>
                  <a:pt x="0" y="0"/>
                </a:moveTo>
                <a:lnTo>
                  <a:pt x="1807809" y="0"/>
                </a:lnTo>
                <a:lnTo>
                  <a:pt x="1807809" y="1771653"/>
                </a:lnTo>
                <a:lnTo>
                  <a:pt x="0" y="17716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TextBox 18"/>
          <p:cNvSpPr txBox="1"/>
          <p:nvPr/>
        </p:nvSpPr>
        <p:spPr>
          <a:xfrm>
            <a:off x="12554723" y="5228743"/>
            <a:ext cx="2866641" cy="1562031"/>
          </a:xfrm>
          <a:prstGeom prst="rect">
            <a:avLst/>
          </a:prstGeom>
        </p:spPr>
        <p:txBody>
          <a:bodyPr wrap="square" lIns="0" tIns="0" rIns="0" bIns="0" rtlCol="0" anchor="t">
            <a:spAutoFit/>
          </a:bodyPr>
          <a:lstStyle/>
          <a:p>
            <a:pPr algn="ctr">
              <a:lnSpc>
                <a:spcPts val="13159"/>
              </a:lnSpc>
            </a:pPr>
            <a:r>
              <a:rPr lang="en-US" sz="9399" dirty="0">
                <a:solidFill>
                  <a:srgbClr val="FFFFFF"/>
                </a:solidFill>
                <a:latin typeface="Effra 1"/>
                <a:ea typeface="Effra 1"/>
                <a:cs typeface="Effra 1"/>
                <a:sym typeface="Effra 1"/>
              </a:rPr>
              <a:t>10%</a:t>
            </a:r>
          </a:p>
        </p:txBody>
      </p:sp>
      <p:sp>
        <p:nvSpPr>
          <p:cNvPr id="19" name="TextBox 19"/>
          <p:cNvSpPr txBox="1"/>
          <p:nvPr/>
        </p:nvSpPr>
        <p:spPr>
          <a:xfrm>
            <a:off x="1572403" y="7562286"/>
            <a:ext cx="6905462" cy="553293"/>
          </a:xfrm>
          <a:prstGeom prst="rect">
            <a:avLst/>
          </a:prstGeom>
        </p:spPr>
        <p:txBody>
          <a:bodyPr lIns="0" tIns="0" rIns="0" bIns="0" rtlCol="0" anchor="t">
            <a:spAutoFit/>
          </a:bodyPr>
          <a:lstStyle/>
          <a:p>
            <a:pPr algn="ctr">
              <a:lnSpc>
                <a:spcPts val="4200"/>
              </a:lnSpc>
            </a:pPr>
            <a:r>
              <a:rPr lang="en-US" sz="4800" b="1" dirty="0">
                <a:solidFill>
                  <a:srgbClr val="293374"/>
                </a:solidFill>
                <a:latin typeface="Effra 1"/>
                <a:ea typeface="Effra 1"/>
                <a:cs typeface="Effra 1"/>
                <a:sym typeface="Effra 1"/>
              </a:rPr>
              <a:t>30,000</a:t>
            </a:r>
            <a:r>
              <a:rPr lang="en-US" sz="4200" dirty="0">
                <a:solidFill>
                  <a:srgbClr val="293374"/>
                </a:solidFill>
                <a:latin typeface="Effra 1"/>
                <a:ea typeface="Effra 1"/>
                <a:cs typeface="Effra 1"/>
                <a:sym typeface="Effra 1"/>
              </a:rPr>
              <a:t> </a:t>
            </a:r>
            <a:r>
              <a:rPr lang="en-US" sz="4800" dirty="0">
                <a:solidFill>
                  <a:srgbClr val="293374"/>
                </a:solidFill>
                <a:latin typeface="Effra 1"/>
                <a:ea typeface="Effra 1"/>
                <a:cs typeface="Effra 1"/>
                <a:sym typeface="Effra 1"/>
              </a:rPr>
              <a:t>Recipients</a:t>
            </a:r>
            <a:endParaRPr lang="en-US" sz="4200" dirty="0">
              <a:solidFill>
                <a:srgbClr val="293374"/>
              </a:solidFill>
              <a:latin typeface="Effra 1"/>
              <a:ea typeface="Effra 1"/>
              <a:cs typeface="Effra 1"/>
              <a:sym typeface="Effra 1"/>
            </a:endParaRPr>
          </a:p>
        </p:txBody>
      </p:sp>
      <p:sp>
        <p:nvSpPr>
          <p:cNvPr id="20" name="TextBox 20"/>
          <p:cNvSpPr txBox="1"/>
          <p:nvPr/>
        </p:nvSpPr>
        <p:spPr>
          <a:xfrm>
            <a:off x="9506857" y="7522453"/>
            <a:ext cx="6905462" cy="571951"/>
          </a:xfrm>
          <a:prstGeom prst="rect">
            <a:avLst/>
          </a:prstGeom>
        </p:spPr>
        <p:txBody>
          <a:bodyPr lIns="0" tIns="0" rIns="0" bIns="0" rtlCol="0" anchor="t">
            <a:spAutoFit/>
          </a:bodyPr>
          <a:lstStyle/>
          <a:p>
            <a:pPr algn="ctr">
              <a:lnSpc>
                <a:spcPts val="4200"/>
              </a:lnSpc>
            </a:pPr>
            <a:r>
              <a:rPr lang="en-US" sz="4800" b="1" dirty="0">
                <a:solidFill>
                  <a:srgbClr val="293374"/>
                </a:solidFill>
                <a:latin typeface="Effra 1"/>
                <a:ea typeface="Effra 1"/>
                <a:cs typeface="Effra 1"/>
                <a:sym typeface="Effra 1"/>
              </a:rPr>
              <a:t>150,000</a:t>
            </a:r>
            <a:r>
              <a:rPr lang="en-US" sz="4200" dirty="0">
                <a:solidFill>
                  <a:srgbClr val="293374"/>
                </a:solidFill>
                <a:latin typeface="Effra 1"/>
                <a:ea typeface="Effra 1"/>
                <a:cs typeface="Effra 1"/>
                <a:sym typeface="Effra 1"/>
              </a:rPr>
              <a:t> </a:t>
            </a:r>
            <a:r>
              <a:rPr lang="en-US" sz="4800" dirty="0">
                <a:solidFill>
                  <a:srgbClr val="293374"/>
                </a:solidFill>
                <a:latin typeface="Effra 1"/>
                <a:ea typeface="Effra 1"/>
                <a:cs typeface="Effra 1"/>
                <a:sym typeface="Effra 1"/>
              </a:rPr>
              <a:t>Participants</a:t>
            </a:r>
            <a:endParaRPr lang="en-US" sz="4200" dirty="0">
              <a:solidFill>
                <a:srgbClr val="293374"/>
              </a:solidFill>
              <a:latin typeface="Effra 1"/>
              <a:ea typeface="Effra 1"/>
              <a:cs typeface="Effra 1"/>
              <a:sym typeface="Effra 1"/>
            </a:endParaRPr>
          </a:p>
        </p:txBody>
      </p:sp>
      <p:sp>
        <p:nvSpPr>
          <p:cNvPr id="21" name="TextBox 18">
            <a:extLst>
              <a:ext uri="{FF2B5EF4-FFF2-40B4-BE49-F238E27FC236}">
                <a16:creationId xmlns:a16="http://schemas.microsoft.com/office/drawing/2014/main" id="{AD8C7E2F-2792-90A0-1BC1-E79948BA293A}"/>
              </a:ext>
            </a:extLst>
          </p:cNvPr>
          <p:cNvSpPr txBox="1"/>
          <p:nvPr/>
        </p:nvSpPr>
        <p:spPr>
          <a:xfrm>
            <a:off x="4634334" y="5300225"/>
            <a:ext cx="2866641" cy="1562031"/>
          </a:xfrm>
          <a:prstGeom prst="rect">
            <a:avLst/>
          </a:prstGeom>
        </p:spPr>
        <p:txBody>
          <a:bodyPr wrap="square" lIns="0" tIns="0" rIns="0" bIns="0" rtlCol="0" anchor="t">
            <a:spAutoFit/>
          </a:bodyPr>
          <a:lstStyle/>
          <a:p>
            <a:pPr algn="ctr">
              <a:lnSpc>
                <a:spcPts val="13159"/>
              </a:lnSpc>
            </a:pPr>
            <a:r>
              <a:rPr lang="en-US" sz="9399" dirty="0">
                <a:solidFill>
                  <a:srgbClr val="FFFFFF"/>
                </a:solidFill>
                <a:latin typeface="Effra 1"/>
                <a:ea typeface="Effra 1"/>
                <a:cs typeface="Effra 1"/>
                <a:sym typeface="Effra 1"/>
              </a:rPr>
              <a:t>10%</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0" y="433660"/>
            <a:ext cx="18288000" cy="4819293"/>
          </a:xfrm>
          <a:custGeom>
            <a:avLst/>
            <a:gdLst/>
            <a:ahLst/>
            <a:cxnLst/>
            <a:rect l="l" t="t" r="r" b="b"/>
            <a:pathLst>
              <a:path w="18288000" h="4819293">
                <a:moveTo>
                  <a:pt x="0" y="0"/>
                </a:moveTo>
                <a:lnTo>
                  <a:pt x="18288000" y="0"/>
                </a:lnTo>
                <a:lnTo>
                  <a:pt x="18288000" y="4819293"/>
                </a:lnTo>
                <a:lnTo>
                  <a:pt x="0" y="4819293"/>
                </a:lnTo>
                <a:lnTo>
                  <a:pt x="0" y="0"/>
                </a:lnTo>
                <a:close/>
              </a:path>
            </a:pathLst>
          </a:custGeom>
          <a:blipFill>
            <a:blip r:embed="rId3">
              <a:extLst>
                <a:ext uri="{96DAC541-7B7A-43D3-8B79-37D633B846F1}">
                  <asvg:svgBlip xmlns:asvg="http://schemas.microsoft.com/office/drawing/2016/SVG/main" r:embed="rId4"/>
                </a:ext>
              </a:extLst>
            </a:blip>
            <a:stretch>
              <a:fillRect b="-8978"/>
            </a:stretch>
          </a:blipFill>
        </p:spPr>
        <p:txBody>
          <a:bodyPr/>
          <a:lstStyle/>
          <a:p>
            <a:endParaRPr lang="en-US"/>
          </a:p>
        </p:txBody>
      </p:sp>
      <p:sp>
        <p:nvSpPr>
          <p:cNvPr id="3" name="Freeform 3"/>
          <p:cNvSpPr/>
          <p:nvPr/>
        </p:nvSpPr>
        <p:spPr>
          <a:xfrm>
            <a:off x="16455703" y="9799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en-US"/>
          </a:p>
        </p:txBody>
      </p:sp>
      <p:grpSp>
        <p:nvGrpSpPr>
          <p:cNvPr id="4" name="Group 4"/>
          <p:cNvGrpSpPr/>
          <p:nvPr/>
        </p:nvGrpSpPr>
        <p:grpSpPr>
          <a:xfrm>
            <a:off x="15738227" y="6564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7"/>
              <a:stretch>
                <a:fillRect l="-86" r="-87" b="-1"/>
              </a:stretch>
            </a:blipFill>
          </p:spPr>
          <p:txBody>
            <a:bodyPr/>
            <a:lstStyle/>
            <a:p>
              <a:endParaRPr lang="en-US"/>
            </a:p>
          </p:txBody>
        </p:sp>
      </p:grpSp>
      <p:sp>
        <p:nvSpPr>
          <p:cNvPr id="6" name="Freeform 6"/>
          <p:cNvSpPr/>
          <p:nvPr/>
        </p:nvSpPr>
        <p:spPr>
          <a:xfrm>
            <a:off x="612812"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6573766" y="4790365"/>
            <a:ext cx="6291003" cy="330278"/>
          </a:xfrm>
          <a:custGeom>
            <a:avLst/>
            <a:gdLst/>
            <a:ahLst/>
            <a:cxnLst/>
            <a:rect l="l" t="t" r="r" b="b"/>
            <a:pathLst>
              <a:path w="6291003" h="330278">
                <a:moveTo>
                  <a:pt x="0" y="0"/>
                </a:moveTo>
                <a:lnTo>
                  <a:pt x="6291003" y="0"/>
                </a:lnTo>
                <a:lnTo>
                  <a:pt x="629100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12508123" y="4790365"/>
            <a:ext cx="4902543" cy="330278"/>
          </a:xfrm>
          <a:custGeom>
            <a:avLst/>
            <a:gdLst/>
            <a:ahLst/>
            <a:cxnLst/>
            <a:rect l="l" t="t" r="r" b="b"/>
            <a:pathLst>
              <a:path w="4902543" h="330278">
                <a:moveTo>
                  <a:pt x="0" y="0"/>
                </a:moveTo>
                <a:lnTo>
                  <a:pt x="4902543" y="0"/>
                </a:lnTo>
                <a:lnTo>
                  <a:pt x="4902543" y="330278"/>
                </a:lnTo>
                <a:lnTo>
                  <a:pt x="0" y="330278"/>
                </a:lnTo>
                <a:lnTo>
                  <a:pt x="0" y="0"/>
                </a:lnTo>
                <a:close/>
              </a:path>
            </a:pathLst>
          </a:custGeom>
          <a:blipFill>
            <a:blip r:embed="rId8">
              <a:extLst>
                <a:ext uri="{96DAC541-7B7A-43D3-8B79-37D633B846F1}">
                  <asvg:svgBlip xmlns:asvg="http://schemas.microsoft.com/office/drawing/2016/SVG/main" r:embed="rId9"/>
                </a:ext>
              </a:extLst>
            </a:blip>
            <a:stretch>
              <a:fillRect r="-28321"/>
            </a:stretch>
          </a:blipFill>
        </p:spPr>
        <p:txBody>
          <a:bodyPr/>
          <a:lstStyle/>
          <a:p>
            <a:endParaRPr lang="en-US"/>
          </a:p>
        </p:txBody>
      </p:sp>
      <p:sp>
        <p:nvSpPr>
          <p:cNvPr id="9" name="Freeform 9"/>
          <p:cNvSpPr/>
          <p:nvPr/>
        </p:nvSpPr>
        <p:spPr>
          <a:xfrm>
            <a:off x="16036551" y="3667511"/>
            <a:ext cx="2454867" cy="1475989"/>
          </a:xfrm>
          <a:custGeom>
            <a:avLst/>
            <a:gdLst/>
            <a:ahLst/>
            <a:cxnLst/>
            <a:rect l="l" t="t" r="r" b="b"/>
            <a:pathLst>
              <a:path w="2454867" h="1475989">
                <a:moveTo>
                  <a:pt x="0" y="0"/>
                </a:moveTo>
                <a:lnTo>
                  <a:pt x="2454868" y="0"/>
                </a:lnTo>
                <a:lnTo>
                  <a:pt x="2454868" y="1475989"/>
                </a:lnTo>
                <a:lnTo>
                  <a:pt x="0" y="14759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0" name="Group 10"/>
          <p:cNvGrpSpPr/>
          <p:nvPr/>
        </p:nvGrpSpPr>
        <p:grpSpPr>
          <a:xfrm>
            <a:off x="0" y="5270416"/>
            <a:ext cx="18288000" cy="5001328"/>
            <a:chOff x="0" y="0"/>
            <a:chExt cx="2972108" cy="812800"/>
          </a:xfrm>
        </p:grpSpPr>
        <p:sp>
          <p:nvSpPr>
            <p:cNvPr id="11" name="Freeform 11"/>
            <p:cNvSpPr/>
            <p:nvPr/>
          </p:nvSpPr>
          <p:spPr>
            <a:xfrm flipH="1">
              <a:off x="0" y="0"/>
              <a:ext cx="2972108" cy="812800"/>
            </a:xfrm>
            <a:custGeom>
              <a:avLst/>
              <a:gdLst/>
              <a:ahLst/>
              <a:cxnLst/>
              <a:rect l="l" t="t" r="r" b="b"/>
              <a:pathLst>
                <a:path w="2972108" h="812800">
                  <a:moveTo>
                    <a:pt x="2972108" y="0"/>
                  </a:moveTo>
                  <a:lnTo>
                    <a:pt x="0" y="0"/>
                  </a:lnTo>
                  <a:lnTo>
                    <a:pt x="0" y="812800"/>
                  </a:lnTo>
                  <a:lnTo>
                    <a:pt x="2972108" y="812800"/>
                  </a:lnTo>
                  <a:close/>
                </a:path>
              </a:pathLst>
            </a:custGeom>
            <a:blipFill>
              <a:blip r:embed="rId12">
                <a:alphaModFix amt="47000"/>
              </a:blip>
              <a:stretch>
                <a:fillRect t="-80900" b="-62722"/>
              </a:stretch>
            </a:blipFill>
          </p:spPr>
          <p:txBody>
            <a:bodyPr/>
            <a:lstStyle/>
            <a:p>
              <a:endParaRPr lang="en-US"/>
            </a:p>
          </p:txBody>
        </p:sp>
      </p:grpSp>
      <p:sp>
        <p:nvSpPr>
          <p:cNvPr id="12" name="TextBox 12"/>
          <p:cNvSpPr txBox="1"/>
          <p:nvPr/>
        </p:nvSpPr>
        <p:spPr>
          <a:xfrm>
            <a:off x="5001328" y="5233903"/>
            <a:ext cx="756412"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2023</a:t>
            </a:r>
          </a:p>
        </p:txBody>
      </p:sp>
      <p:sp>
        <p:nvSpPr>
          <p:cNvPr id="13" name="TextBox 13"/>
          <p:cNvSpPr txBox="1"/>
          <p:nvPr/>
        </p:nvSpPr>
        <p:spPr>
          <a:xfrm>
            <a:off x="6363682" y="5251366"/>
            <a:ext cx="825957"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2024</a:t>
            </a:r>
          </a:p>
        </p:txBody>
      </p:sp>
      <p:sp>
        <p:nvSpPr>
          <p:cNvPr id="14" name="TextBox 14"/>
          <p:cNvSpPr txBox="1"/>
          <p:nvPr/>
        </p:nvSpPr>
        <p:spPr>
          <a:xfrm>
            <a:off x="1242052" y="1247775"/>
            <a:ext cx="14216357" cy="1906905"/>
          </a:xfrm>
          <a:prstGeom prst="rect">
            <a:avLst/>
          </a:prstGeom>
        </p:spPr>
        <p:txBody>
          <a:bodyPr lIns="0" tIns="0" rIns="0" bIns="0" rtlCol="0" anchor="t">
            <a:spAutoFit/>
          </a:bodyPr>
          <a:lstStyle/>
          <a:p>
            <a:pPr algn="l">
              <a:lnSpc>
                <a:spcPts val="7200"/>
              </a:lnSpc>
            </a:pPr>
            <a:r>
              <a:rPr lang="en-US" sz="6600" dirty="0">
                <a:solidFill>
                  <a:srgbClr val="F69170"/>
                </a:solidFill>
                <a:latin typeface="Effra 1" panose="020B0604020202020204" charset="0"/>
                <a:ea typeface="Arimo"/>
                <a:cs typeface="Arimo"/>
                <a:sym typeface="Arimo"/>
              </a:rPr>
              <a:t>What percentage do we need to increase each year?</a:t>
            </a:r>
          </a:p>
        </p:txBody>
      </p:sp>
      <p:sp>
        <p:nvSpPr>
          <p:cNvPr id="15" name="TextBox 15"/>
          <p:cNvSpPr txBox="1"/>
          <p:nvPr/>
        </p:nvSpPr>
        <p:spPr>
          <a:xfrm>
            <a:off x="1267555" y="3524156"/>
            <a:ext cx="12699783" cy="531236"/>
          </a:xfrm>
          <a:prstGeom prst="rect">
            <a:avLst/>
          </a:prstGeom>
        </p:spPr>
        <p:txBody>
          <a:bodyPr lIns="0" tIns="0" rIns="0" bIns="0" rtlCol="0" anchor="t">
            <a:spAutoFit/>
          </a:bodyPr>
          <a:lstStyle/>
          <a:p>
            <a:pPr>
              <a:lnSpc>
                <a:spcPts val="4079"/>
              </a:lnSpc>
            </a:pPr>
            <a:r>
              <a:rPr lang="en-US" sz="4400" dirty="0">
                <a:solidFill>
                  <a:srgbClr val="F5EFEB"/>
                </a:solidFill>
                <a:latin typeface="Effra 1" panose="020B0604020202020204" charset="0"/>
                <a:ea typeface="Arimo"/>
                <a:cs typeface="Arimo"/>
                <a:sym typeface="Arimo"/>
              </a:rPr>
              <a:t>Targets for </a:t>
            </a:r>
            <a:r>
              <a:rPr lang="en-US" sz="4400" i="1" dirty="0">
                <a:solidFill>
                  <a:srgbClr val="F5EFEB"/>
                </a:solidFill>
                <a:latin typeface="Effra 1" panose="020B0604020202020204" charset="0"/>
                <a:ea typeface="Arimo Italics"/>
                <a:cs typeface="Arimo Italics"/>
                <a:sym typeface="Arimo Italics"/>
              </a:rPr>
              <a:t>Dream It, Be It</a:t>
            </a:r>
            <a:endParaRPr lang="en-US" sz="4400" dirty="0">
              <a:solidFill>
                <a:srgbClr val="F5EFEB"/>
              </a:solidFill>
              <a:latin typeface="Effra 1" panose="020B0604020202020204" charset="0"/>
              <a:ea typeface="Arimo"/>
              <a:cs typeface="Arimo"/>
              <a:sym typeface="Arimo"/>
            </a:endParaRPr>
          </a:p>
        </p:txBody>
      </p:sp>
      <p:sp>
        <p:nvSpPr>
          <p:cNvPr id="16" name="TextBox 16"/>
          <p:cNvSpPr txBox="1"/>
          <p:nvPr/>
        </p:nvSpPr>
        <p:spPr>
          <a:xfrm>
            <a:off x="8015444" y="5233903"/>
            <a:ext cx="756412"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2025</a:t>
            </a:r>
          </a:p>
        </p:txBody>
      </p:sp>
      <p:sp>
        <p:nvSpPr>
          <p:cNvPr id="17" name="TextBox 17"/>
          <p:cNvSpPr txBox="1"/>
          <p:nvPr/>
        </p:nvSpPr>
        <p:spPr>
          <a:xfrm>
            <a:off x="9419556" y="5233903"/>
            <a:ext cx="898018"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2026</a:t>
            </a:r>
          </a:p>
        </p:txBody>
      </p:sp>
      <p:sp>
        <p:nvSpPr>
          <p:cNvPr id="18" name="TextBox 18"/>
          <p:cNvSpPr txBox="1"/>
          <p:nvPr/>
        </p:nvSpPr>
        <p:spPr>
          <a:xfrm>
            <a:off x="11003374" y="5233903"/>
            <a:ext cx="756412"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2027</a:t>
            </a:r>
          </a:p>
        </p:txBody>
      </p:sp>
      <p:sp>
        <p:nvSpPr>
          <p:cNvPr id="19" name="TextBox 19"/>
          <p:cNvSpPr txBox="1"/>
          <p:nvPr/>
        </p:nvSpPr>
        <p:spPr>
          <a:xfrm>
            <a:off x="12224499" y="5233903"/>
            <a:ext cx="874053"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2028</a:t>
            </a:r>
          </a:p>
        </p:txBody>
      </p:sp>
      <p:sp>
        <p:nvSpPr>
          <p:cNvPr id="20" name="TextBox 20"/>
          <p:cNvSpPr txBox="1"/>
          <p:nvPr/>
        </p:nvSpPr>
        <p:spPr>
          <a:xfrm>
            <a:off x="13866320" y="5233903"/>
            <a:ext cx="824321"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2029</a:t>
            </a:r>
          </a:p>
        </p:txBody>
      </p:sp>
      <p:sp>
        <p:nvSpPr>
          <p:cNvPr id="21" name="TextBox 21"/>
          <p:cNvSpPr txBox="1"/>
          <p:nvPr/>
        </p:nvSpPr>
        <p:spPr>
          <a:xfrm>
            <a:off x="15376441" y="5233903"/>
            <a:ext cx="741776"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2030</a:t>
            </a:r>
          </a:p>
        </p:txBody>
      </p:sp>
      <p:sp>
        <p:nvSpPr>
          <p:cNvPr id="22" name="TextBox 22"/>
          <p:cNvSpPr txBox="1"/>
          <p:nvPr/>
        </p:nvSpPr>
        <p:spPr>
          <a:xfrm>
            <a:off x="16893097" y="5233903"/>
            <a:ext cx="741776"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2031</a:t>
            </a:r>
          </a:p>
        </p:txBody>
      </p:sp>
      <p:sp>
        <p:nvSpPr>
          <p:cNvPr id="23" name="TextBox 23"/>
          <p:cNvSpPr txBox="1"/>
          <p:nvPr/>
        </p:nvSpPr>
        <p:spPr>
          <a:xfrm>
            <a:off x="420705" y="5233903"/>
            <a:ext cx="821347"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2020</a:t>
            </a:r>
          </a:p>
        </p:txBody>
      </p:sp>
      <p:sp>
        <p:nvSpPr>
          <p:cNvPr id="24" name="TextBox 24"/>
          <p:cNvSpPr txBox="1"/>
          <p:nvPr/>
        </p:nvSpPr>
        <p:spPr>
          <a:xfrm>
            <a:off x="1977687" y="5233903"/>
            <a:ext cx="804037"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2021</a:t>
            </a:r>
          </a:p>
        </p:txBody>
      </p:sp>
      <p:sp>
        <p:nvSpPr>
          <p:cNvPr id="25" name="TextBox 25"/>
          <p:cNvSpPr txBox="1"/>
          <p:nvPr/>
        </p:nvSpPr>
        <p:spPr>
          <a:xfrm>
            <a:off x="3427733" y="5233903"/>
            <a:ext cx="756412" cy="352400"/>
          </a:xfrm>
          <a:prstGeom prst="rect">
            <a:avLst/>
          </a:prstGeom>
        </p:spPr>
        <p:txBody>
          <a:bodyPr lIns="0" tIns="0" rIns="0" bIns="0" rtlCol="0" anchor="t">
            <a:spAutoFit/>
          </a:bodyPr>
          <a:lstStyle/>
          <a:p>
            <a:pPr algn="ctr">
              <a:lnSpc>
                <a:spcPts val="2639"/>
              </a:lnSpc>
            </a:pPr>
            <a:r>
              <a:rPr lang="en-US" sz="2199">
                <a:solidFill>
                  <a:srgbClr val="293374"/>
                </a:solidFill>
                <a:latin typeface="Arimo"/>
                <a:ea typeface="Arimo"/>
                <a:cs typeface="Arimo"/>
                <a:sym typeface="Arimo"/>
              </a:rPr>
              <a:t>2022</a:t>
            </a:r>
          </a:p>
        </p:txBody>
      </p:sp>
      <p:sp>
        <p:nvSpPr>
          <p:cNvPr id="26" name="TextBox 26"/>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253572"/>
                </a:solidFill>
                <a:latin typeface="Arimo"/>
                <a:ea typeface="Arimo"/>
                <a:cs typeface="Arimo"/>
                <a:sym typeface="Arimo"/>
              </a:rPr>
              <a:t>2025 SIA REGION CONFERENCE</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5494667"/>
            <a:ext cx="18489478" cy="4792334"/>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346682" y="4952301"/>
            <a:ext cx="5073204" cy="2048122"/>
            <a:chOff x="0" y="0"/>
            <a:chExt cx="6764272" cy="2730829"/>
          </a:xfrm>
        </p:grpSpPr>
        <p:sp>
          <p:nvSpPr>
            <p:cNvPr id="4" name="Freeform 4"/>
            <p:cNvSpPr/>
            <p:nvPr/>
          </p:nvSpPr>
          <p:spPr>
            <a:xfrm>
              <a:off x="0" y="0"/>
              <a:ext cx="6764274" cy="2730852"/>
            </a:xfrm>
            <a:custGeom>
              <a:avLst/>
              <a:gdLst/>
              <a:ahLst/>
              <a:cxnLst/>
              <a:rect l="l" t="t" r="r" b="b"/>
              <a:pathLst>
                <a:path w="6764274" h="2730852">
                  <a:moveTo>
                    <a:pt x="154559" y="0"/>
                  </a:moveTo>
                  <a:lnTo>
                    <a:pt x="6609715" y="0"/>
                  </a:lnTo>
                  <a:cubicBezTo>
                    <a:pt x="6695059" y="0"/>
                    <a:pt x="6764274" y="79292"/>
                    <a:pt x="6764274" y="177305"/>
                  </a:cubicBezTo>
                  <a:lnTo>
                    <a:pt x="6764274" y="2553573"/>
                  </a:lnTo>
                  <a:cubicBezTo>
                    <a:pt x="6764274" y="2651311"/>
                    <a:pt x="6695059" y="2730852"/>
                    <a:pt x="6609715" y="2730852"/>
                  </a:cubicBezTo>
                  <a:lnTo>
                    <a:pt x="154559" y="2730852"/>
                  </a:lnTo>
                  <a:cubicBezTo>
                    <a:pt x="69215" y="2730852"/>
                    <a:pt x="0" y="2651586"/>
                    <a:pt x="0" y="2553573"/>
                  </a:cubicBezTo>
                  <a:lnTo>
                    <a:pt x="0" y="177305"/>
                  </a:lnTo>
                  <a:cubicBezTo>
                    <a:pt x="0" y="79292"/>
                    <a:pt x="69215" y="0"/>
                    <a:pt x="154559" y="0"/>
                  </a:cubicBezTo>
                  <a:close/>
                </a:path>
              </a:pathLst>
            </a:custGeom>
            <a:solidFill>
              <a:srgbClr val="E68574"/>
            </a:solidFill>
          </p:spPr>
          <p:txBody>
            <a:bodyPr/>
            <a:lstStyle/>
            <a:p>
              <a:endParaRPr lang="en-US"/>
            </a:p>
          </p:txBody>
        </p:sp>
      </p:grpSp>
      <p:grpSp>
        <p:nvGrpSpPr>
          <p:cNvPr id="5" name="Group 5"/>
          <p:cNvGrpSpPr/>
          <p:nvPr/>
        </p:nvGrpSpPr>
        <p:grpSpPr>
          <a:xfrm>
            <a:off x="11563779" y="4954061"/>
            <a:ext cx="5073204" cy="2048122"/>
            <a:chOff x="0" y="0"/>
            <a:chExt cx="6764272" cy="2730829"/>
          </a:xfrm>
        </p:grpSpPr>
        <p:sp>
          <p:nvSpPr>
            <p:cNvPr id="6" name="Freeform 6"/>
            <p:cNvSpPr/>
            <p:nvPr/>
          </p:nvSpPr>
          <p:spPr>
            <a:xfrm>
              <a:off x="0" y="0"/>
              <a:ext cx="6764274" cy="2730850"/>
            </a:xfrm>
            <a:custGeom>
              <a:avLst/>
              <a:gdLst/>
              <a:ahLst/>
              <a:cxnLst/>
              <a:rect l="l" t="t" r="r" b="b"/>
              <a:pathLst>
                <a:path w="6764274" h="2730850">
                  <a:moveTo>
                    <a:pt x="154559" y="0"/>
                  </a:moveTo>
                  <a:lnTo>
                    <a:pt x="6609715" y="0"/>
                  </a:lnTo>
                  <a:cubicBezTo>
                    <a:pt x="6695059" y="0"/>
                    <a:pt x="6764274" y="79291"/>
                    <a:pt x="6764274" y="177305"/>
                  </a:cubicBezTo>
                  <a:lnTo>
                    <a:pt x="6764274" y="2553570"/>
                  </a:lnTo>
                  <a:cubicBezTo>
                    <a:pt x="6764274" y="2651308"/>
                    <a:pt x="6695059" y="2730850"/>
                    <a:pt x="6609715" y="2730850"/>
                  </a:cubicBezTo>
                  <a:lnTo>
                    <a:pt x="154559" y="2730850"/>
                  </a:lnTo>
                  <a:cubicBezTo>
                    <a:pt x="69215" y="2730850"/>
                    <a:pt x="0" y="2651583"/>
                    <a:pt x="0" y="2553570"/>
                  </a:cubicBezTo>
                  <a:lnTo>
                    <a:pt x="0" y="177305"/>
                  </a:lnTo>
                  <a:cubicBezTo>
                    <a:pt x="0" y="79291"/>
                    <a:pt x="69215" y="0"/>
                    <a:pt x="154559" y="0"/>
                  </a:cubicBezTo>
                  <a:close/>
                </a:path>
              </a:pathLst>
            </a:custGeom>
            <a:solidFill>
              <a:srgbClr val="E68574"/>
            </a:solidFill>
          </p:spPr>
          <p:txBody>
            <a:bodyPr/>
            <a:lstStyle/>
            <a:p>
              <a:endParaRPr lang="en-US"/>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en-US"/>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en-US"/>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en-US"/>
            </a:p>
          </p:txBody>
        </p:sp>
      </p:grpSp>
      <p:sp>
        <p:nvSpPr>
          <p:cNvPr id="11" name="Freeform 11"/>
          <p:cNvSpPr/>
          <p:nvPr/>
        </p:nvSpPr>
        <p:spPr>
          <a:xfrm>
            <a:off x="1573616" y="5301761"/>
            <a:ext cx="1664989" cy="1631689"/>
          </a:xfrm>
          <a:custGeom>
            <a:avLst/>
            <a:gdLst/>
            <a:ahLst/>
            <a:cxnLst/>
            <a:rect l="l" t="t" r="r" b="b"/>
            <a:pathLst>
              <a:path w="1664989" h="1631689">
                <a:moveTo>
                  <a:pt x="0" y="0"/>
                </a:moveTo>
                <a:lnTo>
                  <a:pt x="1664989" y="0"/>
                </a:lnTo>
                <a:lnTo>
                  <a:pt x="1664989" y="1631689"/>
                </a:lnTo>
                <a:lnTo>
                  <a:pt x="0" y="16316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TextBox 13"/>
          <p:cNvSpPr txBox="1"/>
          <p:nvPr/>
        </p:nvSpPr>
        <p:spPr>
          <a:xfrm>
            <a:off x="2338574" y="458683"/>
            <a:ext cx="12753756" cy="2517997"/>
          </a:xfrm>
          <a:prstGeom prst="rect">
            <a:avLst/>
          </a:prstGeom>
        </p:spPr>
        <p:txBody>
          <a:bodyPr lIns="0" tIns="0" rIns="0" bIns="0" rtlCol="0" anchor="t">
            <a:spAutoFit/>
          </a:bodyPr>
          <a:lstStyle/>
          <a:p>
            <a:pPr algn="ctr">
              <a:lnSpc>
                <a:spcPts val="7599"/>
              </a:lnSpc>
            </a:pPr>
            <a:r>
              <a:rPr lang="en-US" sz="6600" dirty="0">
                <a:solidFill>
                  <a:srgbClr val="F5EFEB"/>
                </a:solidFill>
                <a:latin typeface="Effra 1"/>
                <a:ea typeface="Effra 1"/>
                <a:cs typeface="Effra 1"/>
                <a:sym typeface="Effra 1"/>
              </a:rPr>
              <a:t>Annual Increases to reach the </a:t>
            </a:r>
          </a:p>
          <a:p>
            <a:pPr algn="ctr">
              <a:lnSpc>
                <a:spcPts val="13200"/>
              </a:lnSpc>
            </a:pPr>
            <a:r>
              <a:rPr lang="en-US" sz="8800" dirty="0">
                <a:solidFill>
                  <a:srgbClr val="F69170"/>
                </a:solidFill>
                <a:latin typeface="Effra 1"/>
                <a:ea typeface="Effra 1"/>
                <a:cs typeface="Effra 1"/>
                <a:sym typeface="Effra 1"/>
              </a:rPr>
              <a:t>BIG GOAL</a:t>
            </a:r>
          </a:p>
        </p:txBody>
      </p:sp>
      <p:sp>
        <p:nvSpPr>
          <p:cNvPr id="14" name="TextBox 14"/>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5" name="TextBox 15"/>
          <p:cNvSpPr txBox="1"/>
          <p:nvPr/>
        </p:nvSpPr>
        <p:spPr>
          <a:xfrm>
            <a:off x="3465539" y="5167055"/>
            <a:ext cx="2547627" cy="1618629"/>
          </a:xfrm>
          <a:prstGeom prst="rect">
            <a:avLst/>
          </a:prstGeom>
        </p:spPr>
        <p:txBody>
          <a:bodyPr wrap="square" lIns="0" tIns="0" rIns="0" bIns="0" rtlCol="0" anchor="t">
            <a:spAutoFit/>
          </a:bodyPr>
          <a:lstStyle/>
          <a:p>
            <a:pPr algn="ctr">
              <a:lnSpc>
                <a:spcPts val="13159"/>
              </a:lnSpc>
            </a:pPr>
            <a:r>
              <a:rPr lang="en-US" sz="9399" dirty="0">
                <a:solidFill>
                  <a:srgbClr val="FFFFFF"/>
                </a:solidFill>
                <a:latin typeface="Effra 1"/>
                <a:ea typeface="Effra 1"/>
                <a:cs typeface="Effra 1"/>
                <a:sym typeface="Effra 1"/>
              </a:rPr>
              <a:t>25%</a:t>
            </a:r>
          </a:p>
        </p:txBody>
      </p:sp>
      <p:sp>
        <p:nvSpPr>
          <p:cNvPr id="16" name="TextBox 16"/>
          <p:cNvSpPr txBox="1"/>
          <p:nvPr/>
        </p:nvSpPr>
        <p:spPr>
          <a:xfrm>
            <a:off x="13863556" y="5138003"/>
            <a:ext cx="2722224" cy="1618629"/>
          </a:xfrm>
          <a:prstGeom prst="rect">
            <a:avLst/>
          </a:prstGeom>
        </p:spPr>
        <p:txBody>
          <a:bodyPr wrap="square" lIns="0" tIns="0" rIns="0" bIns="0" rtlCol="0" anchor="t">
            <a:spAutoFit/>
          </a:bodyPr>
          <a:lstStyle/>
          <a:p>
            <a:pPr algn="ctr">
              <a:lnSpc>
                <a:spcPts val="13159"/>
              </a:lnSpc>
            </a:pPr>
            <a:r>
              <a:rPr lang="en-US" sz="9399" dirty="0">
                <a:solidFill>
                  <a:srgbClr val="FFFFFF"/>
                </a:solidFill>
                <a:latin typeface="Effra 1"/>
                <a:ea typeface="Effra 1"/>
                <a:cs typeface="Effra 1"/>
                <a:sym typeface="Effra 1"/>
              </a:rPr>
              <a:t>15%</a:t>
            </a:r>
          </a:p>
        </p:txBody>
      </p:sp>
      <p:sp>
        <p:nvSpPr>
          <p:cNvPr id="17" name="TextBox 17"/>
          <p:cNvSpPr txBox="1"/>
          <p:nvPr/>
        </p:nvSpPr>
        <p:spPr>
          <a:xfrm>
            <a:off x="4929309" y="7662350"/>
            <a:ext cx="8429382" cy="734304"/>
          </a:xfrm>
          <a:prstGeom prst="rect">
            <a:avLst/>
          </a:prstGeom>
        </p:spPr>
        <p:txBody>
          <a:bodyPr wrap="square" lIns="0" tIns="0" rIns="0" bIns="0" rtlCol="0" anchor="t">
            <a:spAutoFit/>
          </a:bodyPr>
          <a:lstStyle/>
          <a:p>
            <a:pPr algn="ctr">
              <a:lnSpc>
                <a:spcPts val="5499"/>
              </a:lnSpc>
            </a:pPr>
            <a:r>
              <a:rPr lang="en-US" sz="6600" b="1" dirty="0">
                <a:solidFill>
                  <a:srgbClr val="293374"/>
                </a:solidFill>
                <a:latin typeface="Effra 1"/>
                <a:ea typeface="Effra 1"/>
                <a:cs typeface="Effra 1"/>
                <a:sym typeface="Effra 1"/>
              </a:rPr>
              <a:t>320,000</a:t>
            </a:r>
            <a:r>
              <a:rPr lang="en-US" sz="6600" dirty="0">
                <a:solidFill>
                  <a:srgbClr val="293374"/>
                </a:solidFill>
                <a:latin typeface="Effra 1"/>
                <a:ea typeface="Effra 1"/>
                <a:cs typeface="Effra 1"/>
                <a:sym typeface="Effra 1"/>
              </a:rPr>
              <a:t> girls by 2031!</a:t>
            </a:r>
          </a:p>
        </p:txBody>
      </p:sp>
      <p:sp>
        <p:nvSpPr>
          <p:cNvPr id="18" name="TextBox 18"/>
          <p:cNvSpPr txBox="1"/>
          <p:nvPr/>
        </p:nvSpPr>
        <p:spPr>
          <a:xfrm>
            <a:off x="11377719" y="3584671"/>
            <a:ext cx="5445325" cy="1231106"/>
          </a:xfrm>
          <a:prstGeom prst="rect">
            <a:avLst/>
          </a:prstGeom>
        </p:spPr>
        <p:txBody>
          <a:bodyPr wrap="square" lIns="0" tIns="0" rIns="0" bIns="0" rtlCol="0" anchor="t">
            <a:spAutoFit/>
          </a:bodyPr>
          <a:lstStyle/>
          <a:p>
            <a:pPr algn="ctr">
              <a:lnSpc>
                <a:spcPts val="4800"/>
              </a:lnSpc>
            </a:pPr>
            <a:r>
              <a:rPr lang="en-US" sz="4800" dirty="0">
                <a:solidFill>
                  <a:srgbClr val="FFFFFF"/>
                </a:solidFill>
                <a:latin typeface="Effra 3"/>
                <a:ea typeface="Effra 3"/>
                <a:cs typeface="Effra 3"/>
                <a:sym typeface="Effra 3"/>
              </a:rPr>
              <a:t>Each year until 2031</a:t>
            </a:r>
          </a:p>
        </p:txBody>
      </p:sp>
      <p:sp>
        <p:nvSpPr>
          <p:cNvPr id="19" name="TextBox 19"/>
          <p:cNvSpPr txBox="1"/>
          <p:nvPr/>
        </p:nvSpPr>
        <p:spPr>
          <a:xfrm>
            <a:off x="1861647" y="3603213"/>
            <a:ext cx="4043276" cy="1264920"/>
          </a:xfrm>
          <a:prstGeom prst="rect">
            <a:avLst/>
          </a:prstGeom>
        </p:spPr>
        <p:txBody>
          <a:bodyPr lIns="0" tIns="0" rIns="0" bIns="0" rtlCol="0" anchor="t">
            <a:spAutoFit/>
          </a:bodyPr>
          <a:lstStyle/>
          <a:p>
            <a:pPr algn="ctr">
              <a:lnSpc>
                <a:spcPts val="4800"/>
              </a:lnSpc>
            </a:pPr>
            <a:r>
              <a:rPr lang="en-US" sz="4800" dirty="0">
                <a:solidFill>
                  <a:srgbClr val="FFFFFF"/>
                </a:solidFill>
                <a:latin typeface="Effra 3"/>
                <a:ea typeface="Effra 3"/>
                <a:cs typeface="Effra 3"/>
                <a:sym typeface="Effra 3"/>
              </a:rPr>
              <a:t>Each year until 2026/2027</a:t>
            </a:r>
          </a:p>
        </p:txBody>
      </p:sp>
      <p:sp>
        <p:nvSpPr>
          <p:cNvPr id="20" name="Freeform 20"/>
          <p:cNvSpPr/>
          <p:nvPr/>
        </p:nvSpPr>
        <p:spPr>
          <a:xfrm>
            <a:off x="12147362" y="5293996"/>
            <a:ext cx="1664989" cy="1631689"/>
          </a:xfrm>
          <a:custGeom>
            <a:avLst/>
            <a:gdLst/>
            <a:ahLst/>
            <a:cxnLst/>
            <a:rect l="l" t="t" r="r" b="b"/>
            <a:pathLst>
              <a:path w="1664989" h="1631689">
                <a:moveTo>
                  <a:pt x="0" y="0"/>
                </a:moveTo>
                <a:lnTo>
                  <a:pt x="1664989" y="0"/>
                </a:lnTo>
                <a:lnTo>
                  <a:pt x="1664989" y="1631689"/>
                </a:lnTo>
                <a:lnTo>
                  <a:pt x="0" y="16316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22" name="Picture 21" descr="A close up of text&#10;&#10;Description automatically generated">
            <a:extLst>
              <a:ext uri="{FF2B5EF4-FFF2-40B4-BE49-F238E27FC236}">
                <a16:creationId xmlns:a16="http://schemas.microsoft.com/office/drawing/2014/main" id="{861B29A5-6E9F-93D0-E1CE-571C3AE05AF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53806" y="5696627"/>
            <a:ext cx="4076054" cy="1554021"/>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en-US"/>
          </a:p>
        </p:txBody>
      </p:sp>
      <p:grpSp>
        <p:nvGrpSpPr>
          <p:cNvPr id="3" name="Group 3"/>
          <p:cNvGrpSpPr/>
          <p:nvPr/>
        </p:nvGrpSpPr>
        <p:grpSpPr>
          <a:xfrm>
            <a:off x="15738227" y="542156"/>
            <a:ext cx="596649" cy="973088"/>
            <a:chOff x="0" y="0"/>
            <a:chExt cx="795532" cy="1297451"/>
          </a:xfrm>
        </p:grpSpPr>
        <p:sp>
          <p:nvSpPr>
            <p:cNvPr id="4" name="Freeform 4"/>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en-US"/>
            </a:p>
          </p:txBody>
        </p:sp>
      </p:grpSp>
      <p:grpSp>
        <p:nvGrpSpPr>
          <p:cNvPr id="5" name="Group 5"/>
          <p:cNvGrpSpPr/>
          <p:nvPr/>
        </p:nvGrpSpPr>
        <p:grpSpPr>
          <a:xfrm>
            <a:off x="12157713" y="0"/>
            <a:ext cx="393125" cy="10287000"/>
            <a:chOff x="0" y="0"/>
            <a:chExt cx="103539" cy="2709333"/>
          </a:xfrm>
        </p:grpSpPr>
        <p:sp>
          <p:nvSpPr>
            <p:cNvPr id="6" name="Freeform 6"/>
            <p:cNvSpPr/>
            <p:nvPr/>
          </p:nvSpPr>
          <p:spPr>
            <a:xfrm>
              <a:off x="0" y="0"/>
              <a:ext cx="103539" cy="2709333"/>
            </a:xfrm>
            <a:custGeom>
              <a:avLst/>
              <a:gdLst/>
              <a:ahLst/>
              <a:cxnLst/>
              <a:rect l="l" t="t" r="r" b="b"/>
              <a:pathLst>
                <a:path w="103539" h="2709333">
                  <a:moveTo>
                    <a:pt x="0" y="0"/>
                  </a:moveTo>
                  <a:lnTo>
                    <a:pt x="103539" y="0"/>
                  </a:lnTo>
                  <a:lnTo>
                    <a:pt x="103539" y="2709333"/>
                  </a:lnTo>
                  <a:lnTo>
                    <a:pt x="0" y="2709333"/>
                  </a:lnTo>
                  <a:close/>
                </a:path>
              </a:pathLst>
            </a:custGeom>
            <a:solidFill>
              <a:srgbClr val="F69170">
                <a:alpha val="87843"/>
              </a:srgbClr>
            </a:solidFill>
          </p:spPr>
          <p:txBody>
            <a:bodyPr/>
            <a:lstStyle/>
            <a:p>
              <a:endParaRPr lang="en-US"/>
            </a:p>
          </p:txBody>
        </p:sp>
        <p:sp>
          <p:nvSpPr>
            <p:cNvPr id="7" name="TextBox 7"/>
            <p:cNvSpPr txBox="1"/>
            <p:nvPr/>
          </p:nvSpPr>
          <p:spPr>
            <a:xfrm>
              <a:off x="0" y="-19050"/>
              <a:ext cx="103539" cy="2728383"/>
            </a:xfrm>
            <a:prstGeom prst="rect">
              <a:avLst/>
            </a:prstGeom>
          </p:spPr>
          <p:txBody>
            <a:bodyPr lIns="50800" tIns="50800" rIns="50800" bIns="50800" rtlCol="0" anchor="ctr"/>
            <a:lstStyle/>
            <a:p>
              <a:pPr algn="ctr">
                <a:lnSpc>
                  <a:spcPts val="2638"/>
                </a:lnSpc>
              </a:pPr>
              <a:endParaRPr/>
            </a:p>
          </p:txBody>
        </p:sp>
      </p:grpSp>
      <p:sp>
        <p:nvSpPr>
          <p:cNvPr id="8" name="Freeform 8"/>
          <p:cNvSpPr/>
          <p:nvPr/>
        </p:nvSpPr>
        <p:spPr>
          <a:xfrm>
            <a:off x="35514" y="0"/>
            <a:ext cx="12122199" cy="10287000"/>
          </a:xfrm>
          <a:custGeom>
            <a:avLst/>
            <a:gdLst/>
            <a:ahLst/>
            <a:cxnLst/>
            <a:rect l="l" t="t" r="r" b="b"/>
            <a:pathLst>
              <a:path w="12122199" h="10287000">
                <a:moveTo>
                  <a:pt x="0" y="0"/>
                </a:moveTo>
                <a:lnTo>
                  <a:pt x="12122199" y="0"/>
                </a:lnTo>
                <a:lnTo>
                  <a:pt x="12122199" y="10287000"/>
                </a:lnTo>
                <a:lnTo>
                  <a:pt x="0" y="10287000"/>
                </a:lnTo>
                <a:lnTo>
                  <a:pt x="0" y="0"/>
                </a:lnTo>
                <a:close/>
              </a:path>
            </a:pathLst>
          </a:custGeom>
          <a:blipFill>
            <a:blip r:embed="rId6">
              <a:alphaModFix amt="80000"/>
            </a:blip>
            <a:stretch>
              <a:fillRect l="-15431" r="-11939"/>
            </a:stretch>
          </a:blipFill>
        </p:spPr>
        <p:txBody>
          <a:bodyPr/>
          <a:lstStyle/>
          <a:p>
            <a:endParaRPr lang="en-US"/>
          </a:p>
        </p:txBody>
      </p:sp>
      <p:sp>
        <p:nvSpPr>
          <p:cNvPr id="9" name="TextBox 9"/>
          <p:cNvSpPr txBox="1"/>
          <p:nvPr/>
        </p:nvSpPr>
        <p:spPr>
          <a:xfrm>
            <a:off x="13009407" y="2039937"/>
            <a:ext cx="5171422" cy="4960973"/>
          </a:xfrm>
          <a:prstGeom prst="rect">
            <a:avLst/>
          </a:prstGeom>
        </p:spPr>
        <p:txBody>
          <a:bodyPr lIns="0" tIns="0" rIns="0" bIns="0" rtlCol="0" anchor="t">
            <a:spAutoFit/>
          </a:bodyPr>
          <a:lstStyle/>
          <a:p>
            <a:pPr algn="l">
              <a:lnSpc>
                <a:spcPts val="6500"/>
              </a:lnSpc>
            </a:pPr>
            <a:r>
              <a:rPr lang="en-US" sz="5400" dirty="0">
                <a:solidFill>
                  <a:srgbClr val="F5EFEB"/>
                </a:solidFill>
                <a:latin typeface="Effra 1" panose="020B0604020202020204" charset="0"/>
                <a:ea typeface="Arimo"/>
                <a:cs typeface="Arimo"/>
                <a:sym typeface="Arimo"/>
              </a:rPr>
              <a:t>We can accomplish this </a:t>
            </a:r>
            <a:r>
              <a:rPr lang="en-US" sz="6000" dirty="0">
                <a:solidFill>
                  <a:srgbClr val="F69170"/>
                </a:solidFill>
                <a:latin typeface="Effra 1"/>
                <a:sym typeface="Arimo"/>
              </a:rPr>
              <a:t>TOGETHER</a:t>
            </a:r>
            <a:r>
              <a:rPr lang="en-US" sz="6000" dirty="0">
                <a:solidFill>
                  <a:srgbClr val="F5EFEB"/>
                </a:solidFill>
                <a:latin typeface="Effra 1" panose="020B0604020202020204" charset="0"/>
                <a:ea typeface="Arimo"/>
                <a:cs typeface="Arimo"/>
                <a:sym typeface="Arimo"/>
              </a:rPr>
              <a:t> </a:t>
            </a:r>
            <a:r>
              <a:rPr lang="en-US" sz="5400" dirty="0">
                <a:solidFill>
                  <a:srgbClr val="F5EFEB"/>
                </a:solidFill>
                <a:latin typeface="Effra 1" panose="020B0604020202020204" charset="0"/>
                <a:ea typeface="Arimo"/>
                <a:cs typeface="Arimo"/>
                <a:sym typeface="Arimo"/>
              </a:rPr>
              <a:t>with our Soroptimist sisters</a:t>
            </a:r>
            <a:endParaRPr lang="en-US" sz="6000" dirty="0">
              <a:solidFill>
                <a:srgbClr val="F5EFEB"/>
              </a:solidFill>
              <a:latin typeface="Effra 1" panose="020B0604020202020204" charset="0"/>
              <a:ea typeface="Arimo"/>
              <a:cs typeface="Arimo"/>
              <a:sym typeface="Arimo"/>
            </a:endParaRPr>
          </a:p>
        </p:txBody>
      </p:sp>
      <p:sp>
        <p:nvSpPr>
          <p:cNvPr id="10" name="TextBox 10"/>
          <p:cNvSpPr txBox="1"/>
          <p:nvPr/>
        </p:nvSpPr>
        <p:spPr>
          <a:xfrm>
            <a:off x="13030715" y="7983538"/>
            <a:ext cx="4228585" cy="1571626"/>
          </a:xfrm>
          <a:prstGeom prst="rect">
            <a:avLst/>
          </a:prstGeom>
        </p:spPr>
        <p:txBody>
          <a:bodyPr lIns="0" tIns="0" rIns="0" bIns="0" rtlCol="0" anchor="t">
            <a:spAutoFit/>
          </a:bodyPr>
          <a:lstStyle/>
          <a:p>
            <a:pPr algn="r">
              <a:lnSpc>
                <a:spcPts val="6000"/>
              </a:lnSpc>
            </a:pPr>
            <a:r>
              <a:rPr lang="en-US" sz="5400" dirty="0">
                <a:solidFill>
                  <a:srgbClr val="F69170"/>
                </a:solidFill>
                <a:latin typeface="Effra 1"/>
                <a:ea typeface="Effra 1"/>
                <a:cs typeface="Effra 1"/>
                <a:sym typeface="Effra 1"/>
              </a:rPr>
              <a:t>Let’s learn </a:t>
            </a:r>
            <a:r>
              <a:rPr lang="en-US" sz="6600" dirty="0">
                <a:solidFill>
                  <a:srgbClr val="F69170"/>
                </a:solidFill>
                <a:latin typeface="Effra 1"/>
                <a:ea typeface="Effra 1"/>
                <a:cs typeface="Effra 1"/>
                <a:sym typeface="Effra 1"/>
              </a:rPr>
              <a:t>HOW!</a:t>
            </a:r>
            <a:endParaRPr lang="en-US" sz="6000" dirty="0">
              <a:solidFill>
                <a:srgbClr val="F69170"/>
              </a:solidFill>
              <a:latin typeface="Effra 1"/>
              <a:ea typeface="Effra 1"/>
              <a:cs typeface="Effra 1"/>
              <a:sym typeface="Effra 1"/>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5772726" y="0"/>
            <a:ext cx="13171894" cy="8495871"/>
            <a:chOff x="0" y="0"/>
            <a:chExt cx="12563101" cy="8103200"/>
          </a:xfrm>
        </p:grpSpPr>
        <p:sp>
          <p:nvSpPr>
            <p:cNvPr id="4" name="Freeform 4"/>
            <p:cNvSpPr/>
            <p:nvPr/>
          </p:nvSpPr>
          <p:spPr>
            <a:xfrm flipH="1">
              <a:off x="0" y="0"/>
              <a:ext cx="12563094" cy="8103235"/>
            </a:xfrm>
            <a:custGeom>
              <a:avLst/>
              <a:gdLst/>
              <a:ahLst/>
              <a:cxnLst/>
              <a:rect l="l" t="t" r="r" b="b"/>
              <a:pathLst>
                <a:path w="12563094" h="8103235">
                  <a:moveTo>
                    <a:pt x="12563094" y="0"/>
                  </a:moveTo>
                  <a:lnTo>
                    <a:pt x="0" y="0"/>
                  </a:lnTo>
                  <a:lnTo>
                    <a:pt x="0" y="8103235"/>
                  </a:lnTo>
                  <a:lnTo>
                    <a:pt x="12563094" y="8103235"/>
                  </a:lnTo>
                  <a:lnTo>
                    <a:pt x="12563094" y="0"/>
                  </a:lnTo>
                  <a:close/>
                </a:path>
              </a:pathLst>
            </a:custGeom>
            <a:blipFill>
              <a:blip r:embed="rId5"/>
              <a:stretch>
                <a:fillRect l="-4823" t="-22902" r="-20445" b="-6735"/>
              </a:stretch>
            </a:blipFill>
          </p:spPr>
          <p:txBody>
            <a:bodyPr/>
            <a:lstStyle/>
            <a:p>
              <a:endParaRPr lang="en-US"/>
            </a:p>
          </p:txBody>
        </p:sp>
      </p:grpSp>
      <p:sp>
        <p:nvSpPr>
          <p:cNvPr id="5" name="Freeform 5"/>
          <p:cNvSpPr/>
          <p:nvPr/>
        </p:nvSpPr>
        <p:spPr>
          <a:xfrm>
            <a:off x="0" y="8315046"/>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en-US"/>
          </a:p>
        </p:txBody>
      </p:sp>
      <p:grpSp>
        <p:nvGrpSpPr>
          <p:cNvPr id="7" name="Group 7"/>
          <p:cNvGrpSpPr/>
          <p:nvPr/>
        </p:nvGrpSpPr>
        <p:grpSpPr>
          <a:xfrm>
            <a:off x="15738227" y="542156"/>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en-US"/>
            </a:p>
          </p:txBody>
        </p:sp>
      </p:grpSp>
      <p:sp>
        <p:nvSpPr>
          <p:cNvPr id="9" name="TextBox 9"/>
          <p:cNvSpPr txBox="1"/>
          <p:nvPr/>
        </p:nvSpPr>
        <p:spPr>
          <a:xfrm>
            <a:off x="444716" y="960905"/>
            <a:ext cx="7764226" cy="961802"/>
          </a:xfrm>
          <a:prstGeom prst="rect">
            <a:avLst/>
          </a:prstGeom>
        </p:spPr>
        <p:txBody>
          <a:bodyPr lIns="0" tIns="0" rIns="0" bIns="0" rtlCol="0" anchor="t">
            <a:spAutoFit/>
          </a:bodyPr>
          <a:lstStyle/>
          <a:p>
            <a:pPr algn="l">
              <a:lnSpc>
                <a:spcPts val="7500"/>
              </a:lnSpc>
            </a:pPr>
            <a:r>
              <a:rPr lang="en-US" sz="7500" dirty="0">
                <a:solidFill>
                  <a:srgbClr val="F69170"/>
                </a:solidFill>
                <a:latin typeface="Effra 1" panose="020B0604020202020204" charset="0"/>
                <a:ea typeface="Arimo"/>
                <a:cs typeface="Arimo"/>
                <a:sym typeface="Arimo"/>
              </a:rPr>
              <a:t>TIPS:</a:t>
            </a:r>
          </a:p>
        </p:txBody>
      </p:sp>
      <p:sp>
        <p:nvSpPr>
          <p:cNvPr id="10" name="TextBox 10"/>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1" name="Freeform 11"/>
          <p:cNvSpPr/>
          <p:nvPr/>
        </p:nvSpPr>
        <p:spPr>
          <a:xfrm>
            <a:off x="1188383" y="2842849"/>
            <a:ext cx="266639" cy="1914077"/>
          </a:xfrm>
          <a:custGeom>
            <a:avLst/>
            <a:gdLst/>
            <a:ahLst/>
            <a:cxnLst/>
            <a:rect l="l" t="t" r="r" b="b"/>
            <a:pathLst>
              <a:path w="266639" h="1914077">
                <a:moveTo>
                  <a:pt x="0" y="0"/>
                </a:moveTo>
                <a:lnTo>
                  <a:pt x="266639" y="0"/>
                </a:lnTo>
                <a:lnTo>
                  <a:pt x="266639" y="1914076"/>
                </a:lnTo>
                <a:lnTo>
                  <a:pt x="0" y="1914076"/>
                </a:lnTo>
                <a:lnTo>
                  <a:pt x="0" y="0"/>
                </a:lnTo>
                <a:close/>
              </a:path>
            </a:pathLst>
          </a:custGeom>
          <a:blipFill>
            <a:blip r:embed="rId11">
              <a:extLst>
                <a:ext uri="{96DAC541-7B7A-43D3-8B79-37D633B846F1}">
                  <asvg:svgBlip xmlns:asvg="http://schemas.microsoft.com/office/drawing/2016/SVG/main" r:embed="rId12"/>
                </a:ext>
              </a:extLst>
            </a:blip>
            <a:stretch>
              <a:fillRect l="-2161" b="-41603"/>
            </a:stretch>
          </a:blipFill>
        </p:spPr>
        <p:txBody>
          <a:bodyPr/>
          <a:lstStyle/>
          <a:p>
            <a:endParaRPr lang="en-US"/>
          </a:p>
        </p:txBody>
      </p:sp>
      <p:sp>
        <p:nvSpPr>
          <p:cNvPr id="12" name="TextBox 12"/>
          <p:cNvSpPr txBox="1"/>
          <p:nvPr/>
        </p:nvSpPr>
        <p:spPr>
          <a:xfrm>
            <a:off x="1720226" y="2582363"/>
            <a:ext cx="4316246" cy="2301698"/>
          </a:xfrm>
          <a:prstGeom prst="rect">
            <a:avLst/>
          </a:prstGeom>
        </p:spPr>
        <p:txBody>
          <a:bodyPr lIns="0" tIns="0" rIns="0" bIns="0" rtlCol="0" anchor="t">
            <a:spAutoFit/>
          </a:bodyPr>
          <a:lstStyle/>
          <a:p>
            <a:pPr algn="l">
              <a:lnSpc>
                <a:spcPts val="6194"/>
              </a:lnSpc>
            </a:pPr>
            <a:r>
              <a:rPr lang="en-US" sz="4129" dirty="0">
                <a:solidFill>
                  <a:srgbClr val="F5EFEB"/>
                </a:solidFill>
                <a:latin typeface="Effra 1" panose="020B0604020202020204" charset="0"/>
                <a:ea typeface="Arimo"/>
                <a:cs typeface="Arimo"/>
                <a:sym typeface="Arimo"/>
              </a:rPr>
              <a:t>Open mind</a:t>
            </a:r>
          </a:p>
          <a:p>
            <a:pPr algn="l">
              <a:lnSpc>
                <a:spcPts val="6194"/>
              </a:lnSpc>
            </a:pPr>
            <a:r>
              <a:rPr lang="en-US" sz="4129" dirty="0">
                <a:solidFill>
                  <a:srgbClr val="F5EFEB"/>
                </a:solidFill>
                <a:latin typeface="Effra 1" panose="020B0604020202020204" charset="0"/>
                <a:ea typeface="Arimo"/>
                <a:cs typeface="Arimo"/>
                <a:sym typeface="Arimo"/>
              </a:rPr>
              <a:t>Try again!</a:t>
            </a:r>
          </a:p>
          <a:p>
            <a:pPr algn="l">
              <a:lnSpc>
                <a:spcPts val="6195"/>
              </a:lnSpc>
            </a:pPr>
            <a:r>
              <a:rPr lang="en-US" sz="4129" dirty="0">
                <a:solidFill>
                  <a:srgbClr val="F5EFEB"/>
                </a:solidFill>
                <a:latin typeface="Effra 1" panose="020B0604020202020204" charset="0"/>
                <a:ea typeface="Arimo"/>
                <a:cs typeface="Arimo"/>
                <a:sym typeface="Arimo"/>
              </a:rPr>
              <a:t>Positive attitude</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532589"/>
            <a:chOff x="0" y="0"/>
            <a:chExt cx="2833290" cy="857143"/>
          </a:xfrm>
        </p:grpSpPr>
        <p:sp>
          <p:nvSpPr>
            <p:cNvPr id="3" name="Freeform 3"/>
            <p:cNvSpPr/>
            <p:nvPr/>
          </p:nvSpPr>
          <p:spPr>
            <a:xfrm>
              <a:off x="0" y="0"/>
              <a:ext cx="2833290" cy="857143"/>
            </a:xfrm>
            <a:custGeom>
              <a:avLst/>
              <a:gdLst/>
              <a:ahLst/>
              <a:cxnLst/>
              <a:rect l="l" t="t" r="r" b="b"/>
              <a:pathLst>
                <a:path w="2833290" h="857143">
                  <a:moveTo>
                    <a:pt x="0" y="0"/>
                  </a:moveTo>
                  <a:lnTo>
                    <a:pt x="2833290" y="0"/>
                  </a:lnTo>
                  <a:lnTo>
                    <a:pt x="2833290" y="857143"/>
                  </a:lnTo>
                  <a:lnTo>
                    <a:pt x="0" y="857143"/>
                  </a:lnTo>
                  <a:close/>
                </a:path>
              </a:pathLst>
            </a:custGeom>
            <a:blipFill>
              <a:blip r:embed="rId3"/>
              <a:stretch>
                <a:fillRect l="-3141" t="-74260" r="-4341" b="-92203"/>
              </a:stretch>
            </a:blipFill>
          </p:spPr>
          <p:txBody>
            <a:bodyPr/>
            <a:lstStyle/>
            <a:p>
              <a:endParaRPr lang="en-US"/>
            </a:p>
          </p:txBody>
        </p:sp>
      </p:grpSp>
      <p:sp>
        <p:nvSpPr>
          <p:cNvPr id="4" name="Freeform 4"/>
          <p:cNvSpPr/>
          <p:nvPr/>
        </p:nvSpPr>
        <p:spPr>
          <a:xfrm>
            <a:off x="0" y="5382776"/>
            <a:ext cx="20223887" cy="5009548"/>
          </a:xfrm>
          <a:custGeom>
            <a:avLst/>
            <a:gdLst/>
            <a:ahLst/>
            <a:cxnLst/>
            <a:rect l="l" t="t" r="r" b="b"/>
            <a:pathLst>
              <a:path w="20223887" h="5009548">
                <a:moveTo>
                  <a:pt x="0" y="0"/>
                </a:moveTo>
                <a:lnTo>
                  <a:pt x="20223887" y="0"/>
                </a:lnTo>
                <a:lnTo>
                  <a:pt x="20223887" y="5009549"/>
                </a:lnTo>
                <a:lnTo>
                  <a:pt x="0" y="5009549"/>
                </a:lnTo>
                <a:lnTo>
                  <a:pt x="0" y="0"/>
                </a:lnTo>
                <a:close/>
              </a:path>
            </a:pathLst>
          </a:custGeom>
          <a:blipFill>
            <a:blip r:embed="rId4">
              <a:extLst>
                <a:ext uri="{96DAC541-7B7A-43D3-8B79-37D633B846F1}">
                  <asvg:svgBlip xmlns:asvg="http://schemas.microsoft.com/office/drawing/2016/SVG/main" r:embed="rId5"/>
                </a:ext>
              </a:extLst>
            </a:blip>
            <a:stretch>
              <a:fillRect l="-14785"/>
            </a:stretch>
          </a:blipFill>
        </p:spPr>
        <p:txBody>
          <a:bodyPr/>
          <a:lstStyle/>
          <a:p>
            <a:endParaRPr lang="en-US"/>
          </a:p>
        </p:txBody>
      </p:sp>
      <p:sp>
        <p:nvSpPr>
          <p:cNvPr id="5" name="Freeform 5"/>
          <p:cNvSpPr/>
          <p:nvPr/>
        </p:nvSpPr>
        <p:spPr>
          <a:xfrm>
            <a:off x="16455704" y="393588"/>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en-US"/>
          </a:p>
        </p:txBody>
      </p:sp>
      <p:sp>
        <p:nvSpPr>
          <p:cNvPr id="6" name="TextBox 6"/>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grpSp>
        <p:nvGrpSpPr>
          <p:cNvPr id="7" name="Group 7"/>
          <p:cNvGrpSpPr/>
          <p:nvPr/>
        </p:nvGrpSpPr>
        <p:grpSpPr>
          <a:xfrm>
            <a:off x="15738228" y="70089"/>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8"/>
              <a:stretch>
                <a:fillRect l="-86" r="-87" b="-1"/>
              </a:stretch>
            </a:blipFill>
          </p:spPr>
          <p:txBody>
            <a:bodyPr/>
            <a:lstStyle/>
            <a:p>
              <a:endParaRPr lang="en-US"/>
            </a:p>
          </p:txBody>
        </p:sp>
      </p:grpSp>
      <p:sp>
        <p:nvSpPr>
          <p:cNvPr id="9" name="TextBox 9"/>
          <p:cNvSpPr txBox="1"/>
          <p:nvPr/>
        </p:nvSpPr>
        <p:spPr>
          <a:xfrm>
            <a:off x="845043" y="5747705"/>
            <a:ext cx="12436391" cy="897682"/>
          </a:xfrm>
          <a:prstGeom prst="rect">
            <a:avLst/>
          </a:prstGeom>
        </p:spPr>
        <p:txBody>
          <a:bodyPr lIns="0" tIns="0" rIns="0" bIns="0" rtlCol="0" anchor="t">
            <a:spAutoFit/>
          </a:bodyPr>
          <a:lstStyle/>
          <a:p>
            <a:pPr algn="l">
              <a:lnSpc>
                <a:spcPts val="7000"/>
              </a:lnSpc>
            </a:pPr>
            <a:r>
              <a:rPr lang="en-US" sz="5000" dirty="0">
                <a:solidFill>
                  <a:srgbClr val="293374"/>
                </a:solidFill>
                <a:latin typeface="Effra 1"/>
                <a:ea typeface="Effra 1"/>
                <a:cs typeface="Effra 1"/>
                <a:sym typeface="Effra 1"/>
              </a:rPr>
              <a:t>Start a </a:t>
            </a:r>
            <a:r>
              <a:rPr lang="en-US" sz="6000" i="1" dirty="0">
                <a:solidFill>
                  <a:srgbClr val="F69170"/>
                </a:solidFill>
                <a:latin typeface="Effra 1"/>
                <a:sym typeface="Effra 1"/>
              </a:rPr>
              <a:t>Dream It, Be It  </a:t>
            </a:r>
            <a:r>
              <a:rPr lang="en-US" sz="5000" dirty="0">
                <a:solidFill>
                  <a:srgbClr val="293374"/>
                </a:solidFill>
                <a:latin typeface="Effra 1"/>
                <a:ea typeface="Effra 1"/>
                <a:cs typeface="Effra 1"/>
                <a:sym typeface="Effra 1"/>
              </a:rPr>
              <a:t>Program!</a:t>
            </a:r>
          </a:p>
        </p:txBody>
      </p:sp>
      <p:sp>
        <p:nvSpPr>
          <p:cNvPr id="10" name="TextBox 9">
            <a:extLst>
              <a:ext uri="{FF2B5EF4-FFF2-40B4-BE49-F238E27FC236}">
                <a16:creationId xmlns:a16="http://schemas.microsoft.com/office/drawing/2014/main" id="{ADD09C96-83A5-9E75-7657-E3D6A0003BF5}"/>
              </a:ext>
            </a:extLst>
          </p:cNvPr>
          <p:cNvSpPr txBox="1"/>
          <p:nvPr/>
        </p:nvSpPr>
        <p:spPr>
          <a:xfrm>
            <a:off x="6743924" y="7887550"/>
            <a:ext cx="11790819" cy="833562"/>
          </a:xfrm>
          <a:prstGeom prst="rect">
            <a:avLst/>
          </a:prstGeom>
        </p:spPr>
        <p:txBody>
          <a:bodyPr wrap="square" lIns="0" tIns="0" rIns="0" bIns="0" rtlCol="0" anchor="t">
            <a:spAutoFit/>
          </a:bodyPr>
          <a:lstStyle/>
          <a:p>
            <a:pPr algn="l">
              <a:lnSpc>
                <a:spcPts val="6500"/>
              </a:lnSpc>
            </a:pPr>
            <a:r>
              <a:rPr lang="en-US" sz="5000" dirty="0">
                <a:solidFill>
                  <a:srgbClr val="293374"/>
                </a:solidFill>
                <a:latin typeface="Effra 1"/>
                <a:sym typeface="Arimo"/>
              </a:rPr>
              <a:t>Most importantly, reach more </a:t>
            </a:r>
            <a:r>
              <a:rPr lang="en-US" sz="6000" u="sng" dirty="0">
                <a:solidFill>
                  <a:srgbClr val="F69170"/>
                </a:solidFill>
                <a:latin typeface="Effra 1"/>
                <a:sym typeface="Arimo"/>
              </a:rPr>
              <a:t>GIRLS</a:t>
            </a:r>
            <a:r>
              <a:rPr lang="en-US" sz="6000" dirty="0">
                <a:solidFill>
                  <a:srgbClr val="F69170"/>
                </a:solidFill>
                <a:latin typeface="Effra 1"/>
                <a:sym typeface="Arimo"/>
              </a:rPr>
              <a:t>!</a:t>
            </a:r>
          </a:p>
        </p:txBody>
      </p:sp>
      <p:sp>
        <p:nvSpPr>
          <p:cNvPr id="11" name="TextBox 10">
            <a:extLst>
              <a:ext uri="{FF2B5EF4-FFF2-40B4-BE49-F238E27FC236}">
                <a16:creationId xmlns:a16="http://schemas.microsoft.com/office/drawing/2014/main" id="{179EEC19-2D54-A516-0DAC-D854261B54FE}"/>
              </a:ext>
            </a:extLst>
          </p:cNvPr>
          <p:cNvSpPr txBox="1"/>
          <p:nvPr/>
        </p:nvSpPr>
        <p:spPr>
          <a:xfrm>
            <a:off x="2202674" y="6794459"/>
            <a:ext cx="14398172" cy="749629"/>
          </a:xfrm>
          <a:prstGeom prst="rect">
            <a:avLst/>
          </a:prstGeom>
        </p:spPr>
        <p:txBody>
          <a:bodyPr wrap="square" lIns="0" tIns="0" rIns="0" bIns="0" rtlCol="0" anchor="t">
            <a:spAutoFit/>
          </a:bodyPr>
          <a:lstStyle/>
          <a:p>
            <a:pPr algn="l">
              <a:lnSpc>
                <a:spcPts val="6500"/>
              </a:lnSpc>
            </a:pPr>
            <a:r>
              <a:rPr lang="en-US" sz="3600" dirty="0">
                <a:solidFill>
                  <a:srgbClr val="293374"/>
                </a:solidFill>
                <a:latin typeface="Effra 1"/>
                <a:sym typeface="Arimo"/>
              </a:rPr>
              <a:t>Engage new members, local businesses, and other supporters.</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315046"/>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875520" y="0"/>
            <a:ext cx="8864691" cy="10839976"/>
          </a:xfrm>
          <a:custGeom>
            <a:avLst/>
            <a:gdLst/>
            <a:ahLst/>
            <a:cxnLst/>
            <a:rect l="l" t="t" r="r" b="b"/>
            <a:pathLst>
              <a:path w="8864691" h="10839976">
                <a:moveTo>
                  <a:pt x="0" y="0"/>
                </a:moveTo>
                <a:lnTo>
                  <a:pt x="8864691" y="0"/>
                </a:lnTo>
                <a:lnTo>
                  <a:pt x="8864691" y="10839976"/>
                </a:lnTo>
                <a:lnTo>
                  <a:pt x="0" y="10839976"/>
                </a:lnTo>
                <a:lnTo>
                  <a:pt x="0" y="0"/>
                </a:lnTo>
                <a:close/>
              </a:path>
            </a:pathLst>
          </a:custGeom>
          <a:blipFill>
            <a:blip r:embed="rId7"/>
            <a:stretch>
              <a:fillRect t="-5998" r="-5314"/>
            </a:stretch>
          </a:blipFill>
        </p:spPr>
        <p:txBody>
          <a:bodyPr/>
          <a:lstStyle/>
          <a:p>
            <a:endParaRPr lang="en-US"/>
          </a:p>
        </p:txBody>
      </p:sp>
      <p:sp>
        <p:nvSpPr>
          <p:cNvPr id="5" name="Freeform 5"/>
          <p:cNvSpPr/>
          <p:nvPr/>
        </p:nvSpPr>
        <p:spPr>
          <a:xfrm>
            <a:off x="14637382" y="379111"/>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en-US"/>
          </a:p>
        </p:txBody>
      </p:sp>
      <p:grpSp>
        <p:nvGrpSpPr>
          <p:cNvPr id="6" name="Group 6"/>
          <p:cNvGrpSpPr/>
          <p:nvPr/>
        </p:nvGrpSpPr>
        <p:grpSpPr>
          <a:xfrm>
            <a:off x="13919906" y="55612"/>
            <a:ext cx="596649" cy="973088"/>
            <a:chOff x="0" y="0"/>
            <a:chExt cx="795532" cy="1297451"/>
          </a:xfrm>
        </p:grpSpPr>
        <p:sp>
          <p:nvSpPr>
            <p:cNvPr id="7" name="Freeform 7"/>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en-US"/>
            </a:p>
          </p:txBody>
        </p:sp>
      </p:grpSp>
      <p:sp>
        <p:nvSpPr>
          <p:cNvPr id="8" name="TextBox 8"/>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9" name="TextBox 9"/>
          <p:cNvSpPr txBox="1"/>
          <p:nvPr/>
        </p:nvSpPr>
        <p:spPr>
          <a:xfrm>
            <a:off x="690292" y="544513"/>
            <a:ext cx="8260966" cy="863600"/>
          </a:xfrm>
          <a:prstGeom prst="rect">
            <a:avLst/>
          </a:prstGeom>
        </p:spPr>
        <p:txBody>
          <a:bodyPr lIns="0" tIns="0" rIns="0" bIns="0" rtlCol="0" anchor="t">
            <a:spAutoFit/>
          </a:bodyPr>
          <a:lstStyle/>
          <a:p>
            <a:pPr algn="l">
              <a:lnSpc>
                <a:spcPts val="7000"/>
              </a:lnSpc>
            </a:pPr>
            <a:r>
              <a:rPr lang="en-US" sz="5000" dirty="0">
                <a:solidFill>
                  <a:srgbClr val="F69170"/>
                </a:solidFill>
                <a:latin typeface="Effra 1"/>
                <a:ea typeface="Effra 1"/>
                <a:cs typeface="Effra 1"/>
                <a:sym typeface="Effra 1"/>
              </a:rPr>
              <a:t>Expand Existing Projects</a:t>
            </a:r>
          </a:p>
        </p:txBody>
      </p:sp>
      <p:sp>
        <p:nvSpPr>
          <p:cNvPr id="10" name="TextBox 10"/>
          <p:cNvSpPr txBox="1"/>
          <p:nvPr/>
        </p:nvSpPr>
        <p:spPr>
          <a:xfrm>
            <a:off x="826686" y="2355354"/>
            <a:ext cx="9048834" cy="5539859"/>
          </a:xfrm>
          <a:prstGeom prst="rect">
            <a:avLst/>
          </a:prstGeom>
        </p:spPr>
        <p:txBody>
          <a:bodyPr lIns="0" tIns="0" rIns="0" bIns="0" rtlCol="0" anchor="t">
            <a:spAutoFit/>
          </a:bodyPr>
          <a:lstStyle/>
          <a:p>
            <a:pPr algn="l">
              <a:lnSpc>
                <a:spcPts val="3604"/>
              </a:lnSpc>
            </a:pPr>
            <a:r>
              <a:rPr lang="en-US" sz="3604" dirty="0">
                <a:solidFill>
                  <a:srgbClr val="F5EFEB"/>
                </a:solidFill>
                <a:latin typeface="Arimo"/>
                <a:ea typeface="Arimo"/>
                <a:cs typeface="Arimo"/>
                <a:sym typeface="Arimo"/>
              </a:rPr>
              <a:t>Run the program more than once a year</a:t>
            </a:r>
          </a:p>
          <a:p>
            <a:pPr algn="l">
              <a:lnSpc>
                <a:spcPts val="3604"/>
              </a:lnSpc>
            </a:pPr>
            <a:endParaRPr lang="en-US" sz="3604" dirty="0">
              <a:solidFill>
                <a:srgbClr val="F5EFEB"/>
              </a:solidFill>
              <a:latin typeface="Arimo"/>
              <a:ea typeface="Arimo"/>
              <a:cs typeface="Arimo"/>
              <a:sym typeface="Arimo"/>
            </a:endParaRPr>
          </a:p>
          <a:p>
            <a:pPr algn="l">
              <a:lnSpc>
                <a:spcPts val="3604"/>
              </a:lnSpc>
            </a:pPr>
            <a:r>
              <a:rPr lang="en-US" sz="3604" dirty="0">
                <a:solidFill>
                  <a:srgbClr val="F5EFEB"/>
                </a:solidFill>
                <a:latin typeface="Arimo"/>
                <a:ea typeface="Arimo"/>
                <a:cs typeface="Arimo"/>
                <a:sym typeface="Arimo"/>
              </a:rPr>
              <a:t>Connect with new schools or nonprofits</a:t>
            </a:r>
          </a:p>
          <a:p>
            <a:pPr algn="l">
              <a:lnSpc>
                <a:spcPts val="3604"/>
              </a:lnSpc>
            </a:pPr>
            <a:endParaRPr lang="en-US" sz="3604" dirty="0">
              <a:solidFill>
                <a:srgbClr val="F5EFEB"/>
              </a:solidFill>
              <a:latin typeface="Arimo"/>
              <a:ea typeface="Arimo"/>
              <a:cs typeface="Arimo"/>
              <a:sym typeface="Arimo"/>
            </a:endParaRPr>
          </a:p>
          <a:p>
            <a:pPr algn="l">
              <a:lnSpc>
                <a:spcPts val="3604"/>
              </a:lnSpc>
            </a:pPr>
            <a:r>
              <a:rPr lang="en-US" sz="3604" dirty="0">
                <a:solidFill>
                  <a:srgbClr val="F5EFEB"/>
                </a:solidFill>
                <a:latin typeface="Arimo"/>
                <a:ea typeface="Arimo"/>
                <a:cs typeface="Arimo"/>
                <a:sym typeface="Arimo"/>
              </a:rPr>
              <a:t>Provide incentives for girls to bring a friend</a:t>
            </a:r>
          </a:p>
          <a:p>
            <a:pPr algn="l">
              <a:lnSpc>
                <a:spcPts val="3604"/>
              </a:lnSpc>
            </a:pPr>
            <a:endParaRPr lang="en-US" sz="3604" dirty="0">
              <a:solidFill>
                <a:srgbClr val="F5EFEB"/>
              </a:solidFill>
              <a:latin typeface="Arimo"/>
              <a:ea typeface="Arimo"/>
              <a:cs typeface="Arimo"/>
              <a:sym typeface="Arimo"/>
            </a:endParaRPr>
          </a:p>
          <a:p>
            <a:pPr algn="l">
              <a:lnSpc>
                <a:spcPts val="3604"/>
              </a:lnSpc>
            </a:pPr>
            <a:r>
              <a:rPr lang="en-US" sz="3604" dirty="0">
                <a:solidFill>
                  <a:srgbClr val="F5EFEB"/>
                </a:solidFill>
                <a:latin typeface="Arimo"/>
                <a:ea typeface="Arimo"/>
                <a:cs typeface="Arimo"/>
                <a:sym typeface="Arimo"/>
              </a:rPr>
              <a:t>Create a planning committee with past participants</a:t>
            </a:r>
          </a:p>
          <a:p>
            <a:pPr algn="l">
              <a:lnSpc>
                <a:spcPts val="3604"/>
              </a:lnSpc>
            </a:pPr>
            <a:endParaRPr lang="en-US" sz="3604" dirty="0">
              <a:solidFill>
                <a:srgbClr val="F5EFEB"/>
              </a:solidFill>
              <a:latin typeface="Arimo"/>
              <a:ea typeface="Arimo"/>
              <a:cs typeface="Arimo"/>
              <a:sym typeface="Arimo"/>
            </a:endParaRPr>
          </a:p>
          <a:p>
            <a:pPr algn="l">
              <a:lnSpc>
                <a:spcPts val="3604"/>
              </a:lnSpc>
            </a:pPr>
            <a:r>
              <a:rPr lang="en-US" sz="3604" dirty="0">
                <a:solidFill>
                  <a:srgbClr val="F5EFEB"/>
                </a:solidFill>
                <a:latin typeface="Arimo"/>
                <a:ea typeface="Arimo"/>
                <a:cs typeface="Arimo"/>
                <a:sym typeface="Arimo"/>
              </a:rPr>
              <a:t>Ensure your program is fully accessible (provide food and transportation)</a:t>
            </a:r>
          </a:p>
          <a:p>
            <a:pPr marL="434905" lvl="1" indent="-217452" algn="r">
              <a:lnSpc>
                <a:spcPts val="3604"/>
              </a:lnSpc>
            </a:pPr>
            <a:endParaRPr lang="en-US" sz="3604" dirty="0">
              <a:solidFill>
                <a:srgbClr val="F5EFEB"/>
              </a:solidFill>
              <a:latin typeface="Arimo"/>
              <a:ea typeface="Arimo"/>
              <a:cs typeface="Arimo"/>
              <a:sym typeface="Arimo"/>
            </a:endParaRPr>
          </a:p>
        </p:txBody>
      </p:sp>
      <p:sp>
        <p:nvSpPr>
          <p:cNvPr id="11" name="Freeform 11"/>
          <p:cNvSpPr/>
          <p:nvPr/>
        </p:nvSpPr>
        <p:spPr>
          <a:xfrm>
            <a:off x="397243" y="2455083"/>
            <a:ext cx="293049" cy="293049"/>
          </a:xfrm>
          <a:custGeom>
            <a:avLst/>
            <a:gdLst/>
            <a:ahLst/>
            <a:cxnLst/>
            <a:rect l="l" t="t" r="r" b="b"/>
            <a:pathLst>
              <a:path w="293049" h="293049">
                <a:moveTo>
                  <a:pt x="0" y="0"/>
                </a:moveTo>
                <a:lnTo>
                  <a:pt x="293049" y="0"/>
                </a:lnTo>
                <a:lnTo>
                  <a:pt x="293049" y="293049"/>
                </a:lnTo>
                <a:lnTo>
                  <a:pt x="0" y="2930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Freeform 12"/>
          <p:cNvSpPr/>
          <p:nvPr/>
        </p:nvSpPr>
        <p:spPr>
          <a:xfrm>
            <a:off x="397243" y="3357732"/>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p:cNvSpPr/>
          <p:nvPr/>
        </p:nvSpPr>
        <p:spPr>
          <a:xfrm>
            <a:off x="397243" y="4297191"/>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Freeform 14"/>
          <p:cNvSpPr/>
          <p:nvPr/>
        </p:nvSpPr>
        <p:spPr>
          <a:xfrm>
            <a:off x="397243" y="5197359"/>
            <a:ext cx="293049" cy="293049"/>
          </a:xfrm>
          <a:custGeom>
            <a:avLst/>
            <a:gdLst/>
            <a:ahLst/>
            <a:cxnLst/>
            <a:rect l="l" t="t" r="r" b="b"/>
            <a:pathLst>
              <a:path w="293049" h="293049">
                <a:moveTo>
                  <a:pt x="0" y="0"/>
                </a:moveTo>
                <a:lnTo>
                  <a:pt x="293049" y="0"/>
                </a:lnTo>
                <a:lnTo>
                  <a:pt x="293049" y="293049"/>
                </a:lnTo>
                <a:lnTo>
                  <a:pt x="0" y="2930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5" name="Freeform 15"/>
          <p:cNvSpPr/>
          <p:nvPr/>
        </p:nvSpPr>
        <p:spPr>
          <a:xfrm>
            <a:off x="397243" y="6528633"/>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6" name="TextBox 16"/>
          <p:cNvSpPr txBox="1"/>
          <p:nvPr/>
        </p:nvSpPr>
        <p:spPr>
          <a:xfrm>
            <a:off x="1805588" y="8625840"/>
            <a:ext cx="7901568" cy="594995"/>
          </a:xfrm>
          <a:prstGeom prst="rect">
            <a:avLst/>
          </a:prstGeom>
        </p:spPr>
        <p:txBody>
          <a:bodyPr lIns="0" tIns="0" rIns="0" bIns="0" rtlCol="0" anchor="t">
            <a:spAutoFit/>
          </a:bodyPr>
          <a:lstStyle/>
          <a:p>
            <a:pPr algn="r">
              <a:lnSpc>
                <a:spcPts val="2380"/>
              </a:lnSpc>
            </a:pPr>
            <a:r>
              <a:rPr lang="en-US" sz="1700">
                <a:solidFill>
                  <a:srgbClr val="FFFFFF"/>
                </a:solidFill>
                <a:latin typeface="Arimo"/>
                <a:ea typeface="Arimo"/>
                <a:cs typeface="Arimo"/>
                <a:sym typeface="Arimo"/>
              </a:rPr>
              <a:t>Soroptimist International of Fond du Lac, WI </a:t>
            </a:r>
          </a:p>
          <a:p>
            <a:pPr algn="r">
              <a:lnSpc>
                <a:spcPts val="2380"/>
              </a:lnSpc>
            </a:pPr>
            <a:r>
              <a:rPr lang="en-US" sz="1700">
                <a:solidFill>
                  <a:srgbClr val="FFFFFF"/>
                </a:solidFill>
                <a:latin typeface="Arimo"/>
                <a:ea typeface="Arimo"/>
                <a:cs typeface="Arimo"/>
                <a:sym typeface="Arimo"/>
              </a:rPr>
              <a:t>(Midwestern Region)</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263844" y="-1722131"/>
            <a:ext cx="12431856" cy="12431856"/>
          </a:xfrm>
          <a:custGeom>
            <a:avLst/>
            <a:gdLst/>
            <a:ahLst/>
            <a:cxnLst/>
            <a:rect l="l" t="t" r="r" b="b"/>
            <a:pathLst>
              <a:path w="12431856" h="12431856">
                <a:moveTo>
                  <a:pt x="0" y="0"/>
                </a:moveTo>
                <a:lnTo>
                  <a:pt x="12431856" y="0"/>
                </a:lnTo>
                <a:lnTo>
                  <a:pt x="12431856" y="12431857"/>
                </a:lnTo>
                <a:lnTo>
                  <a:pt x="0" y="12431857"/>
                </a:lnTo>
                <a:lnTo>
                  <a:pt x="0" y="0"/>
                </a:lnTo>
                <a:close/>
              </a:path>
            </a:pathLst>
          </a:custGeom>
          <a:blipFill>
            <a:blip r:embed="rId3">
              <a:alphaModFix amt="43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0" y="8319313"/>
            <a:ext cx="18248424" cy="1967687"/>
          </a:xfrm>
          <a:custGeom>
            <a:avLst/>
            <a:gdLst/>
            <a:ahLst/>
            <a:cxnLst/>
            <a:rect l="l" t="t" r="r" b="b"/>
            <a:pathLst>
              <a:path w="18248424" h="1967687">
                <a:moveTo>
                  <a:pt x="0" y="0"/>
                </a:moveTo>
                <a:lnTo>
                  <a:pt x="18248424" y="0"/>
                </a:lnTo>
                <a:lnTo>
                  <a:pt x="18248424" y="1967687"/>
                </a:lnTo>
                <a:lnTo>
                  <a:pt x="0" y="19676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11210810" y="1830391"/>
            <a:ext cx="7444446" cy="9247919"/>
            <a:chOff x="0" y="0"/>
            <a:chExt cx="1960677" cy="2435666"/>
          </a:xfrm>
        </p:grpSpPr>
        <p:sp>
          <p:nvSpPr>
            <p:cNvPr id="5" name="Freeform 5"/>
            <p:cNvSpPr/>
            <p:nvPr/>
          </p:nvSpPr>
          <p:spPr>
            <a:xfrm>
              <a:off x="0" y="0"/>
              <a:ext cx="1960677" cy="2435666"/>
            </a:xfrm>
            <a:custGeom>
              <a:avLst/>
              <a:gdLst/>
              <a:ahLst/>
              <a:cxnLst/>
              <a:rect l="l" t="t" r="r" b="b"/>
              <a:pathLst>
                <a:path w="1960677" h="2435666">
                  <a:moveTo>
                    <a:pt x="53038" y="0"/>
                  </a:moveTo>
                  <a:lnTo>
                    <a:pt x="1907639" y="0"/>
                  </a:lnTo>
                  <a:cubicBezTo>
                    <a:pt x="1936931" y="0"/>
                    <a:pt x="1960677" y="23746"/>
                    <a:pt x="1960677" y="53038"/>
                  </a:cubicBezTo>
                  <a:lnTo>
                    <a:pt x="1960677" y="2382628"/>
                  </a:lnTo>
                  <a:cubicBezTo>
                    <a:pt x="1960677" y="2411920"/>
                    <a:pt x="1936931" y="2435666"/>
                    <a:pt x="1907639" y="2435666"/>
                  </a:cubicBezTo>
                  <a:lnTo>
                    <a:pt x="53038" y="2435666"/>
                  </a:lnTo>
                  <a:cubicBezTo>
                    <a:pt x="23746" y="2435666"/>
                    <a:pt x="0" y="2411920"/>
                    <a:pt x="0" y="2382628"/>
                  </a:cubicBezTo>
                  <a:lnTo>
                    <a:pt x="0" y="53038"/>
                  </a:lnTo>
                  <a:cubicBezTo>
                    <a:pt x="0" y="23746"/>
                    <a:pt x="23746" y="0"/>
                    <a:pt x="53038" y="0"/>
                  </a:cubicBezTo>
                  <a:close/>
                </a:path>
              </a:pathLst>
            </a:custGeom>
            <a:solidFill>
              <a:srgbClr val="293374"/>
            </a:solidFill>
          </p:spPr>
          <p:txBody>
            <a:bodyPr/>
            <a:lstStyle/>
            <a:p>
              <a:endParaRPr lang="en-US"/>
            </a:p>
          </p:txBody>
        </p:sp>
        <p:sp>
          <p:nvSpPr>
            <p:cNvPr id="6" name="TextBox 6"/>
            <p:cNvSpPr txBox="1"/>
            <p:nvPr/>
          </p:nvSpPr>
          <p:spPr>
            <a:xfrm>
              <a:off x="0" y="-47625"/>
              <a:ext cx="1960677" cy="2483291"/>
            </a:xfrm>
            <a:prstGeom prst="rect">
              <a:avLst/>
            </a:prstGeom>
          </p:spPr>
          <p:txBody>
            <a:bodyPr lIns="50800" tIns="50800" rIns="50800" bIns="50800" rtlCol="0" anchor="ctr"/>
            <a:lstStyle/>
            <a:p>
              <a:pPr algn="ctr">
                <a:lnSpc>
                  <a:spcPts val="28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en-US"/>
          </a:p>
        </p:txBody>
      </p:sp>
      <p:grpSp>
        <p:nvGrpSpPr>
          <p:cNvPr id="8" name="Group 8"/>
          <p:cNvGrpSpPr/>
          <p:nvPr/>
        </p:nvGrpSpPr>
        <p:grpSpPr>
          <a:xfrm>
            <a:off x="15738227" y="542156"/>
            <a:ext cx="596649" cy="973088"/>
            <a:chOff x="0" y="0"/>
            <a:chExt cx="795532" cy="1297451"/>
          </a:xfrm>
        </p:grpSpPr>
        <p:sp>
          <p:nvSpPr>
            <p:cNvPr id="9" name="Freeform 9"/>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en-US"/>
            </a:p>
          </p:txBody>
        </p:sp>
      </p:grpSp>
      <p:grpSp>
        <p:nvGrpSpPr>
          <p:cNvPr id="10" name="Group 10"/>
          <p:cNvGrpSpPr/>
          <p:nvPr/>
        </p:nvGrpSpPr>
        <p:grpSpPr>
          <a:xfrm>
            <a:off x="12291837" y="2332504"/>
            <a:ext cx="5140376" cy="3472244"/>
            <a:chOff x="0" y="0"/>
            <a:chExt cx="1243450" cy="839931"/>
          </a:xfrm>
        </p:grpSpPr>
        <p:sp>
          <p:nvSpPr>
            <p:cNvPr id="11" name="Freeform 11"/>
            <p:cNvSpPr/>
            <p:nvPr/>
          </p:nvSpPr>
          <p:spPr>
            <a:xfrm>
              <a:off x="0" y="0"/>
              <a:ext cx="1243450" cy="839931"/>
            </a:xfrm>
            <a:custGeom>
              <a:avLst/>
              <a:gdLst/>
              <a:ahLst/>
              <a:cxnLst/>
              <a:rect l="l" t="t" r="r" b="b"/>
              <a:pathLst>
                <a:path w="1243450" h="839931">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p:spPr>
          <p:txBody>
            <a:bodyPr/>
            <a:lstStyle/>
            <a:p>
              <a:endParaRPr lang="en-US"/>
            </a:p>
          </p:txBody>
        </p:sp>
        <p:sp>
          <p:nvSpPr>
            <p:cNvPr id="12" name="TextBox 12"/>
            <p:cNvSpPr txBox="1"/>
            <p:nvPr/>
          </p:nvSpPr>
          <p:spPr>
            <a:xfrm>
              <a:off x="0" y="-47625"/>
              <a:ext cx="1243450" cy="887556"/>
            </a:xfrm>
            <a:prstGeom prst="rect">
              <a:avLst/>
            </a:prstGeom>
          </p:spPr>
          <p:txBody>
            <a:bodyPr lIns="50800" tIns="50800" rIns="50800" bIns="50800" rtlCol="0" anchor="ctr"/>
            <a:lstStyle/>
            <a:p>
              <a:pPr algn="ctr">
                <a:lnSpc>
                  <a:spcPts val="2800"/>
                </a:lnSpc>
              </a:pPr>
              <a:endParaRPr/>
            </a:p>
          </p:txBody>
        </p:sp>
      </p:grpSp>
      <p:sp>
        <p:nvSpPr>
          <p:cNvPr id="13" name="Freeform 13"/>
          <p:cNvSpPr/>
          <p:nvPr/>
        </p:nvSpPr>
        <p:spPr>
          <a:xfrm>
            <a:off x="15484952" y="3070772"/>
            <a:ext cx="1495333" cy="1782811"/>
          </a:xfrm>
          <a:custGeom>
            <a:avLst/>
            <a:gdLst/>
            <a:ahLst/>
            <a:cxnLst/>
            <a:rect l="l" t="t" r="r" b="b"/>
            <a:pathLst>
              <a:path w="1495333" h="1782811">
                <a:moveTo>
                  <a:pt x="0" y="0"/>
                </a:moveTo>
                <a:lnTo>
                  <a:pt x="1495333" y="0"/>
                </a:lnTo>
                <a:lnTo>
                  <a:pt x="1495333" y="1782811"/>
                </a:lnTo>
                <a:lnTo>
                  <a:pt x="0" y="17828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4" name="Group 14"/>
          <p:cNvGrpSpPr/>
          <p:nvPr/>
        </p:nvGrpSpPr>
        <p:grpSpPr>
          <a:xfrm>
            <a:off x="12291837" y="6409110"/>
            <a:ext cx="5140376" cy="3472244"/>
            <a:chOff x="0" y="0"/>
            <a:chExt cx="1243450" cy="839931"/>
          </a:xfrm>
        </p:grpSpPr>
        <p:sp>
          <p:nvSpPr>
            <p:cNvPr id="15" name="Freeform 15"/>
            <p:cNvSpPr/>
            <p:nvPr/>
          </p:nvSpPr>
          <p:spPr>
            <a:xfrm>
              <a:off x="0" y="0"/>
              <a:ext cx="1243450" cy="839931"/>
            </a:xfrm>
            <a:custGeom>
              <a:avLst/>
              <a:gdLst/>
              <a:ahLst/>
              <a:cxnLst/>
              <a:rect l="l" t="t" r="r" b="b"/>
              <a:pathLst>
                <a:path w="1243450" h="839931">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p:spPr>
          <p:txBody>
            <a:bodyPr/>
            <a:lstStyle/>
            <a:p>
              <a:endParaRPr lang="en-US"/>
            </a:p>
          </p:txBody>
        </p:sp>
        <p:sp>
          <p:nvSpPr>
            <p:cNvPr id="16" name="TextBox 16"/>
            <p:cNvSpPr txBox="1"/>
            <p:nvPr/>
          </p:nvSpPr>
          <p:spPr>
            <a:xfrm>
              <a:off x="0" y="-47625"/>
              <a:ext cx="1243450" cy="887556"/>
            </a:xfrm>
            <a:prstGeom prst="rect">
              <a:avLst/>
            </a:prstGeom>
          </p:spPr>
          <p:txBody>
            <a:bodyPr lIns="50800" tIns="50800" rIns="50800" bIns="50800" rtlCol="0" anchor="ctr"/>
            <a:lstStyle/>
            <a:p>
              <a:pPr algn="ctr">
                <a:lnSpc>
                  <a:spcPts val="2800"/>
                </a:lnSpc>
              </a:pPr>
              <a:endParaRPr/>
            </a:p>
          </p:txBody>
        </p:sp>
      </p:grpSp>
      <p:sp>
        <p:nvSpPr>
          <p:cNvPr id="17" name="Freeform 17"/>
          <p:cNvSpPr/>
          <p:nvPr/>
        </p:nvSpPr>
        <p:spPr>
          <a:xfrm>
            <a:off x="15804844" y="8145232"/>
            <a:ext cx="1175442" cy="1567255"/>
          </a:xfrm>
          <a:custGeom>
            <a:avLst/>
            <a:gdLst/>
            <a:ahLst/>
            <a:cxnLst/>
            <a:rect l="l" t="t" r="r" b="b"/>
            <a:pathLst>
              <a:path w="1175442" h="1567255">
                <a:moveTo>
                  <a:pt x="0" y="0"/>
                </a:moveTo>
                <a:lnTo>
                  <a:pt x="1175441" y="0"/>
                </a:lnTo>
                <a:lnTo>
                  <a:pt x="1175441" y="1567256"/>
                </a:lnTo>
                <a:lnTo>
                  <a:pt x="0" y="1567256"/>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8" name="TextBox 18"/>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9" name="TextBox 19"/>
          <p:cNvSpPr txBox="1"/>
          <p:nvPr/>
        </p:nvSpPr>
        <p:spPr>
          <a:xfrm>
            <a:off x="12523272" y="3543202"/>
            <a:ext cx="2927538" cy="1889300"/>
          </a:xfrm>
          <a:prstGeom prst="rect">
            <a:avLst/>
          </a:prstGeom>
        </p:spPr>
        <p:txBody>
          <a:bodyPr wrap="square" lIns="0" tIns="0" rIns="0" bIns="0" rtlCol="0" anchor="t">
            <a:spAutoFit/>
          </a:bodyPr>
          <a:lstStyle/>
          <a:p>
            <a:pPr algn="l">
              <a:lnSpc>
                <a:spcPts val="3359"/>
              </a:lnSpc>
            </a:pPr>
            <a:r>
              <a:rPr lang="en-US" sz="2400" dirty="0">
                <a:solidFill>
                  <a:srgbClr val="191919"/>
                </a:solidFill>
                <a:latin typeface="Effra 2" panose="020B0604020202020204" charset="0"/>
                <a:ea typeface="Arimo"/>
                <a:cs typeface="Arimo"/>
                <a:sym typeface="Arimo"/>
              </a:rPr>
              <a:t>Do any members know someone? </a:t>
            </a:r>
          </a:p>
          <a:p>
            <a:pPr algn="l">
              <a:lnSpc>
                <a:spcPts val="1399"/>
              </a:lnSpc>
            </a:pPr>
            <a:endParaRPr lang="en-US" sz="2400" dirty="0">
              <a:solidFill>
                <a:srgbClr val="191919"/>
              </a:solidFill>
              <a:latin typeface="Effra 2" panose="020B0604020202020204" charset="0"/>
              <a:ea typeface="Arimo"/>
              <a:cs typeface="Arimo"/>
              <a:sym typeface="Arimo"/>
            </a:endParaRPr>
          </a:p>
          <a:p>
            <a:pPr algn="l">
              <a:lnSpc>
                <a:spcPts val="3359"/>
              </a:lnSpc>
            </a:pPr>
            <a:r>
              <a:rPr lang="en-US" sz="2400" dirty="0">
                <a:solidFill>
                  <a:srgbClr val="191919"/>
                </a:solidFill>
                <a:latin typeface="Effra 2" panose="020B0604020202020204" charset="0"/>
                <a:ea typeface="Arimo"/>
                <a:cs typeface="Arimo"/>
                <a:sym typeface="Arimo"/>
              </a:rPr>
              <a:t>...or know someone who knows someone?</a:t>
            </a:r>
          </a:p>
        </p:txBody>
      </p:sp>
      <p:sp>
        <p:nvSpPr>
          <p:cNvPr id="20" name="TextBox 20"/>
          <p:cNvSpPr txBox="1"/>
          <p:nvPr/>
        </p:nvSpPr>
        <p:spPr>
          <a:xfrm>
            <a:off x="12705822" y="2470057"/>
            <a:ext cx="3099021" cy="933433"/>
          </a:xfrm>
          <a:prstGeom prst="rect">
            <a:avLst/>
          </a:prstGeom>
        </p:spPr>
        <p:txBody>
          <a:bodyPr lIns="0" tIns="0" rIns="0" bIns="0" rtlCol="0" anchor="t">
            <a:spAutoFit/>
          </a:bodyPr>
          <a:lstStyle/>
          <a:p>
            <a:pPr algn="l">
              <a:lnSpc>
                <a:spcPts val="3600"/>
              </a:lnSpc>
            </a:pPr>
            <a:r>
              <a:rPr lang="en-US" sz="3000" b="1" dirty="0">
                <a:solidFill>
                  <a:srgbClr val="293374"/>
                </a:solidFill>
                <a:latin typeface="Effra 1" panose="020B0604020202020204" charset="0"/>
                <a:ea typeface="Arimo Bold"/>
                <a:cs typeface="Arimo Bold"/>
                <a:sym typeface="Arimo Bold"/>
              </a:rPr>
              <a:t>Start with </a:t>
            </a:r>
          </a:p>
          <a:p>
            <a:pPr algn="l">
              <a:lnSpc>
                <a:spcPts val="3600"/>
              </a:lnSpc>
            </a:pPr>
            <a:r>
              <a:rPr lang="en-US" sz="3000" b="1" dirty="0">
                <a:solidFill>
                  <a:srgbClr val="293374"/>
                </a:solidFill>
                <a:latin typeface="Effra 1" panose="020B0604020202020204" charset="0"/>
                <a:ea typeface="Arimo Bold"/>
                <a:cs typeface="Arimo Bold"/>
                <a:sym typeface="Arimo Bold"/>
              </a:rPr>
              <a:t>YOUR CLUB</a:t>
            </a:r>
          </a:p>
        </p:txBody>
      </p:sp>
      <p:sp>
        <p:nvSpPr>
          <p:cNvPr id="21" name="TextBox 21"/>
          <p:cNvSpPr txBox="1"/>
          <p:nvPr/>
        </p:nvSpPr>
        <p:spPr>
          <a:xfrm>
            <a:off x="12705822" y="7662088"/>
            <a:ext cx="3629051" cy="2145780"/>
          </a:xfrm>
          <a:prstGeom prst="rect">
            <a:avLst/>
          </a:prstGeom>
        </p:spPr>
        <p:txBody>
          <a:bodyPr wrap="square" lIns="0" tIns="0" rIns="0" bIns="0" rtlCol="0" anchor="t">
            <a:spAutoFit/>
          </a:bodyPr>
          <a:lstStyle/>
          <a:p>
            <a:pPr algn="l">
              <a:lnSpc>
                <a:spcPts val="3359"/>
              </a:lnSpc>
            </a:pPr>
            <a:r>
              <a:rPr lang="en-US" sz="2400" dirty="0">
                <a:solidFill>
                  <a:srgbClr val="191919"/>
                </a:solidFill>
                <a:latin typeface="Effra 2" panose="020B0604020202020204" charset="0"/>
                <a:ea typeface="Arimo"/>
                <a:cs typeface="Arimo"/>
                <a:sym typeface="Arimo"/>
              </a:rPr>
              <a:t>What are their concerns?</a:t>
            </a:r>
          </a:p>
          <a:p>
            <a:pPr algn="l">
              <a:lnSpc>
                <a:spcPts val="3359"/>
              </a:lnSpc>
            </a:pPr>
            <a:r>
              <a:rPr lang="en-US" sz="2400" dirty="0">
                <a:solidFill>
                  <a:srgbClr val="191919"/>
                </a:solidFill>
                <a:latin typeface="Effra 2" panose="020B0604020202020204" charset="0"/>
                <a:ea typeface="Arimo"/>
                <a:cs typeface="Arimo"/>
                <a:sym typeface="Arimo"/>
              </a:rPr>
              <a:t>How can you address them? </a:t>
            </a:r>
          </a:p>
          <a:p>
            <a:pPr algn="l">
              <a:lnSpc>
                <a:spcPts val="3359"/>
              </a:lnSpc>
            </a:pPr>
            <a:endParaRPr lang="en-US" sz="2400" dirty="0">
              <a:solidFill>
                <a:srgbClr val="191919"/>
              </a:solidFill>
              <a:latin typeface="Effra 2" panose="020B0604020202020204" charset="0"/>
              <a:ea typeface="Arimo"/>
              <a:cs typeface="Arimo"/>
              <a:sym typeface="Arimo"/>
            </a:endParaRPr>
          </a:p>
          <a:p>
            <a:pPr algn="l">
              <a:lnSpc>
                <a:spcPts val="3359"/>
              </a:lnSpc>
            </a:pPr>
            <a:r>
              <a:rPr lang="en-US" sz="2400" dirty="0">
                <a:solidFill>
                  <a:srgbClr val="191919"/>
                </a:solidFill>
                <a:latin typeface="Effra 2" panose="020B0604020202020204" charset="0"/>
                <a:ea typeface="Arimo"/>
                <a:cs typeface="Arimo"/>
                <a:sym typeface="Arimo"/>
              </a:rPr>
              <a:t>Think outside the box!</a:t>
            </a:r>
          </a:p>
        </p:txBody>
      </p:sp>
      <p:sp>
        <p:nvSpPr>
          <p:cNvPr id="22" name="TextBox 22"/>
          <p:cNvSpPr txBox="1"/>
          <p:nvPr/>
        </p:nvSpPr>
        <p:spPr>
          <a:xfrm>
            <a:off x="12705822" y="6585798"/>
            <a:ext cx="4418787" cy="933415"/>
          </a:xfrm>
          <a:prstGeom prst="rect">
            <a:avLst/>
          </a:prstGeom>
        </p:spPr>
        <p:txBody>
          <a:bodyPr lIns="0" tIns="0" rIns="0" bIns="0" rtlCol="0" anchor="t">
            <a:spAutoFit/>
          </a:bodyPr>
          <a:lstStyle/>
          <a:p>
            <a:pPr algn="l">
              <a:lnSpc>
                <a:spcPts val="3600"/>
              </a:lnSpc>
            </a:pPr>
            <a:r>
              <a:rPr lang="en-US" sz="3000" b="1">
                <a:solidFill>
                  <a:srgbClr val="293374"/>
                </a:solidFill>
                <a:latin typeface="Arimo Bold"/>
                <a:ea typeface="Arimo Bold"/>
                <a:cs typeface="Arimo Bold"/>
                <a:sym typeface="Arimo Bold"/>
              </a:rPr>
              <a:t>Get to know POTENTIAL PARTNERS</a:t>
            </a:r>
          </a:p>
        </p:txBody>
      </p:sp>
      <p:sp>
        <p:nvSpPr>
          <p:cNvPr id="23" name="TextBox 23"/>
          <p:cNvSpPr txBox="1"/>
          <p:nvPr/>
        </p:nvSpPr>
        <p:spPr>
          <a:xfrm>
            <a:off x="2022817" y="1238955"/>
            <a:ext cx="8158719" cy="500137"/>
          </a:xfrm>
          <a:prstGeom prst="rect">
            <a:avLst/>
          </a:prstGeom>
        </p:spPr>
        <p:txBody>
          <a:bodyPr lIns="0" tIns="0" rIns="0" bIns="0" rtlCol="0" anchor="t">
            <a:spAutoFit/>
          </a:bodyPr>
          <a:lstStyle/>
          <a:p>
            <a:pPr algn="ctr">
              <a:lnSpc>
                <a:spcPts val="4079"/>
              </a:lnSpc>
            </a:pPr>
            <a:r>
              <a:rPr lang="en-US" sz="3400" dirty="0">
                <a:solidFill>
                  <a:srgbClr val="F5EFEB"/>
                </a:solidFill>
                <a:latin typeface="Effra 1" panose="020B0604020202020204" charset="0"/>
                <a:ea typeface="Arimo"/>
                <a:cs typeface="Arimo"/>
                <a:sym typeface="Arimo"/>
              </a:rPr>
              <a:t>Connect with school officials</a:t>
            </a:r>
          </a:p>
        </p:txBody>
      </p:sp>
      <p:sp>
        <p:nvSpPr>
          <p:cNvPr id="24" name="TextBox 24"/>
          <p:cNvSpPr txBox="1"/>
          <p:nvPr/>
        </p:nvSpPr>
        <p:spPr>
          <a:xfrm>
            <a:off x="596696" y="180081"/>
            <a:ext cx="12220402" cy="923330"/>
          </a:xfrm>
          <a:prstGeom prst="rect">
            <a:avLst/>
          </a:prstGeom>
        </p:spPr>
        <p:txBody>
          <a:bodyPr wrap="square" lIns="0" tIns="0" rIns="0" bIns="0" rtlCol="0" anchor="t">
            <a:spAutoFit/>
          </a:bodyPr>
          <a:lstStyle/>
          <a:p>
            <a:pPr algn="ctr">
              <a:lnSpc>
                <a:spcPts val="7200"/>
              </a:lnSpc>
            </a:pPr>
            <a:r>
              <a:rPr lang="en-US" sz="6600" b="1" dirty="0">
                <a:solidFill>
                  <a:srgbClr val="253572"/>
                </a:solidFill>
                <a:latin typeface="Effra 1" panose="020B0604020202020204" charset="0"/>
                <a:ea typeface="Arimo Bold"/>
                <a:cs typeface="Arimo Bold"/>
                <a:sym typeface="Arimo Bold"/>
              </a:rPr>
              <a:t>Tips: Starting New Partnerships</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629069" y="0"/>
            <a:ext cx="16990628" cy="11480321"/>
            <a:chOff x="0" y="0"/>
            <a:chExt cx="16359447" cy="11053841"/>
          </a:xfrm>
        </p:grpSpPr>
        <p:sp>
          <p:nvSpPr>
            <p:cNvPr id="3" name="Freeform 3"/>
            <p:cNvSpPr/>
            <p:nvPr/>
          </p:nvSpPr>
          <p:spPr>
            <a:xfrm>
              <a:off x="0" y="0"/>
              <a:ext cx="16359391" cy="11053826"/>
            </a:xfrm>
            <a:custGeom>
              <a:avLst/>
              <a:gdLst/>
              <a:ahLst/>
              <a:cxnLst/>
              <a:rect l="l" t="t" r="r" b="b"/>
              <a:pathLst>
                <a:path w="16359391" h="11053826">
                  <a:moveTo>
                    <a:pt x="0" y="0"/>
                  </a:moveTo>
                  <a:lnTo>
                    <a:pt x="16359391" y="0"/>
                  </a:lnTo>
                  <a:lnTo>
                    <a:pt x="16359391" y="11053826"/>
                  </a:lnTo>
                  <a:lnTo>
                    <a:pt x="0" y="11053826"/>
                  </a:lnTo>
                  <a:lnTo>
                    <a:pt x="0" y="0"/>
                  </a:lnTo>
                  <a:close/>
                </a:path>
              </a:pathLst>
            </a:custGeom>
            <a:blipFill>
              <a:blip r:embed="rId3">
                <a:alphaModFix amt="81000"/>
              </a:blip>
              <a:stretch>
                <a:fillRect l="-5601" r="-14520"/>
              </a:stretch>
            </a:blipFill>
          </p:spPr>
          <p:txBody>
            <a:bodyPr/>
            <a:lstStyle/>
            <a:p>
              <a:endParaRPr lang="en-US"/>
            </a:p>
          </p:txBody>
        </p:sp>
      </p:gr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en-US"/>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en-US"/>
            </a:p>
          </p:txBody>
        </p:sp>
      </p:grpSp>
      <p:grpSp>
        <p:nvGrpSpPr>
          <p:cNvPr id="7" name="Group 7"/>
          <p:cNvGrpSpPr/>
          <p:nvPr/>
        </p:nvGrpSpPr>
        <p:grpSpPr>
          <a:xfrm>
            <a:off x="-674917" y="-192747"/>
            <a:ext cx="9242712" cy="3288137"/>
            <a:chOff x="0" y="0"/>
            <a:chExt cx="2434294" cy="866011"/>
          </a:xfrm>
        </p:grpSpPr>
        <p:sp>
          <p:nvSpPr>
            <p:cNvPr id="8" name="Freeform 8"/>
            <p:cNvSpPr/>
            <p:nvPr/>
          </p:nvSpPr>
          <p:spPr>
            <a:xfrm>
              <a:off x="0" y="0"/>
              <a:ext cx="2434294" cy="866011"/>
            </a:xfrm>
            <a:custGeom>
              <a:avLst/>
              <a:gdLst/>
              <a:ahLst/>
              <a:cxnLst/>
              <a:rect l="l" t="t" r="r" b="b"/>
              <a:pathLst>
                <a:path w="2434294" h="866011">
                  <a:moveTo>
                    <a:pt x="42719" y="0"/>
                  </a:moveTo>
                  <a:lnTo>
                    <a:pt x="2391576" y="0"/>
                  </a:lnTo>
                  <a:cubicBezTo>
                    <a:pt x="2415168" y="0"/>
                    <a:pt x="2434294" y="19126"/>
                    <a:pt x="2434294" y="42719"/>
                  </a:cubicBezTo>
                  <a:lnTo>
                    <a:pt x="2434294" y="823292"/>
                  </a:lnTo>
                  <a:cubicBezTo>
                    <a:pt x="2434294" y="834622"/>
                    <a:pt x="2429794" y="845488"/>
                    <a:pt x="2421782" y="853499"/>
                  </a:cubicBezTo>
                  <a:cubicBezTo>
                    <a:pt x="2413771" y="861511"/>
                    <a:pt x="2402905" y="866011"/>
                    <a:pt x="2391576" y="866011"/>
                  </a:cubicBezTo>
                  <a:lnTo>
                    <a:pt x="42719" y="866011"/>
                  </a:lnTo>
                  <a:cubicBezTo>
                    <a:pt x="31389" y="866011"/>
                    <a:pt x="20523" y="861511"/>
                    <a:pt x="12512" y="853499"/>
                  </a:cubicBezTo>
                  <a:cubicBezTo>
                    <a:pt x="4501" y="845488"/>
                    <a:pt x="0" y="834622"/>
                    <a:pt x="0" y="823292"/>
                  </a:cubicBezTo>
                  <a:lnTo>
                    <a:pt x="0" y="42719"/>
                  </a:lnTo>
                  <a:cubicBezTo>
                    <a:pt x="0" y="31389"/>
                    <a:pt x="4501" y="20523"/>
                    <a:pt x="12512" y="12512"/>
                  </a:cubicBezTo>
                  <a:cubicBezTo>
                    <a:pt x="20523" y="4501"/>
                    <a:pt x="31389" y="0"/>
                    <a:pt x="42719" y="0"/>
                  </a:cubicBezTo>
                  <a:close/>
                </a:path>
              </a:pathLst>
            </a:custGeom>
            <a:solidFill>
              <a:srgbClr val="253572"/>
            </a:solidFill>
          </p:spPr>
          <p:txBody>
            <a:bodyPr/>
            <a:lstStyle/>
            <a:p>
              <a:endParaRPr lang="en-US"/>
            </a:p>
          </p:txBody>
        </p:sp>
        <p:sp>
          <p:nvSpPr>
            <p:cNvPr id="9" name="TextBox 9"/>
            <p:cNvSpPr txBox="1"/>
            <p:nvPr/>
          </p:nvSpPr>
          <p:spPr>
            <a:xfrm>
              <a:off x="0" y="-19050"/>
              <a:ext cx="2434294" cy="885061"/>
            </a:xfrm>
            <a:prstGeom prst="rect">
              <a:avLst/>
            </a:prstGeom>
          </p:spPr>
          <p:txBody>
            <a:bodyPr lIns="50800" tIns="50800" rIns="50800" bIns="50800" rtlCol="0" anchor="ctr"/>
            <a:lstStyle/>
            <a:p>
              <a:pPr algn="ctr">
                <a:lnSpc>
                  <a:spcPts val="2638"/>
                </a:lnSpc>
              </a:pPr>
              <a:endParaRPr/>
            </a:p>
          </p:txBody>
        </p:sp>
      </p:grpSp>
      <p:grpSp>
        <p:nvGrpSpPr>
          <p:cNvPr id="10" name="Group 10"/>
          <p:cNvGrpSpPr/>
          <p:nvPr/>
        </p:nvGrpSpPr>
        <p:grpSpPr>
          <a:xfrm>
            <a:off x="7647102" y="8545289"/>
            <a:ext cx="10794606" cy="2676066"/>
            <a:chOff x="0" y="0"/>
            <a:chExt cx="2843024" cy="704807"/>
          </a:xfrm>
        </p:grpSpPr>
        <p:sp>
          <p:nvSpPr>
            <p:cNvPr id="11" name="Freeform 11"/>
            <p:cNvSpPr/>
            <p:nvPr/>
          </p:nvSpPr>
          <p:spPr>
            <a:xfrm>
              <a:off x="0" y="0"/>
              <a:ext cx="2843024" cy="704807"/>
            </a:xfrm>
            <a:custGeom>
              <a:avLst/>
              <a:gdLst/>
              <a:ahLst/>
              <a:cxnLst/>
              <a:rect l="l" t="t" r="r" b="b"/>
              <a:pathLst>
                <a:path w="2843024" h="704807">
                  <a:moveTo>
                    <a:pt x="36577" y="0"/>
                  </a:moveTo>
                  <a:lnTo>
                    <a:pt x="2806447" y="0"/>
                  </a:lnTo>
                  <a:cubicBezTo>
                    <a:pt x="2826648" y="0"/>
                    <a:pt x="2843024" y="16376"/>
                    <a:pt x="2843024" y="36577"/>
                  </a:cubicBezTo>
                  <a:lnTo>
                    <a:pt x="2843024" y="668230"/>
                  </a:lnTo>
                  <a:cubicBezTo>
                    <a:pt x="2843024" y="688431"/>
                    <a:pt x="2826648" y="704807"/>
                    <a:pt x="2806447" y="704807"/>
                  </a:cubicBezTo>
                  <a:lnTo>
                    <a:pt x="36577" y="704807"/>
                  </a:lnTo>
                  <a:cubicBezTo>
                    <a:pt x="16376" y="704807"/>
                    <a:pt x="0" y="688431"/>
                    <a:pt x="0" y="668230"/>
                  </a:cubicBezTo>
                  <a:lnTo>
                    <a:pt x="0" y="36577"/>
                  </a:lnTo>
                  <a:cubicBezTo>
                    <a:pt x="0" y="16376"/>
                    <a:pt x="16376" y="0"/>
                    <a:pt x="36577" y="0"/>
                  </a:cubicBezTo>
                  <a:close/>
                </a:path>
              </a:pathLst>
            </a:custGeom>
            <a:solidFill>
              <a:srgbClr val="253572"/>
            </a:solidFill>
          </p:spPr>
          <p:txBody>
            <a:bodyPr/>
            <a:lstStyle/>
            <a:p>
              <a:endParaRPr lang="en-US"/>
            </a:p>
          </p:txBody>
        </p:sp>
        <p:sp>
          <p:nvSpPr>
            <p:cNvPr id="12" name="TextBox 12"/>
            <p:cNvSpPr txBox="1"/>
            <p:nvPr/>
          </p:nvSpPr>
          <p:spPr>
            <a:xfrm>
              <a:off x="0" y="-19050"/>
              <a:ext cx="2843024" cy="723857"/>
            </a:xfrm>
            <a:prstGeom prst="rect">
              <a:avLst/>
            </a:prstGeom>
          </p:spPr>
          <p:txBody>
            <a:bodyPr lIns="50800" tIns="50800" rIns="50800" bIns="50800" rtlCol="0" anchor="ctr"/>
            <a:lstStyle/>
            <a:p>
              <a:pPr algn="ctr">
                <a:lnSpc>
                  <a:spcPts val="2638"/>
                </a:lnSpc>
              </a:pPr>
              <a:endParaRPr/>
            </a:p>
          </p:txBody>
        </p:sp>
      </p:grpSp>
      <p:sp>
        <p:nvSpPr>
          <p:cNvPr id="13" name="Freeform 13"/>
          <p:cNvSpPr/>
          <p:nvPr/>
        </p:nvSpPr>
        <p:spPr>
          <a:xfrm>
            <a:off x="12492068" y="8970432"/>
            <a:ext cx="1722433" cy="912890"/>
          </a:xfrm>
          <a:custGeom>
            <a:avLst/>
            <a:gdLst/>
            <a:ahLst/>
            <a:cxnLst/>
            <a:rect l="l" t="t" r="r" b="b"/>
            <a:pathLst>
              <a:path w="1722433" h="912890">
                <a:moveTo>
                  <a:pt x="0" y="0"/>
                </a:moveTo>
                <a:lnTo>
                  <a:pt x="1722433" y="0"/>
                </a:lnTo>
                <a:lnTo>
                  <a:pt x="1722433" y="912890"/>
                </a:lnTo>
                <a:lnTo>
                  <a:pt x="0" y="9128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TextBox 14"/>
          <p:cNvSpPr txBox="1"/>
          <p:nvPr/>
        </p:nvSpPr>
        <p:spPr>
          <a:xfrm>
            <a:off x="629069" y="119062"/>
            <a:ext cx="6634739" cy="1821011"/>
          </a:xfrm>
          <a:prstGeom prst="rect">
            <a:avLst/>
          </a:prstGeom>
        </p:spPr>
        <p:txBody>
          <a:bodyPr lIns="0" tIns="0" rIns="0" bIns="0" rtlCol="0" anchor="t">
            <a:spAutoFit/>
          </a:bodyPr>
          <a:lstStyle/>
          <a:p>
            <a:pPr algn="ctr">
              <a:lnSpc>
                <a:spcPts val="5160"/>
              </a:lnSpc>
            </a:pPr>
            <a:r>
              <a:rPr lang="en-US" sz="4300" dirty="0">
                <a:solidFill>
                  <a:srgbClr val="F69170"/>
                </a:solidFill>
                <a:latin typeface="Effra 1" panose="020B0604020202020204" charset="0"/>
                <a:ea typeface="Arimo"/>
                <a:cs typeface="Arimo"/>
                <a:sym typeface="Arimo"/>
              </a:rPr>
              <a:t>Soroptimist International of Guagua </a:t>
            </a:r>
          </a:p>
          <a:p>
            <a:pPr algn="ctr">
              <a:lnSpc>
                <a:spcPts val="3840"/>
              </a:lnSpc>
            </a:pPr>
            <a:r>
              <a:rPr lang="en-US" sz="3200" dirty="0">
                <a:solidFill>
                  <a:srgbClr val="F69170"/>
                </a:solidFill>
                <a:latin typeface="Effra 2" panose="020B0604020202020204" charset="0"/>
                <a:ea typeface="Arimo"/>
                <a:cs typeface="Arimo"/>
                <a:sym typeface="Arimo"/>
              </a:rPr>
              <a:t>(Philippines Region)</a:t>
            </a:r>
          </a:p>
        </p:txBody>
      </p:sp>
      <p:sp>
        <p:nvSpPr>
          <p:cNvPr id="15" name="TextBox 15"/>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6" name="TextBox 16"/>
          <p:cNvSpPr txBox="1"/>
          <p:nvPr/>
        </p:nvSpPr>
        <p:spPr>
          <a:xfrm>
            <a:off x="8322575" y="8813800"/>
            <a:ext cx="3689353" cy="1319528"/>
          </a:xfrm>
          <a:prstGeom prst="rect">
            <a:avLst/>
          </a:prstGeom>
        </p:spPr>
        <p:txBody>
          <a:bodyPr lIns="0" tIns="0" rIns="0" bIns="0" rtlCol="0" anchor="t">
            <a:spAutoFit/>
          </a:bodyPr>
          <a:lstStyle/>
          <a:p>
            <a:pPr algn="ctr">
              <a:lnSpc>
                <a:spcPts val="3499"/>
              </a:lnSpc>
            </a:pPr>
            <a:r>
              <a:rPr lang="en-US" sz="4800" b="1" dirty="0">
                <a:solidFill>
                  <a:srgbClr val="F69170"/>
                </a:solidFill>
                <a:latin typeface="Effra 1" panose="020B0604020202020204" charset="0"/>
                <a:ea typeface="Arimo Bold"/>
                <a:cs typeface="Arimo Bold"/>
                <a:sym typeface="Arimo Bold"/>
              </a:rPr>
              <a:t>50</a:t>
            </a:r>
            <a:r>
              <a:rPr lang="en-US" sz="3499" b="1" dirty="0">
                <a:solidFill>
                  <a:srgbClr val="F69170"/>
                </a:solidFill>
                <a:latin typeface="Effra 1" panose="020B0604020202020204" charset="0"/>
                <a:ea typeface="Arimo Bold"/>
                <a:cs typeface="Arimo Bold"/>
                <a:sym typeface="Arimo Bold"/>
              </a:rPr>
              <a:t> </a:t>
            </a:r>
            <a:r>
              <a:rPr lang="en-US" sz="3499" b="1" dirty="0">
                <a:solidFill>
                  <a:srgbClr val="F5EFEB"/>
                </a:solidFill>
                <a:latin typeface="Effra 1" panose="020B0604020202020204" charset="0"/>
                <a:ea typeface="Arimo Bold"/>
                <a:cs typeface="Arimo Bold"/>
                <a:sym typeface="Arimo Bold"/>
              </a:rPr>
              <a:t>GIRLS</a:t>
            </a:r>
          </a:p>
          <a:p>
            <a:pPr algn="ctr">
              <a:lnSpc>
                <a:spcPts val="3000"/>
              </a:lnSpc>
            </a:pPr>
            <a:r>
              <a:rPr lang="en-US" sz="3000" b="1" dirty="0">
                <a:solidFill>
                  <a:srgbClr val="F5EFEB"/>
                </a:solidFill>
                <a:latin typeface="Effra 1" panose="020B0604020202020204" charset="0"/>
                <a:ea typeface="Arimo Bold"/>
                <a:cs typeface="Arimo Bold"/>
                <a:sym typeface="Arimo Bold"/>
              </a:rPr>
              <a:t>at </a:t>
            </a:r>
          </a:p>
          <a:p>
            <a:pPr algn="ctr">
              <a:lnSpc>
                <a:spcPts val="3499"/>
              </a:lnSpc>
            </a:pPr>
            <a:r>
              <a:rPr lang="en-US" sz="4800" b="1" dirty="0">
                <a:solidFill>
                  <a:srgbClr val="F69170"/>
                </a:solidFill>
                <a:latin typeface="Effra 1" panose="020B0604020202020204" charset="0"/>
                <a:ea typeface="Arimo Bold"/>
                <a:cs typeface="Arimo Bold"/>
                <a:sym typeface="Arimo Bold"/>
              </a:rPr>
              <a:t>1</a:t>
            </a:r>
            <a:r>
              <a:rPr lang="en-US" sz="3499" b="1" dirty="0">
                <a:solidFill>
                  <a:srgbClr val="F69170"/>
                </a:solidFill>
                <a:latin typeface="Effra 1" panose="020B0604020202020204" charset="0"/>
                <a:ea typeface="Arimo Bold"/>
                <a:cs typeface="Arimo Bold"/>
                <a:sym typeface="Arimo Bold"/>
              </a:rPr>
              <a:t> </a:t>
            </a:r>
            <a:r>
              <a:rPr lang="en-US" sz="3499" b="1" dirty="0">
                <a:solidFill>
                  <a:srgbClr val="F5EFEB"/>
                </a:solidFill>
                <a:latin typeface="Effra 1" panose="020B0604020202020204" charset="0"/>
                <a:ea typeface="Arimo Bold"/>
                <a:cs typeface="Arimo Bold"/>
                <a:sym typeface="Arimo Bold"/>
              </a:rPr>
              <a:t>SCHOOL</a:t>
            </a:r>
          </a:p>
        </p:txBody>
      </p:sp>
      <p:sp>
        <p:nvSpPr>
          <p:cNvPr id="17" name="TextBox 17"/>
          <p:cNvSpPr txBox="1"/>
          <p:nvPr/>
        </p:nvSpPr>
        <p:spPr>
          <a:xfrm>
            <a:off x="15095693" y="8813800"/>
            <a:ext cx="2989402" cy="1319528"/>
          </a:xfrm>
          <a:prstGeom prst="rect">
            <a:avLst/>
          </a:prstGeom>
        </p:spPr>
        <p:txBody>
          <a:bodyPr lIns="0" tIns="0" rIns="0" bIns="0" rtlCol="0" anchor="t">
            <a:spAutoFit/>
          </a:bodyPr>
          <a:lstStyle/>
          <a:p>
            <a:pPr algn="ctr">
              <a:lnSpc>
                <a:spcPts val="3499"/>
              </a:lnSpc>
            </a:pPr>
            <a:r>
              <a:rPr lang="en-US" sz="4800" b="1" dirty="0">
                <a:solidFill>
                  <a:srgbClr val="F69170"/>
                </a:solidFill>
                <a:latin typeface="Effra 1" panose="020B0604020202020204" charset="0"/>
                <a:ea typeface="Arimo Bold"/>
                <a:cs typeface="Arimo Bold"/>
                <a:sym typeface="Arimo Bold"/>
              </a:rPr>
              <a:t>400</a:t>
            </a:r>
            <a:r>
              <a:rPr lang="en-US" sz="3499" b="1" dirty="0">
                <a:solidFill>
                  <a:srgbClr val="F69170"/>
                </a:solidFill>
                <a:latin typeface="Effra 1" panose="020B0604020202020204" charset="0"/>
                <a:ea typeface="Arimo Bold"/>
                <a:cs typeface="Arimo Bold"/>
                <a:sym typeface="Arimo Bold"/>
              </a:rPr>
              <a:t> </a:t>
            </a:r>
            <a:r>
              <a:rPr lang="en-US" sz="3499" b="1" dirty="0">
                <a:solidFill>
                  <a:srgbClr val="F5EFEB"/>
                </a:solidFill>
                <a:latin typeface="Effra 1" panose="020B0604020202020204" charset="0"/>
                <a:ea typeface="Arimo Bold"/>
                <a:cs typeface="Arimo Bold"/>
                <a:sym typeface="Arimo Bold"/>
              </a:rPr>
              <a:t>GIRLS </a:t>
            </a:r>
          </a:p>
          <a:p>
            <a:pPr algn="ctr">
              <a:lnSpc>
                <a:spcPts val="2999"/>
              </a:lnSpc>
            </a:pPr>
            <a:r>
              <a:rPr lang="en-US" sz="2999" b="1" dirty="0">
                <a:solidFill>
                  <a:srgbClr val="F5EFEB"/>
                </a:solidFill>
                <a:latin typeface="Effra 1" panose="020B0604020202020204" charset="0"/>
                <a:ea typeface="Arimo Bold"/>
                <a:cs typeface="Arimo Bold"/>
                <a:sym typeface="Arimo Bold"/>
              </a:rPr>
              <a:t>at </a:t>
            </a:r>
          </a:p>
          <a:p>
            <a:pPr algn="ctr">
              <a:lnSpc>
                <a:spcPts val="3499"/>
              </a:lnSpc>
            </a:pPr>
            <a:r>
              <a:rPr lang="en-US" sz="4800" b="1" dirty="0">
                <a:solidFill>
                  <a:srgbClr val="F69170"/>
                </a:solidFill>
                <a:latin typeface="Effra 1" panose="020B0604020202020204" charset="0"/>
                <a:ea typeface="Arimo Bold"/>
                <a:cs typeface="Arimo Bold"/>
                <a:sym typeface="Arimo Bold"/>
              </a:rPr>
              <a:t>5</a:t>
            </a:r>
            <a:r>
              <a:rPr lang="en-US" sz="4400" b="1" dirty="0">
                <a:solidFill>
                  <a:srgbClr val="F69170"/>
                </a:solidFill>
                <a:latin typeface="Effra 1" panose="020B0604020202020204" charset="0"/>
                <a:ea typeface="Arimo Bold"/>
                <a:cs typeface="Arimo Bold"/>
                <a:sym typeface="Arimo Bold"/>
              </a:rPr>
              <a:t> </a:t>
            </a:r>
            <a:r>
              <a:rPr lang="en-US" sz="3499" b="1" dirty="0">
                <a:solidFill>
                  <a:srgbClr val="F5EFEB"/>
                </a:solidFill>
                <a:latin typeface="Effra 1" panose="020B0604020202020204" charset="0"/>
                <a:ea typeface="Arimo Bold"/>
                <a:cs typeface="Arimo Bold"/>
                <a:sym typeface="Arimo Bold"/>
              </a:rPr>
              <a:t>SCHOOLS</a:t>
            </a:r>
          </a:p>
        </p:txBody>
      </p:sp>
      <p:sp>
        <p:nvSpPr>
          <p:cNvPr id="18" name="TextBox 18"/>
          <p:cNvSpPr txBox="1"/>
          <p:nvPr/>
        </p:nvSpPr>
        <p:spPr>
          <a:xfrm>
            <a:off x="177653" y="2349879"/>
            <a:ext cx="8248125" cy="487313"/>
          </a:xfrm>
          <a:prstGeom prst="rect">
            <a:avLst/>
          </a:prstGeom>
        </p:spPr>
        <p:txBody>
          <a:bodyPr lIns="0" tIns="0" rIns="0" bIns="0" rtlCol="0" anchor="t">
            <a:spAutoFit/>
          </a:bodyPr>
          <a:lstStyle/>
          <a:p>
            <a:pPr algn="ctr">
              <a:lnSpc>
                <a:spcPts val="3840"/>
              </a:lnSpc>
            </a:pPr>
            <a:r>
              <a:rPr lang="en-US" sz="3200" dirty="0">
                <a:solidFill>
                  <a:srgbClr val="FFFFFF"/>
                </a:solidFill>
                <a:latin typeface="Effra 2" panose="020B0604020202020204" charset="0"/>
                <a:ea typeface="Arimo"/>
                <a:cs typeface="Arimo"/>
                <a:sym typeface="Arimo"/>
              </a:rPr>
              <a:t>Partnered with local department of education</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8212848" cy="10287000"/>
            <a:chOff x="0" y="0"/>
            <a:chExt cx="2163055" cy="2709333"/>
          </a:xfrm>
        </p:grpSpPr>
        <p:sp>
          <p:nvSpPr>
            <p:cNvPr id="3" name="Freeform 3"/>
            <p:cNvSpPr/>
            <p:nvPr/>
          </p:nvSpPr>
          <p:spPr>
            <a:xfrm>
              <a:off x="0" y="0"/>
              <a:ext cx="2163055" cy="2709333"/>
            </a:xfrm>
            <a:custGeom>
              <a:avLst/>
              <a:gdLst/>
              <a:ahLst/>
              <a:cxnLst/>
              <a:rect l="l" t="t" r="r" b="b"/>
              <a:pathLst>
                <a:path w="2163055" h="2709333">
                  <a:moveTo>
                    <a:pt x="0" y="0"/>
                  </a:moveTo>
                  <a:lnTo>
                    <a:pt x="2163055" y="0"/>
                  </a:lnTo>
                  <a:lnTo>
                    <a:pt x="2163055" y="2709333"/>
                  </a:lnTo>
                  <a:lnTo>
                    <a:pt x="0" y="2709333"/>
                  </a:lnTo>
                  <a:close/>
                </a:path>
              </a:pathLst>
            </a:custGeom>
            <a:solidFill>
              <a:srgbClr val="F5EFEB"/>
            </a:solidFill>
          </p:spPr>
          <p:txBody>
            <a:bodyPr/>
            <a:lstStyle/>
            <a:p>
              <a:endParaRPr lang="en-US"/>
            </a:p>
          </p:txBody>
        </p:sp>
        <p:sp>
          <p:nvSpPr>
            <p:cNvPr id="4" name="TextBox 4"/>
            <p:cNvSpPr txBox="1"/>
            <p:nvPr/>
          </p:nvSpPr>
          <p:spPr>
            <a:xfrm>
              <a:off x="0" y="-47625"/>
              <a:ext cx="2163055" cy="2756958"/>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212848" y="-226630"/>
            <a:ext cx="10984316" cy="7902435"/>
            <a:chOff x="0" y="0"/>
            <a:chExt cx="15364744" cy="11053841"/>
          </a:xfrm>
        </p:grpSpPr>
        <p:sp>
          <p:nvSpPr>
            <p:cNvPr id="6" name="Freeform 6"/>
            <p:cNvSpPr/>
            <p:nvPr/>
          </p:nvSpPr>
          <p:spPr>
            <a:xfrm>
              <a:off x="0" y="0"/>
              <a:ext cx="15364692" cy="11053826"/>
            </a:xfrm>
            <a:custGeom>
              <a:avLst/>
              <a:gdLst/>
              <a:ahLst/>
              <a:cxnLst/>
              <a:rect l="l" t="t" r="r" b="b"/>
              <a:pathLst>
                <a:path w="15364692" h="11053826">
                  <a:moveTo>
                    <a:pt x="0" y="0"/>
                  </a:moveTo>
                  <a:lnTo>
                    <a:pt x="15364692" y="0"/>
                  </a:lnTo>
                  <a:lnTo>
                    <a:pt x="15364692" y="11053826"/>
                  </a:lnTo>
                  <a:lnTo>
                    <a:pt x="0" y="11053826"/>
                  </a:lnTo>
                  <a:lnTo>
                    <a:pt x="0" y="0"/>
                  </a:lnTo>
                  <a:close/>
                </a:path>
              </a:pathLst>
            </a:custGeom>
            <a:blipFill>
              <a:blip r:embed="rId3">
                <a:alphaModFix amt="68400"/>
              </a:blip>
              <a:stretch>
                <a:fillRect l="-7982"/>
              </a:stretch>
            </a:blipFill>
          </p:spPr>
          <p:txBody>
            <a:bodyPr/>
            <a:lstStyle/>
            <a:p>
              <a:endParaRPr lang="en-US" dirty="0"/>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en-US"/>
          </a:p>
        </p:txBody>
      </p:sp>
      <p:grpSp>
        <p:nvGrpSpPr>
          <p:cNvPr id="8" name="Group 8"/>
          <p:cNvGrpSpPr/>
          <p:nvPr/>
        </p:nvGrpSpPr>
        <p:grpSpPr>
          <a:xfrm>
            <a:off x="15738227" y="542156"/>
            <a:ext cx="596649" cy="973088"/>
            <a:chOff x="0" y="0"/>
            <a:chExt cx="795532" cy="1297451"/>
          </a:xfrm>
        </p:grpSpPr>
        <p:sp>
          <p:nvSpPr>
            <p:cNvPr id="9" name="Freeform 9"/>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en-US"/>
            </a:p>
          </p:txBody>
        </p:sp>
      </p:grpSp>
      <p:sp>
        <p:nvSpPr>
          <p:cNvPr id="10" name="Freeform 10"/>
          <p:cNvSpPr/>
          <p:nvPr/>
        </p:nvSpPr>
        <p:spPr>
          <a:xfrm>
            <a:off x="767251" y="473416"/>
            <a:ext cx="3235606" cy="1686120"/>
          </a:xfrm>
          <a:custGeom>
            <a:avLst/>
            <a:gdLst/>
            <a:ahLst/>
            <a:cxnLst/>
            <a:rect l="l" t="t" r="r" b="b"/>
            <a:pathLst>
              <a:path w="3235606" h="1686120">
                <a:moveTo>
                  <a:pt x="0" y="0"/>
                </a:moveTo>
                <a:lnTo>
                  <a:pt x="3235606" y="0"/>
                </a:lnTo>
                <a:lnTo>
                  <a:pt x="3235606" y="1686120"/>
                </a:lnTo>
                <a:lnTo>
                  <a:pt x="0" y="1686120"/>
                </a:lnTo>
                <a:lnTo>
                  <a:pt x="0" y="0"/>
                </a:lnTo>
                <a:close/>
              </a:path>
            </a:pathLst>
          </a:custGeom>
          <a:blipFill>
            <a:blip r:embed="rId7"/>
            <a:stretch>
              <a:fillRect/>
            </a:stretch>
          </a:blipFill>
        </p:spPr>
        <p:txBody>
          <a:bodyPr/>
          <a:lstStyle/>
          <a:p>
            <a:endParaRPr lang="en-US"/>
          </a:p>
        </p:txBody>
      </p:sp>
      <p:sp>
        <p:nvSpPr>
          <p:cNvPr id="11" name="TextBox 11"/>
          <p:cNvSpPr txBox="1"/>
          <p:nvPr/>
        </p:nvSpPr>
        <p:spPr>
          <a:xfrm>
            <a:off x="8567803" y="8047361"/>
            <a:ext cx="9241659" cy="946478"/>
          </a:xfrm>
          <a:prstGeom prst="rect">
            <a:avLst/>
          </a:prstGeom>
        </p:spPr>
        <p:txBody>
          <a:bodyPr wrap="square" lIns="0" tIns="0" rIns="0" bIns="0" rtlCol="0" anchor="t">
            <a:spAutoFit/>
          </a:bodyPr>
          <a:lstStyle/>
          <a:p>
            <a:pPr algn="l">
              <a:lnSpc>
                <a:spcPts val="7872"/>
              </a:lnSpc>
            </a:pPr>
            <a:r>
              <a:rPr lang="en-US" sz="6000" dirty="0">
                <a:solidFill>
                  <a:srgbClr val="E68574"/>
                </a:solidFill>
                <a:latin typeface="Effra 1" panose="020B0604020202020204" charset="0"/>
                <a:ea typeface="Arimo"/>
                <a:cs typeface="Arimo"/>
                <a:sym typeface="Arimo"/>
              </a:rPr>
              <a:t>TIPS: </a:t>
            </a:r>
            <a:r>
              <a:rPr lang="en-US" sz="6000" dirty="0">
                <a:solidFill>
                  <a:srgbClr val="F5EFEB"/>
                </a:solidFill>
                <a:latin typeface="Effra 1" panose="020B0604020202020204" charset="0"/>
                <a:ea typeface="Arimo"/>
                <a:cs typeface="Arimo"/>
                <a:sym typeface="Arimo"/>
              </a:rPr>
              <a:t>Increase # of Awards</a:t>
            </a:r>
          </a:p>
        </p:txBody>
      </p:sp>
      <p:sp>
        <p:nvSpPr>
          <p:cNvPr id="12" name="TextBox 12"/>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dirty="0">
                <a:solidFill>
                  <a:srgbClr val="E68574"/>
                </a:solidFill>
                <a:latin typeface="Arimo"/>
                <a:ea typeface="Arimo"/>
                <a:cs typeface="Arimo"/>
                <a:sym typeface="Arimo"/>
              </a:rPr>
              <a:t>2025 SIA REGION CONFERENCE</a:t>
            </a:r>
          </a:p>
        </p:txBody>
      </p:sp>
      <p:sp>
        <p:nvSpPr>
          <p:cNvPr id="13" name="TextBox 13"/>
          <p:cNvSpPr txBox="1"/>
          <p:nvPr/>
        </p:nvSpPr>
        <p:spPr>
          <a:xfrm>
            <a:off x="767251" y="2920360"/>
            <a:ext cx="6678346" cy="2077492"/>
          </a:xfrm>
          <a:prstGeom prst="rect">
            <a:avLst/>
          </a:prstGeom>
        </p:spPr>
        <p:txBody>
          <a:bodyPr lIns="0" tIns="0" rIns="0" bIns="0" rtlCol="0" anchor="t">
            <a:spAutoFit/>
          </a:bodyPr>
          <a:lstStyle/>
          <a:p>
            <a:pPr marL="226695" lvl="1" algn="l">
              <a:lnSpc>
                <a:spcPts val="4000"/>
              </a:lnSpc>
              <a:spcAft>
                <a:spcPts val="1200"/>
              </a:spcAft>
            </a:pPr>
            <a:r>
              <a:rPr lang="en-US" sz="4400" dirty="0">
                <a:solidFill>
                  <a:srgbClr val="293374"/>
                </a:solidFill>
                <a:latin typeface="Effra 1" panose="020B0604020202020204" charset="0"/>
                <a:ea typeface="Arimo"/>
                <a:cs typeface="Arimo"/>
                <a:sym typeface="Arimo"/>
              </a:rPr>
              <a:t>Consider giving ONE more than last year</a:t>
            </a:r>
          </a:p>
          <a:p>
            <a:pPr marL="906780" lvl="2" indent="-302260" algn="l">
              <a:lnSpc>
                <a:spcPts val="2940"/>
              </a:lnSpc>
              <a:spcAft>
                <a:spcPts val="1200"/>
              </a:spcAft>
              <a:buFont typeface="Arial"/>
              <a:buChar char="⚬"/>
            </a:pPr>
            <a:r>
              <a:rPr lang="en-US" sz="2800" dirty="0">
                <a:solidFill>
                  <a:srgbClr val="293374"/>
                </a:solidFill>
                <a:latin typeface="Effra 2" panose="020B0604020202020204" charset="0"/>
                <a:ea typeface="Arimo"/>
                <a:cs typeface="Arimo"/>
                <a:sym typeface="Arimo"/>
              </a:rPr>
              <a:t>Raise funds to give more awards</a:t>
            </a:r>
          </a:p>
          <a:p>
            <a:pPr marL="906780" lvl="2" indent="-302260" algn="l">
              <a:lnSpc>
                <a:spcPts val="2940"/>
              </a:lnSpc>
              <a:spcAft>
                <a:spcPts val="1200"/>
              </a:spcAft>
              <a:buFont typeface="Arial"/>
              <a:buChar char="⚬"/>
            </a:pPr>
            <a:r>
              <a:rPr lang="en-US" sz="2800" dirty="0">
                <a:solidFill>
                  <a:srgbClr val="293374"/>
                </a:solidFill>
                <a:latin typeface="Effra 2" panose="020B0604020202020204" charset="0"/>
                <a:ea typeface="Arimo"/>
                <a:cs typeface="Arimo"/>
                <a:sym typeface="Arimo"/>
              </a:rPr>
              <a:t>Shift funds in the budget</a:t>
            </a:r>
          </a:p>
        </p:txBody>
      </p:sp>
      <p:sp>
        <p:nvSpPr>
          <p:cNvPr id="14" name="TextBox 14"/>
          <p:cNvSpPr txBox="1"/>
          <p:nvPr/>
        </p:nvSpPr>
        <p:spPr>
          <a:xfrm>
            <a:off x="767251" y="6021165"/>
            <a:ext cx="6899312" cy="2026196"/>
          </a:xfrm>
          <a:prstGeom prst="rect">
            <a:avLst/>
          </a:prstGeom>
        </p:spPr>
        <p:txBody>
          <a:bodyPr wrap="square" lIns="0" tIns="0" rIns="0" bIns="0" rtlCol="0" anchor="t">
            <a:spAutoFit/>
          </a:bodyPr>
          <a:lstStyle/>
          <a:p>
            <a:pPr algn="l">
              <a:lnSpc>
                <a:spcPts val="3499"/>
              </a:lnSpc>
              <a:spcAft>
                <a:spcPts val="1200"/>
              </a:spcAft>
            </a:pPr>
            <a:r>
              <a:rPr lang="en-US" sz="4400" dirty="0">
                <a:solidFill>
                  <a:srgbClr val="293374"/>
                </a:solidFill>
                <a:latin typeface="Effra 1" panose="020B0604020202020204" charset="0"/>
                <a:ea typeface="Arimo"/>
                <a:cs typeface="Arimo"/>
                <a:sym typeface="Arimo"/>
              </a:rPr>
              <a:t>Find new sponsors</a:t>
            </a:r>
          </a:p>
          <a:p>
            <a:pPr marL="453390" lvl="1" indent="-226695" algn="l">
              <a:lnSpc>
                <a:spcPts val="2940"/>
              </a:lnSpc>
              <a:spcAft>
                <a:spcPts val="1200"/>
              </a:spcAft>
              <a:buFont typeface="Arial"/>
              <a:buChar char="•"/>
            </a:pPr>
            <a:r>
              <a:rPr lang="en-US" sz="2800" dirty="0">
                <a:solidFill>
                  <a:srgbClr val="293374"/>
                </a:solidFill>
                <a:latin typeface="Effra 1" panose="020B0604020202020204" charset="0"/>
                <a:ea typeface="Arimo"/>
                <a:cs typeface="Arimo"/>
                <a:sym typeface="Arimo"/>
              </a:rPr>
              <a:t>Ask local business or individuals</a:t>
            </a:r>
          </a:p>
          <a:p>
            <a:pPr marL="906780" lvl="2" indent="-302260">
              <a:lnSpc>
                <a:spcPts val="2940"/>
              </a:lnSpc>
              <a:spcAft>
                <a:spcPts val="1200"/>
              </a:spcAft>
              <a:buFont typeface="Arial"/>
              <a:buChar char="⚬"/>
            </a:pPr>
            <a:r>
              <a:rPr lang="en-US" sz="2800" dirty="0">
                <a:solidFill>
                  <a:srgbClr val="293374"/>
                </a:solidFill>
                <a:latin typeface="Effra 2" panose="020B0604020202020204" charset="0"/>
                <a:ea typeface="Arimo"/>
                <a:cs typeface="Arimo"/>
                <a:sym typeface="Arimo"/>
              </a:rPr>
              <a:t>Engage them in the awards process</a:t>
            </a:r>
          </a:p>
          <a:p>
            <a:pPr marL="906780" lvl="2" indent="-302260">
              <a:lnSpc>
                <a:spcPts val="2940"/>
              </a:lnSpc>
              <a:spcAft>
                <a:spcPts val="1200"/>
              </a:spcAft>
              <a:buFont typeface="Arial"/>
              <a:buChar char="⚬"/>
            </a:pPr>
            <a:r>
              <a:rPr lang="en-US" sz="2800" dirty="0">
                <a:solidFill>
                  <a:srgbClr val="293374"/>
                </a:solidFill>
                <a:latin typeface="Effra 2" panose="020B0604020202020204" charset="0"/>
                <a:ea typeface="Arimo"/>
                <a:cs typeface="Arimo"/>
                <a:sym typeface="Arimo"/>
              </a:rPr>
              <a:t>Invite them to participate as a judge</a:t>
            </a:r>
          </a:p>
        </p:txBody>
      </p:sp>
      <p:sp>
        <p:nvSpPr>
          <p:cNvPr id="15" name="Freeform 12">
            <a:extLst>
              <a:ext uri="{FF2B5EF4-FFF2-40B4-BE49-F238E27FC236}">
                <a16:creationId xmlns:a16="http://schemas.microsoft.com/office/drawing/2014/main" id="{E52EB903-1EA4-BBE2-DB23-D52D9E0747AE}"/>
              </a:ext>
            </a:extLst>
          </p:cNvPr>
          <p:cNvSpPr/>
          <p:nvPr/>
        </p:nvSpPr>
        <p:spPr>
          <a:xfrm>
            <a:off x="283595" y="2920360"/>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2">
            <a:extLst>
              <a:ext uri="{FF2B5EF4-FFF2-40B4-BE49-F238E27FC236}">
                <a16:creationId xmlns:a16="http://schemas.microsoft.com/office/drawing/2014/main" id="{0B37299C-5FFB-5A88-25F5-7C5068C330B4}"/>
              </a:ext>
            </a:extLst>
          </p:cNvPr>
          <p:cNvSpPr/>
          <p:nvPr/>
        </p:nvSpPr>
        <p:spPr>
          <a:xfrm>
            <a:off x="286802" y="6041758"/>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en-US"/>
          </a:p>
        </p:txBody>
      </p:sp>
      <p:grpSp>
        <p:nvGrpSpPr>
          <p:cNvPr id="3" name="Group 3"/>
          <p:cNvGrpSpPr/>
          <p:nvPr/>
        </p:nvGrpSpPr>
        <p:grpSpPr>
          <a:xfrm>
            <a:off x="15738227" y="542156"/>
            <a:ext cx="596649" cy="973088"/>
            <a:chOff x="0" y="0"/>
            <a:chExt cx="795532" cy="1297451"/>
          </a:xfrm>
        </p:grpSpPr>
        <p:sp>
          <p:nvSpPr>
            <p:cNvPr id="4" name="Freeform 4"/>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en-US"/>
            </a:p>
          </p:txBody>
        </p:sp>
      </p:grpSp>
      <p:sp>
        <p:nvSpPr>
          <p:cNvPr id="5" name="Freeform 5"/>
          <p:cNvSpPr/>
          <p:nvPr/>
        </p:nvSpPr>
        <p:spPr>
          <a:xfrm>
            <a:off x="564124" y="424179"/>
            <a:ext cx="5156074" cy="6656461"/>
          </a:xfrm>
          <a:custGeom>
            <a:avLst/>
            <a:gdLst/>
            <a:ahLst/>
            <a:cxnLst/>
            <a:rect l="l" t="t" r="r" b="b"/>
            <a:pathLst>
              <a:path w="5156074" h="6656461">
                <a:moveTo>
                  <a:pt x="0" y="0"/>
                </a:moveTo>
                <a:lnTo>
                  <a:pt x="5156074" y="0"/>
                </a:lnTo>
                <a:lnTo>
                  <a:pt x="5156074" y="6656462"/>
                </a:lnTo>
                <a:lnTo>
                  <a:pt x="0" y="6656462"/>
                </a:lnTo>
                <a:lnTo>
                  <a:pt x="0" y="0"/>
                </a:lnTo>
                <a:close/>
              </a:path>
            </a:pathLst>
          </a:custGeom>
          <a:blipFill>
            <a:blip r:embed="rId6"/>
            <a:stretch>
              <a:fillRect t="-901"/>
            </a:stretch>
          </a:blipFill>
        </p:spPr>
        <p:txBody>
          <a:bodyPr/>
          <a:lstStyle/>
          <a:p>
            <a:endParaRPr lang="en-US"/>
          </a:p>
        </p:txBody>
      </p:sp>
      <p:sp>
        <p:nvSpPr>
          <p:cNvPr id="6" name="Freeform 6"/>
          <p:cNvSpPr/>
          <p:nvPr/>
        </p:nvSpPr>
        <p:spPr>
          <a:xfrm>
            <a:off x="3284937" y="2522922"/>
            <a:ext cx="5318347" cy="6873469"/>
          </a:xfrm>
          <a:custGeom>
            <a:avLst/>
            <a:gdLst/>
            <a:ahLst/>
            <a:cxnLst/>
            <a:rect l="l" t="t" r="r" b="b"/>
            <a:pathLst>
              <a:path w="5318347" h="6873469">
                <a:moveTo>
                  <a:pt x="0" y="0"/>
                </a:moveTo>
                <a:lnTo>
                  <a:pt x="5318347" y="0"/>
                </a:lnTo>
                <a:lnTo>
                  <a:pt x="5318347" y="6873469"/>
                </a:lnTo>
                <a:lnTo>
                  <a:pt x="0" y="6873469"/>
                </a:lnTo>
                <a:lnTo>
                  <a:pt x="0" y="0"/>
                </a:lnTo>
                <a:close/>
              </a:path>
            </a:pathLst>
          </a:custGeom>
          <a:blipFill>
            <a:blip r:embed="rId7"/>
            <a:stretch>
              <a:fillRect/>
            </a:stretch>
          </a:blipFill>
        </p:spPr>
        <p:txBody>
          <a:bodyPr/>
          <a:lstStyle/>
          <a:p>
            <a:endParaRPr lang="en-US"/>
          </a:p>
        </p:txBody>
      </p:sp>
      <p:grpSp>
        <p:nvGrpSpPr>
          <p:cNvPr id="7" name="Group 7"/>
          <p:cNvGrpSpPr/>
          <p:nvPr/>
        </p:nvGrpSpPr>
        <p:grpSpPr>
          <a:xfrm>
            <a:off x="9245018" y="4098079"/>
            <a:ext cx="9616059" cy="7345706"/>
            <a:chOff x="0" y="0"/>
            <a:chExt cx="2532625" cy="1934672"/>
          </a:xfrm>
        </p:grpSpPr>
        <p:sp>
          <p:nvSpPr>
            <p:cNvPr id="8" name="Freeform 8"/>
            <p:cNvSpPr/>
            <p:nvPr/>
          </p:nvSpPr>
          <p:spPr>
            <a:xfrm>
              <a:off x="0" y="0"/>
              <a:ext cx="2532625" cy="1934672"/>
            </a:xfrm>
            <a:custGeom>
              <a:avLst/>
              <a:gdLst/>
              <a:ahLst/>
              <a:cxnLst/>
              <a:rect l="l" t="t" r="r" b="b"/>
              <a:pathLst>
                <a:path w="2532625" h="1934672">
                  <a:moveTo>
                    <a:pt x="41060" y="0"/>
                  </a:moveTo>
                  <a:lnTo>
                    <a:pt x="2491564" y="0"/>
                  </a:lnTo>
                  <a:cubicBezTo>
                    <a:pt x="2502454" y="0"/>
                    <a:pt x="2512898" y="4326"/>
                    <a:pt x="2520598" y="12026"/>
                  </a:cubicBezTo>
                  <a:cubicBezTo>
                    <a:pt x="2528299" y="19727"/>
                    <a:pt x="2532625" y="30170"/>
                    <a:pt x="2532625" y="41060"/>
                  </a:cubicBezTo>
                  <a:lnTo>
                    <a:pt x="2532625" y="1893611"/>
                  </a:lnTo>
                  <a:cubicBezTo>
                    <a:pt x="2532625" y="1916288"/>
                    <a:pt x="2514241" y="1934672"/>
                    <a:pt x="2491564" y="1934672"/>
                  </a:cubicBezTo>
                  <a:lnTo>
                    <a:pt x="41060" y="1934672"/>
                  </a:lnTo>
                  <a:cubicBezTo>
                    <a:pt x="18383" y="1934672"/>
                    <a:pt x="0" y="1916288"/>
                    <a:pt x="0" y="1893611"/>
                  </a:cubicBezTo>
                  <a:lnTo>
                    <a:pt x="0" y="41060"/>
                  </a:lnTo>
                  <a:cubicBezTo>
                    <a:pt x="0" y="30170"/>
                    <a:pt x="4326" y="19727"/>
                    <a:pt x="12026" y="12026"/>
                  </a:cubicBezTo>
                  <a:cubicBezTo>
                    <a:pt x="19727" y="4326"/>
                    <a:pt x="30170" y="0"/>
                    <a:pt x="41060" y="0"/>
                  </a:cubicBezTo>
                  <a:close/>
                </a:path>
              </a:pathLst>
            </a:custGeom>
            <a:solidFill>
              <a:srgbClr val="168594"/>
            </a:solidFill>
          </p:spPr>
          <p:txBody>
            <a:bodyPr/>
            <a:lstStyle/>
            <a:p>
              <a:endParaRPr lang="en-US"/>
            </a:p>
          </p:txBody>
        </p:sp>
        <p:sp>
          <p:nvSpPr>
            <p:cNvPr id="9" name="TextBox 9"/>
            <p:cNvSpPr txBox="1"/>
            <p:nvPr/>
          </p:nvSpPr>
          <p:spPr>
            <a:xfrm>
              <a:off x="0" y="-19050"/>
              <a:ext cx="2532625" cy="1953722"/>
            </a:xfrm>
            <a:prstGeom prst="rect">
              <a:avLst/>
            </a:prstGeom>
          </p:spPr>
          <p:txBody>
            <a:bodyPr lIns="50800" tIns="50800" rIns="50800" bIns="50800" rtlCol="0" anchor="ctr"/>
            <a:lstStyle/>
            <a:p>
              <a:pPr algn="ctr">
                <a:lnSpc>
                  <a:spcPts val="2638"/>
                </a:lnSpc>
              </a:pPr>
              <a:endParaRPr/>
            </a:p>
          </p:txBody>
        </p:sp>
      </p:grpSp>
      <p:sp>
        <p:nvSpPr>
          <p:cNvPr id="10" name="TextBox 10"/>
          <p:cNvSpPr txBox="1"/>
          <p:nvPr/>
        </p:nvSpPr>
        <p:spPr>
          <a:xfrm>
            <a:off x="9592253" y="5157036"/>
            <a:ext cx="7821606" cy="1923604"/>
          </a:xfrm>
          <a:prstGeom prst="rect">
            <a:avLst/>
          </a:prstGeom>
        </p:spPr>
        <p:txBody>
          <a:bodyPr lIns="0" tIns="0" rIns="0" bIns="0" rtlCol="0" anchor="t">
            <a:spAutoFit/>
          </a:bodyPr>
          <a:lstStyle/>
          <a:p>
            <a:pPr marL="863599" lvl="1" indent="-431800" algn="l">
              <a:lnSpc>
                <a:spcPts val="5000"/>
              </a:lnSpc>
              <a:buFont typeface="Arial"/>
              <a:buChar char="•"/>
            </a:pPr>
            <a:r>
              <a:rPr lang="en-US" sz="4400" dirty="0">
                <a:solidFill>
                  <a:srgbClr val="FFFFFF"/>
                </a:solidFill>
                <a:latin typeface="Effra 1" panose="020B0604020202020204" charset="0"/>
                <a:ea typeface="Arimo"/>
                <a:cs typeface="Arimo"/>
                <a:sym typeface="Arimo"/>
              </a:rPr>
              <a:t>Share applications and flyers with nonprofits and schools</a:t>
            </a:r>
          </a:p>
        </p:txBody>
      </p:sp>
      <p:sp>
        <p:nvSpPr>
          <p:cNvPr id="11" name="TextBox 11"/>
          <p:cNvSpPr txBox="1"/>
          <p:nvPr/>
        </p:nvSpPr>
        <p:spPr>
          <a:xfrm>
            <a:off x="9853641" y="2829225"/>
            <a:ext cx="7003860" cy="857250"/>
          </a:xfrm>
          <a:prstGeom prst="rect">
            <a:avLst/>
          </a:prstGeom>
        </p:spPr>
        <p:txBody>
          <a:bodyPr lIns="0" tIns="0" rIns="0" bIns="0" rtlCol="0" anchor="t">
            <a:spAutoFit/>
          </a:bodyPr>
          <a:lstStyle/>
          <a:p>
            <a:pPr algn="ctr">
              <a:lnSpc>
                <a:spcPts val="6719"/>
              </a:lnSpc>
            </a:pPr>
            <a:r>
              <a:rPr lang="en-US" sz="6600" dirty="0">
                <a:solidFill>
                  <a:srgbClr val="BCF7FF"/>
                </a:solidFill>
                <a:latin typeface="Effra 1"/>
                <a:ea typeface="Effra 1"/>
                <a:cs typeface="Effra 1"/>
                <a:sym typeface="Effra 1"/>
              </a:rPr>
              <a:t>Spread the word!</a:t>
            </a:r>
          </a:p>
        </p:txBody>
      </p:sp>
      <p:sp>
        <p:nvSpPr>
          <p:cNvPr id="12" name="TextBox 12"/>
          <p:cNvSpPr txBox="1"/>
          <p:nvPr/>
        </p:nvSpPr>
        <p:spPr>
          <a:xfrm>
            <a:off x="9592253" y="7527560"/>
            <a:ext cx="7821606" cy="574675"/>
          </a:xfrm>
          <a:prstGeom prst="rect">
            <a:avLst/>
          </a:prstGeom>
        </p:spPr>
        <p:txBody>
          <a:bodyPr lIns="0" tIns="0" rIns="0" bIns="0" rtlCol="0" anchor="t">
            <a:spAutoFit/>
          </a:bodyPr>
          <a:lstStyle/>
          <a:p>
            <a:pPr marL="863599" lvl="1" indent="-431800" algn="l">
              <a:lnSpc>
                <a:spcPts val="4399"/>
              </a:lnSpc>
              <a:buFont typeface="Arial"/>
              <a:buChar char="•"/>
            </a:pPr>
            <a:r>
              <a:rPr lang="en-US" sz="4400" dirty="0">
                <a:solidFill>
                  <a:srgbClr val="FFFFFF"/>
                </a:solidFill>
                <a:latin typeface="Effra 1" panose="020B0604020202020204" charset="0"/>
                <a:ea typeface="Arimo"/>
                <a:cs typeface="Arimo"/>
                <a:sym typeface="Arimo"/>
              </a:rPr>
              <a:t>Find personal contacts</a:t>
            </a:r>
          </a:p>
        </p:txBody>
      </p:sp>
      <p:sp>
        <p:nvSpPr>
          <p:cNvPr id="13" name="TextBox 13"/>
          <p:cNvSpPr txBox="1"/>
          <p:nvPr/>
        </p:nvSpPr>
        <p:spPr>
          <a:xfrm>
            <a:off x="9592253" y="8549155"/>
            <a:ext cx="8072697" cy="666849"/>
          </a:xfrm>
          <a:prstGeom prst="rect">
            <a:avLst/>
          </a:prstGeom>
        </p:spPr>
        <p:txBody>
          <a:bodyPr wrap="square" lIns="0" tIns="0" rIns="0" bIns="0" rtlCol="0" anchor="t">
            <a:spAutoFit/>
          </a:bodyPr>
          <a:lstStyle/>
          <a:p>
            <a:pPr marL="863600" lvl="1" indent="-431800" algn="l">
              <a:lnSpc>
                <a:spcPts val="5160"/>
              </a:lnSpc>
              <a:buFont typeface="Arial"/>
              <a:buChar char="•"/>
            </a:pPr>
            <a:r>
              <a:rPr lang="en-US" sz="4400" dirty="0">
                <a:solidFill>
                  <a:srgbClr val="FFFFFF"/>
                </a:solidFill>
                <a:latin typeface="Effra 1" panose="020B0604020202020204" charset="0"/>
                <a:ea typeface="Arimo"/>
                <a:cs typeface="Arimo"/>
                <a:sym typeface="Arimo"/>
              </a:rPr>
              <a:t>Host application workshops</a:t>
            </a:r>
          </a:p>
        </p:txBody>
      </p:sp>
      <p:sp>
        <p:nvSpPr>
          <p:cNvPr id="15" name="TextBox 12">
            <a:extLst>
              <a:ext uri="{FF2B5EF4-FFF2-40B4-BE49-F238E27FC236}">
                <a16:creationId xmlns:a16="http://schemas.microsoft.com/office/drawing/2014/main" id="{6ECF6D92-3EB3-C84C-14A1-B33614745FB8}"/>
              </a:ext>
            </a:extLst>
          </p:cNvPr>
          <p:cNvSpPr txBox="1"/>
          <p:nvPr/>
        </p:nvSpPr>
        <p:spPr>
          <a:xfrm>
            <a:off x="1028700" y="9634221"/>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10826954" y="-415240"/>
            <a:ext cx="7867634" cy="9164036"/>
            <a:chOff x="0" y="0"/>
            <a:chExt cx="2072134" cy="2413573"/>
          </a:xfrm>
        </p:grpSpPr>
        <p:sp>
          <p:nvSpPr>
            <p:cNvPr id="3" name="Freeform 3"/>
            <p:cNvSpPr/>
            <p:nvPr/>
          </p:nvSpPr>
          <p:spPr>
            <a:xfrm>
              <a:off x="0" y="0"/>
              <a:ext cx="2072134" cy="2413573"/>
            </a:xfrm>
            <a:custGeom>
              <a:avLst/>
              <a:gdLst/>
              <a:ahLst/>
              <a:cxnLst/>
              <a:rect l="l" t="t" r="r" b="b"/>
              <a:pathLst>
                <a:path w="2072134" h="2413573">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p:spPr>
          <p:txBody>
            <a:bodyPr/>
            <a:lstStyle/>
            <a:p>
              <a:endParaRPr lang="en-US"/>
            </a:p>
          </p:txBody>
        </p:sp>
        <p:sp>
          <p:nvSpPr>
            <p:cNvPr id="4" name="TextBox 4"/>
            <p:cNvSpPr txBox="1"/>
            <p:nvPr/>
          </p:nvSpPr>
          <p:spPr>
            <a:xfrm>
              <a:off x="0" y="-57150"/>
              <a:ext cx="2072134" cy="2470723"/>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t="-593" b="-593"/>
            </a:stretch>
          </a:blipFill>
        </p:spPr>
        <p:txBody>
          <a:bodyPr/>
          <a:lstStyle/>
          <a:p>
            <a:endParaRPr lang="en-US"/>
          </a:p>
        </p:txBody>
      </p:sp>
      <p:grpSp>
        <p:nvGrpSpPr>
          <p:cNvPr id="6" name="Group 6"/>
          <p:cNvGrpSpPr/>
          <p:nvPr/>
        </p:nvGrpSpPr>
        <p:grpSpPr>
          <a:xfrm>
            <a:off x="15738227" y="542156"/>
            <a:ext cx="596649" cy="973088"/>
            <a:chOff x="0" y="0"/>
            <a:chExt cx="795532" cy="1297451"/>
          </a:xfrm>
        </p:grpSpPr>
        <p:sp>
          <p:nvSpPr>
            <p:cNvPr id="7" name="Freeform 7"/>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5"/>
              <a:stretch>
                <a:fillRect l="-86" r="-87" b="-1"/>
              </a:stretch>
            </a:blipFill>
          </p:spPr>
          <p:txBody>
            <a:bodyPr/>
            <a:lstStyle/>
            <a:p>
              <a:endParaRPr lang="en-US"/>
            </a:p>
          </p:txBody>
        </p:sp>
      </p:grpSp>
      <p:sp>
        <p:nvSpPr>
          <p:cNvPr id="8" name="Freeform 8"/>
          <p:cNvSpPr/>
          <p:nvPr/>
        </p:nvSpPr>
        <p:spPr>
          <a:xfrm>
            <a:off x="4070621" y="3795186"/>
            <a:ext cx="4616886" cy="4114800"/>
          </a:xfrm>
          <a:custGeom>
            <a:avLst/>
            <a:gdLst/>
            <a:ahLst/>
            <a:cxnLst/>
            <a:rect l="l" t="t" r="r" b="b"/>
            <a:pathLst>
              <a:path w="4616886" h="4114800">
                <a:moveTo>
                  <a:pt x="0" y="0"/>
                </a:moveTo>
                <a:lnTo>
                  <a:pt x="4616887" y="0"/>
                </a:lnTo>
                <a:lnTo>
                  <a:pt x="461688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3071650">
            <a:off x="7001348" y="2997525"/>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1" name="Freeform 11"/>
          <p:cNvSpPr/>
          <p:nvPr/>
        </p:nvSpPr>
        <p:spPr>
          <a:xfrm rot="-256659">
            <a:off x="8622047" y="4384194"/>
            <a:ext cx="1382089" cy="494097"/>
          </a:xfrm>
          <a:custGeom>
            <a:avLst/>
            <a:gdLst/>
            <a:ahLst/>
            <a:cxnLst/>
            <a:rect l="l" t="t" r="r" b="b"/>
            <a:pathLst>
              <a:path w="1382089" h="494097">
                <a:moveTo>
                  <a:pt x="0" y="0"/>
                </a:moveTo>
                <a:lnTo>
                  <a:pt x="1382089" y="0"/>
                </a:lnTo>
                <a:lnTo>
                  <a:pt x="1382089" y="494096"/>
                </a:lnTo>
                <a:lnTo>
                  <a:pt x="0" y="4940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rot="2049939">
            <a:off x="8452956" y="7070444"/>
            <a:ext cx="1382089" cy="494097"/>
          </a:xfrm>
          <a:custGeom>
            <a:avLst/>
            <a:gdLst/>
            <a:ahLst/>
            <a:cxnLst/>
            <a:rect l="l" t="t" r="r" b="b"/>
            <a:pathLst>
              <a:path w="1382089" h="494097">
                <a:moveTo>
                  <a:pt x="0" y="0"/>
                </a:moveTo>
                <a:lnTo>
                  <a:pt x="1382088" y="0"/>
                </a:lnTo>
                <a:lnTo>
                  <a:pt x="1382088"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rot="6515152">
            <a:off x="6142438" y="8625833"/>
            <a:ext cx="1382089" cy="494097"/>
          </a:xfrm>
          <a:custGeom>
            <a:avLst/>
            <a:gdLst/>
            <a:ahLst/>
            <a:cxnLst/>
            <a:rect l="l" t="t" r="r" b="b"/>
            <a:pathLst>
              <a:path w="1382089" h="494097">
                <a:moveTo>
                  <a:pt x="0" y="0"/>
                </a:moveTo>
                <a:lnTo>
                  <a:pt x="1382088" y="0"/>
                </a:lnTo>
                <a:lnTo>
                  <a:pt x="1382088" y="494096"/>
                </a:lnTo>
                <a:lnTo>
                  <a:pt x="0" y="4940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rot="9811522">
            <a:off x="3650241" y="7070444"/>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rot="-7988932">
            <a:off x="2782980" y="3548138"/>
            <a:ext cx="1382089" cy="494097"/>
          </a:xfrm>
          <a:custGeom>
            <a:avLst/>
            <a:gdLst/>
            <a:ahLst/>
            <a:cxnLst/>
            <a:rect l="l" t="t" r="r" b="b"/>
            <a:pathLst>
              <a:path w="1382089" h="494097">
                <a:moveTo>
                  <a:pt x="0" y="0"/>
                </a:moveTo>
                <a:lnTo>
                  <a:pt x="1382089" y="0"/>
                </a:lnTo>
                <a:lnTo>
                  <a:pt x="1382089" y="494097"/>
                </a:lnTo>
                <a:lnTo>
                  <a:pt x="0" y="494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TextBox 16"/>
          <p:cNvSpPr txBox="1"/>
          <p:nvPr/>
        </p:nvSpPr>
        <p:spPr>
          <a:xfrm>
            <a:off x="551355" y="313826"/>
            <a:ext cx="9872442" cy="2539157"/>
          </a:xfrm>
          <a:prstGeom prst="rect">
            <a:avLst/>
          </a:prstGeom>
        </p:spPr>
        <p:txBody>
          <a:bodyPr lIns="0" tIns="0" rIns="0" bIns="0" rtlCol="0" anchor="t">
            <a:spAutoFit/>
          </a:bodyPr>
          <a:lstStyle/>
          <a:p>
            <a:pPr algn="l">
              <a:lnSpc>
                <a:spcPts val="6600"/>
              </a:lnSpc>
            </a:pPr>
            <a:r>
              <a:rPr lang="en-US" sz="6000" dirty="0">
                <a:solidFill>
                  <a:srgbClr val="F5EFEB"/>
                </a:solidFill>
                <a:latin typeface="Effra 1"/>
                <a:ea typeface="Effra 1"/>
                <a:cs typeface="Effra 1"/>
                <a:sym typeface="Effra 1"/>
              </a:rPr>
              <a:t>Include applications </a:t>
            </a:r>
            <a:r>
              <a:rPr lang="en-US" sz="6560" dirty="0">
                <a:solidFill>
                  <a:srgbClr val="E68574"/>
                </a:solidFill>
                <a:latin typeface="Effra 1" panose="020B0604020202020204" charset="0"/>
                <a:ea typeface="Arimo"/>
                <a:cs typeface="Arimo"/>
                <a:sym typeface="Effra 1"/>
              </a:rPr>
              <a:t>BEYOND</a:t>
            </a:r>
            <a:r>
              <a:rPr lang="en-US" sz="6000" dirty="0">
                <a:solidFill>
                  <a:srgbClr val="F5EFEB"/>
                </a:solidFill>
                <a:latin typeface="Effra 1"/>
                <a:ea typeface="Effra 1"/>
                <a:cs typeface="Effra 1"/>
                <a:sym typeface="Effra 1"/>
              </a:rPr>
              <a:t> your immediate community</a:t>
            </a:r>
          </a:p>
        </p:txBody>
      </p:sp>
      <p:sp>
        <p:nvSpPr>
          <p:cNvPr id="17" name="TextBox 17"/>
          <p:cNvSpPr txBox="1"/>
          <p:nvPr/>
        </p:nvSpPr>
        <p:spPr>
          <a:xfrm>
            <a:off x="10910556" y="3079833"/>
            <a:ext cx="6826089" cy="3645165"/>
          </a:xfrm>
          <a:prstGeom prst="rect">
            <a:avLst/>
          </a:prstGeom>
        </p:spPr>
        <p:txBody>
          <a:bodyPr wrap="square" lIns="0" tIns="0" rIns="0" bIns="0" rtlCol="0" anchor="t">
            <a:spAutoFit/>
          </a:bodyPr>
          <a:lstStyle/>
          <a:p>
            <a:pPr marL="734053" lvl="1" indent="-367026" algn="l">
              <a:lnSpc>
                <a:spcPts val="4759"/>
              </a:lnSpc>
              <a:buFont typeface="Arial"/>
              <a:buChar char="•"/>
            </a:pPr>
            <a:r>
              <a:rPr lang="en-US" sz="3399" dirty="0">
                <a:solidFill>
                  <a:srgbClr val="293374"/>
                </a:solidFill>
                <a:latin typeface="Effra 1" panose="020B0604020202020204" charset="0"/>
                <a:ea typeface="Arimo"/>
                <a:cs typeface="Arimo"/>
                <a:sym typeface="Arimo"/>
              </a:rPr>
              <a:t>Connect with clubs in your region who have applications to share</a:t>
            </a:r>
          </a:p>
          <a:p>
            <a:pPr algn="l">
              <a:lnSpc>
                <a:spcPts val="4759"/>
              </a:lnSpc>
            </a:pPr>
            <a:endParaRPr lang="en-US" sz="3399" dirty="0">
              <a:solidFill>
                <a:srgbClr val="293374"/>
              </a:solidFill>
              <a:latin typeface="Effra 1" panose="020B0604020202020204" charset="0"/>
              <a:ea typeface="Arimo"/>
              <a:cs typeface="Arimo"/>
              <a:sym typeface="Arimo"/>
            </a:endParaRPr>
          </a:p>
          <a:p>
            <a:pPr marL="734053" lvl="1" indent="-367026" algn="l">
              <a:lnSpc>
                <a:spcPts val="4759"/>
              </a:lnSpc>
              <a:buFont typeface="Arial"/>
              <a:buChar char="•"/>
            </a:pPr>
            <a:r>
              <a:rPr lang="en-US" sz="3399" dirty="0">
                <a:solidFill>
                  <a:srgbClr val="293374"/>
                </a:solidFill>
                <a:latin typeface="Effra 1" panose="020B0604020202020204" charset="0"/>
                <a:ea typeface="Arimo"/>
                <a:cs typeface="Arimo"/>
                <a:sym typeface="Arimo"/>
              </a:rPr>
              <a:t>US/Canada - request applications from headquarters</a:t>
            </a:r>
          </a:p>
        </p:txBody>
      </p:sp>
      <p:sp>
        <p:nvSpPr>
          <p:cNvPr id="18" name="TextBox 17">
            <a:extLst>
              <a:ext uri="{FF2B5EF4-FFF2-40B4-BE49-F238E27FC236}">
                <a16:creationId xmlns:a16="http://schemas.microsoft.com/office/drawing/2014/main" id="{1F0D1485-BCBA-AFDC-1697-5E2E0C7174DD}"/>
              </a:ext>
            </a:extLst>
          </p:cNvPr>
          <p:cNvSpPr txBox="1"/>
          <p:nvPr/>
        </p:nvSpPr>
        <p:spPr>
          <a:xfrm>
            <a:off x="10910556" y="471198"/>
            <a:ext cx="4306537" cy="1826334"/>
          </a:xfrm>
          <a:prstGeom prst="rect">
            <a:avLst/>
          </a:prstGeom>
        </p:spPr>
        <p:txBody>
          <a:bodyPr wrap="square" lIns="0" tIns="0" rIns="0" bIns="0" rtlCol="0" anchor="t">
            <a:spAutoFit/>
          </a:bodyPr>
          <a:lstStyle/>
          <a:p>
            <a:pPr algn="ctr">
              <a:lnSpc>
                <a:spcPts val="4600"/>
              </a:lnSpc>
            </a:pPr>
            <a:r>
              <a:rPr lang="en-US" sz="4800" dirty="0">
                <a:solidFill>
                  <a:srgbClr val="E68574"/>
                </a:solidFill>
                <a:latin typeface="Effra 1" panose="020B0604020202020204" charset="0"/>
                <a:ea typeface="Arimo"/>
                <a:cs typeface="Arimo"/>
                <a:sym typeface="Arimo"/>
              </a:rPr>
              <a:t>There are applications </a:t>
            </a:r>
          </a:p>
          <a:p>
            <a:pPr algn="ctr">
              <a:lnSpc>
                <a:spcPts val="4600"/>
              </a:lnSpc>
            </a:pPr>
            <a:r>
              <a:rPr lang="en-US" sz="4800" dirty="0">
                <a:solidFill>
                  <a:srgbClr val="E68574"/>
                </a:solidFill>
                <a:latin typeface="Effra 1" panose="020B0604020202020204" charset="0"/>
                <a:ea typeface="Arimo"/>
                <a:cs typeface="Arimo"/>
                <a:sym typeface="Arimo"/>
              </a:rPr>
              <a:t>to share!</a:t>
            </a:r>
          </a:p>
        </p:txBody>
      </p:sp>
      <p:cxnSp>
        <p:nvCxnSpPr>
          <p:cNvPr id="20" name="Straight Connector 19">
            <a:extLst>
              <a:ext uri="{FF2B5EF4-FFF2-40B4-BE49-F238E27FC236}">
                <a16:creationId xmlns:a16="http://schemas.microsoft.com/office/drawing/2014/main" id="{D7DE6DD7-0683-0FA9-95C3-3A8335F13B3D}"/>
              </a:ext>
            </a:extLst>
          </p:cNvPr>
          <p:cNvCxnSpPr>
            <a:cxnSpLocks/>
          </p:cNvCxnSpPr>
          <p:nvPr/>
        </p:nvCxnSpPr>
        <p:spPr>
          <a:xfrm>
            <a:off x="11466685" y="2551239"/>
            <a:ext cx="3194278" cy="0"/>
          </a:xfrm>
          <a:prstGeom prst="line">
            <a:avLst/>
          </a:prstGeom>
          <a:ln>
            <a:solidFill>
              <a:srgbClr val="25357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reeform 5"/>
          <p:cNvSpPr/>
          <p:nvPr/>
        </p:nvSpPr>
        <p:spPr>
          <a:xfrm>
            <a:off x="210318" y="-76020"/>
            <a:ext cx="18077682" cy="10668328"/>
          </a:xfrm>
          <a:custGeom>
            <a:avLst/>
            <a:gdLst/>
            <a:ahLst/>
            <a:cxnLst/>
            <a:rect l="l" t="t" r="r" b="b"/>
            <a:pathLst>
              <a:path w="17653637" h="10668328">
                <a:moveTo>
                  <a:pt x="0" y="0"/>
                </a:moveTo>
                <a:lnTo>
                  <a:pt x="17653637" y="0"/>
                </a:lnTo>
                <a:lnTo>
                  <a:pt x="17653637" y="10668328"/>
                </a:lnTo>
                <a:lnTo>
                  <a:pt x="0" y="10668328"/>
                </a:lnTo>
                <a:lnTo>
                  <a:pt x="0" y="0"/>
                </a:lnTo>
                <a:close/>
              </a:path>
            </a:pathLst>
          </a:custGeom>
          <a:blipFill>
            <a:blip r:embed="rId3">
              <a:extLst>
                <a:ext uri="{96DAC541-7B7A-43D3-8B79-37D633B846F1}">
                  <asvg:svgBlip xmlns:asvg="http://schemas.microsoft.com/office/drawing/2016/SVG/main" r:embed="rId4"/>
                </a:ext>
              </a:extLst>
            </a:blip>
            <a:stretch>
              <a:fillRect l="-4383" t="-10628"/>
            </a:stretch>
          </a:blipFill>
        </p:spPr>
        <p:txBody>
          <a:bodyPr/>
          <a:lstStyle/>
          <a:p>
            <a:endParaRPr lang="en-US"/>
          </a:p>
        </p:txBody>
      </p:sp>
      <p:grpSp>
        <p:nvGrpSpPr>
          <p:cNvPr id="2" name="Group 2"/>
          <p:cNvGrpSpPr/>
          <p:nvPr/>
        </p:nvGrpSpPr>
        <p:grpSpPr>
          <a:xfrm>
            <a:off x="0" y="0"/>
            <a:ext cx="8001000" cy="10287000"/>
            <a:chOff x="0" y="0"/>
            <a:chExt cx="2107259" cy="2709333"/>
          </a:xfrm>
        </p:grpSpPr>
        <p:sp>
          <p:nvSpPr>
            <p:cNvPr id="3" name="Freeform 3"/>
            <p:cNvSpPr/>
            <p:nvPr/>
          </p:nvSpPr>
          <p:spPr>
            <a:xfrm>
              <a:off x="0" y="0"/>
              <a:ext cx="2107259" cy="2709333"/>
            </a:xfrm>
            <a:custGeom>
              <a:avLst/>
              <a:gdLst/>
              <a:ahLst/>
              <a:cxnLst/>
              <a:rect l="l" t="t" r="r" b="b"/>
              <a:pathLst>
                <a:path w="2107259" h="2709333">
                  <a:moveTo>
                    <a:pt x="0" y="0"/>
                  </a:moveTo>
                  <a:lnTo>
                    <a:pt x="2107259" y="0"/>
                  </a:lnTo>
                  <a:lnTo>
                    <a:pt x="2107259" y="2709333"/>
                  </a:lnTo>
                  <a:lnTo>
                    <a:pt x="0" y="2709333"/>
                  </a:lnTo>
                  <a:close/>
                </a:path>
              </a:pathLst>
            </a:custGeom>
            <a:solidFill>
              <a:srgbClr val="FFFFFF"/>
            </a:solidFill>
          </p:spPr>
          <p:txBody>
            <a:bodyPr/>
            <a:lstStyle/>
            <a:p>
              <a:endParaRPr lang="en-US"/>
            </a:p>
          </p:txBody>
        </p:sp>
        <p:sp>
          <p:nvSpPr>
            <p:cNvPr id="4" name="TextBox 4"/>
            <p:cNvSpPr txBox="1"/>
            <p:nvPr/>
          </p:nvSpPr>
          <p:spPr>
            <a:xfrm>
              <a:off x="0" y="-19050"/>
              <a:ext cx="2107259" cy="2728383"/>
            </a:xfrm>
            <a:prstGeom prst="rect">
              <a:avLst/>
            </a:prstGeom>
          </p:spPr>
          <p:txBody>
            <a:bodyPr lIns="50800" tIns="50800" rIns="50800" bIns="50800" rtlCol="0" anchor="ctr"/>
            <a:lstStyle/>
            <a:p>
              <a:pPr algn="ctr">
                <a:lnSpc>
                  <a:spcPts val="1680"/>
                </a:lnSpc>
              </a:pPr>
              <a:endParaRPr/>
            </a:p>
          </p:txBody>
        </p:sp>
      </p:grpSp>
      <p:grpSp>
        <p:nvGrpSpPr>
          <p:cNvPr id="27" name="Group 2">
            <a:extLst>
              <a:ext uri="{FF2B5EF4-FFF2-40B4-BE49-F238E27FC236}">
                <a16:creationId xmlns:a16="http://schemas.microsoft.com/office/drawing/2014/main" id="{06CD0D36-5A75-7003-6C2B-157FBC8BC0DF}"/>
              </a:ext>
            </a:extLst>
          </p:cNvPr>
          <p:cNvGrpSpPr/>
          <p:nvPr/>
        </p:nvGrpSpPr>
        <p:grpSpPr>
          <a:xfrm>
            <a:off x="10826953" y="2975634"/>
            <a:ext cx="6876080" cy="6803797"/>
            <a:chOff x="0" y="0"/>
            <a:chExt cx="2072134" cy="2413573"/>
          </a:xfrm>
        </p:grpSpPr>
        <p:sp>
          <p:nvSpPr>
            <p:cNvPr id="28" name="Freeform 3">
              <a:extLst>
                <a:ext uri="{FF2B5EF4-FFF2-40B4-BE49-F238E27FC236}">
                  <a16:creationId xmlns:a16="http://schemas.microsoft.com/office/drawing/2014/main" id="{20DB4173-2BE0-2FE2-4AF4-F4F7AC7C8821}"/>
                </a:ext>
              </a:extLst>
            </p:cNvPr>
            <p:cNvSpPr/>
            <p:nvPr/>
          </p:nvSpPr>
          <p:spPr>
            <a:xfrm>
              <a:off x="0" y="0"/>
              <a:ext cx="2072134" cy="2413573"/>
            </a:xfrm>
            <a:custGeom>
              <a:avLst/>
              <a:gdLst/>
              <a:ahLst/>
              <a:cxnLst/>
              <a:rect l="l" t="t" r="r" b="b"/>
              <a:pathLst>
                <a:path w="2072134" h="2413573">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p:spPr>
          <p:txBody>
            <a:bodyPr/>
            <a:lstStyle/>
            <a:p>
              <a:endParaRPr lang="en-US"/>
            </a:p>
          </p:txBody>
        </p:sp>
        <p:sp>
          <p:nvSpPr>
            <p:cNvPr id="29" name="TextBox 4">
              <a:extLst>
                <a:ext uri="{FF2B5EF4-FFF2-40B4-BE49-F238E27FC236}">
                  <a16:creationId xmlns:a16="http://schemas.microsoft.com/office/drawing/2014/main" id="{9E65E8C0-B913-F187-198F-ECC822F891D7}"/>
                </a:ext>
              </a:extLst>
            </p:cNvPr>
            <p:cNvSpPr txBox="1"/>
            <p:nvPr/>
          </p:nvSpPr>
          <p:spPr>
            <a:xfrm>
              <a:off x="0" y="-57150"/>
              <a:ext cx="2072134" cy="2470723"/>
            </a:xfrm>
            <a:prstGeom prst="rect">
              <a:avLst/>
            </a:prstGeom>
          </p:spPr>
          <p:txBody>
            <a:bodyPr lIns="50800" tIns="50800" rIns="50800" bIns="50800" rtlCol="0" anchor="ctr"/>
            <a:lstStyle/>
            <a:p>
              <a:pPr algn="ctr">
                <a:lnSpc>
                  <a:spcPts val="3359"/>
                </a:lnSpc>
              </a:pPr>
              <a:endParaRPr/>
            </a:p>
          </p:txBody>
        </p:sp>
      </p:grpSp>
      <p:sp>
        <p:nvSpPr>
          <p:cNvPr id="6" name="Freeform 6"/>
          <p:cNvSpPr/>
          <p:nvPr/>
        </p:nvSpPr>
        <p:spPr>
          <a:xfrm>
            <a:off x="1207837" y="5082590"/>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5">
              <a:extLst>
                <a:ext uri="{96DAC541-7B7A-43D3-8B79-37D633B846F1}">
                  <asvg:svgBlip xmlns:asvg="http://schemas.microsoft.com/office/drawing/2016/SVG/main" r:embed="rId6"/>
                </a:ext>
              </a:extLst>
            </a:blip>
            <a:stretch>
              <a:fillRect l="-2209" r="-2209"/>
            </a:stretch>
          </a:blipFill>
        </p:spPr>
        <p:txBody>
          <a:bodyPr/>
          <a:lstStyle/>
          <a:p>
            <a:endParaRPr lang="en-US"/>
          </a:p>
        </p:txBody>
      </p:sp>
      <p:sp>
        <p:nvSpPr>
          <p:cNvPr id="7" name="Freeform 7"/>
          <p:cNvSpPr/>
          <p:nvPr/>
        </p:nvSpPr>
        <p:spPr>
          <a:xfrm>
            <a:off x="1207837" y="7374476"/>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5">
              <a:extLst>
                <a:ext uri="{96DAC541-7B7A-43D3-8B79-37D633B846F1}">
                  <asvg:svgBlip xmlns:asvg="http://schemas.microsoft.com/office/drawing/2016/SVG/main" r:embed="rId6"/>
                </a:ext>
              </a:extLst>
            </a:blip>
            <a:stretch>
              <a:fillRect l="-2209" r="-2209"/>
            </a:stretch>
          </a:blipFill>
        </p:spPr>
        <p:txBody>
          <a:bodyPr/>
          <a:lstStyle/>
          <a:p>
            <a:endParaRPr lang="en-US"/>
          </a:p>
        </p:txBody>
      </p:sp>
      <p:sp>
        <p:nvSpPr>
          <p:cNvPr id="8" name="Freeform 8"/>
          <p:cNvSpPr/>
          <p:nvPr/>
        </p:nvSpPr>
        <p:spPr>
          <a:xfrm>
            <a:off x="0" y="13235"/>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7"/>
            <a:stretch>
              <a:fillRect/>
            </a:stretch>
          </a:blipFill>
        </p:spPr>
        <p:txBody>
          <a:bodyPr/>
          <a:lstStyle/>
          <a:p>
            <a:endParaRPr lang="en-US"/>
          </a:p>
        </p:txBody>
      </p:sp>
      <p:grpSp>
        <p:nvGrpSpPr>
          <p:cNvPr id="9" name="Group 9"/>
          <p:cNvGrpSpPr/>
          <p:nvPr/>
        </p:nvGrpSpPr>
        <p:grpSpPr>
          <a:xfrm>
            <a:off x="0" y="3487412"/>
            <a:ext cx="10480331" cy="3338646"/>
            <a:chOff x="0" y="0"/>
            <a:chExt cx="2760252" cy="879314"/>
          </a:xfrm>
        </p:grpSpPr>
        <p:sp>
          <p:nvSpPr>
            <p:cNvPr id="10" name="Freeform 10"/>
            <p:cNvSpPr/>
            <p:nvPr/>
          </p:nvSpPr>
          <p:spPr>
            <a:xfrm>
              <a:off x="0" y="0"/>
              <a:ext cx="2760252" cy="879314"/>
            </a:xfrm>
            <a:custGeom>
              <a:avLst/>
              <a:gdLst/>
              <a:ahLst/>
              <a:cxnLst/>
              <a:rect l="l" t="t" r="r" b="b"/>
              <a:pathLst>
                <a:path w="2760252" h="879314">
                  <a:moveTo>
                    <a:pt x="0" y="0"/>
                  </a:moveTo>
                  <a:lnTo>
                    <a:pt x="2760252" y="0"/>
                  </a:lnTo>
                  <a:lnTo>
                    <a:pt x="2760252" y="879314"/>
                  </a:lnTo>
                  <a:lnTo>
                    <a:pt x="0" y="879314"/>
                  </a:lnTo>
                  <a:close/>
                </a:path>
              </a:pathLst>
            </a:custGeom>
            <a:solidFill>
              <a:srgbClr val="293374"/>
            </a:solidFill>
          </p:spPr>
          <p:txBody>
            <a:bodyPr/>
            <a:lstStyle/>
            <a:p>
              <a:endParaRPr lang="en-US"/>
            </a:p>
          </p:txBody>
        </p:sp>
        <p:sp>
          <p:nvSpPr>
            <p:cNvPr id="11" name="TextBox 11"/>
            <p:cNvSpPr txBox="1"/>
            <p:nvPr/>
          </p:nvSpPr>
          <p:spPr>
            <a:xfrm>
              <a:off x="0" y="-19050"/>
              <a:ext cx="2760252" cy="898364"/>
            </a:xfrm>
            <a:prstGeom prst="rect">
              <a:avLst/>
            </a:prstGeom>
          </p:spPr>
          <p:txBody>
            <a:bodyPr lIns="50800" tIns="50800" rIns="50800" bIns="50800" rtlCol="0" anchor="ctr"/>
            <a:lstStyle/>
            <a:p>
              <a:pPr algn="ctr">
                <a:lnSpc>
                  <a:spcPts val="1680"/>
                </a:lnSpc>
              </a:pPr>
              <a:endParaRPr/>
            </a:p>
          </p:txBody>
        </p:sp>
      </p:grpSp>
      <p:sp>
        <p:nvSpPr>
          <p:cNvPr id="12" name="TextBox 12"/>
          <p:cNvSpPr txBox="1"/>
          <p:nvPr/>
        </p:nvSpPr>
        <p:spPr>
          <a:xfrm>
            <a:off x="11566027" y="6230448"/>
            <a:ext cx="6225183" cy="510268"/>
          </a:xfrm>
          <a:prstGeom prst="rect">
            <a:avLst/>
          </a:prstGeom>
        </p:spPr>
        <p:txBody>
          <a:bodyPr lIns="0" tIns="0" rIns="0" bIns="0" rtlCol="0" anchor="t">
            <a:spAutoFit/>
          </a:bodyPr>
          <a:lstStyle/>
          <a:p>
            <a:pPr algn="l">
              <a:lnSpc>
                <a:spcPts val="4414"/>
              </a:lnSpc>
            </a:pPr>
            <a:r>
              <a:rPr lang="en-US" sz="2799" dirty="0">
                <a:solidFill>
                  <a:srgbClr val="253572"/>
                </a:solidFill>
                <a:latin typeface="Effra 2" panose="020B0604020202020204" charset="0"/>
                <a:ea typeface="Arimo"/>
                <a:cs typeface="Arimo"/>
                <a:sym typeface="Arimo"/>
              </a:rPr>
              <a:t>Local community colleges</a:t>
            </a:r>
          </a:p>
        </p:txBody>
      </p:sp>
      <p:sp>
        <p:nvSpPr>
          <p:cNvPr id="13" name="TextBox 13"/>
          <p:cNvSpPr txBox="1"/>
          <p:nvPr/>
        </p:nvSpPr>
        <p:spPr>
          <a:xfrm>
            <a:off x="1530786" y="4090459"/>
            <a:ext cx="7418758" cy="1984261"/>
          </a:xfrm>
          <a:prstGeom prst="rect">
            <a:avLst/>
          </a:prstGeom>
        </p:spPr>
        <p:txBody>
          <a:bodyPr wrap="square" lIns="0" tIns="0" rIns="0" bIns="0" rtlCol="0" anchor="t">
            <a:spAutoFit/>
          </a:bodyPr>
          <a:lstStyle/>
          <a:p>
            <a:pPr algn="ctr">
              <a:lnSpc>
                <a:spcPts val="5515"/>
              </a:lnSpc>
            </a:pPr>
            <a:r>
              <a:rPr lang="en-US" sz="4599" dirty="0">
                <a:solidFill>
                  <a:srgbClr val="F5EFEB"/>
                </a:solidFill>
                <a:latin typeface="Effra 1" panose="020B0604020202020204" charset="0"/>
                <a:ea typeface="Arimo"/>
                <a:cs typeface="Arimo"/>
                <a:sym typeface="Arimo"/>
              </a:rPr>
              <a:t>Soroptimist International of </a:t>
            </a:r>
          </a:p>
          <a:p>
            <a:pPr algn="ctr">
              <a:lnSpc>
                <a:spcPts val="5515"/>
              </a:lnSpc>
            </a:pPr>
            <a:r>
              <a:rPr lang="en-US" sz="4599" dirty="0">
                <a:solidFill>
                  <a:srgbClr val="F5EFEB"/>
                </a:solidFill>
                <a:latin typeface="Effra 1" panose="020B0604020202020204" charset="0"/>
                <a:ea typeface="Arimo"/>
                <a:cs typeface="Arimo"/>
                <a:sym typeface="Arimo"/>
              </a:rPr>
              <a:t>Clovis </a:t>
            </a:r>
          </a:p>
          <a:p>
            <a:pPr algn="ctr">
              <a:lnSpc>
                <a:spcPts val="4799"/>
              </a:lnSpc>
            </a:pPr>
            <a:r>
              <a:rPr lang="en-US" sz="3600" dirty="0">
                <a:solidFill>
                  <a:srgbClr val="F5EFEB"/>
                </a:solidFill>
                <a:latin typeface="Effra 2" panose="020B0604020202020204" charset="0"/>
                <a:ea typeface="Arimo"/>
                <a:cs typeface="Arimo"/>
                <a:sym typeface="Arimo"/>
              </a:rPr>
              <a:t>(Sierra Pacific Region)</a:t>
            </a:r>
          </a:p>
        </p:txBody>
      </p:sp>
      <p:sp>
        <p:nvSpPr>
          <p:cNvPr id="14" name="TextBox 14"/>
          <p:cNvSpPr txBox="1"/>
          <p:nvPr/>
        </p:nvSpPr>
        <p:spPr>
          <a:xfrm>
            <a:off x="1101688" y="9437762"/>
            <a:ext cx="6899312" cy="228600"/>
          </a:xfrm>
          <a:prstGeom prst="rect">
            <a:avLst/>
          </a:prstGeom>
        </p:spPr>
        <p:txBody>
          <a:bodyPr lIns="0" tIns="0" rIns="0" bIns="0" rtlCol="0" anchor="t">
            <a:spAutoFit/>
          </a:bodyPr>
          <a:lstStyle/>
          <a:p>
            <a:pPr algn="l">
              <a:lnSpc>
                <a:spcPts val="1680"/>
              </a:lnSpc>
            </a:pPr>
            <a:r>
              <a:rPr lang="en-US" sz="1399" spc="140" dirty="0">
                <a:solidFill>
                  <a:srgbClr val="E68574"/>
                </a:solidFill>
                <a:latin typeface="Arimo"/>
                <a:ea typeface="Arimo"/>
                <a:cs typeface="Arimo"/>
                <a:sym typeface="Arimo"/>
              </a:rPr>
              <a:t>2025 SIA REGION CONFERENCE</a:t>
            </a:r>
          </a:p>
        </p:txBody>
      </p:sp>
      <p:sp>
        <p:nvSpPr>
          <p:cNvPr id="15" name="TextBox 15"/>
          <p:cNvSpPr txBox="1"/>
          <p:nvPr/>
        </p:nvSpPr>
        <p:spPr>
          <a:xfrm>
            <a:off x="10610188" y="831481"/>
            <a:ext cx="7092845" cy="1481881"/>
          </a:xfrm>
          <a:prstGeom prst="rect">
            <a:avLst/>
          </a:prstGeom>
        </p:spPr>
        <p:txBody>
          <a:bodyPr wrap="square" lIns="0" tIns="0" rIns="0" bIns="0" rtlCol="0" anchor="t">
            <a:spAutoFit/>
          </a:bodyPr>
          <a:lstStyle/>
          <a:p>
            <a:pPr algn="r">
              <a:lnSpc>
                <a:spcPts val="4412"/>
              </a:lnSpc>
              <a:spcAft>
                <a:spcPts val="2400"/>
              </a:spcAft>
            </a:pPr>
            <a:r>
              <a:rPr lang="en-US" sz="7000" dirty="0">
                <a:solidFill>
                  <a:srgbClr val="F69170"/>
                </a:solidFill>
                <a:latin typeface="Effra 1" panose="020B0604020202020204" charset="0"/>
                <a:ea typeface="Arimo"/>
                <a:cs typeface="Arimo"/>
                <a:sym typeface="Arimo"/>
              </a:rPr>
              <a:t>35</a:t>
            </a:r>
            <a:r>
              <a:rPr lang="en-US" sz="4000" dirty="0">
                <a:solidFill>
                  <a:srgbClr val="F5EFEB"/>
                </a:solidFill>
                <a:latin typeface="Effra 1" panose="020B0604020202020204" charset="0"/>
                <a:ea typeface="Arimo"/>
                <a:cs typeface="Arimo"/>
                <a:sym typeface="Arimo"/>
              </a:rPr>
              <a:t> Award Recipients</a:t>
            </a:r>
          </a:p>
          <a:p>
            <a:pPr algn="r">
              <a:lnSpc>
                <a:spcPts val="4415"/>
              </a:lnSpc>
              <a:spcAft>
                <a:spcPts val="2400"/>
              </a:spcAft>
            </a:pPr>
            <a:r>
              <a:rPr lang="en-US" sz="4000" dirty="0">
                <a:solidFill>
                  <a:srgbClr val="F5EFEB"/>
                </a:solidFill>
                <a:latin typeface="Effra 1" panose="020B0604020202020204" charset="0"/>
                <a:ea typeface="Arimo"/>
                <a:cs typeface="Arimo"/>
                <a:sym typeface="Arimo"/>
              </a:rPr>
              <a:t>Total </a:t>
            </a:r>
            <a:r>
              <a:rPr lang="en-US" sz="6000" dirty="0">
                <a:solidFill>
                  <a:srgbClr val="F69170"/>
                </a:solidFill>
                <a:latin typeface="Effra 1" panose="020B0604020202020204" charset="0"/>
                <a:ea typeface="Arimo"/>
                <a:cs typeface="Arimo"/>
                <a:sym typeface="Arimo"/>
              </a:rPr>
              <a:t>$38,000 </a:t>
            </a:r>
            <a:r>
              <a:rPr lang="en-US" sz="4000" dirty="0">
                <a:solidFill>
                  <a:srgbClr val="F5EFEB"/>
                </a:solidFill>
                <a:latin typeface="Effra 1" panose="020B0604020202020204" charset="0"/>
                <a:ea typeface="Arimo"/>
                <a:cs typeface="Arimo"/>
                <a:sym typeface="Arimo"/>
              </a:rPr>
              <a:t>Award Funds</a:t>
            </a:r>
          </a:p>
        </p:txBody>
      </p:sp>
      <p:sp>
        <p:nvSpPr>
          <p:cNvPr id="16" name="TextBox 16"/>
          <p:cNvSpPr txBox="1"/>
          <p:nvPr/>
        </p:nvSpPr>
        <p:spPr>
          <a:xfrm>
            <a:off x="11428803" y="3200279"/>
            <a:ext cx="5672379" cy="1128514"/>
          </a:xfrm>
          <a:prstGeom prst="rect">
            <a:avLst/>
          </a:prstGeom>
        </p:spPr>
        <p:txBody>
          <a:bodyPr wrap="square" lIns="0" tIns="0" rIns="0" bIns="0" rtlCol="0" anchor="t">
            <a:spAutoFit/>
          </a:bodyPr>
          <a:lstStyle/>
          <a:p>
            <a:pPr>
              <a:lnSpc>
                <a:spcPts val="4414"/>
              </a:lnSpc>
            </a:pPr>
            <a:r>
              <a:rPr lang="en-US" sz="4000" dirty="0">
                <a:solidFill>
                  <a:srgbClr val="F69170"/>
                </a:solidFill>
                <a:latin typeface="Effra 1"/>
                <a:ea typeface="Effra 1"/>
                <a:cs typeface="Effra 1"/>
                <a:sym typeface="Effra 1"/>
              </a:rPr>
              <a:t>HOW DID THEY ACCOMPLISH THIS?</a:t>
            </a:r>
          </a:p>
        </p:txBody>
      </p:sp>
      <p:sp>
        <p:nvSpPr>
          <p:cNvPr id="17" name="TextBox 17"/>
          <p:cNvSpPr txBox="1"/>
          <p:nvPr/>
        </p:nvSpPr>
        <p:spPr>
          <a:xfrm>
            <a:off x="11575130" y="4634101"/>
            <a:ext cx="5795644" cy="1356653"/>
          </a:xfrm>
          <a:prstGeom prst="rect">
            <a:avLst/>
          </a:prstGeom>
        </p:spPr>
        <p:txBody>
          <a:bodyPr wrap="square" lIns="0" tIns="0" rIns="0" bIns="0" rtlCol="0" anchor="t">
            <a:spAutoFit/>
          </a:bodyPr>
          <a:lstStyle/>
          <a:p>
            <a:pPr algn="l">
              <a:lnSpc>
                <a:spcPts val="3600"/>
              </a:lnSpc>
            </a:pPr>
            <a:r>
              <a:rPr lang="en-US" sz="2799" dirty="0">
                <a:solidFill>
                  <a:srgbClr val="253572"/>
                </a:solidFill>
                <a:latin typeface="Effra 2" panose="020B0604020202020204" charset="0"/>
                <a:ea typeface="Arimo"/>
                <a:cs typeface="Arimo"/>
                <a:sym typeface="Arimo"/>
              </a:rPr>
              <a:t>Past recipient turned member who collaborated with financial aid department to recruit applications</a:t>
            </a:r>
          </a:p>
        </p:txBody>
      </p:sp>
      <p:sp>
        <p:nvSpPr>
          <p:cNvPr id="18" name="TextBox 18"/>
          <p:cNvSpPr txBox="1"/>
          <p:nvPr/>
        </p:nvSpPr>
        <p:spPr>
          <a:xfrm>
            <a:off x="11566026" y="6980409"/>
            <a:ext cx="6225183" cy="894989"/>
          </a:xfrm>
          <a:prstGeom prst="rect">
            <a:avLst/>
          </a:prstGeom>
        </p:spPr>
        <p:txBody>
          <a:bodyPr lIns="0" tIns="0" rIns="0" bIns="0" rtlCol="0" anchor="t">
            <a:spAutoFit/>
          </a:bodyPr>
          <a:lstStyle/>
          <a:p>
            <a:pPr algn="l">
              <a:lnSpc>
                <a:spcPts val="3600"/>
              </a:lnSpc>
            </a:pPr>
            <a:r>
              <a:rPr lang="en-US" sz="2799" dirty="0">
                <a:solidFill>
                  <a:srgbClr val="253572"/>
                </a:solidFill>
                <a:latin typeface="Effra 2" panose="020B0604020202020204" charset="0"/>
                <a:ea typeface="Arimo"/>
                <a:cs typeface="Arimo"/>
                <a:sym typeface="Arimo"/>
              </a:rPr>
              <a:t>Club members worked directly with college staff</a:t>
            </a:r>
          </a:p>
        </p:txBody>
      </p:sp>
      <p:sp>
        <p:nvSpPr>
          <p:cNvPr id="19" name="TextBox 19"/>
          <p:cNvSpPr txBox="1"/>
          <p:nvPr/>
        </p:nvSpPr>
        <p:spPr>
          <a:xfrm>
            <a:off x="11575130" y="8115092"/>
            <a:ext cx="6225183" cy="510268"/>
          </a:xfrm>
          <a:prstGeom prst="rect">
            <a:avLst/>
          </a:prstGeom>
        </p:spPr>
        <p:txBody>
          <a:bodyPr lIns="0" tIns="0" rIns="0" bIns="0" rtlCol="0" anchor="t">
            <a:spAutoFit/>
          </a:bodyPr>
          <a:lstStyle/>
          <a:p>
            <a:pPr algn="l">
              <a:lnSpc>
                <a:spcPts val="4414"/>
              </a:lnSpc>
            </a:pPr>
            <a:r>
              <a:rPr lang="en-US" sz="2799" dirty="0">
                <a:solidFill>
                  <a:srgbClr val="253572"/>
                </a:solidFill>
                <a:latin typeface="Effra 2" panose="020B0604020202020204" charset="0"/>
                <a:ea typeface="Arimo"/>
                <a:cs typeface="Arimo"/>
                <a:sym typeface="Arimo"/>
              </a:rPr>
              <a:t>Followed up with colleges</a:t>
            </a:r>
          </a:p>
        </p:txBody>
      </p:sp>
      <p:sp>
        <p:nvSpPr>
          <p:cNvPr id="20" name="TextBox 20"/>
          <p:cNvSpPr txBox="1"/>
          <p:nvPr/>
        </p:nvSpPr>
        <p:spPr>
          <a:xfrm>
            <a:off x="11566025" y="8865053"/>
            <a:ext cx="6225183" cy="510268"/>
          </a:xfrm>
          <a:prstGeom prst="rect">
            <a:avLst/>
          </a:prstGeom>
        </p:spPr>
        <p:txBody>
          <a:bodyPr lIns="0" tIns="0" rIns="0" bIns="0" rtlCol="0" anchor="t">
            <a:spAutoFit/>
          </a:bodyPr>
          <a:lstStyle/>
          <a:p>
            <a:pPr algn="l">
              <a:lnSpc>
                <a:spcPts val="4414"/>
              </a:lnSpc>
            </a:pPr>
            <a:r>
              <a:rPr lang="en-US" sz="2799" dirty="0">
                <a:solidFill>
                  <a:srgbClr val="253572"/>
                </a:solidFill>
                <a:latin typeface="Effra 2" panose="020B0604020202020204" charset="0"/>
                <a:ea typeface="Arimo"/>
                <a:cs typeface="Arimo"/>
                <a:sym typeface="Arimo"/>
              </a:rPr>
              <a:t>Held workshops</a:t>
            </a:r>
          </a:p>
        </p:txBody>
      </p:sp>
      <p:sp>
        <p:nvSpPr>
          <p:cNvPr id="21" name="Freeform 12">
            <a:extLst>
              <a:ext uri="{FF2B5EF4-FFF2-40B4-BE49-F238E27FC236}">
                <a16:creationId xmlns:a16="http://schemas.microsoft.com/office/drawing/2014/main" id="{FC6666E4-63FF-9813-8A90-44C155ABAA90}"/>
              </a:ext>
            </a:extLst>
          </p:cNvPr>
          <p:cNvSpPr/>
          <p:nvPr/>
        </p:nvSpPr>
        <p:spPr>
          <a:xfrm>
            <a:off x="11065947" y="4774653"/>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2" name="Freeform 12">
            <a:extLst>
              <a:ext uri="{FF2B5EF4-FFF2-40B4-BE49-F238E27FC236}">
                <a16:creationId xmlns:a16="http://schemas.microsoft.com/office/drawing/2014/main" id="{F9AB9B35-1378-9045-038B-CE3BE58FEE92}"/>
              </a:ext>
            </a:extLst>
          </p:cNvPr>
          <p:cNvSpPr/>
          <p:nvPr/>
        </p:nvSpPr>
        <p:spPr>
          <a:xfrm>
            <a:off x="11039659" y="6417055"/>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12">
            <a:extLst>
              <a:ext uri="{FF2B5EF4-FFF2-40B4-BE49-F238E27FC236}">
                <a16:creationId xmlns:a16="http://schemas.microsoft.com/office/drawing/2014/main" id="{D086676A-49B3-4C6D-84FC-3D70332FC622}"/>
              </a:ext>
            </a:extLst>
          </p:cNvPr>
          <p:cNvSpPr/>
          <p:nvPr/>
        </p:nvSpPr>
        <p:spPr>
          <a:xfrm>
            <a:off x="11065947" y="7067110"/>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5" name="Freeform 12">
            <a:extLst>
              <a:ext uri="{FF2B5EF4-FFF2-40B4-BE49-F238E27FC236}">
                <a16:creationId xmlns:a16="http://schemas.microsoft.com/office/drawing/2014/main" id="{F84177A0-42BD-7824-132F-3898DF674386}"/>
              </a:ext>
            </a:extLst>
          </p:cNvPr>
          <p:cNvSpPr/>
          <p:nvPr/>
        </p:nvSpPr>
        <p:spPr>
          <a:xfrm>
            <a:off x="11065947" y="8223701"/>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6" name="Freeform 12">
            <a:extLst>
              <a:ext uri="{FF2B5EF4-FFF2-40B4-BE49-F238E27FC236}">
                <a16:creationId xmlns:a16="http://schemas.microsoft.com/office/drawing/2014/main" id="{356385F1-0CF9-C57E-B109-6A3DEE9A7403}"/>
              </a:ext>
            </a:extLst>
          </p:cNvPr>
          <p:cNvSpPr/>
          <p:nvPr/>
        </p:nvSpPr>
        <p:spPr>
          <a:xfrm>
            <a:off x="11065947" y="9020280"/>
            <a:ext cx="293049" cy="293049"/>
          </a:xfrm>
          <a:custGeom>
            <a:avLst/>
            <a:gdLst/>
            <a:ahLst/>
            <a:cxnLst/>
            <a:rect l="l" t="t" r="r" b="b"/>
            <a:pathLst>
              <a:path w="293049" h="293049">
                <a:moveTo>
                  <a:pt x="0" y="0"/>
                </a:moveTo>
                <a:lnTo>
                  <a:pt x="293049" y="0"/>
                </a:lnTo>
                <a:lnTo>
                  <a:pt x="293049" y="293048"/>
                </a:lnTo>
                <a:lnTo>
                  <a:pt x="0" y="293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668"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228111" y="6863687"/>
            <a:ext cx="15833114" cy="1600508"/>
            <a:chOff x="0" y="0"/>
            <a:chExt cx="21110819" cy="2134010"/>
          </a:xfrm>
        </p:grpSpPr>
        <p:sp>
          <p:nvSpPr>
            <p:cNvPr id="4" name="Freeform 4"/>
            <p:cNvSpPr/>
            <p:nvPr/>
          </p:nvSpPr>
          <p:spPr>
            <a:xfrm>
              <a:off x="0" y="0"/>
              <a:ext cx="21110821" cy="2134062"/>
            </a:xfrm>
            <a:custGeom>
              <a:avLst/>
              <a:gdLst/>
              <a:ahLst/>
              <a:cxnLst/>
              <a:rect l="l" t="t" r="r" b="b"/>
              <a:pathLst>
                <a:path w="21110821" h="2134062">
                  <a:moveTo>
                    <a:pt x="482368" y="0"/>
                  </a:moveTo>
                  <a:lnTo>
                    <a:pt x="20628459" y="0"/>
                  </a:lnTo>
                  <a:cubicBezTo>
                    <a:pt x="20894810" y="0"/>
                    <a:pt x="21110821" y="62037"/>
                    <a:pt x="21110821" y="138529"/>
                  </a:cubicBezTo>
                  <a:lnTo>
                    <a:pt x="21110821" y="1995528"/>
                  </a:lnTo>
                  <a:cubicBezTo>
                    <a:pt x="21110821" y="2072020"/>
                    <a:pt x="20894810" y="2134062"/>
                    <a:pt x="20628459" y="2134062"/>
                  </a:cubicBezTo>
                  <a:lnTo>
                    <a:pt x="482368" y="2134062"/>
                  </a:lnTo>
                  <a:cubicBezTo>
                    <a:pt x="216015" y="2134062"/>
                    <a:pt x="0" y="2072020"/>
                    <a:pt x="0" y="1995528"/>
                  </a:cubicBezTo>
                  <a:lnTo>
                    <a:pt x="0" y="138529"/>
                  </a:lnTo>
                  <a:cubicBezTo>
                    <a:pt x="0" y="62037"/>
                    <a:pt x="216015" y="0"/>
                    <a:pt x="482368" y="0"/>
                  </a:cubicBezTo>
                  <a:close/>
                </a:path>
              </a:pathLst>
            </a:custGeom>
            <a:solidFill>
              <a:srgbClr val="E68574"/>
            </a:solidFill>
          </p:spPr>
          <p:txBody>
            <a:bodyPr/>
            <a:lstStyle/>
            <a:p>
              <a:endParaRPr lang="en-US"/>
            </a:p>
          </p:txBody>
        </p:sp>
      </p:grpSp>
      <p:sp>
        <p:nvSpPr>
          <p:cNvPr id="5" name="Freeform 5"/>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5">
              <a:extLst>
                <a:ext uri="{96DAC541-7B7A-43D3-8B79-37D633B846F1}">
                  <asvg:svgBlip xmlns:asvg="http://schemas.microsoft.com/office/drawing/2016/SVG/main" r:embed="rId6"/>
                </a:ext>
              </a:extLst>
            </a:blip>
            <a:stretch>
              <a:fillRect t="-593" b="-593"/>
            </a:stretch>
          </a:blipFill>
        </p:spPr>
        <p:txBody>
          <a:bodyPr/>
          <a:lstStyle/>
          <a:p>
            <a:endParaRPr lang="en-US"/>
          </a:p>
        </p:txBody>
      </p:sp>
      <p:sp>
        <p:nvSpPr>
          <p:cNvPr id="6" name="Freeform 6"/>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en-US"/>
          </a:p>
        </p:txBody>
      </p:sp>
      <p:grpSp>
        <p:nvGrpSpPr>
          <p:cNvPr id="7" name="Group 7"/>
          <p:cNvGrpSpPr/>
          <p:nvPr/>
        </p:nvGrpSpPr>
        <p:grpSpPr>
          <a:xfrm>
            <a:off x="15738227" y="542156"/>
            <a:ext cx="596649" cy="973088"/>
            <a:chOff x="0" y="0"/>
            <a:chExt cx="795532" cy="1297451"/>
          </a:xfrm>
        </p:grpSpPr>
        <p:sp>
          <p:nvSpPr>
            <p:cNvPr id="8" name="Freeform 8"/>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en-US"/>
            </a:p>
          </p:txBody>
        </p:sp>
      </p:grpSp>
      <p:sp>
        <p:nvSpPr>
          <p:cNvPr id="9" name="Freeform 9"/>
          <p:cNvSpPr/>
          <p:nvPr/>
        </p:nvSpPr>
        <p:spPr>
          <a:xfrm>
            <a:off x="-314875" y="171450"/>
            <a:ext cx="19234077" cy="6083332"/>
          </a:xfrm>
          <a:custGeom>
            <a:avLst/>
            <a:gdLst/>
            <a:ahLst/>
            <a:cxnLst/>
            <a:rect l="l" t="t" r="r" b="b"/>
            <a:pathLst>
              <a:path w="19234077" h="6083332">
                <a:moveTo>
                  <a:pt x="0" y="0"/>
                </a:moveTo>
                <a:lnTo>
                  <a:pt x="19234077" y="0"/>
                </a:lnTo>
                <a:lnTo>
                  <a:pt x="19234077" y="6083332"/>
                </a:lnTo>
                <a:lnTo>
                  <a:pt x="0" y="6083332"/>
                </a:lnTo>
                <a:lnTo>
                  <a:pt x="0" y="0"/>
                </a:lnTo>
                <a:close/>
              </a:path>
            </a:pathLst>
          </a:custGeom>
          <a:blipFill>
            <a:blip r:embed="rId10"/>
            <a:stretch>
              <a:fillRect t="-107861" b="-108314"/>
            </a:stretch>
          </a:blipFill>
        </p:spPr>
        <p:txBody>
          <a:bodyPr/>
          <a:lstStyle/>
          <a:p>
            <a:endParaRPr lang="en-US"/>
          </a:p>
        </p:txBody>
      </p:sp>
      <p:sp>
        <p:nvSpPr>
          <p:cNvPr id="10" name="Freeform 10"/>
          <p:cNvSpPr/>
          <p:nvPr/>
        </p:nvSpPr>
        <p:spPr>
          <a:xfrm>
            <a:off x="730174" y="6606710"/>
            <a:ext cx="1050261" cy="707613"/>
          </a:xfrm>
          <a:custGeom>
            <a:avLst/>
            <a:gdLst/>
            <a:ahLst/>
            <a:cxnLst/>
            <a:rect l="l" t="t" r="r" b="b"/>
            <a:pathLst>
              <a:path w="1050261" h="707613">
                <a:moveTo>
                  <a:pt x="0" y="0"/>
                </a:moveTo>
                <a:lnTo>
                  <a:pt x="1050261" y="0"/>
                </a:lnTo>
                <a:lnTo>
                  <a:pt x="1050261" y="707614"/>
                </a:lnTo>
                <a:lnTo>
                  <a:pt x="0" y="70761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1" name="Freeform 11"/>
          <p:cNvSpPr/>
          <p:nvPr/>
        </p:nvSpPr>
        <p:spPr>
          <a:xfrm rot="-10736170">
            <a:off x="16495069" y="7959947"/>
            <a:ext cx="1050261" cy="707613"/>
          </a:xfrm>
          <a:custGeom>
            <a:avLst/>
            <a:gdLst/>
            <a:ahLst/>
            <a:cxnLst/>
            <a:rect l="l" t="t" r="r" b="b"/>
            <a:pathLst>
              <a:path w="1050261" h="707613">
                <a:moveTo>
                  <a:pt x="0" y="0"/>
                </a:moveTo>
                <a:lnTo>
                  <a:pt x="1050261" y="0"/>
                </a:lnTo>
                <a:lnTo>
                  <a:pt x="1050261" y="707613"/>
                </a:lnTo>
                <a:lnTo>
                  <a:pt x="0" y="7076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TextBox 12"/>
          <p:cNvSpPr txBox="1"/>
          <p:nvPr/>
        </p:nvSpPr>
        <p:spPr>
          <a:xfrm>
            <a:off x="1763630" y="7225791"/>
            <a:ext cx="15077066" cy="857250"/>
          </a:xfrm>
          <a:prstGeom prst="rect">
            <a:avLst/>
          </a:prstGeom>
        </p:spPr>
        <p:txBody>
          <a:bodyPr lIns="0" tIns="0" rIns="0" bIns="0" rtlCol="0" anchor="t">
            <a:spAutoFit/>
          </a:bodyPr>
          <a:lstStyle/>
          <a:p>
            <a:pPr algn="ctr">
              <a:lnSpc>
                <a:spcPts val="3359"/>
              </a:lnSpc>
            </a:pPr>
            <a:r>
              <a:rPr lang="en-US" sz="2799">
                <a:solidFill>
                  <a:srgbClr val="FFFFFF"/>
                </a:solidFill>
                <a:latin typeface="Arimo"/>
                <a:ea typeface="Arimo"/>
                <a:cs typeface="Arimo"/>
                <a:sym typeface="Arimo"/>
              </a:rPr>
              <a:t>A successful program like Live Your Dream can net public awareness, increase in membership, and net successful fund-raising. The pillars interact and cause each other to grow. </a:t>
            </a:r>
          </a:p>
        </p:txBody>
      </p:sp>
      <p:sp>
        <p:nvSpPr>
          <p:cNvPr id="13" name="TextBox 13"/>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4" name="TextBox 14"/>
          <p:cNvSpPr txBox="1"/>
          <p:nvPr/>
        </p:nvSpPr>
        <p:spPr>
          <a:xfrm>
            <a:off x="10504310" y="8658199"/>
            <a:ext cx="5532242" cy="409575"/>
          </a:xfrm>
          <a:prstGeom prst="rect">
            <a:avLst/>
          </a:prstGeom>
        </p:spPr>
        <p:txBody>
          <a:bodyPr lIns="0" tIns="0" rIns="0" bIns="0" rtlCol="0" anchor="t">
            <a:spAutoFit/>
          </a:bodyPr>
          <a:lstStyle/>
          <a:p>
            <a:pPr algn="just">
              <a:lnSpc>
                <a:spcPts val="3120"/>
              </a:lnSpc>
            </a:pPr>
            <a:r>
              <a:rPr lang="en-US" sz="2600">
                <a:solidFill>
                  <a:srgbClr val="253572"/>
                </a:solidFill>
                <a:latin typeface="Arimo"/>
                <a:ea typeface="Arimo"/>
                <a:cs typeface="Arimo"/>
                <a:sym typeface="Arimo"/>
              </a:rPr>
              <a:t>~ Soroptimist International of Clovis</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sp>
        <p:nvSpPr>
          <p:cNvPr id="2" name="Freeform 2"/>
          <p:cNvSpPr/>
          <p:nvPr/>
        </p:nvSpPr>
        <p:spPr>
          <a:xfrm>
            <a:off x="-333723" y="8281674"/>
            <a:ext cx="18288000" cy="1971954"/>
          </a:xfrm>
          <a:custGeom>
            <a:avLst/>
            <a:gdLst/>
            <a:ahLst/>
            <a:cxnLst/>
            <a:rect l="l" t="t" r="r" b="b"/>
            <a:pathLst>
              <a:path w="18288000" h="1971954">
                <a:moveTo>
                  <a:pt x="0" y="0"/>
                </a:moveTo>
                <a:lnTo>
                  <a:pt x="18288000" y="0"/>
                </a:lnTo>
                <a:lnTo>
                  <a:pt x="18288000" y="1971954"/>
                </a:lnTo>
                <a:lnTo>
                  <a:pt x="0" y="1971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2443952" y="-1144700"/>
            <a:ext cx="13301422" cy="9640571"/>
          </a:xfrm>
          <a:custGeom>
            <a:avLst/>
            <a:gdLst/>
            <a:ahLst/>
            <a:cxnLst/>
            <a:rect l="l" t="t" r="r" b="b"/>
            <a:pathLst>
              <a:path w="13301422" h="9640571">
                <a:moveTo>
                  <a:pt x="0" y="0"/>
                </a:moveTo>
                <a:lnTo>
                  <a:pt x="13301422" y="0"/>
                </a:lnTo>
                <a:lnTo>
                  <a:pt x="13301422" y="9640571"/>
                </a:lnTo>
                <a:lnTo>
                  <a:pt x="0" y="96405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7">
              <a:extLst>
                <a:ext uri="{96DAC541-7B7A-43D3-8B79-37D633B846F1}">
                  <asvg:svgBlip xmlns:asvg="http://schemas.microsoft.com/office/drawing/2016/SVG/main" r:embed="rId8"/>
                </a:ext>
              </a:extLst>
            </a:blip>
            <a:stretch>
              <a:fillRect t="-593" b="-593"/>
            </a:stretch>
          </a:blipFill>
        </p:spPr>
        <p:txBody>
          <a:bodyPr/>
          <a:lstStyle/>
          <a:p>
            <a:endParaRPr lang="en-US"/>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9"/>
              <a:stretch>
                <a:fillRect l="-86" r="-87" b="-1"/>
              </a:stretch>
            </a:blipFill>
          </p:spPr>
          <p:txBody>
            <a:bodyPr/>
            <a:lstStyle/>
            <a:p>
              <a:endParaRPr lang="en-US"/>
            </a:p>
          </p:txBody>
        </p:sp>
      </p:grpSp>
      <p:grpSp>
        <p:nvGrpSpPr>
          <p:cNvPr id="7" name="Group 7"/>
          <p:cNvGrpSpPr/>
          <p:nvPr/>
        </p:nvGrpSpPr>
        <p:grpSpPr>
          <a:xfrm>
            <a:off x="8528681" y="2567177"/>
            <a:ext cx="9422326" cy="6077400"/>
            <a:chOff x="0" y="0"/>
            <a:chExt cx="12563101" cy="8103200"/>
          </a:xfrm>
        </p:grpSpPr>
        <p:sp>
          <p:nvSpPr>
            <p:cNvPr id="8" name="Freeform 8"/>
            <p:cNvSpPr/>
            <p:nvPr/>
          </p:nvSpPr>
          <p:spPr>
            <a:xfrm>
              <a:off x="0" y="0"/>
              <a:ext cx="12563094" cy="8103235"/>
            </a:xfrm>
            <a:custGeom>
              <a:avLst/>
              <a:gdLst/>
              <a:ahLst/>
              <a:cxnLst/>
              <a:rect l="l" t="t" r="r" b="b"/>
              <a:pathLst>
                <a:path w="12563094" h="8103235">
                  <a:moveTo>
                    <a:pt x="0" y="0"/>
                  </a:moveTo>
                  <a:lnTo>
                    <a:pt x="12563094" y="0"/>
                  </a:lnTo>
                  <a:lnTo>
                    <a:pt x="12563094" y="8103235"/>
                  </a:lnTo>
                  <a:lnTo>
                    <a:pt x="0" y="8103235"/>
                  </a:lnTo>
                  <a:lnTo>
                    <a:pt x="0" y="0"/>
                  </a:lnTo>
                  <a:close/>
                </a:path>
              </a:pathLst>
            </a:custGeom>
            <a:blipFill>
              <a:blip r:embed="rId10"/>
              <a:stretch>
                <a:fillRect l="-42" r="-42"/>
              </a:stretch>
            </a:blipFill>
          </p:spPr>
          <p:txBody>
            <a:bodyPr/>
            <a:lstStyle/>
            <a:p>
              <a:endParaRPr lang="en-US"/>
            </a:p>
          </p:txBody>
        </p:sp>
      </p:grpSp>
      <p:sp>
        <p:nvSpPr>
          <p:cNvPr id="9" name="Freeform 9"/>
          <p:cNvSpPr/>
          <p:nvPr/>
        </p:nvSpPr>
        <p:spPr>
          <a:xfrm rot="5400000">
            <a:off x="16142282" y="5180840"/>
            <a:ext cx="2234036" cy="1639224"/>
          </a:xfrm>
          <a:custGeom>
            <a:avLst/>
            <a:gdLst/>
            <a:ahLst/>
            <a:cxnLst/>
            <a:rect l="l" t="t" r="r" b="b"/>
            <a:pathLst>
              <a:path w="2234036" h="1639224">
                <a:moveTo>
                  <a:pt x="0" y="0"/>
                </a:moveTo>
                <a:lnTo>
                  <a:pt x="2234036" y="0"/>
                </a:lnTo>
                <a:lnTo>
                  <a:pt x="2234036" y="1639224"/>
                </a:lnTo>
                <a:lnTo>
                  <a:pt x="0" y="163922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0" name="TextBox 10"/>
          <p:cNvSpPr txBox="1"/>
          <p:nvPr/>
        </p:nvSpPr>
        <p:spPr>
          <a:xfrm>
            <a:off x="1677349" y="1306424"/>
            <a:ext cx="8561017" cy="1758316"/>
          </a:xfrm>
          <a:prstGeom prst="rect">
            <a:avLst/>
          </a:prstGeom>
        </p:spPr>
        <p:txBody>
          <a:bodyPr lIns="0" tIns="0" rIns="0" bIns="0" rtlCol="0" anchor="t">
            <a:spAutoFit/>
          </a:bodyPr>
          <a:lstStyle/>
          <a:p>
            <a:pPr algn="l">
              <a:lnSpc>
                <a:spcPts val="6600"/>
              </a:lnSpc>
            </a:pPr>
            <a:r>
              <a:rPr lang="en-US" sz="6600" dirty="0">
                <a:solidFill>
                  <a:srgbClr val="F69170"/>
                </a:solidFill>
                <a:latin typeface="Effra 1" panose="020B0604020202020204" charset="0"/>
                <a:ea typeface="Arimo"/>
                <a:cs typeface="Arimo"/>
                <a:sym typeface="Arimo"/>
              </a:rPr>
              <a:t>Big Goal Accelerator Projects</a:t>
            </a:r>
          </a:p>
        </p:txBody>
      </p:sp>
      <p:sp>
        <p:nvSpPr>
          <p:cNvPr id="11" name="TextBox 11"/>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2" name="TextBox 12"/>
          <p:cNvSpPr txBox="1"/>
          <p:nvPr/>
        </p:nvSpPr>
        <p:spPr>
          <a:xfrm>
            <a:off x="9927094" y="3657600"/>
            <a:ext cx="6625499" cy="2828925"/>
          </a:xfrm>
          <a:prstGeom prst="rect">
            <a:avLst/>
          </a:prstGeom>
        </p:spPr>
        <p:txBody>
          <a:bodyPr lIns="0" tIns="0" rIns="0" bIns="0" rtlCol="0" anchor="t">
            <a:spAutoFit/>
          </a:bodyPr>
          <a:lstStyle/>
          <a:p>
            <a:pPr algn="ctr">
              <a:lnSpc>
                <a:spcPts val="8400"/>
              </a:lnSpc>
            </a:pPr>
            <a:r>
              <a:rPr lang="en-US" sz="6000" dirty="0">
                <a:solidFill>
                  <a:srgbClr val="93C9D0"/>
                </a:solidFill>
                <a:latin typeface="Effra 1" panose="020B0604020202020204" charset="0"/>
                <a:ea typeface="Arimo"/>
                <a:cs typeface="Arimo"/>
                <a:sym typeface="Arimo"/>
              </a:rPr>
              <a:t>Buy 2 laptops</a:t>
            </a:r>
          </a:p>
          <a:p>
            <a:pPr algn="ctr">
              <a:lnSpc>
                <a:spcPts val="5599"/>
              </a:lnSpc>
            </a:pPr>
            <a:r>
              <a:rPr lang="en-US" sz="3999" dirty="0">
                <a:solidFill>
                  <a:srgbClr val="93C9D0"/>
                </a:solidFill>
                <a:latin typeface="Effra 1" panose="020B0604020202020204" charset="0"/>
                <a:ea typeface="Arimo"/>
                <a:cs typeface="Arimo"/>
                <a:sym typeface="Arimo"/>
              </a:rPr>
              <a:t>versus</a:t>
            </a:r>
          </a:p>
          <a:p>
            <a:pPr algn="ctr">
              <a:lnSpc>
                <a:spcPts val="8400"/>
              </a:lnSpc>
            </a:pPr>
            <a:r>
              <a:rPr lang="en-US" sz="6000" dirty="0">
                <a:solidFill>
                  <a:srgbClr val="93C9D0"/>
                </a:solidFill>
                <a:latin typeface="Effra 1" panose="020B0604020202020204" charset="0"/>
                <a:ea typeface="Arimo"/>
                <a:cs typeface="Arimo"/>
                <a:sym typeface="Arimo"/>
              </a:rPr>
              <a:t>Host a class for 50</a:t>
            </a:r>
          </a:p>
        </p:txBody>
      </p:sp>
      <p:sp>
        <p:nvSpPr>
          <p:cNvPr id="13" name="TextBox 13"/>
          <p:cNvSpPr txBox="1"/>
          <p:nvPr/>
        </p:nvSpPr>
        <p:spPr>
          <a:xfrm>
            <a:off x="1677349" y="3895816"/>
            <a:ext cx="7132928" cy="1836913"/>
          </a:xfrm>
          <a:prstGeom prst="rect">
            <a:avLst/>
          </a:prstGeom>
        </p:spPr>
        <p:txBody>
          <a:bodyPr lIns="0" tIns="0" rIns="0" bIns="0" rtlCol="0" anchor="t">
            <a:spAutoFit/>
          </a:bodyPr>
          <a:lstStyle/>
          <a:p>
            <a:pPr algn="l">
              <a:lnSpc>
                <a:spcPts val="4899"/>
              </a:lnSpc>
            </a:pPr>
            <a:r>
              <a:rPr lang="en-US" sz="3499" dirty="0">
                <a:solidFill>
                  <a:srgbClr val="F5EFEB"/>
                </a:solidFill>
                <a:latin typeface="Effra 1" panose="020B0604020202020204" charset="0"/>
                <a:ea typeface="Arimo"/>
                <a:cs typeface="Arimo"/>
                <a:sym typeface="Arimo"/>
              </a:rPr>
              <a:t>What can you change or add to existing projects to make it eligible?</a:t>
            </a:r>
          </a:p>
        </p:txBody>
      </p:sp>
      <p:sp>
        <p:nvSpPr>
          <p:cNvPr id="14" name="TextBox 14"/>
          <p:cNvSpPr txBox="1"/>
          <p:nvPr/>
        </p:nvSpPr>
        <p:spPr>
          <a:xfrm>
            <a:off x="1626896" y="6104419"/>
            <a:ext cx="6829873" cy="1854201"/>
          </a:xfrm>
          <a:prstGeom prst="rect">
            <a:avLst/>
          </a:prstGeom>
        </p:spPr>
        <p:txBody>
          <a:bodyPr lIns="0" tIns="0" rIns="0" bIns="0" rtlCol="0" anchor="t">
            <a:spAutoFit/>
          </a:bodyPr>
          <a:lstStyle/>
          <a:p>
            <a:pPr algn="l">
              <a:lnSpc>
                <a:spcPts val="4899"/>
              </a:lnSpc>
            </a:pPr>
            <a:r>
              <a:rPr lang="en-US" sz="3499" dirty="0">
                <a:solidFill>
                  <a:srgbClr val="F5EFEB"/>
                </a:solidFill>
                <a:latin typeface="Effra 1" panose="020B0604020202020204" charset="0"/>
                <a:ea typeface="Arimo"/>
                <a:cs typeface="Arimo"/>
                <a:sym typeface="Arimo"/>
              </a:rPr>
              <a:t>Choose a new project that has the potential to reach many women and girls.</a:t>
            </a:r>
          </a:p>
        </p:txBody>
      </p:sp>
      <p:sp>
        <p:nvSpPr>
          <p:cNvPr id="15" name="Freeform 15"/>
          <p:cNvSpPr/>
          <p:nvPr/>
        </p:nvSpPr>
        <p:spPr>
          <a:xfrm>
            <a:off x="1079152" y="4016255"/>
            <a:ext cx="377230" cy="377230"/>
          </a:xfrm>
          <a:custGeom>
            <a:avLst/>
            <a:gdLst/>
            <a:ahLst/>
            <a:cxnLst/>
            <a:rect l="l" t="t" r="r" b="b"/>
            <a:pathLst>
              <a:path w="377230" h="377230">
                <a:moveTo>
                  <a:pt x="0" y="0"/>
                </a:moveTo>
                <a:lnTo>
                  <a:pt x="377231" y="0"/>
                </a:lnTo>
                <a:lnTo>
                  <a:pt x="377231" y="377230"/>
                </a:lnTo>
                <a:lnTo>
                  <a:pt x="0" y="3772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Freeform 16"/>
          <p:cNvSpPr/>
          <p:nvPr/>
        </p:nvSpPr>
        <p:spPr>
          <a:xfrm>
            <a:off x="1028700" y="6284287"/>
            <a:ext cx="377230" cy="377230"/>
          </a:xfrm>
          <a:custGeom>
            <a:avLst/>
            <a:gdLst/>
            <a:ahLst/>
            <a:cxnLst/>
            <a:rect l="l" t="t" r="r" b="b"/>
            <a:pathLst>
              <a:path w="377230" h="377230">
                <a:moveTo>
                  <a:pt x="0" y="0"/>
                </a:moveTo>
                <a:lnTo>
                  <a:pt x="377230" y="0"/>
                </a:lnTo>
                <a:lnTo>
                  <a:pt x="377230" y="377231"/>
                </a:lnTo>
                <a:lnTo>
                  <a:pt x="0" y="37723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7" name="TextBox 17"/>
          <p:cNvSpPr txBox="1"/>
          <p:nvPr/>
        </p:nvSpPr>
        <p:spPr>
          <a:xfrm>
            <a:off x="328943" y="230654"/>
            <a:ext cx="4929455" cy="733149"/>
          </a:xfrm>
          <a:prstGeom prst="rect">
            <a:avLst/>
          </a:prstGeom>
        </p:spPr>
        <p:txBody>
          <a:bodyPr lIns="0" tIns="0" rIns="0" bIns="0" rtlCol="0" anchor="t">
            <a:spAutoFit/>
          </a:bodyPr>
          <a:lstStyle/>
          <a:p>
            <a:pPr algn="l">
              <a:lnSpc>
                <a:spcPts val="6159"/>
              </a:lnSpc>
            </a:pPr>
            <a:r>
              <a:rPr lang="en-US" sz="4399" dirty="0">
                <a:solidFill>
                  <a:srgbClr val="F5EFEB"/>
                </a:solidFill>
                <a:latin typeface="Effra 1" panose="020B0604020202020204" charset="0"/>
                <a:ea typeface="Arimo"/>
                <a:cs typeface="Arimo"/>
                <a:sym typeface="Arimo"/>
              </a:rPr>
              <a:t>TIPS: </a:t>
            </a:r>
          </a:p>
        </p:txBody>
      </p:sp>
      <p:sp>
        <p:nvSpPr>
          <p:cNvPr id="18" name="AutoShape 18"/>
          <p:cNvSpPr/>
          <p:nvPr/>
        </p:nvSpPr>
        <p:spPr>
          <a:xfrm>
            <a:off x="1677349" y="3301815"/>
            <a:ext cx="6492240" cy="0"/>
          </a:xfrm>
          <a:prstGeom prst="line">
            <a:avLst/>
          </a:prstGeom>
          <a:ln w="38100" cap="flat">
            <a:solidFill>
              <a:srgbClr val="F5EFEB"/>
            </a:solidFill>
            <a:prstDash val="solid"/>
            <a:headEnd type="none" w="sm" len="sm"/>
            <a:tailEnd type="none" w="sm" len="sm"/>
          </a:ln>
        </p:spPr>
        <p:txBody>
          <a:bodyPr/>
          <a:lstStyle/>
          <a:p>
            <a:endParaRPr lang="en-US"/>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6350063" y="-749061"/>
            <a:ext cx="12565804" cy="8290381"/>
            <a:chOff x="0" y="0"/>
            <a:chExt cx="16754405" cy="11053841"/>
          </a:xfrm>
        </p:grpSpPr>
        <p:sp>
          <p:nvSpPr>
            <p:cNvPr id="3" name="Freeform 3"/>
            <p:cNvSpPr/>
            <p:nvPr/>
          </p:nvSpPr>
          <p:spPr>
            <a:xfrm>
              <a:off x="0" y="0"/>
              <a:ext cx="16754348" cy="11053826"/>
            </a:xfrm>
            <a:custGeom>
              <a:avLst/>
              <a:gdLst/>
              <a:ahLst/>
              <a:cxnLst/>
              <a:rect l="l" t="t" r="r" b="b"/>
              <a:pathLst>
                <a:path w="16754348" h="11053826">
                  <a:moveTo>
                    <a:pt x="0" y="0"/>
                  </a:moveTo>
                  <a:lnTo>
                    <a:pt x="16754348" y="0"/>
                  </a:lnTo>
                  <a:lnTo>
                    <a:pt x="16754348" y="11053826"/>
                  </a:lnTo>
                  <a:lnTo>
                    <a:pt x="0" y="11053826"/>
                  </a:lnTo>
                  <a:lnTo>
                    <a:pt x="0" y="0"/>
                  </a:lnTo>
                  <a:close/>
                </a:path>
              </a:pathLst>
            </a:custGeom>
            <a:blipFill>
              <a:blip r:embed="rId3">
                <a:alphaModFix amt="90000"/>
              </a:blip>
              <a:stretch>
                <a:fillRect b="-14056"/>
              </a:stretch>
            </a:blipFill>
          </p:spPr>
          <p:txBody>
            <a:bodyPr/>
            <a:lstStyle/>
            <a:p>
              <a:endParaRPr lang="en-US"/>
            </a:p>
          </p:txBody>
        </p:sp>
      </p:gr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en-US"/>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en-US"/>
            </a:p>
          </p:txBody>
        </p:sp>
      </p:grpSp>
      <p:grpSp>
        <p:nvGrpSpPr>
          <p:cNvPr id="7" name="Group 7"/>
          <p:cNvGrpSpPr/>
          <p:nvPr/>
        </p:nvGrpSpPr>
        <p:grpSpPr>
          <a:xfrm>
            <a:off x="-573155" y="5548393"/>
            <a:ext cx="7795365" cy="6227315"/>
            <a:chOff x="0" y="0"/>
            <a:chExt cx="2102439" cy="1638647"/>
          </a:xfrm>
        </p:grpSpPr>
        <p:sp>
          <p:nvSpPr>
            <p:cNvPr id="8" name="Freeform 8"/>
            <p:cNvSpPr/>
            <p:nvPr/>
          </p:nvSpPr>
          <p:spPr>
            <a:xfrm>
              <a:off x="0" y="0"/>
              <a:ext cx="2102439" cy="1638647"/>
            </a:xfrm>
            <a:custGeom>
              <a:avLst/>
              <a:gdLst/>
              <a:ahLst/>
              <a:cxnLst/>
              <a:rect l="l" t="t" r="r" b="b"/>
              <a:pathLst>
                <a:path w="2102439" h="1638647">
                  <a:moveTo>
                    <a:pt x="49462" y="0"/>
                  </a:moveTo>
                  <a:lnTo>
                    <a:pt x="2052978" y="0"/>
                  </a:lnTo>
                  <a:cubicBezTo>
                    <a:pt x="2080295" y="0"/>
                    <a:pt x="2102439" y="22145"/>
                    <a:pt x="2102439" y="49462"/>
                  </a:cubicBezTo>
                  <a:lnTo>
                    <a:pt x="2102439" y="1589185"/>
                  </a:lnTo>
                  <a:cubicBezTo>
                    <a:pt x="2102439" y="1616502"/>
                    <a:pt x="2080295" y="1638647"/>
                    <a:pt x="2052978" y="1638647"/>
                  </a:cubicBezTo>
                  <a:lnTo>
                    <a:pt x="49462" y="1638647"/>
                  </a:lnTo>
                  <a:cubicBezTo>
                    <a:pt x="22145" y="1638647"/>
                    <a:pt x="0" y="1616502"/>
                    <a:pt x="0" y="1589185"/>
                  </a:cubicBezTo>
                  <a:lnTo>
                    <a:pt x="0" y="49462"/>
                  </a:lnTo>
                  <a:cubicBezTo>
                    <a:pt x="0" y="22145"/>
                    <a:pt x="22145" y="0"/>
                    <a:pt x="49462" y="0"/>
                  </a:cubicBezTo>
                  <a:close/>
                </a:path>
              </a:pathLst>
            </a:custGeom>
            <a:solidFill>
              <a:srgbClr val="F5EFEB"/>
            </a:solidFill>
          </p:spPr>
          <p:txBody>
            <a:bodyPr/>
            <a:lstStyle/>
            <a:p>
              <a:endParaRPr lang="en-US"/>
            </a:p>
          </p:txBody>
        </p:sp>
        <p:sp>
          <p:nvSpPr>
            <p:cNvPr id="9" name="TextBox 9"/>
            <p:cNvSpPr txBox="1"/>
            <p:nvPr/>
          </p:nvSpPr>
          <p:spPr>
            <a:xfrm>
              <a:off x="0" y="-19050"/>
              <a:ext cx="2102439" cy="1657697"/>
            </a:xfrm>
            <a:prstGeom prst="rect">
              <a:avLst/>
            </a:prstGeom>
          </p:spPr>
          <p:txBody>
            <a:bodyPr lIns="50800" tIns="50800" rIns="50800" bIns="50800" rtlCol="0" anchor="ctr"/>
            <a:lstStyle/>
            <a:p>
              <a:pPr algn="ctr">
                <a:lnSpc>
                  <a:spcPts val="1680"/>
                </a:lnSpc>
              </a:pPr>
              <a:endParaRPr/>
            </a:p>
          </p:txBody>
        </p:sp>
      </p:grpSp>
      <p:sp>
        <p:nvSpPr>
          <p:cNvPr id="10" name="TextBox 10"/>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2" name="TextBox 12"/>
          <p:cNvSpPr txBox="1"/>
          <p:nvPr/>
        </p:nvSpPr>
        <p:spPr>
          <a:xfrm>
            <a:off x="10060170" y="7847609"/>
            <a:ext cx="7921076" cy="2038845"/>
          </a:xfrm>
          <a:prstGeom prst="rect">
            <a:avLst/>
          </a:prstGeom>
        </p:spPr>
        <p:txBody>
          <a:bodyPr lIns="0" tIns="0" rIns="0" bIns="0" rtlCol="0" anchor="t">
            <a:spAutoFit/>
          </a:bodyPr>
          <a:lstStyle/>
          <a:p>
            <a:pPr algn="r">
              <a:lnSpc>
                <a:spcPts val="4500"/>
              </a:lnSpc>
            </a:pPr>
            <a:r>
              <a:rPr lang="en-US" sz="3000" dirty="0">
                <a:solidFill>
                  <a:srgbClr val="F5EFEB"/>
                </a:solidFill>
                <a:latin typeface="Effra 1" panose="020B0604020202020204" charset="0"/>
                <a:ea typeface="Arimo"/>
                <a:cs typeface="Arimo"/>
                <a:sym typeface="Arimo"/>
              </a:rPr>
              <a:t>Soroptimist International of El Cerrito </a:t>
            </a:r>
          </a:p>
          <a:p>
            <a:pPr algn="r">
              <a:lnSpc>
                <a:spcPts val="4200"/>
              </a:lnSpc>
            </a:pPr>
            <a:r>
              <a:rPr lang="en-US" sz="2800" dirty="0">
                <a:solidFill>
                  <a:srgbClr val="F5EFEB"/>
                </a:solidFill>
                <a:latin typeface="Effra 1" panose="020B0604020202020204" charset="0"/>
                <a:ea typeface="Arimo"/>
                <a:cs typeface="Arimo"/>
                <a:sym typeface="Arimo"/>
              </a:rPr>
              <a:t>(Founder Region)</a:t>
            </a:r>
          </a:p>
          <a:p>
            <a:pPr algn="r">
              <a:lnSpc>
                <a:spcPts val="3711"/>
              </a:lnSpc>
            </a:pPr>
            <a:r>
              <a:rPr lang="en-US" sz="2474" dirty="0">
                <a:solidFill>
                  <a:srgbClr val="F5EFEB"/>
                </a:solidFill>
                <a:latin typeface="Effra 1" panose="020B0604020202020204" charset="0"/>
                <a:ea typeface="Arimo"/>
                <a:cs typeface="Arimo"/>
                <a:sym typeface="Arimo"/>
              </a:rPr>
              <a:t>Big Goal Accelerator Project 2022-2023</a:t>
            </a:r>
          </a:p>
          <a:p>
            <a:pPr algn="r">
              <a:lnSpc>
                <a:spcPts val="3711"/>
              </a:lnSpc>
            </a:pPr>
            <a:r>
              <a:rPr lang="en-US" sz="2474" dirty="0">
                <a:solidFill>
                  <a:srgbClr val="F5EFEB"/>
                </a:solidFill>
                <a:latin typeface="Effra 1" panose="020B0604020202020204" charset="0"/>
                <a:ea typeface="Arimo"/>
                <a:cs typeface="Arimo"/>
                <a:sym typeface="Arimo"/>
              </a:rPr>
              <a:t>Menstrual Kits</a:t>
            </a:r>
          </a:p>
        </p:txBody>
      </p:sp>
      <p:sp>
        <p:nvSpPr>
          <p:cNvPr id="13" name="TextBox 13"/>
          <p:cNvSpPr txBox="1"/>
          <p:nvPr/>
        </p:nvSpPr>
        <p:spPr>
          <a:xfrm>
            <a:off x="522790" y="6040660"/>
            <a:ext cx="6281856" cy="2308324"/>
          </a:xfrm>
          <a:prstGeom prst="rect">
            <a:avLst/>
          </a:prstGeom>
        </p:spPr>
        <p:txBody>
          <a:bodyPr lIns="0" tIns="0" rIns="0" bIns="0" rtlCol="0" anchor="t">
            <a:spAutoFit/>
          </a:bodyPr>
          <a:lstStyle/>
          <a:p>
            <a:pPr>
              <a:lnSpc>
                <a:spcPts val="6000"/>
              </a:lnSpc>
            </a:pPr>
            <a:r>
              <a:rPr lang="en-US" sz="5000" dirty="0">
                <a:solidFill>
                  <a:srgbClr val="293374"/>
                </a:solidFill>
                <a:latin typeface="Effra 1"/>
                <a:sym typeface="Arimo"/>
              </a:rPr>
              <a:t>Pick a project that reaches many women and girls!</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1577222" y="-892329"/>
            <a:ext cx="12111157" cy="8069058"/>
          </a:xfrm>
          <a:custGeom>
            <a:avLst/>
            <a:gdLst/>
            <a:ahLst/>
            <a:cxnLst/>
            <a:rect l="l" t="t" r="r" b="b"/>
            <a:pathLst>
              <a:path w="12111157" h="8069058">
                <a:moveTo>
                  <a:pt x="0" y="0"/>
                </a:moveTo>
                <a:lnTo>
                  <a:pt x="12111156" y="0"/>
                </a:lnTo>
                <a:lnTo>
                  <a:pt x="12111156" y="8069059"/>
                </a:lnTo>
                <a:lnTo>
                  <a:pt x="0" y="8069059"/>
                </a:lnTo>
                <a:lnTo>
                  <a:pt x="0" y="0"/>
                </a:lnTo>
                <a:close/>
              </a:path>
            </a:pathLst>
          </a:custGeom>
          <a:blipFill>
            <a:blip r:embed="rId3"/>
            <a:stretch>
              <a:fillRect/>
            </a:stretch>
          </a:blipFill>
        </p:spPr>
        <p:txBody>
          <a:bodyPr/>
          <a:lstStyle/>
          <a:p>
            <a:endParaRPr lang="en-US"/>
          </a:p>
        </p:txBody>
      </p:sp>
      <p:sp>
        <p:nvSpPr>
          <p:cNvPr id="3" name="Freeform 3"/>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en-US"/>
          </a:p>
        </p:txBody>
      </p:sp>
      <p:grpSp>
        <p:nvGrpSpPr>
          <p:cNvPr id="4" name="Group 4"/>
          <p:cNvGrpSpPr/>
          <p:nvPr/>
        </p:nvGrpSpPr>
        <p:grpSpPr>
          <a:xfrm>
            <a:off x="15738227" y="5421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en-US"/>
            </a:p>
          </p:txBody>
        </p:sp>
      </p:grpSp>
      <p:grpSp>
        <p:nvGrpSpPr>
          <p:cNvPr id="6" name="Group 6"/>
          <p:cNvGrpSpPr/>
          <p:nvPr/>
        </p:nvGrpSpPr>
        <p:grpSpPr>
          <a:xfrm>
            <a:off x="8989914" y="4863680"/>
            <a:ext cx="10743867" cy="6221736"/>
            <a:chOff x="0" y="0"/>
            <a:chExt cx="2829660" cy="1638647"/>
          </a:xfrm>
        </p:grpSpPr>
        <p:sp>
          <p:nvSpPr>
            <p:cNvPr id="7" name="Freeform 7"/>
            <p:cNvSpPr/>
            <p:nvPr/>
          </p:nvSpPr>
          <p:spPr>
            <a:xfrm>
              <a:off x="0" y="0"/>
              <a:ext cx="2829660" cy="1638647"/>
            </a:xfrm>
            <a:custGeom>
              <a:avLst/>
              <a:gdLst/>
              <a:ahLst/>
              <a:cxnLst/>
              <a:rect l="l" t="t" r="r" b="b"/>
              <a:pathLst>
                <a:path w="2829660" h="1638647">
                  <a:moveTo>
                    <a:pt x="36750" y="0"/>
                  </a:moveTo>
                  <a:lnTo>
                    <a:pt x="2792910" y="0"/>
                  </a:lnTo>
                  <a:cubicBezTo>
                    <a:pt x="2813207" y="0"/>
                    <a:pt x="2829660" y="16454"/>
                    <a:pt x="2829660" y="36750"/>
                  </a:cubicBezTo>
                  <a:lnTo>
                    <a:pt x="2829660" y="1601897"/>
                  </a:lnTo>
                  <a:cubicBezTo>
                    <a:pt x="2829660" y="1622193"/>
                    <a:pt x="2813207" y="1638647"/>
                    <a:pt x="2792910" y="1638647"/>
                  </a:cubicBezTo>
                  <a:lnTo>
                    <a:pt x="36750" y="1638647"/>
                  </a:lnTo>
                  <a:cubicBezTo>
                    <a:pt x="16454" y="1638647"/>
                    <a:pt x="0" y="1622193"/>
                    <a:pt x="0" y="1601897"/>
                  </a:cubicBezTo>
                  <a:lnTo>
                    <a:pt x="0" y="36750"/>
                  </a:lnTo>
                  <a:cubicBezTo>
                    <a:pt x="0" y="16454"/>
                    <a:pt x="16454" y="0"/>
                    <a:pt x="36750" y="0"/>
                  </a:cubicBezTo>
                  <a:close/>
                </a:path>
              </a:pathLst>
            </a:custGeom>
            <a:solidFill>
              <a:srgbClr val="F5EFEB"/>
            </a:solidFill>
          </p:spPr>
          <p:txBody>
            <a:bodyPr/>
            <a:lstStyle/>
            <a:p>
              <a:endParaRPr lang="en-US"/>
            </a:p>
          </p:txBody>
        </p:sp>
        <p:sp>
          <p:nvSpPr>
            <p:cNvPr id="8" name="TextBox 8"/>
            <p:cNvSpPr txBox="1"/>
            <p:nvPr/>
          </p:nvSpPr>
          <p:spPr>
            <a:xfrm>
              <a:off x="0" y="-19050"/>
              <a:ext cx="2829660" cy="1657697"/>
            </a:xfrm>
            <a:prstGeom prst="rect">
              <a:avLst/>
            </a:prstGeom>
          </p:spPr>
          <p:txBody>
            <a:bodyPr lIns="50800" tIns="50800" rIns="50800" bIns="50800" rtlCol="0" anchor="ctr"/>
            <a:lstStyle/>
            <a:p>
              <a:pPr algn="ctr">
                <a:lnSpc>
                  <a:spcPts val="1680"/>
                </a:lnSpc>
              </a:pPr>
              <a:endParaRPr/>
            </a:p>
          </p:txBody>
        </p:sp>
      </p:grpSp>
      <p:sp>
        <p:nvSpPr>
          <p:cNvPr id="9" name="TextBox 9"/>
          <p:cNvSpPr txBox="1"/>
          <p:nvPr/>
        </p:nvSpPr>
        <p:spPr>
          <a:xfrm>
            <a:off x="9774207" y="5283786"/>
            <a:ext cx="7485092" cy="1266809"/>
          </a:xfrm>
          <a:prstGeom prst="rect">
            <a:avLst/>
          </a:prstGeom>
        </p:spPr>
        <p:txBody>
          <a:bodyPr lIns="0" tIns="0" rIns="0" bIns="0" rtlCol="0" anchor="t">
            <a:spAutoFit/>
          </a:bodyPr>
          <a:lstStyle/>
          <a:p>
            <a:pPr algn="l">
              <a:lnSpc>
                <a:spcPts val="5520"/>
              </a:lnSpc>
            </a:pPr>
            <a:r>
              <a:rPr lang="en-US" sz="4600" dirty="0">
                <a:solidFill>
                  <a:srgbClr val="253572"/>
                </a:solidFill>
                <a:latin typeface="Effra 1" panose="020B0604020202020204" charset="0"/>
                <a:ea typeface="Arimo"/>
                <a:cs typeface="Arimo"/>
                <a:sym typeface="Arimo"/>
              </a:rPr>
              <a:t>Soroptimist Niigata-Nishi </a:t>
            </a:r>
          </a:p>
          <a:p>
            <a:pPr algn="l">
              <a:lnSpc>
                <a:spcPts val="4320"/>
              </a:lnSpc>
            </a:pPr>
            <a:r>
              <a:rPr lang="en-US" sz="3600" dirty="0">
                <a:solidFill>
                  <a:srgbClr val="253572"/>
                </a:solidFill>
                <a:latin typeface="Effra 1" panose="020B0604020202020204" charset="0"/>
                <a:ea typeface="Arimo"/>
                <a:cs typeface="Arimo"/>
                <a:sym typeface="Arimo"/>
              </a:rPr>
              <a:t>(Japan Higashi Region)</a:t>
            </a:r>
          </a:p>
        </p:txBody>
      </p:sp>
      <p:sp>
        <p:nvSpPr>
          <p:cNvPr id="11" name="TextBox 11"/>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12" name="TextBox 12"/>
          <p:cNvSpPr txBox="1"/>
          <p:nvPr/>
        </p:nvSpPr>
        <p:spPr>
          <a:xfrm>
            <a:off x="11104609" y="2661633"/>
            <a:ext cx="6514476" cy="1652953"/>
          </a:xfrm>
          <a:prstGeom prst="rect">
            <a:avLst/>
          </a:prstGeom>
        </p:spPr>
        <p:txBody>
          <a:bodyPr wrap="square" lIns="0" tIns="0" rIns="0" bIns="0" rtlCol="0" anchor="t">
            <a:spAutoFit/>
          </a:bodyPr>
          <a:lstStyle/>
          <a:p>
            <a:pPr algn="ctr">
              <a:lnSpc>
                <a:spcPts val="6719"/>
              </a:lnSpc>
            </a:pPr>
            <a:r>
              <a:rPr lang="en-US" sz="4800" dirty="0">
                <a:solidFill>
                  <a:srgbClr val="F69170"/>
                </a:solidFill>
                <a:latin typeface="Effra 1" panose="020B0604020202020204" charset="0"/>
                <a:ea typeface="Arimo"/>
                <a:cs typeface="Arimo"/>
                <a:sym typeface="Arimo"/>
              </a:rPr>
              <a:t>Add a new component to an existing project!</a:t>
            </a:r>
          </a:p>
        </p:txBody>
      </p:sp>
      <p:sp>
        <p:nvSpPr>
          <p:cNvPr id="14" name="TextBox 13">
            <a:extLst>
              <a:ext uri="{FF2B5EF4-FFF2-40B4-BE49-F238E27FC236}">
                <a16:creationId xmlns:a16="http://schemas.microsoft.com/office/drawing/2014/main" id="{66A4A0E8-2F1F-E265-7384-5EF94A9FAF31}"/>
              </a:ext>
            </a:extLst>
          </p:cNvPr>
          <p:cNvSpPr txBox="1"/>
          <p:nvPr/>
        </p:nvSpPr>
        <p:spPr>
          <a:xfrm>
            <a:off x="9774206" y="7297431"/>
            <a:ext cx="7366919" cy="1025922"/>
          </a:xfrm>
          <a:prstGeom prst="rect">
            <a:avLst/>
          </a:prstGeom>
        </p:spPr>
        <p:txBody>
          <a:bodyPr wrap="square" lIns="0" tIns="0" rIns="0" bIns="0" rtlCol="0" anchor="t">
            <a:spAutoFit/>
          </a:bodyPr>
          <a:lstStyle/>
          <a:p>
            <a:pPr>
              <a:lnSpc>
                <a:spcPts val="3959"/>
              </a:lnSpc>
            </a:pPr>
            <a:r>
              <a:rPr lang="en-US" sz="3200" dirty="0">
                <a:solidFill>
                  <a:srgbClr val="F69170"/>
                </a:solidFill>
                <a:latin typeface="Effra 2" panose="020B0604020202020204" charset="0"/>
                <a:ea typeface="Arimo"/>
                <a:cs typeface="Arimo"/>
                <a:sym typeface="Arimo"/>
              </a:rPr>
              <a:t>2 new scholarships for young adult women who lived in a group home</a:t>
            </a:r>
          </a:p>
        </p:txBody>
      </p:sp>
      <p:cxnSp>
        <p:nvCxnSpPr>
          <p:cNvPr id="15" name="Straight Connector 14">
            <a:extLst>
              <a:ext uri="{FF2B5EF4-FFF2-40B4-BE49-F238E27FC236}">
                <a16:creationId xmlns:a16="http://schemas.microsoft.com/office/drawing/2014/main" id="{16DC6CEE-4966-BF5B-31E7-049B7403E57E}"/>
              </a:ext>
            </a:extLst>
          </p:cNvPr>
          <p:cNvCxnSpPr>
            <a:cxnSpLocks/>
          </p:cNvCxnSpPr>
          <p:nvPr/>
        </p:nvCxnSpPr>
        <p:spPr>
          <a:xfrm>
            <a:off x="9774207" y="6797775"/>
            <a:ext cx="6681496" cy="0"/>
          </a:xfrm>
          <a:prstGeom prst="line">
            <a:avLst/>
          </a:prstGeom>
          <a:ln>
            <a:solidFill>
              <a:srgbClr val="25357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8A05B47-2463-E543-7D32-B30F0FF41CB8}"/>
              </a:ext>
            </a:extLst>
          </p:cNvPr>
          <p:cNvSpPr txBox="1"/>
          <p:nvPr/>
        </p:nvSpPr>
        <p:spPr>
          <a:xfrm>
            <a:off x="9774207" y="8840589"/>
            <a:ext cx="7485092" cy="1025922"/>
          </a:xfrm>
          <a:prstGeom prst="rect">
            <a:avLst/>
          </a:prstGeom>
        </p:spPr>
        <p:txBody>
          <a:bodyPr wrap="square" lIns="0" tIns="0" rIns="0" bIns="0" rtlCol="0" anchor="t">
            <a:spAutoFit/>
          </a:bodyPr>
          <a:lstStyle/>
          <a:p>
            <a:pPr>
              <a:lnSpc>
                <a:spcPts val="3959"/>
              </a:lnSpc>
            </a:pPr>
            <a:r>
              <a:rPr lang="en-US" sz="3600" dirty="0">
                <a:solidFill>
                  <a:srgbClr val="293374"/>
                </a:solidFill>
                <a:latin typeface="Effra 1" panose="020B0604020202020204" charset="0"/>
                <a:ea typeface="Arimo"/>
                <a:cs typeface="Arimo"/>
                <a:sym typeface="Arimo"/>
              </a:rPr>
              <a:t>They turned an existing project into a Big Goal Accelerator Project!</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4148546" y="-45593"/>
            <a:ext cx="18288000" cy="1220724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3"/>
            <a:stretch>
              <a:fillRect/>
            </a:stretch>
          </a:blipFill>
        </p:spPr>
        <p:txBody>
          <a:bodyPr/>
          <a:lstStyle/>
          <a:p>
            <a:endParaRPr lang="en-US"/>
          </a:p>
        </p:txBody>
      </p:sp>
      <p:sp>
        <p:nvSpPr>
          <p:cNvPr id="3" name="Freeform 3"/>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t="-593" b="-593"/>
            </a:stretch>
          </a:blipFill>
        </p:spPr>
        <p:txBody>
          <a:bodyPr/>
          <a:lstStyle/>
          <a:p>
            <a:endParaRPr lang="en-US"/>
          </a:p>
        </p:txBody>
      </p:sp>
      <p:grpSp>
        <p:nvGrpSpPr>
          <p:cNvPr id="4" name="Group 4"/>
          <p:cNvGrpSpPr/>
          <p:nvPr/>
        </p:nvGrpSpPr>
        <p:grpSpPr>
          <a:xfrm>
            <a:off x="15738227" y="542156"/>
            <a:ext cx="596649" cy="973088"/>
            <a:chOff x="0" y="0"/>
            <a:chExt cx="795532" cy="1297451"/>
          </a:xfrm>
        </p:grpSpPr>
        <p:sp>
          <p:nvSpPr>
            <p:cNvPr id="5" name="Freeform 5"/>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6"/>
              <a:stretch>
                <a:fillRect l="-86" r="-87" b="-1"/>
              </a:stretch>
            </a:blipFill>
          </p:spPr>
          <p:txBody>
            <a:bodyPr/>
            <a:lstStyle/>
            <a:p>
              <a:endParaRPr lang="en-US"/>
            </a:p>
          </p:txBody>
        </p:sp>
      </p:grpSp>
      <p:grpSp>
        <p:nvGrpSpPr>
          <p:cNvPr id="6" name="Group 6"/>
          <p:cNvGrpSpPr/>
          <p:nvPr/>
        </p:nvGrpSpPr>
        <p:grpSpPr>
          <a:xfrm>
            <a:off x="8431076" y="2232803"/>
            <a:ext cx="8983205" cy="7278043"/>
            <a:chOff x="0" y="0"/>
            <a:chExt cx="2085350" cy="1916851"/>
          </a:xfrm>
        </p:grpSpPr>
        <p:sp>
          <p:nvSpPr>
            <p:cNvPr id="7" name="Freeform 7"/>
            <p:cNvSpPr/>
            <p:nvPr/>
          </p:nvSpPr>
          <p:spPr>
            <a:xfrm>
              <a:off x="0" y="0"/>
              <a:ext cx="2085350" cy="1916851"/>
            </a:xfrm>
            <a:custGeom>
              <a:avLst/>
              <a:gdLst/>
              <a:ahLst/>
              <a:cxnLst/>
              <a:rect l="l" t="t" r="r" b="b"/>
              <a:pathLst>
                <a:path w="2085350" h="1916851">
                  <a:moveTo>
                    <a:pt x="49867" y="0"/>
                  </a:moveTo>
                  <a:lnTo>
                    <a:pt x="2035483" y="0"/>
                  </a:lnTo>
                  <a:cubicBezTo>
                    <a:pt x="2048708" y="0"/>
                    <a:pt x="2061392" y="5254"/>
                    <a:pt x="2070744" y="14606"/>
                  </a:cubicBezTo>
                  <a:cubicBezTo>
                    <a:pt x="2080096" y="23958"/>
                    <a:pt x="2085350" y="36641"/>
                    <a:pt x="2085350" y="49867"/>
                  </a:cubicBezTo>
                  <a:lnTo>
                    <a:pt x="2085350" y="1866984"/>
                  </a:lnTo>
                  <a:cubicBezTo>
                    <a:pt x="2085350" y="1894525"/>
                    <a:pt x="2063024" y="1916851"/>
                    <a:pt x="2035483" y="1916851"/>
                  </a:cubicBezTo>
                  <a:lnTo>
                    <a:pt x="49867" y="1916851"/>
                  </a:lnTo>
                  <a:cubicBezTo>
                    <a:pt x="22326" y="1916851"/>
                    <a:pt x="0" y="1894525"/>
                    <a:pt x="0" y="1866984"/>
                  </a:cubicBezTo>
                  <a:lnTo>
                    <a:pt x="0" y="49867"/>
                  </a:lnTo>
                  <a:cubicBezTo>
                    <a:pt x="0" y="22326"/>
                    <a:pt x="22326" y="0"/>
                    <a:pt x="49867" y="0"/>
                  </a:cubicBezTo>
                  <a:close/>
                </a:path>
              </a:pathLst>
            </a:custGeom>
            <a:solidFill>
              <a:srgbClr val="168594"/>
            </a:solidFill>
          </p:spPr>
          <p:txBody>
            <a:bodyPr/>
            <a:lstStyle/>
            <a:p>
              <a:endParaRPr lang="en-US"/>
            </a:p>
          </p:txBody>
        </p:sp>
        <p:sp>
          <p:nvSpPr>
            <p:cNvPr id="8" name="TextBox 8"/>
            <p:cNvSpPr txBox="1"/>
            <p:nvPr/>
          </p:nvSpPr>
          <p:spPr>
            <a:xfrm>
              <a:off x="0" y="-19050"/>
              <a:ext cx="2085350" cy="1935901"/>
            </a:xfrm>
            <a:prstGeom prst="rect">
              <a:avLst/>
            </a:prstGeom>
          </p:spPr>
          <p:txBody>
            <a:bodyPr lIns="50800" tIns="50800" rIns="50800" bIns="50800" rtlCol="0" anchor="ctr"/>
            <a:lstStyle/>
            <a:p>
              <a:pPr algn="ctr">
                <a:lnSpc>
                  <a:spcPts val="1680"/>
                </a:lnSpc>
              </a:pPr>
              <a:endParaRPr/>
            </a:p>
          </p:txBody>
        </p:sp>
      </p:grpSp>
      <p:sp>
        <p:nvSpPr>
          <p:cNvPr id="9" name="TextBox 9"/>
          <p:cNvSpPr txBox="1"/>
          <p:nvPr/>
        </p:nvSpPr>
        <p:spPr>
          <a:xfrm>
            <a:off x="8743277" y="6236106"/>
            <a:ext cx="8214027" cy="1639616"/>
          </a:xfrm>
          <a:prstGeom prst="rect">
            <a:avLst/>
          </a:prstGeom>
        </p:spPr>
        <p:txBody>
          <a:bodyPr wrap="square" lIns="0" tIns="0" rIns="0" bIns="0" rtlCol="0" anchor="t">
            <a:spAutoFit/>
          </a:bodyPr>
          <a:lstStyle/>
          <a:p>
            <a:pPr marL="482092" lvl="1" indent="-241046" algn="l">
              <a:lnSpc>
                <a:spcPts val="6083"/>
              </a:lnSpc>
              <a:spcAft>
                <a:spcPts val="1200"/>
              </a:spcAft>
              <a:buFont typeface="Arial"/>
              <a:buChar char="•"/>
            </a:pPr>
            <a:r>
              <a:rPr lang="en-US" sz="3999" dirty="0">
                <a:solidFill>
                  <a:srgbClr val="FFFFFF"/>
                </a:solidFill>
                <a:latin typeface="Arimo"/>
                <a:ea typeface="Arimo"/>
                <a:cs typeface="Arimo"/>
                <a:sym typeface="Arimo"/>
              </a:rPr>
              <a:t>What program will you focus on?</a:t>
            </a:r>
          </a:p>
          <a:p>
            <a:pPr marL="482092" lvl="1" indent="-241046" algn="l">
              <a:lnSpc>
                <a:spcPts val="6085"/>
              </a:lnSpc>
              <a:spcAft>
                <a:spcPts val="1200"/>
              </a:spcAft>
              <a:buFont typeface="Arial"/>
              <a:buChar char="•"/>
            </a:pPr>
            <a:r>
              <a:rPr lang="en-US" sz="4000" dirty="0">
                <a:solidFill>
                  <a:srgbClr val="FFFFFF"/>
                </a:solidFill>
                <a:latin typeface="Arimo"/>
                <a:ea typeface="Arimo"/>
                <a:cs typeface="Arimo"/>
                <a:sym typeface="Arimo"/>
              </a:rPr>
              <a:t>What tactics will you recommend?</a:t>
            </a:r>
          </a:p>
        </p:txBody>
      </p:sp>
      <p:sp>
        <p:nvSpPr>
          <p:cNvPr id="10" name="TextBox 10"/>
          <p:cNvSpPr txBox="1"/>
          <p:nvPr/>
        </p:nvSpPr>
        <p:spPr>
          <a:xfrm>
            <a:off x="5951010" y="632603"/>
            <a:ext cx="6780954" cy="942975"/>
          </a:xfrm>
          <a:prstGeom prst="rect">
            <a:avLst/>
          </a:prstGeom>
        </p:spPr>
        <p:txBody>
          <a:bodyPr lIns="0" tIns="0" rIns="0" bIns="0" rtlCol="0" anchor="t">
            <a:spAutoFit/>
          </a:bodyPr>
          <a:lstStyle/>
          <a:p>
            <a:pPr algn="ctr">
              <a:lnSpc>
                <a:spcPts val="7200"/>
              </a:lnSpc>
            </a:pPr>
            <a:r>
              <a:rPr lang="en-US" sz="6000" dirty="0">
                <a:solidFill>
                  <a:srgbClr val="FFFFFF"/>
                </a:solidFill>
                <a:latin typeface="Effra 1" panose="020B0604020202020204" charset="0"/>
                <a:ea typeface="Arimo"/>
                <a:cs typeface="Arimo"/>
                <a:sym typeface="Arimo"/>
              </a:rPr>
              <a:t>BRAINSTORM</a:t>
            </a:r>
          </a:p>
        </p:txBody>
      </p:sp>
      <p:sp>
        <p:nvSpPr>
          <p:cNvPr id="11" name="TextBox 11"/>
          <p:cNvSpPr txBox="1"/>
          <p:nvPr/>
        </p:nvSpPr>
        <p:spPr>
          <a:xfrm>
            <a:off x="8977279" y="2940904"/>
            <a:ext cx="7890797" cy="2577629"/>
          </a:xfrm>
          <a:prstGeom prst="rect">
            <a:avLst/>
          </a:prstGeom>
        </p:spPr>
        <p:txBody>
          <a:bodyPr wrap="square" lIns="0" tIns="0" rIns="0" bIns="0" rtlCol="0" anchor="t">
            <a:spAutoFit/>
          </a:bodyPr>
          <a:lstStyle/>
          <a:p>
            <a:pPr algn="ctr">
              <a:lnSpc>
                <a:spcPts val="6719"/>
              </a:lnSpc>
            </a:pPr>
            <a:r>
              <a:rPr lang="en-US" sz="5599" dirty="0">
                <a:solidFill>
                  <a:srgbClr val="BCF7FF"/>
                </a:solidFill>
                <a:latin typeface="Effra 1"/>
                <a:ea typeface="Effra 1"/>
                <a:cs typeface="Effra 1"/>
                <a:sym typeface="Effra 1"/>
              </a:rPr>
              <a:t>How can your club reach </a:t>
            </a:r>
          </a:p>
          <a:p>
            <a:pPr algn="ctr">
              <a:lnSpc>
                <a:spcPts val="6719"/>
              </a:lnSpc>
            </a:pPr>
            <a:r>
              <a:rPr lang="en-US" sz="5599" dirty="0">
                <a:solidFill>
                  <a:srgbClr val="BCF7FF"/>
                </a:solidFill>
                <a:latin typeface="Effra 1"/>
                <a:ea typeface="Effra 1"/>
                <a:cs typeface="Effra 1"/>
                <a:sym typeface="Effra 1"/>
              </a:rPr>
              <a:t>MORE </a:t>
            </a:r>
          </a:p>
          <a:p>
            <a:pPr algn="ctr">
              <a:lnSpc>
                <a:spcPts val="6719"/>
              </a:lnSpc>
            </a:pPr>
            <a:r>
              <a:rPr lang="en-US" sz="5599" dirty="0">
                <a:solidFill>
                  <a:srgbClr val="BCF7FF"/>
                </a:solidFill>
                <a:latin typeface="Effra 1"/>
                <a:ea typeface="Effra 1"/>
                <a:cs typeface="Effra 1"/>
                <a:sym typeface="Effra 1"/>
              </a:rPr>
              <a:t>women and girls?</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2911179" y="2479923"/>
            <a:ext cx="18262169" cy="7807077"/>
          </a:xfrm>
          <a:custGeom>
            <a:avLst/>
            <a:gdLst/>
            <a:ahLst/>
            <a:cxnLst/>
            <a:rect l="l" t="t" r="r" b="b"/>
            <a:pathLst>
              <a:path w="18262169" h="7807077">
                <a:moveTo>
                  <a:pt x="0" y="0"/>
                </a:moveTo>
                <a:lnTo>
                  <a:pt x="18262169" y="0"/>
                </a:lnTo>
                <a:lnTo>
                  <a:pt x="18262169" y="7807077"/>
                </a:lnTo>
                <a:lnTo>
                  <a:pt x="0" y="7807077"/>
                </a:lnTo>
                <a:lnTo>
                  <a:pt x="0" y="0"/>
                </a:lnTo>
                <a:close/>
              </a:path>
            </a:pathLst>
          </a:custGeom>
          <a:blipFill>
            <a:blip r:embed="rId3"/>
            <a:stretch>
              <a:fillRect/>
            </a:stretch>
          </a:blipFill>
        </p:spPr>
        <p:txBody>
          <a:bodyPr/>
          <a:lstStyle/>
          <a:p>
            <a:endParaRPr lang="en-US"/>
          </a:p>
        </p:txBody>
      </p:sp>
      <p:sp>
        <p:nvSpPr>
          <p:cNvPr id="3" name="Freeform 3"/>
          <p:cNvSpPr/>
          <p:nvPr/>
        </p:nvSpPr>
        <p:spPr>
          <a:xfrm>
            <a:off x="10204177" y="3440624"/>
            <a:ext cx="8083823" cy="3316637"/>
          </a:xfrm>
          <a:custGeom>
            <a:avLst/>
            <a:gdLst/>
            <a:ahLst/>
            <a:cxnLst/>
            <a:rect l="l" t="t" r="r" b="b"/>
            <a:pathLst>
              <a:path w="7783649" h="4437323">
                <a:moveTo>
                  <a:pt x="0" y="0"/>
                </a:moveTo>
                <a:lnTo>
                  <a:pt x="7783650" y="0"/>
                </a:lnTo>
                <a:lnTo>
                  <a:pt x="7783650" y="4437323"/>
                </a:lnTo>
                <a:lnTo>
                  <a:pt x="0" y="44373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en-US"/>
          </a:p>
        </p:txBody>
      </p:sp>
      <p:grpSp>
        <p:nvGrpSpPr>
          <p:cNvPr id="5" name="Group 5"/>
          <p:cNvGrpSpPr/>
          <p:nvPr/>
        </p:nvGrpSpPr>
        <p:grpSpPr>
          <a:xfrm>
            <a:off x="15738227" y="542156"/>
            <a:ext cx="596649" cy="973088"/>
            <a:chOff x="0" y="0"/>
            <a:chExt cx="795532" cy="1297451"/>
          </a:xfrm>
        </p:grpSpPr>
        <p:sp>
          <p:nvSpPr>
            <p:cNvPr id="6" name="Freeform 6"/>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8"/>
              <a:stretch>
                <a:fillRect l="-86" r="-87" b="-1"/>
              </a:stretch>
            </a:blipFill>
          </p:spPr>
          <p:txBody>
            <a:bodyPr/>
            <a:lstStyle/>
            <a:p>
              <a:endParaRPr lang="en-US"/>
            </a:p>
          </p:txBody>
        </p:sp>
      </p:grpSp>
      <p:sp>
        <p:nvSpPr>
          <p:cNvPr id="7" name="TextBox 7"/>
          <p:cNvSpPr txBox="1"/>
          <p:nvPr/>
        </p:nvSpPr>
        <p:spPr>
          <a:xfrm>
            <a:off x="10343075" y="4085025"/>
            <a:ext cx="7448029" cy="1647310"/>
          </a:xfrm>
          <a:prstGeom prst="rect">
            <a:avLst/>
          </a:prstGeom>
        </p:spPr>
        <p:txBody>
          <a:bodyPr wrap="square" lIns="0" tIns="0" rIns="0" bIns="0" rtlCol="0" anchor="t">
            <a:spAutoFit/>
          </a:bodyPr>
          <a:lstStyle/>
          <a:p>
            <a:pPr marL="482600" lvl="1" indent="-241300" algn="l">
              <a:lnSpc>
                <a:spcPts val="6085"/>
              </a:lnSpc>
              <a:spcAft>
                <a:spcPts val="1200"/>
              </a:spcAft>
              <a:buFont typeface="Arial"/>
              <a:buChar char="•"/>
            </a:pPr>
            <a:r>
              <a:rPr lang="en-US" sz="4000" dirty="0">
                <a:solidFill>
                  <a:srgbClr val="FFFFFF"/>
                </a:solidFill>
                <a:latin typeface="Effra 1" panose="020B0604020202020204" charset="0"/>
                <a:ea typeface="Arimo"/>
                <a:cs typeface="Arimo"/>
                <a:sym typeface="Arimo"/>
              </a:rPr>
              <a:t>Share your thoughts and ideas</a:t>
            </a:r>
          </a:p>
          <a:p>
            <a:pPr marL="482092" lvl="1" indent="-241046" algn="l">
              <a:lnSpc>
                <a:spcPts val="6085"/>
              </a:lnSpc>
              <a:spcAft>
                <a:spcPts val="1200"/>
              </a:spcAft>
              <a:buFont typeface="Arial"/>
              <a:buChar char="•"/>
            </a:pPr>
            <a:r>
              <a:rPr lang="en-US" sz="4000" dirty="0">
                <a:solidFill>
                  <a:srgbClr val="FFFFFF"/>
                </a:solidFill>
                <a:latin typeface="Effra 1" panose="020B0604020202020204" charset="0"/>
                <a:ea typeface="Arimo"/>
                <a:cs typeface="Arimo"/>
                <a:sym typeface="Arimo"/>
              </a:rPr>
              <a:t>Ask for help brainstorming!</a:t>
            </a:r>
          </a:p>
        </p:txBody>
      </p:sp>
      <p:sp>
        <p:nvSpPr>
          <p:cNvPr id="8" name="TextBox 8"/>
          <p:cNvSpPr txBox="1"/>
          <p:nvPr/>
        </p:nvSpPr>
        <p:spPr>
          <a:xfrm>
            <a:off x="5344900" y="856130"/>
            <a:ext cx="6780954" cy="923925"/>
          </a:xfrm>
          <a:prstGeom prst="rect">
            <a:avLst/>
          </a:prstGeom>
        </p:spPr>
        <p:txBody>
          <a:bodyPr lIns="0" tIns="0" rIns="0" bIns="0" rtlCol="0" anchor="t">
            <a:spAutoFit/>
          </a:bodyPr>
          <a:lstStyle/>
          <a:p>
            <a:pPr algn="ctr">
              <a:lnSpc>
                <a:spcPts val="7200"/>
              </a:lnSpc>
            </a:pPr>
            <a:r>
              <a:rPr lang="en-US" sz="6000" dirty="0">
                <a:solidFill>
                  <a:srgbClr val="FFFFFF"/>
                </a:solidFill>
                <a:latin typeface="Effra 1"/>
                <a:ea typeface="Effra 1"/>
                <a:cs typeface="Effra 1"/>
                <a:sym typeface="Effra 1"/>
              </a:rPr>
              <a:t>TIME TO SHARE!</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94846" y="2813357"/>
            <a:ext cx="7008978" cy="5847268"/>
            <a:chOff x="0" y="0"/>
            <a:chExt cx="1845986" cy="1540021"/>
          </a:xfrm>
        </p:grpSpPr>
        <p:sp>
          <p:nvSpPr>
            <p:cNvPr id="3" name="Freeform 3"/>
            <p:cNvSpPr/>
            <p:nvPr/>
          </p:nvSpPr>
          <p:spPr>
            <a:xfrm>
              <a:off x="0" y="0"/>
              <a:ext cx="1845986" cy="1540021"/>
            </a:xfrm>
            <a:custGeom>
              <a:avLst/>
              <a:gdLst/>
              <a:ahLst/>
              <a:cxnLst/>
              <a:rect l="l" t="t" r="r" b="b"/>
              <a:pathLst>
                <a:path w="1845986" h="1540021">
                  <a:moveTo>
                    <a:pt x="56333" y="0"/>
                  </a:moveTo>
                  <a:lnTo>
                    <a:pt x="1789653" y="0"/>
                  </a:lnTo>
                  <a:cubicBezTo>
                    <a:pt x="1804594" y="0"/>
                    <a:pt x="1818922" y="5935"/>
                    <a:pt x="1829487" y="16500"/>
                  </a:cubicBezTo>
                  <a:cubicBezTo>
                    <a:pt x="1840051" y="27064"/>
                    <a:pt x="1845986" y="41393"/>
                    <a:pt x="1845986" y="56333"/>
                  </a:cubicBezTo>
                  <a:lnTo>
                    <a:pt x="1845986" y="1483688"/>
                  </a:lnTo>
                  <a:cubicBezTo>
                    <a:pt x="1845986" y="1514800"/>
                    <a:pt x="1820765" y="1540021"/>
                    <a:pt x="1789653" y="1540021"/>
                  </a:cubicBezTo>
                  <a:lnTo>
                    <a:pt x="56333" y="1540021"/>
                  </a:lnTo>
                  <a:cubicBezTo>
                    <a:pt x="25221" y="1540021"/>
                    <a:pt x="0" y="1514800"/>
                    <a:pt x="0" y="1483688"/>
                  </a:cubicBezTo>
                  <a:lnTo>
                    <a:pt x="0" y="56333"/>
                  </a:lnTo>
                  <a:cubicBezTo>
                    <a:pt x="0" y="25221"/>
                    <a:pt x="25221" y="0"/>
                    <a:pt x="56333" y="0"/>
                  </a:cubicBezTo>
                  <a:close/>
                </a:path>
              </a:pathLst>
            </a:custGeom>
            <a:solidFill>
              <a:srgbClr val="293374"/>
            </a:solidFill>
          </p:spPr>
          <p:txBody>
            <a:bodyPr/>
            <a:lstStyle/>
            <a:p>
              <a:endParaRPr lang="en-US"/>
            </a:p>
          </p:txBody>
        </p:sp>
        <p:sp>
          <p:nvSpPr>
            <p:cNvPr id="4" name="TextBox 4"/>
            <p:cNvSpPr txBox="1"/>
            <p:nvPr/>
          </p:nvSpPr>
          <p:spPr>
            <a:xfrm>
              <a:off x="0" y="-19050"/>
              <a:ext cx="1845986" cy="1559071"/>
            </a:xfrm>
            <a:prstGeom prst="rect">
              <a:avLst/>
            </a:prstGeom>
          </p:spPr>
          <p:txBody>
            <a:bodyPr lIns="50800" tIns="50800" rIns="50800" bIns="50800" rtlCol="0" anchor="ctr"/>
            <a:lstStyle/>
            <a:p>
              <a:pPr algn="ctr">
                <a:lnSpc>
                  <a:spcPts val="1680"/>
                </a:lnSpc>
              </a:pPr>
              <a:endParaRPr/>
            </a:p>
          </p:txBody>
        </p:sp>
      </p:grpSp>
      <p:sp>
        <p:nvSpPr>
          <p:cNvPr id="5" name="TextBox 5"/>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
        <p:nvSpPr>
          <p:cNvPr id="6" name="TextBox 6"/>
          <p:cNvSpPr txBox="1"/>
          <p:nvPr/>
        </p:nvSpPr>
        <p:spPr>
          <a:xfrm>
            <a:off x="811913" y="4091977"/>
            <a:ext cx="6174844" cy="3362325"/>
          </a:xfrm>
          <a:prstGeom prst="rect">
            <a:avLst/>
          </a:prstGeom>
        </p:spPr>
        <p:txBody>
          <a:bodyPr lIns="0" tIns="0" rIns="0" bIns="0" rtlCol="0" anchor="t">
            <a:spAutoFit/>
          </a:bodyPr>
          <a:lstStyle/>
          <a:p>
            <a:pPr algn="ctr">
              <a:lnSpc>
                <a:spcPts val="6600"/>
              </a:lnSpc>
            </a:pPr>
            <a:r>
              <a:rPr lang="en-US" sz="5500" dirty="0">
                <a:solidFill>
                  <a:srgbClr val="FFFFFF"/>
                </a:solidFill>
                <a:latin typeface="Effra 1"/>
                <a:ea typeface="Effra 1"/>
                <a:cs typeface="Effra 1"/>
                <a:sym typeface="Effra 1"/>
              </a:rPr>
              <a:t>Who would like to share your ideas </a:t>
            </a:r>
          </a:p>
          <a:p>
            <a:pPr algn="ctr">
              <a:lnSpc>
                <a:spcPts val="6600"/>
              </a:lnSpc>
            </a:pPr>
            <a:r>
              <a:rPr lang="en-US" sz="5500" dirty="0">
                <a:solidFill>
                  <a:srgbClr val="FFFFFF"/>
                </a:solidFill>
                <a:latin typeface="Effra 1"/>
                <a:ea typeface="Effra 1"/>
                <a:cs typeface="Effra 1"/>
                <a:sym typeface="Effra 1"/>
              </a:rPr>
              <a:t>or your neighbor’s suggestions?</a:t>
            </a:r>
          </a:p>
        </p:txBody>
      </p:sp>
      <p:sp>
        <p:nvSpPr>
          <p:cNvPr id="7" name="Freeform 7"/>
          <p:cNvSpPr/>
          <p:nvPr/>
        </p:nvSpPr>
        <p:spPr>
          <a:xfrm>
            <a:off x="5996455" y="0"/>
            <a:ext cx="12830310" cy="12573703"/>
          </a:xfrm>
          <a:custGeom>
            <a:avLst/>
            <a:gdLst/>
            <a:ahLst/>
            <a:cxnLst/>
            <a:rect l="l" t="t" r="r" b="b"/>
            <a:pathLst>
              <a:path w="12830310" h="12573703">
                <a:moveTo>
                  <a:pt x="0" y="0"/>
                </a:moveTo>
                <a:lnTo>
                  <a:pt x="12830309" y="0"/>
                </a:lnTo>
                <a:lnTo>
                  <a:pt x="12830309" y="12573703"/>
                </a:lnTo>
                <a:lnTo>
                  <a:pt x="0" y="125737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351776"/>
            <a:ext cx="18288000" cy="10638776"/>
            <a:chOff x="0" y="0"/>
            <a:chExt cx="4816593" cy="471737"/>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7" y="4226440"/>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4226440"/>
            <a:ext cx="6225183" cy="3895810"/>
          </a:xfrm>
          <a:prstGeom prst="rect">
            <a:avLst/>
          </a:prstGeom>
        </p:spPr>
        <p:txBody>
          <a:bodyPr wrap="square" lIns="0" tIns="0" rIns="0" bIns="0" rtlCol="0" anchor="t">
            <a:spAutoFit/>
          </a:bodyPr>
          <a:lstStyle/>
          <a:p>
            <a:pPr algn="l">
              <a:lnSpc>
                <a:spcPts val="4415"/>
              </a:lnSpc>
            </a:pPr>
            <a:r>
              <a:rPr lang="en-US" sz="2800" dirty="0">
                <a:solidFill>
                  <a:srgbClr val="F5EFEB"/>
                </a:solidFill>
                <a:latin typeface="Effra 2"/>
              </a:rPr>
              <a:t>Keep up with SIA’s Tech Transformation progress by visiting our </a:t>
            </a:r>
          </a:p>
          <a:p>
            <a:pPr algn="l">
              <a:lnSpc>
                <a:spcPts val="4415"/>
              </a:lnSpc>
            </a:pPr>
            <a:r>
              <a:rPr lang="en-US" sz="2800" dirty="0">
                <a:solidFill>
                  <a:srgbClr val="F5EFEB"/>
                </a:solidFill>
                <a:latin typeface="Effra 2"/>
              </a:rPr>
              <a:t>#TechTalks Learning Hub. </a:t>
            </a:r>
          </a:p>
          <a:p>
            <a:pPr algn="l">
              <a:lnSpc>
                <a:spcPts val="4415"/>
              </a:lnSpc>
            </a:pPr>
            <a:endParaRPr lang="en-US" sz="2800" dirty="0">
              <a:solidFill>
                <a:srgbClr val="F5EFEB"/>
              </a:solidFill>
              <a:latin typeface="Effra 2"/>
            </a:endParaRPr>
          </a:p>
          <a:p>
            <a:pPr algn="l">
              <a:lnSpc>
                <a:spcPts val="4415"/>
              </a:lnSpc>
            </a:pPr>
            <a:r>
              <a:rPr lang="en-US" sz="2800" dirty="0">
                <a:solidFill>
                  <a:srgbClr val="F5EFEB"/>
                </a:solidFill>
                <a:latin typeface="Effra 2"/>
              </a:rPr>
              <a:t>You’ll find FAQs, Video Demos and How-To Guides to support you as we navigate change and new technology together!</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7" y="819150"/>
            <a:ext cx="5318702" cy="2949525"/>
          </a:xfrm>
          <a:prstGeom prst="rect">
            <a:avLst/>
          </a:prstGeom>
        </p:spPr>
        <p:txBody>
          <a:bodyPr wrap="square" lIns="0" tIns="0" rIns="0" bIns="0" rtlCol="0" anchor="t">
            <a:spAutoFit/>
          </a:bodyPr>
          <a:lstStyle/>
          <a:p>
            <a:pPr marL="0" lvl="0" indent="0" algn="l">
              <a:lnSpc>
                <a:spcPts val="11519"/>
              </a:lnSpc>
            </a:pPr>
            <a:r>
              <a:rPr lang="en-US" sz="9600" dirty="0">
                <a:solidFill>
                  <a:srgbClr val="F5EFEB"/>
                </a:solidFill>
                <a:latin typeface="Effra 1"/>
              </a:rPr>
              <a:t>Techie Tools</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7" name="Freeform 12">
            <a:extLst>
              <a:ext uri="{FF2B5EF4-FFF2-40B4-BE49-F238E27FC236}">
                <a16:creationId xmlns:a16="http://schemas.microsoft.com/office/drawing/2014/main" id="{14D1D4F0-4511-EB06-76D1-DF153CE9E5B6}"/>
              </a:ext>
            </a:extLst>
          </p:cNvPr>
          <p:cNvSpPr/>
          <p:nvPr/>
        </p:nvSpPr>
        <p:spPr>
          <a:xfrm>
            <a:off x="1207837" y="6518326"/>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9" name="Picture 18" descr="A white and purple rectangular box with a qr code on it&#10;&#10;AI-generated content may be incorrect.">
            <a:extLst>
              <a:ext uri="{FF2B5EF4-FFF2-40B4-BE49-F238E27FC236}">
                <a16:creationId xmlns:a16="http://schemas.microsoft.com/office/drawing/2014/main" id="{15E83D45-9770-E0DA-0B44-5800FB58FA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68196" y="-334166"/>
            <a:ext cx="7522365" cy="10638775"/>
          </a:xfrm>
          <a:prstGeom prst="rect">
            <a:avLst/>
          </a:prstGeom>
        </p:spPr>
      </p:pic>
    </p:spTree>
    <p:extLst>
      <p:ext uri="{BB962C8B-B14F-4D97-AF65-F5344CB8AC3E}">
        <p14:creationId xmlns:p14="http://schemas.microsoft.com/office/powerpoint/2010/main" val="1264568038"/>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0" y="6340507"/>
            <a:ext cx="18288000" cy="3946493"/>
          </a:xfrm>
          <a:custGeom>
            <a:avLst/>
            <a:gdLst/>
            <a:ahLst/>
            <a:cxnLst/>
            <a:rect l="l" t="t" r="r" b="b"/>
            <a:pathLst>
              <a:path w="18288000" h="3946493">
                <a:moveTo>
                  <a:pt x="0" y="0"/>
                </a:moveTo>
                <a:lnTo>
                  <a:pt x="18288000" y="0"/>
                </a:lnTo>
                <a:lnTo>
                  <a:pt x="18288000" y="3946493"/>
                </a:lnTo>
                <a:lnTo>
                  <a:pt x="0" y="394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5092122" y="6714955"/>
            <a:ext cx="8329409" cy="2415806"/>
            <a:chOff x="0" y="0"/>
            <a:chExt cx="10805005" cy="2380944"/>
          </a:xfrm>
        </p:grpSpPr>
        <p:sp>
          <p:nvSpPr>
            <p:cNvPr id="4" name="Freeform 4"/>
            <p:cNvSpPr/>
            <p:nvPr/>
          </p:nvSpPr>
          <p:spPr>
            <a:xfrm>
              <a:off x="0" y="0"/>
              <a:ext cx="10805007" cy="2380996"/>
            </a:xfrm>
            <a:custGeom>
              <a:avLst/>
              <a:gdLst/>
              <a:ahLst/>
              <a:cxnLst/>
              <a:rect l="l" t="t" r="r" b="b"/>
              <a:pathLst>
                <a:path w="10805007" h="2380996">
                  <a:moveTo>
                    <a:pt x="246887" y="0"/>
                  </a:moveTo>
                  <a:lnTo>
                    <a:pt x="10558121" y="0"/>
                  </a:lnTo>
                  <a:cubicBezTo>
                    <a:pt x="10694446" y="0"/>
                    <a:pt x="10805007" y="69215"/>
                    <a:pt x="10805007" y="154559"/>
                  </a:cubicBezTo>
                  <a:lnTo>
                    <a:pt x="10805007" y="2226437"/>
                  </a:lnTo>
                  <a:cubicBezTo>
                    <a:pt x="10805007" y="2311781"/>
                    <a:pt x="10694446" y="2380996"/>
                    <a:pt x="10558121" y="2380996"/>
                  </a:cubicBezTo>
                  <a:lnTo>
                    <a:pt x="246887" y="2380996"/>
                  </a:lnTo>
                  <a:cubicBezTo>
                    <a:pt x="110562" y="2380996"/>
                    <a:pt x="0" y="2311781"/>
                    <a:pt x="0" y="2226437"/>
                  </a:cubicBezTo>
                  <a:lnTo>
                    <a:pt x="0" y="154559"/>
                  </a:lnTo>
                  <a:cubicBezTo>
                    <a:pt x="0" y="69215"/>
                    <a:pt x="110562" y="0"/>
                    <a:pt x="246887" y="0"/>
                  </a:cubicBezTo>
                  <a:close/>
                </a:path>
              </a:pathLst>
            </a:custGeom>
            <a:solidFill>
              <a:srgbClr val="E68574"/>
            </a:solidFill>
          </p:spPr>
          <p:txBody>
            <a:bodyPr/>
            <a:lstStyle/>
            <a:p>
              <a:endParaRPr lang="en-US"/>
            </a:p>
          </p:txBody>
        </p:sp>
      </p:grpSp>
      <p:grpSp>
        <p:nvGrpSpPr>
          <p:cNvPr id="5" name="Group 5"/>
          <p:cNvGrpSpPr/>
          <p:nvPr/>
        </p:nvGrpSpPr>
        <p:grpSpPr>
          <a:xfrm>
            <a:off x="0" y="0"/>
            <a:ext cx="18288000" cy="6449003"/>
            <a:chOff x="0" y="0"/>
            <a:chExt cx="24384000" cy="8598671"/>
          </a:xfrm>
        </p:grpSpPr>
        <p:sp>
          <p:nvSpPr>
            <p:cNvPr id="6" name="Freeform 6"/>
            <p:cNvSpPr/>
            <p:nvPr/>
          </p:nvSpPr>
          <p:spPr>
            <a:xfrm>
              <a:off x="0" y="0"/>
              <a:ext cx="24384000" cy="8598662"/>
            </a:xfrm>
            <a:custGeom>
              <a:avLst/>
              <a:gdLst/>
              <a:ahLst/>
              <a:cxnLst/>
              <a:rect l="l" t="t" r="r" b="b"/>
              <a:pathLst>
                <a:path w="24384000" h="8598662">
                  <a:moveTo>
                    <a:pt x="0" y="0"/>
                  </a:moveTo>
                  <a:lnTo>
                    <a:pt x="24384000" y="0"/>
                  </a:lnTo>
                  <a:lnTo>
                    <a:pt x="24384000" y="8598662"/>
                  </a:lnTo>
                  <a:lnTo>
                    <a:pt x="0" y="8598662"/>
                  </a:lnTo>
                  <a:lnTo>
                    <a:pt x="0" y="0"/>
                  </a:lnTo>
                  <a:close/>
                </a:path>
              </a:pathLst>
            </a:custGeom>
            <a:blipFill>
              <a:blip r:embed="rId5">
                <a:alphaModFix amt="9999"/>
              </a:blip>
              <a:stretch>
                <a:fillRect t="-14966" b="-73968"/>
              </a:stretch>
            </a:blipFill>
          </p:spPr>
          <p:txBody>
            <a:bodyPr/>
            <a:lstStyle/>
            <a:p>
              <a:endParaRPr lang="en-US"/>
            </a:p>
          </p:txBody>
        </p:sp>
      </p:grpSp>
      <p:sp>
        <p:nvSpPr>
          <p:cNvPr id="7" name="Freeform 7"/>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6">
              <a:extLst>
                <a:ext uri="{96DAC541-7B7A-43D3-8B79-37D633B846F1}">
                  <asvg:svgBlip xmlns:asvg="http://schemas.microsoft.com/office/drawing/2016/SVG/main" r:embed="rId7"/>
                </a:ext>
              </a:extLst>
            </a:blip>
            <a:stretch>
              <a:fillRect t="-593" b="-593"/>
            </a:stretch>
          </a:blipFill>
        </p:spPr>
        <p:txBody>
          <a:bodyPr/>
          <a:lstStyle/>
          <a:p>
            <a:endParaRPr lang="en-US"/>
          </a:p>
        </p:txBody>
      </p:sp>
      <p:sp>
        <p:nvSpPr>
          <p:cNvPr id="8" name="Freeform 8"/>
          <p:cNvSpPr/>
          <p:nvPr/>
        </p:nvSpPr>
        <p:spPr>
          <a:xfrm>
            <a:off x="16455703" y="865655"/>
            <a:ext cx="803596" cy="355044"/>
          </a:xfrm>
          <a:custGeom>
            <a:avLst/>
            <a:gdLst/>
            <a:ahLst/>
            <a:cxnLst/>
            <a:rect l="l" t="t" r="r" b="b"/>
            <a:pathLst>
              <a:path w="803596" h="355044">
                <a:moveTo>
                  <a:pt x="0" y="0"/>
                </a:moveTo>
                <a:lnTo>
                  <a:pt x="803596" y="0"/>
                </a:lnTo>
                <a:lnTo>
                  <a:pt x="803596" y="355044"/>
                </a:lnTo>
                <a:lnTo>
                  <a:pt x="0" y="355044"/>
                </a:lnTo>
                <a:lnTo>
                  <a:pt x="0" y="0"/>
                </a:lnTo>
                <a:close/>
              </a:path>
            </a:pathLst>
          </a:custGeom>
          <a:blipFill>
            <a:blip r:embed="rId8">
              <a:extLst>
                <a:ext uri="{96DAC541-7B7A-43D3-8B79-37D633B846F1}">
                  <asvg:svgBlip xmlns:asvg="http://schemas.microsoft.com/office/drawing/2016/SVG/main" r:embed="rId9"/>
                </a:ext>
              </a:extLst>
            </a:blip>
            <a:stretch>
              <a:fillRect t="-593" b="-593"/>
            </a:stretch>
          </a:blipFill>
        </p:spPr>
        <p:txBody>
          <a:bodyPr/>
          <a:lstStyle/>
          <a:p>
            <a:endParaRPr lang="en-US"/>
          </a:p>
        </p:txBody>
      </p:sp>
      <p:grpSp>
        <p:nvGrpSpPr>
          <p:cNvPr id="9" name="Group 9"/>
          <p:cNvGrpSpPr/>
          <p:nvPr/>
        </p:nvGrpSpPr>
        <p:grpSpPr>
          <a:xfrm>
            <a:off x="15738227" y="542156"/>
            <a:ext cx="596649" cy="973088"/>
            <a:chOff x="0" y="0"/>
            <a:chExt cx="795532" cy="1297451"/>
          </a:xfrm>
        </p:grpSpPr>
        <p:sp>
          <p:nvSpPr>
            <p:cNvPr id="10" name="Freeform 10"/>
            <p:cNvSpPr/>
            <p:nvPr/>
          </p:nvSpPr>
          <p:spPr>
            <a:xfrm>
              <a:off x="0" y="0"/>
              <a:ext cx="795528" cy="1297432"/>
            </a:xfrm>
            <a:custGeom>
              <a:avLst/>
              <a:gdLst/>
              <a:ahLst/>
              <a:cxnLst/>
              <a:rect l="l" t="t" r="r" b="b"/>
              <a:pathLst>
                <a:path w="795528" h="1297432">
                  <a:moveTo>
                    <a:pt x="0" y="0"/>
                  </a:moveTo>
                  <a:lnTo>
                    <a:pt x="795528" y="0"/>
                  </a:lnTo>
                  <a:lnTo>
                    <a:pt x="795528" y="1297432"/>
                  </a:lnTo>
                  <a:lnTo>
                    <a:pt x="0" y="1297432"/>
                  </a:lnTo>
                  <a:lnTo>
                    <a:pt x="0" y="0"/>
                  </a:lnTo>
                  <a:close/>
                </a:path>
              </a:pathLst>
            </a:custGeom>
            <a:blipFill>
              <a:blip r:embed="rId10"/>
              <a:stretch>
                <a:fillRect l="-86" r="-87" b="-1"/>
              </a:stretch>
            </a:blipFill>
          </p:spPr>
          <p:txBody>
            <a:bodyPr/>
            <a:lstStyle/>
            <a:p>
              <a:endParaRPr lang="en-US"/>
            </a:p>
          </p:txBody>
        </p:sp>
      </p:grpSp>
      <p:sp>
        <p:nvSpPr>
          <p:cNvPr id="11" name="TextBox 11"/>
          <p:cNvSpPr txBox="1"/>
          <p:nvPr/>
        </p:nvSpPr>
        <p:spPr>
          <a:xfrm>
            <a:off x="5374145" y="7002971"/>
            <a:ext cx="7292293" cy="1686552"/>
          </a:xfrm>
          <a:prstGeom prst="rect">
            <a:avLst/>
          </a:prstGeom>
        </p:spPr>
        <p:txBody>
          <a:bodyPr lIns="0" tIns="0" rIns="0" bIns="0" rtlCol="0" anchor="t">
            <a:spAutoFit/>
          </a:bodyPr>
          <a:lstStyle/>
          <a:p>
            <a:pPr algn="ctr">
              <a:lnSpc>
                <a:spcPts val="4500"/>
              </a:lnSpc>
            </a:pPr>
            <a:r>
              <a:rPr lang="en-US" sz="3200" dirty="0">
                <a:solidFill>
                  <a:srgbClr val="FFFFFF"/>
                </a:solidFill>
                <a:latin typeface="Effra 1" panose="020B0604020202020204" charset="0"/>
                <a:ea typeface="Arimo"/>
                <a:cs typeface="Arimo"/>
                <a:sym typeface="Arimo"/>
              </a:rPr>
              <a:t>Name</a:t>
            </a:r>
          </a:p>
          <a:p>
            <a:pPr algn="ctr">
              <a:lnSpc>
                <a:spcPts val="4500"/>
              </a:lnSpc>
            </a:pPr>
            <a:r>
              <a:rPr lang="en-US" sz="3200" dirty="0">
                <a:solidFill>
                  <a:srgbClr val="FFFFFF"/>
                </a:solidFill>
                <a:latin typeface="Effra 1" panose="020B0604020202020204" charset="0"/>
                <a:ea typeface="Arimo"/>
                <a:cs typeface="Arimo"/>
                <a:sym typeface="Arimo"/>
              </a:rPr>
              <a:t>Your Title</a:t>
            </a:r>
          </a:p>
          <a:p>
            <a:pPr algn="ctr">
              <a:lnSpc>
                <a:spcPts val="4500"/>
              </a:lnSpc>
            </a:pPr>
            <a:r>
              <a:rPr lang="en-US" sz="3200" dirty="0">
                <a:solidFill>
                  <a:srgbClr val="FFFFFF"/>
                </a:solidFill>
                <a:latin typeface="Effra 1" panose="020B0604020202020204" charset="0"/>
                <a:ea typeface="Arimo"/>
                <a:cs typeface="Arimo"/>
                <a:sym typeface="Arimo"/>
              </a:rPr>
              <a:t>Contact</a:t>
            </a:r>
          </a:p>
        </p:txBody>
      </p:sp>
      <p:sp>
        <p:nvSpPr>
          <p:cNvPr id="12" name="TextBox 12"/>
          <p:cNvSpPr txBox="1"/>
          <p:nvPr/>
        </p:nvSpPr>
        <p:spPr>
          <a:xfrm>
            <a:off x="3364814" y="5231803"/>
            <a:ext cx="11558372" cy="1108704"/>
          </a:xfrm>
          <a:prstGeom prst="rect">
            <a:avLst/>
          </a:prstGeom>
        </p:spPr>
        <p:txBody>
          <a:bodyPr lIns="0" tIns="0" rIns="0" bIns="0" rtlCol="0" anchor="t">
            <a:spAutoFit/>
          </a:bodyPr>
          <a:lstStyle/>
          <a:p>
            <a:pPr algn="ctr">
              <a:lnSpc>
                <a:spcPts val="8399"/>
              </a:lnSpc>
            </a:pPr>
            <a:r>
              <a:rPr lang="en-US" sz="8399" dirty="0">
                <a:solidFill>
                  <a:srgbClr val="F5EFEB"/>
                </a:solidFill>
                <a:latin typeface="Effra 1"/>
                <a:ea typeface="Effra 1"/>
                <a:cs typeface="Effra 1"/>
                <a:sym typeface="Effra 1"/>
              </a:rPr>
              <a:t>THANK YOU!</a:t>
            </a:r>
          </a:p>
        </p:txBody>
      </p:sp>
      <p:sp>
        <p:nvSpPr>
          <p:cNvPr id="13" name="TextBox 13"/>
          <p:cNvSpPr txBox="1"/>
          <p:nvPr/>
        </p:nvSpPr>
        <p:spPr>
          <a:xfrm>
            <a:off x="1028700" y="9239250"/>
            <a:ext cx="6899312" cy="228600"/>
          </a:xfrm>
          <a:prstGeom prst="rect">
            <a:avLst/>
          </a:prstGeom>
        </p:spPr>
        <p:txBody>
          <a:bodyPr lIns="0" tIns="0" rIns="0" bIns="0" rtlCol="0" anchor="t">
            <a:spAutoFit/>
          </a:bodyPr>
          <a:lstStyle/>
          <a:p>
            <a:pPr algn="l">
              <a:lnSpc>
                <a:spcPts val="1680"/>
              </a:lnSpc>
            </a:pPr>
            <a:r>
              <a:rPr lang="en-US" sz="1399" spc="140">
                <a:solidFill>
                  <a:srgbClr val="E68574"/>
                </a:solidFill>
                <a:latin typeface="Arimo"/>
                <a:ea typeface="Arimo"/>
                <a:cs typeface="Arimo"/>
                <a:sym typeface="Arimo"/>
              </a:rPr>
              <a:t>2025 SIA REGION CONFERENCE</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TotalTime>
  <Words>3305</Words>
  <Application>Microsoft Office PowerPoint</Application>
  <PresentationFormat>Custom</PresentationFormat>
  <Paragraphs>269</Paragraphs>
  <Slides>26</Slides>
  <Notes>26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Effra 2</vt:lpstr>
      <vt:lpstr>Arimo Bold</vt:lpstr>
      <vt:lpstr>Arimo</vt:lpstr>
      <vt:lpstr>Arial</vt:lpstr>
      <vt:lpstr>Effra 3</vt:lpstr>
      <vt:lpstr>Segoe UI</vt:lpstr>
      <vt:lpstr>Calibri</vt:lpstr>
      <vt:lpstr>Effra 1</vt:lpstr>
      <vt:lpstr>Nunito</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Sarah Detwiler</dc:creator>
  <cp:lastModifiedBy>Sarah Detwiler</cp:lastModifiedBy>
  <cp:revision>15</cp:revision>
  <dcterms:created xsi:type="dcterms:W3CDTF">2006-08-16T00:00:00Z</dcterms:created>
  <dcterms:modified xsi:type="dcterms:W3CDTF">2025-01-28T22:56:12Z</dcterms:modified>
  <dc:identifier>DAF4xHWVG_U</dc:identifier>
</cp:coreProperties>
</file>