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新細明體" panose="02020500000000000000" pitchFamily="18" charset="-120"/>
      <p:regular r:id="rId17"/>
    </p:embeddedFont>
    <p:embeddedFont>
      <p:font typeface="Microsoft JhengHei" panose="020B0604030504040204" pitchFamily="34" charset="-12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63219" autoAdjust="0"/>
  </p:normalViewPr>
  <p:slideViewPr>
    <p:cSldViewPr>
      <p:cViewPr varScale="1">
        <p:scale>
          <a:sx n="51" d="100"/>
          <a:sy n="51" d="100"/>
        </p:scale>
        <p:origin x="2504" y="2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icrosoft JhengHei" panose="020B0604030504040204" pitchFamily="34" charset="-120"/>
              </a:defRPr>
            </a:lvl1pPr>
          </a:lstStyle>
          <a:p>
            <a:endParaRPr lang="cs-C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icrosoft JhengHei" panose="020B0604030504040204" pitchFamily="34" charset="-120"/>
              </a:defRPr>
            </a:lvl1pPr>
          </a:lstStyle>
          <a:p>
            <a:fld id="{B7268E1E-0E44-426D-905E-8AD9B19D2182}" type="datetimeFigureOut">
              <a:rPr lang="cs-CZ" smtClean="0"/>
              <a:pPr/>
              <a:t>17.08.2026</a:t>
            </a:fld>
            <a:endParaRPr lang="cs-C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icrosoft JhengHei" panose="020B0604030504040204" pitchFamily="34" charset="-120"/>
              </a:defRPr>
            </a:lvl1pPr>
          </a:lstStyle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icrosoft JhengHei" panose="020B0604030504040204" pitchFamily="34" charset="-120"/>
              </a:defRPr>
            </a:lvl1pPr>
          </a:lstStyle>
          <a:p>
            <a:fld id="{871B2431-D351-4C6E-A3CF-9DFAC0E3E05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icrosoft JhengHei" panose="020B0604030504040204" pitchFamily="34" charset="-12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program@soroptimist.org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大家好，我是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{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姓名與職稱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}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。很榮幸今天能與大家分享影響力支柱簡報。本次分享的重點是「夢想它，實現它」，也就是如何透過啟動新計畫，或是拓展現有計畫擴大蘭馨會的影響力，讓更多女青年受益。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現在，我們來看看經費相關安排。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檢視貴分會既有預算：是否有經費可調用？可考慮在地捐助、企業慈善贊助與企業合作。許多機構與企業都願意支持這類計畫，我們只需主動開口邀請！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各分會均可申請蘭馨分會專款，用於啟動「夢想它，實現它」計畫，或為現有計畫增設全新活動單元。分會專款申請每年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4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月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1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日截止，適用於下一分會年度執行的計畫。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也就是說，經費不該成為開展計畫的障礙。只要備妥課程、找到願意參與的女青年，僅需少量開支，便能順利開展計畫。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若分會目前覺得開展計畫有難度，也沒關係。對於這些分會，最佳的切入點是支援其他分會開展計畫。「夢想它，實現它」專區主委可推薦專區內運作成熟的計畫，讓貴分會前往觀察、提供支持、共同參與。不用獨自從零啟動計畫，或感到孤立無援。蘭馨會內部已累積大量實務經驗供您參考學習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若貴分會已做好準備，鼓勵您與其他分會合作，共同承擔計畫管理工作。與其他分會合作、或支援其他分會的計畫，是快速擴大服務規模最簡單的方式。跨分會合作，可集結更多志工、拓展人脈，讓更多女青年獲益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接下來，對於已在開展「夢想它，實現它」計畫的分會，我們來看看如何進一步擴大計畫規模。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請大家回顧過往開展過的計畫：哪些環節成效良好？哪些內容最受女青年歡迎？哪些地方尚有不足？把這些經驗整理一下，就能幫助您找到下一步的方向。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如計畫擴大規模，不妨思考以下幾個問題：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pPr lvl="0"/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計畫是否能拓展到新學校或社區組織？或許可以與當地新的非營利組織合作。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lvl="0"/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是否能一年辦理多次計畫？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lvl="0"/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計畫是否方便所有人參與？是否能提供餐點、交通支持，選擇方便女青年抵達的活動場地？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想想如何提高參與度。活動越有意義，女青年就越願意再次參加，帶上朋友一同報名。想想有沒有什麼方式能鼓勵女青年邀請朋友一起參加，例如邀好友即贈送禮品卡，或獲得禮物抽獎資格。口耳相傳往往成效極佳，也可以多想想有哪些創意推廣方式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詢問目前參與者的意見，是否有吸引更多女青年參與的好點子。組建由歷屆參與者構成的規劃委員會，共同策劃下一個計畫。她們是極佳的資源，能提供實用建議，讓計畫更貼合同儕需求，更有意義，也更有趣。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若貴分會的現有計畫十分成熟穩定，可考慮輔導初次開展計畫的分會，或是邀請其共同協辦。透過合作，更多志工能投入到計畫中，服務更多女青年。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前面提到的障礙真實存在，但我們同樣不缺解決方案。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SIA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各分會都曾面臨相同困難，也都找到了克服的方法。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資源已經到位，支持就在身邊：來自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SIA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、來自您所在的專區，也來自我們彼此。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如果貴分會目前的項目營運已十分成熟，而且您願意為其他分會提供協助，能否請您起立，讓大家認識一下？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（暫停，等待會員起身。）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大家可以環顧四周。她們就是您的夥伴，也是能在「夢想它，實現它」計畫上為您提供支持的蘭馨會同仁。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只要團結一心，我們能發揮更大的力量。您開展、推動的每一個計畫，都讓蘭馨會離大目標更近一步，引領更多女青年踏上實現夢想的道路。謝謝大家！讓我們繼續投資女青年的夢想！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蘭馨會標誌性的女青年計畫「夢想它，實現它：女青年事業支援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®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」自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2015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年推動至今，已累計支援超過 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162,000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名女青年。絕大多數參與的女青年都表示，參加計畫後更有力量追尋自己的夢想。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請問現場有多少人曾參與過「夢想它，實現它」計畫？可以請大家舉手嗎？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（回應舉手的會員：感謝大家參與。）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接下來，如果貴分會正在規劃、執行本分會年度的計畫，請您繼續舉手，不要放下。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（大致觀察有多少人繼續舉手、多少人放下手，並對這兩組會員予以回應。範例：「看來現場兩種階段的分會都有：有些分會已經有正在執行的計畫，也有些分會正準備起步。而今天分享很適合在座的每一位。」）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感謝大家透過計畫帶來正向影響，改變無數女青年的人生！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「夢想它，實現它」在女青年人生的關鍵階段為其提供支持：提供職涯發展工具、連結榜樣人物，建立同儕支持網絡，幫助她們自信面對挑戰。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本計畫採取團體模式，是透過單個計畫觸及大量女青年最高效的形式，更是達成蘭馨會大目標的關鍵，即至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2031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年前，透過讓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50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萬名婦女和年輕女性受教育，投資她們的夢想。截至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25-26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分會年度末，我們已達成目標的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X%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。貴分會透過「夢想它，實現它」每多服務一名女青年，都能推動蘭馨會向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50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萬的大目標邁進。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接下來，我們來談談如何開始啟動計畫，或擴展現有計畫。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具體來說，我們會一起探索如何啟動新的「夢想它，實現它」計畫，或擴大現有計畫。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探索協助分會克服阻礙、推動「夢想它，實現它」計畫的策略。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了解可協助分會規劃計畫、吸引更多女青年參與的各種工具與資源。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不論是新手或資深團隊，「夢想它，實現它」分會工具包都是必備的實用資源，能幫助您了解計畫的方方面面。它涵蓋了常見問題解答、規劃指南、課程指南、評估與報告指南，以及可供下載的客製化資源連結。工具包每分會年度更新，請務必使用最新版本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請掃描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QR Code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，即可在您的裝置上直接使用工具包。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對於即將啟動新計畫的夥伴，請先閱讀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《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快速啟動指南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(Quick Start Guide)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》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。此指南可供下載、列印或線上填寫。讓您從第一天起就能完全掌控計畫進度。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我們建議，第一步可以先成立一個規劃委員會。有哪些分會會員有意願參與計畫？哪些人有時間精力擔任「夢想它，實現它」分會主委？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人力不足是分會啟動「夢想它，實現它」計畫的常見阻礙，對於小分會尤為如此。好消息是，啟動計畫無需龐大團隊，從小規模開始即可：一場活動、一小群女青年，就足以啟動「夢想它，實現它」計畫。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不妨想想看，分會內部是否有尚未參與計畫、但也許能受到計畫啟發和鼓勵的會員。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是否能設計任何激勵措施，來讓更多會員參與其中？另外，志工招募範圍也無需受限於現有會員。這類計畫也是吸引潛在新會員、在地企業或其他支持者擔任志工的有效管道。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準備好繼續推進後，下一步便是了解在地社區，尋找合作夥伴。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首先可以評估您所在的社區：您所在社區的女青年有何需求？「夢想它，實現它」如何滿足這些需求？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社區內是否已有其他女青年相關計畫，能與「夢想它，實現它」互為補充。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「夢想它，實現它」計畫課程極具彈性。您只需保留核心訊息與目標，然後可根據在地需求與文化，靈活調整內容。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如需獲取完整課程資料，請寄送電子郵件至 </a:t>
            </a:r>
            <a:r>
              <a:rPr lang="en-US" sz="1200" u="sng" kern="1200" dirty="0">
                <a:solidFill>
                  <a:schemeClr val="tx1"/>
                </a:solidFill>
                <a:effectLst/>
                <a:ea typeface="+mn-ea"/>
                <a:cs typeface="+mn-cs"/>
                <a:hlinkClick r:id="rId3"/>
              </a:rPr>
              <a:t>program@soroptimist.org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貴分會是否已經在服務女青年？如果是，您無需從頭規劃，只需直接於現有活動中加入「夢想它，實現它」元素。舉辦至少一場活動，即可視為正式執行計畫。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我們再來探討尋找合作夥伴。不妨先從身邊已有的資源著手，善用您的人脈網絡。青少年組織、圖書館、社區活動中心都是尋找合作夥伴的絕佳切入點。專區主委也能幫助您牽線其他已有成熟合作關係的分會，分享他們的起步經驗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首次啟動計畫時，參與人數不足是另一個常見的阻礙。不妨攜手合作夥伴宣傳計畫。老師與輔導員往往是最合適的招募窗口。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評估是否能把課程安排在學校上課時段，讓參與人數更穩定。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聯繫校內行政人員有時難度較大，初次接洽合作容易碰壁。不妨先從分會內部著手：是否有任何人認識在地學校或學區的相關員工，或是能透過中間人牽線。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如認識有意願合作、但存有顧慮的校內行政人員或輔導老師，請耐心傾聽他們的擔憂。例如：校方願意開展「夢想它，實現它」合作，但擔心女青年放學後的往返交通問題？貴分會是否能提供公車票補助，或是聘請司機，協助女青年平安返家？可以跳出條條框框，構思更多靈活方案！ 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可考慮結合線上和線上線下混合形式，提升計畫可近性，根據女青年與演講者的日程安排，靈活調整活動時程。線上演講者與不同的合作關係，能為參與者帶來更多元的職涯視野與機會；純線上形式亦可有效降低整體成本。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icrosoft JhengHei" panose="020B0604030504040204" pitchFamily="34" charset="-120"/>
              </a:defRPr>
            </a:lvl1pPr>
          </a:lstStyle>
          <a:p>
            <a:fld id="{1D8BD707-D9CF-40AE-B4C6-C98DA3205C09}" type="datetimeFigureOut">
              <a:rPr lang="en-US" smtClean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icrosoft JhengHei" panose="020B0604030504040204" pitchFamily="34" charset="-12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icrosoft JhengHei" panose="020B0604030504040204" pitchFamily="34" charset="-12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icrosoft JhengHei" panose="020B0604030504040204" pitchFamily="34" charset="-12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i="0" kern="1200">
          <a:solidFill>
            <a:schemeClr val="tx1"/>
          </a:solidFill>
          <a:latin typeface="Microsoft JhengHei" panose="020B0604030504040204" pitchFamily="34" charset="-12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kern="1200">
          <a:solidFill>
            <a:schemeClr val="tx1"/>
          </a:solidFill>
          <a:latin typeface="Microsoft JhengHei" panose="020B0604030504040204" pitchFamily="34" charset="-12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chemeClr val="tx1"/>
          </a:solidFill>
          <a:latin typeface="Microsoft JhengHei" panose="020B0604030504040204" pitchFamily="34" charset="-12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i="0" kern="1200">
          <a:solidFill>
            <a:schemeClr val="tx1"/>
          </a:solidFill>
          <a:latin typeface="Microsoft JhengHei" panose="020B0604030504040204" pitchFamily="34" charset="-12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i="0" kern="1200">
          <a:solidFill>
            <a:schemeClr val="tx1"/>
          </a:solidFill>
          <a:latin typeface="Microsoft JhengHei" panose="020B0604030504040204" pitchFamily="34" charset="-12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6.jpeg"/><Relationship Id="rId4" Type="http://schemas.openxmlformats.org/officeDocument/2006/relationships/image" Target="../media/image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8.sv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10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7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.svg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10.png"/><Relationship Id="rId9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5.svg"/><Relationship Id="rId7" Type="http://schemas.openxmlformats.org/officeDocument/2006/relationships/image" Target="../media/image3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1102074" flipH="1">
            <a:off x="7986123" y="11289651"/>
            <a:ext cx="18545990" cy="14027512"/>
          </a:xfrm>
          <a:custGeom>
            <a:avLst/>
            <a:gdLst/>
            <a:ahLst/>
            <a:cxnLst/>
            <a:rect l="l" t="t" r="r" b="b"/>
            <a:pathLst>
              <a:path w="18545990" h="14027512">
                <a:moveTo>
                  <a:pt x="18545990" y="0"/>
                </a:moveTo>
                <a:lnTo>
                  <a:pt x="0" y="0"/>
                </a:lnTo>
                <a:lnTo>
                  <a:pt x="0" y="14027512"/>
                </a:lnTo>
                <a:lnTo>
                  <a:pt x="18545990" y="14027512"/>
                </a:lnTo>
                <a:lnTo>
                  <a:pt x="1854599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4" name="Freeform 4"/>
          <p:cNvSpPr/>
          <p:nvPr/>
        </p:nvSpPr>
        <p:spPr>
          <a:xfrm rot="1102074" flipH="1">
            <a:off x="-4375306" y="4594391"/>
            <a:ext cx="16114424" cy="12188364"/>
          </a:xfrm>
          <a:custGeom>
            <a:avLst/>
            <a:gdLst/>
            <a:ahLst/>
            <a:cxnLst/>
            <a:rect l="l" t="t" r="r" b="b"/>
            <a:pathLst>
              <a:path w="16114424" h="12188364">
                <a:moveTo>
                  <a:pt x="16114424" y="0"/>
                </a:moveTo>
                <a:lnTo>
                  <a:pt x="0" y="0"/>
                </a:lnTo>
                <a:lnTo>
                  <a:pt x="0" y="12188364"/>
                </a:lnTo>
                <a:lnTo>
                  <a:pt x="16114424" y="12188364"/>
                </a:lnTo>
                <a:lnTo>
                  <a:pt x="16114424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265979"/>
            <a:ext cx="11998553" cy="2181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8276"/>
              </a:lnSpc>
            </a:pPr>
            <a:r>
              <a:rPr lang="zh-TW" sz="8899" b="0" i="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1"/>
                <a:sym typeface="Effra 1"/>
              </a:rPr>
              <a:t>「夢想它，實現它： </a:t>
            </a:r>
          </a:p>
          <a:p>
            <a:pPr algn="l" rtl="0">
              <a:lnSpc>
                <a:spcPts val="8276"/>
              </a:lnSpc>
            </a:pPr>
            <a:r>
              <a:rPr lang="zh-TW" sz="8899" b="0" i="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1"/>
                <a:sym typeface="Effra 1"/>
              </a:rPr>
              <a:t>女青年事業支援」 </a:t>
            </a:r>
          </a:p>
        </p:txBody>
      </p:sp>
      <p:sp>
        <p:nvSpPr>
          <p:cNvPr id="6" name="Freeform 6"/>
          <p:cNvSpPr/>
          <p:nvPr/>
        </p:nvSpPr>
        <p:spPr>
          <a:xfrm rot="-10181517" flipH="1">
            <a:off x="9830672" y="-3985155"/>
            <a:ext cx="11520966" cy="8714040"/>
          </a:xfrm>
          <a:custGeom>
            <a:avLst/>
            <a:gdLst/>
            <a:ahLst/>
            <a:cxnLst/>
            <a:rect l="l" t="t" r="r" b="b"/>
            <a:pathLst>
              <a:path w="11520966" h="8714040">
                <a:moveTo>
                  <a:pt x="11520966" y="0"/>
                </a:moveTo>
                <a:lnTo>
                  <a:pt x="0" y="0"/>
                </a:lnTo>
                <a:lnTo>
                  <a:pt x="0" y="8714040"/>
                </a:lnTo>
                <a:lnTo>
                  <a:pt x="11520966" y="8714040"/>
                </a:lnTo>
                <a:lnTo>
                  <a:pt x="1152096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3398698" y="1213427"/>
            <a:ext cx="2378128" cy="3562836"/>
          </a:xfrm>
          <a:custGeom>
            <a:avLst/>
            <a:gdLst/>
            <a:ahLst/>
            <a:cxnLst/>
            <a:rect l="l" t="t" r="r" b="b"/>
            <a:pathLst>
              <a:path w="2378128" h="3562836">
                <a:moveTo>
                  <a:pt x="0" y="0"/>
                </a:moveTo>
                <a:lnTo>
                  <a:pt x="2378127" y="0"/>
                </a:lnTo>
                <a:lnTo>
                  <a:pt x="2378127" y="3562836"/>
                </a:lnTo>
                <a:lnTo>
                  <a:pt x="0" y="35628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4936784"/>
            <a:ext cx="9578429" cy="170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6720"/>
              </a:lnSpc>
            </a:pPr>
            <a:r>
              <a:rPr lang="zh-TW" sz="5600" b="0" i="0" u="none" baseline="0" dirty="0">
                <a:solidFill>
                  <a:srgbClr val="518BC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啟動或擴展</a:t>
            </a:r>
            <a:r>
              <a:rPr lang="zh-TW" altLang="en-US" sz="5600" b="0" i="0" u="none" baseline="0" dirty="0">
                <a:solidFill>
                  <a:srgbClr val="518BC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專案</a:t>
            </a:r>
            <a:r>
              <a:rPr lang="zh-TW" sz="5600" b="0" i="0" u="none" baseline="0" dirty="0">
                <a:solidFill>
                  <a:srgbClr val="518BC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，</a:t>
            </a:r>
            <a:endParaRPr lang="en-US" altLang="zh-TW" sz="5600" b="0" i="0" u="none" baseline="0" dirty="0">
              <a:solidFill>
                <a:srgbClr val="518BC9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Effra 2"/>
              <a:sym typeface="Effra 2"/>
            </a:endParaRPr>
          </a:p>
          <a:p>
            <a:pPr algn="l" rtl="0">
              <a:lnSpc>
                <a:spcPts val="6720"/>
              </a:lnSpc>
            </a:pPr>
            <a:r>
              <a:rPr lang="zh-CN" altLang="en-US" sz="5600" b="0" i="0" u="none" baseline="0" dirty="0">
                <a:solidFill>
                  <a:srgbClr val="518BC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讓</a:t>
            </a:r>
            <a:r>
              <a:rPr lang="zh-TW" sz="5600" b="0" i="0" u="none" baseline="0" dirty="0">
                <a:solidFill>
                  <a:srgbClr val="518BC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更多女青年</a:t>
            </a:r>
            <a:r>
              <a:rPr lang="zh-CN" altLang="en-US" sz="5600" b="0" i="0" u="none" baseline="0" dirty="0">
                <a:solidFill>
                  <a:srgbClr val="518BC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受益</a:t>
            </a:r>
            <a:endParaRPr lang="zh-TW" sz="5600" b="0" i="0" u="none" baseline="0" dirty="0">
              <a:solidFill>
                <a:srgbClr val="518BC9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Effra 2"/>
              <a:sym typeface="Effra 2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9348579" y="9360400"/>
            <a:ext cx="176421" cy="176421"/>
          </a:xfrm>
          <a:custGeom>
            <a:avLst/>
            <a:gdLst/>
            <a:ahLst/>
            <a:cxnLst/>
            <a:rect l="l" t="t" r="r" b="b"/>
            <a:pathLst>
              <a:path w="176421" h="176421">
                <a:moveTo>
                  <a:pt x="0" y="0"/>
                </a:moveTo>
                <a:lnTo>
                  <a:pt x="176421" y="0"/>
                </a:lnTo>
                <a:lnTo>
                  <a:pt x="176421" y="176421"/>
                </a:lnTo>
                <a:lnTo>
                  <a:pt x="0" y="176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90600" y="9394899"/>
            <a:ext cx="12147142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2541"/>
              </a:lnSpc>
            </a:pPr>
            <a:r>
              <a:rPr lang="zh-TW" sz="2229" b="1" i="0" u="none" spc="109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SOROPTIMIST INTERNATIONAL OF THE AMERICAS, INC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601200" y="3241224"/>
            <a:ext cx="332705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899"/>
              </a:lnSpc>
              <a:spcBef>
                <a:spcPct val="0"/>
              </a:spcBef>
            </a:pPr>
            <a:r>
              <a:rPr lang="zh-TW" sz="3250" b="1" i="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®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4952" y="7069323"/>
            <a:ext cx="7353300" cy="497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4199"/>
              </a:lnSpc>
            </a:pPr>
            <a:r>
              <a:rPr lang="zh-TW" sz="29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3"/>
                <a:sym typeface="Effra 3"/>
              </a:rPr>
              <a:t>演講者姓名，演講者職稱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D7E3D5-11DD-D043-7CD4-2A1618579A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400" y="4983949"/>
            <a:ext cx="6123432" cy="24444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Freeform 3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439988" y="1562751"/>
            <a:ext cx="6819312" cy="681931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4931" r="-24931"/>
              </a:stretch>
            </a:blip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83055" y="1072200"/>
            <a:ext cx="8153208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7799"/>
              </a:lnSpc>
            </a:pPr>
            <a:r>
              <a:rPr lang="zh-TW" sz="6500" b="0" i="0" u="none" baseline="0" dirty="0">
                <a:solidFill>
                  <a:srgbClr val="A5379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募集經費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71077" y="2758048"/>
            <a:ext cx="7024537" cy="750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6439"/>
              </a:lnSpc>
            </a:pPr>
            <a:r>
              <a:rPr lang="zh-TW" altLang="en-US" sz="45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重新規劃分會現有經費用途</a:t>
            </a:r>
            <a:endParaRPr lang="zh-TW" sz="4599" b="0" i="0" u="none" baseline="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</p:txBody>
      </p:sp>
      <p:grpSp>
        <p:nvGrpSpPr>
          <p:cNvPr id="9" name="Group 9"/>
          <p:cNvGrpSpPr/>
          <p:nvPr/>
        </p:nvGrpSpPr>
        <p:grpSpPr>
          <a:xfrm rot="5400000">
            <a:off x="997410" y="2921086"/>
            <a:ext cx="500647" cy="438066"/>
            <a:chOff x="0" y="0"/>
            <a:chExt cx="812800" cy="711200"/>
          </a:xfrm>
        </p:grpSpPr>
        <p:sp>
          <p:nvSpPr>
            <p:cNvPr id="10" name="Freeform 10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293374">
                <a:alpha val="89804"/>
              </a:srgbClr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989156" y="4256041"/>
            <a:ext cx="500647" cy="421559"/>
            <a:chOff x="0" y="0"/>
            <a:chExt cx="812800" cy="684401"/>
          </a:xfrm>
        </p:grpSpPr>
        <p:sp>
          <p:nvSpPr>
            <p:cNvPr id="13" name="Freeform 13"/>
            <p:cNvSpPr/>
            <p:nvPr/>
          </p:nvSpPr>
          <p:spPr>
            <a:xfrm>
              <a:off x="66617" y="88022"/>
              <a:ext cx="679567" cy="596379"/>
            </a:xfrm>
            <a:custGeom>
              <a:avLst/>
              <a:gdLst/>
              <a:ahLst/>
              <a:cxnLst/>
              <a:rect l="l" t="t" r="r" b="b"/>
              <a:pathLst>
                <a:path w="679567" h="596379">
                  <a:moveTo>
                    <a:pt x="418737" y="44941"/>
                  </a:moveTo>
                  <a:lnTo>
                    <a:pt x="667229" y="463415"/>
                  </a:lnTo>
                  <a:cubicBezTo>
                    <a:pt x="683383" y="490620"/>
                    <a:pt x="683694" y="524403"/>
                    <a:pt x="668042" y="551900"/>
                  </a:cubicBezTo>
                  <a:cubicBezTo>
                    <a:pt x="652390" y="579397"/>
                    <a:pt x="623185" y="596379"/>
                    <a:pt x="591545" y="596379"/>
                  </a:cubicBezTo>
                  <a:lnTo>
                    <a:pt x="88021" y="596379"/>
                  </a:lnTo>
                  <a:cubicBezTo>
                    <a:pt x="56381" y="596379"/>
                    <a:pt x="27176" y="579397"/>
                    <a:pt x="11524" y="551900"/>
                  </a:cubicBezTo>
                  <a:cubicBezTo>
                    <a:pt x="-4128" y="524403"/>
                    <a:pt x="-3817" y="490620"/>
                    <a:pt x="12337" y="463415"/>
                  </a:cubicBezTo>
                  <a:lnTo>
                    <a:pt x="260829" y="44941"/>
                  </a:lnTo>
                  <a:cubicBezTo>
                    <a:pt x="277374" y="17079"/>
                    <a:pt x="307379" y="0"/>
                    <a:pt x="339783" y="0"/>
                  </a:cubicBezTo>
                  <a:cubicBezTo>
                    <a:pt x="372187" y="0"/>
                    <a:pt x="402192" y="17079"/>
                    <a:pt x="418737" y="44941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7000" y="251082"/>
              <a:ext cx="558800" cy="384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 rot="5400000">
            <a:off x="997410" y="6340748"/>
            <a:ext cx="500647" cy="438066"/>
            <a:chOff x="0" y="0"/>
            <a:chExt cx="812800" cy="711200"/>
          </a:xfrm>
        </p:grpSpPr>
        <p:sp>
          <p:nvSpPr>
            <p:cNvPr id="16" name="Freeform 16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BB4075">
                <a:alpha val="89804"/>
              </a:srgbClr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627070" y="4032896"/>
            <a:ext cx="7024537" cy="1571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6439"/>
              </a:lnSpc>
            </a:pPr>
            <a:r>
              <a:rPr lang="zh-TW" sz="45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考慮捐款、企業慈善贊助、</a:t>
            </a:r>
            <a:r>
              <a:rPr lang="zh-CN" altLang="en-US" sz="45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尋找合作夥伴</a:t>
            </a:r>
            <a:endParaRPr lang="zh-TW" sz="4599" b="0" i="0" u="none" baseline="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587218" y="6128482"/>
            <a:ext cx="8416323" cy="750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6439"/>
              </a:lnSpc>
            </a:pPr>
            <a:r>
              <a:rPr lang="zh-TW" sz="45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申請蘭馨分會專款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65877" y="6984885"/>
            <a:ext cx="8416323" cy="492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200"/>
              </a:lnSpc>
            </a:pPr>
            <a:r>
              <a:rPr lang="zh-TW" sz="3000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 申請截止日為 4 月 1 日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3460" y="8493313"/>
            <a:ext cx="10488875" cy="574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zh-TW" sz="3500" b="1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僅需少量開支，即可啟動</a:t>
            </a:r>
            <a:r>
              <a:rPr lang="zh-CN" altLang="en-US" sz="3500" b="1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"/>
              </a:rPr>
              <a:t>專案</a:t>
            </a:r>
            <a:r>
              <a:rPr lang="zh-TW" sz="3500" b="1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！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9287717" y="0"/>
            <a:ext cx="9873828" cy="10287000"/>
          </a:xfrm>
          <a:custGeom>
            <a:avLst/>
            <a:gdLst/>
            <a:ahLst/>
            <a:cxnLst/>
            <a:rect l="l" t="t" r="r" b="b"/>
            <a:pathLst>
              <a:path w="9873828" h="10287000">
                <a:moveTo>
                  <a:pt x="0" y="0"/>
                </a:moveTo>
                <a:lnTo>
                  <a:pt x="9873828" y="0"/>
                </a:lnTo>
                <a:lnTo>
                  <a:pt x="987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042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479854" y="4488835"/>
            <a:ext cx="8328010" cy="1618673"/>
            <a:chOff x="0" y="0"/>
            <a:chExt cx="2193385" cy="4263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93385" cy="426317"/>
            </a:xfrm>
            <a:custGeom>
              <a:avLst/>
              <a:gdLst/>
              <a:ahLst/>
              <a:cxnLst/>
              <a:rect l="l" t="t" r="r" b="b"/>
              <a:pathLst>
                <a:path w="2193385" h="426317">
                  <a:moveTo>
                    <a:pt x="47411" y="0"/>
                  </a:moveTo>
                  <a:lnTo>
                    <a:pt x="2145974" y="0"/>
                  </a:lnTo>
                  <a:cubicBezTo>
                    <a:pt x="2172159" y="0"/>
                    <a:pt x="2193385" y="21227"/>
                    <a:pt x="2193385" y="47411"/>
                  </a:cubicBezTo>
                  <a:lnTo>
                    <a:pt x="2193385" y="378906"/>
                  </a:lnTo>
                  <a:cubicBezTo>
                    <a:pt x="2193385" y="391480"/>
                    <a:pt x="2188390" y="403540"/>
                    <a:pt x="2179499" y="412431"/>
                  </a:cubicBezTo>
                  <a:cubicBezTo>
                    <a:pt x="2170608" y="421322"/>
                    <a:pt x="2158549" y="426317"/>
                    <a:pt x="2145974" y="426317"/>
                  </a:cubicBezTo>
                  <a:lnTo>
                    <a:pt x="47411" y="426317"/>
                  </a:lnTo>
                  <a:cubicBezTo>
                    <a:pt x="21227" y="426317"/>
                    <a:pt x="0" y="405091"/>
                    <a:pt x="0" y="378906"/>
                  </a:cubicBezTo>
                  <a:lnTo>
                    <a:pt x="0" y="47411"/>
                  </a:lnTo>
                  <a:cubicBezTo>
                    <a:pt x="0" y="34837"/>
                    <a:pt x="4995" y="22778"/>
                    <a:pt x="13886" y="13886"/>
                  </a:cubicBezTo>
                  <a:cubicBezTo>
                    <a:pt x="22778" y="4995"/>
                    <a:pt x="34837" y="0"/>
                    <a:pt x="4741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2193385" cy="397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0" y="1834669"/>
            <a:ext cx="9287717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793"/>
              </a:lnSpc>
            </a:pPr>
            <a:r>
              <a:rPr lang="zh-TW" sz="6500" b="0" i="0" u="none" baseline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支援其他分會， </a:t>
            </a:r>
          </a:p>
          <a:p>
            <a:pPr algn="ctr" rtl="0">
              <a:lnSpc>
                <a:spcPts val="7799"/>
              </a:lnSpc>
            </a:pPr>
            <a:r>
              <a:rPr lang="zh-TW" sz="6500" b="0" i="0" u="none" baseline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或與其他分會合作！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0" y="4921924"/>
            <a:ext cx="9287717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999"/>
              </a:lnSpc>
            </a:pPr>
            <a:r>
              <a:rPr lang="zh-TW" sz="5000" b="0" i="0" u="none" baseline="0" dirty="0">
                <a:solidFill>
                  <a:srgbClr val="69A4E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合作 = 讓更多女青年</a:t>
            </a:r>
            <a:r>
              <a:rPr lang="zh-CN" altLang="en-US" sz="5000" b="0" i="0" u="none" baseline="0" dirty="0">
                <a:solidFill>
                  <a:srgbClr val="69A4E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受</a:t>
            </a:r>
            <a:r>
              <a:rPr lang="zh-TW" sz="5000" b="0" i="0" u="none" baseline="0" dirty="0">
                <a:solidFill>
                  <a:srgbClr val="69A4E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益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51550" y="-7799490"/>
            <a:ext cx="9418799" cy="10078481"/>
          </a:xfrm>
          <a:custGeom>
            <a:avLst/>
            <a:gdLst/>
            <a:ahLst/>
            <a:cxnLst/>
            <a:rect l="l" t="t" r="r" b="b"/>
            <a:pathLst>
              <a:path w="9418799" h="10078481">
                <a:moveTo>
                  <a:pt x="0" y="0"/>
                </a:moveTo>
                <a:lnTo>
                  <a:pt x="9418799" y="0"/>
                </a:lnTo>
                <a:lnTo>
                  <a:pt x="9418799" y="10078482"/>
                </a:lnTo>
                <a:lnTo>
                  <a:pt x="0" y="10078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385856" y="3728235"/>
            <a:ext cx="3615584" cy="4084556"/>
            <a:chOff x="0" y="0"/>
            <a:chExt cx="952253" cy="10757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666999" y="3243520"/>
            <a:ext cx="976321" cy="969432"/>
            <a:chOff x="-59786" y="29933"/>
            <a:chExt cx="758286" cy="752935"/>
          </a:xfrm>
        </p:grpSpPr>
        <p:sp>
          <p:nvSpPr>
            <p:cNvPr id="7" name="Freeform 7"/>
            <p:cNvSpPr/>
            <p:nvPr/>
          </p:nvSpPr>
          <p:spPr>
            <a:xfrm>
              <a:off x="-59786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518BC9"/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350541" y="3728235"/>
            <a:ext cx="3615584" cy="4084556"/>
            <a:chOff x="0" y="0"/>
            <a:chExt cx="952253" cy="10757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708661" y="3204980"/>
            <a:ext cx="899344" cy="1046510"/>
            <a:chOff x="0" y="0"/>
            <a:chExt cx="6985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BB4075"/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12451634" y="4251490"/>
            <a:ext cx="9418799" cy="10078481"/>
          </a:xfrm>
          <a:custGeom>
            <a:avLst/>
            <a:gdLst/>
            <a:ahLst/>
            <a:cxnLst/>
            <a:rect l="l" t="t" r="r" b="b"/>
            <a:pathLst>
              <a:path w="9418799" h="10078481">
                <a:moveTo>
                  <a:pt x="0" y="0"/>
                </a:moveTo>
                <a:lnTo>
                  <a:pt x="9418799" y="0"/>
                </a:lnTo>
                <a:lnTo>
                  <a:pt x="9418799" y="10078481"/>
                </a:lnTo>
                <a:lnTo>
                  <a:pt x="0" y="100784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9318550" y="3728235"/>
            <a:ext cx="3615584" cy="4084556"/>
            <a:chOff x="0" y="0"/>
            <a:chExt cx="952253" cy="10757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676670" y="3204980"/>
            <a:ext cx="899344" cy="1046510"/>
            <a:chOff x="0" y="0"/>
            <a:chExt cx="6985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293374"/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286560" y="3728235"/>
            <a:ext cx="3615584" cy="4084556"/>
            <a:chOff x="0" y="0"/>
            <a:chExt cx="952253" cy="107576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4639110" y="3204980"/>
            <a:ext cx="899344" cy="1046510"/>
            <a:chOff x="0" y="0"/>
            <a:chExt cx="6985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590E52"/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-674710" y="8498591"/>
            <a:ext cx="19281670" cy="2271793"/>
            <a:chOff x="0" y="0"/>
            <a:chExt cx="5078300" cy="59833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078300" cy="598332"/>
            </a:xfrm>
            <a:custGeom>
              <a:avLst/>
              <a:gdLst/>
              <a:ahLst/>
              <a:cxnLst/>
              <a:rect l="l" t="t" r="r" b="b"/>
              <a:pathLst>
                <a:path w="5078300" h="598332">
                  <a:moveTo>
                    <a:pt x="0" y="0"/>
                  </a:moveTo>
                  <a:lnTo>
                    <a:pt x="5078300" y="0"/>
                  </a:lnTo>
                  <a:lnTo>
                    <a:pt x="5078300" y="598332"/>
                  </a:lnTo>
                  <a:lnTo>
                    <a:pt x="0" y="598332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5078300" cy="636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31" name="Freeform 31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14745151" y="3392346"/>
            <a:ext cx="684650" cy="631590"/>
          </a:xfrm>
          <a:custGeom>
            <a:avLst/>
            <a:gdLst/>
            <a:ahLst/>
            <a:cxnLst/>
            <a:rect l="l" t="t" r="r" b="b"/>
            <a:pathLst>
              <a:path w="684650" h="631590">
                <a:moveTo>
                  <a:pt x="0" y="0"/>
                </a:moveTo>
                <a:lnTo>
                  <a:pt x="684651" y="0"/>
                </a:lnTo>
                <a:lnTo>
                  <a:pt x="684651" y="631589"/>
                </a:lnTo>
                <a:lnTo>
                  <a:pt x="0" y="6315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6848795" y="3398602"/>
            <a:ext cx="619076" cy="619076"/>
          </a:xfrm>
          <a:custGeom>
            <a:avLst/>
            <a:gdLst/>
            <a:ahLst/>
            <a:cxnLst/>
            <a:rect l="l" t="t" r="r" b="b"/>
            <a:pathLst>
              <a:path w="619076" h="619076">
                <a:moveTo>
                  <a:pt x="0" y="0"/>
                </a:moveTo>
                <a:lnTo>
                  <a:pt x="619076" y="0"/>
                </a:lnTo>
                <a:lnTo>
                  <a:pt x="619076" y="619076"/>
                </a:lnTo>
                <a:lnTo>
                  <a:pt x="0" y="6190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4" name="Freeform 34"/>
          <p:cNvSpPr/>
          <p:nvPr/>
        </p:nvSpPr>
        <p:spPr>
          <a:xfrm>
            <a:off x="2852441" y="3368484"/>
            <a:ext cx="650250" cy="719502"/>
          </a:xfrm>
          <a:custGeom>
            <a:avLst/>
            <a:gdLst/>
            <a:ahLst/>
            <a:cxnLst/>
            <a:rect l="l" t="t" r="r" b="b"/>
            <a:pathLst>
              <a:path w="650250" h="719502">
                <a:moveTo>
                  <a:pt x="0" y="0"/>
                </a:moveTo>
                <a:lnTo>
                  <a:pt x="650250" y="0"/>
                </a:lnTo>
                <a:lnTo>
                  <a:pt x="650250" y="719502"/>
                </a:lnTo>
                <a:lnTo>
                  <a:pt x="0" y="7195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5" name="Freeform 35"/>
          <p:cNvSpPr/>
          <p:nvPr/>
        </p:nvSpPr>
        <p:spPr>
          <a:xfrm>
            <a:off x="10809200" y="3375183"/>
            <a:ext cx="634284" cy="665915"/>
          </a:xfrm>
          <a:custGeom>
            <a:avLst/>
            <a:gdLst/>
            <a:ahLst/>
            <a:cxnLst/>
            <a:rect l="l" t="t" r="r" b="b"/>
            <a:pathLst>
              <a:path w="634284" h="665915">
                <a:moveTo>
                  <a:pt x="0" y="0"/>
                </a:moveTo>
                <a:lnTo>
                  <a:pt x="634285" y="0"/>
                </a:lnTo>
                <a:lnTo>
                  <a:pt x="634285" y="665915"/>
                </a:lnTo>
                <a:lnTo>
                  <a:pt x="0" y="6659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833683" y="4588882"/>
            <a:ext cx="2716843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zh-TW" sz="2299" b="1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回顧過往</a:t>
            </a:r>
            <a:r>
              <a:rPr lang="zh-TW" altLang="en-US" sz="2299" b="1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專案</a:t>
            </a:r>
            <a:endParaRPr lang="zh-TW" sz="2299" b="1" i="0" u="none" baseline="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 Bold"/>
              <a:sym typeface="Calibri (MS)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6139499" y="4588882"/>
            <a:ext cx="2037669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zh-TW" sz="2299" b="1" i="0" u="none" baseline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提問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779465" y="5322203"/>
            <a:ext cx="2972855" cy="1158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zh-TW" sz="21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尋找新的合作夥伴？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zh-TW" sz="21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增辦活動場次？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zh-TW" sz="21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提升</a:t>
            </a:r>
            <a:r>
              <a:rPr lang="zh-TW" altLang="en-US" sz="21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專案</a:t>
            </a:r>
            <a:r>
              <a:rPr lang="zh-TW" sz="21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可近性？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801051" y="4588882"/>
            <a:ext cx="2650582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zh-TW" sz="2299" b="1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發揮創意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729055" y="4588882"/>
            <a:ext cx="2716843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zh-TW" sz="2299" b="1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考慮輔導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535382" y="1106334"/>
            <a:ext cx="9412165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799"/>
              </a:lnSpc>
            </a:pPr>
            <a:r>
              <a:rPr lang="zh-TW" sz="6500" b="0" i="0" u="none" baseline="0" dirty="0">
                <a:solidFill>
                  <a:srgbClr val="A5379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擴大</a:t>
            </a:r>
            <a:r>
              <a:rPr lang="zh-CN" altLang="en-US" sz="6500" dirty="0">
                <a:solidFill>
                  <a:srgbClr val="A5379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影響力</a:t>
            </a:r>
            <a:endParaRPr lang="zh-TW" sz="6500" b="0" i="0" u="none" baseline="0" dirty="0">
              <a:solidFill>
                <a:srgbClr val="A53795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Effra 2"/>
              <a:sym typeface="Effra 2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714785" y="5322203"/>
            <a:ext cx="2957727" cy="76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zh-TW" sz="21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哪些作法成效良好？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zh-TW" sz="21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找出不足之處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535382" y="5254654"/>
            <a:ext cx="3264198" cy="1201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zh-TW" sz="21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如何營造意義深遠的體驗？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zh-TW" sz="21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如何鼓勵參與？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3636278" y="5322203"/>
            <a:ext cx="2809620" cy="76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zh-TW" sz="21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與其他分會攜手合作！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63178" y="7349120"/>
            <a:ext cx="11161644" cy="5190164"/>
          </a:xfrm>
          <a:custGeom>
            <a:avLst/>
            <a:gdLst/>
            <a:ahLst/>
            <a:cxnLst/>
            <a:rect l="l" t="t" r="r" b="b"/>
            <a:pathLst>
              <a:path w="11161644" h="5190164">
                <a:moveTo>
                  <a:pt x="0" y="0"/>
                </a:moveTo>
                <a:lnTo>
                  <a:pt x="11161644" y="0"/>
                </a:lnTo>
                <a:lnTo>
                  <a:pt x="11161644" y="5190164"/>
                </a:lnTo>
                <a:lnTo>
                  <a:pt x="0" y="51901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944879" y="2416373"/>
            <a:ext cx="6398241" cy="6274275"/>
          </a:xfrm>
          <a:custGeom>
            <a:avLst/>
            <a:gdLst/>
            <a:ahLst/>
            <a:cxnLst/>
            <a:rect l="l" t="t" r="r" b="b"/>
            <a:pathLst>
              <a:path w="6398241" h="6274275">
                <a:moveTo>
                  <a:pt x="0" y="0"/>
                </a:moveTo>
                <a:lnTo>
                  <a:pt x="6398242" y="0"/>
                </a:lnTo>
                <a:lnTo>
                  <a:pt x="6398242" y="6274276"/>
                </a:lnTo>
                <a:lnTo>
                  <a:pt x="0" y="62742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8" r="-198"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91359" y="2881982"/>
            <a:ext cx="4316448" cy="4316448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2049977" y="2231932"/>
            <a:ext cx="2674845" cy="1009754"/>
          </a:xfrm>
          <a:custGeom>
            <a:avLst/>
            <a:gdLst/>
            <a:ahLst/>
            <a:cxnLst/>
            <a:rect l="l" t="t" r="r" b="b"/>
            <a:pathLst>
              <a:path w="2674845" h="1009754">
                <a:moveTo>
                  <a:pt x="0" y="0"/>
                </a:moveTo>
                <a:lnTo>
                  <a:pt x="2674845" y="0"/>
                </a:lnTo>
                <a:lnTo>
                  <a:pt x="2674845" y="1009754"/>
                </a:lnTo>
                <a:lnTo>
                  <a:pt x="0" y="1009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4051063" y="7153051"/>
            <a:ext cx="941855" cy="1043665"/>
          </a:xfrm>
          <a:custGeom>
            <a:avLst/>
            <a:gdLst/>
            <a:ahLst/>
            <a:cxnLst/>
            <a:rect l="l" t="t" r="r" b="b"/>
            <a:pathLst>
              <a:path w="941855" h="1043665">
                <a:moveTo>
                  <a:pt x="0" y="0"/>
                </a:moveTo>
                <a:lnTo>
                  <a:pt x="941855" y="0"/>
                </a:lnTo>
                <a:lnTo>
                  <a:pt x="941855" y="1043665"/>
                </a:lnTo>
                <a:lnTo>
                  <a:pt x="0" y="104366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305078"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280408" y="3526776"/>
            <a:ext cx="3331522" cy="98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8400"/>
              </a:lnSpc>
            </a:pPr>
            <a:r>
              <a:rPr lang="zh-TW" sz="6000" b="1" i="0" u="none" baseline="0">
                <a:solidFill>
                  <a:srgbClr val="009CA7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同心協力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4884" y="269966"/>
            <a:ext cx="17445325" cy="1312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11199"/>
              </a:lnSpc>
            </a:pPr>
            <a:r>
              <a:rPr lang="zh-TW" sz="7999" b="0" i="0" u="none" baseline="0" dirty="0">
                <a:solidFill>
                  <a:srgbClr val="A5379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朝大目標邁進！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77322" y="4667686"/>
            <a:ext cx="3934608" cy="1569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200"/>
              </a:lnSpc>
            </a:pPr>
            <a:r>
              <a:rPr lang="zh-TW" sz="3000" b="0" i="1" u="none" baseline="0">
                <a:solidFill>
                  <a:srgbClr val="FFCF0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Italics"/>
                <a:sym typeface="Calibri (MS) Italics"/>
              </a:rPr>
              <a:t>SIA</a:t>
            </a:r>
          </a:p>
          <a:p>
            <a:pPr algn="ctr" rtl="0">
              <a:lnSpc>
                <a:spcPts val="4200"/>
              </a:lnSpc>
            </a:pPr>
            <a:r>
              <a:rPr lang="zh-TW" sz="3000" b="0" i="1" u="none" baseline="0">
                <a:solidFill>
                  <a:srgbClr val="FFCF0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Italics"/>
                <a:sym typeface="Calibri (MS) Italics"/>
              </a:rPr>
              <a:t>您的專區</a:t>
            </a:r>
          </a:p>
          <a:p>
            <a:pPr algn="ctr" rtl="0">
              <a:lnSpc>
                <a:spcPts val="4200"/>
              </a:lnSpc>
            </a:pPr>
            <a:r>
              <a:rPr lang="zh-TW" sz="3000" b="0" i="1" u="none" baseline="0">
                <a:solidFill>
                  <a:srgbClr val="FFCF0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Italics"/>
                <a:sym typeface="Calibri (MS) Italics"/>
              </a:rPr>
              <a:t>彼此扶持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459053" y="1942313"/>
            <a:ext cx="2591156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000"/>
              </a:lnSpc>
            </a:pPr>
            <a:r>
              <a:rPr lang="zh-TW" sz="3000" b="1" i="0" u="none" baseline="0">
                <a:solidFill>
                  <a:srgbClr val="299BA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2021 -2031 年</a:t>
            </a:r>
          </a:p>
          <a:p>
            <a:pPr algn="ctr" rtl="0">
              <a:lnSpc>
                <a:spcPts val="3999"/>
              </a:lnSpc>
            </a:pPr>
            <a:r>
              <a:rPr lang="zh-TW" sz="3999" b="1" i="0" u="none" baseline="0">
                <a:solidFill>
                  <a:srgbClr val="299BA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大目標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125615" y="7267348"/>
            <a:ext cx="2414661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899"/>
              </a:lnSpc>
            </a:pPr>
            <a:r>
              <a:rPr lang="zh-TW" sz="3899" b="1" i="0" u="none" baseline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x 500,000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92918" y="7861708"/>
            <a:ext cx="2873396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1599"/>
              </a:lnSpc>
            </a:pPr>
            <a:r>
              <a:rPr lang="zh-TW" sz="1599" b="0" i="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名女青年獲得賦權，實現夢想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195102" y="4637829"/>
            <a:ext cx="15897797" cy="4318423"/>
            <a:chOff x="0" y="0"/>
            <a:chExt cx="4187074" cy="11373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87074" cy="1137362"/>
            </a:xfrm>
            <a:custGeom>
              <a:avLst/>
              <a:gdLst/>
              <a:ahLst/>
              <a:cxnLst/>
              <a:rect l="l" t="t" r="r" b="b"/>
              <a:pathLst>
                <a:path w="4187074" h="1137362">
                  <a:moveTo>
                    <a:pt x="24836" y="0"/>
                  </a:moveTo>
                  <a:lnTo>
                    <a:pt x="4162238" y="0"/>
                  </a:lnTo>
                  <a:cubicBezTo>
                    <a:pt x="4175954" y="0"/>
                    <a:pt x="4187074" y="11119"/>
                    <a:pt x="4187074" y="24836"/>
                  </a:cubicBezTo>
                  <a:lnTo>
                    <a:pt x="4187074" y="1112526"/>
                  </a:lnTo>
                  <a:cubicBezTo>
                    <a:pt x="4187074" y="1119113"/>
                    <a:pt x="4184457" y="1125431"/>
                    <a:pt x="4179800" y="1130088"/>
                  </a:cubicBezTo>
                  <a:cubicBezTo>
                    <a:pt x="4175142" y="1134746"/>
                    <a:pt x="4168825" y="1137362"/>
                    <a:pt x="4162238" y="1137362"/>
                  </a:cubicBezTo>
                  <a:lnTo>
                    <a:pt x="24836" y="1137362"/>
                  </a:lnTo>
                  <a:cubicBezTo>
                    <a:pt x="18249" y="1137362"/>
                    <a:pt x="11932" y="1134746"/>
                    <a:pt x="7274" y="1130088"/>
                  </a:cubicBezTo>
                  <a:cubicBezTo>
                    <a:pt x="2617" y="1125431"/>
                    <a:pt x="0" y="1119113"/>
                    <a:pt x="0" y="1112526"/>
                  </a:cubicBezTo>
                  <a:lnTo>
                    <a:pt x="0" y="24836"/>
                  </a:lnTo>
                  <a:cubicBezTo>
                    <a:pt x="0" y="18249"/>
                    <a:pt x="2617" y="11932"/>
                    <a:pt x="7274" y="7274"/>
                  </a:cubicBezTo>
                  <a:cubicBezTo>
                    <a:pt x="11932" y="2617"/>
                    <a:pt x="18249" y="0"/>
                    <a:pt x="24836" y="0"/>
                  </a:cubicBezTo>
                  <a:close/>
                </a:path>
              </a:pathLst>
            </a:custGeom>
            <a:solidFill>
              <a:srgbClr val="293374"/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187074" cy="1137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299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195102" y="1503984"/>
            <a:ext cx="15897797" cy="5564229"/>
          </a:xfrm>
          <a:custGeom>
            <a:avLst/>
            <a:gdLst/>
            <a:ahLst/>
            <a:cxnLst/>
            <a:rect l="l" t="t" r="r" b="b"/>
            <a:pathLst>
              <a:path w="15897797" h="5564229">
                <a:moveTo>
                  <a:pt x="0" y="0"/>
                </a:moveTo>
                <a:lnTo>
                  <a:pt x="15897796" y="0"/>
                </a:lnTo>
                <a:lnTo>
                  <a:pt x="15897796" y="5564229"/>
                </a:lnTo>
                <a:lnTo>
                  <a:pt x="0" y="55642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7937377" y="9188709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8"/>
                </a:lnTo>
                <a:lnTo>
                  <a:pt x="0" y="5542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4" b="-74"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566826" y="6796832"/>
            <a:ext cx="13154348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576"/>
              </a:lnSpc>
            </a:pPr>
            <a:r>
              <a:rPr lang="zh-TW" sz="4400" b="1" i="0" u="none" spc="-132" baseline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姓名</a:t>
            </a:r>
          </a:p>
          <a:p>
            <a:pPr algn="ctr" rtl="0">
              <a:lnSpc>
                <a:spcPts val="4576"/>
              </a:lnSpc>
            </a:pPr>
            <a:r>
              <a:rPr lang="zh-TW" sz="4400" b="1" i="0" u="none" spc="-132" baseline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職稱</a:t>
            </a:r>
          </a:p>
          <a:p>
            <a:pPr algn="ctr" rtl="0">
              <a:lnSpc>
                <a:spcPts val="4576"/>
              </a:lnSpc>
            </a:pPr>
            <a:r>
              <a:rPr lang="zh-TW" sz="4400" b="1" i="0" u="none" spc="-132" baseline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聯絡方式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19400" y="544074"/>
            <a:ext cx="13154348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200"/>
              </a:lnSpc>
            </a:pPr>
            <a:r>
              <a:rPr lang="zh-TW" sz="5000" b="1" i="0" u="none" spc="-150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謝謝！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9834863" y="957626"/>
            <a:ext cx="7424437" cy="742443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4976" r="-26482" b="-1004"/>
              </a:stretch>
            </a:blip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5009018" y="3289624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-1071944" y="5151120"/>
            <a:ext cx="12861324" cy="902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699"/>
              </a:lnSpc>
            </a:pPr>
            <a:r>
              <a:rPr lang="zh-TW" sz="5499" b="0" i="0" u="none" baseline="0" dirty="0">
                <a:solidFill>
                  <a:srgbClr val="299BA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已支援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7950" y="6362027"/>
            <a:ext cx="10300286" cy="1448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11999"/>
              </a:lnSpc>
            </a:pPr>
            <a:r>
              <a:rPr lang="zh-TW" sz="8800" b="1" i="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162,000+ 女青年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1012569" y="4303383"/>
            <a:ext cx="12861324" cy="902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699"/>
              </a:lnSpc>
            </a:pPr>
            <a:r>
              <a:rPr lang="zh-TW" sz="5499" b="0" i="0" u="none" baseline="0" dirty="0">
                <a:solidFill>
                  <a:srgbClr val="299BA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自 2015 年推動至今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0F469C-F75B-47C0-2383-86BF8A9B04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22" y="847042"/>
            <a:ext cx="6673792" cy="266420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63178" y="7337473"/>
            <a:ext cx="11161644" cy="5190164"/>
          </a:xfrm>
          <a:custGeom>
            <a:avLst/>
            <a:gdLst/>
            <a:ahLst/>
            <a:cxnLst/>
            <a:rect l="l" t="t" r="r" b="b"/>
            <a:pathLst>
              <a:path w="11161644" h="5190164">
                <a:moveTo>
                  <a:pt x="0" y="0"/>
                </a:moveTo>
                <a:lnTo>
                  <a:pt x="11161644" y="0"/>
                </a:lnTo>
                <a:lnTo>
                  <a:pt x="11161644" y="5190165"/>
                </a:lnTo>
                <a:lnTo>
                  <a:pt x="0" y="51901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8" r="-198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1337" y="268286"/>
            <a:ext cx="17445325" cy="1312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11199"/>
              </a:lnSpc>
            </a:pPr>
            <a:r>
              <a:rPr lang="zh-TW" sz="7999" b="0" i="0" u="none" baseline="0" dirty="0">
                <a:solidFill>
                  <a:srgbClr val="A5379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朝大目標邁進！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474" y="2938657"/>
            <a:ext cx="4316448" cy="431644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7585" y="2933289"/>
            <a:ext cx="4316448" cy="431644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-473360">
            <a:off x="6761615" y="2429823"/>
            <a:ext cx="5243674" cy="1979487"/>
          </a:xfrm>
          <a:custGeom>
            <a:avLst/>
            <a:gdLst/>
            <a:ahLst/>
            <a:cxnLst/>
            <a:rect l="l" t="t" r="r" b="b"/>
            <a:pathLst>
              <a:path w="5243674" h="1979487">
                <a:moveTo>
                  <a:pt x="0" y="0"/>
                </a:moveTo>
                <a:lnTo>
                  <a:pt x="5243674" y="0"/>
                </a:lnTo>
                <a:lnTo>
                  <a:pt x="5243674" y="1979487"/>
                </a:lnTo>
                <a:lnTo>
                  <a:pt x="0" y="19794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048000" y="2169836"/>
            <a:ext cx="4316448" cy="656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5588"/>
              </a:lnSpc>
            </a:pPr>
            <a:r>
              <a:rPr lang="zh-TW" sz="3992" b="1" i="0" u="none" baseline="0" dirty="0">
                <a:solidFill>
                  <a:srgbClr val="299BA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25-26 分會年度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71956" y="2149561"/>
            <a:ext cx="4316448" cy="656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5588"/>
              </a:lnSpc>
            </a:pPr>
            <a:r>
              <a:rPr lang="zh-TW" sz="3992" b="1" i="0" u="none" baseline="0" dirty="0">
                <a:solidFill>
                  <a:srgbClr val="299BA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30-31 分會年度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1879" y="-160766"/>
            <a:ext cx="19281670" cy="2150108"/>
            <a:chOff x="0" y="0"/>
            <a:chExt cx="5078300" cy="5662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78300" cy="566284"/>
            </a:xfrm>
            <a:custGeom>
              <a:avLst/>
              <a:gdLst/>
              <a:ahLst/>
              <a:cxnLst/>
              <a:rect l="l" t="t" r="r" b="b"/>
              <a:pathLst>
                <a:path w="5078300" h="566284">
                  <a:moveTo>
                    <a:pt x="0" y="0"/>
                  </a:moveTo>
                  <a:lnTo>
                    <a:pt x="5078300" y="0"/>
                  </a:lnTo>
                  <a:lnTo>
                    <a:pt x="5078300" y="566284"/>
                  </a:lnTo>
                  <a:lnTo>
                    <a:pt x="0" y="566284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78300" cy="6043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02627" y="0"/>
            <a:ext cx="6445425" cy="10287000"/>
            <a:chOff x="0" y="0"/>
            <a:chExt cx="8593900" cy="13716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3949" cy="13715930"/>
            </a:xfrm>
            <a:custGeom>
              <a:avLst/>
              <a:gdLst/>
              <a:ahLst/>
              <a:cxnLst/>
              <a:rect l="l" t="t" r="r" b="b"/>
              <a:pathLst>
                <a:path w="8593949" h="13715930">
                  <a:moveTo>
                    <a:pt x="0" y="0"/>
                  </a:moveTo>
                  <a:lnTo>
                    <a:pt x="8593949" y="0"/>
                  </a:lnTo>
                  <a:lnTo>
                    <a:pt x="8593949" y="13715930"/>
                  </a:lnTo>
                  <a:lnTo>
                    <a:pt x="0" y="137159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9604" t="-3676" r="-14837"/>
              </a:stretch>
            </a:blip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grpSp>
        <p:nvGrpSpPr>
          <p:cNvPr id="8" name="Group 8"/>
          <p:cNvGrpSpPr/>
          <p:nvPr/>
        </p:nvGrpSpPr>
        <p:grpSpPr>
          <a:xfrm rot="5400000">
            <a:off x="550340" y="3130337"/>
            <a:ext cx="500647" cy="438066"/>
            <a:chOff x="0" y="0"/>
            <a:chExt cx="812800" cy="711200"/>
          </a:xfrm>
        </p:grpSpPr>
        <p:sp>
          <p:nvSpPr>
            <p:cNvPr id="9" name="Freeform 9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253472">
                <a:alpha val="89804"/>
              </a:srgbClr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559344" y="5131048"/>
            <a:ext cx="500647" cy="438066"/>
            <a:chOff x="0" y="0"/>
            <a:chExt cx="812800" cy="711200"/>
          </a:xfrm>
        </p:grpSpPr>
        <p:sp>
          <p:nvSpPr>
            <p:cNvPr id="12" name="Freeform 12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009CA7">
                <a:alpha val="89804"/>
              </a:srgbClr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559344" y="7182733"/>
            <a:ext cx="500647" cy="438066"/>
            <a:chOff x="0" y="0"/>
            <a:chExt cx="812800" cy="711200"/>
          </a:xfrm>
        </p:grpSpPr>
        <p:sp>
          <p:nvSpPr>
            <p:cNvPr id="15" name="Freeform 15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A53795">
                <a:alpha val="89804"/>
              </a:srgbClr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01122" y="527723"/>
            <a:ext cx="8936221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zh-TW" sz="6500" b="0" i="0" u="none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今天，我們將：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1588" y="2918071"/>
            <a:ext cx="9753289" cy="1165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800"/>
              </a:lnSpc>
            </a:pPr>
            <a:r>
              <a:rPr lang="zh-CN" altLang="en-US" sz="3000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探討</a:t>
            </a:r>
            <a:r>
              <a:rPr lang="zh-TW" sz="3000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如何啟動新的</a:t>
            </a:r>
            <a:r>
              <a:rPr lang="zh-TW" sz="3000" b="0" i="1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Italics"/>
                <a:sym typeface="Calibri (MS) Italics"/>
              </a:rPr>
              <a:t>「夢想它，實現它」</a:t>
            </a:r>
            <a:r>
              <a:rPr lang="zh-TW" altLang="en-US" sz="3000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專案</a:t>
            </a:r>
            <a:r>
              <a:rPr lang="zh-TW" sz="3000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、或擴大現有</a:t>
            </a:r>
            <a:r>
              <a:rPr lang="zh-TW" altLang="en-US" sz="3000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專案</a:t>
            </a:r>
            <a:r>
              <a:rPr lang="zh-TW" sz="3000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。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1588" y="4969755"/>
            <a:ext cx="9753289" cy="1165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00"/>
              </a:lnSpc>
            </a:pPr>
            <a:r>
              <a:rPr lang="zh-TW" sz="3000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探索協助分會克服阻礙、推動</a:t>
            </a:r>
            <a:r>
              <a:rPr lang="zh-TW" sz="3000" b="0" i="1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Italics"/>
                <a:sym typeface="Calibri (MS) Italics"/>
              </a:rPr>
              <a:t>「夢想它，實現它」</a:t>
            </a:r>
            <a:r>
              <a:rPr lang="zh-TW" altLang="en-US" sz="300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專案</a:t>
            </a:r>
            <a:r>
              <a:rPr lang="zh-TW" sz="3000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的策略。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50592" y="6985339"/>
            <a:ext cx="9753289" cy="1165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00"/>
              </a:lnSpc>
            </a:pPr>
            <a:r>
              <a:rPr lang="zh-TW" sz="3000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了解可協助分會規劃</a:t>
            </a:r>
            <a:r>
              <a:rPr lang="zh-TW" altLang="en-US" sz="300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專案</a:t>
            </a:r>
            <a:r>
              <a:rPr lang="zh-TW" sz="3000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、吸引更多女青年參與的各種工具與資源。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3250363"/>
            <a:ext cx="4937760" cy="493776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1989183" y="3084185"/>
            <a:ext cx="5270117" cy="527011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000" y="0"/>
                  </a:moveTo>
                  <a:lnTo>
                    <a:pt x="685800" y="0"/>
                  </a:lnTo>
                  <a:cubicBezTo>
                    <a:pt x="755940" y="0"/>
                    <a:pt x="812800" y="56860"/>
                    <a:pt x="812800" y="127000"/>
                  </a:cubicBezTo>
                  <a:lnTo>
                    <a:pt x="812800" y="685800"/>
                  </a:lnTo>
                  <a:cubicBezTo>
                    <a:pt x="812800" y="755940"/>
                    <a:pt x="755940" y="812800"/>
                    <a:pt x="685800" y="812800"/>
                  </a:cubicBezTo>
                  <a:lnTo>
                    <a:pt x="127000" y="812800"/>
                  </a:lnTo>
                  <a:cubicBezTo>
                    <a:pt x="56860" y="812800"/>
                    <a:pt x="0" y="755940"/>
                    <a:pt x="0" y="685800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00025"/>
              <a:ext cx="812800" cy="1012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5999"/>
                </a:lnSpc>
              </a:pPr>
              <a:endParaRPr lang="en-US" altLang="zh-TW" sz="3999" b="1" i="0" u="none" baseline="0" dirty="0">
                <a:solidFill>
                  <a:srgbClr val="A13E9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endParaRPr>
            </a:p>
            <a:p>
              <a:pPr algn="ctr" rtl="0">
                <a:lnSpc>
                  <a:spcPts val="5999"/>
                </a:lnSpc>
              </a:pPr>
              <a:r>
                <a:rPr lang="zh-TW" sz="3999" b="1" i="0" u="none" baseline="0" dirty="0">
                  <a:solidFill>
                    <a:srgbClr val="A13E9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 (MS) Bold"/>
                  <a:sym typeface="Calibri (MS) Bold"/>
                </a:rPr>
                <a:t>前往</a:t>
              </a:r>
              <a:r>
                <a:rPr lang="en-US" altLang="zh-TW" sz="3999" b="1" i="0" u="none" baseline="0" dirty="0">
                  <a:solidFill>
                    <a:srgbClr val="A13E9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 (MS) Bold"/>
                  <a:sym typeface="Calibri (MS) Bold"/>
                </a:rPr>
                <a:t> </a:t>
              </a:r>
              <a:r>
                <a:rPr lang="zh-TW" sz="3999" b="1" i="0" u="none" baseline="0" dirty="0">
                  <a:solidFill>
                    <a:srgbClr val="A13E9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SIA 官網</a:t>
              </a:r>
            </a:p>
            <a:p>
              <a:pPr algn="ctr" rtl="0">
                <a:lnSpc>
                  <a:spcPts val="5999"/>
                </a:lnSpc>
              </a:pPr>
              <a:r>
                <a:rPr lang="zh-TW" sz="3999" b="1" i="0" u="none" baseline="0" dirty="0">
                  <a:solidFill>
                    <a:srgbClr val="A13E9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 (MS) Bold"/>
                  <a:sym typeface="Calibri (MS) Bold"/>
                </a:rPr>
                <a:t>獲取更多</a:t>
              </a:r>
              <a:endParaRPr lang="en-US" altLang="zh-TW" sz="3999" b="1" i="0" u="none" baseline="0" dirty="0">
                <a:solidFill>
                  <a:srgbClr val="A13E9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endParaRPr>
            </a:p>
            <a:p>
              <a:pPr algn="ctr" rtl="0">
                <a:lnSpc>
                  <a:spcPts val="5999"/>
                </a:lnSpc>
              </a:pPr>
              <a:r>
                <a:rPr lang="zh-TW" sz="3999" b="1" i="1" u="none" baseline="0" dirty="0">
                  <a:solidFill>
                    <a:srgbClr val="A13E9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 (MS) Bold Italics"/>
                  <a:sym typeface="Calibri (MS) Bold Italics"/>
                </a:rPr>
                <a:t>「夢想它，實現它」</a:t>
              </a:r>
              <a:endParaRPr lang="en-US" altLang="zh-TW" sz="3999" b="1" i="1" u="none" baseline="0" dirty="0">
                <a:solidFill>
                  <a:srgbClr val="A13E9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 Italics"/>
                <a:sym typeface="Calibri (MS) Bold Italics"/>
              </a:endParaRPr>
            </a:p>
            <a:p>
              <a:pPr algn="ctr" rtl="0">
                <a:lnSpc>
                  <a:spcPts val="5999"/>
                </a:lnSpc>
              </a:pPr>
              <a:r>
                <a:rPr lang="zh-TW" sz="3999" b="1" i="0" u="none" baseline="0" dirty="0">
                  <a:solidFill>
                    <a:srgbClr val="A13E9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Calibri (MS) Bold"/>
                  <a:sym typeface="Calibri (MS) Bold"/>
                </a:rPr>
                <a:t>資源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6299904" y="2323029"/>
            <a:ext cx="1573393" cy="1338814"/>
          </a:xfrm>
          <a:custGeom>
            <a:avLst/>
            <a:gdLst/>
            <a:ahLst/>
            <a:cxnLst/>
            <a:rect l="l" t="t" r="r" b="b"/>
            <a:pathLst>
              <a:path w="1573393" h="1338814">
                <a:moveTo>
                  <a:pt x="0" y="0"/>
                </a:moveTo>
                <a:lnTo>
                  <a:pt x="1573392" y="0"/>
                </a:lnTo>
                <a:lnTo>
                  <a:pt x="1573392" y="1338814"/>
                </a:lnTo>
                <a:lnTo>
                  <a:pt x="0" y="13388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105400" y="792788"/>
            <a:ext cx="8692758" cy="1066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9100"/>
              </a:lnSpc>
            </a:pPr>
            <a:r>
              <a:rPr lang="zh-TW" sz="6500" b="0" i="0" u="none" spc="-194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從工具包</a:t>
            </a:r>
            <a:r>
              <a:rPr lang="zh-CN" altLang="en-US" sz="6500" b="0" i="0" u="none" spc="-194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開始</a:t>
            </a:r>
            <a:r>
              <a:rPr lang="zh-TW" sz="6500" b="0" i="0" u="none" spc="-194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！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A1BBA9-F08A-E4A5-E981-370A89CAAC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1567" y="2501219"/>
            <a:ext cx="5068387" cy="643604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" name="Freeform 3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533191" y="3595783"/>
            <a:ext cx="4639346" cy="463934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5046" r="-25046"/>
              </a:stretch>
            </a:blip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66723" y="811983"/>
            <a:ext cx="4214677" cy="421467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81619" t="-1102" r="-62260" b="-717"/>
              </a:stretch>
            </a:blip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3357635" y="1745918"/>
            <a:ext cx="6328382" cy="8185399"/>
          </a:xfrm>
          <a:custGeom>
            <a:avLst/>
            <a:gdLst/>
            <a:ahLst/>
            <a:cxnLst/>
            <a:rect l="l" t="t" r="r" b="b"/>
            <a:pathLst>
              <a:path w="6328382" h="8185399">
                <a:moveTo>
                  <a:pt x="0" y="0"/>
                </a:moveTo>
                <a:lnTo>
                  <a:pt x="6328382" y="0"/>
                </a:lnTo>
                <a:lnTo>
                  <a:pt x="6328382" y="8185399"/>
                </a:lnTo>
                <a:lnTo>
                  <a:pt x="0" y="81853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38100" cap="sq">
            <a:solidFill>
              <a:srgbClr val="253472"/>
            </a:solidFill>
            <a:prstDash val="solid"/>
            <a:miter/>
          </a:ln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10" name="Freeform 10"/>
          <p:cNvSpPr/>
          <p:nvPr/>
        </p:nvSpPr>
        <p:spPr>
          <a:xfrm rot="6349926" flipH="1">
            <a:off x="1096351" y="2140661"/>
            <a:ext cx="2727463" cy="3749091"/>
          </a:xfrm>
          <a:custGeom>
            <a:avLst/>
            <a:gdLst/>
            <a:ahLst/>
            <a:cxnLst/>
            <a:rect l="l" t="t" r="r" b="b"/>
            <a:pathLst>
              <a:path w="2727463" h="3749091">
                <a:moveTo>
                  <a:pt x="2727463" y="0"/>
                </a:moveTo>
                <a:lnTo>
                  <a:pt x="0" y="0"/>
                </a:lnTo>
                <a:lnTo>
                  <a:pt x="0" y="3749091"/>
                </a:lnTo>
                <a:lnTo>
                  <a:pt x="2727463" y="3749091"/>
                </a:lnTo>
                <a:lnTo>
                  <a:pt x="272746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09600" y="460826"/>
            <a:ext cx="10434958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zh-CN" altLang="en-US" sz="6500" b="0" i="0" u="none" baseline="0" dirty="0">
                <a:solidFill>
                  <a:srgbClr val="A5379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組建</a:t>
            </a:r>
            <a:r>
              <a:rPr lang="zh-TW" sz="6500" b="0" i="0" u="none" baseline="0" dirty="0">
                <a:solidFill>
                  <a:srgbClr val="A5379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規劃委員會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1879" y="-160766"/>
            <a:ext cx="19281670" cy="2866959"/>
            <a:chOff x="0" y="0"/>
            <a:chExt cx="5078300" cy="7550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78300" cy="755084"/>
            </a:xfrm>
            <a:custGeom>
              <a:avLst/>
              <a:gdLst/>
              <a:ahLst/>
              <a:cxnLst/>
              <a:rect l="l" t="t" r="r" b="b"/>
              <a:pathLst>
                <a:path w="5078300" h="755084">
                  <a:moveTo>
                    <a:pt x="0" y="0"/>
                  </a:moveTo>
                  <a:lnTo>
                    <a:pt x="5078300" y="0"/>
                  </a:lnTo>
                  <a:lnTo>
                    <a:pt x="5078300" y="755084"/>
                  </a:lnTo>
                  <a:lnTo>
                    <a:pt x="0" y="755084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78300" cy="793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6292350" y="2706193"/>
            <a:ext cx="11995650" cy="7580807"/>
          </a:xfrm>
          <a:custGeom>
            <a:avLst/>
            <a:gdLst/>
            <a:ahLst/>
            <a:cxnLst/>
            <a:rect l="l" t="t" r="r" b="b"/>
            <a:pathLst>
              <a:path w="11995650" h="7580807">
                <a:moveTo>
                  <a:pt x="0" y="0"/>
                </a:moveTo>
                <a:lnTo>
                  <a:pt x="11995650" y="0"/>
                </a:lnTo>
                <a:lnTo>
                  <a:pt x="11995650" y="7580807"/>
                </a:lnTo>
                <a:lnTo>
                  <a:pt x="0" y="75808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322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8" r="-198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895350"/>
            <a:ext cx="11753699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zh-TW" sz="6500" b="1" i="0" u="none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了解社區</a:t>
            </a:r>
            <a:r>
              <a:rPr lang="zh-CN" altLang="en-US" sz="6500" b="1" i="0" u="none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需求</a:t>
            </a:r>
            <a:endParaRPr lang="zh-TW" sz="6500" b="1" i="0" u="none" baseline="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 Bold"/>
              <a:sym typeface="Calibri (MS)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330155" y="3338673"/>
            <a:ext cx="5686220" cy="5353328"/>
            <a:chOff x="0" y="0"/>
            <a:chExt cx="1497605" cy="14099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97605" cy="1409930"/>
            </a:xfrm>
            <a:custGeom>
              <a:avLst/>
              <a:gdLst/>
              <a:ahLst/>
              <a:cxnLst/>
              <a:rect l="l" t="t" r="r" b="b"/>
              <a:pathLst>
                <a:path w="1497605" h="1409930">
                  <a:moveTo>
                    <a:pt x="55822" y="0"/>
                  </a:moveTo>
                  <a:lnTo>
                    <a:pt x="1441783" y="0"/>
                  </a:lnTo>
                  <a:cubicBezTo>
                    <a:pt x="1456588" y="0"/>
                    <a:pt x="1470786" y="5881"/>
                    <a:pt x="1481255" y="16350"/>
                  </a:cubicBezTo>
                  <a:cubicBezTo>
                    <a:pt x="1491724" y="26819"/>
                    <a:pt x="1497605" y="41017"/>
                    <a:pt x="1497605" y="55822"/>
                  </a:cubicBezTo>
                  <a:lnTo>
                    <a:pt x="1497605" y="1354108"/>
                  </a:lnTo>
                  <a:cubicBezTo>
                    <a:pt x="1497605" y="1384937"/>
                    <a:pt x="1472613" y="1409930"/>
                    <a:pt x="1441783" y="1409930"/>
                  </a:cubicBezTo>
                  <a:lnTo>
                    <a:pt x="55822" y="1409930"/>
                  </a:lnTo>
                  <a:cubicBezTo>
                    <a:pt x="24993" y="1409930"/>
                    <a:pt x="0" y="1384937"/>
                    <a:pt x="0" y="1354108"/>
                  </a:cubicBezTo>
                  <a:lnTo>
                    <a:pt x="0" y="55822"/>
                  </a:lnTo>
                  <a:cubicBezTo>
                    <a:pt x="0" y="24993"/>
                    <a:pt x="24993" y="0"/>
                    <a:pt x="5582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9000"/>
                  </a:srgbClr>
                </a:gs>
                <a:gs pos="100000">
                  <a:srgbClr val="19317D">
                    <a:alpha val="9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zh-TW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1497605" cy="1476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315298" y="9977891"/>
            <a:ext cx="19281670" cy="309109"/>
            <a:chOff x="0" y="0"/>
            <a:chExt cx="5078300" cy="814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078300" cy="81412"/>
            </a:xfrm>
            <a:custGeom>
              <a:avLst/>
              <a:gdLst/>
              <a:ahLst/>
              <a:cxnLst/>
              <a:rect l="l" t="t" r="r" b="b"/>
              <a:pathLst>
                <a:path w="5078300" h="81412">
                  <a:moveTo>
                    <a:pt x="0" y="0"/>
                  </a:moveTo>
                  <a:lnTo>
                    <a:pt x="5078300" y="0"/>
                  </a:lnTo>
                  <a:lnTo>
                    <a:pt x="5078300" y="81412"/>
                  </a:lnTo>
                  <a:lnTo>
                    <a:pt x="0" y="81412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078300" cy="119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>
            <a:off x="674092" y="3878485"/>
            <a:ext cx="708686" cy="708686"/>
          </a:xfrm>
          <a:custGeom>
            <a:avLst/>
            <a:gdLst/>
            <a:ahLst/>
            <a:cxnLst/>
            <a:rect l="l" t="t" r="r" b="b"/>
            <a:pathLst>
              <a:path w="708686" h="708686">
                <a:moveTo>
                  <a:pt x="0" y="0"/>
                </a:moveTo>
                <a:lnTo>
                  <a:pt x="708686" y="0"/>
                </a:lnTo>
                <a:lnTo>
                  <a:pt x="708686" y="708686"/>
                </a:lnTo>
                <a:lnTo>
                  <a:pt x="0" y="708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674092" y="5468367"/>
            <a:ext cx="708686" cy="708686"/>
          </a:xfrm>
          <a:custGeom>
            <a:avLst/>
            <a:gdLst/>
            <a:ahLst/>
            <a:cxnLst/>
            <a:rect l="l" t="t" r="r" b="b"/>
            <a:pathLst>
              <a:path w="708686" h="708686">
                <a:moveTo>
                  <a:pt x="0" y="0"/>
                </a:moveTo>
                <a:lnTo>
                  <a:pt x="708686" y="0"/>
                </a:lnTo>
                <a:lnTo>
                  <a:pt x="708686" y="708687"/>
                </a:lnTo>
                <a:lnTo>
                  <a:pt x="0" y="7086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674622" y="7186704"/>
            <a:ext cx="708686" cy="708686"/>
          </a:xfrm>
          <a:custGeom>
            <a:avLst/>
            <a:gdLst/>
            <a:ahLst/>
            <a:cxnLst/>
            <a:rect l="l" t="t" r="r" b="b"/>
            <a:pathLst>
              <a:path w="708686" h="708686">
                <a:moveTo>
                  <a:pt x="0" y="0"/>
                </a:moveTo>
                <a:lnTo>
                  <a:pt x="708686" y="0"/>
                </a:lnTo>
                <a:lnTo>
                  <a:pt x="708686" y="708686"/>
                </a:lnTo>
                <a:lnTo>
                  <a:pt x="0" y="708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816301" y="4001333"/>
            <a:ext cx="424267" cy="462990"/>
          </a:xfrm>
          <a:custGeom>
            <a:avLst/>
            <a:gdLst/>
            <a:ahLst/>
            <a:cxnLst/>
            <a:rect l="l" t="t" r="r" b="b"/>
            <a:pathLst>
              <a:path w="424267" h="462990">
                <a:moveTo>
                  <a:pt x="0" y="0"/>
                </a:moveTo>
                <a:lnTo>
                  <a:pt x="424268" y="0"/>
                </a:lnTo>
                <a:lnTo>
                  <a:pt x="424268" y="462990"/>
                </a:lnTo>
                <a:lnTo>
                  <a:pt x="0" y="462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798999" y="5596507"/>
            <a:ext cx="459933" cy="452407"/>
          </a:xfrm>
          <a:custGeom>
            <a:avLst/>
            <a:gdLst/>
            <a:ahLst/>
            <a:cxnLst/>
            <a:rect l="l" t="t" r="r" b="b"/>
            <a:pathLst>
              <a:path w="459933" h="452407">
                <a:moveTo>
                  <a:pt x="0" y="0"/>
                </a:moveTo>
                <a:lnTo>
                  <a:pt x="459933" y="0"/>
                </a:lnTo>
                <a:lnTo>
                  <a:pt x="459933" y="452407"/>
                </a:lnTo>
                <a:lnTo>
                  <a:pt x="0" y="4524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833584" y="7268651"/>
            <a:ext cx="464884" cy="471745"/>
          </a:xfrm>
          <a:custGeom>
            <a:avLst/>
            <a:gdLst/>
            <a:ahLst/>
            <a:cxnLst/>
            <a:rect l="l" t="t" r="r" b="b"/>
            <a:pathLst>
              <a:path w="464884" h="471745">
                <a:moveTo>
                  <a:pt x="0" y="0"/>
                </a:moveTo>
                <a:lnTo>
                  <a:pt x="464884" y="0"/>
                </a:lnTo>
                <a:lnTo>
                  <a:pt x="464884" y="471746"/>
                </a:lnTo>
                <a:lnTo>
                  <a:pt x="0" y="4717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667311" y="7348835"/>
            <a:ext cx="4129633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36"/>
              </a:lnSpc>
            </a:pPr>
            <a:r>
              <a:rPr lang="zh-TW" sz="3636" b="0" i="0" u="none" baseline="0" dirty="0">
                <a:solidFill>
                  <a:srgbClr val="25347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調整課程</a:t>
            </a:r>
            <a:r>
              <a:rPr lang="zh-CN" altLang="en-US" sz="3636" b="0" i="0" u="none" baseline="0" dirty="0">
                <a:solidFill>
                  <a:srgbClr val="25347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內容</a:t>
            </a:r>
            <a:endParaRPr lang="zh-TW" sz="3636" b="0" i="0" u="none" baseline="0" dirty="0">
              <a:solidFill>
                <a:srgbClr val="253472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658753" y="4072235"/>
            <a:ext cx="4060969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36"/>
              </a:lnSpc>
            </a:pPr>
            <a:r>
              <a:rPr lang="zh-TW" altLang="en-US" sz="3636" b="0" i="0" u="none" baseline="0" dirty="0">
                <a:solidFill>
                  <a:srgbClr val="25347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盤點</a:t>
            </a:r>
            <a:r>
              <a:rPr lang="zh-TW" sz="3636" b="0" i="0" u="none" baseline="0" dirty="0">
                <a:solidFill>
                  <a:srgbClr val="25347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現有</a:t>
            </a:r>
            <a:r>
              <a:rPr lang="zh-CN" altLang="en-US" sz="3636" b="0" i="0" u="none" baseline="0" dirty="0">
                <a:solidFill>
                  <a:srgbClr val="25347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專案</a:t>
            </a:r>
            <a:endParaRPr lang="zh-TW" sz="3636" b="0" i="0" u="none" baseline="0" dirty="0">
              <a:solidFill>
                <a:srgbClr val="253472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667311" y="5672435"/>
            <a:ext cx="4129633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36"/>
              </a:lnSpc>
            </a:pPr>
            <a:r>
              <a:rPr lang="zh-TW" sz="3636" b="0" i="0" u="none" baseline="0" dirty="0">
                <a:solidFill>
                  <a:srgbClr val="25347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評估社區需求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7955" y="9294588"/>
            <a:ext cx="5918420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00"/>
              </a:lnSpc>
            </a:pPr>
            <a:r>
              <a:rPr lang="zh-TW" sz="2200" b="1" i="0" u="none" baseline="0" dirty="0">
                <a:solidFill>
                  <a:srgbClr val="25347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如需獲取課程資料，請寄送電子郵件至 program@soroptimist.org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0" y="4024142"/>
            <a:ext cx="18865637" cy="7072317"/>
            <a:chOff x="0" y="0"/>
            <a:chExt cx="3804182" cy="14261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04182" cy="1391465"/>
            </a:xfrm>
            <a:custGeom>
              <a:avLst/>
              <a:gdLst/>
              <a:ahLst/>
              <a:cxnLst/>
              <a:rect l="l" t="t" r="r" b="b"/>
              <a:pathLst>
                <a:path w="3804182" h="1391465">
                  <a:moveTo>
                    <a:pt x="3796327" y="0"/>
                  </a:moveTo>
                  <a:lnTo>
                    <a:pt x="7855" y="0"/>
                  </a:lnTo>
                  <a:cubicBezTo>
                    <a:pt x="5772" y="0"/>
                    <a:pt x="3774" y="828"/>
                    <a:pt x="2301" y="2301"/>
                  </a:cubicBezTo>
                  <a:cubicBezTo>
                    <a:pt x="828" y="3774"/>
                    <a:pt x="0" y="5772"/>
                    <a:pt x="0" y="7855"/>
                  </a:cubicBezTo>
                  <a:lnTo>
                    <a:pt x="0" y="1279302"/>
                  </a:lnTo>
                  <a:cubicBezTo>
                    <a:pt x="202350" y="1390082"/>
                    <a:pt x="849870" y="1463218"/>
                    <a:pt x="1821147" y="1279302"/>
                  </a:cubicBezTo>
                  <a:cubicBezTo>
                    <a:pt x="2792433" y="1013423"/>
                    <a:pt x="3547873" y="1168518"/>
                    <a:pt x="3804182" y="1279302"/>
                  </a:cubicBezTo>
                  <a:lnTo>
                    <a:pt x="3804182" y="7855"/>
                  </a:lnTo>
                  <a:cubicBezTo>
                    <a:pt x="3804182" y="5772"/>
                    <a:pt x="3803355" y="3774"/>
                    <a:pt x="3801882" y="2301"/>
                  </a:cubicBezTo>
                  <a:cubicBezTo>
                    <a:pt x="3800408" y="828"/>
                    <a:pt x="3798410" y="0"/>
                    <a:pt x="379632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804182" cy="11871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391424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5471322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553006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733947" y="3820793"/>
            <a:ext cx="2110763" cy="2207072"/>
          </a:xfrm>
          <a:custGeom>
            <a:avLst/>
            <a:gdLst/>
            <a:ahLst/>
            <a:cxnLst/>
            <a:rect l="l" t="t" r="r" b="b"/>
            <a:pathLst>
              <a:path w="2110763" h="2207072">
                <a:moveTo>
                  <a:pt x="0" y="0"/>
                </a:moveTo>
                <a:lnTo>
                  <a:pt x="2110764" y="0"/>
                </a:lnTo>
                <a:lnTo>
                  <a:pt x="2110764" y="2207073"/>
                </a:lnTo>
                <a:lnTo>
                  <a:pt x="0" y="22070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941444" y="3762054"/>
            <a:ext cx="1855566" cy="2084906"/>
          </a:xfrm>
          <a:custGeom>
            <a:avLst/>
            <a:gdLst/>
            <a:ahLst/>
            <a:cxnLst/>
            <a:rect l="l" t="t" r="r" b="b"/>
            <a:pathLst>
              <a:path w="1855566" h="2084906">
                <a:moveTo>
                  <a:pt x="0" y="0"/>
                </a:moveTo>
                <a:lnTo>
                  <a:pt x="1855566" y="0"/>
                </a:lnTo>
                <a:lnTo>
                  <a:pt x="1855566" y="2084906"/>
                </a:lnTo>
                <a:lnTo>
                  <a:pt x="0" y="20849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3634690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9934014" y="3791424"/>
            <a:ext cx="2033793" cy="2026166"/>
          </a:xfrm>
          <a:custGeom>
            <a:avLst/>
            <a:gdLst/>
            <a:ahLst/>
            <a:cxnLst/>
            <a:rect l="l" t="t" r="r" b="b"/>
            <a:pathLst>
              <a:path w="2033793" h="2026166">
                <a:moveTo>
                  <a:pt x="0" y="0"/>
                </a:moveTo>
                <a:lnTo>
                  <a:pt x="2033793" y="0"/>
                </a:lnTo>
                <a:lnTo>
                  <a:pt x="2033793" y="2026166"/>
                </a:lnTo>
                <a:lnTo>
                  <a:pt x="0" y="2026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3734039" y="4152279"/>
            <a:ext cx="2597111" cy="1544100"/>
          </a:xfrm>
          <a:custGeom>
            <a:avLst/>
            <a:gdLst/>
            <a:ahLst/>
            <a:cxnLst/>
            <a:rect l="l" t="t" r="r" b="b"/>
            <a:pathLst>
              <a:path w="2597111" h="1544100">
                <a:moveTo>
                  <a:pt x="0" y="0"/>
                </a:moveTo>
                <a:lnTo>
                  <a:pt x="2597111" y="0"/>
                </a:lnTo>
                <a:lnTo>
                  <a:pt x="2597111" y="1544101"/>
                </a:lnTo>
                <a:lnTo>
                  <a:pt x="0" y="15441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065524" y="7369994"/>
            <a:ext cx="10156953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6000"/>
              </a:lnSpc>
            </a:pPr>
            <a:r>
              <a:rPr lang="zh-TW" sz="6000" b="1" i="0" u="none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善用人脈網絡！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957555" y="1192774"/>
            <a:ext cx="12372890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799"/>
              </a:lnSpc>
            </a:pPr>
            <a:r>
              <a:rPr lang="zh-TW" sz="6500" b="0" i="0" u="none" baseline="0">
                <a:solidFill>
                  <a:srgbClr val="A5379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尋找合作夥伴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1879" y="-160766"/>
            <a:ext cx="19281670" cy="2691533"/>
            <a:chOff x="0" y="0"/>
            <a:chExt cx="5078300" cy="7088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78300" cy="708881"/>
            </a:xfrm>
            <a:custGeom>
              <a:avLst/>
              <a:gdLst/>
              <a:ahLst/>
              <a:cxnLst/>
              <a:rect l="l" t="t" r="r" b="b"/>
              <a:pathLst>
                <a:path w="5078300" h="708881">
                  <a:moveTo>
                    <a:pt x="0" y="0"/>
                  </a:moveTo>
                  <a:lnTo>
                    <a:pt x="5078300" y="0"/>
                  </a:lnTo>
                  <a:lnTo>
                    <a:pt x="5078300" y="708881"/>
                  </a:lnTo>
                  <a:lnTo>
                    <a:pt x="0" y="708881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78300" cy="746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36508" y="2842188"/>
            <a:ext cx="8061334" cy="5368456"/>
            <a:chOff x="0" y="0"/>
            <a:chExt cx="2123150" cy="14139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3150" cy="1413914"/>
            </a:xfrm>
            <a:custGeom>
              <a:avLst/>
              <a:gdLst/>
              <a:ahLst/>
              <a:cxnLst/>
              <a:rect l="l" t="t" r="r" b="b"/>
              <a:pathLst>
                <a:path w="2123150" h="1413914">
                  <a:moveTo>
                    <a:pt x="21128" y="0"/>
                  </a:moveTo>
                  <a:lnTo>
                    <a:pt x="2102021" y="0"/>
                  </a:lnTo>
                  <a:cubicBezTo>
                    <a:pt x="2113690" y="0"/>
                    <a:pt x="2123150" y="9459"/>
                    <a:pt x="2123150" y="21128"/>
                  </a:cubicBezTo>
                  <a:lnTo>
                    <a:pt x="2123150" y="1392786"/>
                  </a:lnTo>
                  <a:cubicBezTo>
                    <a:pt x="2123150" y="1398390"/>
                    <a:pt x="2120924" y="1403764"/>
                    <a:pt x="2116961" y="1407726"/>
                  </a:cubicBezTo>
                  <a:cubicBezTo>
                    <a:pt x="2112999" y="1411688"/>
                    <a:pt x="2107625" y="1413914"/>
                    <a:pt x="2102021" y="1413914"/>
                  </a:cubicBezTo>
                  <a:lnTo>
                    <a:pt x="21128" y="1413914"/>
                  </a:lnTo>
                  <a:cubicBezTo>
                    <a:pt x="9459" y="1413914"/>
                    <a:pt x="0" y="1404455"/>
                    <a:pt x="0" y="1392786"/>
                  </a:cubicBezTo>
                  <a:lnTo>
                    <a:pt x="0" y="21128"/>
                  </a:lnTo>
                  <a:cubicBezTo>
                    <a:pt x="0" y="15525"/>
                    <a:pt x="2226" y="10151"/>
                    <a:pt x="6188" y="6188"/>
                  </a:cubicBezTo>
                  <a:cubicBezTo>
                    <a:pt x="10151" y="2226"/>
                    <a:pt x="15525" y="0"/>
                    <a:pt x="211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9000"/>
                  </a:srgbClr>
                </a:gs>
                <a:gs pos="100000">
                  <a:srgbClr val="19317D">
                    <a:alpha val="9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2123150" cy="1480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8" r="-198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238642" y="3755739"/>
            <a:ext cx="10368954" cy="5947507"/>
            <a:chOff x="0" y="0"/>
            <a:chExt cx="7981950" cy="4578350"/>
          </a:xfrm>
        </p:grpSpPr>
        <p:sp>
          <p:nvSpPr>
            <p:cNvPr id="10" name="Freeform 10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2" name="Freeform 12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3" name="Freeform 13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4"/>
              <a:stretch>
                <a:fillRect t="-4649"/>
              </a:stretch>
            </a:blip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10170023" y="2998955"/>
            <a:ext cx="7594303" cy="5006342"/>
          </a:xfrm>
          <a:custGeom>
            <a:avLst/>
            <a:gdLst/>
            <a:ahLst/>
            <a:cxnLst/>
            <a:rect l="l" t="t" r="r" b="b"/>
            <a:pathLst>
              <a:path w="7594303" h="5006342">
                <a:moveTo>
                  <a:pt x="0" y="0"/>
                </a:moveTo>
                <a:lnTo>
                  <a:pt x="7594304" y="0"/>
                </a:lnTo>
                <a:lnTo>
                  <a:pt x="7594304" y="5006342"/>
                </a:lnTo>
                <a:lnTo>
                  <a:pt x="0" y="50063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16" name="Freeform 16"/>
          <p:cNvSpPr/>
          <p:nvPr/>
        </p:nvSpPr>
        <p:spPr>
          <a:xfrm rot="-9621162" flipH="1">
            <a:off x="45271" y="4055077"/>
            <a:ext cx="2409004" cy="3629385"/>
          </a:xfrm>
          <a:custGeom>
            <a:avLst/>
            <a:gdLst/>
            <a:ahLst/>
            <a:cxnLst/>
            <a:rect l="l" t="t" r="r" b="b"/>
            <a:pathLst>
              <a:path w="2409004" h="3629385">
                <a:moveTo>
                  <a:pt x="2409004" y="0"/>
                </a:moveTo>
                <a:lnTo>
                  <a:pt x="0" y="0"/>
                </a:lnTo>
                <a:lnTo>
                  <a:pt x="0" y="3629385"/>
                </a:lnTo>
                <a:lnTo>
                  <a:pt x="2409004" y="3629385"/>
                </a:lnTo>
                <a:lnTo>
                  <a:pt x="24090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28700" y="1028700"/>
            <a:ext cx="10861141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zh-CN" altLang="en-US" sz="6500" b="0" i="0" u="none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考</a:t>
            </a:r>
            <a:r>
              <a:rPr lang="zh-TW" sz="6500" b="0" i="0" u="none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慮線上或混合</a:t>
            </a:r>
            <a:r>
              <a:rPr lang="zh-CN" altLang="en-US" sz="6500" b="0" i="0" u="none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 2"/>
                <a:sym typeface="Effra 2"/>
              </a:rPr>
              <a:t>模式</a:t>
            </a:r>
            <a:endParaRPr lang="zh-TW" sz="6500" b="0" i="0" u="none" baseline="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Effra 2"/>
              <a:sym typeface="Effr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0170023" y="8349221"/>
            <a:ext cx="7827818" cy="258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2239"/>
              </a:lnSpc>
            </a:pPr>
            <a:r>
              <a:rPr lang="zh-TW" sz="15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女</a:t>
            </a:r>
            <a:r>
              <a:rPr lang="zh-CN" altLang="en-US" sz="15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生</a:t>
            </a:r>
            <a:r>
              <a:rPr lang="zh-TW" sz="15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就想玩得開心！與註冊營養師 Cristina Fernandes 對談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09210" y="9886531"/>
            <a:ext cx="7827818" cy="258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zh-TW" sz="15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女</a:t>
            </a:r>
            <a:r>
              <a:rPr lang="zh-CN" altLang="en-US" sz="1599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生</a:t>
            </a:r>
            <a:r>
              <a:rPr lang="zh-TW" sz="15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就想玩得開心！與 Limitless Performance 負責人 Michelle de Jong 對談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21299" y="3170499"/>
            <a:ext cx="7827818" cy="31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2659"/>
              </a:lnSpc>
            </a:pPr>
            <a:r>
              <a:rPr lang="zh-TW" sz="1899" b="0" i="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可否與我們簡單分享您的職涯歷程？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3846</Words>
  <Application>Microsoft Macintosh PowerPoint</Application>
  <PresentationFormat>Custom</PresentationFormat>
  <Paragraphs>184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新細明體</vt:lpstr>
      <vt:lpstr>Arial</vt:lpstr>
      <vt:lpstr>Microsoft JhengHei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2026 Meeting</dc:title>
  <dc:creator>Michael Kang</dc:creator>
  <cp:lastModifiedBy>Zoe Wainer</cp:lastModifiedBy>
  <cp:revision>7</cp:revision>
  <dcterms:created xsi:type="dcterms:W3CDTF">2006-08-16T00:00:00Z</dcterms:created>
  <dcterms:modified xsi:type="dcterms:W3CDTF">2026-08-17T21:02:41Z</dcterms:modified>
  <dc:identifier>DAHN9D9Ecbw</dc:identifier>
</cp:coreProperties>
</file>