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Verdana" panose="020B060403050404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Verdana" panose="020B0604030504040204" pitchFamily="34" charset="0"/>
              </a:defRPr>
            </a:lvl1pPr>
          </a:lstStyle>
          <a:p>
            <a:fld id="{B7268E1E-0E44-426D-905E-8AD9B19D2182}" type="datetimeFigureOut">
              <a:rPr lang="cs-CZ" smtClean="0"/>
              <a:pPr/>
              <a:t>17.08.2026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Hello, I’m {NAME AND TITLE} and I’m excited to share the Impact pillar presentation with you today. Our focus is Dream It, Be It – and specifically, how to increase our impact by either getting new projects started or expanding existing ones to reach more girls.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let's talk about funding.</a:t>
            </a:r>
          </a:p>
          <a:p>
            <a:endParaRPr lang="en-US"/>
          </a:p>
          <a:p>
            <a:r>
              <a:rPr lang="en-US"/>
              <a:t>Check your club’s budget – can any funds be redirected? Explore local donations, sponsorships, and business partnerships. There are often organizations and companies that love to support these types of projects – we just need to ask!</a:t>
            </a:r>
          </a:p>
          <a:p>
            <a:endParaRPr lang="en-US"/>
          </a:p>
          <a:p>
            <a:r>
              <a:rPr lang="en-US"/>
              <a:t>Clubs are eligible to apply for a Soroptimist Club Grant to help start a new Dream It, Be It project or to add a new dimension to an existing project. Applications are due April 1 each year for projects conducted in the following club year.</a:t>
            </a:r>
          </a:p>
          <a:p>
            <a:endParaRPr lang="en-US"/>
          </a:p>
          <a:p>
            <a:r>
              <a:rPr lang="en-US"/>
              <a:t>With that said, funding shouldn't be what holds you back. As long as you have the curriculum and a group of girls, you can conduct a project with minimal expenses.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this feels like a lot for your club right now – that’s ok. A great entry point is supporting another club’s project. Your Dream It, Be It region chair can help connect you with established projects in your region. Observe, support, participate. There’s no need to start from scratch or do it alone – there’s so much experience in this community to learn from.</a:t>
            </a:r>
          </a:p>
          <a:p>
            <a:endParaRPr lang="en-US"/>
          </a:p>
          <a:p>
            <a:r>
              <a:rPr lang="en-US"/>
              <a:t>If you feel like your club is ready for more, consider partnering with another club – sharing equal management of the project. Partnering with or supporting another club’s project is one of the simplest ways to expand your reach. Collaboration means more hands, more connections, and more girls reached.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for those of you who already have a Dream It, Be It project, let’s talk about expanding your reach.</a:t>
            </a:r>
          </a:p>
          <a:p>
            <a:endParaRPr lang="en-US"/>
          </a:p>
          <a:p>
            <a:r>
              <a:rPr lang="en-US"/>
              <a:t>Look at your past projects: What worked well? What did girls respond to most? Where were the gaps? That reflection is your roadmap.</a:t>
            </a:r>
          </a:p>
          <a:p>
            <a:endParaRPr lang="en-US"/>
          </a:p>
          <a:p>
            <a:r>
              <a:rPr lang="en-US"/>
              <a:t>Here are some questions to ask yourself as you plan for expansion:</a:t>
            </a:r>
          </a:p>
          <a:p>
            <a:endParaRPr lang="en-US"/>
          </a:p>
          <a:p>
            <a:r>
              <a:rPr lang="en-US"/>
              <a:t>•	Could you bring the program to a new school or community partner? Maybe work with a new nonprofit in your community.</a:t>
            </a:r>
          </a:p>
          <a:p>
            <a:r>
              <a:rPr lang="en-US"/>
              <a:t>•	Could you run the program more than once a year?</a:t>
            </a:r>
          </a:p>
          <a:p>
            <a:r>
              <a:rPr lang="en-US"/>
              <a:t>•	Is your program fully accessible? Are you offering food, covering transportation, hosting at a location that's convenient for girls?</a:t>
            </a:r>
          </a:p>
          <a:p>
            <a:endParaRPr lang="en-US"/>
          </a:p>
          <a:p>
            <a:r>
              <a:rPr lang="en-US"/>
              <a:t>Think about engagement. The more meaningful the experience is, the more likely girls are to come back and bring others. Consider incentives for girls to bring a friend. Perhaps offer a gift-card or raffle ticket for a basket of items they might like for bringing a friend. Word of mouth is powerful. Think creatively about outreach.</a:t>
            </a:r>
          </a:p>
          <a:p>
            <a:endParaRPr lang="en-US"/>
          </a:p>
          <a:p>
            <a:r>
              <a:rPr lang="en-US"/>
              <a:t>You can also ask current participants for ideas on how they think you can increase the number of girls who participate. Create a planning committee of past participants to plan the next program. They are a fantastic resource and can help make sure the program is relevant, meaningful, and fun for their peers. </a:t>
            </a:r>
          </a:p>
          <a:p>
            <a:endParaRPr lang="en-US"/>
          </a:p>
          <a:p>
            <a:r>
              <a:rPr lang="en-US"/>
              <a:t>If your club has a strong, established project, consider mentoring a club that's just getting started or including them as a supporting or participating club. Collaboration means more volunteers to help increase the capacity of your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barriers are real, but so are the solutions. Clubs across SIA have faced these same challenges and found ways through them. </a:t>
            </a:r>
          </a:p>
          <a:p>
            <a:endParaRPr lang="en-US"/>
          </a:p>
          <a:p>
            <a:r>
              <a:rPr lang="en-US"/>
              <a:t>The resources exist, the support is here – from SIA, from your region, and from each other.</a:t>
            </a:r>
          </a:p>
          <a:p>
            <a:endParaRPr lang="en-US"/>
          </a:p>
          <a:p>
            <a:r>
              <a:rPr lang="en-US"/>
              <a:t>If your club has a strong, established project and you feel comfortable being a resource to other clubs, could you please stand?</a:t>
            </a:r>
          </a:p>
          <a:p>
            <a:endParaRPr lang="en-US"/>
          </a:p>
          <a:p>
            <a:r>
              <a:rPr lang="en-US"/>
              <a:t>(Pause to allow members to stand.)</a:t>
            </a:r>
          </a:p>
          <a:p>
            <a:endParaRPr lang="en-US"/>
          </a:p>
          <a:p>
            <a:r>
              <a:rPr lang="en-US"/>
              <a:t>Please take a look around. These are your people – your fellow Soroptimist who can offer you support with Dream It, Be It. </a:t>
            </a:r>
          </a:p>
          <a:p>
            <a:endParaRPr lang="en-US"/>
          </a:p>
          <a:p>
            <a:r>
              <a:rPr lang="en-US"/>
              <a:t>We are stronger together. Every project you launch or expand moves us closer to our Big Goal and puts more girls on a path to living their dreams. Thank you – let’s keep investing in dreams!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signature Dream Program for girls, Dream It, Be It: Career Support for Girls® has supported over 162,000 girls since 2015. Girls have overwhelmingly told us that they feel empowered to live their dreams after participating.</a:t>
            </a:r>
          </a:p>
          <a:p>
            <a:endParaRPr lang="en-US"/>
          </a:p>
          <a:p>
            <a:r>
              <a:rPr lang="en-US"/>
              <a:t>Can I see a raise of hands from everyone in the room who has been part of a Dream It, Be It project?</a:t>
            </a:r>
          </a:p>
          <a:p>
            <a:endParaRPr lang="en-US"/>
          </a:p>
          <a:p>
            <a:r>
              <a:rPr lang="en-US"/>
              <a:t>(Acknowledge responses: thank those who raised their hands.)</a:t>
            </a:r>
          </a:p>
          <a:p>
            <a:endParaRPr lang="en-US"/>
          </a:p>
          <a:p>
            <a:r>
              <a:rPr lang="en-US"/>
              <a:t>Now keep your hands up if your club is currently planning and conducting a project for this club year.</a:t>
            </a:r>
          </a:p>
          <a:p>
            <a:endParaRPr lang="en-US"/>
          </a:p>
          <a:p>
            <a:r>
              <a:rPr lang="en-US"/>
              <a:t>(Note roughly how many hands stay up vs. come down — acknowledge both groups. For example: “So we have a good mix in the room — some clubs with active projects, and some who are just getting started. This session is for all of you.”)</a:t>
            </a:r>
          </a:p>
          <a:p>
            <a:endParaRPr lang="en-US"/>
          </a:p>
          <a:p>
            <a:r>
              <a:rPr lang="en-US"/>
              <a:t>Thank you for helping us make that impact and changing the lives of these girls!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Dream It, Be It reaches girls at a critical moment – equipping them with career tools, connecting them with role models, and building a peer support network that helps them face challenges with confidence. </a:t>
            </a:r>
          </a:p>
          <a:p>
            <a:r>
              <a:rPr lang="en-US"/>
              <a:t>Its group format also makes it one of the most efficient ways for clubs to reach a large number of girls in one project, which is key to helping us meet our Big Goal of investing in the dreams of half a million women and girls through access to education by 2031. As of the end of the 25-26 club year, we are X% of the way there. Every girl your club reaches through Dream It, Be It moves that number forward.</a:t>
            </a:r>
          </a:p>
          <a:p>
            <a:endParaRPr lang="en-US"/>
          </a:p>
          <a:p>
            <a:r>
              <a:rPr lang="en-US"/>
              <a:t>Let’s talk about how to get started — or grow what you’re already doing.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More specifically, we will identify steps to launch a new Dream It, Be It project or expand an existing one. </a:t>
            </a:r>
          </a:p>
          <a:p>
            <a:endParaRPr lang="en-US"/>
          </a:p>
          <a:p>
            <a:r>
              <a:rPr lang="en-US"/>
              <a:t>Explore strategies for overcoming barriers that keep clubs from launching Dream It, Be It projects. </a:t>
            </a:r>
          </a:p>
          <a:p>
            <a:endParaRPr lang="en-US"/>
          </a:p>
          <a:p>
            <a:r>
              <a:rPr lang="en-US"/>
              <a:t>Identify tools and resources available to help clubs plan their projects and engage more girls.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Whether new or experienced, the Dream It, Be It Club Toolkit is your go-to resource for everything you will need: Frequently Asked Questions, a Planning Guide, Curriculum Guide, Evaluation and Reporting Guide, and links to downloadable, customizable resources. It’s updated each club year, so be sure to use the most current version.</a:t>
            </a:r>
          </a:p>
          <a:p>
            <a:endParaRPr lang="en-US"/>
          </a:p>
          <a:p>
            <a:r>
              <a:rPr lang="en-US"/>
              <a:t>Scan the QR code to access the Toolkit directly on your device.</a:t>
            </a:r>
          </a:p>
          <a:p>
            <a:endParaRPr lang="en-US"/>
          </a:p>
          <a:p>
            <a:r>
              <a:rPr lang="en-US"/>
              <a:t>For anyone starting a new project, your first step is the Quick Start Guide. Download it, print it, or fill it out digitally. Let it keep you organized from day 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first suggested step is to form a planning committee. Which club members are interested in participating? Who has the capacity to serve as the Dream It, Be It club chair?</a:t>
            </a:r>
          </a:p>
          <a:p>
            <a:endParaRPr lang="en-US"/>
          </a:p>
          <a:p>
            <a:r>
              <a:rPr lang="en-US"/>
              <a:t>Member capacity is a common barrier to hosting a Dream It, Be It project, especially for smaller clubs. The good news is you don't need a large team. Start small. One session. One group of girls is enough to launch a Dream It, Be It project.</a:t>
            </a:r>
          </a:p>
          <a:p>
            <a:endParaRPr lang="en-US"/>
          </a:p>
          <a:p>
            <a:r>
              <a:rPr lang="en-US"/>
              <a:t>Think about whether there are members who haven't been involved yet who might be energized by this program. </a:t>
            </a:r>
          </a:p>
          <a:p>
            <a:r>
              <a:rPr lang="en-US"/>
              <a:t>Are there incentives you could offer to get members engaged? And don't limit your volunteer invitations to members - these projects also provide a powerful tool for engaging potential new members, local businesses, or other supporters as volunteers.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Once you’re ready to move forward, the next step is understanding your community and finding partners.</a:t>
            </a:r>
          </a:p>
          <a:p>
            <a:endParaRPr lang="en-US"/>
          </a:p>
          <a:p>
            <a:r>
              <a:rPr lang="en-US"/>
              <a:t>Start with a community assessment. What do the girls in your community need? How can Dream It, Be It address those needs?</a:t>
            </a:r>
          </a:p>
          <a:p>
            <a:endParaRPr lang="en-US"/>
          </a:p>
          <a:p>
            <a:r>
              <a:rPr lang="en-US"/>
              <a:t>Explore what other projects already exist in your community for teenage girls. Dream It, Be It may be a good complement to an existing program.</a:t>
            </a:r>
          </a:p>
          <a:p>
            <a:endParaRPr lang="en-US"/>
          </a:p>
          <a:p>
            <a:r>
              <a:rPr lang="en-US"/>
              <a:t>We’ve also designed our curriculum to be adaptable. As long as you maintain the core message and objectives, you can adapt the content to fit your community’s needs and local culture.</a:t>
            </a:r>
          </a:p>
          <a:p>
            <a:r>
              <a:rPr lang="en-US"/>
              <a:t>Email program@soroptimist.org for access to the curriculum.</a:t>
            </a:r>
          </a:p>
          <a:p>
            <a:endParaRPr lang="en-US"/>
          </a:p>
          <a:p>
            <a:r>
              <a:rPr lang="en-US"/>
              <a:t>Is your club already working with teenage girls? You don’t have to start over – add Dream It, Be It components to what you’re already doing. A project only needs to include at least one session to officially count.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talk about finding partners: start with who you already know. Explore your social networks. Youth organizations, libraries, and community centers are all great places to seek out partnerships. Your region chair can also connect you with clubs that have established partnerships and are happy to share how they got started.</a:t>
            </a:r>
          </a:p>
          <a:p>
            <a:endParaRPr lang="en-US"/>
          </a:p>
          <a:p>
            <a:r>
              <a:rPr lang="en-US"/>
              <a:t>Finding enough participants is another common barrier for first-time projects. Work with partner organizations to spread the word – teachers and counselors are your best recruiters. </a:t>
            </a:r>
          </a:p>
          <a:p>
            <a:r>
              <a:rPr lang="en-US"/>
              <a:t>Explore whether bringing the program into the school day could guarantee a built-in audience.</a:t>
            </a:r>
          </a:p>
          <a:p>
            <a:endParaRPr lang="en-US"/>
          </a:p>
          <a:p>
            <a:r>
              <a:rPr lang="en-US"/>
              <a:t>Connecting with school officials can sometimes be difficult, and getting your foot in the door to start a partnership might feel challenging. But start first with your club—consider if anyone in your club knows someone (or knows someone who knows someone!) who is connected to your local school or school district. </a:t>
            </a:r>
          </a:p>
          <a:p>
            <a:r>
              <a:rPr lang="en-US"/>
              <a:t>If you’re able to connect with an administrator or school guidance counselor who is interested but has reservations, do your best to understand their concerns. For example: Do they want to do Dream It, Be It but they don’t have transportation if girls stay after school? Can your club offer to provide bus passes or even pay for a bus driver to transport the girls home safely? Think outside the box!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Consider using virtual and hybrid formats to make the program more accessible and scheduling more flexible for both girls and presenters. Virtual presenters and partnerships can bring in a wider range of career perspectives and opportunities for the participants. A virtual program may also allow you to conduct your program at a lower cost.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7.jpe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9.svg"/><Relationship Id="rId7" Type="http://schemas.openxmlformats.org/officeDocument/2006/relationships/image" Target="../media/image42.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10.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sv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2.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29.sv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6.svg"/><Relationship Id="rId7" Type="http://schemas.openxmlformats.org/officeDocument/2006/relationships/image" Target="../media/image32.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919776" y="5143500"/>
            <a:ext cx="5703556" cy="2174481"/>
          </a:xfrm>
          <a:custGeom>
            <a:avLst/>
            <a:gdLst/>
            <a:ahLst/>
            <a:cxnLst/>
            <a:rect l="l" t="t" r="r" b="b"/>
            <a:pathLst>
              <a:path w="5703556" h="2174481">
                <a:moveTo>
                  <a:pt x="0" y="0"/>
                </a:moveTo>
                <a:lnTo>
                  <a:pt x="5703556" y="0"/>
                </a:lnTo>
                <a:lnTo>
                  <a:pt x="5703556" y="2174481"/>
                </a:lnTo>
                <a:lnTo>
                  <a:pt x="0" y="2174481"/>
                </a:lnTo>
                <a:lnTo>
                  <a:pt x="0" y="0"/>
                </a:lnTo>
                <a:close/>
              </a:path>
            </a:pathLst>
          </a:custGeom>
          <a:blipFill>
            <a:blip r:embed="rId3"/>
            <a:stretch>
              <a:fillRect/>
            </a:stretch>
          </a:blipFill>
        </p:spPr>
        <p:txBody>
          <a:bodyPr/>
          <a:lstStyle/>
          <a:p>
            <a:endParaRPr lang="en-US" dirty="0">
              <a:latin typeface="Verdana" panose="020B0604030504040204" pitchFamily="34" charset="0"/>
            </a:endParaRPr>
          </a:p>
        </p:txBody>
      </p:sp>
      <p:sp>
        <p:nvSpPr>
          <p:cNvPr id="3" name="Freeform 3"/>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4" name="Freeform 4"/>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5" name="TextBox 5"/>
          <p:cNvSpPr txBox="1"/>
          <p:nvPr/>
        </p:nvSpPr>
        <p:spPr>
          <a:xfrm>
            <a:off x="1028700" y="2265979"/>
            <a:ext cx="11998553" cy="2038122"/>
          </a:xfrm>
          <a:prstGeom prst="rect">
            <a:avLst/>
          </a:prstGeom>
        </p:spPr>
        <p:txBody>
          <a:bodyPr lIns="0" tIns="0" rIns="0" bIns="0" rtlCol="0" anchor="t">
            <a:spAutoFit/>
          </a:bodyPr>
          <a:lstStyle/>
          <a:p>
            <a:pPr algn="l">
              <a:lnSpc>
                <a:spcPts val="8276"/>
              </a:lnSpc>
            </a:pPr>
            <a:r>
              <a:rPr lang="en-US" sz="60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1"/>
              </a:rPr>
              <a:t>Dream It, Be It: </a:t>
            </a:r>
          </a:p>
          <a:p>
            <a:pPr algn="l">
              <a:lnSpc>
                <a:spcPts val="8276"/>
              </a:lnSpc>
            </a:pPr>
            <a:r>
              <a:rPr lang="en-US" sz="60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1"/>
              </a:rPr>
              <a:t>Career Support for Girls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en-US" dirty="0">
              <a:latin typeface="Verdana" panose="020B0604030504040204" pitchFamily="34" charset="0"/>
            </a:endParaRPr>
          </a:p>
        </p:txBody>
      </p:sp>
      <p:sp>
        <p:nvSpPr>
          <p:cNvPr id="8" name="TextBox 8"/>
          <p:cNvSpPr txBox="1"/>
          <p:nvPr/>
        </p:nvSpPr>
        <p:spPr>
          <a:xfrm>
            <a:off x="1028700" y="4869859"/>
            <a:ext cx="9578429" cy="2577629"/>
          </a:xfrm>
          <a:prstGeom prst="rect">
            <a:avLst/>
          </a:prstGeom>
        </p:spPr>
        <p:txBody>
          <a:bodyPr lIns="0" tIns="0" rIns="0" bIns="0" rtlCol="0" anchor="t">
            <a:spAutoFit/>
          </a:bodyPr>
          <a:lstStyle/>
          <a:p>
            <a:pPr algn="l">
              <a:lnSpc>
                <a:spcPts val="6720"/>
              </a:lnSpc>
            </a:pPr>
            <a:r>
              <a:rPr lang="en-US" sz="540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2"/>
              </a:rPr>
              <a:t>Getting Started or </a:t>
            </a:r>
          </a:p>
          <a:p>
            <a:pPr algn="l">
              <a:lnSpc>
                <a:spcPts val="6720"/>
              </a:lnSpc>
            </a:pPr>
            <a:r>
              <a:rPr lang="en-US" sz="540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2"/>
              </a:rPr>
              <a:t>Expanding to Reach More Girls</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0" name="TextBox 10"/>
          <p:cNvSpPr txBox="1"/>
          <p:nvPr/>
        </p:nvSpPr>
        <p:spPr>
          <a:xfrm>
            <a:off x="806858" y="9331572"/>
            <a:ext cx="7092543" cy="283026"/>
          </a:xfrm>
          <a:prstGeom prst="rect">
            <a:avLst/>
          </a:prstGeom>
        </p:spPr>
        <p:txBody>
          <a:bodyPr lIns="0" tIns="0" rIns="0" bIns="0" rtlCol="0" anchor="t">
            <a:spAutoFit/>
          </a:bodyPr>
          <a:lstStyle/>
          <a:p>
            <a:pPr algn="l">
              <a:lnSpc>
                <a:spcPts val="2541"/>
              </a:lnSpc>
            </a:pPr>
            <a:r>
              <a:rPr lang="en-US" sz="1600" b="1" spc="109"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11" name="TextBox 11"/>
          <p:cNvSpPr txBox="1"/>
          <p:nvPr/>
        </p:nvSpPr>
        <p:spPr>
          <a:xfrm>
            <a:off x="11353800" y="3390900"/>
            <a:ext cx="332705" cy="500137"/>
          </a:xfrm>
          <a:prstGeom prst="rect">
            <a:avLst/>
          </a:prstGeom>
        </p:spPr>
        <p:txBody>
          <a:bodyPr lIns="0" tIns="0" rIns="0" bIns="0" rtlCol="0" anchor="t">
            <a:spAutoFit/>
          </a:bodyPr>
          <a:lstStyle/>
          <a:p>
            <a:pPr algn="ctr">
              <a:lnSpc>
                <a:spcPts val="3899"/>
              </a:lnSpc>
              <a:spcBef>
                <a:spcPct val="0"/>
              </a:spcBef>
            </a:pPr>
            <a:r>
              <a:rPr lang="en-US" sz="325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2"/>
              </a:rPr>
              <a:t>®</a:t>
            </a:r>
          </a:p>
        </p:txBody>
      </p:sp>
      <p:sp>
        <p:nvSpPr>
          <p:cNvPr id="12" name="TextBox 12"/>
          <p:cNvSpPr txBox="1"/>
          <p:nvPr/>
        </p:nvSpPr>
        <p:spPr>
          <a:xfrm>
            <a:off x="1028700" y="7709181"/>
            <a:ext cx="7353300" cy="497316"/>
          </a:xfrm>
          <a:prstGeom prst="rect">
            <a:avLst/>
          </a:prstGeom>
        </p:spPr>
        <p:txBody>
          <a:bodyPr wrap="square" lIns="0" tIns="0" rIns="0" bIns="0" rtlCol="0" anchor="t">
            <a:spAutoFit/>
          </a:bodyPr>
          <a:lstStyle/>
          <a:p>
            <a:pPr algn="l">
              <a:lnSpc>
                <a:spcPts val="4199"/>
              </a:lnSpc>
            </a:pPr>
            <a:r>
              <a:rPr lang="en-US" sz="2999" dirty="0">
                <a:solidFill>
                  <a:srgbClr val="000000"/>
                </a:solidFill>
                <a:latin typeface="Verdana" panose="020B0604030504040204" pitchFamily="34" charset="0"/>
                <a:ea typeface="Verdana" panose="020B0604030504040204" pitchFamily="34" charset="0"/>
                <a:cs typeface="Verdana" panose="020B0604030504040204" pitchFamily="34" charset="0"/>
                <a:sym typeface="Effra 3"/>
              </a:rPr>
              <a:t>PRESENTER NAME, PRESENTER TITLE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en-US"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p:spPr>
          <p:txBody>
            <a:bodyPr/>
            <a:lstStyle/>
            <a:p>
              <a:endParaRPr lang="en-US" dirty="0">
                <a:latin typeface="Verdana" panose="020B0604030504040204" pitchFamily="34" charset="0"/>
              </a:endParaRPr>
            </a:p>
          </p:txBody>
        </p:sp>
      </p:gr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en-US" dirty="0">
              <a:latin typeface="Verdana" panose="020B0604030504040204" pitchFamily="34" charset="0"/>
            </a:endParaRPr>
          </a:p>
        </p:txBody>
      </p:sp>
      <p:sp>
        <p:nvSpPr>
          <p:cNvPr id="7" name="TextBox 7"/>
          <p:cNvSpPr txBox="1"/>
          <p:nvPr/>
        </p:nvSpPr>
        <p:spPr>
          <a:xfrm>
            <a:off x="883055" y="1072200"/>
            <a:ext cx="8153208" cy="1000274"/>
          </a:xfrm>
          <a:prstGeom prst="rect">
            <a:avLst/>
          </a:prstGeom>
        </p:spPr>
        <p:txBody>
          <a:bodyPr lIns="0" tIns="0" rIns="0" bIns="0" rtlCol="0" anchor="t">
            <a:spAutoFit/>
          </a:bodyPr>
          <a:lstStyle/>
          <a:p>
            <a:pPr algn="just">
              <a:lnSpc>
                <a:spcPts val="7799"/>
              </a:lnSpc>
            </a:pPr>
            <a:r>
              <a:rPr lang="en-US" sz="650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Sourcing Funds</a:t>
            </a:r>
          </a:p>
        </p:txBody>
      </p:sp>
      <p:sp>
        <p:nvSpPr>
          <p:cNvPr id="8" name="TextBox 8"/>
          <p:cNvSpPr txBox="1"/>
          <p:nvPr/>
        </p:nvSpPr>
        <p:spPr>
          <a:xfrm>
            <a:off x="1692200" y="2634937"/>
            <a:ext cx="7024537" cy="700576"/>
          </a:xfrm>
          <a:prstGeom prst="rect">
            <a:avLst/>
          </a:prstGeom>
        </p:spPr>
        <p:txBody>
          <a:bodyPr lIns="0" tIns="0" rIns="0" bIns="0" rtlCol="0" anchor="t">
            <a:spAutoFit/>
          </a:bodyPr>
          <a:lstStyle/>
          <a:p>
            <a:pPr algn="l">
              <a:lnSpc>
                <a:spcPts val="6439"/>
              </a:lnSpc>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Redirecting club funding</a:t>
            </a:r>
          </a:p>
        </p:txBody>
      </p:sp>
      <p:grpSp>
        <p:nvGrpSpPr>
          <p:cNvPr id="9" name="Group 9"/>
          <p:cNvGrpSpPr/>
          <p:nvPr/>
        </p:nvGrpSpPr>
        <p:grpSpPr>
          <a:xfrm rot="5400000">
            <a:off x="997410" y="2921086"/>
            <a:ext cx="500647" cy="438066"/>
            <a:chOff x="0" y="0"/>
            <a:chExt cx="812800" cy="711200"/>
          </a:xfrm>
        </p:grpSpPr>
        <p:sp>
          <p:nvSpPr>
            <p:cNvPr id="10" name="Freeform 1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en-US" dirty="0">
                <a:latin typeface="Verdana" panose="020B0604030504040204" pitchFamily="34" charset="0"/>
              </a:endParaRPr>
            </a:p>
          </p:txBody>
        </p:sp>
        <p:sp>
          <p:nvSpPr>
            <p:cNvPr id="11" name="TextBox 11"/>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2" name="Group 12"/>
          <p:cNvGrpSpPr/>
          <p:nvPr/>
        </p:nvGrpSpPr>
        <p:grpSpPr>
          <a:xfrm rot="5400000">
            <a:off x="989156" y="4256041"/>
            <a:ext cx="500647" cy="421559"/>
            <a:chOff x="0" y="0"/>
            <a:chExt cx="812800" cy="684401"/>
          </a:xfrm>
        </p:grpSpPr>
        <p:sp>
          <p:nvSpPr>
            <p:cNvPr id="13" name="Freeform 13"/>
            <p:cNvSpPr/>
            <p:nvPr/>
          </p:nvSpPr>
          <p:spPr>
            <a:xfrm>
              <a:off x="66617" y="88022"/>
              <a:ext cx="679567" cy="596379"/>
            </a:xfrm>
            <a:custGeom>
              <a:avLst/>
              <a:gdLst/>
              <a:ahLst/>
              <a:cxnLst/>
              <a:rect l="l" t="t" r="r" b="b"/>
              <a:pathLst>
                <a:path w="679567" h="596379">
                  <a:moveTo>
                    <a:pt x="418737" y="44941"/>
                  </a:moveTo>
                  <a:lnTo>
                    <a:pt x="667229" y="463415"/>
                  </a:lnTo>
                  <a:cubicBezTo>
                    <a:pt x="683383" y="490620"/>
                    <a:pt x="683694" y="524403"/>
                    <a:pt x="668042" y="551900"/>
                  </a:cubicBezTo>
                  <a:cubicBezTo>
                    <a:pt x="652390" y="579397"/>
                    <a:pt x="623185" y="596379"/>
                    <a:pt x="591545" y="596379"/>
                  </a:cubicBezTo>
                  <a:lnTo>
                    <a:pt x="88021" y="596379"/>
                  </a:lnTo>
                  <a:cubicBezTo>
                    <a:pt x="56381" y="596379"/>
                    <a:pt x="27176" y="579397"/>
                    <a:pt x="11524" y="551900"/>
                  </a:cubicBezTo>
                  <a:cubicBezTo>
                    <a:pt x="-4128" y="524403"/>
                    <a:pt x="-3817" y="490620"/>
                    <a:pt x="12337" y="463415"/>
                  </a:cubicBezTo>
                  <a:lnTo>
                    <a:pt x="260829" y="44941"/>
                  </a:lnTo>
                  <a:cubicBezTo>
                    <a:pt x="277374" y="17079"/>
                    <a:pt x="307379" y="0"/>
                    <a:pt x="339783" y="0"/>
                  </a:cubicBezTo>
                  <a:cubicBezTo>
                    <a:pt x="372187" y="0"/>
                    <a:pt x="402192" y="17079"/>
                    <a:pt x="418737" y="44941"/>
                  </a:cubicBezTo>
                  <a:close/>
                </a:path>
              </a:pathLst>
            </a:custGeom>
            <a:solidFill>
              <a:srgbClr val="518BC9">
                <a:alpha val="89804"/>
              </a:srgbClr>
            </a:solidFill>
          </p:spPr>
          <p:txBody>
            <a:bodyPr/>
            <a:lstStyle/>
            <a:p>
              <a:endParaRPr lang="en-US" dirty="0">
                <a:latin typeface="Verdana" panose="020B0604030504040204" pitchFamily="34" charset="0"/>
              </a:endParaRPr>
            </a:p>
          </p:txBody>
        </p:sp>
        <p:sp>
          <p:nvSpPr>
            <p:cNvPr id="14" name="TextBox 14"/>
            <p:cNvSpPr txBox="1"/>
            <p:nvPr/>
          </p:nvSpPr>
          <p:spPr>
            <a:xfrm>
              <a:off x="127000" y="251082"/>
              <a:ext cx="558800" cy="384432"/>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5" name="Group 15"/>
          <p:cNvGrpSpPr/>
          <p:nvPr/>
        </p:nvGrpSpPr>
        <p:grpSpPr>
          <a:xfrm rot="5400000">
            <a:off x="997410" y="6340748"/>
            <a:ext cx="500647" cy="438066"/>
            <a:chOff x="0" y="0"/>
            <a:chExt cx="812800" cy="711200"/>
          </a:xfrm>
        </p:grpSpPr>
        <p:sp>
          <p:nvSpPr>
            <p:cNvPr id="16" name="Freeform 1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en-US"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18" name="TextBox 18"/>
          <p:cNvSpPr txBox="1"/>
          <p:nvPr/>
        </p:nvSpPr>
        <p:spPr>
          <a:xfrm>
            <a:off x="1692200" y="4035522"/>
            <a:ext cx="7024537" cy="1521314"/>
          </a:xfrm>
          <a:prstGeom prst="rect">
            <a:avLst/>
          </a:prstGeom>
        </p:spPr>
        <p:txBody>
          <a:bodyPr lIns="0" tIns="0" rIns="0" bIns="0" rtlCol="0" anchor="t">
            <a:spAutoFit/>
          </a:bodyPr>
          <a:lstStyle/>
          <a:p>
            <a:pPr algn="l">
              <a:lnSpc>
                <a:spcPts val="6439"/>
              </a:lnSpc>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Explore donations, sponsorships, partnerships</a:t>
            </a:r>
          </a:p>
        </p:txBody>
      </p:sp>
      <p:sp>
        <p:nvSpPr>
          <p:cNvPr id="19" name="TextBox 19"/>
          <p:cNvSpPr txBox="1"/>
          <p:nvPr/>
        </p:nvSpPr>
        <p:spPr>
          <a:xfrm>
            <a:off x="1692200" y="6128483"/>
            <a:ext cx="8416323" cy="700576"/>
          </a:xfrm>
          <a:prstGeom prst="rect">
            <a:avLst/>
          </a:prstGeom>
        </p:spPr>
        <p:txBody>
          <a:bodyPr lIns="0" tIns="0" rIns="0" bIns="0" rtlCol="0" anchor="t">
            <a:spAutoFit/>
          </a:bodyPr>
          <a:lstStyle/>
          <a:p>
            <a:pPr algn="l">
              <a:lnSpc>
                <a:spcPts val="6439"/>
              </a:lnSpc>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Apply for a Soroptimist Club Grant</a:t>
            </a:r>
          </a:p>
        </p:txBody>
      </p:sp>
      <p:sp>
        <p:nvSpPr>
          <p:cNvPr id="20" name="TextBox 20"/>
          <p:cNvSpPr txBox="1"/>
          <p:nvPr/>
        </p:nvSpPr>
        <p:spPr>
          <a:xfrm>
            <a:off x="1692200" y="7097493"/>
            <a:ext cx="8416323" cy="483659"/>
          </a:xfrm>
          <a:prstGeom prst="rect">
            <a:avLst/>
          </a:prstGeom>
        </p:spPr>
        <p:txBody>
          <a:bodyPr lIns="0" tIns="0" rIns="0" bIns="0" rtlCol="0" anchor="t">
            <a:spAutoFit/>
          </a:bodyPr>
          <a:lstStyle/>
          <a:p>
            <a:pPr algn="l">
              <a:lnSpc>
                <a:spcPts val="4200"/>
              </a:lnSpc>
            </a:pP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Applications due April 1</a:t>
            </a:r>
          </a:p>
        </p:txBody>
      </p:sp>
      <p:sp>
        <p:nvSpPr>
          <p:cNvPr id="21" name="TextBox 21"/>
          <p:cNvSpPr txBox="1"/>
          <p:nvPr/>
        </p:nvSpPr>
        <p:spPr>
          <a:xfrm>
            <a:off x="883055" y="8469518"/>
            <a:ext cx="10488875" cy="1192699"/>
          </a:xfrm>
          <a:prstGeom prst="rect">
            <a:avLst/>
          </a:prstGeom>
        </p:spPr>
        <p:txBody>
          <a:bodyPr lIns="0" tIns="0" rIns="0" bIns="0" rtlCol="0" anchor="t">
            <a:spAutoFit/>
          </a:bodyPr>
          <a:lstStyle/>
          <a:p>
            <a:pPr algn="l">
              <a:lnSpc>
                <a:spcPts val="4900"/>
              </a:lnSpc>
            </a:pPr>
            <a:r>
              <a:rPr lang="en-US" sz="3500" b="1"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You can conduct a project with minimal expenses!</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4" name="Freeform 4"/>
          <p:cNvSpPr/>
          <p:nvPr/>
        </p:nvSpPr>
        <p:spPr>
          <a:xfrm>
            <a:off x="9287717" y="0"/>
            <a:ext cx="9873828" cy="10287000"/>
          </a:xfrm>
          <a:custGeom>
            <a:avLst/>
            <a:gdLst/>
            <a:ahLst/>
            <a:cxnLst/>
            <a:rect l="l" t="t" r="r" b="b"/>
            <a:pathLst>
              <a:path w="9873828" h="10287000">
                <a:moveTo>
                  <a:pt x="0" y="0"/>
                </a:moveTo>
                <a:lnTo>
                  <a:pt x="9873828" y="0"/>
                </a:lnTo>
                <a:lnTo>
                  <a:pt x="9873828" y="10287000"/>
                </a:lnTo>
                <a:lnTo>
                  <a:pt x="0" y="10287000"/>
                </a:lnTo>
                <a:lnTo>
                  <a:pt x="0" y="0"/>
                </a:lnTo>
                <a:close/>
              </a:path>
            </a:pathLst>
          </a:custGeom>
          <a:blipFill>
            <a:blip r:embed="rId5"/>
            <a:stretch>
              <a:fillRect l="-9042"/>
            </a:stretch>
          </a:blipFill>
        </p:spPr>
        <p:txBody>
          <a:bodyPr/>
          <a:lstStyle/>
          <a:p>
            <a:endParaRPr lang="en-US" dirty="0">
              <a:latin typeface="Verdana" panose="020B0604030504040204" pitchFamily="34" charset="0"/>
            </a:endParaRPr>
          </a:p>
        </p:txBody>
      </p:sp>
      <p:grpSp>
        <p:nvGrpSpPr>
          <p:cNvPr id="5" name="Group 5"/>
          <p:cNvGrpSpPr/>
          <p:nvPr/>
        </p:nvGrpSpPr>
        <p:grpSpPr>
          <a:xfrm>
            <a:off x="479854" y="4488835"/>
            <a:ext cx="8328010" cy="1618673"/>
            <a:chOff x="0" y="0"/>
            <a:chExt cx="2193385" cy="426317"/>
          </a:xfrm>
        </p:grpSpPr>
        <p:sp>
          <p:nvSpPr>
            <p:cNvPr id="6" name="Freeform 6"/>
            <p:cNvSpPr/>
            <p:nvPr/>
          </p:nvSpPr>
          <p:spPr>
            <a:xfrm>
              <a:off x="0" y="0"/>
              <a:ext cx="2193385" cy="426317"/>
            </a:xfrm>
            <a:custGeom>
              <a:avLst/>
              <a:gdLst/>
              <a:ahLst/>
              <a:cxnLst/>
              <a:rect l="l" t="t" r="r" b="b"/>
              <a:pathLst>
                <a:path w="2193385" h="426317">
                  <a:moveTo>
                    <a:pt x="47411" y="0"/>
                  </a:moveTo>
                  <a:lnTo>
                    <a:pt x="2145974" y="0"/>
                  </a:lnTo>
                  <a:cubicBezTo>
                    <a:pt x="2172159" y="0"/>
                    <a:pt x="2193385" y="21227"/>
                    <a:pt x="2193385" y="47411"/>
                  </a:cubicBezTo>
                  <a:lnTo>
                    <a:pt x="2193385" y="378906"/>
                  </a:lnTo>
                  <a:cubicBezTo>
                    <a:pt x="2193385" y="391480"/>
                    <a:pt x="2188390" y="403540"/>
                    <a:pt x="2179499" y="412431"/>
                  </a:cubicBezTo>
                  <a:cubicBezTo>
                    <a:pt x="2170608" y="421322"/>
                    <a:pt x="2158549" y="426317"/>
                    <a:pt x="2145974" y="426317"/>
                  </a:cubicBezTo>
                  <a:lnTo>
                    <a:pt x="47411" y="426317"/>
                  </a:lnTo>
                  <a:cubicBezTo>
                    <a:pt x="21227" y="426317"/>
                    <a:pt x="0" y="405091"/>
                    <a:pt x="0" y="378906"/>
                  </a:cubicBezTo>
                  <a:lnTo>
                    <a:pt x="0" y="47411"/>
                  </a:lnTo>
                  <a:cubicBezTo>
                    <a:pt x="0" y="34837"/>
                    <a:pt x="4995" y="22778"/>
                    <a:pt x="13886" y="13886"/>
                  </a:cubicBezTo>
                  <a:cubicBezTo>
                    <a:pt x="22778" y="4995"/>
                    <a:pt x="34837" y="0"/>
                    <a:pt x="47411" y="0"/>
                  </a:cubicBezTo>
                  <a:close/>
                </a:path>
              </a:pathLst>
            </a:custGeom>
            <a:solidFill>
              <a:srgbClr val="FFFFFF"/>
            </a:solidFill>
          </p:spPr>
          <p:txBody>
            <a:bodyPr/>
            <a:lstStyle/>
            <a:p>
              <a:endParaRPr lang="en-US" dirty="0">
                <a:latin typeface="Verdana" panose="020B0604030504040204" pitchFamily="34" charset="0"/>
              </a:endParaRPr>
            </a:p>
          </p:txBody>
        </p:sp>
        <p:sp>
          <p:nvSpPr>
            <p:cNvPr id="7" name="TextBox 7"/>
            <p:cNvSpPr txBox="1"/>
            <p:nvPr/>
          </p:nvSpPr>
          <p:spPr>
            <a:xfrm>
              <a:off x="0" y="28575"/>
              <a:ext cx="2193385" cy="397742"/>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sp>
        <p:nvSpPr>
          <p:cNvPr id="8" name="TextBox 8"/>
          <p:cNvSpPr txBox="1"/>
          <p:nvPr/>
        </p:nvSpPr>
        <p:spPr>
          <a:xfrm>
            <a:off x="0" y="1834669"/>
            <a:ext cx="9287717" cy="2000548"/>
          </a:xfrm>
          <a:prstGeom prst="rect">
            <a:avLst/>
          </a:prstGeom>
        </p:spPr>
        <p:txBody>
          <a:bodyPr lIns="0" tIns="0" rIns="0" bIns="0" rtlCol="0" anchor="t">
            <a:spAutoFit/>
          </a:bodyPr>
          <a:lstStyle/>
          <a:p>
            <a:pPr algn="ctr">
              <a:lnSpc>
                <a:spcPts val="7793"/>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Support or Partner </a:t>
            </a:r>
          </a:p>
          <a:p>
            <a:pPr algn="ctr">
              <a:lnSpc>
                <a:spcPts val="7799"/>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with another club!</a:t>
            </a:r>
          </a:p>
        </p:txBody>
      </p:sp>
      <p:sp>
        <p:nvSpPr>
          <p:cNvPr id="9" name="TextBox 9"/>
          <p:cNvSpPr txBox="1"/>
          <p:nvPr/>
        </p:nvSpPr>
        <p:spPr>
          <a:xfrm>
            <a:off x="0" y="4921924"/>
            <a:ext cx="9287717" cy="694036"/>
          </a:xfrm>
          <a:prstGeom prst="rect">
            <a:avLst/>
          </a:prstGeom>
        </p:spPr>
        <p:txBody>
          <a:bodyPr lIns="0" tIns="0" rIns="0" bIns="0" rtlCol="0" anchor="t">
            <a:spAutoFit/>
          </a:bodyPr>
          <a:lstStyle/>
          <a:p>
            <a:pPr algn="ctr">
              <a:lnSpc>
                <a:spcPts val="5999"/>
              </a:lnSpc>
            </a:pPr>
            <a:r>
              <a:rPr lang="en-US" sz="4400" dirty="0">
                <a:solidFill>
                  <a:srgbClr val="69A4E4"/>
                </a:solidFill>
                <a:latin typeface="Verdana" panose="020B0604030504040204" pitchFamily="34" charset="0"/>
                <a:ea typeface="Verdana" panose="020B0604030504040204" pitchFamily="34" charset="0"/>
                <a:cs typeface="Verdana" panose="020B0604030504040204" pitchFamily="34" charset="0"/>
                <a:sym typeface="Effra 2"/>
              </a:rPr>
              <a:t>Collaboration = More Girls</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grpSp>
        <p:nvGrpSpPr>
          <p:cNvPr id="3" name="Group 3"/>
          <p:cNvGrpSpPr/>
          <p:nvPr/>
        </p:nvGrpSpPr>
        <p:grpSpPr>
          <a:xfrm>
            <a:off x="1385856" y="3728235"/>
            <a:ext cx="3615584" cy="4084556"/>
            <a:chOff x="0" y="0"/>
            <a:chExt cx="952253" cy="1075768"/>
          </a:xfrm>
        </p:grpSpPr>
        <p:sp>
          <p:nvSpPr>
            <p:cNvPr id="4" name="Freeform 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dirty="0">
                <a:latin typeface="Verdana" panose="020B0604030504040204" pitchFamily="34" charset="0"/>
              </a:endParaRPr>
            </a:p>
          </p:txBody>
        </p:sp>
        <p:sp>
          <p:nvSpPr>
            <p:cNvPr id="5" name="TextBox 5"/>
            <p:cNvSpPr txBox="1"/>
            <p:nvPr/>
          </p:nvSpPr>
          <p:spPr>
            <a:xfrm>
              <a:off x="0" y="28575"/>
              <a:ext cx="952253" cy="1047193"/>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6" name="Group 6"/>
          <p:cNvGrpSpPr/>
          <p:nvPr/>
        </p:nvGrpSpPr>
        <p:grpSpPr>
          <a:xfrm>
            <a:off x="2743976" y="3204980"/>
            <a:ext cx="899344" cy="1046510"/>
            <a:chOff x="0" y="0"/>
            <a:chExt cx="698500" cy="812800"/>
          </a:xfrm>
        </p:grpSpPr>
        <p:sp>
          <p:nvSpPr>
            <p:cNvPr id="7" name="Freeform 7"/>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endParaRPr lang="en-US" dirty="0">
                <a:latin typeface="Verdana" panose="020B0604030504040204" pitchFamily="34" charset="0"/>
              </a:endParaRPr>
            </a:p>
          </p:txBody>
        </p:sp>
        <p:sp>
          <p:nvSpPr>
            <p:cNvPr id="8" name="TextBox 8"/>
            <p:cNvSpPr txBox="1"/>
            <p:nvPr/>
          </p:nvSpPr>
          <p:spPr>
            <a:xfrm>
              <a:off x="0" y="168275"/>
              <a:ext cx="698500" cy="504825"/>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9" name="Group 9"/>
          <p:cNvGrpSpPr/>
          <p:nvPr/>
        </p:nvGrpSpPr>
        <p:grpSpPr>
          <a:xfrm>
            <a:off x="5350541" y="3728235"/>
            <a:ext cx="3615584" cy="4084556"/>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dirty="0">
                <a:latin typeface="Verdana" panose="020B0604030504040204" pitchFamily="34" charset="0"/>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12" name="Group 12"/>
          <p:cNvGrpSpPr/>
          <p:nvPr/>
        </p:nvGrpSpPr>
        <p:grpSpPr>
          <a:xfrm>
            <a:off x="6708661" y="3204980"/>
            <a:ext cx="899344" cy="1046510"/>
            <a:chOff x="0" y="0"/>
            <a:chExt cx="698500" cy="812800"/>
          </a:xfrm>
        </p:grpSpPr>
        <p:sp>
          <p:nvSpPr>
            <p:cNvPr id="13" name="Freeform 13"/>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BB4075"/>
            </a:solidFill>
          </p:spPr>
          <p:txBody>
            <a:bodyPr/>
            <a:lstStyle/>
            <a:p>
              <a:endParaRPr lang="en-US" dirty="0">
                <a:latin typeface="Verdana" panose="020B0604030504040204" pitchFamily="34" charset="0"/>
              </a:endParaRPr>
            </a:p>
          </p:txBody>
        </p:sp>
        <p:sp>
          <p:nvSpPr>
            <p:cNvPr id="14" name="TextBox 14"/>
            <p:cNvSpPr txBox="1"/>
            <p:nvPr/>
          </p:nvSpPr>
          <p:spPr>
            <a:xfrm>
              <a:off x="0" y="168275"/>
              <a:ext cx="698500" cy="504825"/>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sp>
        <p:nvSpPr>
          <p:cNvPr id="15" name="Freeform 15"/>
          <p:cNvSpPr/>
          <p:nvPr/>
        </p:nvSpPr>
        <p:spPr>
          <a:xfrm>
            <a:off x="12451634" y="425149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grpSp>
        <p:nvGrpSpPr>
          <p:cNvPr id="16" name="Group 16"/>
          <p:cNvGrpSpPr/>
          <p:nvPr/>
        </p:nvGrpSpPr>
        <p:grpSpPr>
          <a:xfrm>
            <a:off x="9318550" y="3728235"/>
            <a:ext cx="3615584" cy="4084556"/>
            <a:chOff x="0" y="0"/>
            <a:chExt cx="952253" cy="1075768"/>
          </a:xfrm>
        </p:grpSpPr>
        <p:sp>
          <p:nvSpPr>
            <p:cNvPr id="17" name="Freeform 17"/>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dirty="0">
                <a:latin typeface="Verdana" panose="020B0604030504040204" pitchFamily="34" charset="0"/>
              </a:endParaRPr>
            </a:p>
          </p:txBody>
        </p:sp>
        <p:sp>
          <p:nvSpPr>
            <p:cNvPr id="18" name="TextBox 18"/>
            <p:cNvSpPr txBox="1"/>
            <p:nvPr/>
          </p:nvSpPr>
          <p:spPr>
            <a:xfrm>
              <a:off x="0" y="28575"/>
              <a:ext cx="952253" cy="1047193"/>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19" name="Group 19"/>
          <p:cNvGrpSpPr/>
          <p:nvPr/>
        </p:nvGrpSpPr>
        <p:grpSpPr>
          <a:xfrm>
            <a:off x="10676670" y="3204980"/>
            <a:ext cx="899344" cy="1046510"/>
            <a:chOff x="0" y="0"/>
            <a:chExt cx="698500" cy="812800"/>
          </a:xfrm>
        </p:grpSpPr>
        <p:sp>
          <p:nvSpPr>
            <p:cNvPr id="20" name="Freeform 20"/>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293374"/>
            </a:solidFill>
          </p:spPr>
          <p:txBody>
            <a:bodyPr/>
            <a:lstStyle/>
            <a:p>
              <a:endParaRPr lang="en-US" dirty="0">
                <a:latin typeface="Verdana" panose="020B0604030504040204" pitchFamily="34" charset="0"/>
              </a:endParaRPr>
            </a:p>
          </p:txBody>
        </p:sp>
        <p:sp>
          <p:nvSpPr>
            <p:cNvPr id="21" name="TextBox 21"/>
            <p:cNvSpPr txBox="1"/>
            <p:nvPr/>
          </p:nvSpPr>
          <p:spPr>
            <a:xfrm>
              <a:off x="0" y="168275"/>
              <a:ext cx="698500" cy="504825"/>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22" name="Group 22"/>
          <p:cNvGrpSpPr/>
          <p:nvPr/>
        </p:nvGrpSpPr>
        <p:grpSpPr>
          <a:xfrm>
            <a:off x="13286560" y="3728235"/>
            <a:ext cx="3615584" cy="4084556"/>
            <a:chOff x="0" y="0"/>
            <a:chExt cx="952253" cy="1075768"/>
          </a:xfrm>
        </p:grpSpPr>
        <p:sp>
          <p:nvSpPr>
            <p:cNvPr id="23" name="Freeform 2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en-US" dirty="0">
                <a:latin typeface="Verdana" panose="020B0604030504040204" pitchFamily="34" charset="0"/>
              </a:endParaRPr>
            </a:p>
          </p:txBody>
        </p:sp>
        <p:sp>
          <p:nvSpPr>
            <p:cNvPr id="24" name="TextBox 24"/>
            <p:cNvSpPr txBox="1"/>
            <p:nvPr/>
          </p:nvSpPr>
          <p:spPr>
            <a:xfrm>
              <a:off x="0" y="28575"/>
              <a:ext cx="952253" cy="1047193"/>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25" name="Group 25"/>
          <p:cNvGrpSpPr/>
          <p:nvPr/>
        </p:nvGrpSpPr>
        <p:grpSpPr>
          <a:xfrm>
            <a:off x="14639110" y="3204980"/>
            <a:ext cx="899344" cy="1046510"/>
            <a:chOff x="0" y="0"/>
            <a:chExt cx="698500" cy="812800"/>
          </a:xfrm>
        </p:grpSpPr>
        <p:sp>
          <p:nvSpPr>
            <p:cNvPr id="26" name="Freeform 26"/>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90E52"/>
            </a:solidFill>
          </p:spPr>
          <p:txBody>
            <a:bodyPr/>
            <a:lstStyle/>
            <a:p>
              <a:endParaRPr lang="en-US" dirty="0">
                <a:latin typeface="Verdana" panose="020B0604030504040204" pitchFamily="34" charset="0"/>
              </a:endParaRPr>
            </a:p>
          </p:txBody>
        </p:sp>
        <p:sp>
          <p:nvSpPr>
            <p:cNvPr id="27" name="TextBox 27"/>
            <p:cNvSpPr txBox="1"/>
            <p:nvPr/>
          </p:nvSpPr>
          <p:spPr>
            <a:xfrm>
              <a:off x="0" y="168275"/>
              <a:ext cx="698500" cy="504825"/>
            </a:xfrm>
            <a:prstGeom prst="rect">
              <a:avLst/>
            </a:prstGeom>
          </p:spPr>
          <p:txBody>
            <a:bodyPr lIns="50800" tIns="50800" rIns="50800" bIns="50800" rtlCol="0" anchor="ctr"/>
            <a:lstStyle/>
            <a:p>
              <a:pPr algn="ctr">
                <a:lnSpc>
                  <a:spcPts val="2100"/>
                </a:lnSpc>
              </a:pPr>
              <a:endParaRPr dirty="0">
                <a:latin typeface="Verdana" panose="020B0604030504040204" pitchFamily="34" charset="0"/>
              </a:endParaRPr>
            </a:p>
          </p:txBody>
        </p:sp>
      </p:grpSp>
      <p:grpSp>
        <p:nvGrpSpPr>
          <p:cNvPr id="28" name="Group 28"/>
          <p:cNvGrpSpPr/>
          <p:nvPr/>
        </p:nvGrpSpPr>
        <p:grpSpPr>
          <a:xfrm>
            <a:off x="-674710" y="8498591"/>
            <a:ext cx="19281670" cy="2271793"/>
            <a:chOff x="0" y="0"/>
            <a:chExt cx="5078300" cy="598332"/>
          </a:xfrm>
        </p:grpSpPr>
        <p:sp>
          <p:nvSpPr>
            <p:cNvPr id="29" name="Freeform 29"/>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30" name="TextBox 30"/>
            <p:cNvSpPr txBox="1"/>
            <p:nvPr/>
          </p:nvSpPr>
          <p:spPr>
            <a:xfrm>
              <a:off x="0" y="-38100"/>
              <a:ext cx="5078300" cy="636432"/>
            </a:xfrm>
            <a:prstGeom prst="rect">
              <a:avLst/>
            </a:prstGeom>
          </p:spPr>
          <p:txBody>
            <a:bodyPr lIns="50800" tIns="50800" rIns="50800" bIns="50800" rtlCol="0" anchor="ctr"/>
            <a:lstStyle/>
            <a:p>
              <a:pPr algn="ctr">
                <a:lnSpc>
                  <a:spcPts val="2659"/>
                </a:lnSpc>
              </a:pPr>
              <a:endParaRPr dirty="0">
                <a:latin typeface="Verdana" panose="020B0604030504040204" pitchFamily="34" charset="0"/>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32" name="Freeform 32"/>
          <p:cNvSpPr/>
          <p:nvPr/>
        </p:nvSpPr>
        <p:spPr>
          <a:xfrm>
            <a:off x="14745151" y="3392346"/>
            <a:ext cx="684650" cy="631590"/>
          </a:xfrm>
          <a:custGeom>
            <a:avLst/>
            <a:gdLst/>
            <a:ahLst/>
            <a:cxnLst/>
            <a:rect l="l" t="t" r="r" b="b"/>
            <a:pathLst>
              <a:path w="684650" h="631590">
                <a:moveTo>
                  <a:pt x="0" y="0"/>
                </a:moveTo>
                <a:lnTo>
                  <a:pt x="684651" y="0"/>
                </a:lnTo>
                <a:lnTo>
                  <a:pt x="684651" y="631589"/>
                </a:lnTo>
                <a:lnTo>
                  <a:pt x="0" y="6315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latin typeface="Verdana" panose="020B0604030504040204" pitchFamily="34" charset="0"/>
            </a:endParaRPr>
          </a:p>
        </p:txBody>
      </p:sp>
      <p:sp>
        <p:nvSpPr>
          <p:cNvPr id="33" name="Freeform 33"/>
          <p:cNvSpPr/>
          <p:nvPr/>
        </p:nvSpPr>
        <p:spPr>
          <a:xfrm>
            <a:off x="6848795" y="3398602"/>
            <a:ext cx="619076" cy="619076"/>
          </a:xfrm>
          <a:custGeom>
            <a:avLst/>
            <a:gdLst/>
            <a:ahLst/>
            <a:cxnLst/>
            <a:rect l="l" t="t" r="r" b="b"/>
            <a:pathLst>
              <a:path w="619076" h="619076">
                <a:moveTo>
                  <a:pt x="0" y="0"/>
                </a:moveTo>
                <a:lnTo>
                  <a:pt x="619076" y="0"/>
                </a:lnTo>
                <a:lnTo>
                  <a:pt x="619076" y="619076"/>
                </a:lnTo>
                <a:lnTo>
                  <a:pt x="0" y="6190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34" name="Freeform 34"/>
          <p:cNvSpPr/>
          <p:nvPr/>
        </p:nvSpPr>
        <p:spPr>
          <a:xfrm>
            <a:off x="2852441" y="3368484"/>
            <a:ext cx="650250" cy="719502"/>
          </a:xfrm>
          <a:custGeom>
            <a:avLst/>
            <a:gdLst/>
            <a:ahLst/>
            <a:cxnLst/>
            <a:rect l="l" t="t" r="r" b="b"/>
            <a:pathLst>
              <a:path w="650250" h="719502">
                <a:moveTo>
                  <a:pt x="0" y="0"/>
                </a:moveTo>
                <a:lnTo>
                  <a:pt x="650250" y="0"/>
                </a:lnTo>
                <a:lnTo>
                  <a:pt x="650250" y="719502"/>
                </a:lnTo>
                <a:lnTo>
                  <a:pt x="0" y="7195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35" name="Freeform 35"/>
          <p:cNvSpPr/>
          <p:nvPr/>
        </p:nvSpPr>
        <p:spPr>
          <a:xfrm>
            <a:off x="10809200" y="3375183"/>
            <a:ext cx="634284" cy="665915"/>
          </a:xfrm>
          <a:custGeom>
            <a:avLst/>
            <a:gdLst/>
            <a:ahLst/>
            <a:cxnLst/>
            <a:rect l="l" t="t" r="r" b="b"/>
            <a:pathLst>
              <a:path w="634284" h="665915">
                <a:moveTo>
                  <a:pt x="0" y="0"/>
                </a:moveTo>
                <a:lnTo>
                  <a:pt x="634285" y="0"/>
                </a:lnTo>
                <a:lnTo>
                  <a:pt x="634285" y="665915"/>
                </a:lnTo>
                <a:lnTo>
                  <a:pt x="0" y="66591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latin typeface="Verdana" panose="020B0604030504040204" pitchFamily="34" charset="0"/>
            </a:endParaRPr>
          </a:p>
        </p:txBody>
      </p:sp>
      <p:sp>
        <p:nvSpPr>
          <p:cNvPr id="36" name="TextBox 36"/>
          <p:cNvSpPr txBox="1"/>
          <p:nvPr/>
        </p:nvSpPr>
        <p:spPr>
          <a:xfrm>
            <a:off x="1833683" y="4588882"/>
            <a:ext cx="2716843" cy="589905"/>
          </a:xfrm>
          <a:prstGeom prst="rect">
            <a:avLst/>
          </a:prstGeom>
        </p:spPr>
        <p:txBody>
          <a:bodyPr lIns="0" tIns="0" rIns="0" bIns="0" rtlCol="0" anchor="t">
            <a:spAutoFit/>
          </a:bodyPr>
          <a:lstStyle/>
          <a:p>
            <a:pPr algn="ctr">
              <a:lnSpc>
                <a:spcPts val="2299"/>
              </a:lnSpc>
            </a:pPr>
            <a:r>
              <a:rPr lang="en-US" sz="2299" b="1"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Examine Past Projects</a:t>
            </a:r>
          </a:p>
        </p:txBody>
      </p:sp>
      <p:sp>
        <p:nvSpPr>
          <p:cNvPr id="37" name="TextBox 37"/>
          <p:cNvSpPr txBox="1"/>
          <p:nvPr/>
        </p:nvSpPr>
        <p:spPr>
          <a:xfrm>
            <a:off x="6139499" y="4588882"/>
            <a:ext cx="2037669" cy="589905"/>
          </a:xfrm>
          <a:prstGeom prst="rect">
            <a:avLst/>
          </a:prstGeom>
        </p:spPr>
        <p:txBody>
          <a:bodyPr lIns="0" tIns="0" rIns="0" bIns="0" rtlCol="0" anchor="t">
            <a:spAutoFit/>
          </a:bodyPr>
          <a:lstStyle/>
          <a:p>
            <a:pPr algn="ctr">
              <a:lnSpc>
                <a:spcPts val="2299"/>
              </a:lnSpc>
            </a:pPr>
            <a:r>
              <a:rPr lang="en-US" sz="2299" b="1"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Ask Questions</a:t>
            </a:r>
          </a:p>
        </p:txBody>
      </p:sp>
      <p:sp>
        <p:nvSpPr>
          <p:cNvPr id="38" name="TextBox 38"/>
          <p:cNvSpPr txBox="1"/>
          <p:nvPr/>
        </p:nvSpPr>
        <p:spPr>
          <a:xfrm>
            <a:off x="5779465" y="5322203"/>
            <a:ext cx="2972855" cy="1549270"/>
          </a:xfrm>
          <a:prstGeom prst="rect">
            <a:avLst/>
          </a:prstGeom>
        </p:spPr>
        <p:txBody>
          <a:bodyPr lIns="0" tIns="0" rIns="0" bIns="0" rtlCol="0" anchor="t">
            <a:spAutoFit/>
          </a:bodyPr>
          <a:lstStyle/>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New partners?</a:t>
            </a:r>
          </a:p>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Additional events?</a:t>
            </a:r>
          </a:p>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Accessibility?</a:t>
            </a:r>
          </a:p>
        </p:txBody>
      </p:sp>
      <p:sp>
        <p:nvSpPr>
          <p:cNvPr id="39" name="TextBox 39"/>
          <p:cNvSpPr txBox="1"/>
          <p:nvPr/>
        </p:nvSpPr>
        <p:spPr>
          <a:xfrm>
            <a:off x="9801051" y="4588882"/>
            <a:ext cx="2650582" cy="589905"/>
          </a:xfrm>
          <a:prstGeom prst="rect">
            <a:avLst/>
          </a:prstGeom>
        </p:spPr>
        <p:txBody>
          <a:bodyPr lIns="0" tIns="0" rIns="0" bIns="0" rtlCol="0" anchor="t">
            <a:spAutoFit/>
          </a:bodyPr>
          <a:lstStyle/>
          <a:p>
            <a:pPr algn="ctr">
              <a:lnSpc>
                <a:spcPts val="2299"/>
              </a:lnSpc>
            </a:pPr>
            <a:r>
              <a:rPr lang="en-US" sz="2299" b="1"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Think Creatively</a:t>
            </a:r>
          </a:p>
        </p:txBody>
      </p:sp>
      <p:sp>
        <p:nvSpPr>
          <p:cNvPr id="40" name="TextBox 40"/>
          <p:cNvSpPr txBox="1"/>
          <p:nvPr/>
        </p:nvSpPr>
        <p:spPr>
          <a:xfrm>
            <a:off x="13729055" y="4588882"/>
            <a:ext cx="2716843" cy="589905"/>
          </a:xfrm>
          <a:prstGeom prst="rect">
            <a:avLst/>
          </a:prstGeom>
        </p:spPr>
        <p:txBody>
          <a:bodyPr lIns="0" tIns="0" rIns="0" bIns="0" rtlCol="0" anchor="t">
            <a:spAutoFit/>
          </a:bodyPr>
          <a:lstStyle/>
          <a:p>
            <a:pPr algn="ctr">
              <a:lnSpc>
                <a:spcPts val="2299"/>
              </a:lnSpc>
            </a:pPr>
            <a:r>
              <a:rPr lang="en-US" sz="2299" b="1"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Bold"/>
              </a:rPr>
              <a:t>Consider Mentorship</a:t>
            </a:r>
          </a:p>
        </p:txBody>
      </p:sp>
      <p:sp>
        <p:nvSpPr>
          <p:cNvPr id="41" name="TextBox 41"/>
          <p:cNvSpPr txBox="1"/>
          <p:nvPr/>
        </p:nvSpPr>
        <p:spPr>
          <a:xfrm>
            <a:off x="6848795" y="1297890"/>
            <a:ext cx="9412165" cy="1000274"/>
          </a:xfrm>
          <a:prstGeom prst="rect">
            <a:avLst/>
          </a:prstGeom>
        </p:spPr>
        <p:txBody>
          <a:bodyPr lIns="0" tIns="0" rIns="0" bIns="0" rtlCol="0" anchor="t">
            <a:spAutoFit/>
          </a:bodyPr>
          <a:lstStyle/>
          <a:p>
            <a:pPr algn="ctr">
              <a:lnSpc>
                <a:spcPts val="7799"/>
              </a:lnSpc>
            </a:pPr>
            <a:r>
              <a:rPr lang="en-US" sz="650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Expanding Your Reach</a:t>
            </a:r>
          </a:p>
        </p:txBody>
      </p:sp>
      <p:sp>
        <p:nvSpPr>
          <p:cNvPr id="42" name="TextBox 42"/>
          <p:cNvSpPr txBox="1"/>
          <p:nvPr/>
        </p:nvSpPr>
        <p:spPr>
          <a:xfrm>
            <a:off x="1714785" y="5322203"/>
            <a:ext cx="2957727" cy="1167692"/>
          </a:xfrm>
          <a:prstGeom prst="rect">
            <a:avLst/>
          </a:prstGeom>
        </p:spPr>
        <p:txBody>
          <a:bodyPr lIns="0" tIns="0" rIns="0" bIns="0" rtlCol="0" anchor="t">
            <a:spAutoFit/>
          </a:bodyPr>
          <a:lstStyle/>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What worked well?</a:t>
            </a:r>
          </a:p>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Identify gaps</a:t>
            </a:r>
          </a:p>
        </p:txBody>
      </p:sp>
      <p:sp>
        <p:nvSpPr>
          <p:cNvPr id="43" name="TextBox 43"/>
          <p:cNvSpPr txBox="1"/>
          <p:nvPr/>
        </p:nvSpPr>
        <p:spPr>
          <a:xfrm>
            <a:off x="9535382" y="5254654"/>
            <a:ext cx="3264198" cy="1946815"/>
          </a:xfrm>
          <a:prstGeom prst="rect">
            <a:avLst/>
          </a:prstGeom>
        </p:spPr>
        <p:txBody>
          <a:bodyPr lIns="0" tIns="0" rIns="0" bIns="0" rtlCol="0" anchor="t">
            <a:spAutoFit/>
          </a:bodyPr>
          <a:lstStyle/>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How can it be a more meaningful experience?</a:t>
            </a:r>
          </a:p>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Attendance incentives?</a:t>
            </a:r>
          </a:p>
        </p:txBody>
      </p:sp>
      <p:sp>
        <p:nvSpPr>
          <p:cNvPr id="44" name="TextBox 44"/>
          <p:cNvSpPr txBox="1"/>
          <p:nvPr/>
        </p:nvSpPr>
        <p:spPr>
          <a:xfrm>
            <a:off x="13636278" y="5322203"/>
            <a:ext cx="2809620" cy="754181"/>
          </a:xfrm>
          <a:prstGeom prst="rect">
            <a:avLst/>
          </a:prstGeom>
        </p:spPr>
        <p:txBody>
          <a:bodyPr lIns="0" tIns="0" rIns="0" bIns="0" rtlCol="0" anchor="t">
            <a:spAutoFit/>
          </a:bodyPr>
          <a:lstStyle/>
          <a:p>
            <a:pPr marL="474978" lvl="1" indent="-237489" algn="l">
              <a:lnSpc>
                <a:spcPts val="3079"/>
              </a:lnSpc>
              <a:buFont typeface="Arial"/>
              <a:buChar char="•"/>
            </a:pPr>
            <a:r>
              <a:rPr lang="en-US" sz="21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Collaborate with other clubs!</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 name="Freeform 3"/>
          <p:cNvSpPr/>
          <p:nvPr/>
        </p:nvSpPr>
        <p:spPr>
          <a:xfrm>
            <a:off x="5944879" y="2416373"/>
            <a:ext cx="6398241" cy="6274275"/>
          </a:xfrm>
          <a:custGeom>
            <a:avLst/>
            <a:gdLst/>
            <a:ahLst/>
            <a:cxnLst/>
            <a:rect l="l" t="t" r="r" b="b"/>
            <a:pathLst>
              <a:path w="6398241" h="6274275">
                <a:moveTo>
                  <a:pt x="0" y="0"/>
                </a:moveTo>
                <a:lnTo>
                  <a:pt x="6398242" y="0"/>
                </a:lnTo>
                <a:lnTo>
                  <a:pt x="6398242" y="6274276"/>
                </a:lnTo>
                <a:lnTo>
                  <a:pt x="0" y="6274276"/>
                </a:lnTo>
                <a:lnTo>
                  <a:pt x="0" y="0"/>
                </a:lnTo>
                <a:close/>
              </a:path>
            </a:pathLst>
          </a:custGeom>
          <a:blipFill>
            <a:blip r:embed="rId4"/>
            <a:stretch>
              <a:fillRect/>
            </a:stretch>
          </a:blipFill>
        </p:spPr>
        <p:txBody>
          <a:bodyPr/>
          <a:lstStyle/>
          <a:p>
            <a:endParaRPr lang="en-US" dirty="0">
              <a:latin typeface="Verdana" panose="020B0604030504040204" pitchFamily="34" charset="0"/>
            </a:endParaRPr>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en-US" dirty="0">
              <a:latin typeface="Verdana" panose="020B0604030504040204" pitchFamily="34" charset="0"/>
            </a:endParaRPr>
          </a:p>
        </p:txBody>
      </p:sp>
      <p:pic>
        <p:nvPicPr>
          <p:cNvPr id="5" name="Picture 5"/>
          <p:cNvPicPr>
            <a:picLocks noChangeAspect="1"/>
          </p:cNvPicPr>
          <p:nvPr/>
        </p:nvPicPr>
        <p:blipFill>
          <a:blip r:embed="rId6"/>
          <a:stretch>
            <a:fillRect/>
          </a:stretch>
        </p:blipFill>
        <p:spPr>
          <a:xfrm>
            <a:off x="13691359" y="2881982"/>
            <a:ext cx="4316448" cy="4316448"/>
          </a:xfrm>
          <a:prstGeom prst="rect">
            <a:avLst/>
          </a:prstGeom>
        </p:spPr>
      </p:pic>
      <p:sp>
        <p:nvSpPr>
          <p:cNvPr id="6" name="Freeform 6"/>
          <p:cNvSpPr/>
          <p:nvPr/>
        </p:nvSpPr>
        <p:spPr>
          <a:xfrm>
            <a:off x="12049977" y="2231932"/>
            <a:ext cx="2674845" cy="1009754"/>
          </a:xfrm>
          <a:custGeom>
            <a:avLst/>
            <a:gdLst/>
            <a:ahLst/>
            <a:cxnLst/>
            <a:rect l="l" t="t" r="r" b="b"/>
            <a:pathLst>
              <a:path w="2674845" h="1009754">
                <a:moveTo>
                  <a:pt x="0" y="0"/>
                </a:moveTo>
                <a:lnTo>
                  <a:pt x="2674845" y="0"/>
                </a:lnTo>
                <a:lnTo>
                  <a:pt x="2674845" y="1009754"/>
                </a:lnTo>
                <a:lnTo>
                  <a:pt x="0" y="100975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7" name="Freeform 7"/>
          <p:cNvSpPr/>
          <p:nvPr/>
        </p:nvSpPr>
        <p:spPr>
          <a:xfrm>
            <a:off x="14051063" y="7153051"/>
            <a:ext cx="941855" cy="1043665"/>
          </a:xfrm>
          <a:custGeom>
            <a:avLst/>
            <a:gdLst/>
            <a:ahLst/>
            <a:cxnLst/>
            <a:rect l="l" t="t" r="r" b="b"/>
            <a:pathLst>
              <a:path w="941855" h="1043665">
                <a:moveTo>
                  <a:pt x="0" y="0"/>
                </a:moveTo>
                <a:lnTo>
                  <a:pt x="941855" y="0"/>
                </a:lnTo>
                <a:lnTo>
                  <a:pt x="941855" y="1043665"/>
                </a:lnTo>
                <a:lnTo>
                  <a:pt x="0" y="1043665"/>
                </a:lnTo>
                <a:lnTo>
                  <a:pt x="0" y="0"/>
                </a:lnTo>
                <a:close/>
              </a:path>
            </a:pathLst>
          </a:custGeom>
          <a:blipFill>
            <a:blip r:embed="rId8"/>
            <a:stretch>
              <a:fillRect r="-305078"/>
            </a:stretch>
          </a:blipFill>
        </p:spPr>
        <p:txBody>
          <a:bodyPr/>
          <a:lstStyle/>
          <a:p>
            <a:endParaRPr lang="en-US" dirty="0">
              <a:latin typeface="Verdana" panose="020B0604030504040204" pitchFamily="34" charset="0"/>
            </a:endParaRPr>
          </a:p>
        </p:txBody>
      </p:sp>
      <p:sp>
        <p:nvSpPr>
          <p:cNvPr id="8" name="TextBox 8"/>
          <p:cNvSpPr txBox="1"/>
          <p:nvPr/>
        </p:nvSpPr>
        <p:spPr>
          <a:xfrm>
            <a:off x="1677322" y="3558574"/>
            <a:ext cx="3934608" cy="967444"/>
          </a:xfrm>
          <a:prstGeom prst="rect">
            <a:avLst/>
          </a:prstGeom>
        </p:spPr>
        <p:txBody>
          <a:bodyPr wrap="square" lIns="0" tIns="0" rIns="0" bIns="0" rtlCol="0" anchor="t">
            <a:spAutoFit/>
          </a:bodyPr>
          <a:lstStyle/>
          <a:p>
            <a:pPr algn="l">
              <a:lnSpc>
                <a:spcPts val="8400"/>
              </a:lnSpc>
            </a:pPr>
            <a:r>
              <a:rPr lang="en-US" sz="6000" b="1" dirty="0">
                <a:solidFill>
                  <a:srgbClr val="009CA7"/>
                </a:solidFill>
                <a:latin typeface="Verdana" panose="020B0604030504040204" pitchFamily="34" charset="0"/>
                <a:ea typeface="Verdana" panose="020B0604030504040204" pitchFamily="34" charset="0"/>
                <a:cs typeface="Verdana" panose="020B0604030504040204" pitchFamily="34" charset="0"/>
                <a:sym typeface="Calibri (MS) Bold"/>
              </a:rPr>
              <a:t>Together</a:t>
            </a:r>
          </a:p>
        </p:txBody>
      </p:sp>
      <p:sp>
        <p:nvSpPr>
          <p:cNvPr id="9" name="TextBox 9"/>
          <p:cNvSpPr txBox="1"/>
          <p:nvPr/>
        </p:nvSpPr>
        <p:spPr>
          <a:xfrm>
            <a:off x="421337" y="268286"/>
            <a:ext cx="17445325" cy="1289840"/>
          </a:xfrm>
          <a:prstGeom prst="rect">
            <a:avLst/>
          </a:prstGeom>
        </p:spPr>
        <p:txBody>
          <a:bodyPr lIns="0" tIns="0" rIns="0" bIns="0" rtlCol="0" anchor="t">
            <a:spAutoFit/>
          </a:bodyPr>
          <a:lstStyle/>
          <a:p>
            <a:pPr algn="ctr">
              <a:lnSpc>
                <a:spcPts val="11199"/>
              </a:lnSpc>
            </a:pPr>
            <a:r>
              <a:rPr lang="en-US" sz="7999"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Moving Towards Our Big Goal!</a:t>
            </a:r>
          </a:p>
        </p:txBody>
      </p:sp>
      <p:sp>
        <p:nvSpPr>
          <p:cNvPr id="10" name="TextBox 10"/>
          <p:cNvSpPr txBox="1"/>
          <p:nvPr/>
        </p:nvSpPr>
        <p:spPr>
          <a:xfrm>
            <a:off x="1677322" y="4667686"/>
            <a:ext cx="3934608" cy="1582741"/>
          </a:xfrm>
          <a:prstGeom prst="rect">
            <a:avLst/>
          </a:prstGeom>
        </p:spPr>
        <p:txBody>
          <a:bodyPr lIns="0" tIns="0" rIns="0" bIns="0" rtlCol="0" anchor="t">
            <a:spAutoFit/>
          </a:bodyPr>
          <a:lstStyle/>
          <a:p>
            <a:pPr algn="ctr">
              <a:lnSpc>
                <a:spcPts val="4200"/>
              </a:lnSpc>
            </a:pPr>
            <a:r>
              <a:rPr lang="en-US" sz="300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SIA</a:t>
            </a:r>
          </a:p>
          <a:p>
            <a:pPr algn="ctr">
              <a:lnSpc>
                <a:spcPts val="4200"/>
              </a:lnSpc>
            </a:pPr>
            <a:r>
              <a:rPr lang="en-US" sz="300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Your Region</a:t>
            </a:r>
          </a:p>
          <a:p>
            <a:pPr algn="ctr">
              <a:lnSpc>
                <a:spcPts val="4200"/>
              </a:lnSpc>
            </a:pPr>
            <a:r>
              <a:rPr lang="en-US" sz="3000" dirty="0">
                <a:solidFill>
                  <a:srgbClr val="FFCF06"/>
                </a:solidFill>
                <a:latin typeface="Verdana" panose="020B0604030504040204" pitchFamily="34" charset="0"/>
                <a:ea typeface="Verdana" panose="020B0604030504040204" pitchFamily="34" charset="0"/>
                <a:cs typeface="Verdana" panose="020B0604030504040204" pitchFamily="34" charset="0"/>
                <a:sym typeface="Calibri (MS) Italics"/>
              </a:rPr>
              <a:t>Each Other</a:t>
            </a:r>
          </a:p>
        </p:txBody>
      </p:sp>
      <p:sp>
        <p:nvSpPr>
          <p:cNvPr id="11" name="TextBox 11"/>
          <p:cNvSpPr txBox="1"/>
          <p:nvPr/>
        </p:nvSpPr>
        <p:spPr>
          <a:xfrm>
            <a:off x="15084526" y="1942313"/>
            <a:ext cx="2965683" cy="897682"/>
          </a:xfrm>
          <a:prstGeom prst="rect">
            <a:avLst/>
          </a:prstGeom>
        </p:spPr>
        <p:txBody>
          <a:bodyPr wrap="square" lIns="0" tIns="0" rIns="0" bIns="0" rtlCol="0" anchor="t">
            <a:spAutoFit/>
          </a:bodyPr>
          <a:lstStyle/>
          <a:p>
            <a:pPr algn="ctr">
              <a:lnSpc>
                <a:spcPts val="3000"/>
              </a:lnSpc>
            </a:pPr>
            <a:r>
              <a:rPr lang="en-US" sz="3000" b="1"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2021 -2031</a:t>
            </a:r>
          </a:p>
          <a:p>
            <a:pPr algn="ctr">
              <a:lnSpc>
                <a:spcPts val="3999"/>
              </a:lnSpc>
            </a:pPr>
            <a:r>
              <a:rPr lang="en-US" sz="3999" b="1"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BIG GOAL</a:t>
            </a:r>
          </a:p>
        </p:txBody>
      </p:sp>
      <p:sp>
        <p:nvSpPr>
          <p:cNvPr id="12" name="TextBox 12"/>
          <p:cNvSpPr txBox="1"/>
          <p:nvPr/>
        </p:nvSpPr>
        <p:spPr>
          <a:xfrm>
            <a:off x="15084526" y="7556267"/>
            <a:ext cx="2414661" cy="460191"/>
          </a:xfrm>
          <a:prstGeom prst="rect">
            <a:avLst/>
          </a:prstGeom>
        </p:spPr>
        <p:txBody>
          <a:bodyPr lIns="0" tIns="0" rIns="0" bIns="0" rtlCol="0" anchor="t">
            <a:spAutoFit/>
          </a:bodyPr>
          <a:lstStyle/>
          <a:p>
            <a:pPr algn="ctr">
              <a:lnSpc>
                <a:spcPts val="3899"/>
              </a:lnSpc>
            </a:pPr>
            <a:r>
              <a:rPr lang="en-US" sz="32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x 500,000</a:t>
            </a:r>
          </a:p>
        </p:txBody>
      </p:sp>
      <p:sp>
        <p:nvSpPr>
          <p:cNvPr id="13" name="TextBox 13"/>
          <p:cNvSpPr txBox="1"/>
          <p:nvPr/>
        </p:nvSpPr>
        <p:spPr>
          <a:xfrm>
            <a:off x="14996067" y="8119375"/>
            <a:ext cx="2873396" cy="410369"/>
          </a:xfrm>
          <a:prstGeom prst="rect">
            <a:avLst/>
          </a:prstGeom>
        </p:spPr>
        <p:txBody>
          <a:bodyPr lIns="0" tIns="0" rIns="0" bIns="0" rtlCol="0" anchor="t">
            <a:spAutoFit/>
          </a:bodyPr>
          <a:lstStyle/>
          <a:p>
            <a:pPr algn="ctr">
              <a:lnSpc>
                <a:spcPts val="1599"/>
              </a:lnSpc>
            </a:pPr>
            <a:r>
              <a:rPr lang="en-US" sz="1599" b="1"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empowered to live their dream</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grpSp>
        <p:nvGrpSpPr>
          <p:cNvPr id="3" name="Group 3"/>
          <p:cNvGrpSpPr/>
          <p:nvPr/>
        </p:nvGrpSpPr>
        <p:grpSpPr>
          <a:xfrm>
            <a:off x="1195102" y="4637829"/>
            <a:ext cx="15897797" cy="4318423"/>
            <a:chOff x="0" y="0"/>
            <a:chExt cx="4187074" cy="1137362"/>
          </a:xfrm>
        </p:grpSpPr>
        <p:sp>
          <p:nvSpPr>
            <p:cNvPr id="4" name="Freeform 4"/>
            <p:cNvSpPr/>
            <p:nvPr/>
          </p:nvSpPr>
          <p:spPr>
            <a:xfrm>
              <a:off x="0" y="0"/>
              <a:ext cx="4187074" cy="1137362"/>
            </a:xfrm>
            <a:custGeom>
              <a:avLst/>
              <a:gdLst/>
              <a:ahLst/>
              <a:cxnLst/>
              <a:rect l="l" t="t" r="r" b="b"/>
              <a:pathLst>
                <a:path w="4187074" h="1137362">
                  <a:moveTo>
                    <a:pt x="24836" y="0"/>
                  </a:moveTo>
                  <a:lnTo>
                    <a:pt x="4162238" y="0"/>
                  </a:lnTo>
                  <a:cubicBezTo>
                    <a:pt x="4175954" y="0"/>
                    <a:pt x="4187074" y="11119"/>
                    <a:pt x="4187074" y="24836"/>
                  </a:cubicBezTo>
                  <a:lnTo>
                    <a:pt x="4187074" y="1112526"/>
                  </a:lnTo>
                  <a:cubicBezTo>
                    <a:pt x="4187074" y="1119113"/>
                    <a:pt x="4184457" y="1125431"/>
                    <a:pt x="4179800" y="1130088"/>
                  </a:cubicBezTo>
                  <a:cubicBezTo>
                    <a:pt x="4175142" y="1134746"/>
                    <a:pt x="4168825" y="1137362"/>
                    <a:pt x="4162238" y="1137362"/>
                  </a:cubicBezTo>
                  <a:lnTo>
                    <a:pt x="24836" y="1137362"/>
                  </a:lnTo>
                  <a:cubicBezTo>
                    <a:pt x="18249" y="1137362"/>
                    <a:pt x="11932" y="1134746"/>
                    <a:pt x="7274" y="1130088"/>
                  </a:cubicBezTo>
                  <a:cubicBezTo>
                    <a:pt x="2617" y="1125431"/>
                    <a:pt x="0" y="1119113"/>
                    <a:pt x="0" y="1112526"/>
                  </a:cubicBezTo>
                  <a:lnTo>
                    <a:pt x="0" y="24836"/>
                  </a:lnTo>
                  <a:cubicBezTo>
                    <a:pt x="0" y="18249"/>
                    <a:pt x="2617" y="11932"/>
                    <a:pt x="7274" y="7274"/>
                  </a:cubicBezTo>
                  <a:cubicBezTo>
                    <a:pt x="11932" y="2617"/>
                    <a:pt x="18249" y="0"/>
                    <a:pt x="24836" y="0"/>
                  </a:cubicBezTo>
                  <a:close/>
                </a:path>
              </a:pathLst>
            </a:custGeom>
            <a:solidFill>
              <a:srgbClr val="293374"/>
            </a:solidFill>
          </p:spPr>
          <p:txBody>
            <a:bodyPr/>
            <a:lstStyle/>
            <a:p>
              <a:endParaRPr lang="en-US" dirty="0">
                <a:latin typeface="Verdana" panose="020B0604030504040204" pitchFamily="34" charset="0"/>
              </a:endParaRPr>
            </a:p>
          </p:txBody>
        </p:sp>
        <p:sp>
          <p:nvSpPr>
            <p:cNvPr id="5" name="TextBox 5"/>
            <p:cNvSpPr txBox="1"/>
            <p:nvPr/>
          </p:nvSpPr>
          <p:spPr>
            <a:xfrm>
              <a:off x="0" y="0"/>
              <a:ext cx="4187074" cy="1137362"/>
            </a:xfrm>
            <a:prstGeom prst="rect">
              <a:avLst/>
            </a:prstGeom>
          </p:spPr>
          <p:txBody>
            <a:bodyPr lIns="50800" tIns="50800" rIns="50800" bIns="50800" rtlCol="0" anchor="ctr"/>
            <a:lstStyle/>
            <a:p>
              <a:pPr algn="ctr">
                <a:lnSpc>
                  <a:spcPts val="2299"/>
                </a:lnSpc>
              </a:pPr>
              <a:endParaRPr dirty="0">
                <a:latin typeface="Verdana" panose="020B0604030504040204" pitchFamily="34" charset="0"/>
              </a:endParaRPr>
            </a:p>
          </p:txBody>
        </p:sp>
      </p:grpSp>
      <p:sp>
        <p:nvSpPr>
          <p:cNvPr id="6" name="Freeform 6"/>
          <p:cNvSpPr/>
          <p:nvPr/>
        </p:nvSpPr>
        <p:spPr>
          <a:xfrm>
            <a:off x="1195102" y="1503984"/>
            <a:ext cx="15897797" cy="5564229"/>
          </a:xfrm>
          <a:custGeom>
            <a:avLst/>
            <a:gdLst/>
            <a:ahLst/>
            <a:cxnLst/>
            <a:rect l="l" t="t" r="r" b="b"/>
            <a:pathLst>
              <a:path w="15897797" h="5564229">
                <a:moveTo>
                  <a:pt x="0" y="0"/>
                </a:moveTo>
                <a:lnTo>
                  <a:pt x="15897796" y="0"/>
                </a:lnTo>
                <a:lnTo>
                  <a:pt x="15897796" y="5564229"/>
                </a:lnTo>
                <a:lnTo>
                  <a:pt x="0" y="5564229"/>
                </a:lnTo>
                <a:lnTo>
                  <a:pt x="0" y="0"/>
                </a:lnTo>
                <a:close/>
              </a:path>
            </a:pathLst>
          </a:custGeom>
          <a:blipFill>
            <a:blip r:embed="rId4">
              <a:alphaModFix amt="98000"/>
            </a:blip>
            <a:stretch>
              <a:fillRect/>
            </a:stretch>
          </a:blipFill>
        </p:spPr>
        <p:txBody>
          <a:bodyPr/>
          <a:lstStyle/>
          <a:p>
            <a:endParaRPr lang="en-US" dirty="0">
              <a:latin typeface="Verdana" panose="020B0604030504040204" pitchFamily="34" charset="0"/>
            </a:endParaRPr>
          </a:p>
        </p:txBody>
      </p:sp>
      <p:sp>
        <p:nvSpPr>
          <p:cNvPr id="7" name="Freeform 7"/>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en-US" dirty="0">
              <a:latin typeface="Verdana" panose="020B0604030504040204" pitchFamily="34" charset="0"/>
            </a:endParaRPr>
          </a:p>
        </p:txBody>
      </p:sp>
      <p:sp>
        <p:nvSpPr>
          <p:cNvPr id="8" name="TextBox 8"/>
          <p:cNvSpPr txBox="1"/>
          <p:nvPr/>
        </p:nvSpPr>
        <p:spPr>
          <a:xfrm>
            <a:off x="2566826" y="6796832"/>
            <a:ext cx="13154348" cy="1771191"/>
          </a:xfrm>
          <a:prstGeom prst="rect">
            <a:avLst/>
          </a:prstGeom>
        </p:spPr>
        <p:txBody>
          <a:bodyPr lIns="0" tIns="0" rIns="0" bIns="0" rtlCol="0" anchor="t">
            <a:spAutoFit/>
          </a:bodyPr>
          <a:lstStyle/>
          <a:p>
            <a:pPr algn="ctr">
              <a:lnSpc>
                <a:spcPts val="4576"/>
              </a:lnSpc>
            </a:pPr>
            <a:r>
              <a:rPr lang="en-US" sz="4400" b="1" spc="-132"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Name</a:t>
            </a:r>
          </a:p>
          <a:p>
            <a:pPr algn="ctr">
              <a:lnSpc>
                <a:spcPts val="4576"/>
              </a:lnSpc>
            </a:pPr>
            <a:r>
              <a:rPr lang="en-US" sz="4400" b="1" spc="-132"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Your Title</a:t>
            </a:r>
          </a:p>
          <a:p>
            <a:pPr algn="ctr">
              <a:lnSpc>
                <a:spcPts val="4576"/>
              </a:lnSpc>
            </a:pPr>
            <a:r>
              <a:rPr lang="en-US" sz="4400" b="1" spc="-132"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Contact</a:t>
            </a:r>
          </a:p>
        </p:txBody>
      </p:sp>
      <p:sp>
        <p:nvSpPr>
          <p:cNvPr id="9" name="TextBox 9"/>
          <p:cNvSpPr txBox="1"/>
          <p:nvPr/>
        </p:nvSpPr>
        <p:spPr>
          <a:xfrm>
            <a:off x="2144358" y="465630"/>
            <a:ext cx="13154348" cy="666849"/>
          </a:xfrm>
          <a:prstGeom prst="rect">
            <a:avLst/>
          </a:prstGeom>
        </p:spPr>
        <p:txBody>
          <a:bodyPr lIns="0" tIns="0" rIns="0" bIns="0" rtlCol="0" anchor="t">
            <a:spAutoFit/>
          </a:bodyPr>
          <a:lstStyle/>
          <a:p>
            <a:pPr algn="ctr">
              <a:lnSpc>
                <a:spcPts val="5200"/>
              </a:lnSpc>
            </a:pPr>
            <a:r>
              <a:rPr lang="en-US" sz="5000" b="1" spc="-15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THANK YOU</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grpSp>
        <p:nvGrpSpPr>
          <p:cNvPr id="3" name="Group 3"/>
          <p:cNvGrpSpPr/>
          <p:nvPr/>
        </p:nvGrpSpPr>
        <p:grpSpPr>
          <a:xfrm>
            <a:off x="9834863" y="957626"/>
            <a:ext cx="7424437" cy="742443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76" r="-26482" b="-1004"/>
              </a:stretch>
            </a:blipFill>
          </p:spPr>
          <p:txBody>
            <a:bodyPr/>
            <a:lstStyle/>
            <a:p>
              <a:endParaRPr lang="en-US" dirty="0">
                <a:latin typeface="Verdana" panose="020B0604030504040204" pitchFamily="34" charset="0"/>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endParaRPr lang="en-US" dirty="0">
              <a:latin typeface="Verdana" panose="020B0604030504040204" pitchFamily="34" charset="0"/>
            </a:endParaRPr>
          </a:p>
        </p:txBody>
      </p:sp>
      <p:sp>
        <p:nvSpPr>
          <p:cNvPr id="6" name="Freeform 6"/>
          <p:cNvSpPr/>
          <p:nvPr/>
        </p:nvSpPr>
        <p:spPr>
          <a:xfrm>
            <a:off x="5009018" y="3289624"/>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6"/>
                </a:ext>
              </a:extLst>
            </a:blip>
            <a:stretch>
              <a:fillRect l="-151" r="-151"/>
            </a:stretch>
          </a:blipFill>
        </p:spPr>
        <p:txBody>
          <a:bodyPr/>
          <a:lstStyle/>
          <a:p>
            <a:endParaRPr lang="en-US" dirty="0">
              <a:latin typeface="Verdana" panose="020B0604030504040204" pitchFamily="34" charset="0"/>
            </a:endParaRPr>
          </a:p>
        </p:txBody>
      </p:sp>
      <p:sp>
        <p:nvSpPr>
          <p:cNvPr id="7" name="Freeform 7"/>
          <p:cNvSpPr/>
          <p:nvPr/>
        </p:nvSpPr>
        <p:spPr>
          <a:xfrm>
            <a:off x="2024026" y="1028700"/>
            <a:ext cx="6669384" cy="2542703"/>
          </a:xfrm>
          <a:custGeom>
            <a:avLst/>
            <a:gdLst/>
            <a:ahLst/>
            <a:cxnLst/>
            <a:rect l="l" t="t" r="r" b="b"/>
            <a:pathLst>
              <a:path w="6669384" h="2542703">
                <a:moveTo>
                  <a:pt x="0" y="0"/>
                </a:moveTo>
                <a:lnTo>
                  <a:pt x="6669384" y="0"/>
                </a:lnTo>
                <a:lnTo>
                  <a:pt x="6669384" y="2542703"/>
                </a:lnTo>
                <a:lnTo>
                  <a:pt x="0" y="2542703"/>
                </a:lnTo>
                <a:lnTo>
                  <a:pt x="0" y="0"/>
                </a:lnTo>
                <a:close/>
              </a:path>
            </a:pathLst>
          </a:custGeom>
          <a:blipFill>
            <a:blip r:embed="rId7"/>
            <a:stretch>
              <a:fillRect/>
            </a:stretch>
          </a:blipFill>
        </p:spPr>
        <p:txBody>
          <a:bodyPr/>
          <a:lstStyle/>
          <a:p>
            <a:endParaRPr lang="en-US" dirty="0">
              <a:latin typeface="Verdana" panose="020B0604030504040204" pitchFamily="34" charset="0"/>
            </a:endParaRPr>
          </a:p>
        </p:txBody>
      </p:sp>
      <p:sp>
        <p:nvSpPr>
          <p:cNvPr id="8" name="TextBox 8"/>
          <p:cNvSpPr txBox="1"/>
          <p:nvPr/>
        </p:nvSpPr>
        <p:spPr>
          <a:xfrm>
            <a:off x="-1071944" y="4092575"/>
            <a:ext cx="12861324" cy="886781"/>
          </a:xfrm>
          <a:prstGeom prst="rect">
            <a:avLst/>
          </a:prstGeom>
        </p:spPr>
        <p:txBody>
          <a:bodyPr lIns="0" tIns="0" rIns="0" bIns="0" rtlCol="0" anchor="t">
            <a:spAutoFit/>
          </a:bodyPr>
          <a:lstStyle/>
          <a:p>
            <a:pPr algn="ctr">
              <a:lnSpc>
                <a:spcPts val="7699"/>
              </a:lnSpc>
            </a:pPr>
            <a:r>
              <a:rPr lang="en-US" sz="5499"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a:rPr>
              <a:t>supported</a:t>
            </a:r>
          </a:p>
        </p:txBody>
      </p:sp>
      <p:sp>
        <p:nvSpPr>
          <p:cNvPr id="9" name="TextBox 9"/>
          <p:cNvSpPr txBox="1"/>
          <p:nvPr/>
        </p:nvSpPr>
        <p:spPr>
          <a:xfrm>
            <a:off x="1282114" y="5199330"/>
            <a:ext cx="8153208" cy="1313629"/>
          </a:xfrm>
          <a:prstGeom prst="rect">
            <a:avLst/>
          </a:prstGeom>
        </p:spPr>
        <p:txBody>
          <a:bodyPr lIns="0" tIns="0" rIns="0" bIns="0" rtlCol="0" anchor="t">
            <a:spAutoFit/>
          </a:bodyPr>
          <a:lstStyle/>
          <a:p>
            <a:pPr algn="ctr">
              <a:lnSpc>
                <a:spcPts val="11999"/>
              </a:lnSpc>
            </a:pPr>
            <a:r>
              <a:rPr lang="en-US" sz="60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2"/>
              </a:rPr>
              <a:t>162,000+ girls</a:t>
            </a:r>
          </a:p>
        </p:txBody>
      </p:sp>
      <p:sp>
        <p:nvSpPr>
          <p:cNvPr id="10" name="TextBox 10"/>
          <p:cNvSpPr txBox="1"/>
          <p:nvPr/>
        </p:nvSpPr>
        <p:spPr>
          <a:xfrm>
            <a:off x="-1071944" y="6945805"/>
            <a:ext cx="12861324" cy="886781"/>
          </a:xfrm>
          <a:prstGeom prst="rect">
            <a:avLst/>
          </a:prstGeom>
        </p:spPr>
        <p:txBody>
          <a:bodyPr lIns="0" tIns="0" rIns="0" bIns="0" rtlCol="0" anchor="t">
            <a:spAutoFit/>
          </a:bodyPr>
          <a:lstStyle/>
          <a:p>
            <a:pPr algn="ctr">
              <a:lnSpc>
                <a:spcPts val="7699"/>
              </a:lnSpc>
            </a:pPr>
            <a:r>
              <a:rPr lang="en-US" sz="5499"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a:rPr>
              <a:t>since 2015</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37473"/>
            <a:ext cx="11161644" cy="5190164"/>
          </a:xfrm>
          <a:custGeom>
            <a:avLst/>
            <a:gdLst/>
            <a:ahLst/>
            <a:cxnLst/>
            <a:rect l="l" t="t" r="r" b="b"/>
            <a:pathLst>
              <a:path w="11161644" h="5190164">
                <a:moveTo>
                  <a:pt x="0" y="0"/>
                </a:moveTo>
                <a:lnTo>
                  <a:pt x="11161644" y="0"/>
                </a:lnTo>
                <a:lnTo>
                  <a:pt x="11161644" y="5190165"/>
                </a:lnTo>
                <a:lnTo>
                  <a:pt x="0" y="5190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en-US" dirty="0">
              <a:latin typeface="Verdana" panose="020B0604030504040204" pitchFamily="34" charset="0"/>
            </a:endParaRPr>
          </a:p>
        </p:txBody>
      </p:sp>
      <p:sp>
        <p:nvSpPr>
          <p:cNvPr id="4" name="TextBox 4"/>
          <p:cNvSpPr txBox="1"/>
          <p:nvPr/>
        </p:nvSpPr>
        <p:spPr>
          <a:xfrm>
            <a:off x="421337" y="268286"/>
            <a:ext cx="17445325" cy="1289840"/>
          </a:xfrm>
          <a:prstGeom prst="rect">
            <a:avLst/>
          </a:prstGeom>
        </p:spPr>
        <p:txBody>
          <a:bodyPr lIns="0" tIns="0" rIns="0" bIns="0" rtlCol="0" anchor="t">
            <a:spAutoFit/>
          </a:bodyPr>
          <a:lstStyle/>
          <a:p>
            <a:pPr algn="ctr">
              <a:lnSpc>
                <a:spcPts val="11199"/>
              </a:lnSpc>
            </a:pPr>
            <a:r>
              <a:rPr lang="en-US" sz="7999"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Moving Towards Our Big Goal!</a:t>
            </a:r>
          </a:p>
        </p:txBody>
      </p:sp>
      <p:pic>
        <p:nvPicPr>
          <p:cNvPr id="5" name="Picture 5"/>
          <p:cNvPicPr>
            <a:picLocks noChangeAspect="1"/>
          </p:cNvPicPr>
          <p:nvPr/>
        </p:nvPicPr>
        <p:blipFill>
          <a:blip r:embed="rId5"/>
          <a:stretch>
            <a:fillRect/>
          </a:stretch>
        </p:blipFill>
        <p:spPr>
          <a:xfrm>
            <a:off x="3203474" y="2938657"/>
            <a:ext cx="4316448" cy="4316448"/>
          </a:xfrm>
          <a:prstGeom prst="rect">
            <a:avLst/>
          </a:prstGeom>
        </p:spPr>
      </p:pic>
      <p:pic>
        <p:nvPicPr>
          <p:cNvPr id="6" name="Picture 6"/>
          <p:cNvPicPr>
            <a:picLocks noChangeAspect="1"/>
          </p:cNvPicPr>
          <p:nvPr/>
        </p:nvPicPr>
        <p:blipFill>
          <a:blip r:embed="rId6"/>
          <a:stretch>
            <a:fillRect/>
          </a:stretch>
        </p:blipFill>
        <p:spPr>
          <a:xfrm>
            <a:off x="11627585" y="2933289"/>
            <a:ext cx="4316448" cy="4316448"/>
          </a:xfrm>
          <a:prstGeom prst="rect">
            <a:avLst/>
          </a:prstGeom>
        </p:spPr>
      </p:pic>
      <p:sp>
        <p:nvSpPr>
          <p:cNvPr id="7" name="Freeform 7"/>
          <p:cNvSpPr/>
          <p:nvPr/>
        </p:nvSpPr>
        <p:spPr>
          <a:xfrm rot="-473360">
            <a:off x="6761615" y="2429823"/>
            <a:ext cx="5243674" cy="1979487"/>
          </a:xfrm>
          <a:custGeom>
            <a:avLst/>
            <a:gdLst/>
            <a:ahLst/>
            <a:cxnLst/>
            <a:rect l="l" t="t" r="r" b="b"/>
            <a:pathLst>
              <a:path w="5243674" h="1979487">
                <a:moveTo>
                  <a:pt x="0" y="0"/>
                </a:moveTo>
                <a:lnTo>
                  <a:pt x="5243674" y="0"/>
                </a:lnTo>
                <a:lnTo>
                  <a:pt x="5243674" y="1979487"/>
                </a:lnTo>
                <a:lnTo>
                  <a:pt x="0" y="197948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8" name="TextBox 8"/>
          <p:cNvSpPr txBox="1"/>
          <p:nvPr/>
        </p:nvSpPr>
        <p:spPr>
          <a:xfrm>
            <a:off x="1672860" y="2213352"/>
            <a:ext cx="3401125" cy="1362874"/>
          </a:xfrm>
          <a:prstGeom prst="rect">
            <a:avLst/>
          </a:prstGeom>
        </p:spPr>
        <p:txBody>
          <a:bodyPr lIns="0" tIns="0" rIns="0" bIns="0" rtlCol="0" anchor="t">
            <a:spAutoFit/>
          </a:bodyPr>
          <a:lstStyle/>
          <a:p>
            <a:pPr algn="ctr">
              <a:lnSpc>
                <a:spcPts val="5588"/>
              </a:lnSpc>
            </a:pPr>
            <a:r>
              <a:rPr lang="en-US" sz="3992" b="1"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25-26 Club Year</a:t>
            </a:r>
          </a:p>
        </p:txBody>
      </p:sp>
      <p:sp>
        <p:nvSpPr>
          <p:cNvPr id="9" name="TextBox 9"/>
          <p:cNvSpPr txBox="1"/>
          <p:nvPr/>
        </p:nvSpPr>
        <p:spPr>
          <a:xfrm>
            <a:off x="13528542" y="2079317"/>
            <a:ext cx="3564791" cy="1362874"/>
          </a:xfrm>
          <a:prstGeom prst="rect">
            <a:avLst/>
          </a:prstGeom>
        </p:spPr>
        <p:txBody>
          <a:bodyPr lIns="0" tIns="0" rIns="0" bIns="0" rtlCol="0" anchor="t">
            <a:spAutoFit/>
          </a:bodyPr>
          <a:lstStyle/>
          <a:p>
            <a:pPr algn="ctr">
              <a:lnSpc>
                <a:spcPts val="5588"/>
              </a:lnSpc>
            </a:pPr>
            <a:r>
              <a:rPr lang="en-US" sz="3992" b="1" dirty="0">
                <a:solidFill>
                  <a:srgbClr val="299BA5"/>
                </a:solidFill>
                <a:latin typeface="Verdana" panose="020B0604030504040204" pitchFamily="34" charset="0"/>
                <a:ea typeface="Verdana" panose="020B0604030504040204" pitchFamily="34" charset="0"/>
                <a:cs typeface="Verdana" panose="020B0604030504040204" pitchFamily="34" charset="0"/>
                <a:sym typeface="Calibri (MS) Bold"/>
              </a:rPr>
              <a:t>30-31 Club Year</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150108"/>
            <a:chOff x="0" y="0"/>
            <a:chExt cx="5078300" cy="566284"/>
          </a:xfrm>
        </p:grpSpPr>
        <p:sp>
          <p:nvSpPr>
            <p:cNvPr id="3" name="Freeform 3"/>
            <p:cNvSpPr/>
            <p:nvPr/>
          </p:nvSpPr>
          <p:spPr>
            <a:xfrm>
              <a:off x="0" y="0"/>
              <a:ext cx="5078300" cy="566284"/>
            </a:xfrm>
            <a:custGeom>
              <a:avLst/>
              <a:gdLst/>
              <a:ahLst/>
              <a:cxnLst/>
              <a:rect l="l" t="t" r="r" b="b"/>
              <a:pathLst>
                <a:path w="5078300" h="566284">
                  <a:moveTo>
                    <a:pt x="0" y="0"/>
                  </a:moveTo>
                  <a:lnTo>
                    <a:pt x="5078300" y="0"/>
                  </a:lnTo>
                  <a:lnTo>
                    <a:pt x="5078300" y="566284"/>
                  </a:lnTo>
                  <a:lnTo>
                    <a:pt x="0" y="566284"/>
                  </a:ln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4" name="TextBox 4"/>
            <p:cNvSpPr txBox="1"/>
            <p:nvPr/>
          </p:nvSpPr>
          <p:spPr>
            <a:xfrm>
              <a:off x="0" y="-38100"/>
              <a:ext cx="5078300" cy="604384"/>
            </a:xfrm>
            <a:prstGeom prst="rect">
              <a:avLst/>
            </a:prstGeom>
          </p:spPr>
          <p:txBody>
            <a:bodyPr lIns="50800" tIns="50800" rIns="50800" bIns="50800" rtlCol="0" anchor="ctr"/>
            <a:lstStyle/>
            <a:p>
              <a:pPr algn="ctr">
                <a:lnSpc>
                  <a:spcPts val="2659"/>
                </a:lnSpc>
              </a:pPr>
              <a:endParaRPr dirty="0">
                <a:latin typeface="Verdana" panose="020B0604030504040204" pitchFamily="34" charset="0"/>
              </a:endParaRPr>
            </a:p>
          </p:txBody>
        </p:sp>
      </p:grpSp>
      <p:grpSp>
        <p:nvGrpSpPr>
          <p:cNvPr id="5" name="Group 5"/>
          <p:cNvGrpSpPr/>
          <p:nvPr/>
        </p:nvGrpSpPr>
        <p:grpSpPr>
          <a:xfrm>
            <a:off x="12002627" y="0"/>
            <a:ext cx="6445425" cy="10287000"/>
            <a:chOff x="0" y="0"/>
            <a:chExt cx="8593900" cy="13716000"/>
          </a:xfrm>
        </p:grpSpPr>
        <p:sp>
          <p:nvSpPr>
            <p:cNvPr id="6" name="Freeform 6"/>
            <p:cNvSpPr/>
            <p:nvPr/>
          </p:nvSpPr>
          <p:spPr>
            <a:xfrm>
              <a:off x="0" y="0"/>
              <a:ext cx="8593949" cy="13715930"/>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3"/>
              <a:stretch>
                <a:fillRect l="-19604" t="-3676" r="-14837"/>
              </a:stretch>
            </a:blipFill>
          </p:spPr>
          <p:txBody>
            <a:bodyPr/>
            <a:lstStyle/>
            <a:p>
              <a:endParaRPr lang="en-US" dirty="0">
                <a:latin typeface="Verdana" panose="020B0604030504040204" pitchFamily="34" charset="0"/>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grpSp>
        <p:nvGrpSpPr>
          <p:cNvPr id="8" name="Group 8"/>
          <p:cNvGrpSpPr/>
          <p:nvPr/>
        </p:nvGrpSpPr>
        <p:grpSpPr>
          <a:xfrm rot="5400000">
            <a:off x="550340" y="3130337"/>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53472">
                <a:alpha val="89804"/>
              </a:srgbClr>
            </a:solidFill>
          </p:spPr>
          <p:txBody>
            <a:bodyPr/>
            <a:lstStyle/>
            <a:p>
              <a:endParaRPr lang="en-US" dirty="0">
                <a:latin typeface="Verdana" panose="020B0604030504040204" pitchFamily="34" charset="0"/>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1" name="Group 11"/>
          <p:cNvGrpSpPr/>
          <p:nvPr/>
        </p:nvGrpSpPr>
        <p:grpSpPr>
          <a:xfrm rot="5400000">
            <a:off x="559344" y="5131048"/>
            <a:ext cx="500647" cy="438066"/>
            <a:chOff x="0" y="0"/>
            <a:chExt cx="812800" cy="711200"/>
          </a:xfrm>
        </p:grpSpPr>
        <p:sp>
          <p:nvSpPr>
            <p:cNvPr id="12" name="Freeform 12"/>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009CA7">
                <a:alpha val="89804"/>
              </a:srgbClr>
            </a:solidFill>
          </p:spPr>
          <p:txBody>
            <a:bodyPr/>
            <a:lstStyle/>
            <a:p>
              <a:endParaRPr lang="en-US" dirty="0">
                <a:latin typeface="Verdana" panose="020B0604030504040204" pitchFamily="34" charset="0"/>
              </a:endParaRPr>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4" name="Group 14"/>
          <p:cNvGrpSpPr/>
          <p:nvPr/>
        </p:nvGrpSpPr>
        <p:grpSpPr>
          <a:xfrm rot="5400000">
            <a:off x="559344" y="7182733"/>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A53795">
                <a:alpha val="89804"/>
              </a:srgbClr>
            </a:solidFill>
          </p:spPr>
          <p:txBody>
            <a:bodyPr/>
            <a:lstStyle/>
            <a:p>
              <a:endParaRPr lang="en-US" dirty="0">
                <a:latin typeface="Verdana" panose="020B0604030504040204" pitchFamily="34" charset="0"/>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17" name="TextBox 17"/>
          <p:cNvSpPr txBox="1"/>
          <p:nvPr/>
        </p:nvSpPr>
        <p:spPr>
          <a:xfrm>
            <a:off x="501122" y="527723"/>
            <a:ext cx="8936221" cy="1000274"/>
          </a:xfrm>
          <a:prstGeom prst="rect">
            <a:avLst/>
          </a:prstGeom>
        </p:spPr>
        <p:txBody>
          <a:bodyPr lIns="0" tIns="0" rIns="0" bIns="0" rtlCol="0" anchor="t">
            <a:spAutoFit/>
          </a:bodyPr>
          <a:lstStyle/>
          <a:p>
            <a:pPr algn="l">
              <a:lnSpc>
                <a:spcPts val="7799"/>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Today, we will:</a:t>
            </a:r>
          </a:p>
        </p:txBody>
      </p:sp>
      <p:sp>
        <p:nvSpPr>
          <p:cNvPr id="18" name="TextBox 18"/>
          <p:cNvSpPr txBox="1"/>
          <p:nvPr/>
        </p:nvSpPr>
        <p:spPr>
          <a:xfrm>
            <a:off x="1241588" y="2918071"/>
            <a:ext cx="9753289" cy="1178784"/>
          </a:xfrm>
          <a:prstGeom prst="rect">
            <a:avLst/>
          </a:prstGeom>
        </p:spPr>
        <p:txBody>
          <a:bodyPr lIns="0" tIns="0" rIns="0" bIns="0" rtlCol="0" anchor="t">
            <a:spAutoFit/>
          </a:bodyPr>
          <a:lstStyle/>
          <a:p>
            <a:pPr algn="l">
              <a:lnSpc>
                <a:spcPts val="4800"/>
              </a:lnSpc>
            </a:pP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Identify steps to launch a new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Italics"/>
              </a:rPr>
              <a:t>Dream It, Be It</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project or expand an existing one. </a:t>
            </a:r>
          </a:p>
        </p:txBody>
      </p:sp>
      <p:sp>
        <p:nvSpPr>
          <p:cNvPr id="19" name="TextBox 19"/>
          <p:cNvSpPr txBox="1"/>
          <p:nvPr/>
        </p:nvSpPr>
        <p:spPr>
          <a:xfrm>
            <a:off x="1241588" y="4969755"/>
            <a:ext cx="9753289" cy="1772473"/>
          </a:xfrm>
          <a:prstGeom prst="rect">
            <a:avLst/>
          </a:prstGeom>
        </p:spPr>
        <p:txBody>
          <a:bodyPr lIns="0" tIns="0" rIns="0" bIns="0" rtlCol="0" anchor="t">
            <a:spAutoFit/>
          </a:bodyPr>
          <a:lstStyle/>
          <a:p>
            <a:pPr algn="l">
              <a:lnSpc>
                <a:spcPts val="4800"/>
              </a:lnSpc>
            </a:pP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Explore strategies for overcoming barriers that keep clubs from launching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Italics"/>
              </a:rPr>
              <a:t>Dream It, Be It</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 projects.</a:t>
            </a:r>
          </a:p>
        </p:txBody>
      </p:sp>
      <p:sp>
        <p:nvSpPr>
          <p:cNvPr id="20" name="TextBox 20"/>
          <p:cNvSpPr txBox="1"/>
          <p:nvPr/>
        </p:nvSpPr>
        <p:spPr>
          <a:xfrm>
            <a:off x="1250592" y="6985339"/>
            <a:ext cx="9511239" cy="1156920"/>
          </a:xfrm>
          <a:prstGeom prst="rect">
            <a:avLst/>
          </a:prstGeom>
        </p:spPr>
        <p:txBody>
          <a:bodyPr lIns="0" tIns="0" rIns="0" bIns="0" rtlCol="0" anchor="t">
            <a:spAutoFit/>
          </a:bodyPr>
          <a:lstStyle/>
          <a:p>
            <a:pPr algn="l">
              <a:lnSpc>
                <a:spcPts val="4800"/>
              </a:lnSpc>
            </a:pP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Identify tools and resources available to help clubs plan their projects and engage more girls.</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pic>
        <p:nvPicPr>
          <p:cNvPr id="3" name="Picture 3"/>
          <p:cNvPicPr>
            <a:picLocks noChangeAspect="1"/>
          </p:cNvPicPr>
          <p:nvPr/>
        </p:nvPicPr>
        <p:blipFill>
          <a:blip r:embed="rId4"/>
          <a:stretch>
            <a:fillRect/>
          </a:stretch>
        </p:blipFill>
        <p:spPr>
          <a:xfrm>
            <a:off x="6675120" y="3250363"/>
            <a:ext cx="4937760" cy="4937760"/>
          </a:xfrm>
          <a:prstGeom prst="rect">
            <a:avLst/>
          </a:prstGeom>
        </p:spPr>
      </p:pic>
      <p:sp>
        <p:nvSpPr>
          <p:cNvPr id="4" name="Freeform 4"/>
          <p:cNvSpPr/>
          <p:nvPr/>
        </p:nvSpPr>
        <p:spPr>
          <a:xfrm>
            <a:off x="1028700" y="2545196"/>
            <a:ext cx="5270117" cy="6348095"/>
          </a:xfrm>
          <a:custGeom>
            <a:avLst/>
            <a:gdLst/>
            <a:ahLst/>
            <a:cxnLst/>
            <a:rect l="l" t="t" r="r" b="b"/>
            <a:pathLst>
              <a:path w="5270117" h="6348095">
                <a:moveTo>
                  <a:pt x="0" y="0"/>
                </a:moveTo>
                <a:lnTo>
                  <a:pt x="5270117" y="0"/>
                </a:lnTo>
                <a:lnTo>
                  <a:pt x="5270117" y="6348095"/>
                </a:lnTo>
                <a:lnTo>
                  <a:pt x="0" y="6348095"/>
                </a:lnTo>
                <a:lnTo>
                  <a:pt x="0" y="0"/>
                </a:lnTo>
                <a:close/>
              </a:path>
            </a:pathLst>
          </a:custGeom>
          <a:blipFill>
            <a:blip r:embed="rId5"/>
            <a:stretch>
              <a:fillRect/>
            </a:stretch>
          </a:blipFill>
        </p:spPr>
        <p:txBody>
          <a:bodyPr/>
          <a:lstStyle/>
          <a:p>
            <a:endParaRPr lang="en-US" dirty="0">
              <a:latin typeface="Verdana" panose="020B0604030504040204" pitchFamily="34" charset="0"/>
            </a:endParaRPr>
          </a:p>
        </p:txBody>
      </p:sp>
      <p:grpSp>
        <p:nvGrpSpPr>
          <p:cNvPr id="5" name="Group 5"/>
          <p:cNvGrpSpPr/>
          <p:nvPr/>
        </p:nvGrpSpPr>
        <p:grpSpPr>
          <a:xfrm>
            <a:off x="11989183" y="3084185"/>
            <a:ext cx="5270117" cy="5270117"/>
            <a:chOff x="0" y="0"/>
            <a:chExt cx="812800" cy="812800"/>
          </a:xfrm>
        </p:grpSpPr>
        <p:sp>
          <p:nvSpPr>
            <p:cNvPr id="6" name="Freeform 6"/>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FFFFFF"/>
            </a:solidFill>
          </p:spPr>
          <p:txBody>
            <a:bodyPr/>
            <a:lstStyle/>
            <a:p>
              <a:endParaRPr lang="en-US" dirty="0">
                <a:latin typeface="Verdana" panose="020B0604030504040204" pitchFamily="34" charset="0"/>
              </a:endParaRPr>
            </a:p>
          </p:txBody>
        </p:sp>
        <p:sp>
          <p:nvSpPr>
            <p:cNvPr id="7" name="TextBox 7"/>
            <p:cNvSpPr txBox="1"/>
            <p:nvPr/>
          </p:nvSpPr>
          <p:spPr>
            <a:xfrm>
              <a:off x="0" y="-200025"/>
              <a:ext cx="812800" cy="1012825"/>
            </a:xfrm>
            <a:prstGeom prst="rect">
              <a:avLst/>
            </a:prstGeom>
          </p:spPr>
          <p:txBody>
            <a:bodyPr lIns="50800" tIns="50800" rIns="50800" bIns="50800" rtlCol="0" anchor="ctr"/>
            <a:lstStyle/>
            <a:p>
              <a:pPr algn="ctr">
                <a:lnSpc>
                  <a:spcPts val="5999"/>
                </a:lnSpc>
              </a:pPr>
              <a:r>
                <a:rPr lang="en-US" sz="3999" b="1"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Access more </a:t>
              </a:r>
            </a:p>
            <a:p>
              <a:pPr algn="ctr">
                <a:lnSpc>
                  <a:spcPts val="5999"/>
                </a:lnSpc>
              </a:pPr>
              <a:r>
                <a:rPr lang="en-US" sz="3999"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Italics"/>
                </a:rPr>
                <a:t>Dream It, Be It </a:t>
              </a:r>
              <a:r>
                <a:rPr lang="en-US" sz="3999" b="1"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resources on the </a:t>
              </a:r>
            </a:p>
            <a:p>
              <a:pPr algn="ctr">
                <a:lnSpc>
                  <a:spcPts val="5999"/>
                </a:lnSpc>
              </a:pPr>
              <a:r>
                <a:rPr lang="en-US" sz="3999" b="1" dirty="0">
                  <a:solidFill>
                    <a:srgbClr val="A13E91"/>
                  </a:solidFill>
                  <a:latin typeface="Verdana" panose="020B0604030504040204" pitchFamily="34" charset="0"/>
                  <a:ea typeface="Verdana" panose="020B0604030504040204" pitchFamily="34" charset="0"/>
                  <a:cs typeface="Verdana" panose="020B0604030504040204" pitchFamily="34" charset="0"/>
                  <a:sym typeface="Calibri (MS) Bold"/>
                </a:rPr>
                <a:t>SIA Website!</a:t>
              </a:r>
            </a:p>
          </p:txBody>
        </p:sp>
      </p:grpSp>
      <p:sp>
        <p:nvSpPr>
          <p:cNvPr id="8" name="Freeform 8"/>
          <p:cNvSpPr/>
          <p:nvPr/>
        </p:nvSpPr>
        <p:spPr>
          <a:xfrm>
            <a:off x="6299904" y="2323029"/>
            <a:ext cx="1573393" cy="1338814"/>
          </a:xfrm>
          <a:custGeom>
            <a:avLst/>
            <a:gdLst/>
            <a:ahLst/>
            <a:cxnLst/>
            <a:rect l="l" t="t" r="r" b="b"/>
            <a:pathLst>
              <a:path w="1573393" h="1338814">
                <a:moveTo>
                  <a:pt x="0" y="0"/>
                </a:moveTo>
                <a:lnTo>
                  <a:pt x="1573392" y="0"/>
                </a:lnTo>
                <a:lnTo>
                  <a:pt x="1573392" y="1338814"/>
                </a:lnTo>
                <a:lnTo>
                  <a:pt x="0" y="133881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9" name="Freeform 9"/>
          <p:cNvSpPr/>
          <p:nvPr/>
        </p:nvSpPr>
        <p:spPr>
          <a:xfrm>
            <a:off x="1028700" y="2554097"/>
            <a:ext cx="5270117" cy="6825233"/>
          </a:xfrm>
          <a:custGeom>
            <a:avLst/>
            <a:gdLst/>
            <a:ahLst/>
            <a:cxnLst/>
            <a:rect l="l" t="t" r="r" b="b"/>
            <a:pathLst>
              <a:path w="5270117" h="6825233">
                <a:moveTo>
                  <a:pt x="0" y="0"/>
                </a:moveTo>
                <a:lnTo>
                  <a:pt x="5270117" y="0"/>
                </a:lnTo>
                <a:lnTo>
                  <a:pt x="5270117" y="6825233"/>
                </a:lnTo>
                <a:lnTo>
                  <a:pt x="0" y="6825233"/>
                </a:lnTo>
                <a:lnTo>
                  <a:pt x="0" y="0"/>
                </a:lnTo>
                <a:close/>
              </a:path>
            </a:pathLst>
          </a:custGeom>
          <a:blipFill>
            <a:blip r:embed="rId7"/>
            <a:stretch>
              <a:fillRect/>
            </a:stretch>
          </a:blipFill>
        </p:spPr>
        <p:txBody>
          <a:bodyPr/>
          <a:lstStyle/>
          <a:p>
            <a:endParaRPr lang="en-US" dirty="0">
              <a:latin typeface="Verdana" panose="020B0604030504040204" pitchFamily="34" charset="0"/>
            </a:endParaRPr>
          </a:p>
        </p:txBody>
      </p:sp>
      <p:sp>
        <p:nvSpPr>
          <p:cNvPr id="10" name="TextBox 10"/>
          <p:cNvSpPr txBox="1"/>
          <p:nvPr/>
        </p:nvSpPr>
        <p:spPr>
          <a:xfrm>
            <a:off x="4797621" y="859662"/>
            <a:ext cx="8692758" cy="1048044"/>
          </a:xfrm>
          <a:prstGeom prst="rect">
            <a:avLst/>
          </a:prstGeom>
        </p:spPr>
        <p:txBody>
          <a:bodyPr lIns="0" tIns="0" rIns="0" bIns="0" rtlCol="0" anchor="t">
            <a:spAutoFit/>
          </a:bodyPr>
          <a:lstStyle/>
          <a:p>
            <a:pPr algn="ctr">
              <a:lnSpc>
                <a:spcPts val="9100"/>
              </a:lnSpc>
            </a:pPr>
            <a:r>
              <a:rPr lang="en-US" sz="6500" spc="-194"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Start with the Toolkit!</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en-US"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grpSp>
        <p:nvGrpSpPr>
          <p:cNvPr id="4" name="Group 4"/>
          <p:cNvGrpSpPr/>
          <p:nvPr/>
        </p:nvGrpSpPr>
        <p:grpSpPr>
          <a:xfrm>
            <a:off x="10533191" y="3595783"/>
            <a:ext cx="4639346" cy="463934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en-US" dirty="0">
                <a:latin typeface="Verdana" panose="020B0604030504040204" pitchFamily="34" charset="0"/>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81619" t="-1102" r="-62260" b="-717"/>
              </a:stretch>
            </a:blipFill>
          </p:spPr>
          <p:txBody>
            <a:bodyPr/>
            <a:lstStyle/>
            <a:p>
              <a:endParaRPr lang="en-US" dirty="0">
                <a:latin typeface="Verdana" panose="020B0604030504040204" pitchFamily="34" charset="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en-US" dirty="0">
              <a:latin typeface="Verdana" panose="020B0604030504040204" pitchFamily="34" charset="0"/>
            </a:endParaRPr>
          </a:p>
        </p:txBody>
      </p:sp>
      <p:sp>
        <p:nvSpPr>
          <p:cNvPr id="9" name="Freeform 9"/>
          <p:cNvSpPr/>
          <p:nvPr/>
        </p:nvSpPr>
        <p:spPr>
          <a:xfrm>
            <a:off x="3357635" y="1745918"/>
            <a:ext cx="6328382" cy="8185399"/>
          </a:xfrm>
          <a:custGeom>
            <a:avLst/>
            <a:gdLst/>
            <a:ahLst/>
            <a:cxnLst/>
            <a:rect l="l" t="t" r="r" b="b"/>
            <a:pathLst>
              <a:path w="6328382" h="8185399">
                <a:moveTo>
                  <a:pt x="0" y="0"/>
                </a:moveTo>
                <a:lnTo>
                  <a:pt x="6328382" y="0"/>
                </a:lnTo>
                <a:lnTo>
                  <a:pt x="6328382" y="8185399"/>
                </a:lnTo>
                <a:lnTo>
                  <a:pt x="0" y="8185399"/>
                </a:lnTo>
                <a:lnTo>
                  <a:pt x="0" y="0"/>
                </a:lnTo>
                <a:close/>
              </a:path>
            </a:pathLst>
          </a:custGeom>
          <a:blipFill>
            <a:blip r:embed="rId8"/>
            <a:stretch>
              <a:fillRect/>
            </a:stretch>
          </a:blipFill>
          <a:ln w="38100" cap="sq">
            <a:solidFill>
              <a:srgbClr val="253472"/>
            </a:solidFill>
            <a:prstDash val="solid"/>
            <a:miter/>
          </a:ln>
        </p:spPr>
        <p:txBody>
          <a:bodyPr/>
          <a:lstStyle/>
          <a:p>
            <a:endParaRPr lang="en-US" dirty="0">
              <a:latin typeface="Verdana" panose="020B0604030504040204" pitchFamily="34" charset="0"/>
            </a:endParaRPr>
          </a:p>
        </p:txBody>
      </p:sp>
      <p:sp>
        <p:nvSpPr>
          <p:cNvPr id="10" name="Freeform 10"/>
          <p:cNvSpPr/>
          <p:nvPr/>
        </p:nvSpPr>
        <p:spPr>
          <a:xfrm rot="6349926" flipH="1">
            <a:off x="1096351" y="2140661"/>
            <a:ext cx="2727463" cy="3749091"/>
          </a:xfrm>
          <a:custGeom>
            <a:avLst/>
            <a:gdLst/>
            <a:ahLst/>
            <a:cxnLst/>
            <a:rect l="l" t="t" r="r" b="b"/>
            <a:pathLst>
              <a:path w="2727463" h="3749091">
                <a:moveTo>
                  <a:pt x="2727463" y="0"/>
                </a:moveTo>
                <a:lnTo>
                  <a:pt x="0" y="0"/>
                </a:lnTo>
                <a:lnTo>
                  <a:pt x="0" y="3749091"/>
                </a:lnTo>
                <a:lnTo>
                  <a:pt x="2727463" y="3749091"/>
                </a:lnTo>
                <a:lnTo>
                  <a:pt x="272746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dirty="0">
              <a:latin typeface="Verdana" panose="020B0604030504040204" pitchFamily="34" charset="0"/>
            </a:endParaRPr>
          </a:p>
        </p:txBody>
      </p:sp>
      <p:sp>
        <p:nvSpPr>
          <p:cNvPr id="11" name="TextBox 11"/>
          <p:cNvSpPr txBox="1"/>
          <p:nvPr/>
        </p:nvSpPr>
        <p:spPr>
          <a:xfrm>
            <a:off x="448775" y="425768"/>
            <a:ext cx="10434958" cy="893771"/>
          </a:xfrm>
          <a:prstGeom prst="rect">
            <a:avLst/>
          </a:prstGeom>
        </p:spPr>
        <p:txBody>
          <a:bodyPr lIns="0" tIns="0" rIns="0" bIns="0" rtlCol="0" anchor="t">
            <a:spAutoFit/>
          </a:bodyPr>
          <a:lstStyle/>
          <a:p>
            <a:pPr algn="l">
              <a:lnSpc>
                <a:spcPts val="7799"/>
              </a:lnSpc>
            </a:pPr>
            <a:r>
              <a:rPr lang="en-US" sz="540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Form a Planning Committee</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866959"/>
            <a:chOff x="0" y="0"/>
            <a:chExt cx="5078300" cy="755084"/>
          </a:xfrm>
        </p:grpSpPr>
        <p:sp>
          <p:nvSpPr>
            <p:cNvPr id="3" name="Freeform 3"/>
            <p:cNvSpPr/>
            <p:nvPr/>
          </p:nvSpPr>
          <p:spPr>
            <a:xfrm>
              <a:off x="0" y="0"/>
              <a:ext cx="5078300" cy="755084"/>
            </a:xfrm>
            <a:custGeom>
              <a:avLst/>
              <a:gdLst/>
              <a:ahLst/>
              <a:cxnLst/>
              <a:rect l="l" t="t" r="r" b="b"/>
              <a:pathLst>
                <a:path w="5078300" h="755084">
                  <a:moveTo>
                    <a:pt x="0" y="0"/>
                  </a:moveTo>
                  <a:lnTo>
                    <a:pt x="5078300" y="0"/>
                  </a:lnTo>
                  <a:lnTo>
                    <a:pt x="5078300" y="755084"/>
                  </a:lnTo>
                  <a:lnTo>
                    <a:pt x="0" y="755084"/>
                  </a:ln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4" name="TextBox 4"/>
            <p:cNvSpPr txBox="1"/>
            <p:nvPr/>
          </p:nvSpPr>
          <p:spPr>
            <a:xfrm>
              <a:off x="0" y="-38100"/>
              <a:ext cx="5078300" cy="793184"/>
            </a:xfrm>
            <a:prstGeom prst="rect">
              <a:avLst/>
            </a:prstGeom>
          </p:spPr>
          <p:txBody>
            <a:bodyPr lIns="50800" tIns="50800" rIns="50800" bIns="50800" rtlCol="0" anchor="ctr"/>
            <a:lstStyle/>
            <a:p>
              <a:pPr algn="ctr">
                <a:lnSpc>
                  <a:spcPts val="2659"/>
                </a:lnSpc>
              </a:pPr>
              <a:endParaRPr dirty="0">
                <a:latin typeface="Verdana" panose="020B0604030504040204" pitchFamily="34" charset="0"/>
              </a:endParaRPr>
            </a:p>
          </p:txBody>
        </p:sp>
      </p:grpSp>
      <p:sp>
        <p:nvSpPr>
          <p:cNvPr id="5" name="Freeform 5"/>
          <p:cNvSpPr/>
          <p:nvPr/>
        </p:nvSpPr>
        <p:spPr>
          <a:xfrm>
            <a:off x="6292350" y="2706193"/>
            <a:ext cx="11995650" cy="7580807"/>
          </a:xfrm>
          <a:custGeom>
            <a:avLst/>
            <a:gdLst/>
            <a:ahLst/>
            <a:cxnLst/>
            <a:rect l="l" t="t" r="r" b="b"/>
            <a:pathLst>
              <a:path w="11995650" h="7580807">
                <a:moveTo>
                  <a:pt x="0" y="0"/>
                </a:moveTo>
                <a:lnTo>
                  <a:pt x="11995650" y="0"/>
                </a:lnTo>
                <a:lnTo>
                  <a:pt x="11995650" y="7580807"/>
                </a:lnTo>
                <a:lnTo>
                  <a:pt x="0" y="7580807"/>
                </a:lnTo>
                <a:lnTo>
                  <a:pt x="0" y="0"/>
                </a:lnTo>
                <a:close/>
              </a:path>
            </a:pathLst>
          </a:custGeom>
          <a:blipFill>
            <a:blip r:embed="rId3"/>
            <a:stretch>
              <a:fillRect l="-12322"/>
            </a:stretch>
          </a:blipFill>
        </p:spPr>
        <p:txBody>
          <a:bodyPr/>
          <a:lstStyle/>
          <a:p>
            <a:endParaRPr lang="en-US" dirty="0">
              <a:latin typeface="Verdana" panose="020B0604030504040204" pitchFamily="34" charset="0"/>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en-US" dirty="0">
              <a:latin typeface="Verdana" panose="020B0604030504040204" pitchFamily="34" charset="0"/>
            </a:endParaRPr>
          </a:p>
        </p:txBody>
      </p:sp>
      <p:sp>
        <p:nvSpPr>
          <p:cNvPr id="7" name="TextBox 7"/>
          <p:cNvSpPr txBox="1"/>
          <p:nvPr/>
        </p:nvSpPr>
        <p:spPr>
          <a:xfrm>
            <a:off x="1028700" y="895350"/>
            <a:ext cx="13830300" cy="909736"/>
          </a:xfrm>
          <a:prstGeom prst="rect">
            <a:avLst/>
          </a:prstGeom>
        </p:spPr>
        <p:txBody>
          <a:bodyPr wrap="square" lIns="0" tIns="0" rIns="0" bIns="0" rtlCol="0" anchor="t">
            <a:spAutoFit/>
          </a:bodyPr>
          <a:lstStyle/>
          <a:p>
            <a:pPr algn="l">
              <a:lnSpc>
                <a:spcPts val="7799"/>
              </a:lnSpc>
            </a:pPr>
            <a:r>
              <a:rPr lang="en-US" sz="6000" b="1"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Understanding Your Community</a:t>
            </a:r>
          </a:p>
        </p:txBody>
      </p:sp>
      <p:grpSp>
        <p:nvGrpSpPr>
          <p:cNvPr id="8" name="Group 8"/>
          <p:cNvGrpSpPr/>
          <p:nvPr/>
        </p:nvGrpSpPr>
        <p:grpSpPr>
          <a:xfrm>
            <a:off x="330155" y="3338673"/>
            <a:ext cx="5686220" cy="5353328"/>
            <a:chOff x="0" y="0"/>
            <a:chExt cx="1497605" cy="1409930"/>
          </a:xfrm>
        </p:grpSpPr>
        <p:sp>
          <p:nvSpPr>
            <p:cNvPr id="9" name="Freeform 9"/>
            <p:cNvSpPr/>
            <p:nvPr/>
          </p:nvSpPr>
          <p:spPr>
            <a:xfrm>
              <a:off x="0" y="0"/>
              <a:ext cx="1497605" cy="1409930"/>
            </a:xfrm>
            <a:custGeom>
              <a:avLst/>
              <a:gdLst/>
              <a:ahLst/>
              <a:cxnLst/>
              <a:rect l="l" t="t" r="r" b="b"/>
              <a:pathLst>
                <a:path w="1497605" h="1409930">
                  <a:moveTo>
                    <a:pt x="55822" y="0"/>
                  </a:moveTo>
                  <a:lnTo>
                    <a:pt x="1441783" y="0"/>
                  </a:lnTo>
                  <a:cubicBezTo>
                    <a:pt x="1456588" y="0"/>
                    <a:pt x="1470786" y="5881"/>
                    <a:pt x="1481255" y="16350"/>
                  </a:cubicBezTo>
                  <a:cubicBezTo>
                    <a:pt x="1491724" y="26819"/>
                    <a:pt x="1497605" y="41017"/>
                    <a:pt x="1497605" y="55822"/>
                  </a:cubicBezTo>
                  <a:lnTo>
                    <a:pt x="1497605" y="1354108"/>
                  </a:lnTo>
                  <a:cubicBezTo>
                    <a:pt x="1497605" y="1384937"/>
                    <a:pt x="1472613" y="1409930"/>
                    <a:pt x="1441783" y="1409930"/>
                  </a:cubicBezTo>
                  <a:lnTo>
                    <a:pt x="55822" y="1409930"/>
                  </a:lnTo>
                  <a:cubicBezTo>
                    <a:pt x="24993" y="1409930"/>
                    <a:pt x="0" y="1384937"/>
                    <a:pt x="0" y="1354108"/>
                  </a:cubicBezTo>
                  <a:lnTo>
                    <a:pt x="0" y="55822"/>
                  </a:lnTo>
                  <a:cubicBezTo>
                    <a:pt x="0" y="24993"/>
                    <a:pt x="24993" y="0"/>
                    <a:pt x="55822"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en-US" dirty="0">
                <a:latin typeface="Verdana" panose="020B0604030504040204" pitchFamily="34" charset="0"/>
              </a:endParaRPr>
            </a:p>
          </p:txBody>
        </p:sp>
        <p:sp>
          <p:nvSpPr>
            <p:cNvPr id="10" name="TextBox 10"/>
            <p:cNvSpPr txBox="1"/>
            <p:nvPr/>
          </p:nvSpPr>
          <p:spPr>
            <a:xfrm>
              <a:off x="0" y="-66675"/>
              <a:ext cx="1497605" cy="147660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1" name="Group 11"/>
          <p:cNvGrpSpPr/>
          <p:nvPr/>
        </p:nvGrpSpPr>
        <p:grpSpPr>
          <a:xfrm>
            <a:off x="-315298" y="9977891"/>
            <a:ext cx="19281670" cy="309109"/>
            <a:chOff x="0" y="0"/>
            <a:chExt cx="5078300" cy="81412"/>
          </a:xfrm>
        </p:grpSpPr>
        <p:sp>
          <p:nvSpPr>
            <p:cNvPr id="12" name="Freeform 12"/>
            <p:cNvSpPr/>
            <p:nvPr/>
          </p:nvSpPr>
          <p:spPr>
            <a:xfrm>
              <a:off x="0" y="0"/>
              <a:ext cx="5078300" cy="81412"/>
            </a:xfrm>
            <a:custGeom>
              <a:avLst/>
              <a:gdLst/>
              <a:ahLst/>
              <a:cxnLst/>
              <a:rect l="l" t="t" r="r" b="b"/>
              <a:pathLst>
                <a:path w="5078300" h="81412">
                  <a:moveTo>
                    <a:pt x="0" y="0"/>
                  </a:moveTo>
                  <a:lnTo>
                    <a:pt x="5078300" y="0"/>
                  </a:lnTo>
                  <a:lnTo>
                    <a:pt x="5078300" y="81412"/>
                  </a:lnTo>
                  <a:lnTo>
                    <a:pt x="0" y="81412"/>
                  </a:ln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13" name="TextBox 13"/>
            <p:cNvSpPr txBox="1"/>
            <p:nvPr/>
          </p:nvSpPr>
          <p:spPr>
            <a:xfrm>
              <a:off x="0" y="-38100"/>
              <a:ext cx="5078300" cy="119512"/>
            </a:xfrm>
            <a:prstGeom prst="rect">
              <a:avLst/>
            </a:prstGeom>
          </p:spPr>
          <p:txBody>
            <a:bodyPr lIns="50800" tIns="50800" rIns="50800" bIns="50800" rtlCol="0" anchor="ctr"/>
            <a:lstStyle/>
            <a:p>
              <a:pPr algn="ctr">
                <a:lnSpc>
                  <a:spcPts val="2659"/>
                </a:lnSpc>
              </a:pPr>
              <a:endParaRPr dirty="0">
                <a:latin typeface="Verdana" panose="020B0604030504040204" pitchFamily="34" charset="0"/>
              </a:endParaRPr>
            </a:p>
          </p:txBody>
        </p:sp>
      </p:grpSp>
      <p:sp>
        <p:nvSpPr>
          <p:cNvPr id="14" name="Freeform 14"/>
          <p:cNvSpPr/>
          <p:nvPr/>
        </p:nvSpPr>
        <p:spPr>
          <a:xfrm>
            <a:off x="674092" y="3878485"/>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latin typeface="Verdana" panose="020B0604030504040204" pitchFamily="34" charset="0"/>
            </a:endParaRPr>
          </a:p>
        </p:txBody>
      </p:sp>
      <p:sp>
        <p:nvSpPr>
          <p:cNvPr id="15" name="Freeform 15"/>
          <p:cNvSpPr/>
          <p:nvPr/>
        </p:nvSpPr>
        <p:spPr>
          <a:xfrm>
            <a:off x="674092" y="5468367"/>
            <a:ext cx="708686" cy="708686"/>
          </a:xfrm>
          <a:custGeom>
            <a:avLst/>
            <a:gdLst/>
            <a:ahLst/>
            <a:cxnLst/>
            <a:rect l="l" t="t" r="r" b="b"/>
            <a:pathLst>
              <a:path w="708686" h="708686">
                <a:moveTo>
                  <a:pt x="0" y="0"/>
                </a:moveTo>
                <a:lnTo>
                  <a:pt x="708686" y="0"/>
                </a:lnTo>
                <a:lnTo>
                  <a:pt x="708686" y="708687"/>
                </a:lnTo>
                <a:lnTo>
                  <a:pt x="0" y="7086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6" name="Freeform 16"/>
          <p:cNvSpPr/>
          <p:nvPr/>
        </p:nvSpPr>
        <p:spPr>
          <a:xfrm>
            <a:off x="674622" y="7186704"/>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7" name="Freeform 17"/>
          <p:cNvSpPr/>
          <p:nvPr/>
        </p:nvSpPr>
        <p:spPr>
          <a:xfrm>
            <a:off x="816301" y="4001333"/>
            <a:ext cx="424267" cy="462990"/>
          </a:xfrm>
          <a:custGeom>
            <a:avLst/>
            <a:gdLst/>
            <a:ahLst/>
            <a:cxnLst/>
            <a:rect l="l" t="t" r="r" b="b"/>
            <a:pathLst>
              <a:path w="424267" h="462990">
                <a:moveTo>
                  <a:pt x="0" y="0"/>
                </a:moveTo>
                <a:lnTo>
                  <a:pt x="424268" y="0"/>
                </a:lnTo>
                <a:lnTo>
                  <a:pt x="424268" y="462990"/>
                </a:lnTo>
                <a:lnTo>
                  <a:pt x="0" y="46299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18" name="Freeform 18"/>
          <p:cNvSpPr/>
          <p:nvPr/>
        </p:nvSpPr>
        <p:spPr>
          <a:xfrm>
            <a:off x="798999" y="5596507"/>
            <a:ext cx="459933" cy="452407"/>
          </a:xfrm>
          <a:custGeom>
            <a:avLst/>
            <a:gdLst/>
            <a:ahLst/>
            <a:cxnLst/>
            <a:rect l="l" t="t" r="r" b="b"/>
            <a:pathLst>
              <a:path w="459933" h="452407">
                <a:moveTo>
                  <a:pt x="0" y="0"/>
                </a:moveTo>
                <a:lnTo>
                  <a:pt x="459933" y="0"/>
                </a:lnTo>
                <a:lnTo>
                  <a:pt x="459933" y="452407"/>
                </a:lnTo>
                <a:lnTo>
                  <a:pt x="0" y="4524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latin typeface="Verdana" panose="020B0604030504040204" pitchFamily="34" charset="0"/>
            </a:endParaRPr>
          </a:p>
        </p:txBody>
      </p:sp>
      <p:sp>
        <p:nvSpPr>
          <p:cNvPr id="19" name="Freeform 19"/>
          <p:cNvSpPr/>
          <p:nvPr/>
        </p:nvSpPr>
        <p:spPr>
          <a:xfrm>
            <a:off x="833584" y="7268651"/>
            <a:ext cx="464884" cy="471745"/>
          </a:xfrm>
          <a:custGeom>
            <a:avLst/>
            <a:gdLst/>
            <a:ahLst/>
            <a:cxnLst/>
            <a:rect l="l" t="t" r="r" b="b"/>
            <a:pathLst>
              <a:path w="464884" h="471745">
                <a:moveTo>
                  <a:pt x="0" y="0"/>
                </a:moveTo>
                <a:lnTo>
                  <a:pt x="464884" y="0"/>
                </a:lnTo>
                <a:lnTo>
                  <a:pt x="464884" y="471746"/>
                </a:lnTo>
                <a:lnTo>
                  <a:pt x="0" y="47174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dirty="0">
              <a:latin typeface="Verdana" panose="020B0604030504040204" pitchFamily="34" charset="0"/>
            </a:endParaRPr>
          </a:p>
        </p:txBody>
      </p:sp>
      <p:sp>
        <p:nvSpPr>
          <p:cNvPr id="20" name="TextBox 20"/>
          <p:cNvSpPr txBox="1"/>
          <p:nvPr/>
        </p:nvSpPr>
        <p:spPr>
          <a:xfrm>
            <a:off x="1667311" y="7268651"/>
            <a:ext cx="4129633" cy="923330"/>
          </a:xfrm>
          <a:prstGeom prst="rect">
            <a:avLst/>
          </a:prstGeom>
        </p:spPr>
        <p:txBody>
          <a:bodyPr lIns="0" tIns="0" rIns="0" bIns="0" rtlCol="0" anchor="t">
            <a:spAutoFit/>
          </a:bodyPr>
          <a:lstStyle/>
          <a:p>
            <a:pPr algn="l">
              <a:lnSpc>
                <a:spcPts val="3636"/>
              </a:lnSpc>
            </a:pPr>
            <a:r>
              <a:rPr lang="en-US" sz="3636"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Adapt the Curriculum</a:t>
            </a:r>
          </a:p>
        </p:txBody>
      </p:sp>
      <p:sp>
        <p:nvSpPr>
          <p:cNvPr id="21" name="TextBox 21"/>
          <p:cNvSpPr txBox="1"/>
          <p:nvPr/>
        </p:nvSpPr>
        <p:spPr>
          <a:xfrm>
            <a:off x="1667311" y="3878485"/>
            <a:ext cx="4060969" cy="923330"/>
          </a:xfrm>
          <a:prstGeom prst="rect">
            <a:avLst/>
          </a:prstGeom>
        </p:spPr>
        <p:txBody>
          <a:bodyPr lIns="0" tIns="0" rIns="0" bIns="0" rtlCol="0" anchor="t">
            <a:spAutoFit/>
          </a:bodyPr>
          <a:lstStyle/>
          <a:p>
            <a:pPr algn="l">
              <a:lnSpc>
                <a:spcPts val="3636"/>
              </a:lnSpc>
            </a:pPr>
            <a:r>
              <a:rPr lang="en-US" sz="3636"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Explore Existing Projects</a:t>
            </a:r>
          </a:p>
        </p:txBody>
      </p:sp>
      <p:sp>
        <p:nvSpPr>
          <p:cNvPr id="22" name="TextBox 22"/>
          <p:cNvSpPr txBox="1"/>
          <p:nvPr/>
        </p:nvSpPr>
        <p:spPr>
          <a:xfrm>
            <a:off x="1667311" y="5489842"/>
            <a:ext cx="4129633" cy="923330"/>
          </a:xfrm>
          <a:prstGeom prst="rect">
            <a:avLst/>
          </a:prstGeom>
        </p:spPr>
        <p:txBody>
          <a:bodyPr lIns="0" tIns="0" rIns="0" bIns="0" rtlCol="0" anchor="t">
            <a:spAutoFit/>
          </a:bodyPr>
          <a:lstStyle/>
          <a:p>
            <a:pPr algn="l">
              <a:lnSpc>
                <a:spcPts val="3636"/>
              </a:lnSpc>
            </a:pPr>
            <a:r>
              <a:rPr lang="en-US" sz="3636"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a:rPr>
              <a:t>Do a Community Assessment</a:t>
            </a:r>
          </a:p>
        </p:txBody>
      </p:sp>
      <p:sp>
        <p:nvSpPr>
          <p:cNvPr id="23" name="TextBox 23"/>
          <p:cNvSpPr txBox="1"/>
          <p:nvPr/>
        </p:nvSpPr>
        <p:spPr>
          <a:xfrm>
            <a:off x="97955" y="9454001"/>
            <a:ext cx="5918420" cy="564257"/>
          </a:xfrm>
          <a:prstGeom prst="rect">
            <a:avLst/>
          </a:prstGeom>
        </p:spPr>
        <p:txBody>
          <a:bodyPr lIns="0" tIns="0" rIns="0" bIns="0" rtlCol="0" anchor="t">
            <a:spAutoFit/>
          </a:bodyPr>
          <a:lstStyle/>
          <a:p>
            <a:pPr algn="ctr">
              <a:lnSpc>
                <a:spcPts val="2200"/>
              </a:lnSpc>
            </a:pPr>
            <a:r>
              <a:rPr lang="en-US" sz="2200" b="1"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Bold"/>
              </a:rPr>
              <a:t>Email </a:t>
            </a:r>
            <a:r>
              <a:rPr lang="en-US" sz="2200" b="1" dirty="0" err="1">
                <a:solidFill>
                  <a:srgbClr val="253472"/>
                </a:solidFill>
                <a:latin typeface="Verdana" panose="020B0604030504040204" pitchFamily="34" charset="0"/>
                <a:ea typeface="Verdana" panose="020B0604030504040204" pitchFamily="34" charset="0"/>
                <a:cs typeface="Verdana" panose="020B0604030504040204" pitchFamily="34" charset="0"/>
                <a:sym typeface="Calibri (MS) Bold"/>
              </a:rPr>
              <a:t>program@soroptimist.org</a:t>
            </a:r>
            <a:r>
              <a:rPr lang="en-US" sz="2200" b="1" dirty="0">
                <a:solidFill>
                  <a:srgbClr val="253472"/>
                </a:solidFill>
                <a:latin typeface="Verdana" panose="020B0604030504040204" pitchFamily="34" charset="0"/>
                <a:ea typeface="Verdana" panose="020B0604030504040204" pitchFamily="34" charset="0"/>
                <a:cs typeface="Verdana" panose="020B0604030504040204" pitchFamily="34" charset="0"/>
                <a:sym typeface="Calibri (MS) Bold"/>
              </a:rPr>
              <a:t> for the curriculum</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0" y="4024142"/>
            <a:ext cx="18865637" cy="7072317"/>
            <a:chOff x="0" y="0"/>
            <a:chExt cx="3804182" cy="1426105"/>
          </a:xfrm>
        </p:grpSpPr>
        <p:sp>
          <p:nvSpPr>
            <p:cNvPr id="3" name="Freeform 3"/>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4" name="TextBox 4"/>
            <p:cNvSpPr txBox="1"/>
            <p:nvPr/>
          </p:nvSpPr>
          <p:spPr>
            <a:xfrm>
              <a:off x="0" y="-66675"/>
              <a:ext cx="3804182" cy="1187186"/>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5" name="Freeform 5"/>
          <p:cNvSpPr/>
          <p:nvPr/>
        </p:nvSpPr>
        <p:spPr>
          <a:xfrm>
            <a:off x="1391424"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6" name="Freeform 6"/>
          <p:cNvSpPr/>
          <p:nvPr/>
        </p:nvSpPr>
        <p:spPr>
          <a:xfrm>
            <a:off x="5471322"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7" name="Freeform 7"/>
          <p:cNvSpPr/>
          <p:nvPr/>
        </p:nvSpPr>
        <p:spPr>
          <a:xfrm>
            <a:off x="9553006"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9" name="Freeform 9"/>
          <p:cNvSpPr/>
          <p:nvPr/>
        </p:nvSpPr>
        <p:spPr>
          <a:xfrm>
            <a:off x="1733947" y="3820793"/>
            <a:ext cx="2110763" cy="2207072"/>
          </a:xfrm>
          <a:custGeom>
            <a:avLst/>
            <a:gdLst/>
            <a:ahLst/>
            <a:cxnLst/>
            <a:rect l="l" t="t" r="r" b="b"/>
            <a:pathLst>
              <a:path w="2110763" h="2207072">
                <a:moveTo>
                  <a:pt x="0" y="0"/>
                </a:moveTo>
                <a:lnTo>
                  <a:pt x="2110764" y="0"/>
                </a:lnTo>
                <a:lnTo>
                  <a:pt x="2110764" y="2207073"/>
                </a:lnTo>
                <a:lnTo>
                  <a:pt x="0" y="22070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latin typeface="Verdana" panose="020B0604030504040204" pitchFamily="34" charset="0"/>
            </a:endParaRPr>
          </a:p>
        </p:txBody>
      </p:sp>
      <p:sp>
        <p:nvSpPr>
          <p:cNvPr id="10" name="Freeform 10"/>
          <p:cNvSpPr/>
          <p:nvPr/>
        </p:nvSpPr>
        <p:spPr>
          <a:xfrm>
            <a:off x="5941444" y="3762054"/>
            <a:ext cx="1855566" cy="2084906"/>
          </a:xfrm>
          <a:custGeom>
            <a:avLst/>
            <a:gdLst/>
            <a:ahLst/>
            <a:cxnLst/>
            <a:rect l="l" t="t" r="r" b="b"/>
            <a:pathLst>
              <a:path w="1855566" h="2084906">
                <a:moveTo>
                  <a:pt x="0" y="0"/>
                </a:moveTo>
                <a:lnTo>
                  <a:pt x="1855566" y="0"/>
                </a:lnTo>
                <a:lnTo>
                  <a:pt x="1855566" y="2084906"/>
                </a:lnTo>
                <a:lnTo>
                  <a:pt x="0" y="20849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1" name="Freeform 11"/>
          <p:cNvSpPr/>
          <p:nvPr/>
        </p:nvSpPr>
        <p:spPr>
          <a:xfrm>
            <a:off x="13634690"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12" name="Freeform 12"/>
          <p:cNvSpPr/>
          <p:nvPr/>
        </p:nvSpPr>
        <p:spPr>
          <a:xfrm>
            <a:off x="9934014" y="3791424"/>
            <a:ext cx="2033793" cy="2026166"/>
          </a:xfrm>
          <a:custGeom>
            <a:avLst/>
            <a:gdLst/>
            <a:ahLst/>
            <a:cxnLst/>
            <a:rect l="l" t="t" r="r" b="b"/>
            <a:pathLst>
              <a:path w="2033793" h="2026166">
                <a:moveTo>
                  <a:pt x="0" y="0"/>
                </a:moveTo>
                <a:lnTo>
                  <a:pt x="2033793" y="0"/>
                </a:lnTo>
                <a:lnTo>
                  <a:pt x="2033793" y="2026166"/>
                </a:lnTo>
                <a:lnTo>
                  <a:pt x="0" y="202616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13" name="Freeform 13"/>
          <p:cNvSpPr/>
          <p:nvPr/>
        </p:nvSpPr>
        <p:spPr>
          <a:xfrm>
            <a:off x="13734039" y="4152279"/>
            <a:ext cx="2597111" cy="1544100"/>
          </a:xfrm>
          <a:custGeom>
            <a:avLst/>
            <a:gdLst/>
            <a:ahLst/>
            <a:cxnLst/>
            <a:rect l="l" t="t" r="r" b="b"/>
            <a:pathLst>
              <a:path w="2597111" h="1544100">
                <a:moveTo>
                  <a:pt x="0" y="0"/>
                </a:moveTo>
                <a:lnTo>
                  <a:pt x="2597111" y="0"/>
                </a:lnTo>
                <a:lnTo>
                  <a:pt x="2597111" y="1544101"/>
                </a:lnTo>
                <a:lnTo>
                  <a:pt x="0" y="154410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latin typeface="Verdana" panose="020B0604030504040204" pitchFamily="34" charset="0"/>
            </a:endParaRPr>
          </a:p>
        </p:txBody>
      </p:sp>
      <p:sp>
        <p:nvSpPr>
          <p:cNvPr id="14" name="TextBox 14"/>
          <p:cNvSpPr txBox="1"/>
          <p:nvPr/>
        </p:nvSpPr>
        <p:spPr>
          <a:xfrm>
            <a:off x="4065524" y="7369994"/>
            <a:ext cx="10156953" cy="1538883"/>
          </a:xfrm>
          <a:prstGeom prst="rect">
            <a:avLst/>
          </a:prstGeom>
        </p:spPr>
        <p:txBody>
          <a:bodyPr lIns="0" tIns="0" rIns="0" bIns="0" rtlCol="0" anchor="t">
            <a:spAutoFit/>
          </a:bodyPr>
          <a:lstStyle/>
          <a:p>
            <a:pPr algn="ctr">
              <a:lnSpc>
                <a:spcPts val="6000"/>
              </a:lnSpc>
            </a:pPr>
            <a:r>
              <a:rPr lang="en-US" sz="6000" b="1"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Explore your social networks!</a:t>
            </a:r>
          </a:p>
        </p:txBody>
      </p:sp>
      <p:sp>
        <p:nvSpPr>
          <p:cNvPr id="15" name="TextBox 15"/>
          <p:cNvSpPr txBox="1"/>
          <p:nvPr/>
        </p:nvSpPr>
        <p:spPr>
          <a:xfrm>
            <a:off x="2957555" y="1192774"/>
            <a:ext cx="12372890" cy="1000274"/>
          </a:xfrm>
          <a:prstGeom prst="rect">
            <a:avLst/>
          </a:prstGeom>
        </p:spPr>
        <p:txBody>
          <a:bodyPr lIns="0" tIns="0" rIns="0" bIns="0" rtlCol="0" anchor="t">
            <a:spAutoFit/>
          </a:bodyPr>
          <a:lstStyle/>
          <a:p>
            <a:pPr algn="ctr">
              <a:lnSpc>
                <a:spcPts val="7799"/>
              </a:lnSpc>
            </a:pPr>
            <a:r>
              <a:rPr lang="en-US" sz="6500" dirty="0">
                <a:solidFill>
                  <a:srgbClr val="A53795"/>
                </a:solidFill>
                <a:latin typeface="Verdana" panose="020B0604030504040204" pitchFamily="34" charset="0"/>
                <a:ea typeface="Verdana" panose="020B0604030504040204" pitchFamily="34" charset="0"/>
                <a:cs typeface="Verdana" panose="020B0604030504040204" pitchFamily="34" charset="0"/>
                <a:sym typeface="Effra 2"/>
              </a:rPr>
              <a:t>Finding Partners</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691533"/>
            <a:chOff x="0" y="0"/>
            <a:chExt cx="5078300" cy="708881"/>
          </a:xfrm>
        </p:grpSpPr>
        <p:sp>
          <p:nvSpPr>
            <p:cNvPr id="3" name="Freeform 3"/>
            <p:cNvSpPr/>
            <p:nvPr/>
          </p:nvSpPr>
          <p:spPr>
            <a:xfrm>
              <a:off x="0" y="0"/>
              <a:ext cx="5078300" cy="708881"/>
            </a:xfrm>
            <a:custGeom>
              <a:avLst/>
              <a:gdLst/>
              <a:ahLst/>
              <a:cxnLst/>
              <a:rect l="l" t="t" r="r" b="b"/>
              <a:pathLst>
                <a:path w="5078300" h="708881">
                  <a:moveTo>
                    <a:pt x="0" y="0"/>
                  </a:moveTo>
                  <a:lnTo>
                    <a:pt x="5078300" y="0"/>
                  </a:lnTo>
                  <a:lnTo>
                    <a:pt x="5078300" y="708881"/>
                  </a:lnTo>
                  <a:lnTo>
                    <a:pt x="0" y="708881"/>
                  </a:ln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4" name="TextBox 4"/>
            <p:cNvSpPr txBox="1"/>
            <p:nvPr/>
          </p:nvSpPr>
          <p:spPr>
            <a:xfrm>
              <a:off x="0" y="-38100"/>
              <a:ext cx="5078300" cy="746981"/>
            </a:xfrm>
            <a:prstGeom prst="rect">
              <a:avLst/>
            </a:prstGeom>
          </p:spPr>
          <p:txBody>
            <a:bodyPr lIns="50800" tIns="50800" rIns="50800" bIns="50800" rtlCol="0" anchor="ctr"/>
            <a:lstStyle/>
            <a:p>
              <a:pPr algn="ctr">
                <a:lnSpc>
                  <a:spcPts val="2659"/>
                </a:lnSpc>
              </a:pPr>
              <a:endParaRPr dirty="0">
                <a:latin typeface="Verdana" panose="020B0604030504040204" pitchFamily="34" charset="0"/>
              </a:endParaRPr>
            </a:p>
          </p:txBody>
        </p:sp>
      </p:grpSp>
      <p:grpSp>
        <p:nvGrpSpPr>
          <p:cNvPr id="5" name="Group 5"/>
          <p:cNvGrpSpPr/>
          <p:nvPr/>
        </p:nvGrpSpPr>
        <p:grpSpPr>
          <a:xfrm>
            <a:off x="9936508" y="2842188"/>
            <a:ext cx="8061334" cy="5368456"/>
            <a:chOff x="0" y="0"/>
            <a:chExt cx="2123150" cy="1413914"/>
          </a:xfrm>
        </p:grpSpPr>
        <p:sp>
          <p:nvSpPr>
            <p:cNvPr id="6" name="Freeform 6"/>
            <p:cNvSpPr/>
            <p:nvPr/>
          </p:nvSpPr>
          <p:spPr>
            <a:xfrm>
              <a:off x="0" y="0"/>
              <a:ext cx="2123150" cy="1413914"/>
            </a:xfrm>
            <a:custGeom>
              <a:avLst/>
              <a:gdLst/>
              <a:ahLst/>
              <a:cxnLst/>
              <a:rect l="l" t="t" r="r" b="b"/>
              <a:pathLst>
                <a:path w="2123150" h="1413914">
                  <a:moveTo>
                    <a:pt x="21128" y="0"/>
                  </a:moveTo>
                  <a:lnTo>
                    <a:pt x="2102021" y="0"/>
                  </a:lnTo>
                  <a:cubicBezTo>
                    <a:pt x="2113690" y="0"/>
                    <a:pt x="2123150" y="9459"/>
                    <a:pt x="2123150" y="21128"/>
                  </a:cubicBezTo>
                  <a:lnTo>
                    <a:pt x="2123150" y="1392786"/>
                  </a:lnTo>
                  <a:cubicBezTo>
                    <a:pt x="2123150" y="1398390"/>
                    <a:pt x="2120924" y="1403764"/>
                    <a:pt x="2116961" y="1407726"/>
                  </a:cubicBezTo>
                  <a:cubicBezTo>
                    <a:pt x="2112999" y="1411688"/>
                    <a:pt x="2107625" y="1413914"/>
                    <a:pt x="2102021" y="1413914"/>
                  </a:cubicBezTo>
                  <a:lnTo>
                    <a:pt x="21128" y="1413914"/>
                  </a:lnTo>
                  <a:cubicBezTo>
                    <a:pt x="9459" y="1413914"/>
                    <a:pt x="0" y="1404455"/>
                    <a:pt x="0" y="1392786"/>
                  </a:cubicBezTo>
                  <a:lnTo>
                    <a:pt x="0" y="21128"/>
                  </a:lnTo>
                  <a:cubicBezTo>
                    <a:pt x="0" y="15525"/>
                    <a:pt x="2226" y="10151"/>
                    <a:pt x="6188" y="6188"/>
                  </a:cubicBezTo>
                  <a:cubicBezTo>
                    <a:pt x="10151" y="2226"/>
                    <a:pt x="15525" y="0"/>
                    <a:pt x="21128"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en-US" dirty="0">
                <a:latin typeface="Verdana" panose="020B0604030504040204" pitchFamily="34" charset="0"/>
              </a:endParaRPr>
            </a:p>
          </p:txBody>
        </p:sp>
        <p:sp>
          <p:nvSpPr>
            <p:cNvPr id="7" name="TextBox 7"/>
            <p:cNvSpPr txBox="1"/>
            <p:nvPr/>
          </p:nvSpPr>
          <p:spPr>
            <a:xfrm>
              <a:off x="0" y="-66675"/>
              <a:ext cx="2123150" cy="1480589"/>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endParaRPr lang="en-US" dirty="0">
              <a:latin typeface="Verdana" panose="020B0604030504040204" pitchFamily="34" charset="0"/>
            </a:endParaRPr>
          </a:p>
        </p:txBody>
      </p:sp>
      <p:grpSp>
        <p:nvGrpSpPr>
          <p:cNvPr id="9" name="Group 9"/>
          <p:cNvGrpSpPr>
            <a:grpSpLocks noChangeAspect="1"/>
          </p:cNvGrpSpPr>
          <p:nvPr/>
        </p:nvGrpSpPr>
        <p:grpSpPr>
          <a:xfrm>
            <a:off x="238642" y="3755739"/>
            <a:ext cx="10368954" cy="5947507"/>
            <a:chOff x="0" y="0"/>
            <a:chExt cx="7981950" cy="4578350"/>
          </a:xfrm>
        </p:grpSpPr>
        <p:sp>
          <p:nvSpPr>
            <p:cNvPr id="10" name="Freeform 10"/>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US" dirty="0">
                <a:latin typeface="Verdana" panose="020B0604030504040204" pitchFamily="34" charset="0"/>
              </a:endParaRPr>
            </a:p>
          </p:txBody>
        </p:sp>
        <p:sp>
          <p:nvSpPr>
            <p:cNvPr id="11" name="Freeform 11"/>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en-US" dirty="0">
                <a:latin typeface="Verdana" panose="020B0604030504040204" pitchFamily="34" charset="0"/>
              </a:endParaRPr>
            </a:p>
          </p:txBody>
        </p:sp>
        <p:sp>
          <p:nvSpPr>
            <p:cNvPr id="12" name="Freeform 12"/>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en-US" dirty="0">
                <a:latin typeface="Verdana" panose="020B0604030504040204" pitchFamily="34" charset="0"/>
              </a:endParaRPr>
            </a:p>
          </p:txBody>
        </p:sp>
        <p:sp>
          <p:nvSpPr>
            <p:cNvPr id="13" name="Freeform 13"/>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en-US" dirty="0">
                <a:latin typeface="Verdana" panose="020B0604030504040204" pitchFamily="34" charset="0"/>
              </a:endParaRPr>
            </a:p>
          </p:txBody>
        </p:sp>
        <p:sp>
          <p:nvSpPr>
            <p:cNvPr id="14" name="Freeform 14"/>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4"/>
              <a:stretch>
                <a:fillRect t="-4649"/>
              </a:stretch>
            </a:blipFill>
          </p:spPr>
          <p:txBody>
            <a:bodyPr/>
            <a:lstStyle/>
            <a:p>
              <a:endParaRPr lang="en-US" dirty="0">
                <a:latin typeface="Verdana" panose="020B0604030504040204" pitchFamily="34" charset="0"/>
              </a:endParaRPr>
            </a:p>
          </p:txBody>
        </p:sp>
      </p:grpSp>
      <p:sp>
        <p:nvSpPr>
          <p:cNvPr id="15" name="Freeform 15"/>
          <p:cNvSpPr/>
          <p:nvPr/>
        </p:nvSpPr>
        <p:spPr>
          <a:xfrm>
            <a:off x="10170023" y="2998955"/>
            <a:ext cx="7594303" cy="5006342"/>
          </a:xfrm>
          <a:custGeom>
            <a:avLst/>
            <a:gdLst/>
            <a:ahLst/>
            <a:cxnLst/>
            <a:rect l="l" t="t" r="r" b="b"/>
            <a:pathLst>
              <a:path w="7594303" h="5006342">
                <a:moveTo>
                  <a:pt x="0" y="0"/>
                </a:moveTo>
                <a:lnTo>
                  <a:pt x="7594304" y="0"/>
                </a:lnTo>
                <a:lnTo>
                  <a:pt x="7594304" y="5006342"/>
                </a:lnTo>
                <a:lnTo>
                  <a:pt x="0" y="5006342"/>
                </a:lnTo>
                <a:lnTo>
                  <a:pt x="0" y="0"/>
                </a:lnTo>
                <a:close/>
              </a:path>
            </a:pathLst>
          </a:custGeom>
          <a:blipFill>
            <a:blip r:embed="rId5"/>
            <a:stretch>
              <a:fillRect/>
            </a:stretch>
          </a:blipFill>
        </p:spPr>
        <p:txBody>
          <a:bodyPr/>
          <a:lstStyle/>
          <a:p>
            <a:endParaRPr lang="en-US" dirty="0">
              <a:latin typeface="Verdana" panose="020B0604030504040204" pitchFamily="34" charset="0"/>
            </a:endParaRPr>
          </a:p>
        </p:txBody>
      </p:sp>
      <p:sp>
        <p:nvSpPr>
          <p:cNvPr id="16" name="Freeform 16"/>
          <p:cNvSpPr/>
          <p:nvPr/>
        </p:nvSpPr>
        <p:spPr>
          <a:xfrm rot="-9621162" flipH="1">
            <a:off x="45271" y="4055077"/>
            <a:ext cx="2409004" cy="3629385"/>
          </a:xfrm>
          <a:custGeom>
            <a:avLst/>
            <a:gdLst/>
            <a:ahLst/>
            <a:cxnLst/>
            <a:rect l="l" t="t" r="r" b="b"/>
            <a:pathLst>
              <a:path w="2409004" h="3629385">
                <a:moveTo>
                  <a:pt x="2409004" y="0"/>
                </a:moveTo>
                <a:lnTo>
                  <a:pt x="0" y="0"/>
                </a:lnTo>
                <a:lnTo>
                  <a:pt x="0" y="3629385"/>
                </a:lnTo>
                <a:lnTo>
                  <a:pt x="2409004" y="3629385"/>
                </a:lnTo>
                <a:lnTo>
                  <a:pt x="2409004"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7" name="TextBox 17"/>
          <p:cNvSpPr txBox="1"/>
          <p:nvPr/>
        </p:nvSpPr>
        <p:spPr>
          <a:xfrm>
            <a:off x="1028700" y="1028700"/>
            <a:ext cx="10861141" cy="1000274"/>
          </a:xfrm>
          <a:prstGeom prst="rect">
            <a:avLst/>
          </a:prstGeom>
        </p:spPr>
        <p:txBody>
          <a:bodyPr lIns="0" tIns="0" rIns="0" bIns="0" rtlCol="0" anchor="t">
            <a:spAutoFit/>
          </a:bodyPr>
          <a:lstStyle/>
          <a:p>
            <a:pPr algn="l">
              <a:lnSpc>
                <a:spcPts val="7799"/>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2"/>
              </a:rPr>
              <a:t>Consider Virtual or Hybrid</a:t>
            </a:r>
          </a:p>
        </p:txBody>
      </p:sp>
      <p:sp>
        <p:nvSpPr>
          <p:cNvPr id="18" name="TextBox 18"/>
          <p:cNvSpPr txBox="1"/>
          <p:nvPr/>
        </p:nvSpPr>
        <p:spPr>
          <a:xfrm>
            <a:off x="10170023" y="8349221"/>
            <a:ext cx="7827818" cy="536237"/>
          </a:xfrm>
          <a:prstGeom prst="rect">
            <a:avLst/>
          </a:prstGeom>
        </p:spPr>
        <p:txBody>
          <a:bodyPr lIns="0" tIns="0" rIns="0" bIns="0" rtlCol="0" anchor="t">
            <a:spAutoFit/>
          </a:bodyPr>
          <a:lstStyle/>
          <a:p>
            <a:pPr algn="l">
              <a:lnSpc>
                <a:spcPts val="2239"/>
              </a:lnSpc>
            </a:pPr>
            <a:r>
              <a:rPr lang="en-US" sz="15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Girls Just Wanna Have Fun! A chat with Cristina Fernandes, a registered dietitian </a:t>
            </a:r>
            <a:r>
              <a:rPr lang="en-US" sz="1599" dirty="0" err="1">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nutrionist</a:t>
            </a:r>
            <a:endParaRPr lang="en-US" sz="15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19" name="TextBox 19"/>
          <p:cNvSpPr txBox="1"/>
          <p:nvPr/>
        </p:nvSpPr>
        <p:spPr>
          <a:xfrm>
            <a:off x="1509210" y="9886531"/>
            <a:ext cx="7827818" cy="248786"/>
          </a:xfrm>
          <a:prstGeom prst="rect">
            <a:avLst/>
          </a:prstGeom>
        </p:spPr>
        <p:txBody>
          <a:bodyPr lIns="0" tIns="0" rIns="0" bIns="0" rtlCol="0" anchor="t">
            <a:spAutoFit/>
          </a:bodyPr>
          <a:lstStyle/>
          <a:p>
            <a:pPr algn="l">
              <a:lnSpc>
                <a:spcPts val="2239"/>
              </a:lnSpc>
            </a:pPr>
            <a:r>
              <a:rPr lang="en-US" sz="1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Girls Just Wanna Have Fun! A chat with Limitless Performance owner, Michelle de Jong</a:t>
            </a:r>
          </a:p>
        </p:txBody>
      </p:sp>
      <p:sp>
        <p:nvSpPr>
          <p:cNvPr id="20" name="TextBox 20"/>
          <p:cNvSpPr txBox="1"/>
          <p:nvPr/>
        </p:nvSpPr>
        <p:spPr>
          <a:xfrm>
            <a:off x="421299" y="3170499"/>
            <a:ext cx="7827818" cy="310150"/>
          </a:xfrm>
          <a:prstGeom prst="rect">
            <a:avLst/>
          </a:prstGeom>
        </p:spPr>
        <p:txBody>
          <a:bodyPr lIns="0" tIns="0" rIns="0" bIns="0" rtlCol="0" anchor="t">
            <a:spAutoFit/>
          </a:bodyPr>
          <a:lstStyle/>
          <a:p>
            <a:pPr algn="l">
              <a:lnSpc>
                <a:spcPts val="2659"/>
              </a:lnSpc>
            </a:pPr>
            <a:r>
              <a:rPr lang="en-US" sz="1899"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TELL US A LITTLE ABOUT THE CAREER PATH YOU TOOK?</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2174</Words>
  <Application>Microsoft Macintosh PowerPoint</Application>
  <PresentationFormat>Custom</PresentationFormat>
  <Paragraphs>182</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2026 Meeting</dc:title>
  <cp:lastModifiedBy>Zoe Wainer</cp:lastModifiedBy>
  <cp:revision>12</cp:revision>
  <dcterms:created xsi:type="dcterms:W3CDTF">2006-08-16T00:00:00Z</dcterms:created>
  <dcterms:modified xsi:type="dcterms:W3CDTF">2026-08-17T19:04:51Z</dcterms:modified>
  <dc:identifier>DAHN9D9Ecbw</dc:identifier>
</cp:coreProperties>
</file>