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8288000" cy="10287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140" autoAdjust="0"/>
    <p:restoredTop sz="85109" autoAdjust="0"/>
  </p:normalViewPr>
  <p:slideViewPr>
    <p:cSldViewPr>
      <p:cViewPr varScale="1">
        <p:scale>
          <a:sx n="40" d="100"/>
          <a:sy n="40" d="100"/>
        </p:scale>
        <p:origin x="804" y="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b="0" i="0">
                <a:latin typeface="MS PGothic" panose="020B0600070205080204" pitchFamily="34" charset="-128"/>
              </a:defRPr>
            </a:lvl1pPr>
          </a:lstStyle>
          <a:p>
            <a:endParaRPr lang="cs-CZ" dirty="0"/>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b="0" i="0">
                <a:latin typeface="MS PGothic" panose="020B0600070205080204" pitchFamily="34" charset="-128"/>
              </a:defRPr>
            </a:lvl1pPr>
          </a:lstStyle>
          <a:p>
            <a:fld id="{B7268E1E-0E44-426D-905E-8AD9B19D2182}" type="datetimeFigureOut">
              <a:rPr lang="cs-CZ" smtClean="0"/>
              <a:pPr/>
              <a:t>04.08.2026</a:t>
            </a:fld>
            <a:endParaRPr lang="cs-CZ" dirty="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dirty="0"/>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cs-CZ"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b="0" i="0">
                <a:latin typeface="MS PGothic" panose="020B0600070205080204" pitchFamily="34" charset="-128"/>
              </a:defRPr>
            </a:lvl1pPr>
          </a:lstStyle>
          <a:p>
            <a:endParaRPr lang="cs-CZ" dirty="0"/>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b="0" i="0">
                <a:latin typeface="MS PGothic" panose="020B0600070205080204" pitchFamily="34" charset="-128"/>
              </a:defRPr>
            </a:lvl1pPr>
          </a:lstStyle>
          <a:p>
            <a:fld id="{871B2431-D351-4C6E-A3CF-9DFAC0E3E050}" type="slidenum">
              <a:rPr lang="cs-CZ" smtClean="0"/>
              <a:pPr/>
              <a:t>‹#›</a:t>
            </a:fld>
            <a:endParaRPr lang="cs-CZ" dirty="0"/>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MS PGothic" panose="020B0600070205080204" pitchFamily="34" charset="-128"/>
        <a:ea typeface="+mn-ea"/>
        <a:cs typeface="+mn-cs"/>
      </a:defRPr>
    </a:lvl1pPr>
    <a:lvl2pPr marL="457200" algn="l" defTabSz="914400" rtl="0" eaLnBrk="1" latinLnBrk="0" hangingPunct="1">
      <a:defRPr sz="1200" b="0" i="0" kern="1200">
        <a:solidFill>
          <a:schemeClr val="tx1"/>
        </a:solidFill>
        <a:latin typeface="MS PGothic" panose="020B0600070205080204" pitchFamily="34" charset="-128"/>
        <a:ea typeface="+mn-ea"/>
        <a:cs typeface="+mn-cs"/>
      </a:defRPr>
    </a:lvl2pPr>
    <a:lvl3pPr marL="914400" algn="l" defTabSz="914400" rtl="0" eaLnBrk="1" latinLnBrk="0" hangingPunct="1">
      <a:defRPr sz="1200" b="0" i="0" kern="1200">
        <a:solidFill>
          <a:schemeClr val="tx1"/>
        </a:solidFill>
        <a:latin typeface="MS PGothic" panose="020B0600070205080204" pitchFamily="34" charset="-128"/>
        <a:ea typeface="+mn-ea"/>
        <a:cs typeface="+mn-cs"/>
      </a:defRPr>
    </a:lvl3pPr>
    <a:lvl4pPr marL="1371600" algn="l" defTabSz="914400" rtl="0" eaLnBrk="1" latinLnBrk="0" hangingPunct="1">
      <a:defRPr sz="1200" b="0" i="0" kern="1200">
        <a:solidFill>
          <a:schemeClr val="tx1"/>
        </a:solidFill>
        <a:latin typeface="MS PGothic" panose="020B0600070205080204" pitchFamily="34" charset="-128"/>
        <a:ea typeface="+mn-ea"/>
        <a:cs typeface="+mn-cs"/>
      </a:defRPr>
    </a:lvl4pPr>
    <a:lvl5pPr marL="1828800" algn="l" defTabSz="914400" rtl="0" eaLnBrk="1" latinLnBrk="0" hangingPunct="1">
      <a:defRPr sz="1200" b="0" i="0" kern="1200">
        <a:solidFill>
          <a:schemeClr val="tx1"/>
        </a:solidFill>
        <a:latin typeface="MS PGothic" panose="020B0600070205080204" pitchFamily="34" charset="-128"/>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mailto:program@soroptimist.or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ja-JP" altLang="en-US" sz="1200" b="0" i="0" kern="1200" dirty="0">
                <a:solidFill>
                  <a:schemeClr val="tx1"/>
                </a:solidFill>
                <a:effectLst/>
                <a:latin typeface="MS PGothic" panose="020B0600070205080204" pitchFamily="34" charset="-128"/>
                <a:ea typeface="+mn-ea"/>
                <a:cs typeface="+mn-cs"/>
              </a:rPr>
              <a:t>皆さんこんにちは、（役職名）の（氏名）と申します。本日は、インパクト・ピラー・プレゼンテーションを皆さんと共有できることを嬉しく思います。本日の焦点は「夢を拓く」プログラムです。具体的には、新たなプロジェクトの立ち上げ、あるいは既存のプロジェクトの拡大を通じて、より多くの女児に支援を届け、当団体の影響力を高める方法を探ってまいります。</a:t>
            </a:r>
            <a:endParaRPr lang="en-US" sz="1200" b="0" i="0" kern="1200" dirty="0">
              <a:solidFill>
                <a:schemeClr val="tx1"/>
              </a:solidFill>
              <a:effectLst/>
              <a:latin typeface="MS PGothic" panose="020B0600070205080204" pitchFamily="34" charset="-128"/>
              <a:ea typeface="+mn-ea"/>
              <a:cs typeface="+mn-cs"/>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ja-JP" altLang="en-US" sz="1200" b="0" i="0" kern="1200" dirty="0">
                <a:solidFill>
                  <a:schemeClr val="tx1"/>
                </a:solidFill>
                <a:effectLst/>
                <a:latin typeface="MS PGothic" panose="020B0600070205080204" pitchFamily="34" charset="-128"/>
                <a:ea typeface="+mn-ea"/>
                <a:cs typeface="+mn-cs"/>
              </a:rPr>
              <a:t>それでは、資金調達に話題を移します。</a:t>
            </a:r>
            <a:endParaRPr lang="en-US" sz="1200" b="0" i="0" kern="1200" dirty="0">
              <a:solidFill>
                <a:schemeClr val="tx1"/>
              </a:solidFill>
              <a:effectLst/>
              <a:latin typeface="MS PGothic" panose="020B0600070205080204" pitchFamily="34" charset="-128"/>
              <a:ea typeface="+mn-ea"/>
              <a:cs typeface="+mn-cs"/>
            </a:endParaRPr>
          </a:p>
          <a:p>
            <a:r>
              <a:rPr lang="en-US" sz="1200" b="0" i="0" kern="1200" dirty="0">
                <a:solidFill>
                  <a:schemeClr val="tx1"/>
                </a:solidFill>
                <a:effectLst/>
                <a:latin typeface="MS PGothic" panose="020B0600070205080204" pitchFamily="34" charset="-128"/>
                <a:ea typeface="+mn-ea"/>
                <a:cs typeface="+mn-cs"/>
              </a:rPr>
              <a:t> </a:t>
            </a:r>
          </a:p>
          <a:p>
            <a:r>
              <a:rPr lang="ja-JP" altLang="en-US" sz="1200" b="0" i="0" kern="1200" dirty="0">
                <a:solidFill>
                  <a:schemeClr val="tx1"/>
                </a:solidFill>
                <a:effectLst/>
                <a:latin typeface="MS PGothic" panose="020B0600070205080204" pitchFamily="34" charset="-128"/>
                <a:ea typeface="+mn-ea"/>
                <a:cs typeface="+mn-cs"/>
              </a:rPr>
              <a:t>クラブの予算を確認し、プログラムに振り向けることができる基金がないか検討してみましょう。地域からの寄付、スポンサーシップ、ビジネスパートナーシップについても探ってみましょう。声をかけてみれば、こうしたプロジェクトを喜んで支援してくれる組織や企業は意外とたくさんあります。</a:t>
            </a:r>
            <a:endParaRPr lang="en-US" sz="1200" b="0" i="0" kern="1200" dirty="0">
              <a:solidFill>
                <a:schemeClr val="tx1"/>
              </a:solidFill>
              <a:effectLst/>
              <a:latin typeface="MS PGothic" panose="020B0600070205080204" pitchFamily="34" charset="-128"/>
              <a:ea typeface="+mn-ea"/>
              <a:cs typeface="+mn-cs"/>
            </a:endParaRPr>
          </a:p>
          <a:p>
            <a:r>
              <a:rPr lang="en-US" sz="1200" b="0" i="0" kern="1200" dirty="0">
                <a:solidFill>
                  <a:schemeClr val="tx1"/>
                </a:solidFill>
                <a:effectLst/>
                <a:latin typeface="MS PGothic" panose="020B0600070205080204" pitchFamily="34" charset="-128"/>
                <a:ea typeface="+mn-ea"/>
                <a:cs typeface="+mn-cs"/>
              </a:rPr>
              <a:t> </a:t>
            </a:r>
          </a:p>
          <a:p>
            <a:r>
              <a:rPr lang="ja-JP" altLang="en-US" sz="1200" b="0" i="0" kern="1200" dirty="0">
                <a:solidFill>
                  <a:schemeClr val="tx1"/>
                </a:solidFill>
                <a:effectLst/>
                <a:latin typeface="MS PGothic" panose="020B0600070205080204" pitchFamily="34" charset="-128"/>
                <a:ea typeface="+mn-ea"/>
                <a:cs typeface="+mn-cs"/>
              </a:rPr>
              <a:t>クラブは、新たに「夢を拓く」プロジェクトを立ち上げたり、既存のプロジェクトに新たな要素を加えたりするために、ソロプチミスト・クラブ助成金に申請することができます。翌クラブ年度に実施するプロジェクトの申請書の提出期限は、例年</a:t>
            </a:r>
            <a:r>
              <a:rPr lang="en-US" sz="1200" b="0" i="0" kern="1200" dirty="0">
                <a:solidFill>
                  <a:schemeClr val="tx1"/>
                </a:solidFill>
                <a:effectLst/>
                <a:latin typeface="MS PGothic" panose="020B0600070205080204" pitchFamily="34" charset="-128"/>
                <a:ea typeface="+mn-ea"/>
                <a:cs typeface="+mn-cs"/>
              </a:rPr>
              <a:t>4</a:t>
            </a:r>
            <a:r>
              <a:rPr lang="ja-JP" altLang="en-US" sz="1200" b="0" i="0" kern="1200" dirty="0">
                <a:solidFill>
                  <a:schemeClr val="tx1"/>
                </a:solidFill>
                <a:effectLst/>
                <a:latin typeface="MS PGothic" panose="020B0600070205080204" pitchFamily="34" charset="-128"/>
                <a:ea typeface="+mn-ea"/>
                <a:cs typeface="+mn-cs"/>
              </a:rPr>
              <a:t>月</a:t>
            </a:r>
            <a:r>
              <a:rPr lang="en-US" sz="1200" b="0" i="0" kern="1200" dirty="0">
                <a:solidFill>
                  <a:schemeClr val="tx1"/>
                </a:solidFill>
                <a:effectLst/>
                <a:latin typeface="MS PGothic" panose="020B0600070205080204" pitchFamily="34" charset="-128"/>
                <a:ea typeface="+mn-ea"/>
                <a:cs typeface="+mn-cs"/>
              </a:rPr>
              <a:t>1</a:t>
            </a:r>
            <a:r>
              <a:rPr lang="ja-JP" altLang="en-US" sz="1200" b="0" i="0" kern="1200" dirty="0">
                <a:solidFill>
                  <a:schemeClr val="tx1"/>
                </a:solidFill>
                <a:effectLst/>
                <a:latin typeface="MS PGothic" panose="020B0600070205080204" pitchFamily="34" charset="-128"/>
                <a:ea typeface="+mn-ea"/>
                <a:cs typeface="+mn-cs"/>
              </a:rPr>
              <a:t>日となっています。</a:t>
            </a:r>
            <a:endParaRPr lang="en-US" sz="1200" b="0" i="0" kern="1200" dirty="0">
              <a:solidFill>
                <a:schemeClr val="tx1"/>
              </a:solidFill>
              <a:effectLst/>
              <a:latin typeface="MS PGothic" panose="020B0600070205080204" pitchFamily="34" charset="-128"/>
              <a:ea typeface="+mn-ea"/>
              <a:cs typeface="+mn-cs"/>
            </a:endParaRPr>
          </a:p>
          <a:p>
            <a:r>
              <a:rPr lang="en-US" sz="1200" b="0" i="0" kern="1200" dirty="0">
                <a:solidFill>
                  <a:schemeClr val="tx1"/>
                </a:solidFill>
                <a:effectLst/>
                <a:latin typeface="MS PGothic" panose="020B0600070205080204" pitchFamily="34" charset="-128"/>
                <a:ea typeface="+mn-ea"/>
                <a:cs typeface="+mn-cs"/>
              </a:rPr>
              <a:t> </a:t>
            </a:r>
          </a:p>
          <a:p>
            <a:r>
              <a:rPr lang="ja-JP" altLang="en-US" sz="1200" b="0" i="0" kern="1200" dirty="0">
                <a:solidFill>
                  <a:schemeClr val="tx1"/>
                </a:solidFill>
                <a:effectLst/>
                <a:latin typeface="MS PGothic" panose="020B0600070205080204" pitchFamily="34" charset="-128"/>
                <a:ea typeface="+mn-ea"/>
                <a:cs typeface="+mn-cs"/>
              </a:rPr>
              <a:t>とはいえ、資金不足によりプログラム実施をあきらめるべきではありません。カリキュラムと複数人の女児さえ揃っていれば、最小限の費用でもプロジェクトを実施できます。</a:t>
            </a:r>
            <a:endParaRPr lang="en-US" sz="1200" b="0" i="0" kern="1200" dirty="0">
              <a:solidFill>
                <a:schemeClr val="tx1"/>
              </a:solidFill>
              <a:effectLst/>
              <a:latin typeface="MS PGothic" panose="020B0600070205080204" pitchFamily="34" charset="-128"/>
              <a:ea typeface="+mn-ea"/>
              <a:cs typeface="+mn-cs"/>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ja-JP" altLang="en-US" sz="1200" b="0" i="0" kern="1200" dirty="0">
                <a:solidFill>
                  <a:schemeClr val="tx1"/>
                </a:solidFill>
                <a:effectLst/>
                <a:latin typeface="MS PGothic" panose="020B0600070205080204" pitchFamily="34" charset="-128"/>
                <a:ea typeface="+mn-ea"/>
                <a:cs typeface="+mn-cs"/>
              </a:rPr>
              <a:t>このような取り組みが、現状のクラブにとって負担が大きいと感じる場合もあるかと思います。他のクラブのプロジェクトを支援することから始めてみましょう。「夢を拓く」リジョン委員長が、各リジョンですでに実施されているプロジェクトとの連携を支援してくれます。その様子を観察し、支援し、関与しましょう。ゼロから始める必要も、一人ですべてを背負う必要もありません。私たちのコミュニティには、学びとなる経験が豊富にあります。</a:t>
            </a:r>
            <a:endParaRPr lang="en-US" sz="1200" b="0" i="0" kern="1200" dirty="0">
              <a:solidFill>
                <a:schemeClr val="tx1"/>
              </a:solidFill>
              <a:effectLst/>
              <a:latin typeface="MS PGothic" panose="020B0600070205080204" pitchFamily="34" charset="-128"/>
              <a:ea typeface="+mn-ea"/>
              <a:cs typeface="+mn-cs"/>
            </a:endParaRPr>
          </a:p>
          <a:p>
            <a:r>
              <a:rPr lang="en-US" sz="1200" b="0" i="0" kern="1200" dirty="0">
                <a:solidFill>
                  <a:schemeClr val="tx1"/>
                </a:solidFill>
                <a:effectLst/>
                <a:latin typeface="MS PGothic" panose="020B0600070205080204" pitchFamily="34" charset="-128"/>
                <a:ea typeface="+mn-ea"/>
                <a:cs typeface="+mn-cs"/>
              </a:rPr>
              <a:t> </a:t>
            </a:r>
          </a:p>
          <a:p>
            <a:r>
              <a:rPr lang="ja-JP" altLang="en-US" sz="1200" b="0" i="0" kern="1200" dirty="0">
                <a:solidFill>
                  <a:schemeClr val="tx1"/>
                </a:solidFill>
                <a:effectLst/>
                <a:latin typeface="MS PGothic" panose="020B0600070205080204" pitchFamily="34" charset="-128"/>
                <a:ea typeface="+mn-ea"/>
                <a:cs typeface="+mn-cs"/>
              </a:rPr>
              <a:t>ご自身のクラブが、さらなる成長に向けた準備ができていると感じるのであれば、他のクラブとの連携を通じてプロジェクトの運営を平等に分担することを検討してみてください。他のクラブのプロジェクトと連携したり支援したりすることは、活動範囲を広げる最も簡単な方法の一つです。協働することにより、より多くの人手やつながりを活用し、さらに多くの女児に支援を届けることができます。</a:t>
            </a:r>
            <a:endParaRPr lang="en-US" sz="1200" b="0" i="0" kern="1200" dirty="0">
              <a:solidFill>
                <a:schemeClr val="tx1"/>
              </a:solidFill>
              <a:effectLst/>
              <a:latin typeface="MS PGothic" panose="020B0600070205080204" pitchFamily="34" charset="-128"/>
              <a:ea typeface="+mn-ea"/>
              <a:cs typeface="+mn-cs"/>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ja-JP" altLang="en-US" sz="1200" b="0" i="0" kern="1200" dirty="0">
                <a:solidFill>
                  <a:schemeClr val="tx1"/>
                </a:solidFill>
                <a:effectLst/>
                <a:latin typeface="MS PGothic" panose="020B0600070205080204" pitchFamily="34" charset="-128"/>
                <a:ea typeface="+mn-ea"/>
                <a:cs typeface="+mn-cs"/>
              </a:rPr>
              <a:t>さて、すでに現行の「夢を拓く」プロジェクトをお持ちの方のために、その活動範囲を拡大する方法についてお話ししてまいります。</a:t>
            </a:r>
            <a:endParaRPr lang="en-US" sz="1200" b="0" i="0" kern="1200" dirty="0">
              <a:solidFill>
                <a:schemeClr val="tx1"/>
              </a:solidFill>
              <a:effectLst/>
              <a:latin typeface="MS PGothic" panose="020B0600070205080204" pitchFamily="34" charset="-128"/>
              <a:ea typeface="+mn-ea"/>
              <a:cs typeface="+mn-cs"/>
            </a:endParaRPr>
          </a:p>
          <a:p>
            <a:r>
              <a:rPr lang="en-US" sz="1200" b="0" i="0" kern="1200" dirty="0">
                <a:solidFill>
                  <a:schemeClr val="tx1"/>
                </a:solidFill>
                <a:effectLst/>
                <a:latin typeface="MS PGothic" panose="020B0600070205080204" pitchFamily="34" charset="-128"/>
                <a:ea typeface="+mn-ea"/>
                <a:cs typeface="+mn-cs"/>
              </a:rPr>
              <a:t> </a:t>
            </a:r>
          </a:p>
          <a:p>
            <a:r>
              <a:rPr lang="ja-JP" altLang="en-US" sz="1200" b="0" i="0" kern="1200" dirty="0">
                <a:solidFill>
                  <a:schemeClr val="tx1"/>
                </a:solidFill>
                <a:effectLst/>
                <a:latin typeface="MS PGothic" panose="020B0600070205080204" pitchFamily="34" charset="-128"/>
                <a:ea typeface="+mn-ea"/>
                <a:cs typeface="+mn-cs"/>
              </a:rPr>
              <a:t>過去のプロジェクトを振り返ってみてください。うまくいったことは何ですか？女児からの反応が最も良かったのはどのようなことでしたか？どのような課題に直面しましたか？この振り返りこそが、皆さんにとってのロードマップ、道しるべとなります。</a:t>
            </a:r>
            <a:endParaRPr lang="en-US" sz="1200" b="0" i="0" kern="1200" dirty="0">
              <a:solidFill>
                <a:schemeClr val="tx1"/>
              </a:solidFill>
              <a:effectLst/>
              <a:latin typeface="MS PGothic" panose="020B0600070205080204" pitchFamily="34" charset="-128"/>
              <a:ea typeface="+mn-ea"/>
              <a:cs typeface="+mn-cs"/>
            </a:endParaRPr>
          </a:p>
          <a:p>
            <a:r>
              <a:rPr lang="en-US" sz="1200" b="0" i="0" kern="1200" dirty="0">
                <a:solidFill>
                  <a:schemeClr val="tx1"/>
                </a:solidFill>
                <a:effectLst/>
                <a:latin typeface="MS PGothic" panose="020B0600070205080204" pitchFamily="34" charset="-128"/>
                <a:ea typeface="+mn-ea"/>
                <a:cs typeface="+mn-cs"/>
              </a:rPr>
              <a:t> </a:t>
            </a:r>
          </a:p>
          <a:p>
            <a:r>
              <a:rPr lang="ja-JP" altLang="en-US" sz="1200" b="0" i="0" kern="1200" dirty="0">
                <a:solidFill>
                  <a:schemeClr val="tx1"/>
                </a:solidFill>
                <a:effectLst/>
                <a:latin typeface="MS PGothic" panose="020B0600070205080204" pitchFamily="34" charset="-128"/>
                <a:ea typeface="+mn-ea"/>
                <a:cs typeface="+mn-cs"/>
              </a:rPr>
              <a:t>プログラム拡大を計画するにあたり、検討すべき質問事項をいくつかご紹介します。</a:t>
            </a:r>
            <a:endParaRPr lang="en-US" sz="1200" b="0" i="0" kern="1200" dirty="0">
              <a:solidFill>
                <a:schemeClr val="tx1"/>
              </a:solidFill>
              <a:effectLst/>
              <a:latin typeface="MS PGothic" panose="020B0600070205080204" pitchFamily="34" charset="-128"/>
              <a:ea typeface="+mn-ea"/>
              <a:cs typeface="+mn-cs"/>
            </a:endParaRPr>
          </a:p>
          <a:p>
            <a:r>
              <a:rPr lang="en-US" sz="1200" b="0" i="0" kern="1200" dirty="0">
                <a:solidFill>
                  <a:schemeClr val="tx1"/>
                </a:solidFill>
                <a:effectLst/>
                <a:latin typeface="MS PGothic" panose="020B0600070205080204" pitchFamily="34" charset="-128"/>
                <a:ea typeface="+mn-ea"/>
                <a:cs typeface="+mn-cs"/>
              </a:rPr>
              <a:t> </a:t>
            </a:r>
          </a:p>
          <a:p>
            <a:pPr lvl="0"/>
            <a:r>
              <a:rPr lang="ja-JP" altLang="en-US" sz="1200" b="0" i="0" kern="1200" dirty="0">
                <a:solidFill>
                  <a:schemeClr val="tx1"/>
                </a:solidFill>
                <a:effectLst/>
                <a:latin typeface="MS PGothic" panose="020B0600070205080204" pitchFamily="34" charset="-128"/>
                <a:ea typeface="+mn-ea"/>
                <a:cs typeface="+mn-cs"/>
              </a:rPr>
              <a:t>このプログラムを新たに提携する学校や地域社会のパートナーで実施することは可能でしょうか？地域社会に新しくできた非営利団体と協力してみるのも良いかもしれません。</a:t>
            </a:r>
            <a:endParaRPr lang="en-US" sz="1200" b="0" i="0" kern="1200" dirty="0">
              <a:solidFill>
                <a:schemeClr val="tx1"/>
              </a:solidFill>
              <a:effectLst/>
              <a:latin typeface="MS PGothic" panose="020B0600070205080204" pitchFamily="34" charset="-128"/>
              <a:ea typeface="+mn-ea"/>
              <a:cs typeface="+mn-cs"/>
            </a:endParaRPr>
          </a:p>
          <a:p>
            <a:pPr lvl="0"/>
            <a:r>
              <a:rPr lang="en-US" sz="1200" b="0" i="0" kern="1200" dirty="0">
                <a:solidFill>
                  <a:schemeClr val="tx1"/>
                </a:solidFill>
                <a:effectLst/>
                <a:latin typeface="MS PGothic" panose="020B0600070205080204" pitchFamily="34" charset="-128"/>
                <a:ea typeface="+mn-ea"/>
                <a:cs typeface="+mn-cs"/>
              </a:rPr>
              <a:t>1</a:t>
            </a:r>
            <a:r>
              <a:rPr lang="ja-JP" altLang="en-US" sz="1200" b="0" i="0" kern="1200" dirty="0">
                <a:solidFill>
                  <a:schemeClr val="tx1"/>
                </a:solidFill>
                <a:effectLst/>
                <a:latin typeface="MS PGothic" panose="020B0600070205080204" pitchFamily="34" charset="-128"/>
                <a:ea typeface="+mn-ea"/>
                <a:cs typeface="+mn-cs"/>
              </a:rPr>
              <a:t>年に</a:t>
            </a:r>
            <a:r>
              <a:rPr lang="en-US" sz="1200" b="0" i="0" kern="1200" dirty="0">
                <a:solidFill>
                  <a:schemeClr val="tx1"/>
                </a:solidFill>
                <a:effectLst/>
                <a:latin typeface="MS PGothic" panose="020B0600070205080204" pitchFamily="34" charset="-128"/>
                <a:ea typeface="+mn-ea"/>
                <a:cs typeface="+mn-cs"/>
              </a:rPr>
              <a:t>1</a:t>
            </a:r>
            <a:r>
              <a:rPr lang="ja-JP" altLang="en-US" sz="1200" b="0" i="0" kern="1200" dirty="0">
                <a:solidFill>
                  <a:schemeClr val="tx1"/>
                </a:solidFill>
                <a:effectLst/>
                <a:latin typeface="MS PGothic" panose="020B0600070205080204" pitchFamily="34" charset="-128"/>
                <a:ea typeface="+mn-ea"/>
                <a:cs typeface="+mn-cs"/>
              </a:rPr>
              <a:t>回以上、プログラムを実施することはできますか？</a:t>
            </a:r>
            <a:endParaRPr lang="en-US" sz="1200" b="0" i="0" kern="1200" dirty="0">
              <a:solidFill>
                <a:schemeClr val="tx1"/>
              </a:solidFill>
              <a:effectLst/>
              <a:latin typeface="MS PGothic" panose="020B0600070205080204" pitchFamily="34" charset="-128"/>
              <a:ea typeface="+mn-ea"/>
              <a:cs typeface="+mn-cs"/>
            </a:endParaRPr>
          </a:p>
          <a:p>
            <a:pPr lvl="0"/>
            <a:r>
              <a:rPr lang="ja-JP" altLang="en-US" sz="1200" b="0" i="0" kern="1200" dirty="0">
                <a:solidFill>
                  <a:schemeClr val="tx1"/>
                </a:solidFill>
                <a:effectLst/>
                <a:latin typeface="MS PGothic" panose="020B0600070205080204" pitchFamily="34" charset="-128"/>
                <a:ea typeface="+mn-ea"/>
                <a:cs typeface="+mn-cs"/>
              </a:rPr>
              <a:t>プログラムは完全にバリアフリー対応となっていますか？食事の提供、交通費の負担、女児らがアクセスしやすい場所での開催などの配慮はなされていますか？</a:t>
            </a:r>
            <a:endParaRPr lang="en-US" sz="1200" b="0" i="0" kern="1200" dirty="0">
              <a:solidFill>
                <a:schemeClr val="tx1"/>
              </a:solidFill>
              <a:effectLst/>
              <a:latin typeface="MS PGothic" panose="020B0600070205080204" pitchFamily="34" charset="-128"/>
              <a:ea typeface="+mn-ea"/>
              <a:cs typeface="+mn-cs"/>
            </a:endParaRPr>
          </a:p>
          <a:p>
            <a:r>
              <a:rPr lang="en-US" sz="1200" b="0" i="0" kern="1200" dirty="0">
                <a:solidFill>
                  <a:schemeClr val="tx1"/>
                </a:solidFill>
                <a:effectLst/>
                <a:latin typeface="MS PGothic" panose="020B0600070205080204" pitchFamily="34" charset="-128"/>
                <a:ea typeface="+mn-ea"/>
                <a:cs typeface="+mn-cs"/>
              </a:rPr>
              <a:t> </a:t>
            </a:r>
          </a:p>
          <a:p>
            <a:r>
              <a:rPr lang="ja-JP" altLang="en-US" sz="1200" b="0" i="0" kern="1200" dirty="0">
                <a:solidFill>
                  <a:schemeClr val="tx1"/>
                </a:solidFill>
                <a:effectLst/>
                <a:latin typeface="MS PGothic" panose="020B0600070205080204" pitchFamily="34" charset="-128"/>
                <a:ea typeface="+mn-ea"/>
                <a:cs typeface="+mn-cs"/>
              </a:rPr>
              <a:t>エンゲージメントについて考えてみましょう。プロジェクトがより有意義な体験であるほど、女児らが他の参加者をさらに連れてきてくれる可能性が高くなります。女児に友人を連れてきてもらうために、何らかのインセンティブの導入も検討してみましょう。友人を連れてきてくれた方には、ギフトカード、あるいは女児が気に入りそうな品物が入ったギフトバスケットの抽選券などをプレゼントするのはいかがでしょうか。口コミの効果は絶大なものです。アウトリーチ活動について、クリエイティブなアプローチをしてみましょう。</a:t>
            </a:r>
            <a:endParaRPr lang="en-US" sz="1200" b="0" i="0" kern="1200" dirty="0">
              <a:solidFill>
                <a:schemeClr val="tx1"/>
              </a:solidFill>
              <a:effectLst/>
              <a:latin typeface="MS PGothic" panose="020B0600070205080204" pitchFamily="34" charset="-128"/>
              <a:ea typeface="+mn-ea"/>
              <a:cs typeface="+mn-cs"/>
            </a:endParaRPr>
          </a:p>
          <a:p>
            <a:r>
              <a:rPr lang="en-US" sz="1200" b="0" i="0" kern="1200" dirty="0">
                <a:solidFill>
                  <a:schemeClr val="tx1"/>
                </a:solidFill>
                <a:effectLst/>
                <a:latin typeface="MS PGothic" panose="020B0600070205080204" pitchFamily="34" charset="-128"/>
                <a:ea typeface="+mn-ea"/>
                <a:cs typeface="+mn-cs"/>
              </a:rPr>
              <a:t> </a:t>
            </a:r>
          </a:p>
          <a:p>
            <a:r>
              <a:rPr lang="ja-JP" altLang="en-US" sz="1200" b="0" i="0" kern="1200" dirty="0">
                <a:solidFill>
                  <a:schemeClr val="tx1"/>
                </a:solidFill>
                <a:effectLst/>
                <a:latin typeface="MS PGothic" panose="020B0600070205080204" pitchFamily="34" charset="-128"/>
                <a:ea typeface="+mn-ea"/>
                <a:cs typeface="+mn-cs"/>
              </a:rPr>
              <a:t>また、現在参加している女児らから、参加者数を増やすためのアイデアを募ってみるのも良いでしょう。過去の参加者からなる計画委員会を設置し、次回のプログラムを企画しましょう。過去の参加者の知識や経験を活用することで、プログラムが同世代の参加者にとって関連性が高く、有意義で、楽しいものにできます。 </a:t>
            </a:r>
            <a:endParaRPr lang="en-US" sz="1200" b="0" i="0" kern="1200" dirty="0">
              <a:solidFill>
                <a:schemeClr val="tx1"/>
              </a:solidFill>
              <a:effectLst/>
              <a:latin typeface="MS PGothic" panose="020B0600070205080204" pitchFamily="34" charset="-128"/>
              <a:ea typeface="+mn-ea"/>
              <a:cs typeface="+mn-cs"/>
            </a:endParaRPr>
          </a:p>
          <a:p>
            <a:r>
              <a:rPr lang="en-US" sz="1200" b="0" i="0" kern="1200" dirty="0">
                <a:solidFill>
                  <a:schemeClr val="tx1"/>
                </a:solidFill>
                <a:effectLst/>
                <a:latin typeface="MS PGothic" panose="020B0600070205080204" pitchFamily="34" charset="-128"/>
                <a:ea typeface="+mn-ea"/>
                <a:cs typeface="+mn-cs"/>
              </a:rPr>
              <a:t> </a:t>
            </a:r>
          </a:p>
          <a:p>
            <a:r>
              <a:rPr lang="ja-JP" altLang="en-US" sz="1200" b="0" i="0" kern="1200" dirty="0">
                <a:solidFill>
                  <a:schemeClr val="tx1"/>
                </a:solidFill>
                <a:effectLst/>
                <a:latin typeface="MS PGothic" panose="020B0600070205080204" pitchFamily="34" charset="-128"/>
                <a:ea typeface="+mn-ea"/>
                <a:cs typeface="+mn-cs"/>
              </a:rPr>
              <a:t>皆さんのクラブにすでにしっかりと確立されたプロジェクトがある場合は、これからプロジェクトを立ち上げるクラブをメンタリングしたり、補助または参加クラブとして迎え入れることを検討してみてください。協働を通じてより多くのボランティアが集まり、プロジェクトの実施体制を高めることができます。</a:t>
            </a:r>
            <a:endParaRPr lang="en-US" sz="1200" b="0" i="0" kern="1200" dirty="0">
              <a:solidFill>
                <a:schemeClr val="tx1"/>
              </a:solidFill>
              <a:effectLst/>
              <a:latin typeface="MS PGothic" panose="020B0600070205080204" pitchFamily="34" charset="-128"/>
              <a:ea typeface="+mn-ea"/>
              <a:cs typeface="+mn-cs"/>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sz="1200" b="0" i="0" kern="1200" dirty="0">
                <a:solidFill>
                  <a:schemeClr val="tx1"/>
                </a:solidFill>
                <a:effectLst/>
                <a:latin typeface="MS PGothic" panose="020B0600070205080204" pitchFamily="34" charset="-128"/>
                <a:ea typeface="+mn-ea"/>
                <a:cs typeface="+mn-cs"/>
              </a:rPr>
              <a:t> </a:t>
            </a:r>
          </a:p>
          <a:p>
            <a:r>
              <a:rPr lang="ja-JP" altLang="en-US" sz="1200" b="0" i="0" kern="1200" dirty="0">
                <a:solidFill>
                  <a:schemeClr val="tx1"/>
                </a:solidFill>
                <a:effectLst/>
                <a:latin typeface="MS PGothic" panose="020B0600070205080204" pitchFamily="34" charset="-128"/>
                <a:ea typeface="+mn-ea"/>
                <a:cs typeface="+mn-cs"/>
              </a:rPr>
              <a:t>障壁は確かに存在しますが、解決策もまた存在します。</a:t>
            </a:r>
            <a:r>
              <a:rPr lang="en-US" sz="1200" b="0" i="0" kern="1200" dirty="0">
                <a:solidFill>
                  <a:schemeClr val="tx1"/>
                </a:solidFill>
                <a:effectLst/>
                <a:latin typeface="MS PGothic" panose="020B0600070205080204" pitchFamily="34" charset="-128"/>
                <a:ea typeface="+mn-ea"/>
                <a:cs typeface="+mn-cs"/>
              </a:rPr>
              <a:t>SIA</a:t>
            </a:r>
            <a:r>
              <a:rPr lang="ja-JP" altLang="en-US" sz="1200" b="0" i="0" kern="1200" dirty="0">
                <a:solidFill>
                  <a:schemeClr val="tx1"/>
                </a:solidFill>
                <a:effectLst/>
                <a:latin typeface="MS PGothic" panose="020B0600070205080204" pitchFamily="34" charset="-128"/>
                <a:ea typeface="+mn-ea"/>
                <a:cs typeface="+mn-cs"/>
              </a:rPr>
              <a:t>の数々のクラブが、これまでに同様の難題に直面しながらも、それらを乗り越える方法を見出してきました。 </a:t>
            </a:r>
            <a:endParaRPr lang="en-US" sz="1200" b="0" i="0" kern="1200" dirty="0">
              <a:solidFill>
                <a:schemeClr val="tx1"/>
              </a:solidFill>
              <a:effectLst/>
              <a:latin typeface="MS PGothic" panose="020B0600070205080204" pitchFamily="34" charset="-128"/>
              <a:ea typeface="+mn-ea"/>
              <a:cs typeface="+mn-cs"/>
            </a:endParaRPr>
          </a:p>
          <a:p>
            <a:r>
              <a:rPr lang="en-US" sz="1200" b="0" i="0" kern="1200" dirty="0">
                <a:solidFill>
                  <a:schemeClr val="tx1"/>
                </a:solidFill>
                <a:effectLst/>
                <a:latin typeface="MS PGothic" panose="020B0600070205080204" pitchFamily="34" charset="-128"/>
                <a:ea typeface="+mn-ea"/>
                <a:cs typeface="+mn-cs"/>
              </a:rPr>
              <a:t> </a:t>
            </a:r>
          </a:p>
          <a:p>
            <a:r>
              <a:rPr lang="ja-JP" altLang="en-US" sz="1200" b="0" i="0" kern="1200" dirty="0">
                <a:solidFill>
                  <a:schemeClr val="tx1"/>
                </a:solidFill>
                <a:effectLst/>
                <a:latin typeface="MS PGothic" panose="020B0600070205080204" pitchFamily="34" charset="-128"/>
                <a:ea typeface="+mn-ea"/>
                <a:cs typeface="+mn-cs"/>
              </a:rPr>
              <a:t>リソースもありますし、</a:t>
            </a:r>
            <a:r>
              <a:rPr lang="en-US" sz="1200" b="0" i="0" kern="1200" dirty="0">
                <a:solidFill>
                  <a:schemeClr val="tx1"/>
                </a:solidFill>
                <a:effectLst/>
                <a:latin typeface="MS PGothic" panose="020B0600070205080204" pitchFamily="34" charset="-128"/>
                <a:ea typeface="+mn-ea"/>
                <a:cs typeface="+mn-cs"/>
              </a:rPr>
              <a:t>SIA</a:t>
            </a:r>
            <a:r>
              <a:rPr lang="ja-JP" altLang="en-US" sz="1200" b="0" i="0" kern="1200" dirty="0">
                <a:solidFill>
                  <a:schemeClr val="tx1"/>
                </a:solidFill>
                <a:effectLst/>
                <a:latin typeface="MS PGothic" panose="020B0600070205080204" pitchFamily="34" charset="-128"/>
                <a:ea typeface="+mn-ea"/>
                <a:cs typeface="+mn-cs"/>
              </a:rPr>
              <a:t>、リジョン、そして周囲の人々からの支援も得られます。</a:t>
            </a:r>
            <a:endParaRPr lang="en-US" sz="1200" b="0" i="0" kern="1200" dirty="0">
              <a:solidFill>
                <a:schemeClr val="tx1"/>
              </a:solidFill>
              <a:effectLst/>
              <a:latin typeface="MS PGothic" panose="020B0600070205080204" pitchFamily="34" charset="-128"/>
              <a:ea typeface="+mn-ea"/>
              <a:cs typeface="+mn-cs"/>
            </a:endParaRPr>
          </a:p>
          <a:p>
            <a:r>
              <a:rPr lang="en-US" sz="1200" b="0" i="0" kern="1200" dirty="0">
                <a:solidFill>
                  <a:schemeClr val="tx1"/>
                </a:solidFill>
                <a:effectLst/>
                <a:latin typeface="MS PGothic" panose="020B0600070205080204" pitchFamily="34" charset="-128"/>
                <a:ea typeface="+mn-ea"/>
                <a:cs typeface="+mn-cs"/>
              </a:rPr>
              <a:t> </a:t>
            </a:r>
          </a:p>
          <a:p>
            <a:r>
              <a:rPr lang="ja-JP" altLang="en-US" sz="1200" b="0" i="0" kern="1200" dirty="0">
                <a:solidFill>
                  <a:schemeClr val="tx1"/>
                </a:solidFill>
                <a:effectLst/>
                <a:latin typeface="MS PGothic" panose="020B0600070205080204" pitchFamily="34" charset="-128"/>
                <a:ea typeface="+mn-ea"/>
                <a:cs typeface="+mn-cs"/>
              </a:rPr>
              <a:t>すでにしっかりとした実績のあるプロジェクトをお持ちで、他のクラブを支援する体制が整っているというクラブの方はご起立いただけますか？</a:t>
            </a:r>
            <a:endParaRPr lang="en-US" sz="1200" b="0" i="0" kern="1200" dirty="0">
              <a:solidFill>
                <a:schemeClr val="tx1"/>
              </a:solidFill>
              <a:effectLst/>
              <a:latin typeface="MS PGothic" panose="020B0600070205080204" pitchFamily="34" charset="-128"/>
              <a:ea typeface="+mn-ea"/>
              <a:cs typeface="+mn-cs"/>
            </a:endParaRPr>
          </a:p>
          <a:p>
            <a:r>
              <a:rPr lang="en-US" sz="1200" b="0" i="0" kern="1200" dirty="0">
                <a:solidFill>
                  <a:schemeClr val="tx1"/>
                </a:solidFill>
                <a:effectLst/>
                <a:latin typeface="MS PGothic" panose="020B0600070205080204" pitchFamily="34" charset="-128"/>
                <a:ea typeface="+mn-ea"/>
                <a:cs typeface="+mn-cs"/>
              </a:rPr>
              <a:t> </a:t>
            </a:r>
          </a:p>
          <a:p>
            <a:r>
              <a:rPr lang="ja-JP" altLang="en-US" sz="1200" b="0" i="1" kern="1200" dirty="0">
                <a:solidFill>
                  <a:schemeClr val="tx1"/>
                </a:solidFill>
                <a:effectLst/>
                <a:latin typeface="MS PGothic" panose="020B0600070205080204" pitchFamily="34" charset="-128"/>
                <a:ea typeface="+mn-ea"/>
                <a:cs typeface="+mn-cs"/>
              </a:rPr>
              <a:t>（会員が起立するのを待つ。）</a:t>
            </a:r>
            <a:endParaRPr lang="en-US" sz="1200" b="0" i="0" kern="1200" dirty="0">
              <a:solidFill>
                <a:schemeClr val="tx1"/>
              </a:solidFill>
              <a:effectLst/>
              <a:latin typeface="MS PGothic" panose="020B0600070205080204" pitchFamily="34" charset="-128"/>
              <a:ea typeface="+mn-ea"/>
              <a:cs typeface="+mn-cs"/>
            </a:endParaRPr>
          </a:p>
          <a:p>
            <a:r>
              <a:rPr lang="en-US" sz="1200" b="0" i="0" kern="1200" dirty="0">
                <a:solidFill>
                  <a:schemeClr val="tx1"/>
                </a:solidFill>
                <a:effectLst/>
                <a:latin typeface="MS PGothic" panose="020B0600070205080204" pitchFamily="34" charset="-128"/>
                <a:ea typeface="+mn-ea"/>
                <a:cs typeface="+mn-cs"/>
              </a:rPr>
              <a:t> </a:t>
            </a:r>
          </a:p>
          <a:p>
            <a:r>
              <a:rPr lang="ja-JP" altLang="en-US" sz="1200" b="0" i="0" kern="1200" dirty="0">
                <a:solidFill>
                  <a:schemeClr val="tx1"/>
                </a:solidFill>
                <a:effectLst/>
                <a:latin typeface="MS PGothic" panose="020B0600070205080204" pitchFamily="34" charset="-128"/>
                <a:ea typeface="+mn-ea"/>
                <a:cs typeface="+mn-cs"/>
              </a:rPr>
              <a:t>どうぞ周囲を見渡してみてください。この方々が、皆さんの「夢を拓く」プロジェクトをサポートしてくださるソロプチミストの仲間です。</a:t>
            </a:r>
            <a:r>
              <a:rPr lang="ja-JP" altLang="en-US" sz="1200" b="0" i="1" kern="1200" dirty="0">
                <a:solidFill>
                  <a:schemeClr val="tx1"/>
                </a:solidFill>
                <a:effectLst/>
                <a:latin typeface="MS PGothic" panose="020B0600070205080204" pitchFamily="34" charset="-128"/>
                <a:ea typeface="+mn-ea"/>
                <a:cs typeface="+mn-cs"/>
              </a:rPr>
              <a:t> </a:t>
            </a:r>
            <a:endParaRPr lang="en-US" sz="1200" b="0" i="0" kern="1200" dirty="0">
              <a:solidFill>
                <a:schemeClr val="tx1"/>
              </a:solidFill>
              <a:effectLst/>
              <a:latin typeface="MS PGothic" panose="020B0600070205080204" pitchFamily="34" charset="-128"/>
              <a:ea typeface="+mn-ea"/>
              <a:cs typeface="+mn-cs"/>
            </a:endParaRPr>
          </a:p>
          <a:p>
            <a:r>
              <a:rPr lang="en-US" sz="1200" b="0" i="0" kern="1200" dirty="0">
                <a:solidFill>
                  <a:schemeClr val="tx1"/>
                </a:solidFill>
                <a:effectLst/>
                <a:latin typeface="MS PGothic" panose="020B0600070205080204" pitchFamily="34" charset="-128"/>
                <a:ea typeface="+mn-ea"/>
                <a:cs typeface="+mn-cs"/>
              </a:rPr>
              <a:t> </a:t>
            </a:r>
          </a:p>
          <a:p>
            <a:r>
              <a:rPr lang="ja-JP" altLang="en-US" sz="1200" b="0" i="0" kern="1200" dirty="0">
                <a:solidFill>
                  <a:schemeClr val="tx1"/>
                </a:solidFill>
                <a:effectLst/>
                <a:latin typeface="MS PGothic" panose="020B0600070205080204" pitchFamily="34" charset="-128"/>
                <a:ea typeface="+mn-ea"/>
                <a:cs typeface="+mn-cs"/>
              </a:rPr>
              <a:t>私たちは、一致団結することで、さらなる力を発揮します。皆さんがプロジェクトの立ち上げや拡大を行うたびに、私たちは「大きなゴール」に一歩近づき、より多くの女児が夢を実現できるようになります。本日はご参加ありがとうございました。これからも夢を応援してまいりましょう！</a:t>
            </a:r>
            <a:endParaRPr lang="en-US" sz="1200" b="0" i="0" kern="1200" dirty="0">
              <a:solidFill>
                <a:schemeClr val="tx1"/>
              </a:solidFill>
              <a:effectLst/>
              <a:latin typeface="MS PGothic" panose="020B0600070205080204" pitchFamily="34" charset="-128"/>
              <a:ea typeface="+mn-ea"/>
              <a:cs typeface="+mn-cs"/>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ja-JP" altLang="en-US" sz="1200" b="0" i="0" kern="1200" dirty="0">
                <a:solidFill>
                  <a:schemeClr val="tx1"/>
                </a:solidFill>
                <a:effectLst/>
                <a:latin typeface="MS PGothic" panose="020B0600070205080204" pitchFamily="34" charset="-128"/>
                <a:ea typeface="+mn-ea"/>
                <a:cs typeface="+mn-cs"/>
              </a:rPr>
              <a:t>当団体を代表する、女児を対象とした「夢プログラム」である「夢を拓く：女子中高生のためのキャリア・サポート」では、</a:t>
            </a:r>
            <a:r>
              <a:rPr lang="en-US" sz="1200" b="0" i="0" kern="1200" dirty="0">
                <a:solidFill>
                  <a:schemeClr val="tx1"/>
                </a:solidFill>
                <a:effectLst/>
                <a:latin typeface="MS PGothic" panose="020B0600070205080204" pitchFamily="34" charset="-128"/>
                <a:ea typeface="+mn-ea"/>
                <a:cs typeface="+mn-cs"/>
              </a:rPr>
              <a:t>2015</a:t>
            </a:r>
            <a:r>
              <a:rPr lang="ja-JP" altLang="en-US" sz="1200" b="0" i="0" kern="1200" dirty="0">
                <a:solidFill>
                  <a:schemeClr val="tx1"/>
                </a:solidFill>
                <a:effectLst/>
                <a:latin typeface="MS PGothic" panose="020B0600070205080204" pitchFamily="34" charset="-128"/>
                <a:ea typeface="+mn-ea"/>
                <a:cs typeface="+mn-cs"/>
              </a:rPr>
              <a:t>年以来、</a:t>
            </a:r>
            <a:r>
              <a:rPr lang="en-US" sz="1200" b="0" i="0" kern="1200" dirty="0">
                <a:solidFill>
                  <a:schemeClr val="tx1"/>
                </a:solidFill>
                <a:effectLst/>
                <a:latin typeface="MS PGothic" panose="020B0600070205080204" pitchFamily="34" charset="-128"/>
                <a:ea typeface="+mn-ea"/>
                <a:cs typeface="+mn-cs"/>
              </a:rPr>
              <a:t>162,000</a:t>
            </a:r>
            <a:r>
              <a:rPr lang="ja-JP" altLang="en-US" sz="1200" b="0" i="0" kern="1200" dirty="0">
                <a:solidFill>
                  <a:schemeClr val="tx1"/>
                </a:solidFill>
                <a:effectLst/>
                <a:latin typeface="MS PGothic" panose="020B0600070205080204" pitchFamily="34" charset="-128"/>
                <a:ea typeface="+mn-ea"/>
                <a:cs typeface="+mn-cs"/>
              </a:rPr>
              <a:t>人に及ぶ女児を支援してまいりました。このプログラムに参加した女児からは、夢を実現するための自信を得ることができたという声が圧倒的に多く寄せられています。</a:t>
            </a:r>
            <a:endParaRPr lang="en-US" sz="1200" b="0" i="0" kern="1200" dirty="0">
              <a:solidFill>
                <a:schemeClr val="tx1"/>
              </a:solidFill>
              <a:effectLst/>
              <a:latin typeface="MS PGothic" panose="020B0600070205080204" pitchFamily="34" charset="-128"/>
              <a:ea typeface="+mn-ea"/>
              <a:cs typeface="+mn-cs"/>
            </a:endParaRPr>
          </a:p>
          <a:p>
            <a:r>
              <a:rPr lang="en-US" sz="1200" b="0" i="0" kern="1200" dirty="0">
                <a:solidFill>
                  <a:schemeClr val="tx1"/>
                </a:solidFill>
                <a:effectLst/>
                <a:latin typeface="MS PGothic" panose="020B0600070205080204" pitchFamily="34" charset="-128"/>
                <a:ea typeface="+mn-ea"/>
                <a:cs typeface="+mn-cs"/>
              </a:rPr>
              <a:t> </a:t>
            </a:r>
          </a:p>
          <a:p>
            <a:r>
              <a:rPr lang="ja-JP" altLang="en-US" sz="1200" b="0" i="0" kern="1200" dirty="0">
                <a:solidFill>
                  <a:schemeClr val="tx1"/>
                </a:solidFill>
                <a:effectLst/>
                <a:latin typeface="MS PGothic" panose="020B0600070205080204" pitchFamily="34" charset="-128"/>
                <a:ea typeface="+mn-ea"/>
                <a:cs typeface="+mn-cs"/>
              </a:rPr>
              <a:t>これまでに「夢を拓く」プロジェクトに参加したことがある方は、手を挙げていただけますか？</a:t>
            </a:r>
            <a:endParaRPr lang="en-US" sz="1200" b="0" i="0" kern="1200" dirty="0">
              <a:solidFill>
                <a:schemeClr val="tx1"/>
              </a:solidFill>
              <a:effectLst/>
              <a:latin typeface="MS PGothic" panose="020B0600070205080204" pitchFamily="34" charset="-128"/>
              <a:ea typeface="+mn-ea"/>
              <a:cs typeface="+mn-cs"/>
            </a:endParaRPr>
          </a:p>
          <a:p>
            <a:r>
              <a:rPr lang="en-US" sz="1200" b="0" i="0" kern="1200" dirty="0">
                <a:solidFill>
                  <a:schemeClr val="tx1"/>
                </a:solidFill>
                <a:effectLst/>
                <a:latin typeface="MS PGothic" panose="020B0600070205080204" pitchFamily="34" charset="-128"/>
                <a:ea typeface="+mn-ea"/>
                <a:cs typeface="+mn-cs"/>
              </a:rPr>
              <a:t> </a:t>
            </a:r>
          </a:p>
          <a:p>
            <a:r>
              <a:rPr lang="ja-JP" altLang="en-US" sz="1200" b="0" i="0" kern="1200" dirty="0">
                <a:solidFill>
                  <a:schemeClr val="tx1"/>
                </a:solidFill>
                <a:effectLst/>
                <a:latin typeface="MS PGothic" panose="020B0600070205080204" pitchFamily="34" charset="-128"/>
                <a:ea typeface="+mn-ea"/>
                <a:cs typeface="+mn-cs"/>
              </a:rPr>
              <a:t>（挙手した方々に感謝の意を伝える。）</a:t>
            </a:r>
            <a:endParaRPr lang="en-US" sz="1200" b="0" i="0" kern="1200" dirty="0">
              <a:solidFill>
                <a:schemeClr val="tx1"/>
              </a:solidFill>
              <a:effectLst/>
              <a:latin typeface="MS PGothic" panose="020B0600070205080204" pitchFamily="34" charset="-128"/>
              <a:ea typeface="+mn-ea"/>
              <a:cs typeface="+mn-cs"/>
            </a:endParaRPr>
          </a:p>
          <a:p>
            <a:r>
              <a:rPr lang="en-US" sz="1200" b="0" i="0" kern="1200" dirty="0">
                <a:solidFill>
                  <a:schemeClr val="tx1"/>
                </a:solidFill>
                <a:effectLst/>
                <a:latin typeface="MS PGothic" panose="020B0600070205080204" pitchFamily="34" charset="-128"/>
                <a:ea typeface="+mn-ea"/>
                <a:cs typeface="+mn-cs"/>
              </a:rPr>
              <a:t> </a:t>
            </a:r>
          </a:p>
          <a:p>
            <a:r>
              <a:rPr lang="ja-JP" altLang="en-US" sz="1200" b="0" i="0" kern="1200" dirty="0">
                <a:solidFill>
                  <a:schemeClr val="tx1"/>
                </a:solidFill>
                <a:effectLst/>
                <a:latin typeface="MS PGothic" panose="020B0600070205080204" pitchFamily="34" charset="-128"/>
                <a:ea typeface="+mn-ea"/>
                <a:cs typeface="+mn-cs"/>
              </a:rPr>
              <a:t>ご所属のクラブが、本クラブ年度のプロジェクトを現在計画・実施している、という方はそのまま挙手を続けてください。</a:t>
            </a:r>
            <a:endParaRPr lang="en-US" sz="1200" b="0" i="0" kern="1200" dirty="0">
              <a:solidFill>
                <a:schemeClr val="tx1"/>
              </a:solidFill>
              <a:effectLst/>
              <a:latin typeface="MS PGothic" panose="020B0600070205080204" pitchFamily="34" charset="-128"/>
              <a:ea typeface="+mn-ea"/>
              <a:cs typeface="+mn-cs"/>
            </a:endParaRPr>
          </a:p>
          <a:p>
            <a:r>
              <a:rPr lang="en-US" sz="1200" b="0" i="0" kern="1200" dirty="0">
                <a:solidFill>
                  <a:schemeClr val="tx1"/>
                </a:solidFill>
                <a:effectLst/>
                <a:latin typeface="MS PGothic" panose="020B0600070205080204" pitchFamily="34" charset="-128"/>
                <a:ea typeface="+mn-ea"/>
                <a:cs typeface="+mn-cs"/>
              </a:rPr>
              <a:t> </a:t>
            </a:r>
          </a:p>
          <a:p>
            <a:r>
              <a:rPr lang="ja-JP" altLang="en-US" sz="1200" b="0" i="0" kern="1200" dirty="0">
                <a:solidFill>
                  <a:schemeClr val="tx1"/>
                </a:solidFill>
                <a:effectLst/>
                <a:latin typeface="MS PGothic" panose="020B0600070205080204" pitchFamily="34" charset="-128"/>
                <a:ea typeface="+mn-ea"/>
                <a:cs typeface="+mn-cs"/>
              </a:rPr>
              <a:t>（手を挙げたままの人数と手を下ろした人数を大まかに記録し、両方のグループに配慮したコメントをする。）たとえば、「本日の会場には、積極的にプロジェクトに取り組んでいるクラブの方々と、これからプロジェクトを立ち上げようとしているクラブの方々の両方にお集まりいただいているようです。このセッションは、どちらの方々にも役立つ内容となります。」</a:t>
            </a:r>
            <a:endParaRPr lang="en-US" sz="1200" b="0" i="0" kern="1200" dirty="0">
              <a:solidFill>
                <a:schemeClr val="tx1"/>
              </a:solidFill>
              <a:effectLst/>
              <a:latin typeface="MS PGothic" panose="020B0600070205080204" pitchFamily="34" charset="-128"/>
              <a:ea typeface="+mn-ea"/>
              <a:cs typeface="+mn-cs"/>
            </a:endParaRPr>
          </a:p>
          <a:p>
            <a:r>
              <a:rPr lang="en-US" sz="1200" b="0" i="0" kern="1200" dirty="0">
                <a:solidFill>
                  <a:schemeClr val="tx1"/>
                </a:solidFill>
                <a:effectLst/>
                <a:latin typeface="MS PGothic" panose="020B0600070205080204" pitchFamily="34" charset="-128"/>
                <a:ea typeface="+mn-ea"/>
                <a:cs typeface="+mn-cs"/>
              </a:rPr>
              <a:t> </a:t>
            </a:r>
          </a:p>
          <a:p>
            <a:r>
              <a:rPr lang="ja-JP" altLang="en-US" sz="1200" b="0" i="0" kern="1200" dirty="0">
                <a:solidFill>
                  <a:schemeClr val="tx1"/>
                </a:solidFill>
                <a:effectLst/>
                <a:latin typeface="MS PGothic" panose="020B0600070205080204" pitchFamily="34" charset="-128"/>
                <a:ea typeface="+mn-ea"/>
                <a:cs typeface="+mn-cs"/>
              </a:rPr>
              <a:t>当団体が影響力を発揮し、女児らの人生に変化を起こすための取り組みをご支援くださりありがとうございます。</a:t>
            </a:r>
            <a:endParaRPr lang="en-US" sz="1200" b="0" i="0" kern="1200" dirty="0">
              <a:solidFill>
                <a:schemeClr val="tx1"/>
              </a:solidFill>
              <a:effectLst/>
              <a:latin typeface="MS PGothic" panose="020B0600070205080204" pitchFamily="34" charset="-128"/>
              <a:ea typeface="+mn-ea"/>
              <a:cs typeface="+mn-cs"/>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ja-JP" altLang="en-US" sz="1200" b="0" i="0" kern="1200" dirty="0">
                <a:solidFill>
                  <a:schemeClr val="tx1"/>
                </a:solidFill>
                <a:effectLst/>
                <a:latin typeface="MS PGothic" panose="020B0600070205080204" pitchFamily="34" charset="-128"/>
                <a:ea typeface="+mn-ea"/>
                <a:cs typeface="+mn-cs"/>
              </a:rPr>
              <a:t>「夢を拓く」プログラムでは、キャリア形成において重要な局面を迎えている女児らに支援を提供します。キャリアに関する知識やツールを身につけ、ロールモデルとなる人物と繋がり、自信を持ってチャレンジに立ち向かえるように仲間同士のサポートネットワークを構築できるよう、女児をサポートします。 </a:t>
            </a:r>
            <a:endParaRPr lang="en-US" sz="1200" b="0" i="0" kern="1200" dirty="0">
              <a:solidFill>
                <a:schemeClr val="tx1"/>
              </a:solidFill>
              <a:effectLst/>
              <a:latin typeface="MS PGothic" panose="020B0600070205080204" pitchFamily="34" charset="-128"/>
              <a:ea typeface="+mn-ea"/>
              <a:cs typeface="+mn-cs"/>
            </a:endParaRPr>
          </a:p>
          <a:p>
            <a:r>
              <a:rPr lang="ja-JP" altLang="en-US" sz="1200" b="0" i="0" kern="1200" dirty="0">
                <a:solidFill>
                  <a:schemeClr val="tx1"/>
                </a:solidFill>
                <a:effectLst/>
                <a:latin typeface="MS PGothic" panose="020B0600070205080204" pitchFamily="34" charset="-128"/>
                <a:ea typeface="+mn-ea"/>
                <a:cs typeface="+mn-cs"/>
              </a:rPr>
              <a:t>このプログラムはグループ形式で行われるため、クラブが</a:t>
            </a:r>
            <a:r>
              <a:rPr lang="en-US" sz="1200" b="0" i="0" kern="1200" dirty="0">
                <a:solidFill>
                  <a:schemeClr val="tx1"/>
                </a:solidFill>
                <a:effectLst/>
                <a:latin typeface="MS PGothic" panose="020B0600070205080204" pitchFamily="34" charset="-128"/>
                <a:ea typeface="+mn-ea"/>
                <a:cs typeface="+mn-cs"/>
              </a:rPr>
              <a:t>1</a:t>
            </a:r>
            <a:r>
              <a:rPr lang="ja-JP" altLang="en-US" sz="1200" b="0" i="0" kern="1200" dirty="0">
                <a:solidFill>
                  <a:schemeClr val="tx1"/>
                </a:solidFill>
                <a:effectLst/>
                <a:latin typeface="MS PGothic" panose="020B0600070205080204" pitchFamily="34" charset="-128"/>
                <a:ea typeface="+mn-ea"/>
                <a:cs typeface="+mn-cs"/>
              </a:rPr>
              <a:t>つのプロジェクトを通じて多数の女児を支援できる、最も効率的な方法の</a:t>
            </a:r>
            <a:r>
              <a:rPr lang="en-US" sz="1200" b="0" i="0" kern="1200" dirty="0">
                <a:solidFill>
                  <a:schemeClr val="tx1"/>
                </a:solidFill>
                <a:effectLst/>
                <a:latin typeface="MS PGothic" panose="020B0600070205080204" pitchFamily="34" charset="-128"/>
                <a:ea typeface="+mn-ea"/>
                <a:cs typeface="+mn-cs"/>
              </a:rPr>
              <a:t>1</a:t>
            </a:r>
            <a:r>
              <a:rPr lang="ja-JP" altLang="en-US" sz="1200" b="0" i="0" kern="1200" dirty="0">
                <a:solidFill>
                  <a:schemeClr val="tx1"/>
                </a:solidFill>
                <a:effectLst/>
                <a:latin typeface="MS PGothic" panose="020B0600070205080204" pitchFamily="34" charset="-128"/>
                <a:ea typeface="+mn-ea"/>
                <a:cs typeface="+mn-cs"/>
              </a:rPr>
              <a:t>つです。これは、「教育の機会を通じて</a:t>
            </a:r>
            <a:r>
              <a:rPr lang="en-US" sz="1200" b="0" i="0" kern="1200" dirty="0">
                <a:solidFill>
                  <a:schemeClr val="tx1"/>
                </a:solidFill>
                <a:effectLst/>
                <a:latin typeface="MS PGothic" panose="020B0600070205080204" pitchFamily="34" charset="-128"/>
                <a:ea typeface="+mn-ea"/>
                <a:cs typeface="+mn-cs"/>
              </a:rPr>
              <a:t>50</a:t>
            </a:r>
            <a:r>
              <a:rPr lang="ja-JP" altLang="en-US" sz="1200" b="0" i="0" kern="1200" dirty="0">
                <a:solidFill>
                  <a:schemeClr val="tx1"/>
                </a:solidFill>
                <a:effectLst/>
                <a:latin typeface="MS PGothic" panose="020B0600070205080204" pitchFamily="34" charset="-128"/>
                <a:ea typeface="+mn-ea"/>
                <a:cs typeface="+mn-cs"/>
              </a:rPr>
              <a:t>万人の女性と女児の夢を応援する」という私たちの「大きなゴール」を達成する上で重要な要素となります。</a:t>
            </a:r>
            <a:r>
              <a:rPr lang="en-US" sz="1200" b="0" i="0" kern="1200" dirty="0">
                <a:solidFill>
                  <a:schemeClr val="tx1"/>
                </a:solidFill>
                <a:effectLst/>
                <a:latin typeface="MS PGothic" panose="020B0600070205080204" pitchFamily="34" charset="-128"/>
                <a:ea typeface="+mn-ea"/>
                <a:cs typeface="+mn-cs"/>
              </a:rPr>
              <a:t>2025-2026</a:t>
            </a:r>
            <a:r>
              <a:rPr lang="ja-JP" altLang="en-US" sz="1200" b="0" i="0" kern="1200" dirty="0">
                <a:solidFill>
                  <a:schemeClr val="tx1"/>
                </a:solidFill>
                <a:effectLst/>
                <a:latin typeface="MS PGothic" panose="020B0600070205080204" pitchFamily="34" charset="-128"/>
                <a:ea typeface="+mn-ea"/>
                <a:cs typeface="+mn-cs"/>
              </a:rPr>
              <a:t>年のクラブ年度終了時点で、私たちは目標の</a:t>
            </a:r>
            <a:r>
              <a:rPr lang="en-US" sz="1200" b="0" i="0" kern="1200" dirty="0">
                <a:solidFill>
                  <a:schemeClr val="tx1"/>
                </a:solidFill>
                <a:effectLst/>
                <a:latin typeface="MS PGothic" panose="020B0600070205080204" pitchFamily="34" charset="-128"/>
                <a:ea typeface="+mn-ea"/>
                <a:cs typeface="+mn-cs"/>
              </a:rPr>
              <a:t>X%</a:t>
            </a:r>
            <a:r>
              <a:rPr lang="ja-JP" altLang="en-US" sz="1200" b="0" i="0" kern="1200" dirty="0">
                <a:solidFill>
                  <a:schemeClr val="tx1"/>
                </a:solidFill>
                <a:effectLst/>
                <a:latin typeface="MS PGothic" panose="020B0600070205080204" pitchFamily="34" charset="-128"/>
                <a:ea typeface="+mn-ea"/>
                <a:cs typeface="+mn-cs"/>
              </a:rPr>
              <a:t>を達成しています。皆さんのクラブが「夢を拓く」を通じて支援する女児一人ひとりが、今後もこの目標人数に加算されていきます。</a:t>
            </a:r>
            <a:endParaRPr lang="en-US" sz="1200" b="0" i="0" kern="1200" dirty="0">
              <a:solidFill>
                <a:schemeClr val="tx1"/>
              </a:solidFill>
              <a:effectLst/>
              <a:latin typeface="MS PGothic" panose="020B0600070205080204" pitchFamily="34" charset="-128"/>
              <a:ea typeface="+mn-ea"/>
              <a:cs typeface="+mn-cs"/>
            </a:endParaRPr>
          </a:p>
          <a:p>
            <a:r>
              <a:rPr lang="en-US" sz="1200" b="0" i="0" kern="1200" dirty="0">
                <a:solidFill>
                  <a:schemeClr val="tx1"/>
                </a:solidFill>
                <a:effectLst/>
                <a:latin typeface="MS PGothic" panose="020B0600070205080204" pitchFamily="34" charset="-128"/>
                <a:ea typeface="+mn-ea"/>
                <a:cs typeface="+mn-cs"/>
              </a:rPr>
              <a:t> </a:t>
            </a:r>
          </a:p>
          <a:p>
            <a:r>
              <a:rPr lang="ja-JP" altLang="en-US" sz="1200" b="0" i="0" kern="1200" dirty="0">
                <a:solidFill>
                  <a:schemeClr val="tx1"/>
                </a:solidFill>
                <a:effectLst/>
                <a:latin typeface="MS PGothic" panose="020B0600070205080204" pitchFamily="34" charset="-128"/>
                <a:ea typeface="+mn-ea"/>
                <a:cs typeface="+mn-cs"/>
              </a:rPr>
              <a:t>では、プログラムを立ち上げる方法、そしてすでに実施しているプログラムを成長・拡大させる方法についてお話ししてまいります。</a:t>
            </a:r>
            <a:endParaRPr lang="en-US" sz="1200" b="0" i="0" kern="1200" dirty="0">
              <a:solidFill>
                <a:schemeClr val="tx1"/>
              </a:solidFill>
              <a:effectLst/>
              <a:latin typeface="MS PGothic" panose="020B0600070205080204" pitchFamily="34" charset="-128"/>
              <a:ea typeface="+mn-ea"/>
              <a:cs typeface="+mn-cs"/>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ja-JP" altLang="en-US" sz="1200" b="0" i="0" kern="1200" dirty="0">
                <a:solidFill>
                  <a:schemeClr val="tx1"/>
                </a:solidFill>
                <a:effectLst/>
                <a:latin typeface="MS PGothic" panose="020B0600070205080204" pitchFamily="34" charset="-128"/>
                <a:ea typeface="+mn-ea"/>
                <a:cs typeface="+mn-cs"/>
              </a:rPr>
              <a:t>具体的には、「夢を拓く」プロジェクトの新たな立ち上げ、あるいは既存のプロジェクトの拡大に向けた手順を特定していきます。 </a:t>
            </a:r>
            <a:endParaRPr lang="en-US" sz="1200" b="0" i="0" kern="1200" dirty="0">
              <a:solidFill>
                <a:schemeClr val="tx1"/>
              </a:solidFill>
              <a:effectLst/>
              <a:latin typeface="MS PGothic" panose="020B0600070205080204" pitchFamily="34" charset="-128"/>
              <a:ea typeface="+mn-ea"/>
              <a:cs typeface="+mn-cs"/>
            </a:endParaRPr>
          </a:p>
          <a:p>
            <a:r>
              <a:rPr lang="en-US" sz="1200" b="0" i="0" kern="1200" dirty="0">
                <a:solidFill>
                  <a:schemeClr val="tx1"/>
                </a:solidFill>
                <a:effectLst/>
                <a:latin typeface="MS PGothic" panose="020B0600070205080204" pitchFamily="34" charset="-128"/>
                <a:ea typeface="+mn-ea"/>
                <a:cs typeface="+mn-cs"/>
              </a:rPr>
              <a:t> </a:t>
            </a:r>
          </a:p>
          <a:p>
            <a:r>
              <a:rPr lang="ja-JP" altLang="en-US" sz="1200" b="0" i="0" kern="1200" dirty="0">
                <a:solidFill>
                  <a:schemeClr val="tx1"/>
                </a:solidFill>
                <a:effectLst/>
                <a:latin typeface="MS PGothic" panose="020B0600070205080204" pitchFamily="34" charset="-128"/>
                <a:ea typeface="+mn-ea"/>
                <a:cs typeface="+mn-cs"/>
              </a:rPr>
              <a:t>クラブでの「夢を拓く」プロジェクトの立ち上げを阻む障壁を乗り越えるための戦略を探ります。 </a:t>
            </a:r>
            <a:endParaRPr lang="en-US" sz="1200" b="0" i="0" kern="1200" dirty="0">
              <a:solidFill>
                <a:schemeClr val="tx1"/>
              </a:solidFill>
              <a:effectLst/>
              <a:latin typeface="MS PGothic" panose="020B0600070205080204" pitchFamily="34" charset="-128"/>
              <a:ea typeface="+mn-ea"/>
              <a:cs typeface="+mn-cs"/>
            </a:endParaRPr>
          </a:p>
          <a:p>
            <a:r>
              <a:rPr lang="en-US" sz="1200" b="0" i="0" kern="1200" dirty="0">
                <a:solidFill>
                  <a:schemeClr val="tx1"/>
                </a:solidFill>
                <a:effectLst/>
                <a:latin typeface="MS PGothic" panose="020B0600070205080204" pitchFamily="34" charset="-128"/>
                <a:ea typeface="+mn-ea"/>
                <a:cs typeface="+mn-cs"/>
              </a:rPr>
              <a:t> </a:t>
            </a:r>
          </a:p>
          <a:p>
            <a:r>
              <a:rPr lang="ja-JP" altLang="en-US" sz="1200" b="0" i="0" kern="1200" dirty="0">
                <a:solidFill>
                  <a:schemeClr val="tx1"/>
                </a:solidFill>
                <a:effectLst/>
                <a:latin typeface="MS PGothic" panose="020B0600070205080204" pitchFamily="34" charset="-128"/>
                <a:ea typeface="+mn-ea"/>
                <a:cs typeface="+mn-cs"/>
              </a:rPr>
              <a:t>クラブがプロジェクトを立案してより多くの女児を参加させるにあたり役立つツールやリソースを特定します。</a:t>
            </a:r>
            <a:endParaRPr lang="en-US" sz="1200" b="0" i="0" kern="1200" dirty="0">
              <a:solidFill>
                <a:schemeClr val="tx1"/>
              </a:solidFill>
              <a:effectLst/>
              <a:latin typeface="MS PGothic" panose="020B0600070205080204" pitchFamily="34" charset="-128"/>
              <a:ea typeface="+mn-ea"/>
              <a:cs typeface="+mn-cs"/>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ja-JP" altLang="en-US" sz="1200" b="0" i="0" kern="1200" dirty="0">
                <a:solidFill>
                  <a:schemeClr val="tx1"/>
                </a:solidFill>
                <a:effectLst/>
                <a:latin typeface="MS PGothic" panose="020B0600070205080204" pitchFamily="34" charset="-128"/>
                <a:ea typeface="+mn-ea"/>
                <a:cs typeface="+mn-cs"/>
              </a:rPr>
              <a:t>初心者の方にとっても経験豊富な方にとっても、「夢を拓く」クラブツールキットは、必要な情報がすべて揃った頼れるリソースとなります。よくある質問、計画ガイド、カリキュラムガイド、評価・報告ガイド、そしてダウンロードとカスタマイズが可能なリソースへのリンクが、ツールキットには含まれます。クラブ年度ごとに内容が更新されるため、必ず最新版のツールキットをご使用ください。</a:t>
            </a:r>
            <a:endParaRPr lang="en-US" sz="1200" b="0" i="0" kern="1200" dirty="0">
              <a:solidFill>
                <a:schemeClr val="tx1"/>
              </a:solidFill>
              <a:effectLst/>
              <a:latin typeface="MS PGothic" panose="020B0600070205080204" pitchFamily="34" charset="-128"/>
              <a:ea typeface="+mn-ea"/>
              <a:cs typeface="+mn-cs"/>
            </a:endParaRPr>
          </a:p>
          <a:p>
            <a:r>
              <a:rPr lang="en-US" sz="1200" b="0" i="0" kern="1200" dirty="0">
                <a:solidFill>
                  <a:schemeClr val="tx1"/>
                </a:solidFill>
                <a:effectLst/>
                <a:latin typeface="MS PGothic" panose="020B0600070205080204" pitchFamily="34" charset="-128"/>
                <a:ea typeface="+mn-ea"/>
                <a:cs typeface="+mn-cs"/>
              </a:rPr>
              <a:t> </a:t>
            </a:r>
          </a:p>
          <a:p>
            <a:r>
              <a:rPr lang="en-US" sz="1200" b="0" i="0" kern="1200" dirty="0">
                <a:solidFill>
                  <a:schemeClr val="tx1"/>
                </a:solidFill>
                <a:effectLst/>
                <a:latin typeface="MS PGothic" panose="020B0600070205080204" pitchFamily="34" charset="-128"/>
                <a:ea typeface="+mn-ea"/>
                <a:cs typeface="+mn-cs"/>
              </a:rPr>
              <a:t>QR</a:t>
            </a:r>
            <a:r>
              <a:rPr lang="ja-JP" altLang="en-US" sz="1200" b="0" i="0" kern="1200" dirty="0">
                <a:solidFill>
                  <a:schemeClr val="tx1"/>
                </a:solidFill>
                <a:effectLst/>
                <a:latin typeface="MS PGothic" panose="020B0600070205080204" pitchFamily="34" charset="-128"/>
                <a:ea typeface="+mn-ea"/>
                <a:cs typeface="+mn-cs"/>
              </a:rPr>
              <a:t>コードをスキャンすると、お使いのデバイスからツールキットに直接アクセスできます。</a:t>
            </a:r>
            <a:endParaRPr lang="en-US" sz="1200" b="0" i="0" kern="1200" dirty="0">
              <a:solidFill>
                <a:schemeClr val="tx1"/>
              </a:solidFill>
              <a:effectLst/>
              <a:latin typeface="MS PGothic" panose="020B0600070205080204" pitchFamily="34" charset="-128"/>
              <a:ea typeface="+mn-ea"/>
              <a:cs typeface="+mn-cs"/>
            </a:endParaRPr>
          </a:p>
          <a:p>
            <a:r>
              <a:rPr lang="en-US" sz="1200" b="0" i="0" kern="1200" dirty="0">
                <a:solidFill>
                  <a:schemeClr val="tx1"/>
                </a:solidFill>
                <a:effectLst/>
                <a:latin typeface="MS PGothic" panose="020B0600070205080204" pitchFamily="34" charset="-128"/>
                <a:ea typeface="+mn-ea"/>
                <a:cs typeface="+mn-cs"/>
              </a:rPr>
              <a:t> </a:t>
            </a:r>
          </a:p>
          <a:p>
            <a:r>
              <a:rPr lang="ja-JP" altLang="en-US" sz="1200" b="0" i="0" kern="1200" dirty="0">
                <a:solidFill>
                  <a:schemeClr val="tx1"/>
                </a:solidFill>
                <a:effectLst/>
                <a:latin typeface="MS PGothic" panose="020B0600070205080204" pitchFamily="34" charset="-128"/>
                <a:ea typeface="+mn-ea"/>
                <a:cs typeface="+mn-cs"/>
              </a:rPr>
              <a:t>新たにプロジェクトを立ち上げる方は、まずはじめにクイックスタートガイドをご覧ください。ダウンロードして印刷するか、デジタルで記入できます。この資料を使うことで、初日から効率的に作業に取り組むことができます。</a:t>
            </a:r>
            <a:endParaRPr lang="en-US" sz="1200" b="0" i="0" kern="1200" dirty="0">
              <a:solidFill>
                <a:schemeClr val="tx1"/>
              </a:solidFill>
              <a:effectLst/>
              <a:latin typeface="MS PGothic" panose="020B0600070205080204" pitchFamily="34" charset="-128"/>
              <a:ea typeface="+mn-ea"/>
              <a:cs typeface="+mn-cs"/>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ja-JP" altLang="en-US" sz="1200" b="0" i="0" kern="1200" dirty="0">
                <a:solidFill>
                  <a:schemeClr val="tx1"/>
                </a:solidFill>
                <a:effectLst/>
                <a:latin typeface="MS PGothic" panose="020B0600070205080204" pitchFamily="34" charset="-128"/>
                <a:ea typeface="+mn-ea"/>
                <a:cs typeface="+mn-cs"/>
              </a:rPr>
              <a:t>まず最初のステップとして推奨されているのは、計画委員会の立ち上げです。参加に興味を持っているクラブ会員は誰か？「夢を拓く」クラブ委員長を務める能力を持つ人物は誰か？</a:t>
            </a:r>
            <a:endParaRPr lang="en-US" sz="1200" b="0" i="0" kern="1200" dirty="0">
              <a:solidFill>
                <a:schemeClr val="tx1"/>
              </a:solidFill>
              <a:effectLst/>
              <a:latin typeface="MS PGothic" panose="020B0600070205080204" pitchFamily="34" charset="-128"/>
              <a:ea typeface="+mn-ea"/>
              <a:cs typeface="+mn-cs"/>
            </a:endParaRPr>
          </a:p>
          <a:p>
            <a:r>
              <a:rPr lang="en-US" sz="1200" b="0" i="0" kern="1200" dirty="0">
                <a:solidFill>
                  <a:schemeClr val="tx1"/>
                </a:solidFill>
                <a:effectLst/>
                <a:latin typeface="MS PGothic" panose="020B0600070205080204" pitchFamily="34" charset="-128"/>
                <a:ea typeface="+mn-ea"/>
                <a:cs typeface="+mn-cs"/>
              </a:rPr>
              <a:t> </a:t>
            </a:r>
          </a:p>
          <a:p>
            <a:r>
              <a:rPr lang="ja-JP" altLang="en-US" sz="1200" b="0" i="0" kern="1200" dirty="0">
                <a:solidFill>
                  <a:schemeClr val="tx1"/>
                </a:solidFill>
                <a:effectLst/>
                <a:latin typeface="MS PGothic" panose="020B0600070205080204" pitchFamily="34" charset="-128"/>
                <a:ea typeface="+mn-ea"/>
                <a:cs typeface="+mn-cs"/>
              </a:rPr>
              <a:t>会員数の対応力や人手の不足は</a:t>
            </a:r>
            <a:r>
              <a:rPr lang="ja-JP" altLang="en-US" sz="1200" b="0" i="1" kern="1200" dirty="0">
                <a:solidFill>
                  <a:schemeClr val="tx1"/>
                </a:solidFill>
                <a:effectLst/>
                <a:latin typeface="MS PGothic" panose="020B0600070205080204" pitchFamily="34" charset="-128"/>
                <a:ea typeface="+mn-ea"/>
                <a:cs typeface="+mn-cs"/>
              </a:rPr>
              <a:t>、</a:t>
            </a:r>
            <a:r>
              <a:rPr lang="ja-JP" altLang="en-US" sz="1200" b="0" i="0" kern="1200" dirty="0">
                <a:solidFill>
                  <a:schemeClr val="tx1"/>
                </a:solidFill>
                <a:effectLst/>
                <a:latin typeface="MS PGothic" panose="020B0600070205080204" pitchFamily="34" charset="-128"/>
                <a:ea typeface="+mn-ea"/>
                <a:cs typeface="+mn-cs"/>
              </a:rPr>
              <a:t>「夢を拓く」プロジェクトを実施する上で直面することの多い障壁であり、特に小規模なクラブにとっては深刻な問題となります。しかし、大規模なチームは必要ありません。まずは少人数のチームで始めましょう。</a:t>
            </a:r>
            <a:r>
              <a:rPr lang="en-US" sz="1200" b="0" i="0" kern="1200" dirty="0">
                <a:solidFill>
                  <a:schemeClr val="tx1"/>
                </a:solidFill>
                <a:effectLst/>
                <a:latin typeface="MS PGothic" panose="020B0600070205080204" pitchFamily="34" charset="-128"/>
                <a:ea typeface="+mn-ea"/>
                <a:cs typeface="+mn-cs"/>
              </a:rPr>
              <a:t>1</a:t>
            </a:r>
            <a:r>
              <a:rPr lang="ja-JP" altLang="en-US" sz="1200" b="0" i="0" kern="1200" dirty="0">
                <a:solidFill>
                  <a:schemeClr val="tx1"/>
                </a:solidFill>
                <a:effectLst/>
                <a:latin typeface="MS PGothic" panose="020B0600070205080204" pitchFamily="34" charset="-128"/>
                <a:ea typeface="+mn-ea"/>
                <a:cs typeface="+mn-cs"/>
              </a:rPr>
              <a:t>回のセッション。</a:t>
            </a:r>
            <a:r>
              <a:rPr lang="en-US" sz="1200" b="0" i="0" kern="1200" dirty="0">
                <a:solidFill>
                  <a:schemeClr val="tx1"/>
                </a:solidFill>
                <a:effectLst/>
                <a:latin typeface="MS PGothic" panose="020B0600070205080204" pitchFamily="34" charset="-128"/>
                <a:ea typeface="+mn-ea"/>
                <a:cs typeface="+mn-cs"/>
              </a:rPr>
              <a:t>1</a:t>
            </a:r>
            <a:r>
              <a:rPr lang="ja-JP" altLang="en-US" sz="1200" b="0" i="0" kern="1200" dirty="0">
                <a:solidFill>
                  <a:schemeClr val="tx1"/>
                </a:solidFill>
                <a:effectLst/>
                <a:latin typeface="MS PGothic" panose="020B0600070205080204" pitchFamily="34" charset="-128"/>
                <a:ea typeface="+mn-ea"/>
                <a:cs typeface="+mn-cs"/>
              </a:rPr>
              <a:t>つの女児グループさえあれば、「夢を拓く」プロジェクトを立ち上げるのには十分です。</a:t>
            </a:r>
            <a:endParaRPr lang="en-US" sz="1200" b="0" i="0" kern="1200" dirty="0">
              <a:solidFill>
                <a:schemeClr val="tx1"/>
              </a:solidFill>
              <a:effectLst/>
              <a:latin typeface="MS PGothic" panose="020B0600070205080204" pitchFamily="34" charset="-128"/>
              <a:ea typeface="+mn-ea"/>
              <a:cs typeface="+mn-cs"/>
            </a:endParaRPr>
          </a:p>
          <a:p>
            <a:r>
              <a:rPr lang="en-US" sz="1200" b="0" i="0" kern="1200" dirty="0">
                <a:solidFill>
                  <a:schemeClr val="tx1"/>
                </a:solidFill>
                <a:effectLst/>
                <a:latin typeface="MS PGothic" panose="020B0600070205080204" pitchFamily="34" charset="-128"/>
                <a:ea typeface="+mn-ea"/>
                <a:cs typeface="+mn-cs"/>
              </a:rPr>
              <a:t> </a:t>
            </a:r>
          </a:p>
          <a:p>
            <a:r>
              <a:rPr lang="ja-JP" altLang="en-US" sz="1200" b="0" i="0" kern="1200" dirty="0">
                <a:solidFill>
                  <a:schemeClr val="tx1"/>
                </a:solidFill>
                <a:effectLst/>
                <a:latin typeface="MS PGothic" panose="020B0600070205080204" pitchFamily="34" charset="-128"/>
                <a:ea typeface="+mn-ea"/>
                <a:cs typeface="+mn-cs"/>
              </a:rPr>
              <a:t>まだプログラムに関わっていない会員の中に、このプログラムで活力を発揮できそうな方がいないか考えてみましょう。 </a:t>
            </a:r>
            <a:endParaRPr lang="en-US" sz="1200" b="0" i="0" kern="1200" dirty="0">
              <a:solidFill>
                <a:schemeClr val="tx1"/>
              </a:solidFill>
              <a:effectLst/>
              <a:latin typeface="MS PGothic" panose="020B0600070205080204" pitchFamily="34" charset="-128"/>
              <a:ea typeface="+mn-ea"/>
              <a:cs typeface="+mn-cs"/>
            </a:endParaRPr>
          </a:p>
          <a:p>
            <a:r>
              <a:rPr lang="ja-JP" altLang="en-US" sz="1200" b="0" i="0" kern="1200" dirty="0">
                <a:solidFill>
                  <a:schemeClr val="tx1"/>
                </a:solidFill>
                <a:effectLst/>
                <a:latin typeface="MS PGothic" panose="020B0600070205080204" pitchFamily="34" charset="-128"/>
                <a:ea typeface="+mn-ea"/>
                <a:cs typeface="+mn-cs"/>
              </a:rPr>
              <a:t>会員の参加を促すために、提供できるインセンティブは何かありますか？ボランティアの募集対象を会員だけに限定しないようにしましょう。これらのプロジェクトは、新会員候補者、地元の企業、その他の支援者をボランティアとして巻き込むための強力なツールにもなります。 </a:t>
            </a:r>
            <a:endParaRPr lang="en-US" sz="1200" b="0" i="0" kern="1200" dirty="0">
              <a:solidFill>
                <a:schemeClr val="tx1"/>
              </a:solidFill>
              <a:effectLst/>
              <a:latin typeface="MS PGothic" panose="020B0600070205080204" pitchFamily="34" charset="-128"/>
              <a:ea typeface="+mn-ea"/>
              <a:cs typeface="+mn-cs"/>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ja-JP" altLang="en-US" sz="1200" b="0" i="0" kern="1200" dirty="0">
                <a:solidFill>
                  <a:schemeClr val="tx1"/>
                </a:solidFill>
                <a:effectLst/>
                <a:latin typeface="MS PGothic" panose="020B0600070205080204" pitchFamily="34" charset="-128"/>
                <a:ea typeface="+mn-ea"/>
                <a:cs typeface="+mn-cs"/>
              </a:rPr>
              <a:t>次のステップに進む準備ができたら、地域社会についての理解を深め、パートナーを探しましょう。</a:t>
            </a:r>
            <a:endParaRPr lang="en-US" sz="1200" b="0" i="0" kern="1200" dirty="0">
              <a:solidFill>
                <a:schemeClr val="tx1"/>
              </a:solidFill>
              <a:effectLst/>
              <a:latin typeface="MS PGothic" panose="020B0600070205080204" pitchFamily="34" charset="-128"/>
              <a:ea typeface="+mn-ea"/>
              <a:cs typeface="+mn-cs"/>
            </a:endParaRPr>
          </a:p>
          <a:p>
            <a:r>
              <a:rPr lang="en-US" sz="1200" b="0" i="0" kern="1200" dirty="0">
                <a:solidFill>
                  <a:schemeClr val="tx1"/>
                </a:solidFill>
                <a:effectLst/>
                <a:latin typeface="MS PGothic" panose="020B0600070205080204" pitchFamily="34" charset="-128"/>
                <a:ea typeface="+mn-ea"/>
                <a:cs typeface="+mn-cs"/>
              </a:rPr>
              <a:t> </a:t>
            </a:r>
          </a:p>
          <a:p>
            <a:r>
              <a:rPr lang="ja-JP" altLang="en-US" sz="1200" b="0" i="0" kern="1200" dirty="0">
                <a:solidFill>
                  <a:schemeClr val="tx1"/>
                </a:solidFill>
                <a:effectLst/>
                <a:latin typeface="MS PGothic" panose="020B0600070205080204" pitchFamily="34" charset="-128"/>
                <a:ea typeface="+mn-ea"/>
                <a:cs typeface="+mn-cs"/>
              </a:rPr>
              <a:t>まずは、地域社会評価を実施します。地域社会の女児らは、どのようなニーズを抱えていますか？「夢を拓く」プロジェクトは</a:t>
            </a:r>
            <a:r>
              <a:rPr lang="ja-JP" altLang="en-US" sz="1200" b="0" i="1" kern="1200" dirty="0">
                <a:solidFill>
                  <a:schemeClr val="tx1"/>
                </a:solidFill>
                <a:effectLst/>
                <a:latin typeface="MS PGothic" panose="020B0600070205080204" pitchFamily="34" charset="-128"/>
                <a:ea typeface="+mn-ea"/>
                <a:cs typeface="+mn-cs"/>
              </a:rPr>
              <a:t>、</a:t>
            </a:r>
            <a:r>
              <a:rPr lang="ja-JP" altLang="en-US" sz="1200" b="0" i="0" kern="1200" dirty="0">
                <a:solidFill>
                  <a:schemeClr val="tx1"/>
                </a:solidFill>
                <a:effectLst/>
                <a:latin typeface="MS PGothic" panose="020B0600070205080204" pitchFamily="34" charset="-128"/>
                <a:ea typeface="+mn-ea"/>
                <a:cs typeface="+mn-cs"/>
              </a:rPr>
              <a:t>これらのニーズにどのように応えることができるのでしょうか？</a:t>
            </a:r>
            <a:endParaRPr lang="en-US" sz="1200" b="0" i="0" kern="1200" dirty="0">
              <a:solidFill>
                <a:schemeClr val="tx1"/>
              </a:solidFill>
              <a:effectLst/>
              <a:latin typeface="MS PGothic" panose="020B0600070205080204" pitchFamily="34" charset="-128"/>
              <a:ea typeface="+mn-ea"/>
              <a:cs typeface="+mn-cs"/>
            </a:endParaRPr>
          </a:p>
          <a:p>
            <a:r>
              <a:rPr lang="en-US" sz="1200" b="0" i="0" kern="1200" dirty="0">
                <a:solidFill>
                  <a:schemeClr val="tx1"/>
                </a:solidFill>
                <a:effectLst/>
                <a:latin typeface="MS PGothic" panose="020B0600070205080204" pitchFamily="34" charset="-128"/>
                <a:ea typeface="+mn-ea"/>
                <a:cs typeface="+mn-cs"/>
              </a:rPr>
              <a:t> </a:t>
            </a:r>
          </a:p>
          <a:p>
            <a:r>
              <a:rPr lang="ja-JP" altLang="en-US" sz="1200" b="0" i="0" kern="1200" dirty="0">
                <a:solidFill>
                  <a:schemeClr val="tx1"/>
                </a:solidFill>
                <a:effectLst/>
                <a:latin typeface="MS PGothic" panose="020B0600070205080204" pitchFamily="34" charset="-128"/>
                <a:ea typeface="+mn-ea"/>
                <a:cs typeface="+mn-cs"/>
              </a:rPr>
              <a:t>ご自身の地域社会に、</a:t>
            </a:r>
            <a:r>
              <a:rPr lang="en-US" sz="1200" b="0" i="0" kern="1200" dirty="0">
                <a:solidFill>
                  <a:schemeClr val="tx1"/>
                </a:solidFill>
                <a:effectLst/>
                <a:latin typeface="MS PGothic" panose="020B0600070205080204" pitchFamily="34" charset="-128"/>
                <a:ea typeface="+mn-ea"/>
                <a:cs typeface="+mn-cs"/>
              </a:rPr>
              <a:t>10</a:t>
            </a:r>
            <a:r>
              <a:rPr lang="ja-JP" altLang="en-US" sz="1200" b="0" i="0" kern="1200" dirty="0">
                <a:solidFill>
                  <a:schemeClr val="tx1"/>
                </a:solidFill>
                <a:effectLst/>
                <a:latin typeface="MS PGothic" panose="020B0600070205080204" pitchFamily="34" charset="-128"/>
                <a:ea typeface="+mn-ea"/>
                <a:cs typeface="+mn-cs"/>
              </a:rPr>
              <a:t>代の女児を対象とするプロジェクトがほかにもすでに存在するかどうか調べてみましょう。「夢を拓く」は、既存のプログラムを補完する良いツールとなるかもしれません。</a:t>
            </a:r>
            <a:endParaRPr lang="en-US" sz="1200" b="0" i="0" kern="1200" dirty="0">
              <a:solidFill>
                <a:schemeClr val="tx1"/>
              </a:solidFill>
              <a:effectLst/>
              <a:latin typeface="MS PGothic" panose="020B0600070205080204" pitchFamily="34" charset="-128"/>
              <a:ea typeface="+mn-ea"/>
              <a:cs typeface="+mn-cs"/>
            </a:endParaRPr>
          </a:p>
          <a:p>
            <a:r>
              <a:rPr lang="en-US" sz="1200" b="0" i="0" kern="1200" dirty="0">
                <a:solidFill>
                  <a:schemeClr val="tx1"/>
                </a:solidFill>
                <a:effectLst/>
                <a:latin typeface="MS PGothic" panose="020B0600070205080204" pitchFamily="34" charset="-128"/>
                <a:ea typeface="+mn-ea"/>
                <a:cs typeface="+mn-cs"/>
              </a:rPr>
              <a:t> </a:t>
            </a:r>
          </a:p>
          <a:p>
            <a:r>
              <a:rPr lang="ja-JP" altLang="en-US" sz="1200" b="0" i="0" kern="1200" dirty="0">
                <a:solidFill>
                  <a:schemeClr val="tx1"/>
                </a:solidFill>
                <a:effectLst/>
                <a:latin typeface="MS PGothic" panose="020B0600070205080204" pitchFamily="34" charset="-128"/>
                <a:ea typeface="+mn-ea"/>
                <a:cs typeface="+mn-cs"/>
              </a:rPr>
              <a:t>私たちは、プログラムのカリキュラムを柔軟性のあるものに設計しています。プログラムの軸となるメッセージと目的が維持されている限り、地域社会のニーズや地元の文化に適合するよう内容を調整していただいて構いません。</a:t>
            </a:r>
            <a:endParaRPr lang="en-US" sz="1200" b="0" i="0" kern="1200" dirty="0">
              <a:solidFill>
                <a:schemeClr val="tx1"/>
              </a:solidFill>
              <a:effectLst/>
              <a:latin typeface="MS PGothic" panose="020B0600070205080204" pitchFamily="34" charset="-128"/>
              <a:ea typeface="+mn-ea"/>
              <a:cs typeface="+mn-cs"/>
            </a:endParaRPr>
          </a:p>
          <a:p>
            <a:r>
              <a:rPr lang="ja-JP" altLang="en-US" sz="1200" b="0" i="0" kern="1200" dirty="0">
                <a:solidFill>
                  <a:schemeClr val="tx1"/>
                </a:solidFill>
                <a:effectLst/>
                <a:latin typeface="MS PGothic" panose="020B0600070205080204" pitchFamily="34" charset="-128"/>
                <a:ea typeface="+mn-ea"/>
                <a:cs typeface="+mn-cs"/>
              </a:rPr>
              <a:t>カリキュラムをお求めの場合は、</a:t>
            </a:r>
            <a:r>
              <a:rPr lang="en-US" sz="1200" b="0" i="0" u="sng" kern="1200" dirty="0">
                <a:solidFill>
                  <a:schemeClr val="tx1"/>
                </a:solidFill>
                <a:effectLst/>
                <a:latin typeface="MS PGothic" panose="020B0600070205080204" pitchFamily="34" charset="-128"/>
                <a:ea typeface="+mn-ea"/>
                <a:cs typeface="+mn-cs"/>
                <a:hlinkClick r:id="rId3"/>
              </a:rPr>
              <a:t>program@soroptimist.org</a:t>
            </a:r>
            <a:r>
              <a:rPr lang="ja-JP" altLang="en-US" sz="1200" b="0" i="0" kern="1200" dirty="0">
                <a:solidFill>
                  <a:schemeClr val="tx1"/>
                </a:solidFill>
                <a:effectLst/>
                <a:latin typeface="MS PGothic" panose="020B0600070205080204" pitchFamily="34" charset="-128"/>
                <a:ea typeface="+mn-ea"/>
                <a:cs typeface="+mn-cs"/>
              </a:rPr>
              <a:t>まで</a:t>
            </a:r>
            <a:r>
              <a:rPr lang="en-US" sz="1200" b="0" i="0" kern="1200" dirty="0">
                <a:solidFill>
                  <a:schemeClr val="tx1"/>
                </a:solidFill>
                <a:effectLst/>
                <a:latin typeface="MS PGothic" panose="020B0600070205080204" pitchFamily="34" charset="-128"/>
                <a:ea typeface="+mn-ea"/>
                <a:cs typeface="+mn-cs"/>
              </a:rPr>
              <a:t>e</a:t>
            </a:r>
            <a:r>
              <a:rPr lang="ja-JP" altLang="en-US" sz="1200" b="0" i="0" kern="1200" dirty="0">
                <a:solidFill>
                  <a:schemeClr val="tx1"/>
                </a:solidFill>
                <a:effectLst/>
                <a:latin typeface="MS PGothic" panose="020B0600070205080204" pitchFamily="34" charset="-128"/>
                <a:ea typeface="+mn-ea"/>
                <a:cs typeface="+mn-cs"/>
              </a:rPr>
              <a:t>メールでお問い合わせください。</a:t>
            </a:r>
            <a:endParaRPr lang="en-US" sz="1200" b="0" i="0" kern="1200" dirty="0">
              <a:solidFill>
                <a:schemeClr val="tx1"/>
              </a:solidFill>
              <a:effectLst/>
              <a:latin typeface="MS PGothic" panose="020B0600070205080204" pitchFamily="34" charset="-128"/>
              <a:ea typeface="+mn-ea"/>
              <a:cs typeface="+mn-cs"/>
            </a:endParaRPr>
          </a:p>
          <a:p>
            <a:r>
              <a:rPr lang="en-US" sz="1200" b="0" i="0" kern="1200" dirty="0">
                <a:solidFill>
                  <a:schemeClr val="tx1"/>
                </a:solidFill>
                <a:effectLst/>
                <a:latin typeface="MS PGothic" panose="020B0600070205080204" pitchFamily="34" charset="-128"/>
                <a:ea typeface="+mn-ea"/>
                <a:cs typeface="+mn-cs"/>
              </a:rPr>
              <a:t> </a:t>
            </a:r>
          </a:p>
          <a:p>
            <a:r>
              <a:rPr lang="en-US" sz="1200" b="0" i="0" kern="1200" dirty="0">
                <a:solidFill>
                  <a:schemeClr val="tx1"/>
                </a:solidFill>
                <a:effectLst/>
                <a:latin typeface="MS PGothic" panose="020B0600070205080204" pitchFamily="34" charset="-128"/>
                <a:ea typeface="+mn-ea"/>
                <a:cs typeface="+mn-cs"/>
              </a:rPr>
              <a:t>10</a:t>
            </a:r>
            <a:r>
              <a:rPr lang="ja-JP" altLang="en-US" sz="1200" b="0" i="0" kern="1200" dirty="0">
                <a:solidFill>
                  <a:schemeClr val="tx1"/>
                </a:solidFill>
                <a:effectLst/>
                <a:latin typeface="MS PGothic" panose="020B0600070205080204" pitchFamily="34" charset="-128"/>
                <a:ea typeface="+mn-ea"/>
                <a:cs typeface="+mn-cs"/>
              </a:rPr>
              <a:t>代の女児との活動をクラブですでに行っている場合でも、ゼロからやり直す必要はありません。「夢を拓く」の要素を現行の活動に加えてください。少なくとも</a:t>
            </a:r>
            <a:r>
              <a:rPr lang="en-US" sz="1200" b="0" i="0" kern="1200" dirty="0">
                <a:solidFill>
                  <a:schemeClr val="tx1"/>
                </a:solidFill>
                <a:effectLst/>
                <a:latin typeface="MS PGothic" panose="020B0600070205080204" pitchFamily="34" charset="-128"/>
                <a:ea typeface="+mn-ea"/>
                <a:cs typeface="+mn-cs"/>
              </a:rPr>
              <a:t>1</a:t>
            </a:r>
            <a:r>
              <a:rPr lang="ja-JP" altLang="en-US" sz="1200" b="0" i="0" kern="1200" dirty="0">
                <a:solidFill>
                  <a:schemeClr val="tx1"/>
                </a:solidFill>
                <a:effectLst/>
                <a:latin typeface="MS PGothic" panose="020B0600070205080204" pitchFamily="34" charset="-128"/>
                <a:ea typeface="+mn-ea"/>
                <a:cs typeface="+mn-cs"/>
              </a:rPr>
              <a:t>回のセッションが含まれていれば、プロジェクトは正式にカウントされます。 </a:t>
            </a:r>
            <a:endParaRPr lang="en-US" sz="1200" b="0" i="0" kern="1200" dirty="0">
              <a:solidFill>
                <a:schemeClr val="tx1"/>
              </a:solidFill>
              <a:effectLst/>
              <a:latin typeface="MS PGothic" panose="020B0600070205080204" pitchFamily="34" charset="-128"/>
              <a:ea typeface="+mn-ea"/>
              <a:cs typeface="+mn-cs"/>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ja-JP" altLang="en-US" sz="1200" b="0" i="0" kern="1200" dirty="0">
                <a:solidFill>
                  <a:schemeClr val="tx1"/>
                </a:solidFill>
                <a:effectLst/>
                <a:latin typeface="MS PGothic" panose="020B0600070205080204" pitchFamily="34" charset="-128"/>
                <a:ea typeface="+mn-ea"/>
                <a:cs typeface="+mn-cs"/>
              </a:rPr>
              <a:t>では、パートナー探しについてお話しします。まずは、すでにご存知の方々をあたってみましょう。周囲の社会的ネットワークを探ってみましょう。若者の団体、図書館、公民館などは、パートナーシップを探すのに最適です。すでにパートナーシップを築いているクラブをリジョン委員長が紹介してくれる場合もあります。その場合は、パートナーシップを構築した敬意を共有してもらいましょう。</a:t>
            </a:r>
            <a:endParaRPr lang="en-US" sz="1200" b="0" i="0" kern="1200" dirty="0">
              <a:solidFill>
                <a:schemeClr val="tx1"/>
              </a:solidFill>
              <a:effectLst/>
              <a:latin typeface="MS PGothic" panose="020B0600070205080204" pitchFamily="34" charset="-128"/>
              <a:ea typeface="+mn-ea"/>
              <a:cs typeface="+mn-cs"/>
            </a:endParaRPr>
          </a:p>
          <a:p>
            <a:r>
              <a:rPr lang="en-US" sz="1200" b="0" i="0" kern="1200" dirty="0">
                <a:solidFill>
                  <a:schemeClr val="tx1"/>
                </a:solidFill>
                <a:effectLst/>
                <a:latin typeface="MS PGothic" panose="020B0600070205080204" pitchFamily="34" charset="-128"/>
                <a:ea typeface="+mn-ea"/>
                <a:cs typeface="+mn-cs"/>
              </a:rPr>
              <a:t> </a:t>
            </a:r>
          </a:p>
          <a:p>
            <a:r>
              <a:rPr lang="ja-JP" altLang="en-US" sz="1200" b="0" i="0" kern="1200" dirty="0">
                <a:solidFill>
                  <a:schemeClr val="tx1"/>
                </a:solidFill>
                <a:effectLst/>
                <a:latin typeface="MS PGothic" panose="020B0600070205080204" pitchFamily="34" charset="-128"/>
                <a:ea typeface="+mn-ea"/>
                <a:cs typeface="+mn-cs"/>
              </a:rPr>
              <a:t>初めてプロジェクトを実施する際には、十分な数の参加者を確保することが、よくある障壁の一つとなります。パートナー組織と協力して情報を広めましょう。教師やカウンセラーは、参加者を探してもらうのに最適な人材です。 </a:t>
            </a:r>
            <a:endParaRPr lang="en-US" sz="1200" b="0" i="0" kern="1200" dirty="0">
              <a:solidFill>
                <a:schemeClr val="tx1"/>
              </a:solidFill>
              <a:effectLst/>
              <a:latin typeface="MS PGothic" panose="020B0600070205080204" pitchFamily="34" charset="-128"/>
              <a:ea typeface="+mn-ea"/>
              <a:cs typeface="+mn-cs"/>
            </a:endParaRPr>
          </a:p>
          <a:p>
            <a:r>
              <a:rPr lang="ja-JP" altLang="en-US" sz="1200" b="0" i="0" kern="1200" dirty="0">
                <a:solidFill>
                  <a:schemeClr val="tx1"/>
                </a:solidFill>
                <a:effectLst/>
                <a:latin typeface="MS PGothic" panose="020B0600070205080204" pitchFamily="34" charset="-128"/>
                <a:ea typeface="+mn-ea"/>
                <a:cs typeface="+mn-cs"/>
              </a:rPr>
              <a:t>プログラムを授業時間内に導入することにより、確実に一定数の参加者を確保できるかどうかを検討してみましょう。</a:t>
            </a:r>
            <a:endParaRPr lang="en-US" sz="1200" b="0" i="0" kern="1200" dirty="0">
              <a:solidFill>
                <a:schemeClr val="tx1"/>
              </a:solidFill>
              <a:effectLst/>
              <a:latin typeface="MS PGothic" panose="020B0600070205080204" pitchFamily="34" charset="-128"/>
              <a:ea typeface="+mn-ea"/>
              <a:cs typeface="+mn-cs"/>
            </a:endParaRPr>
          </a:p>
          <a:p>
            <a:r>
              <a:rPr lang="en-US" sz="1200" b="0" i="0" kern="1200" dirty="0">
                <a:solidFill>
                  <a:schemeClr val="tx1"/>
                </a:solidFill>
                <a:effectLst/>
                <a:latin typeface="MS PGothic" panose="020B0600070205080204" pitchFamily="34" charset="-128"/>
                <a:ea typeface="+mn-ea"/>
                <a:cs typeface="+mn-cs"/>
              </a:rPr>
              <a:t> </a:t>
            </a:r>
          </a:p>
          <a:p>
            <a:r>
              <a:rPr lang="ja-JP" altLang="en-US" sz="1200" b="0" i="0" kern="1200" dirty="0">
                <a:solidFill>
                  <a:schemeClr val="tx1"/>
                </a:solidFill>
                <a:effectLst/>
                <a:latin typeface="MS PGothic" panose="020B0600070205080204" pitchFamily="34" charset="-128"/>
                <a:ea typeface="+mn-ea"/>
                <a:cs typeface="+mn-cs"/>
              </a:rPr>
              <a:t>学校関係者との繋がりを築くのは難しいケースも多く、パートナーシップを立ち上げるための第一歩を踏み出すのは困難に感じられるかもしれません。でもまずは、ご所属のクラブの中に、地域の教育機関や学区とつながりのある人物を知っている方（もしくは知り合いの知り合いでも構いません）がいないか探してみることから始めましょう。 </a:t>
            </a:r>
            <a:endParaRPr lang="en-US" sz="1200" b="0" i="0" kern="1200" dirty="0">
              <a:solidFill>
                <a:schemeClr val="tx1"/>
              </a:solidFill>
              <a:effectLst/>
              <a:latin typeface="MS PGothic" panose="020B0600070205080204" pitchFamily="34" charset="-128"/>
              <a:ea typeface="+mn-ea"/>
              <a:cs typeface="+mn-cs"/>
            </a:endParaRPr>
          </a:p>
          <a:p>
            <a:r>
              <a:rPr lang="ja-JP" altLang="en-US" sz="1200" b="0" i="0" kern="1200" dirty="0">
                <a:solidFill>
                  <a:schemeClr val="tx1"/>
                </a:solidFill>
                <a:effectLst/>
                <a:latin typeface="MS PGothic" panose="020B0600070205080204" pitchFamily="34" charset="-128"/>
                <a:ea typeface="+mn-ea"/>
                <a:cs typeface="+mn-cs"/>
              </a:rPr>
              <a:t>もし、興味は持っているものの迷いがある状況の管理者やスクールカウンセラーと連絡を取ることができたら、その方達がどのようなことを憂慮しているかを理解するよう最善を尽くしてください。たとえば、「夢を拓く」への参加を希望しているものの、放課後に女児を学校に残すと帰宅手段がなくなってしまうことを懸念している可能性があります。女児を安全に帰宅させるため、クラブはバスの乗車券を提供できますか？もしくは専属バスなどを手配できますか？発想の転換をしてみましょう！ </a:t>
            </a:r>
            <a:endParaRPr lang="en-US" sz="1200" b="0" i="0" kern="1200" dirty="0">
              <a:solidFill>
                <a:schemeClr val="tx1"/>
              </a:solidFill>
              <a:effectLst/>
              <a:latin typeface="MS PGothic" panose="020B0600070205080204" pitchFamily="34" charset="-128"/>
              <a:ea typeface="+mn-ea"/>
              <a:cs typeface="+mn-cs"/>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ja-JP" altLang="en-US" sz="1200" b="0" i="0" kern="1200" dirty="0">
                <a:solidFill>
                  <a:schemeClr val="tx1"/>
                </a:solidFill>
                <a:effectLst/>
                <a:latin typeface="MS PGothic" panose="020B0600070205080204" pitchFamily="34" charset="-128"/>
                <a:ea typeface="+mn-ea"/>
                <a:cs typeface="+mn-cs"/>
              </a:rPr>
              <a:t>プログラムへのアクセスを容易にし、女児と講演者の双方にとってより柔軟なスケジュールで対応するために、バーチャル形式やハイブリッド形式の採用をご検討ください。バーチャルの講演者やパートナーシップを採用することで、キャリアに関する幅広い視点や機会を参加者に提示することができます。オンラインプログラムなら、より低いコストでプログラムを実施できる可能性もあります。</a:t>
            </a:r>
            <a:endParaRPr lang="en-US" sz="1200" b="0" i="0" kern="1200" dirty="0">
              <a:solidFill>
                <a:schemeClr val="tx1"/>
              </a:solidFill>
              <a:effectLst/>
              <a:latin typeface="MS PGothic" panose="020B0600070205080204" pitchFamily="34" charset="-128"/>
              <a:ea typeface="+mn-ea"/>
              <a:cs typeface="+mn-cs"/>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b="0" i="0">
                <a:solidFill>
                  <a:schemeClr val="tx1">
                    <a:tint val="75000"/>
                  </a:schemeClr>
                </a:solidFill>
                <a:latin typeface="MS PGothic" panose="020B0600070205080204" pitchFamily="34" charset="-128"/>
              </a:defRPr>
            </a:lvl1pPr>
          </a:lstStyle>
          <a:p>
            <a:fld id="{1D8BD707-D9CF-40AE-B4C6-C98DA3205C09}" type="datetimeFigureOut">
              <a:rPr lang="en-US" smtClean="0"/>
              <a:pPr/>
              <a:t>8/4/2026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b="0" i="0">
                <a:solidFill>
                  <a:schemeClr val="tx1">
                    <a:tint val="75000"/>
                  </a:schemeClr>
                </a:solidFill>
                <a:latin typeface="MS PGothic" panose="020B0600070205080204" pitchFamily="34" charset="-128"/>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b="0" i="0">
                <a:solidFill>
                  <a:schemeClr val="tx1">
                    <a:tint val="75000"/>
                  </a:schemeClr>
                </a:solidFill>
                <a:latin typeface="MS PGothic" panose="020B0600070205080204" pitchFamily="34" charset="-128"/>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b="0" i="0" kern="1200">
          <a:solidFill>
            <a:schemeClr val="tx1"/>
          </a:solidFill>
          <a:latin typeface="MS PGothic" panose="020B0600070205080204" pitchFamily="34" charset="-128"/>
          <a:ea typeface="+mj-ea"/>
          <a:cs typeface="+mj-cs"/>
        </a:defRPr>
      </a:lvl1pPr>
    </p:titleStyle>
    <p:bodyStyle>
      <a:lvl1pPr marL="342900" indent="-342900" algn="l" defTabSz="914400" rtl="0" eaLnBrk="1" latinLnBrk="0" hangingPunct="1">
        <a:spcBef>
          <a:spcPct val="20000"/>
        </a:spcBef>
        <a:buFont typeface="Arial" pitchFamily="34" charset="0"/>
        <a:buChar char="•"/>
        <a:defRPr sz="3200" b="0" i="0" kern="1200">
          <a:solidFill>
            <a:schemeClr val="tx1"/>
          </a:solidFill>
          <a:latin typeface="MS PGothic" panose="020B0600070205080204" pitchFamily="34" charset="-128"/>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S PGothic" panose="020B0600070205080204" pitchFamily="34" charset="-128"/>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S PGothic" panose="020B0600070205080204" pitchFamily="34" charset="-128"/>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S PGothic" panose="020B0600070205080204" pitchFamily="34" charset="-128"/>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S PGothic" panose="020B0600070205080204" pitchFamily="34" charset="-128"/>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37.jpeg"/><Relationship Id="rId4" Type="http://schemas.openxmlformats.org/officeDocument/2006/relationships/image" Target="../media/image2.sv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9.svg"/><Relationship Id="rId7" Type="http://schemas.openxmlformats.org/officeDocument/2006/relationships/image" Target="../media/image42.sv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41.svg"/><Relationship Id="rId5" Type="http://schemas.openxmlformats.org/officeDocument/2006/relationships/image" Target="../media/image40.sv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10.png"/><Relationship Id="rId4" Type="http://schemas.openxmlformats.org/officeDocument/2006/relationships/image" Target="../media/image44.png"/></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7.png"/></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7.svg"/><Relationship Id="rId7"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2.svg"/><Relationship Id="rId9" Type="http://schemas.openxmlformats.org/officeDocument/2006/relationships/image" Target="../media/image23.svg"/></Relationships>
</file>

<file path=ppt/slides/_rels/slide7.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4.png"/><Relationship Id="rId7" Type="http://schemas.openxmlformats.org/officeDocument/2006/relationships/image" Target="../media/image27.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6.svg"/><Relationship Id="rId5" Type="http://schemas.openxmlformats.org/officeDocument/2006/relationships/image" Target="../media/image25.svg"/><Relationship Id="rId4" Type="http://schemas.openxmlformats.org/officeDocument/2006/relationships/image" Target="../media/image10.png"/><Relationship Id="rId9" Type="http://schemas.openxmlformats.org/officeDocument/2006/relationships/image" Target="../media/image29.svg"/></Relationships>
</file>

<file path=ppt/slides/_rels/slide8.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6.svg"/><Relationship Id="rId7" Type="http://schemas.openxmlformats.org/officeDocument/2006/relationships/image" Target="../media/image32.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31.svg"/><Relationship Id="rId5" Type="http://schemas.openxmlformats.org/officeDocument/2006/relationships/image" Target="../media/image30.sv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919776" y="5143500"/>
            <a:ext cx="5703556" cy="2174481"/>
          </a:xfrm>
          <a:custGeom>
            <a:avLst/>
            <a:gdLst/>
            <a:ahLst/>
            <a:cxnLst/>
            <a:rect l="l" t="t" r="r" b="b"/>
            <a:pathLst>
              <a:path w="5703556" h="2174481">
                <a:moveTo>
                  <a:pt x="0" y="0"/>
                </a:moveTo>
                <a:lnTo>
                  <a:pt x="5703556" y="0"/>
                </a:lnTo>
                <a:lnTo>
                  <a:pt x="5703556" y="2174481"/>
                </a:lnTo>
                <a:lnTo>
                  <a:pt x="0" y="2174481"/>
                </a:lnTo>
                <a:lnTo>
                  <a:pt x="0" y="0"/>
                </a:lnTo>
                <a:close/>
              </a:path>
            </a:pathLst>
          </a:custGeom>
          <a:blipFill>
            <a:blip r:embed="rId3" cstate="print">
              <a:extLst>
                <a:ext uri="{28A0092B-C50C-407E-A947-70E740481C1C}">
                  <a14:useLocalDpi xmlns:a14="http://schemas.microsoft.com/office/drawing/2010/main" val="0"/>
                </a:ext>
              </a:extLst>
            </a:blip>
            <a:stretch>
              <a:fillRect/>
            </a:stretch>
          </a:blipFill>
        </p:spPr>
        <p:txBody>
          <a:bodyPr/>
          <a:lstStyle/>
          <a:p>
            <a:endParaRPr lang="ja" dirty="0">
              <a:latin typeface="MS PGothic" panose="020B0600070205080204" pitchFamily="34" charset="-128"/>
            </a:endParaRPr>
          </a:p>
        </p:txBody>
      </p:sp>
      <p:sp>
        <p:nvSpPr>
          <p:cNvPr id="3" name="Freeform 3"/>
          <p:cNvSpPr/>
          <p:nvPr/>
        </p:nvSpPr>
        <p:spPr>
          <a:xfrm rot="1102074" flipH="1">
            <a:off x="-4147473" y="2638417"/>
            <a:ext cx="18545990" cy="14027512"/>
          </a:xfrm>
          <a:custGeom>
            <a:avLst/>
            <a:gdLst/>
            <a:ahLst/>
            <a:cxnLst/>
            <a:rect l="l" t="t" r="r" b="b"/>
            <a:pathLst>
              <a:path w="18545990" h="14027512">
                <a:moveTo>
                  <a:pt x="18545990" y="0"/>
                </a:moveTo>
                <a:lnTo>
                  <a:pt x="0" y="0"/>
                </a:lnTo>
                <a:lnTo>
                  <a:pt x="0" y="14027512"/>
                </a:lnTo>
                <a:lnTo>
                  <a:pt x="18545990" y="14027512"/>
                </a:lnTo>
                <a:lnTo>
                  <a:pt x="18545990" y="0"/>
                </a:lnTo>
                <a:close/>
              </a:path>
            </a:pathLst>
          </a:custGeom>
          <a:blipFill>
            <a:blip>
              <a:alphaModFix amt="3000"/>
              <a:extLst>
                <a:ext uri="{96DAC541-7B7A-43D3-8B79-37D633B846F1}">
                  <asvg:svgBlip xmlns:asvg="http://schemas.microsoft.com/office/drawing/2016/SVG/main" r:embed="rId4"/>
                </a:ext>
              </a:extLst>
            </a:blip>
            <a:stretch>
              <a:fillRect/>
            </a:stretch>
          </a:blipFill>
        </p:spPr>
        <p:txBody>
          <a:bodyPr/>
          <a:lstStyle/>
          <a:p>
            <a:endParaRPr lang="ja" dirty="0">
              <a:latin typeface="MS PGothic" panose="020B0600070205080204" pitchFamily="34" charset="-128"/>
            </a:endParaRPr>
          </a:p>
        </p:txBody>
      </p:sp>
      <p:sp>
        <p:nvSpPr>
          <p:cNvPr id="4" name="Freeform 4"/>
          <p:cNvSpPr/>
          <p:nvPr/>
        </p:nvSpPr>
        <p:spPr>
          <a:xfrm rot="1102074" flipH="1">
            <a:off x="-4375307" y="4614447"/>
            <a:ext cx="16114424" cy="12188364"/>
          </a:xfrm>
          <a:custGeom>
            <a:avLst/>
            <a:gdLst/>
            <a:ahLst/>
            <a:cxnLst/>
            <a:rect l="l" t="t" r="r" b="b"/>
            <a:pathLst>
              <a:path w="16114424" h="12188364">
                <a:moveTo>
                  <a:pt x="16114424" y="0"/>
                </a:moveTo>
                <a:lnTo>
                  <a:pt x="0" y="0"/>
                </a:lnTo>
                <a:lnTo>
                  <a:pt x="0" y="12188364"/>
                </a:lnTo>
                <a:lnTo>
                  <a:pt x="16114424" y="12188364"/>
                </a:lnTo>
                <a:lnTo>
                  <a:pt x="16114424" y="0"/>
                </a:lnTo>
                <a:close/>
              </a:path>
            </a:pathLst>
          </a:custGeom>
          <a:blipFill>
            <a:blip>
              <a:alphaModFix amt="3000"/>
              <a:extLst>
                <a:ext uri="{96DAC541-7B7A-43D3-8B79-37D633B846F1}">
                  <asvg:svgBlip xmlns:asvg="http://schemas.microsoft.com/office/drawing/2016/SVG/main" r:embed="rId4"/>
                </a:ext>
              </a:extLst>
            </a:blip>
            <a:stretch>
              <a:fillRect/>
            </a:stretch>
          </a:blipFill>
        </p:spPr>
        <p:txBody>
          <a:bodyPr/>
          <a:lstStyle/>
          <a:p>
            <a:endParaRPr lang="ja" dirty="0">
              <a:latin typeface="MS PGothic" panose="020B0600070205080204" pitchFamily="34" charset="-128"/>
            </a:endParaRPr>
          </a:p>
        </p:txBody>
      </p:sp>
      <p:sp>
        <p:nvSpPr>
          <p:cNvPr id="5" name="TextBox 5"/>
          <p:cNvSpPr txBox="1"/>
          <p:nvPr/>
        </p:nvSpPr>
        <p:spPr>
          <a:xfrm>
            <a:off x="1028700" y="2060986"/>
            <a:ext cx="11998553" cy="3193182"/>
          </a:xfrm>
          <a:prstGeom prst="rect">
            <a:avLst/>
          </a:prstGeom>
        </p:spPr>
        <p:txBody>
          <a:bodyPr lIns="0" tIns="0" rIns="0" bIns="0" rtlCol="0" anchor="t">
            <a:spAutoFit/>
          </a:bodyPr>
          <a:lstStyle/>
          <a:p>
            <a:pPr algn="l" rtl="0">
              <a:lnSpc>
                <a:spcPts val="8276"/>
              </a:lnSpc>
            </a:pPr>
            <a:r>
              <a:rPr lang="ja" sz="8000" b="1" u="none" baseline="0" dirty="0">
                <a:solidFill>
                  <a:srgbClr val="293374"/>
                </a:solidFill>
                <a:latin typeface="MS PGothic" panose="020B0600070205080204" pitchFamily="34" charset="-128"/>
                <a:ea typeface="MS PGothic" panose="020B0600070205080204" pitchFamily="34" charset="-128"/>
                <a:cs typeface="Effra 1"/>
                <a:sym typeface="Effra 1"/>
              </a:rPr>
              <a:t>夢を拓く： </a:t>
            </a:r>
          </a:p>
          <a:p>
            <a:pPr algn="l" rtl="0">
              <a:lnSpc>
                <a:spcPts val="8276"/>
              </a:lnSpc>
            </a:pPr>
            <a:r>
              <a:rPr lang="ja" sz="8000" b="1" u="none" baseline="0" dirty="0">
                <a:solidFill>
                  <a:srgbClr val="293374"/>
                </a:solidFill>
                <a:latin typeface="MS PGothic" panose="020B0600070205080204" pitchFamily="34" charset="-128"/>
                <a:ea typeface="MS PGothic" panose="020B0600070205080204" pitchFamily="34" charset="-128"/>
                <a:cs typeface="Effra 1"/>
                <a:sym typeface="Effra 1"/>
              </a:rPr>
              <a:t>女子中高生のための</a:t>
            </a:r>
            <a:br>
              <a:rPr lang="en-US" altLang="ja" sz="8000" b="1" u="none" baseline="0" dirty="0">
                <a:solidFill>
                  <a:srgbClr val="293374"/>
                </a:solidFill>
                <a:latin typeface="MS PGothic" panose="020B0600070205080204" pitchFamily="34" charset="-128"/>
                <a:ea typeface="MS PGothic" panose="020B0600070205080204" pitchFamily="34" charset="-128"/>
                <a:cs typeface="Effra 1"/>
                <a:sym typeface="Effra 1"/>
              </a:rPr>
            </a:br>
            <a:r>
              <a:rPr lang="ja" sz="8000" b="1" u="none" baseline="0" dirty="0">
                <a:solidFill>
                  <a:srgbClr val="293374"/>
                </a:solidFill>
                <a:latin typeface="MS PGothic" panose="020B0600070205080204" pitchFamily="34" charset="-128"/>
                <a:ea typeface="MS PGothic" panose="020B0600070205080204" pitchFamily="34" charset="-128"/>
                <a:cs typeface="Effra 1"/>
                <a:sym typeface="Effra 1"/>
              </a:rPr>
              <a:t>キャリア・サポート </a:t>
            </a:r>
          </a:p>
        </p:txBody>
      </p:sp>
      <p:sp>
        <p:nvSpPr>
          <p:cNvPr id="6" name="Freeform 6"/>
          <p:cNvSpPr/>
          <p:nvPr/>
        </p:nvSpPr>
        <p:spPr>
          <a:xfrm rot="-10181517" flipH="1">
            <a:off x="9830672" y="-3985155"/>
            <a:ext cx="11520966" cy="8714040"/>
          </a:xfrm>
          <a:custGeom>
            <a:avLst/>
            <a:gdLst/>
            <a:ahLst/>
            <a:cxnLst/>
            <a:rect l="l" t="t" r="r" b="b"/>
            <a:pathLst>
              <a:path w="11520966" h="8714040">
                <a:moveTo>
                  <a:pt x="11520966" y="0"/>
                </a:moveTo>
                <a:lnTo>
                  <a:pt x="0" y="0"/>
                </a:lnTo>
                <a:lnTo>
                  <a:pt x="0" y="8714040"/>
                </a:lnTo>
                <a:lnTo>
                  <a:pt x="11520966" y="8714040"/>
                </a:lnTo>
                <a:lnTo>
                  <a:pt x="11520966"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ja" dirty="0">
              <a:latin typeface="MS PGothic" panose="020B0600070205080204" pitchFamily="34" charset="-128"/>
            </a:endParaRPr>
          </a:p>
        </p:txBody>
      </p:sp>
      <p:sp>
        <p:nvSpPr>
          <p:cNvPr id="7" name="Freeform 7"/>
          <p:cNvSpPr/>
          <p:nvPr/>
        </p:nvSpPr>
        <p:spPr>
          <a:xfrm>
            <a:off x="13398698" y="1213427"/>
            <a:ext cx="2378128" cy="3562836"/>
          </a:xfrm>
          <a:custGeom>
            <a:avLst/>
            <a:gdLst/>
            <a:ahLst/>
            <a:cxnLst/>
            <a:rect l="l" t="t" r="r" b="b"/>
            <a:pathLst>
              <a:path w="2378128" h="3562836">
                <a:moveTo>
                  <a:pt x="0" y="0"/>
                </a:moveTo>
                <a:lnTo>
                  <a:pt x="2378127" y="0"/>
                </a:lnTo>
                <a:lnTo>
                  <a:pt x="2378127" y="3562836"/>
                </a:lnTo>
                <a:lnTo>
                  <a:pt x="0" y="3562836"/>
                </a:lnTo>
                <a:lnTo>
                  <a:pt x="0" y="0"/>
                </a:lnTo>
                <a:close/>
              </a:path>
            </a:pathLst>
          </a:custGeom>
          <a:blipFill>
            <a:blip r:embed="rId5"/>
            <a:stretch>
              <a:fillRect/>
            </a:stretch>
          </a:blipFill>
        </p:spPr>
        <p:txBody>
          <a:bodyPr/>
          <a:lstStyle/>
          <a:p>
            <a:endParaRPr lang="ja" dirty="0">
              <a:latin typeface="MS PGothic" panose="020B0600070205080204" pitchFamily="34" charset="-128"/>
            </a:endParaRPr>
          </a:p>
        </p:txBody>
      </p:sp>
      <p:sp>
        <p:nvSpPr>
          <p:cNvPr id="8" name="TextBox 8"/>
          <p:cNvSpPr txBox="1"/>
          <p:nvPr/>
        </p:nvSpPr>
        <p:spPr>
          <a:xfrm>
            <a:off x="1028700" y="5697473"/>
            <a:ext cx="9780542" cy="1620508"/>
          </a:xfrm>
          <a:prstGeom prst="rect">
            <a:avLst/>
          </a:prstGeom>
        </p:spPr>
        <p:txBody>
          <a:bodyPr wrap="square" lIns="0" tIns="0" rIns="0" bIns="0" rtlCol="0" anchor="t">
            <a:spAutoFit/>
          </a:bodyPr>
          <a:lstStyle/>
          <a:p>
            <a:pPr algn="l" rtl="0">
              <a:lnSpc>
                <a:spcPts val="6720"/>
              </a:lnSpc>
            </a:pPr>
            <a:r>
              <a:rPr lang="ja" sz="5400" b="1" u="none" baseline="0" dirty="0">
                <a:solidFill>
                  <a:srgbClr val="518BC9"/>
                </a:solidFill>
                <a:latin typeface="MS PGothic" panose="020B0600070205080204" pitchFamily="34" charset="-128"/>
                <a:ea typeface="MS PGothic" panose="020B0600070205080204" pitchFamily="34" charset="-128"/>
                <a:cs typeface="Effra 2"/>
                <a:sym typeface="Effra 2"/>
              </a:rPr>
              <a:t>より多くの女児を支援するための </a:t>
            </a:r>
          </a:p>
          <a:p>
            <a:pPr algn="l" rtl="0">
              <a:lnSpc>
                <a:spcPts val="6720"/>
              </a:lnSpc>
            </a:pPr>
            <a:r>
              <a:rPr lang="ja" sz="5400" b="1" u="none" baseline="0" dirty="0">
                <a:solidFill>
                  <a:srgbClr val="518BC9"/>
                </a:solidFill>
                <a:latin typeface="MS PGothic" panose="020B0600070205080204" pitchFamily="34" charset="-128"/>
                <a:ea typeface="MS PGothic" panose="020B0600070205080204" pitchFamily="34" charset="-128"/>
                <a:cs typeface="Effra 2"/>
                <a:sym typeface="Effra 2"/>
              </a:rPr>
              <a:t>プロジェクト立ち上げと拡大</a:t>
            </a:r>
          </a:p>
        </p:txBody>
      </p:sp>
      <p:sp>
        <p:nvSpPr>
          <p:cNvPr id="9" name="Freeform 9"/>
          <p:cNvSpPr/>
          <p:nvPr/>
        </p:nvSpPr>
        <p:spPr>
          <a:xfrm>
            <a:off x="8686800" y="9360400"/>
            <a:ext cx="176421" cy="176421"/>
          </a:xfrm>
          <a:custGeom>
            <a:avLst/>
            <a:gdLst/>
            <a:ahLst/>
            <a:cxnLst/>
            <a:rect l="l" t="t" r="r" b="b"/>
            <a:pathLst>
              <a:path w="176421" h="176421">
                <a:moveTo>
                  <a:pt x="0" y="0"/>
                </a:moveTo>
                <a:lnTo>
                  <a:pt x="176421" y="0"/>
                </a:lnTo>
                <a:lnTo>
                  <a:pt x="176421" y="176421"/>
                </a:lnTo>
                <a:lnTo>
                  <a:pt x="0" y="17642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ja" dirty="0">
              <a:latin typeface="MS PGothic" panose="020B0600070205080204" pitchFamily="34" charset="-128"/>
            </a:endParaRPr>
          </a:p>
        </p:txBody>
      </p:sp>
      <p:sp>
        <p:nvSpPr>
          <p:cNvPr id="10" name="TextBox 10"/>
          <p:cNvSpPr txBox="1"/>
          <p:nvPr/>
        </p:nvSpPr>
        <p:spPr>
          <a:xfrm>
            <a:off x="806858" y="9331572"/>
            <a:ext cx="8108542" cy="320601"/>
          </a:xfrm>
          <a:prstGeom prst="rect">
            <a:avLst/>
          </a:prstGeom>
        </p:spPr>
        <p:txBody>
          <a:bodyPr wrap="square" lIns="0" tIns="0" rIns="0" bIns="0" rtlCol="0" anchor="t">
            <a:spAutoFit/>
          </a:bodyPr>
          <a:lstStyle/>
          <a:p>
            <a:pPr algn="l" rtl="0">
              <a:lnSpc>
                <a:spcPts val="2541"/>
              </a:lnSpc>
            </a:pPr>
            <a:r>
              <a:rPr lang="ja" sz="2229" b="1" u="none" spc="109" baseline="0" dirty="0">
                <a:solidFill>
                  <a:srgbClr val="293374"/>
                </a:solidFill>
                <a:latin typeface="MS PGothic" panose="020B0600070205080204" pitchFamily="34" charset="-128"/>
                <a:ea typeface="MS PGothic" panose="020B0600070205080204" pitchFamily="34" charset="-128"/>
                <a:cs typeface="Calibri (MS) Bold"/>
                <a:sym typeface="Calibri (MS) Bold"/>
              </a:rPr>
              <a:t>SOROPTIMIST INTERNATIONAL OF THE AMERICAS, INC</a:t>
            </a:r>
          </a:p>
        </p:txBody>
      </p:sp>
      <p:sp>
        <p:nvSpPr>
          <p:cNvPr id="11" name="TextBox 11"/>
          <p:cNvSpPr txBox="1"/>
          <p:nvPr/>
        </p:nvSpPr>
        <p:spPr>
          <a:xfrm>
            <a:off x="9400492" y="3957023"/>
            <a:ext cx="332705" cy="414024"/>
          </a:xfrm>
          <a:prstGeom prst="rect">
            <a:avLst/>
          </a:prstGeom>
        </p:spPr>
        <p:txBody>
          <a:bodyPr lIns="0" tIns="0" rIns="0" bIns="0" rtlCol="0" anchor="t">
            <a:spAutoFit/>
          </a:bodyPr>
          <a:lstStyle/>
          <a:p>
            <a:pPr algn="ctr" rtl="0">
              <a:lnSpc>
                <a:spcPts val="3899"/>
              </a:lnSpc>
              <a:spcBef>
                <a:spcPct val="0"/>
              </a:spcBef>
            </a:pPr>
            <a:endParaRPr dirty="0">
              <a:latin typeface="MS PGothic" panose="020B0600070205080204" pitchFamily="34" charset="-128"/>
            </a:endParaRPr>
          </a:p>
        </p:txBody>
      </p:sp>
      <p:sp>
        <p:nvSpPr>
          <p:cNvPr id="12" name="TextBox 12"/>
          <p:cNvSpPr txBox="1"/>
          <p:nvPr/>
        </p:nvSpPr>
        <p:spPr>
          <a:xfrm>
            <a:off x="1028700" y="7709181"/>
            <a:ext cx="7353300" cy="468846"/>
          </a:xfrm>
          <a:prstGeom prst="rect">
            <a:avLst/>
          </a:prstGeom>
        </p:spPr>
        <p:txBody>
          <a:bodyPr wrap="square" lIns="0" tIns="0" rIns="0" bIns="0" rtlCol="0" anchor="t">
            <a:spAutoFit/>
          </a:bodyPr>
          <a:lstStyle/>
          <a:p>
            <a:pPr algn="l" rtl="0">
              <a:lnSpc>
                <a:spcPts val="4199"/>
              </a:lnSpc>
            </a:pPr>
            <a:r>
              <a:rPr lang="ja" sz="2999" u="none" baseline="0" dirty="0">
                <a:solidFill>
                  <a:srgbClr val="000000"/>
                </a:solidFill>
                <a:latin typeface="MS PGothic" panose="020B0600070205080204" pitchFamily="34" charset="-128"/>
                <a:ea typeface="MS PGothic" panose="020B0600070205080204" pitchFamily="34" charset="-128"/>
                <a:cs typeface="Effra 3"/>
                <a:sym typeface="Effra 3"/>
              </a:rPr>
              <a:t>講演者名、講演者の役職名</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3"/>
                </a:ext>
              </a:extLst>
            </a:blip>
            <a:stretch>
              <a:fillRect l="-151" r="-151"/>
            </a:stretch>
          </a:blipFill>
        </p:spPr>
        <p:txBody>
          <a:bodyPr/>
          <a:lstStyle/>
          <a:p>
            <a:endParaRPr lang="ja" dirty="0">
              <a:latin typeface="MS PGothic" panose="020B0600070205080204" pitchFamily="34" charset="-128"/>
            </a:endParaRPr>
          </a:p>
        </p:txBody>
      </p:sp>
      <p:sp>
        <p:nvSpPr>
          <p:cNvPr id="3" name="Freeform 3"/>
          <p:cNvSpPr/>
          <p:nvPr/>
        </p:nvSpPr>
        <p:spPr>
          <a:xfrm rot="-6203709" flipH="1">
            <a:off x="8477269" y="69379"/>
            <a:ext cx="13417146" cy="10148242"/>
          </a:xfrm>
          <a:custGeom>
            <a:avLst/>
            <a:gdLst/>
            <a:ahLst/>
            <a:cxnLst/>
            <a:rect l="l" t="t" r="r" b="b"/>
            <a:pathLst>
              <a:path w="13417146" h="10148242">
                <a:moveTo>
                  <a:pt x="13417146" y="0"/>
                </a:moveTo>
                <a:lnTo>
                  <a:pt x="0" y="0"/>
                </a:lnTo>
                <a:lnTo>
                  <a:pt x="0" y="10148242"/>
                </a:lnTo>
                <a:lnTo>
                  <a:pt x="13417146" y="10148242"/>
                </a:lnTo>
                <a:lnTo>
                  <a:pt x="13417146"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ja" dirty="0">
              <a:latin typeface="MS PGothic" panose="020B0600070205080204" pitchFamily="34" charset="-128"/>
            </a:endParaRPr>
          </a:p>
        </p:txBody>
      </p:sp>
      <p:grpSp>
        <p:nvGrpSpPr>
          <p:cNvPr id="4" name="Group 4"/>
          <p:cNvGrpSpPr/>
          <p:nvPr/>
        </p:nvGrpSpPr>
        <p:grpSpPr>
          <a:xfrm>
            <a:off x="10439988" y="1562751"/>
            <a:ext cx="6819312" cy="6819312"/>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24931" r="-24931"/>
              </a:stretch>
            </a:blipFill>
          </p:spPr>
          <p:txBody>
            <a:bodyPr/>
            <a:lstStyle/>
            <a:p>
              <a:endParaRPr lang="ja" dirty="0">
                <a:latin typeface="MS PGothic" panose="020B0600070205080204" pitchFamily="34" charset="-128"/>
              </a:endParaRPr>
            </a:p>
          </p:txBody>
        </p:sp>
      </p:grpSp>
      <p:sp>
        <p:nvSpPr>
          <p:cNvPr id="6" name="Freeform 6"/>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6"/>
            <a:stretch>
              <a:fillRect t="-74" b="-74"/>
            </a:stretch>
          </a:blipFill>
        </p:spPr>
        <p:txBody>
          <a:bodyPr/>
          <a:lstStyle/>
          <a:p>
            <a:endParaRPr lang="ja" dirty="0">
              <a:latin typeface="MS PGothic" panose="020B0600070205080204" pitchFamily="34" charset="-128"/>
            </a:endParaRPr>
          </a:p>
        </p:txBody>
      </p:sp>
      <p:sp>
        <p:nvSpPr>
          <p:cNvPr id="7" name="TextBox 7"/>
          <p:cNvSpPr txBox="1"/>
          <p:nvPr/>
        </p:nvSpPr>
        <p:spPr>
          <a:xfrm>
            <a:off x="883055" y="1072200"/>
            <a:ext cx="8153208" cy="1000274"/>
          </a:xfrm>
          <a:prstGeom prst="rect">
            <a:avLst/>
          </a:prstGeom>
        </p:spPr>
        <p:txBody>
          <a:bodyPr lIns="0" tIns="0" rIns="0" bIns="0" rtlCol="0" anchor="t">
            <a:spAutoFit/>
          </a:bodyPr>
          <a:lstStyle/>
          <a:p>
            <a:pPr algn="just" rtl="0">
              <a:lnSpc>
                <a:spcPts val="7799"/>
              </a:lnSpc>
            </a:pPr>
            <a:r>
              <a:rPr lang="ja" sz="6500" b="1" u="none" baseline="0" dirty="0">
                <a:solidFill>
                  <a:srgbClr val="A53795"/>
                </a:solidFill>
                <a:latin typeface="MS PGothic" panose="020B0600070205080204" pitchFamily="34" charset="-128"/>
                <a:ea typeface="MS PGothic" panose="020B0600070205080204" pitchFamily="34" charset="-128"/>
                <a:cs typeface="Effra 2"/>
                <a:sym typeface="Effra 2"/>
              </a:rPr>
              <a:t>資金を調達する</a:t>
            </a:r>
          </a:p>
        </p:txBody>
      </p:sp>
      <p:sp>
        <p:nvSpPr>
          <p:cNvPr id="8" name="TextBox 8"/>
          <p:cNvSpPr txBox="1"/>
          <p:nvPr/>
        </p:nvSpPr>
        <p:spPr>
          <a:xfrm>
            <a:off x="1692200" y="2751990"/>
            <a:ext cx="7024537" cy="715068"/>
          </a:xfrm>
          <a:prstGeom prst="rect">
            <a:avLst/>
          </a:prstGeom>
        </p:spPr>
        <p:txBody>
          <a:bodyPr lIns="0" tIns="0" rIns="0" bIns="0" rtlCol="0" anchor="t">
            <a:spAutoFit/>
          </a:bodyPr>
          <a:lstStyle/>
          <a:p>
            <a:pPr algn="l" rtl="0">
              <a:lnSpc>
                <a:spcPts val="6439"/>
              </a:lnSpc>
            </a:pPr>
            <a:r>
              <a:rPr lang="ja" sz="4599" u="none" baseline="0" dirty="0">
                <a:solidFill>
                  <a:srgbClr val="000000"/>
                </a:solidFill>
                <a:latin typeface="MS PGothic" panose="020B0600070205080204" pitchFamily="34" charset="-128"/>
                <a:ea typeface="MS PGothic" panose="020B0600070205080204" pitchFamily="34" charset="-128"/>
                <a:cs typeface="Calibri (MS)"/>
                <a:sym typeface="Calibri (MS)"/>
              </a:rPr>
              <a:t>クラブの資金配分を見直す</a:t>
            </a:r>
          </a:p>
        </p:txBody>
      </p:sp>
      <p:grpSp>
        <p:nvGrpSpPr>
          <p:cNvPr id="9" name="Group 9"/>
          <p:cNvGrpSpPr/>
          <p:nvPr/>
        </p:nvGrpSpPr>
        <p:grpSpPr>
          <a:xfrm rot="5400000">
            <a:off x="997410" y="2921086"/>
            <a:ext cx="500647" cy="438066"/>
            <a:chOff x="0" y="0"/>
            <a:chExt cx="812800" cy="711200"/>
          </a:xfrm>
        </p:grpSpPr>
        <p:sp>
          <p:nvSpPr>
            <p:cNvPr id="10" name="Freeform 10"/>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293374">
                <a:alpha val="89804"/>
              </a:srgbClr>
            </a:solidFill>
          </p:spPr>
          <p:txBody>
            <a:bodyPr/>
            <a:lstStyle/>
            <a:p>
              <a:endParaRPr lang="ja" dirty="0">
                <a:latin typeface="MS PGothic" panose="020B0600070205080204" pitchFamily="34" charset="-128"/>
              </a:endParaRPr>
            </a:p>
          </p:txBody>
        </p:sp>
        <p:sp>
          <p:nvSpPr>
            <p:cNvPr id="11" name="TextBox 11"/>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MS PGothic" panose="020B0600070205080204" pitchFamily="34" charset="-128"/>
              </a:endParaRPr>
            </a:p>
          </p:txBody>
        </p:sp>
      </p:grpSp>
      <p:grpSp>
        <p:nvGrpSpPr>
          <p:cNvPr id="12" name="Group 12"/>
          <p:cNvGrpSpPr/>
          <p:nvPr/>
        </p:nvGrpSpPr>
        <p:grpSpPr>
          <a:xfrm rot="5400000">
            <a:off x="989156" y="4256041"/>
            <a:ext cx="500647" cy="421559"/>
            <a:chOff x="0" y="0"/>
            <a:chExt cx="812800" cy="684401"/>
          </a:xfrm>
        </p:grpSpPr>
        <p:sp>
          <p:nvSpPr>
            <p:cNvPr id="13" name="Freeform 13"/>
            <p:cNvSpPr/>
            <p:nvPr/>
          </p:nvSpPr>
          <p:spPr>
            <a:xfrm>
              <a:off x="66617" y="88022"/>
              <a:ext cx="679567" cy="596379"/>
            </a:xfrm>
            <a:custGeom>
              <a:avLst/>
              <a:gdLst/>
              <a:ahLst/>
              <a:cxnLst/>
              <a:rect l="l" t="t" r="r" b="b"/>
              <a:pathLst>
                <a:path w="679567" h="596379">
                  <a:moveTo>
                    <a:pt x="418737" y="44941"/>
                  </a:moveTo>
                  <a:lnTo>
                    <a:pt x="667229" y="463415"/>
                  </a:lnTo>
                  <a:cubicBezTo>
                    <a:pt x="683383" y="490620"/>
                    <a:pt x="683694" y="524403"/>
                    <a:pt x="668042" y="551900"/>
                  </a:cubicBezTo>
                  <a:cubicBezTo>
                    <a:pt x="652390" y="579397"/>
                    <a:pt x="623185" y="596379"/>
                    <a:pt x="591545" y="596379"/>
                  </a:cubicBezTo>
                  <a:lnTo>
                    <a:pt x="88021" y="596379"/>
                  </a:lnTo>
                  <a:cubicBezTo>
                    <a:pt x="56381" y="596379"/>
                    <a:pt x="27176" y="579397"/>
                    <a:pt x="11524" y="551900"/>
                  </a:cubicBezTo>
                  <a:cubicBezTo>
                    <a:pt x="-4128" y="524403"/>
                    <a:pt x="-3817" y="490620"/>
                    <a:pt x="12337" y="463415"/>
                  </a:cubicBezTo>
                  <a:lnTo>
                    <a:pt x="260829" y="44941"/>
                  </a:lnTo>
                  <a:cubicBezTo>
                    <a:pt x="277374" y="17079"/>
                    <a:pt x="307379" y="0"/>
                    <a:pt x="339783" y="0"/>
                  </a:cubicBezTo>
                  <a:cubicBezTo>
                    <a:pt x="372187" y="0"/>
                    <a:pt x="402192" y="17079"/>
                    <a:pt x="418737" y="44941"/>
                  </a:cubicBezTo>
                  <a:close/>
                </a:path>
              </a:pathLst>
            </a:custGeom>
            <a:solidFill>
              <a:srgbClr val="518BC9">
                <a:alpha val="89804"/>
              </a:srgbClr>
            </a:solidFill>
          </p:spPr>
          <p:txBody>
            <a:bodyPr/>
            <a:lstStyle/>
            <a:p>
              <a:endParaRPr lang="ja" dirty="0">
                <a:latin typeface="MS PGothic" panose="020B0600070205080204" pitchFamily="34" charset="-128"/>
              </a:endParaRPr>
            </a:p>
          </p:txBody>
        </p:sp>
        <p:sp>
          <p:nvSpPr>
            <p:cNvPr id="14" name="TextBox 14"/>
            <p:cNvSpPr txBox="1"/>
            <p:nvPr/>
          </p:nvSpPr>
          <p:spPr>
            <a:xfrm>
              <a:off x="127000" y="251082"/>
              <a:ext cx="558800" cy="384432"/>
            </a:xfrm>
            <a:prstGeom prst="rect">
              <a:avLst/>
            </a:prstGeom>
          </p:spPr>
          <p:txBody>
            <a:bodyPr lIns="50800" tIns="50800" rIns="50800" bIns="50800" rtlCol="0" anchor="ctr"/>
            <a:lstStyle/>
            <a:p>
              <a:pPr algn="ctr" rtl="0">
                <a:lnSpc>
                  <a:spcPts val="3750"/>
                </a:lnSpc>
              </a:pPr>
              <a:endParaRPr dirty="0">
                <a:latin typeface="MS PGothic" panose="020B0600070205080204" pitchFamily="34" charset="-128"/>
              </a:endParaRPr>
            </a:p>
          </p:txBody>
        </p:sp>
      </p:grpSp>
      <p:grpSp>
        <p:nvGrpSpPr>
          <p:cNvPr id="15" name="Group 15"/>
          <p:cNvGrpSpPr/>
          <p:nvPr/>
        </p:nvGrpSpPr>
        <p:grpSpPr>
          <a:xfrm rot="5400000">
            <a:off x="997410" y="6340748"/>
            <a:ext cx="500647" cy="438066"/>
            <a:chOff x="0" y="0"/>
            <a:chExt cx="812800" cy="711200"/>
          </a:xfrm>
        </p:grpSpPr>
        <p:sp>
          <p:nvSpPr>
            <p:cNvPr id="16" name="Freeform 16"/>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BB4075">
                <a:alpha val="89804"/>
              </a:srgbClr>
            </a:solidFill>
          </p:spPr>
          <p:txBody>
            <a:bodyPr/>
            <a:lstStyle/>
            <a:p>
              <a:endParaRPr lang="ja" dirty="0">
                <a:latin typeface="MS PGothic" panose="020B0600070205080204" pitchFamily="34" charset="-128"/>
              </a:endParaRPr>
            </a:p>
          </p:txBody>
        </p:sp>
        <p:sp>
          <p:nvSpPr>
            <p:cNvPr id="17" name="TextBox 17"/>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MS PGothic" panose="020B0600070205080204" pitchFamily="34" charset="-128"/>
              </a:endParaRPr>
            </a:p>
          </p:txBody>
        </p:sp>
      </p:grpSp>
      <p:sp>
        <p:nvSpPr>
          <p:cNvPr id="18" name="TextBox 18"/>
          <p:cNvSpPr txBox="1"/>
          <p:nvPr/>
        </p:nvSpPr>
        <p:spPr>
          <a:xfrm>
            <a:off x="1692200" y="4035522"/>
            <a:ext cx="7985200" cy="1535805"/>
          </a:xfrm>
          <a:prstGeom prst="rect">
            <a:avLst/>
          </a:prstGeom>
        </p:spPr>
        <p:txBody>
          <a:bodyPr wrap="square" lIns="0" tIns="0" rIns="0" bIns="0" rtlCol="0" anchor="t">
            <a:spAutoFit/>
          </a:bodyPr>
          <a:lstStyle/>
          <a:p>
            <a:pPr algn="l" rtl="0">
              <a:lnSpc>
                <a:spcPts val="6439"/>
              </a:lnSpc>
            </a:pPr>
            <a:r>
              <a:rPr lang="ja" sz="4599" u="none" baseline="0" dirty="0">
                <a:solidFill>
                  <a:srgbClr val="000000"/>
                </a:solidFill>
                <a:latin typeface="MS PGothic" panose="020B0600070205080204" pitchFamily="34" charset="-128"/>
                <a:ea typeface="MS PGothic" panose="020B0600070205080204" pitchFamily="34" charset="-128"/>
                <a:cs typeface="Calibri (MS)"/>
                <a:sym typeface="Calibri (MS)"/>
              </a:rPr>
              <a:t>寄付、スポンサーシップ、パートナーシップについて検討する</a:t>
            </a:r>
          </a:p>
        </p:txBody>
      </p:sp>
      <p:sp>
        <p:nvSpPr>
          <p:cNvPr id="19" name="TextBox 19"/>
          <p:cNvSpPr txBox="1"/>
          <p:nvPr/>
        </p:nvSpPr>
        <p:spPr>
          <a:xfrm>
            <a:off x="1692200" y="6128483"/>
            <a:ext cx="8416323" cy="1535805"/>
          </a:xfrm>
          <a:prstGeom prst="rect">
            <a:avLst/>
          </a:prstGeom>
        </p:spPr>
        <p:txBody>
          <a:bodyPr lIns="0" tIns="0" rIns="0" bIns="0" rtlCol="0" anchor="t">
            <a:spAutoFit/>
          </a:bodyPr>
          <a:lstStyle/>
          <a:p>
            <a:pPr algn="l" rtl="0">
              <a:lnSpc>
                <a:spcPts val="6439"/>
              </a:lnSpc>
            </a:pPr>
            <a:r>
              <a:rPr lang="ja" sz="4599" u="none" baseline="0" dirty="0">
                <a:solidFill>
                  <a:srgbClr val="000000"/>
                </a:solidFill>
                <a:latin typeface="MS PGothic" panose="020B0600070205080204" pitchFamily="34" charset="-128"/>
                <a:ea typeface="MS PGothic" panose="020B0600070205080204" pitchFamily="34" charset="-128"/>
                <a:cs typeface="Calibri (MS)"/>
                <a:sym typeface="Calibri (MS)"/>
              </a:rPr>
              <a:t>ソロプチミスト・クラブ助成金に</a:t>
            </a:r>
            <a:br>
              <a:rPr lang="en-GB" altLang="ja" sz="4599" u="none" baseline="0" dirty="0">
                <a:solidFill>
                  <a:srgbClr val="000000"/>
                </a:solidFill>
                <a:latin typeface="MS PGothic" panose="020B0600070205080204" pitchFamily="34" charset="-128"/>
                <a:ea typeface="MS PGothic" panose="020B0600070205080204" pitchFamily="34" charset="-128"/>
                <a:cs typeface="Calibri (MS)"/>
                <a:sym typeface="Calibri (MS)"/>
              </a:rPr>
            </a:br>
            <a:r>
              <a:rPr lang="ja" sz="4599" u="none" baseline="0" dirty="0">
                <a:solidFill>
                  <a:srgbClr val="000000"/>
                </a:solidFill>
                <a:latin typeface="MS PGothic" panose="020B0600070205080204" pitchFamily="34" charset="-128"/>
                <a:ea typeface="MS PGothic" panose="020B0600070205080204" pitchFamily="34" charset="-128"/>
                <a:cs typeface="Calibri (MS)"/>
                <a:sym typeface="Calibri (MS)"/>
              </a:rPr>
              <a:t>応募する</a:t>
            </a:r>
          </a:p>
        </p:txBody>
      </p:sp>
      <p:sp>
        <p:nvSpPr>
          <p:cNvPr id="20" name="TextBox 20"/>
          <p:cNvSpPr txBox="1"/>
          <p:nvPr/>
        </p:nvSpPr>
        <p:spPr>
          <a:xfrm>
            <a:off x="1692200" y="8018717"/>
            <a:ext cx="8416323" cy="468846"/>
          </a:xfrm>
          <a:prstGeom prst="rect">
            <a:avLst/>
          </a:prstGeom>
        </p:spPr>
        <p:txBody>
          <a:bodyPr lIns="0" tIns="0" rIns="0" bIns="0" rtlCol="0" anchor="t">
            <a:spAutoFit/>
          </a:bodyPr>
          <a:lstStyle/>
          <a:p>
            <a:pPr algn="l" rtl="0">
              <a:lnSpc>
                <a:spcPts val="4200"/>
              </a:lnSpc>
            </a:pPr>
            <a:r>
              <a:rPr lang="ja" sz="3000" u="none" baseline="0" dirty="0">
                <a:solidFill>
                  <a:srgbClr val="000000"/>
                </a:solidFill>
                <a:latin typeface="MS PGothic" panose="020B0600070205080204" pitchFamily="34" charset="-128"/>
                <a:ea typeface="MS PGothic" panose="020B0600070205080204" pitchFamily="34" charset="-128"/>
                <a:cs typeface="Calibri (MS)"/>
                <a:sym typeface="Calibri (MS)"/>
              </a:rPr>
              <a:t> 申請書の提出期限は4月1日です</a:t>
            </a:r>
          </a:p>
        </p:txBody>
      </p:sp>
      <p:sp>
        <p:nvSpPr>
          <p:cNvPr id="21" name="TextBox 21"/>
          <p:cNvSpPr txBox="1"/>
          <p:nvPr/>
        </p:nvSpPr>
        <p:spPr>
          <a:xfrm>
            <a:off x="883055" y="9205338"/>
            <a:ext cx="10488875" cy="547009"/>
          </a:xfrm>
          <a:prstGeom prst="rect">
            <a:avLst/>
          </a:prstGeom>
        </p:spPr>
        <p:txBody>
          <a:bodyPr lIns="0" tIns="0" rIns="0" bIns="0" rtlCol="0" anchor="t">
            <a:spAutoFit/>
          </a:bodyPr>
          <a:lstStyle/>
          <a:p>
            <a:pPr algn="l" rtl="0">
              <a:lnSpc>
                <a:spcPts val="4900"/>
              </a:lnSpc>
            </a:pPr>
            <a:r>
              <a:rPr lang="ja" sz="3500" b="1" u="none" baseline="0" dirty="0">
                <a:solidFill>
                  <a:srgbClr val="000000"/>
                </a:solidFill>
                <a:latin typeface="MS PGothic" panose="020B0600070205080204" pitchFamily="34" charset="-128"/>
                <a:ea typeface="MS PGothic" panose="020B0600070205080204" pitchFamily="34" charset="-128"/>
                <a:cs typeface="Calibri (MS) Bold"/>
                <a:sym typeface="Calibri (MS) Bold"/>
              </a:rPr>
              <a:t>最小限の費用でプロジェクトを実施できます！</a:t>
            </a: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0" y="0"/>
            <a:ext cx="18288000" cy="10287000"/>
          </a:xfrm>
          <a:custGeom>
            <a:avLst/>
            <a:gdLst/>
            <a:ahLst/>
            <a:cxnLst/>
            <a:rect l="l" t="t" r="r" b="b"/>
            <a:pathLst>
              <a:path w="18288000" h="10287000">
                <a:moveTo>
                  <a:pt x="0" y="10287000"/>
                </a:moveTo>
                <a:lnTo>
                  <a:pt x="18288000" y="10287000"/>
                </a:lnTo>
                <a:lnTo>
                  <a:pt x="18288000" y="0"/>
                </a:lnTo>
                <a:lnTo>
                  <a:pt x="0" y="0"/>
                </a:lnTo>
                <a:lnTo>
                  <a:pt x="0" y="10287000"/>
                </a:lnTo>
                <a:close/>
              </a:path>
            </a:pathLst>
          </a:custGeom>
          <a:blipFill>
            <a:blip r:embed="rId3"/>
            <a:stretch>
              <a:fillRect t="-30739" r="-17743" b="-8808"/>
            </a:stretch>
          </a:blipFill>
        </p:spPr>
        <p:txBody>
          <a:bodyPr/>
          <a:lstStyle/>
          <a:p>
            <a:endParaRPr lang="ja" dirty="0">
              <a:latin typeface="MS PGothic" panose="020B0600070205080204" pitchFamily="34" charset="-128"/>
            </a:endParaRPr>
          </a:p>
        </p:txBody>
      </p:sp>
      <p:sp>
        <p:nvSpPr>
          <p:cNvPr id="3" name="Freeform 3"/>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endParaRPr lang="ja" dirty="0">
              <a:latin typeface="MS PGothic" panose="020B0600070205080204" pitchFamily="34" charset="-128"/>
            </a:endParaRPr>
          </a:p>
        </p:txBody>
      </p:sp>
      <p:sp>
        <p:nvSpPr>
          <p:cNvPr id="4" name="Freeform 4"/>
          <p:cNvSpPr/>
          <p:nvPr/>
        </p:nvSpPr>
        <p:spPr>
          <a:xfrm>
            <a:off x="9287717" y="0"/>
            <a:ext cx="9873828" cy="10287000"/>
          </a:xfrm>
          <a:custGeom>
            <a:avLst/>
            <a:gdLst/>
            <a:ahLst/>
            <a:cxnLst/>
            <a:rect l="l" t="t" r="r" b="b"/>
            <a:pathLst>
              <a:path w="9873828" h="10287000">
                <a:moveTo>
                  <a:pt x="0" y="0"/>
                </a:moveTo>
                <a:lnTo>
                  <a:pt x="9873828" y="0"/>
                </a:lnTo>
                <a:lnTo>
                  <a:pt x="9873828" y="10287000"/>
                </a:lnTo>
                <a:lnTo>
                  <a:pt x="0" y="10287000"/>
                </a:lnTo>
                <a:lnTo>
                  <a:pt x="0" y="0"/>
                </a:lnTo>
                <a:close/>
              </a:path>
            </a:pathLst>
          </a:custGeom>
          <a:blipFill>
            <a:blip r:embed="rId5"/>
            <a:stretch>
              <a:fillRect l="-9042"/>
            </a:stretch>
          </a:blipFill>
        </p:spPr>
        <p:txBody>
          <a:bodyPr/>
          <a:lstStyle/>
          <a:p>
            <a:endParaRPr lang="ja" dirty="0">
              <a:latin typeface="MS PGothic" panose="020B0600070205080204" pitchFamily="34" charset="-128"/>
            </a:endParaRPr>
          </a:p>
        </p:txBody>
      </p:sp>
      <p:grpSp>
        <p:nvGrpSpPr>
          <p:cNvPr id="5" name="Group 5"/>
          <p:cNvGrpSpPr/>
          <p:nvPr/>
        </p:nvGrpSpPr>
        <p:grpSpPr>
          <a:xfrm>
            <a:off x="479854" y="4488835"/>
            <a:ext cx="8328010" cy="1618673"/>
            <a:chOff x="0" y="0"/>
            <a:chExt cx="2193385" cy="426317"/>
          </a:xfrm>
        </p:grpSpPr>
        <p:sp>
          <p:nvSpPr>
            <p:cNvPr id="6" name="Freeform 6"/>
            <p:cNvSpPr/>
            <p:nvPr/>
          </p:nvSpPr>
          <p:spPr>
            <a:xfrm>
              <a:off x="0" y="0"/>
              <a:ext cx="2193385" cy="426317"/>
            </a:xfrm>
            <a:custGeom>
              <a:avLst/>
              <a:gdLst/>
              <a:ahLst/>
              <a:cxnLst/>
              <a:rect l="l" t="t" r="r" b="b"/>
              <a:pathLst>
                <a:path w="2193385" h="426317">
                  <a:moveTo>
                    <a:pt x="47411" y="0"/>
                  </a:moveTo>
                  <a:lnTo>
                    <a:pt x="2145974" y="0"/>
                  </a:lnTo>
                  <a:cubicBezTo>
                    <a:pt x="2172159" y="0"/>
                    <a:pt x="2193385" y="21227"/>
                    <a:pt x="2193385" y="47411"/>
                  </a:cubicBezTo>
                  <a:lnTo>
                    <a:pt x="2193385" y="378906"/>
                  </a:lnTo>
                  <a:cubicBezTo>
                    <a:pt x="2193385" y="391480"/>
                    <a:pt x="2188390" y="403540"/>
                    <a:pt x="2179499" y="412431"/>
                  </a:cubicBezTo>
                  <a:cubicBezTo>
                    <a:pt x="2170608" y="421322"/>
                    <a:pt x="2158549" y="426317"/>
                    <a:pt x="2145974" y="426317"/>
                  </a:cubicBezTo>
                  <a:lnTo>
                    <a:pt x="47411" y="426317"/>
                  </a:lnTo>
                  <a:cubicBezTo>
                    <a:pt x="21227" y="426317"/>
                    <a:pt x="0" y="405091"/>
                    <a:pt x="0" y="378906"/>
                  </a:cubicBezTo>
                  <a:lnTo>
                    <a:pt x="0" y="47411"/>
                  </a:lnTo>
                  <a:cubicBezTo>
                    <a:pt x="0" y="34837"/>
                    <a:pt x="4995" y="22778"/>
                    <a:pt x="13886" y="13886"/>
                  </a:cubicBezTo>
                  <a:cubicBezTo>
                    <a:pt x="22778" y="4995"/>
                    <a:pt x="34837" y="0"/>
                    <a:pt x="47411" y="0"/>
                  </a:cubicBezTo>
                  <a:close/>
                </a:path>
              </a:pathLst>
            </a:custGeom>
            <a:solidFill>
              <a:srgbClr val="FFFFFF"/>
            </a:solidFill>
          </p:spPr>
          <p:txBody>
            <a:bodyPr/>
            <a:lstStyle/>
            <a:p>
              <a:endParaRPr lang="ja" dirty="0">
                <a:latin typeface="MS PGothic" panose="020B0600070205080204" pitchFamily="34" charset="-128"/>
              </a:endParaRPr>
            </a:p>
          </p:txBody>
        </p:sp>
        <p:sp>
          <p:nvSpPr>
            <p:cNvPr id="7" name="TextBox 7"/>
            <p:cNvSpPr txBox="1"/>
            <p:nvPr/>
          </p:nvSpPr>
          <p:spPr>
            <a:xfrm>
              <a:off x="0" y="28575"/>
              <a:ext cx="2193385" cy="397742"/>
            </a:xfrm>
            <a:prstGeom prst="rect">
              <a:avLst/>
            </a:prstGeom>
          </p:spPr>
          <p:txBody>
            <a:bodyPr lIns="50800" tIns="50800" rIns="50800" bIns="50800" rtlCol="0" anchor="ctr"/>
            <a:lstStyle/>
            <a:p>
              <a:pPr algn="ctr" rtl="0">
                <a:lnSpc>
                  <a:spcPts val="2100"/>
                </a:lnSpc>
              </a:pPr>
              <a:endParaRPr dirty="0">
                <a:latin typeface="MS PGothic" panose="020B0600070205080204" pitchFamily="34" charset="-128"/>
              </a:endParaRPr>
            </a:p>
          </p:txBody>
        </p:sp>
      </p:grpSp>
      <p:sp>
        <p:nvSpPr>
          <p:cNvPr id="8" name="TextBox 8"/>
          <p:cNvSpPr txBox="1"/>
          <p:nvPr/>
        </p:nvSpPr>
        <p:spPr>
          <a:xfrm>
            <a:off x="0" y="1834669"/>
            <a:ext cx="9287717" cy="2000548"/>
          </a:xfrm>
          <a:prstGeom prst="rect">
            <a:avLst/>
          </a:prstGeom>
        </p:spPr>
        <p:txBody>
          <a:bodyPr lIns="0" tIns="0" rIns="0" bIns="0" rtlCol="0" anchor="t">
            <a:spAutoFit/>
          </a:bodyPr>
          <a:lstStyle/>
          <a:p>
            <a:pPr algn="ctr" rtl="0">
              <a:lnSpc>
                <a:spcPts val="7793"/>
              </a:lnSpc>
            </a:pPr>
            <a:r>
              <a:rPr lang="ja" sz="6500" b="1" u="none" baseline="0" dirty="0">
                <a:solidFill>
                  <a:srgbClr val="FFFFFF"/>
                </a:solidFill>
                <a:latin typeface="MS PGothic" panose="020B0600070205080204" pitchFamily="34" charset="-128"/>
                <a:ea typeface="MS PGothic" panose="020B0600070205080204" pitchFamily="34" charset="-128"/>
                <a:cs typeface="Effra 2"/>
                <a:sym typeface="Effra 2"/>
              </a:rPr>
              <a:t>他のクラブを支援 </a:t>
            </a:r>
          </a:p>
          <a:p>
            <a:pPr algn="ctr" rtl="0">
              <a:lnSpc>
                <a:spcPts val="7799"/>
              </a:lnSpc>
            </a:pPr>
            <a:r>
              <a:rPr lang="ja" sz="6500" b="1" u="none" baseline="0" dirty="0">
                <a:solidFill>
                  <a:srgbClr val="FFFFFF"/>
                </a:solidFill>
                <a:latin typeface="MS PGothic" panose="020B0600070205080204" pitchFamily="34" charset="-128"/>
                <a:ea typeface="MS PGothic" panose="020B0600070205080204" pitchFamily="34" charset="-128"/>
                <a:cs typeface="Effra 2"/>
                <a:sym typeface="Effra 2"/>
              </a:rPr>
              <a:t>または他のクラブと提携</a:t>
            </a:r>
          </a:p>
        </p:txBody>
      </p:sp>
      <p:sp>
        <p:nvSpPr>
          <p:cNvPr id="9" name="TextBox 9"/>
          <p:cNvSpPr txBox="1"/>
          <p:nvPr/>
        </p:nvSpPr>
        <p:spPr>
          <a:xfrm>
            <a:off x="0" y="4921924"/>
            <a:ext cx="9287717" cy="769441"/>
          </a:xfrm>
          <a:prstGeom prst="rect">
            <a:avLst/>
          </a:prstGeom>
        </p:spPr>
        <p:txBody>
          <a:bodyPr lIns="0" tIns="0" rIns="0" bIns="0" rtlCol="0" anchor="t">
            <a:spAutoFit/>
          </a:bodyPr>
          <a:lstStyle/>
          <a:p>
            <a:pPr algn="ctr" rtl="0">
              <a:lnSpc>
                <a:spcPts val="5999"/>
              </a:lnSpc>
            </a:pPr>
            <a:r>
              <a:rPr lang="ja" sz="5000" b="1" u="none" baseline="0" dirty="0">
                <a:solidFill>
                  <a:srgbClr val="69A4E4"/>
                </a:solidFill>
                <a:latin typeface="MS PGothic" panose="020B0600070205080204" pitchFamily="34" charset="-128"/>
                <a:ea typeface="MS PGothic" panose="020B0600070205080204" pitchFamily="34" charset="-128"/>
                <a:cs typeface="Effra 2"/>
                <a:sym typeface="Effra 2"/>
              </a:rPr>
              <a:t>協働＝より多くの女児を支援</a:t>
            </a:r>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351550" y="-7799490"/>
            <a:ext cx="9418799" cy="10078481"/>
          </a:xfrm>
          <a:custGeom>
            <a:avLst/>
            <a:gdLst/>
            <a:ahLst/>
            <a:cxnLst/>
            <a:rect l="l" t="t" r="r" b="b"/>
            <a:pathLst>
              <a:path w="9418799" h="10078481">
                <a:moveTo>
                  <a:pt x="0" y="0"/>
                </a:moveTo>
                <a:lnTo>
                  <a:pt x="9418799" y="0"/>
                </a:lnTo>
                <a:lnTo>
                  <a:pt x="9418799" y="10078482"/>
                </a:lnTo>
                <a:lnTo>
                  <a:pt x="0" y="10078482"/>
                </a:lnTo>
                <a:lnTo>
                  <a:pt x="0"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ja" dirty="0">
              <a:latin typeface="MS PGothic" panose="020B0600070205080204" pitchFamily="34" charset="-128"/>
            </a:endParaRPr>
          </a:p>
        </p:txBody>
      </p:sp>
      <p:grpSp>
        <p:nvGrpSpPr>
          <p:cNvPr id="3" name="Group 3"/>
          <p:cNvGrpSpPr/>
          <p:nvPr/>
        </p:nvGrpSpPr>
        <p:grpSpPr>
          <a:xfrm>
            <a:off x="1385856" y="3728235"/>
            <a:ext cx="3615584" cy="4084556"/>
            <a:chOff x="0" y="0"/>
            <a:chExt cx="952253" cy="1075768"/>
          </a:xfrm>
        </p:grpSpPr>
        <p:sp>
          <p:nvSpPr>
            <p:cNvPr id="4" name="Freeform 4"/>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endParaRPr lang="ja" dirty="0">
                <a:latin typeface="MS PGothic" panose="020B0600070205080204" pitchFamily="34" charset="-128"/>
              </a:endParaRPr>
            </a:p>
          </p:txBody>
        </p:sp>
        <p:sp>
          <p:nvSpPr>
            <p:cNvPr id="5" name="TextBox 5"/>
            <p:cNvSpPr txBox="1"/>
            <p:nvPr/>
          </p:nvSpPr>
          <p:spPr>
            <a:xfrm>
              <a:off x="0" y="28575"/>
              <a:ext cx="952253" cy="1047193"/>
            </a:xfrm>
            <a:prstGeom prst="rect">
              <a:avLst/>
            </a:prstGeom>
          </p:spPr>
          <p:txBody>
            <a:bodyPr lIns="50800" tIns="50800" rIns="50800" bIns="50800" rtlCol="0" anchor="ctr"/>
            <a:lstStyle/>
            <a:p>
              <a:pPr algn="ctr" rtl="0">
                <a:lnSpc>
                  <a:spcPts val="2100"/>
                </a:lnSpc>
              </a:pPr>
              <a:endParaRPr dirty="0">
                <a:latin typeface="MS PGothic" panose="020B0600070205080204" pitchFamily="34" charset="-128"/>
              </a:endParaRPr>
            </a:p>
          </p:txBody>
        </p:sp>
      </p:grpSp>
      <p:grpSp>
        <p:nvGrpSpPr>
          <p:cNvPr id="6" name="Group 6"/>
          <p:cNvGrpSpPr/>
          <p:nvPr/>
        </p:nvGrpSpPr>
        <p:grpSpPr>
          <a:xfrm>
            <a:off x="2743976" y="3204980"/>
            <a:ext cx="899344" cy="1046510"/>
            <a:chOff x="0" y="0"/>
            <a:chExt cx="698500" cy="812800"/>
          </a:xfrm>
        </p:grpSpPr>
        <p:sp>
          <p:nvSpPr>
            <p:cNvPr id="7" name="Freeform 7"/>
            <p:cNvSpPr/>
            <p:nvPr/>
          </p:nvSpPr>
          <p:spPr>
            <a:xfrm>
              <a:off x="0" y="29933"/>
              <a:ext cx="698500" cy="752935"/>
            </a:xfrm>
            <a:custGeom>
              <a:avLst/>
              <a:gdLst/>
              <a:ahLst/>
              <a:cxnLst/>
              <a:rect l="l" t="t" r="r" b="b"/>
              <a:pathLst>
                <a:path w="698500" h="752935">
                  <a:moveTo>
                    <a:pt x="445165" y="25872"/>
                  </a:moveTo>
                  <a:lnTo>
                    <a:pt x="602585" y="117462"/>
                  </a:lnTo>
                  <a:cubicBezTo>
                    <a:pt x="661968" y="152012"/>
                    <a:pt x="698500" y="215532"/>
                    <a:pt x="698500" y="284235"/>
                  </a:cubicBezTo>
                  <a:lnTo>
                    <a:pt x="698500" y="468699"/>
                  </a:lnTo>
                  <a:cubicBezTo>
                    <a:pt x="698500" y="537402"/>
                    <a:pt x="661968" y="600922"/>
                    <a:pt x="602585" y="635472"/>
                  </a:cubicBezTo>
                  <a:lnTo>
                    <a:pt x="445165" y="727062"/>
                  </a:lnTo>
                  <a:cubicBezTo>
                    <a:pt x="385874" y="761558"/>
                    <a:pt x="312626" y="761558"/>
                    <a:pt x="253335" y="727062"/>
                  </a:cubicBezTo>
                  <a:lnTo>
                    <a:pt x="95915" y="635472"/>
                  </a:lnTo>
                  <a:cubicBezTo>
                    <a:pt x="36532" y="600922"/>
                    <a:pt x="0" y="537402"/>
                    <a:pt x="0" y="468699"/>
                  </a:cubicBezTo>
                  <a:lnTo>
                    <a:pt x="0" y="284235"/>
                  </a:lnTo>
                  <a:cubicBezTo>
                    <a:pt x="0" y="215532"/>
                    <a:pt x="36532" y="152012"/>
                    <a:pt x="95915" y="117462"/>
                  </a:cubicBezTo>
                  <a:lnTo>
                    <a:pt x="253335" y="25872"/>
                  </a:lnTo>
                  <a:cubicBezTo>
                    <a:pt x="312626" y="-8624"/>
                    <a:pt x="385874" y="-8624"/>
                    <a:pt x="445165" y="25872"/>
                  </a:cubicBezTo>
                  <a:close/>
                </a:path>
              </a:pathLst>
            </a:custGeom>
            <a:solidFill>
              <a:srgbClr val="518BC9"/>
            </a:solidFill>
          </p:spPr>
          <p:txBody>
            <a:bodyPr/>
            <a:lstStyle/>
            <a:p>
              <a:endParaRPr lang="ja" dirty="0">
                <a:latin typeface="MS PGothic" panose="020B0600070205080204" pitchFamily="34" charset="-128"/>
              </a:endParaRPr>
            </a:p>
          </p:txBody>
        </p:sp>
        <p:sp>
          <p:nvSpPr>
            <p:cNvPr id="8" name="TextBox 8"/>
            <p:cNvSpPr txBox="1"/>
            <p:nvPr/>
          </p:nvSpPr>
          <p:spPr>
            <a:xfrm>
              <a:off x="0" y="168275"/>
              <a:ext cx="698500" cy="504825"/>
            </a:xfrm>
            <a:prstGeom prst="rect">
              <a:avLst/>
            </a:prstGeom>
          </p:spPr>
          <p:txBody>
            <a:bodyPr lIns="50800" tIns="50800" rIns="50800" bIns="50800" rtlCol="0" anchor="ctr"/>
            <a:lstStyle/>
            <a:p>
              <a:pPr algn="ctr" rtl="0">
                <a:lnSpc>
                  <a:spcPts val="2100"/>
                </a:lnSpc>
              </a:pPr>
              <a:endParaRPr dirty="0">
                <a:latin typeface="MS PGothic" panose="020B0600070205080204" pitchFamily="34" charset="-128"/>
              </a:endParaRPr>
            </a:p>
          </p:txBody>
        </p:sp>
      </p:grpSp>
      <p:grpSp>
        <p:nvGrpSpPr>
          <p:cNvPr id="9" name="Group 9"/>
          <p:cNvGrpSpPr/>
          <p:nvPr/>
        </p:nvGrpSpPr>
        <p:grpSpPr>
          <a:xfrm>
            <a:off x="5350541" y="3728235"/>
            <a:ext cx="3615584" cy="4084556"/>
            <a:chOff x="0" y="0"/>
            <a:chExt cx="952253" cy="1075768"/>
          </a:xfrm>
        </p:grpSpPr>
        <p:sp>
          <p:nvSpPr>
            <p:cNvPr id="10" name="Freeform 10"/>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endParaRPr lang="ja" dirty="0">
                <a:latin typeface="MS PGothic" panose="020B0600070205080204" pitchFamily="34" charset="-128"/>
              </a:endParaRPr>
            </a:p>
          </p:txBody>
        </p:sp>
        <p:sp>
          <p:nvSpPr>
            <p:cNvPr id="11" name="TextBox 11"/>
            <p:cNvSpPr txBox="1"/>
            <p:nvPr/>
          </p:nvSpPr>
          <p:spPr>
            <a:xfrm>
              <a:off x="0" y="28575"/>
              <a:ext cx="952253" cy="1047193"/>
            </a:xfrm>
            <a:prstGeom prst="rect">
              <a:avLst/>
            </a:prstGeom>
          </p:spPr>
          <p:txBody>
            <a:bodyPr lIns="50800" tIns="50800" rIns="50800" bIns="50800" rtlCol="0" anchor="ctr"/>
            <a:lstStyle/>
            <a:p>
              <a:pPr algn="ctr" rtl="0">
                <a:lnSpc>
                  <a:spcPts val="2100"/>
                </a:lnSpc>
              </a:pPr>
              <a:endParaRPr dirty="0">
                <a:latin typeface="MS PGothic" panose="020B0600070205080204" pitchFamily="34" charset="-128"/>
              </a:endParaRPr>
            </a:p>
          </p:txBody>
        </p:sp>
      </p:grpSp>
      <p:grpSp>
        <p:nvGrpSpPr>
          <p:cNvPr id="12" name="Group 12"/>
          <p:cNvGrpSpPr/>
          <p:nvPr/>
        </p:nvGrpSpPr>
        <p:grpSpPr>
          <a:xfrm>
            <a:off x="6708661" y="3204980"/>
            <a:ext cx="899344" cy="1046510"/>
            <a:chOff x="0" y="0"/>
            <a:chExt cx="698500" cy="812800"/>
          </a:xfrm>
        </p:grpSpPr>
        <p:sp>
          <p:nvSpPr>
            <p:cNvPr id="13" name="Freeform 13"/>
            <p:cNvSpPr/>
            <p:nvPr/>
          </p:nvSpPr>
          <p:spPr>
            <a:xfrm>
              <a:off x="0" y="29933"/>
              <a:ext cx="698500" cy="752935"/>
            </a:xfrm>
            <a:custGeom>
              <a:avLst/>
              <a:gdLst/>
              <a:ahLst/>
              <a:cxnLst/>
              <a:rect l="l" t="t" r="r" b="b"/>
              <a:pathLst>
                <a:path w="698500" h="752935">
                  <a:moveTo>
                    <a:pt x="445165" y="25872"/>
                  </a:moveTo>
                  <a:lnTo>
                    <a:pt x="602585" y="117462"/>
                  </a:lnTo>
                  <a:cubicBezTo>
                    <a:pt x="661968" y="152012"/>
                    <a:pt x="698500" y="215532"/>
                    <a:pt x="698500" y="284235"/>
                  </a:cubicBezTo>
                  <a:lnTo>
                    <a:pt x="698500" y="468699"/>
                  </a:lnTo>
                  <a:cubicBezTo>
                    <a:pt x="698500" y="537402"/>
                    <a:pt x="661968" y="600922"/>
                    <a:pt x="602585" y="635472"/>
                  </a:cubicBezTo>
                  <a:lnTo>
                    <a:pt x="445165" y="727062"/>
                  </a:lnTo>
                  <a:cubicBezTo>
                    <a:pt x="385874" y="761558"/>
                    <a:pt x="312626" y="761558"/>
                    <a:pt x="253335" y="727062"/>
                  </a:cubicBezTo>
                  <a:lnTo>
                    <a:pt x="95915" y="635472"/>
                  </a:lnTo>
                  <a:cubicBezTo>
                    <a:pt x="36532" y="600922"/>
                    <a:pt x="0" y="537402"/>
                    <a:pt x="0" y="468699"/>
                  </a:cubicBezTo>
                  <a:lnTo>
                    <a:pt x="0" y="284235"/>
                  </a:lnTo>
                  <a:cubicBezTo>
                    <a:pt x="0" y="215532"/>
                    <a:pt x="36532" y="152012"/>
                    <a:pt x="95915" y="117462"/>
                  </a:cubicBezTo>
                  <a:lnTo>
                    <a:pt x="253335" y="25872"/>
                  </a:lnTo>
                  <a:cubicBezTo>
                    <a:pt x="312626" y="-8624"/>
                    <a:pt x="385874" y="-8624"/>
                    <a:pt x="445165" y="25872"/>
                  </a:cubicBezTo>
                  <a:close/>
                </a:path>
              </a:pathLst>
            </a:custGeom>
            <a:solidFill>
              <a:srgbClr val="BB4075"/>
            </a:solidFill>
          </p:spPr>
          <p:txBody>
            <a:bodyPr/>
            <a:lstStyle/>
            <a:p>
              <a:endParaRPr lang="ja" dirty="0">
                <a:latin typeface="MS PGothic" panose="020B0600070205080204" pitchFamily="34" charset="-128"/>
              </a:endParaRPr>
            </a:p>
          </p:txBody>
        </p:sp>
        <p:sp>
          <p:nvSpPr>
            <p:cNvPr id="14" name="TextBox 14"/>
            <p:cNvSpPr txBox="1"/>
            <p:nvPr/>
          </p:nvSpPr>
          <p:spPr>
            <a:xfrm>
              <a:off x="0" y="168275"/>
              <a:ext cx="698500" cy="504825"/>
            </a:xfrm>
            <a:prstGeom prst="rect">
              <a:avLst/>
            </a:prstGeom>
          </p:spPr>
          <p:txBody>
            <a:bodyPr lIns="50800" tIns="50800" rIns="50800" bIns="50800" rtlCol="0" anchor="ctr"/>
            <a:lstStyle/>
            <a:p>
              <a:pPr algn="ctr" rtl="0">
                <a:lnSpc>
                  <a:spcPts val="2100"/>
                </a:lnSpc>
              </a:pPr>
              <a:endParaRPr dirty="0">
                <a:latin typeface="MS PGothic" panose="020B0600070205080204" pitchFamily="34" charset="-128"/>
              </a:endParaRPr>
            </a:p>
          </p:txBody>
        </p:sp>
      </p:grpSp>
      <p:sp>
        <p:nvSpPr>
          <p:cNvPr id="15" name="Freeform 15"/>
          <p:cNvSpPr/>
          <p:nvPr/>
        </p:nvSpPr>
        <p:spPr>
          <a:xfrm>
            <a:off x="12451634" y="4251490"/>
            <a:ext cx="9418799" cy="10078481"/>
          </a:xfrm>
          <a:custGeom>
            <a:avLst/>
            <a:gdLst/>
            <a:ahLst/>
            <a:cxnLst/>
            <a:rect l="l" t="t" r="r" b="b"/>
            <a:pathLst>
              <a:path w="9418799" h="10078481">
                <a:moveTo>
                  <a:pt x="0" y="0"/>
                </a:moveTo>
                <a:lnTo>
                  <a:pt x="9418799" y="0"/>
                </a:lnTo>
                <a:lnTo>
                  <a:pt x="9418799" y="10078481"/>
                </a:lnTo>
                <a:lnTo>
                  <a:pt x="0" y="10078481"/>
                </a:lnTo>
                <a:lnTo>
                  <a:pt x="0"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ja" dirty="0">
              <a:latin typeface="MS PGothic" panose="020B0600070205080204" pitchFamily="34" charset="-128"/>
            </a:endParaRPr>
          </a:p>
        </p:txBody>
      </p:sp>
      <p:grpSp>
        <p:nvGrpSpPr>
          <p:cNvPr id="16" name="Group 16"/>
          <p:cNvGrpSpPr/>
          <p:nvPr/>
        </p:nvGrpSpPr>
        <p:grpSpPr>
          <a:xfrm>
            <a:off x="9318550" y="3728235"/>
            <a:ext cx="3615584" cy="4084556"/>
            <a:chOff x="0" y="0"/>
            <a:chExt cx="952253" cy="1075768"/>
          </a:xfrm>
        </p:grpSpPr>
        <p:sp>
          <p:nvSpPr>
            <p:cNvPr id="17" name="Freeform 17"/>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endParaRPr lang="ja" dirty="0">
                <a:latin typeface="MS PGothic" panose="020B0600070205080204" pitchFamily="34" charset="-128"/>
              </a:endParaRPr>
            </a:p>
          </p:txBody>
        </p:sp>
        <p:sp>
          <p:nvSpPr>
            <p:cNvPr id="18" name="TextBox 18"/>
            <p:cNvSpPr txBox="1"/>
            <p:nvPr/>
          </p:nvSpPr>
          <p:spPr>
            <a:xfrm>
              <a:off x="0" y="28575"/>
              <a:ext cx="952253" cy="1047193"/>
            </a:xfrm>
            <a:prstGeom prst="rect">
              <a:avLst/>
            </a:prstGeom>
          </p:spPr>
          <p:txBody>
            <a:bodyPr lIns="50800" tIns="50800" rIns="50800" bIns="50800" rtlCol="0" anchor="ctr"/>
            <a:lstStyle/>
            <a:p>
              <a:pPr algn="ctr" rtl="0">
                <a:lnSpc>
                  <a:spcPts val="2100"/>
                </a:lnSpc>
              </a:pPr>
              <a:endParaRPr dirty="0">
                <a:latin typeface="MS PGothic" panose="020B0600070205080204" pitchFamily="34" charset="-128"/>
              </a:endParaRPr>
            </a:p>
          </p:txBody>
        </p:sp>
      </p:grpSp>
      <p:grpSp>
        <p:nvGrpSpPr>
          <p:cNvPr id="19" name="Group 19"/>
          <p:cNvGrpSpPr/>
          <p:nvPr/>
        </p:nvGrpSpPr>
        <p:grpSpPr>
          <a:xfrm>
            <a:off x="10676670" y="3204980"/>
            <a:ext cx="899344" cy="1046510"/>
            <a:chOff x="0" y="0"/>
            <a:chExt cx="698500" cy="812800"/>
          </a:xfrm>
        </p:grpSpPr>
        <p:sp>
          <p:nvSpPr>
            <p:cNvPr id="20" name="Freeform 20"/>
            <p:cNvSpPr/>
            <p:nvPr/>
          </p:nvSpPr>
          <p:spPr>
            <a:xfrm>
              <a:off x="0" y="29933"/>
              <a:ext cx="698500" cy="752935"/>
            </a:xfrm>
            <a:custGeom>
              <a:avLst/>
              <a:gdLst/>
              <a:ahLst/>
              <a:cxnLst/>
              <a:rect l="l" t="t" r="r" b="b"/>
              <a:pathLst>
                <a:path w="698500" h="752935">
                  <a:moveTo>
                    <a:pt x="445165" y="25872"/>
                  </a:moveTo>
                  <a:lnTo>
                    <a:pt x="602585" y="117462"/>
                  </a:lnTo>
                  <a:cubicBezTo>
                    <a:pt x="661968" y="152012"/>
                    <a:pt x="698500" y="215532"/>
                    <a:pt x="698500" y="284235"/>
                  </a:cubicBezTo>
                  <a:lnTo>
                    <a:pt x="698500" y="468699"/>
                  </a:lnTo>
                  <a:cubicBezTo>
                    <a:pt x="698500" y="537402"/>
                    <a:pt x="661968" y="600922"/>
                    <a:pt x="602585" y="635472"/>
                  </a:cubicBezTo>
                  <a:lnTo>
                    <a:pt x="445165" y="727062"/>
                  </a:lnTo>
                  <a:cubicBezTo>
                    <a:pt x="385874" y="761558"/>
                    <a:pt x="312626" y="761558"/>
                    <a:pt x="253335" y="727062"/>
                  </a:cubicBezTo>
                  <a:lnTo>
                    <a:pt x="95915" y="635472"/>
                  </a:lnTo>
                  <a:cubicBezTo>
                    <a:pt x="36532" y="600922"/>
                    <a:pt x="0" y="537402"/>
                    <a:pt x="0" y="468699"/>
                  </a:cubicBezTo>
                  <a:lnTo>
                    <a:pt x="0" y="284235"/>
                  </a:lnTo>
                  <a:cubicBezTo>
                    <a:pt x="0" y="215532"/>
                    <a:pt x="36532" y="152012"/>
                    <a:pt x="95915" y="117462"/>
                  </a:cubicBezTo>
                  <a:lnTo>
                    <a:pt x="253335" y="25872"/>
                  </a:lnTo>
                  <a:cubicBezTo>
                    <a:pt x="312626" y="-8624"/>
                    <a:pt x="385874" y="-8624"/>
                    <a:pt x="445165" y="25872"/>
                  </a:cubicBezTo>
                  <a:close/>
                </a:path>
              </a:pathLst>
            </a:custGeom>
            <a:solidFill>
              <a:srgbClr val="293374"/>
            </a:solidFill>
          </p:spPr>
          <p:txBody>
            <a:bodyPr/>
            <a:lstStyle/>
            <a:p>
              <a:endParaRPr lang="ja" dirty="0">
                <a:latin typeface="MS PGothic" panose="020B0600070205080204" pitchFamily="34" charset="-128"/>
              </a:endParaRPr>
            </a:p>
          </p:txBody>
        </p:sp>
        <p:sp>
          <p:nvSpPr>
            <p:cNvPr id="21" name="TextBox 21"/>
            <p:cNvSpPr txBox="1"/>
            <p:nvPr/>
          </p:nvSpPr>
          <p:spPr>
            <a:xfrm>
              <a:off x="0" y="168275"/>
              <a:ext cx="698500" cy="504825"/>
            </a:xfrm>
            <a:prstGeom prst="rect">
              <a:avLst/>
            </a:prstGeom>
          </p:spPr>
          <p:txBody>
            <a:bodyPr lIns="50800" tIns="50800" rIns="50800" bIns="50800" rtlCol="0" anchor="ctr"/>
            <a:lstStyle/>
            <a:p>
              <a:pPr algn="ctr" rtl="0">
                <a:lnSpc>
                  <a:spcPts val="2100"/>
                </a:lnSpc>
              </a:pPr>
              <a:endParaRPr dirty="0">
                <a:latin typeface="MS PGothic" panose="020B0600070205080204" pitchFamily="34" charset="-128"/>
              </a:endParaRPr>
            </a:p>
          </p:txBody>
        </p:sp>
      </p:grpSp>
      <p:grpSp>
        <p:nvGrpSpPr>
          <p:cNvPr id="22" name="Group 22"/>
          <p:cNvGrpSpPr/>
          <p:nvPr/>
        </p:nvGrpSpPr>
        <p:grpSpPr>
          <a:xfrm>
            <a:off x="13286560" y="3728235"/>
            <a:ext cx="3615584" cy="4084556"/>
            <a:chOff x="0" y="0"/>
            <a:chExt cx="952253" cy="1075768"/>
          </a:xfrm>
        </p:grpSpPr>
        <p:sp>
          <p:nvSpPr>
            <p:cNvPr id="23" name="Freeform 23"/>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endParaRPr lang="ja" dirty="0">
                <a:latin typeface="MS PGothic" panose="020B0600070205080204" pitchFamily="34" charset="-128"/>
              </a:endParaRPr>
            </a:p>
          </p:txBody>
        </p:sp>
        <p:sp>
          <p:nvSpPr>
            <p:cNvPr id="24" name="TextBox 24"/>
            <p:cNvSpPr txBox="1"/>
            <p:nvPr/>
          </p:nvSpPr>
          <p:spPr>
            <a:xfrm>
              <a:off x="0" y="28575"/>
              <a:ext cx="952253" cy="1047193"/>
            </a:xfrm>
            <a:prstGeom prst="rect">
              <a:avLst/>
            </a:prstGeom>
          </p:spPr>
          <p:txBody>
            <a:bodyPr lIns="50800" tIns="50800" rIns="50800" bIns="50800" rtlCol="0" anchor="ctr"/>
            <a:lstStyle/>
            <a:p>
              <a:pPr algn="ctr" rtl="0">
                <a:lnSpc>
                  <a:spcPts val="2100"/>
                </a:lnSpc>
              </a:pPr>
              <a:endParaRPr dirty="0">
                <a:latin typeface="MS PGothic" panose="020B0600070205080204" pitchFamily="34" charset="-128"/>
              </a:endParaRPr>
            </a:p>
          </p:txBody>
        </p:sp>
      </p:grpSp>
      <p:grpSp>
        <p:nvGrpSpPr>
          <p:cNvPr id="25" name="Group 25"/>
          <p:cNvGrpSpPr/>
          <p:nvPr/>
        </p:nvGrpSpPr>
        <p:grpSpPr>
          <a:xfrm>
            <a:off x="14639110" y="3204980"/>
            <a:ext cx="899344" cy="1046510"/>
            <a:chOff x="0" y="0"/>
            <a:chExt cx="698500" cy="812800"/>
          </a:xfrm>
        </p:grpSpPr>
        <p:sp>
          <p:nvSpPr>
            <p:cNvPr id="26" name="Freeform 26"/>
            <p:cNvSpPr/>
            <p:nvPr/>
          </p:nvSpPr>
          <p:spPr>
            <a:xfrm>
              <a:off x="0" y="29933"/>
              <a:ext cx="698500" cy="752935"/>
            </a:xfrm>
            <a:custGeom>
              <a:avLst/>
              <a:gdLst/>
              <a:ahLst/>
              <a:cxnLst/>
              <a:rect l="l" t="t" r="r" b="b"/>
              <a:pathLst>
                <a:path w="698500" h="752935">
                  <a:moveTo>
                    <a:pt x="445165" y="25872"/>
                  </a:moveTo>
                  <a:lnTo>
                    <a:pt x="602585" y="117462"/>
                  </a:lnTo>
                  <a:cubicBezTo>
                    <a:pt x="661968" y="152012"/>
                    <a:pt x="698500" y="215532"/>
                    <a:pt x="698500" y="284235"/>
                  </a:cubicBezTo>
                  <a:lnTo>
                    <a:pt x="698500" y="468699"/>
                  </a:lnTo>
                  <a:cubicBezTo>
                    <a:pt x="698500" y="537402"/>
                    <a:pt x="661968" y="600922"/>
                    <a:pt x="602585" y="635472"/>
                  </a:cubicBezTo>
                  <a:lnTo>
                    <a:pt x="445165" y="727062"/>
                  </a:lnTo>
                  <a:cubicBezTo>
                    <a:pt x="385874" y="761558"/>
                    <a:pt x="312626" y="761558"/>
                    <a:pt x="253335" y="727062"/>
                  </a:cubicBezTo>
                  <a:lnTo>
                    <a:pt x="95915" y="635472"/>
                  </a:lnTo>
                  <a:cubicBezTo>
                    <a:pt x="36532" y="600922"/>
                    <a:pt x="0" y="537402"/>
                    <a:pt x="0" y="468699"/>
                  </a:cubicBezTo>
                  <a:lnTo>
                    <a:pt x="0" y="284235"/>
                  </a:lnTo>
                  <a:cubicBezTo>
                    <a:pt x="0" y="215532"/>
                    <a:pt x="36532" y="152012"/>
                    <a:pt x="95915" y="117462"/>
                  </a:cubicBezTo>
                  <a:lnTo>
                    <a:pt x="253335" y="25872"/>
                  </a:lnTo>
                  <a:cubicBezTo>
                    <a:pt x="312626" y="-8624"/>
                    <a:pt x="385874" y="-8624"/>
                    <a:pt x="445165" y="25872"/>
                  </a:cubicBezTo>
                  <a:close/>
                </a:path>
              </a:pathLst>
            </a:custGeom>
            <a:solidFill>
              <a:srgbClr val="590E52"/>
            </a:solidFill>
          </p:spPr>
          <p:txBody>
            <a:bodyPr/>
            <a:lstStyle/>
            <a:p>
              <a:endParaRPr lang="ja" dirty="0">
                <a:latin typeface="MS PGothic" panose="020B0600070205080204" pitchFamily="34" charset="-128"/>
              </a:endParaRPr>
            </a:p>
          </p:txBody>
        </p:sp>
        <p:sp>
          <p:nvSpPr>
            <p:cNvPr id="27" name="TextBox 27"/>
            <p:cNvSpPr txBox="1"/>
            <p:nvPr/>
          </p:nvSpPr>
          <p:spPr>
            <a:xfrm>
              <a:off x="0" y="168275"/>
              <a:ext cx="698500" cy="504825"/>
            </a:xfrm>
            <a:prstGeom prst="rect">
              <a:avLst/>
            </a:prstGeom>
          </p:spPr>
          <p:txBody>
            <a:bodyPr lIns="50800" tIns="50800" rIns="50800" bIns="50800" rtlCol="0" anchor="ctr"/>
            <a:lstStyle/>
            <a:p>
              <a:pPr algn="ctr" rtl="0">
                <a:lnSpc>
                  <a:spcPts val="2100"/>
                </a:lnSpc>
              </a:pPr>
              <a:endParaRPr dirty="0">
                <a:latin typeface="MS PGothic" panose="020B0600070205080204" pitchFamily="34" charset="-128"/>
              </a:endParaRPr>
            </a:p>
          </p:txBody>
        </p:sp>
      </p:grpSp>
      <p:grpSp>
        <p:nvGrpSpPr>
          <p:cNvPr id="28" name="Group 28"/>
          <p:cNvGrpSpPr/>
          <p:nvPr/>
        </p:nvGrpSpPr>
        <p:grpSpPr>
          <a:xfrm>
            <a:off x="-674710" y="8498591"/>
            <a:ext cx="19281670" cy="2271793"/>
            <a:chOff x="0" y="0"/>
            <a:chExt cx="5078300" cy="598332"/>
          </a:xfrm>
        </p:grpSpPr>
        <p:sp>
          <p:nvSpPr>
            <p:cNvPr id="29" name="Freeform 29"/>
            <p:cNvSpPr/>
            <p:nvPr/>
          </p:nvSpPr>
          <p:spPr>
            <a:xfrm>
              <a:off x="0" y="0"/>
              <a:ext cx="5078300" cy="598332"/>
            </a:xfrm>
            <a:custGeom>
              <a:avLst/>
              <a:gdLst/>
              <a:ahLst/>
              <a:cxnLst/>
              <a:rect l="l" t="t" r="r" b="b"/>
              <a:pathLst>
                <a:path w="5078300" h="598332">
                  <a:moveTo>
                    <a:pt x="0" y="0"/>
                  </a:moveTo>
                  <a:lnTo>
                    <a:pt x="5078300" y="0"/>
                  </a:lnTo>
                  <a:lnTo>
                    <a:pt x="5078300" y="598332"/>
                  </a:lnTo>
                  <a:lnTo>
                    <a:pt x="0" y="598332"/>
                  </a:lnTo>
                  <a:close/>
                </a:path>
              </a:pathLst>
            </a:custGeom>
            <a:gradFill rotWithShape="1">
              <a:gsLst>
                <a:gs pos="0">
                  <a:srgbClr val="649CDC">
                    <a:alpha val="100000"/>
                  </a:srgbClr>
                </a:gs>
                <a:gs pos="100000">
                  <a:srgbClr val="19317D">
                    <a:alpha val="100000"/>
                  </a:srgbClr>
                </a:gs>
              </a:gsLst>
              <a:lin ang="0"/>
            </a:gradFill>
          </p:spPr>
          <p:txBody>
            <a:bodyPr/>
            <a:lstStyle/>
            <a:p>
              <a:endParaRPr lang="ja" dirty="0">
                <a:latin typeface="MS PGothic" panose="020B0600070205080204" pitchFamily="34" charset="-128"/>
              </a:endParaRPr>
            </a:p>
          </p:txBody>
        </p:sp>
        <p:sp>
          <p:nvSpPr>
            <p:cNvPr id="30" name="TextBox 30"/>
            <p:cNvSpPr txBox="1"/>
            <p:nvPr/>
          </p:nvSpPr>
          <p:spPr>
            <a:xfrm>
              <a:off x="0" y="-38100"/>
              <a:ext cx="5078300" cy="636432"/>
            </a:xfrm>
            <a:prstGeom prst="rect">
              <a:avLst/>
            </a:prstGeom>
          </p:spPr>
          <p:txBody>
            <a:bodyPr lIns="50800" tIns="50800" rIns="50800" bIns="50800" rtlCol="0" anchor="ctr"/>
            <a:lstStyle/>
            <a:p>
              <a:pPr algn="ctr" rtl="0">
                <a:lnSpc>
                  <a:spcPts val="2659"/>
                </a:lnSpc>
              </a:pPr>
              <a:endParaRPr dirty="0">
                <a:latin typeface="MS PGothic" panose="020B0600070205080204" pitchFamily="34" charset="-128"/>
              </a:endParaRPr>
            </a:p>
          </p:txBody>
        </p:sp>
      </p:grpSp>
      <p:sp>
        <p:nvSpPr>
          <p:cNvPr id="31" name="Freeform 31"/>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endParaRPr lang="ja" dirty="0">
              <a:latin typeface="MS PGothic" panose="020B0600070205080204" pitchFamily="34" charset="-128"/>
            </a:endParaRPr>
          </a:p>
        </p:txBody>
      </p:sp>
      <p:sp>
        <p:nvSpPr>
          <p:cNvPr id="32" name="Freeform 32"/>
          <p:cNvSpPr/>
          <p:nvPr/>
        </p:nvSpPr>
        <p:spPr>
          <a:xfrm>
            <a:off x="14745151" y="3392346"/>
            <a:ext cx="684650" cy="631590"/>
          </a:xfrm>
          <a:custGeom>
            <a:avLst/>
            <a:gdLst/>
            <a:ahLst/>
            <a:cxnLst/>
            <a:rect l="l" t="t" r="r" b="b"/>
            <a:pathLst>
              <a:path w="684650" h="631590">
                <a:moveTo>
                  <a:pt x="0" y="0"/>
                </a:moveTo>
                <a:lnTo>
                  <a:pt x="684651" y="0"/>
                </a:lnTo>
                <a:lnTo>
                  <a:pt x="684651" y="631589"/>
                </a:lnTo>
                <a:lnTo>
                  <a:pt x="0" y="63158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ja" dirty="0">
              <a:latin typeface="MS PGothic" panose="020B0600070205080204" pitchFamily="34" charset="-128"/>
            </a:endParaRPr>
          </a:p>
        </p:txBody>
      </p:sp>
      <p:sp>
        <p:nvSpPr>
          <p:cNvPr id="33" name="Freeform 33"/>
          <p:cNvSpPr/>
          <p:nvPr/>
        </p:nvSpPr>
        <p:spPr>
          <a:xfrm>
            <a:off x="6848795" y="3398602"/>
            <a:ext cx="619076" cy="619076"/>
          </a:xfrm>
          <a:custGeom>
            <a:avLst/>
            <a:gdLst/>
            <a:ahLst/>
            <a:cxnLst/>
            <a:rect l="l" t="t" r="r" b="b"/>
            <a:pathLst>
              <a:path w="619076" h="619076">
                <a:moveTo>
                  <a:pt x="0" y="0"/>
                </a:moveTo>
                <a:lnTo>
                  <a:pt x="619076" y="0"/>
                </a:lnTo>
                <a:lnTo>
                  <a:pt x="619076" y="619076"/>
                </a:lnTo>
                <a:lnTo>
                  <a:pt x="0" y="61907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ja" dirty="0">
              <a:latin typeface="MS PGothic" panose="020B0600070205080204" pitchFamily="34" charset="-128"/>
            </a:endParaRPr>
          </a:p>
        </p:txBody>
      </p:sp>
      <p:sp>
        <p:nvSpPr>
          <p:cNvPr id="34" name="Freeform 34"/>
          <p:cNvSpPr/>
          <p:nvPr/>
        </p:nvSpPr>
        <p:spPr>
          <a:xfrm>
            <a:off x="2852441" y="3368484"/>
            <a:ext cx="650250" cy="719502"/>
          </a:xfrm>
          <a:custGeom>
            <a:avLst/>
            <a:gdLst/>
            <a:ahLst/>
            <a:cxnLst/>
            <a:rect l="l" t="t" r="r" b="b"/>
            <a:pathLst>
              <a:path w="650250" h="719502">
                <a:moveTo>
                  <a:pt x="0" y="0"/>
                </a:moveTo>
                <a:lnTo>
                  <a:pt x="650250" y="0"/>
                </a:lnTo>
                <a:lnTo>
                  <a:pt x="650250" y="719502"/>
                </a:lnTo>
                <a:lnTo>
                  <a:pt x="0" y="719502"/>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ja" dirty="0">
              <a:latin typeface="MS PGothic" panose="020B0600070205080204" pitchFamily="34" charset="-128"/>
            </a:endParaRPr>
          </a:p>
        </p:txBody>
      </p:sp>
      <p:sp>
        <p:nvSpPr>
          <p:cNvPr id="35" name="Freeform 35"/>
          <p:cNvSpPr/>
          <p:nvPr/>
        </p:nvSpPr>
        <p:spPr>
          <a:xfrm>
            <a:off x="10809200" y="3375183"/>
            <a:ext cx="634284" cy="665915"/>
          </a:xfrm>
          <a:custGeom>
            <a:avLst/>
            <a:gdLst/>
            <a:ahLst/>
            <a:cxnLst/>
            <a:rect l="l" t="t" r="r" b="b"/>
            <a:pathLst>
              <a:path w="634284" h="665915">
                <a:moveTo>
                  <a:pt x="0" y="0"/>
                </a:moveTo>
                <a:lnTo>
                  <a:pt x="634285" y="0"/>
                </a:lnTo>
                <a:lnTo>
                  <a:pt x="634285" y="665915"/>
                </a:lnTo>
                <a:lnTo>
                  <a:pt x="0" y="665915"/>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ja" dirty="0">
              <a:latin typeface="MS PGothic" panose="020B0600070205080204" pitchFamily="34" charset="-128"/>
            </a:endParaRPr>
          </a:p>
        </p:txBody>
      </p:sp>
      <p:sp>
        <p:nvSpPr>
          <p:cNvPr id="36" name="TextBox 36"/>
          <p:cNvSpPr txBox="1"/>
          <p:nvPr/>
        </p:nvSpPr>
        <p:spPr>
          <a:xfrm>
            <a:off x="1833683" y="4588882"/>
            <a:ext cx="2716843" cy="589905"/>
          </a:xfrm>
          <a:prstGeom prst="rect">
            <a:avLst/>
          </a:prstGeom>
        </p:spPr>
        <p:txBody>
          <a:bodyPr lIns="0" tIns="0" rIns="0" bIns="0" rtlCol="0" anchor="t">
            <a:spAutoFit/>
          </a:bodyPr>
          <a:lstStyle/>
          <a:p>
            <a:pPr algn="ctr" rtl="0">
              <a:lnSpc>
                <a:spcPts val="2299"/>
              </a:lnSpc>
            </a:pPr>
            <a:r>
              <a:rPr lang="ja" sz="2299" b="1" u="none" baseline="0" dirty="0">
                <a:solidFill>
                  <a:srgbClr val="000000"/>
                </a:solidFill>
                <a:latin typeface="MS PGothic" panose="020B0600070205080204" pitchFamily="34" charset="-128"/>
                <a:ea typeface="MS PGothic" panose="020B0600070205080204" pitchFamily="34" charset="-128"/>
                <a:cs typeface="Calibri (MS) Bold"/>
                <a:sym typeface="Calibri (MS) Bold"/>
              </a:rPr>
              <a:t>過去のプロジェクトを振り返る</a:t>
            </a:r>
          </a:p>
        </p:txBody>
      </p:sp>
      <p:sp>
        <p:nvSpPr>
          <p:cNvPr id="37" name="TextBox 37"/>
          <p:cNvSpPr txBox="1"/>
          <p:nvPr/>
        </p:nvSpPr>
        <p:spPr>
          <a:xfrm>
            <a:off x="6139499" y="4588882"/>
            <a:ext cx="2037669" cy="294953"/>
          </a:xfrm>
          <a:prstGeom prst="rect">
            <a:avLst/>
          </a:prstGeom>
        </p:spPr>
        <p:txBody>
          <a:bodyPr lIns="0" tIns="0" rIns="0" bIns="0" rtlCol="0" anchor="t">
            <a:spAutoFit/>
          </a:bodyPr>
          <a:lstStyle/>
          <a:p>
            <a:pPr algn="ctr" rtl="0">
              <a:lnSpc>
                <a:spcPts val="2299"/>
              </a:lnSpc>
            </a:pPr>
            <a:r>
              <a:rPr lang="ja" sz="2299" b="1" u="none" baseline="0" dirty="0">
                <a:solidFill>
                  <a:srgbClr val="000000"/>
                </a:solidFill>
                <a:latin typeface="MS PGothic" panose="020B0600070205080204" pitchFamily="34" charset="-128"/>
                <a:ea typeface="MS PGothic" panose="020B0600070205080204" pitchFamily="34" charset="-128"/>
                <a:cs typeface="Calibri (MS) Bold"/>
                <a:sym typeface="Calibri (MS) Bold"/>
              </a:rPr>
              <a:t>質問する</a:t>
            </a:r>
          </a:p>
        </p:txBody>
      </p:sp>
      <p:sp>
        <p:nvSpPr>
          <p:cNvPr id="38" name="TextBox 38"/>
          <p:cNvSpPr txBox="1"/>
          <p:nvPr/>
        </p:nvSpPr>
        <p:spPr>
          <a:xfrm>
            <a:off x="5539529" y="5599364"/>
            <a:ext cx="3299671" cy="1140825"/>
          </a:xfrm>
          <a:prstGeom prst="rect">
            <a:avLst/>
          </a:prstGeom>
        </p:spPr>
        <p:txBody>
          <a:bodyPr wrap="square" lIns="0" tIns="0" rIns="0" bIns="0" rtlCol="0" anchor="t">
            <a:spAutoFit/>
          </a:bodyPr>
          <a:lstStyle/>
          <a:p>
            <a:pPr marL="474978" lvl="1" indent="-237489" algn="l" rtl="0">
              <a:lnSpc>
                <a:spcPts val="3079"/>
              </a:lnSpc>
              <a:buFont typeface="Arial"/>
              <a:buChar char="•"/>
            </a:pPr>
            <a:r>
              <a:rPr lang="ja" sz="2199" u="none" baseline="0" dirty="0">
                <a:solidFill>
                  <a:srgbClr val="000000"/>
                </a:solidFill>
                <a:latin typeface="MS PGothic" panose="020B0600070205080204" pitchFamily="34" charset="-128"/>
                <a:ea typeface="MS PGothic" panose="020B0600070205080204" pitchFamily="34" charset="-128"/>
                <a:cs typeface="Calibri (MS)"/>
                <a:sym typeface="Calibri (MS)"/>
              </a:rPr>
              <a:t>新たなパートナーは？</a:t>
            </a:r>
          </a:p>
          <a:p>
            <a:pPr marL="474978" lvl="1" indent="-237489" algn="l" rtl="0">
              <a:lnSpc>
                <a:spcPts val="3079"/>
              </a:lnSpc>
              <a:buFont typeface="Arial"/>
              <a:buChar char="•"/>
            </a:pPr>
            <a:r>
              <a:rPr lang="ja" sz="2199" u="none" baseline="0" dirty="0">
                <a:solidFill>
                  <a:srgbClr val="000000"/>
                </a:solidFill>
                <a:latin typeface="MS PGothic" panose="020B0600070205080204" pitchFamily="34" charset="-128"/>
                <a:ea typeface="MS PGothic" panose="020B0600070205080204" pitchFamily="34" charset="-128"/>
                <a:cs typeface="Calibri (MS)"/>
                <a:sym typeface="Calibri (MS)"/>
              </a:rPr>
              <a:t>追加イベントは？</a:t>
            </a:r>
          </a:p>
          <a:p>
            <a:pPr marL="474978" lvl="1" indent="-237489" algn="l" rtl="0">
              <a:lnSpc>
                <a:spcPts val="3079"/>
              </a:lnSpc>
              <a:buFont typeface="Arial"/>
              <a:buChar char="•"/>
            </a:pPr>
            <a:r>
              <a:rPr lang="ja" sz="2199" u="none" baseline="0" dirty="0">
                <a:solidFill>
                  <a:srgbClr val="000000"/>
                </a:solidFill>
                <a:latin typeface="MS PGothic" panose="020B0600070205080204" pitchFamily="34" charset="-128"/>
                <a:ea typeface="MS PGothic" panose="020B0600070205080204" pitchFamily="34" charset="-128"/>
                <a:cs typeface="Calibri (MS)"/>
                <a:sym typeface="Calibri (MS)"/>
              </a:rPr>
              <a:t>バリアフリー対応は？</a:t>
            </a:r>
          </a:p>
        </p:txBody>
      </p:sp>
      <p:sp>
        <p:nvSpPr>
          <p:cNvPr id="39" name="TextBox 39"/>
          <p:cNvSpPr txBox="1"/>
          <p:nvPr/>
        </p:nvSpPr>
        <p:spPr>
          <a:xfrm>
            <a:off x="9801051" y="4588882"/>
            <a:ext cx="2650582" cy="589905"/>
          </a:xfrm>
          <a:prstGeom prst="rect">
            <a:avLst/>
          </a:prstGeom>
        </p:spPr>
        <p:txBody>
          <a:bodyPr lIns="0" tIns="0" rIns="0" bIns="0" rtlCol="0" anchor="t">
            <a:spAutoFit/>
          </a:bodyPr>
          <a:lstStyle/>
          <a:p>
            <a:pPr algn="ctr" rtl="0">
              <a:lnSpc>
                <a:spcPts val="2299"/>
              </a:lnSpc>
            </a:pPr>
            <a:r>
              <a:rPr lang="ja" sz="2299" b="1" u="none" baseline="0" dirty="0">
                <a:solidFill>
                  <a:srgbClr val="000000"/>
                </a:solidFill>
                <a:latin typeface="MS PGothic" panose="020B0600070205080204" pitchFamily="34" charset="-128"/>
                <a:ea typeface="MS PGothic" panose="020B0600070205080204" pitchFamily="34" charset="-128"/>
                <a:cs typeface="Calibri (MS) Bold"/>
                <a:sym typeface="Calibri (MS) Bold"/>
              </a:rPr>
              <a:t>クリエイティブな</a:t>
            </a:r>
            <a:br>
              <a:rPr lang="en-GB" altLang="ja" sz="2299" b="1" u="none" baseline="0" dirty="0">
                <a:solidFill>
                  <a:srgbClr val="000000"/>
                </a:solidFill>
                <a:latin typeface="MS PGothic" panose="020B0600070205080204" pitchFamily="34" charset="-128"/>
                <a:ea typeface="MS PGothic" panose="020B0600070205080204" pitchFamily="34" charset="-128"/>
                <a:cs typeface="Calibri (MS) Bold"/>
                <a:sym typeface="Calibri (MS) Bold"/>
              </a:rPr>
            </a:br>
            <a:r>
              <a:rPr lang="ja" sz="2299" b="1" u="none" baseline="0" dirty="0">
                <a:solidFill>
                  <a:srgbClr val="000000"/>
                </a:solidFill>
                <a:latin typeface="MS PGothic" panose="020B0600070205080204" pitchFamily="34" charset="-128"/>
                <a:ea typeface="MS PGothic" panose="020B0600070205080204" pitchFamily="34" charset="-128"/>
                <a:cs typeface="Calibri (MS) Bold"/>
                <a:sym typeface="Calibri (MS) Bold"/>
              </a:rPr>
              <a:t>アプローチ</a:t>
            </a:r>
          </a:p>
        </p:txBody>
      </p:sp>
      <p:sp>
        <p:nvSpPr>
          <p:cNvPr id="40" name="TextBox 40"/>
          <p:cNvSpPr txBox="1"/>
          <p:nvPr/>
        </p:nvSpPr>
        <p:spPr>
          <a:xfrm>
            <a:off x="13729055" y="4588882"/>
            <a:ext cx="2716843" cy="589905"/>
          </a:xfrm>
          <a:prstGeom prst="rect">
            <a:avLst/>
          </a:prstGeom>
        </p:spPr>
        <p:txBody>
          <a:bodyPr lIns="0" tIns="0" rIns="0" bIns="0" rtlCol="0" anchor="t">
            <a:spAutoFit/>
          </a:bodyPr>
          <a:lstStyle/>
          <a:p>
            <a:pPr algn="ctr" rtl="0">
              <a:lnSpc>
                <a:spcPts val="2299"/>
              </a:lnSpc>
            </a:pPr>
            <a:r>
              <a:rPr lang="ja" sz="2299" b="1" u="none" baseline="0" dirty="0">
                <a:solidFill>
                  <a:srgbClr val="000000"/>
                </a:solidFill>
                <a:latin typeface="MS PGothic" panose="020B0600070205080204" pitchFamily="34" charset="-128"/>
                <a:ea typeface="MS PGothic" panose="020B0600070205080204" pitchFamily="34" charset="-128"/>
                <a:cs typeface="Calibri (MS) Bold"/>
                <a:sym typeface="Calibri (MS) Bold"/>
              </a:rPr>
              <a:t>メンターシップを</a:t>
            </a:r>
            <a:br>
              <a:rPr lang="en-GB" altLang="ja" sz="2299" b="1" u="none" baseline="0" dirty="0">
                <a:solidFill>
                  <a:srgbClr val="000000"/>
                </a:solidFill>
                <a:latin typeface="MS PGothic" panose="020B0600070205080204" pitchFamily="34" charset="-128"/>
                <a:ea typeface="MS PGothic" panose="020B0600070205080204" pitchFamily="34" charset="-128"/>
                <a:cs typeface="Calibri (MS) Bold"/>
                <a:sym typeface="Calibri (MS) Bold"/>
              </a:rPr>
            </a:br>
            <a:r>
              <a:rPr lang="ja" sz="2299" b="1" u="none" baseline="0" dirty="0">
                <a:solidFill>
                  <a:srgbClr val="000000"/>
                </a:solidFill>
                <a:latin typeface="MS PGothic" panose="020B0600070205080204" pitchFamily="34" charset="-128"/>
                <a:ea typeface="MS PGothic" panose="020B0600070205080204" pitchFamily="34" charset="-128"/>
                <a:cs typeface="Calibri (MS) Bold"/>
                <a:sym typeface="Calibri (MS) Bold"/>
              </a:rPr>
              <a:t>検討する</a:t>
            </a:r>
          </a:p>
        </p:txBody>
      </p:sp>
      <p:sp>
        <p:nvSpPr>
          <p:cNvPr id="41" name="TextBox 41"/>
          <p:cNvSpPr txBox="1"/>
          <p:nvPr/>
        </p:nvSpPr>
        <p:spPr>
          <a:xfrm>
            <a:off x="6848795" y="1297890"/>
            <a:ext cx="9412165" cy="1000274"/>
          </a:xfrm>
          <a:prstGeom prst="rect">
            <a:avLst/>
          </a:prstGeom>
        </p:spPr>
        <p:txBody>
          <a:bodyPr lIns="0" tIns="0" rIns="0" bIns="0" rtlCol="0" anchor="t">
            <a:spAutoFit/>
          </a:bodyPr>
          <a:lstStyle/>
          <a:p>
            <a:pPr algn="ctr" rtl="0">
              <a:lnSpc>
                <a:spcPts val="7799"/>
              </a:lnSpc>
            </a:pPr>
            <a:r>
              <a:rPr lang="ja" sz="6500" b="1" u="none" baseline="0" dirty="0">
                <a:solidFill>
                  <a:srgbClr val="A53795"/>
                </a:solidFill>
                <a:latin typeface="MS PGothic" panose="020B0600070205080204" pitchFamily="34" charset="-128"/>
                <a:ea typeface="MS PGothic" panose="020B0600070205080204" pitchFamily="34" charset="-128"/>
                <a:cs typeface="Effra 2"/>
                <a:sym typeface="Effra 2"/>
              </a:rPr>
              <a:t>リーチを拡大する</a:t>
            </a:r>
          </a:p>
        </p:txBody>
      </p:sp>
      <p:sp>
        <p:nvSpPr>
          <p:cNvPr id="42" name="TextBox 42"/>
          <p:cNvSpPr txBox="1"/>
          <p:nvPr/>
        </p:nvSpPr>
        <p:spPr>
          <a:xfrm>
            <a:off x="1535901" y="5599364"/>
            <a:ext cx="3283330" cy="743280"/>
          </a:xfrm>
          <a:prstGeom prst="rect">
            <a:avLst/>
          </a:prstGeom>
        </p:spPr>
        <p:txBody>
          <a:bodyPr wrap="square" lIns="0" tIns="0" rIns="0" bIns="0" rtlCol="0" anchor="t">
            <a:spAutoFit/>
          </a:bodyPr>
          <a:lstStyle/>
          <a:p>
            <a:pPr marL="474978" lvl="1" indent="-237489" algn="l" rtl="0">
              <a:lnSpc>
                <a:spcPts val="3079"/>
              </a:lnSpc>
              <a:buFont typeface="Arial"/>
              <a:buChar char="•"/>
            </a:pPr>
            <a:r>
              <a:rPr lang="ja" sz="2199" u="none" baseline="0" dirty="0">
                <a:solidFill>
                  <a:srgbClr val="000000"/>
                </a:solidFill>
                <a:latin typeface="MS PGothic" panose="020B0600070205080204" pitchFamily="34" charset="-128"/>
                <a:ea typeface="MS PGothic" panose="020B0600070205080204" pitchFamily="34" charset="-128"/>
                <a:cs typeface="Calibri (MS)"/>
                <a:sym typeface="Calibri (MS)"/>
              </a:rPr>
              <a:t>何がうまくいったのか？</a:t>
            </a:r>
          </a:p>
          <a:p>
            <a:pPr marL="474978" lvl="1" indent="-237489" algn="l" rtl="0">
              <a:lnSpc>
                <a:spcPts val="3079"/>
              </a:lnSpc>
              <a:buFont typeface="Arial"/>
              <a:buChar char="•"/>
            </a:pPr>
            <a:r>
              <a:rPr lang="ja" sz="2199" u="none" baseline="0" dirty="0">
                <a:solidFill>
                  <a:srgbClr val="000000"/>
                </a:solidFill>
                <a:latin typeface="MS PGothic" panose="020B0600070205080204" pitchFamily="34" charset="-128"/>
                <a:ea typeface="MS PGothic" panose="020B0600070205080204" pitchFamily="34" charset="-128"/>
                <a:cs typeface="Calibri (MS)"/>
                <a:sym typeface="Calibri (MS)"/>
              </a:rPr>
              <a:t>課題を特定する</a:t>
            </a:r>
          </a:p>
        </p:txBody>
      </p:sp>
      <p:sp>
        <p:nvSpPr>
          <p:cNvPr id="43" name="TextBox 43"/>
          <p:cNvSpPr txBox="1"/>
          <p:nvPr/>
        </p:nvSpPr>
        <p:spPr>
          <a:xfrm>
            <a:off x="9448800" y="5531815"/>
            <a:ext cx="3264198" cy="1559786"/>
          </a:xfrm>
          <a:prstGeom prst="rect">
            <a:avLst/>
          </a:prstGeom>
        </p:spPr>
        <p:txBody>
          <a:bodyPr lIns="0" tIns="0" rIns="0" bIns="0" rtlCol="0" anchor="t">
            <a:spAutoFit/>
          </a:bodyPr>
          <a:lstStyle/>
          <a:p>
            <a:pPr marL="474978" lvl="1" indent="-237489" algn="l" rtl="0">
              <a:lnSpc>
                <a:spcPts val="3079"/>
              </a:lnSpc>
              <a:buFont typeface="Arial"/>
              <a:buChar char="•"/>
            </a:pPr>
            <a:r>
              <a:rPr lang="ja" sz="2199" u="none" baseline="0" dirty="0">
                <a:solidFill>
                  <a:srgbClr val="000000"/>
                </a:solidFill>
                <a:latin typeface="MS PGothic" panose="020B0600070205080204" pitchFamily="34" charset="-128"/>
                <a:ea typeface="MS PGothic" panose="020B0600070205080204" pitchFamily="34" charset="-128"/>
                <a:cs typeface="Calibri (MS)"/>
                <a:sym typeface="Calibri (MS)"/>
              </a:rPr>
              <a:t>もっと意義深い体験にするには？</a:t>
            </a:r>
          </a:p>
          <a:p>
            <a:pPr marL="474978" lvl="1" indent="-237489" algn="l" rtl="0">
              <a:lnSpc>
                <a:spcPts val="3079"/>
              </a:lnSpc>
              <a:buFont typeface="Arial"/>
              <a:buChar char="•"/>
            </a:pPr>
            <a:r>
              <a:rPr lang="ja" sz="2199" u="none" baseline="0" dirty="0">
                <a:solidFill>
                  <a:srgbClr val="000000"/>
                </a:solidFill>
                <a:latin typeface="MS PGothic" panose="020B0600070205080204" pitchFamily="34" charset="-128"/>
                <a:ea typeface="MS PGothic" panose="020B0600070205080204" pitchFamily="34" charset="-128"/>
                <a:cs typeface="Calibri (MS)"/>
                <a:sym typeface="Calibri (MS)"/>
              </a:rPr>
              <a:t>参加者にインセンティブを提供</a:t>
            </a:r>
          </a:p>
        </p:txBody>
      </p:sp>
      <p:sp>
        <p:nvSpPr>
          <p:cNvPr id="44" name="TextBox 44"/>
          <p:cNvSpPr txBox="1"/>
          <p:nvPr/>
        </p:nvSpPr>
        <p:spPr>
          <a:xfrm>
            <a:off x="13529565" y="5599364"/>
            <a:ext cx="3115821" cy="345736"/>
          </a:xfrm>
          <a:prstGeom prst="rect">
            <a:avLst/>
          </a:prstGeom>
        </p:spPr>
        <p:txBody>
          <a:bodyPr wrap="square" lIns="0" tIns="0" rIns="0" bIns="0" rtlCol="0" anchor="t">
            <a:spAutoFit/>
          </a:bodyPr>
          <a:lstStyle/>
          <a:p>
            <a:pPr marL="474978" lvl="1" indent="-237489" algn="l" rtl="0">
              <a:lnSpc>
                <a:spcPts val="3079"/>
              </a:lnSpc>
              <a:buFont typeface="Arial"/>
              <a:buChar char="•"/>
            </a:pPr>
            <a:r>
              <a:rPr lang="ja" sz="2199" u="none" baseline="0" dirty="0">
                <a:solidFill>
                  <a:srgbClr val="000000"/>
                </a:solidFill>
                <a:latin typeface="MS PGothic" panose="020B0600070205080204" pitchFamily="34" charset="-128"/>
                <a:ea typeface="MS PGothic" panose="020B0600070205080204" pitchFamily="34" charset="-128"/>
                <a:cs typeface="Calibri (MS)"/>
                <a:sym typeface="Calibri (MS)"/>
              </a:rPr>
              <a:t>他のクラブと協働する</a:t>
            </a:r>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563178" y="7349120"/>
            <a:ext cx="11161644" cy="5190164"/>
          </a:xfrm>
          <a:custGeom>
            <a:avLst/>
            <a:gdLst/>
            <a:ahLst/>
            <a:cxnLst/>
            <a:rect l="l" t="t" r="r" b="b"/>
            <a:pathLst>
              <a:path w="11161644" h="5190164">
                <a:moveTo>
                  <a:pt x="0" y="0"/>
                </a:moveTo>
                <a:lnTo>
                  <a:pt x="11161644" y="0"/>
                </a:lnTo>
                <a:lnTo>
                  <a:pt x="11161644" y="5190164"/>
                </a:lnTo>
                <a:lnTo>
                  <a:pt x="0" y="519016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ja" dirty="0">
              <a:latin typeface="MS PGothic" panose="020B0600070205080204" pitchFamily="34" charset="-128"/>
            </a:endParaRPr>
          </a:p>
        </p:txBody>
      </p:sp>
      <p:sp>
        <p:nvSpPr>
          <p:cNvPr id="3" name="Freeform 3"/>
          <p:cNvSpPr/>
          <p:nvPr/>
        </p:nvSpPr>
        <p:spPr>
          <a:xfrm>
            <a:off x="5944879" y="2416373"/>
            <a:ext cx="6398241" cy="6274275"/>
          </a:xfrm>
          <a:custGeom>
            <a:avLst/>
            <a:gdLst/>
            <a:ahLst/>
            <a:cxnLst/>
            <a:rect l="l" t="t" r="r" b="b"/>
            <a:pathLst>
              <a:path w="6398241" h="6274275">
                <a:moveTo>
                  <a:pt x="0" y="0"/>
                </a:moveTo>
                <a:lnTo>
                  <a:pt x="6398242" y="0"/>
                </a:lnTo>
                <a:lnTo>
                  <a:pt x="6398242" y="6274276"/>
                </a:lnTo>
                <a:lnTo>
                  <a:pt x="0" y="6274276"/>
                </a:lnTo>
                <a:lnTo>
                  <a:pt x="0" y="0"/>
                </a:lnTo>
                <a:close/>
              </a:path>
            </a:pathLst>
          </a:custGeom>
          <a:blipFill>
            <a:blip r:embed="rId4"/>
            <a:stretch>
              <a:fillRect/>
            </a:stretch>
          </a:blipFill>
        </p:spPr>
        <p:txBody>
          <a:bodyPr/>
          <a:lstStyle/>
          <a:p>
            <a:endParaRPr lang="ja" dirty="0">
              <a:latin typeface="MS PGothic" panose="020B0600070205080204" pitchFamily="34" charset="-128"/>
            </a:endParaRPr>
          </a:p>
        </p:txBody>
      </p:sp>
      <p:sp>
        <p:nvSpPr>
          <p:cNvPr id="4" name="Freeform 4"/>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5"/>
            <a:stretch>
              <a:fillRect l="-198" r="-198"/>
            </a:stretch>
          </a:blipFill>
        </p:spPr>
        <p:txBody>
          <a:bodyPr/>
          <a:lstStyle/>
          <a:p>
            <a:endParaRPr lang="ja" dirty="0">
              <a:latin typeface="MS PGothic" panose="020B0600070205080204" pitchFamily="34" charset="-128"/>
            </a:endParaRPr>
          </a:p>
        </p:txBody>
      </p:sp>
      <p:pic>
        <p:nvPicPr>
          <p:cNvPr id="5" name="Picture 5"/>
          <p:cNvPicPr>
            <a:picLocks noChangeAspect="1"/>
          </p:cNvPicPr>
          <p:nvPr/>
        </p:nvPicPr>
        <p:blipFill>
          <a:blip r:embed="rId6"/>
          <a:stretch>
            <a:fillRect/>
          </a:stretch>
        </p:blipFill>
        <p:spPr>
          <a:xfrm>
            <a:off x="13691359" y="2881982"/>
            <a:ext cx="4316448" cy="4316448"/>
          </a:xfrm>
          <a:prstGeom prst="rect">
            <a:avLst/>
          </a:prstGeom>
        </p:spPr>
      </p:pic>
      <p:sp>
        <p:nvSpPr>
          <p:cNvPr id="6" name="Freeform 6"/>
          <p:cNvSpPr/>
          <p:nvPr/>
        </p:nvSpPr>
        <p:spPr>
          <a:xfrm>
            <a:off x="12049977" y="2231932"/>
            <a:ext cx="2674845" cy="1009754"/>
          </a:xfrm>
          <a:custGeom>
            <a:avLst/>
            <a:gdLst/>
            <a:ahLst/>
            <a:cxnLst/>
            <a:rect l="l" t="t" r="r" b="b"/>
            <a:pathLst>
              <a:path w="2674845" h="1009754">
                <a:moveTo>
                  <a:pt x="0" y="0"/>
                </a:moveTo>
                <a:lnTo>
                  <a:pt x="2674845" y="0"/>
                </a:lnTo>
                <a:lnTo>
                  <a:pt x="2674845" y="1009754"/>
                </a:lnTo>
                <a:lnTo>
                  <a:pt x="0" y="100975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ja" dirty="0">
              <a:latin typeface="MS PGothic" panose="020B0600070205080204" pitchFamily="34" charset="-128"/>
            </a:endParaRPr>
          </a:p>
        </p:txBody>
      </p:sp>
      <p:sp>
        <p:nvSpPr>
          <p:cNvPr id="7" name="Freeform 7"/>
          <p:cNvSpPr/>
          <p:nvPr/>
        </p:nvSpPr>
        <p:spPr>
          <a:xfrm>
            <a:off x="13549503" y="7153051"/>
            <a:ext cx="941855" cy="1043665"/>
          </a:xfrm>
          <a:custGeom>
            <a:avLst/>
            <a:gdLst/>
            <a:ahLst/>
            <a:cxnLst/>
            <a:rect l="l" t="t" r="r" b="b"/>
            <a:pathLst>
              <a:path w="941855" h="1043665">
                <a:moveTo>
                  <a:pt x="0" y="0"/>
                </a:moveTo>
                <a:lnTo>
                  <a:pt x="941855" y="0"/>
                </a:lnTo>
                <a:lnTo>
                  <a:pt x="941855" y="1043665"/>
                </a:lnTo>
                <a:lnTo>
                  <a:pt x="0" y="1043665"/>
                </a:lnTo>
                <a:lnTo>
                  <a:pt x="0" y="0"/>
                </a:lnTo>
                <a:close/>
              </a:path>
            </a:pathLst>
          </a:custGeom>
          <a:blipFill>
            <a:blip r:embed="rId8"/>
            <a:stretch>
              <a:fillRect r="-305078"/>
            </a:stretch>
          </a:blipFill>
        </p:spPr>
        <p:txBody>
          <a:bodyPr/>
          <a:lstStyle/>
          <a:p>
            <a:endParaRPr lang="ja" dirty="0">
              <a:latin typeface="MS PGothic" panose="020B0600070205080204" pitchFamily="34" charset="-128"/>
            </a:endParaRPr>
          </a:p>
        </p:txBody>
      </p:sp>
      <p:sp>
        <p:nvSpPr>
          <p:cNvPr id="8" name="TextBox 8"/>
          <p:cNvSpPr txBox="1"/>
          <p:nvPr/>
        </p:nvSpPr>
        <p:spPr>
          <a:xfrm>
            <a:off x="2280408" y="3526776"/>
            <a:ext cx="3331522" cy="937757"/>
          </a:xfrm>
          <a:prstGeom prst="rect">
            <a:avLst/>
          </a:prstGeom>
        </p:spPr>
        <p:txBody>
          <a:bodyPr lIns="0" tIns="0" rIns="0" bIns="0" rtlCol="0" anchor="t">
            <a:spAutoFit/>
          </a:bodyPr>
          <a:lstStyle/>
          <a:p>
            <a:pPr algn="l" rtl="0">
              <a:lnSpc>
                <a:spcPts val="8400"/>
              </a:lnSpc>
            </a:pPr>
            <a:r>
              <a:rPr lang="ja" sz="6000" b="1" u="none" baseline="0" dirty="0">
                <a:solidFill>
                  <a:srgbClr val="009CA7"/>
                </a:solidFill>
                <a:latin typeface="MS PGothic" panose="020B0600070205080204" pitchFamily="34" charset="-128"/>
                <a:ea typeface="MS PGothic" panose="020B0600070205080204" pitchFamily="34" charset="-128"/>
                <a:cs typeface="Calibri (MS) Bold"/>
                <a:sym typeface="Calibri (MS) Bold"/>
              </a:rPr>
              <a:t>一致団結</a:t>
            </a:r>
          </a:p>
        </p:txBody>
      </p:sp>
      <p:sp>
        <p:nvSpPr>
          <p:cNvPr id="9" name="TextBox 9"/>
          <p:cNvSpPr txBox="1"/>
          <p:nvPr/>
        </p:nvSpPr>
        <p:spPr>
          <a:xfrm>
            <a:off x="421337" y="268286"/>
            <a:ext cx="17445325" cy="1250279"/>
          </a:xfrm>
          <a:prstGeom prst="rect">
            <a:avLst/>
          </a:prstGeom>
        </p:spPr>
        <p:txBody>
          <a:bodyPr lIns="0" tIns="0" rIns="0" bIns="0" rtlCol="0" anchor="t">
            <a:spAutoFit/>
          </a:bodyPr>
          <a:lstStyle/>
          <a:p>
            <a:pPr algn="ctr" rtl="0">
              <a:lnSpc>
                <a:spcPts val="11199"/>
              </a:lnSpc>
            </a:pPr>
            <a:r>
              <a:rPr lang="ja" sz="7999" b="1" u="none" baseline="0" dirty="0">
                <a:solidFill>
                  <a:srgbClr val="A53795"/>
                </a:solidFill>
                <a:latin typeface="MS PGothic" panose="020B0600070205080204" pitchFamily="34" charset="-128"/>
                <a:ea typeface="MS PGothic" panose="020B0600070205080204" pitchFamily="34" charset="-128"/>
                <a:cs typeface="Effra 2"/>
                <a:sym typeface="Effra 2"/>
              </a:rPr>
              <a:t>「大きなゴール」に向けた進捗状況</a:t>
            </a:r>
          </a:p>
        </p:txBody>
      </p:sp>
      <p:sp>
        <p:nvSpPr>
          <p:cNvPr id="10" name="TextBox 10"/>
          <p:cNvSpPr txBox="1"/>
          <p:nvPr/>
        </p:nvSpPr>
        <p:spPr>
          <a:xfrm>
            <a:off x="1677322" y="4667686"/>
            <a:ext cx="3934608" cy="1575303"/>
          </a:xfrm>
          <a:prstGeom prst="rect">
            <a:avLst/>
          </a:prstGeom>
        </p:spPr>
        <p:txBody>
          <a:bodyPr lIns="0" tIns="0" rIns="0" bIns="0" rtlCol="0" anchor="t">
            <a:spAutoFit/>
          </a:bodyPr>
          <a:lstStyle/>
          <a:p>
            <a:pPr algn="ctr" rtl="0">
              <a:lnSpc>
                <a:spcPts val="4200"/>
              </a:lnSpc>
            </a:pPr>
            <a:r>
              <a:rPr lang="ja" sz="3000" u="none" baseline="0" dirty="0">
                <a:solidFill>
                  <a:srgbClr val="FFCF06"/>
                </a:solidFill>
                <a:latin typeface="MS PGothic" panose="020B0600070205080204" pitchFamily="34" charset="-128"/>
                <a:ea typeface="MS PGothic" panose="020B0600070205080204" pitchFamily="34" charset="-128"/>
                <a:cs typeface="Calibri (MS) Italics"/>
                <a:sym typeface="Calibri (MS) Italics"/>
              </a:rPr>
              <a:t>SIA</a:t>
            </a:r>
          </a:p>
          <a:p>
            <a:pPr algn="ctr" rtl="0">
              <a:lnSpc>
                <a:spcPts val="4200"/>
              </a:lnSpc>
            </a:pPr>
            <a:r>
              <a:rPr lang="ja" sz="3000" u="none" baseline="0" dirty="0">
                <a:solidFill>
                  <a:srgbClr val="FFCF06"/>
                </a:solidFill>
                <a:latin typeface="MS PGothic" panose="020B0600070205080204" pitchFamily="34" charset="-128"/>
                <a:ea typeface="MS PGothic" panose="020B0600070205080204" pitchFamily="34" charset="-128"/>
                <a:cs typeface="Calibri (MS) Italics"/>
                <a:sym typeface="Calibri (MS) Italics"/>
              </a:rPr>
              <a:t>リジョン</a:t>
            </a:r>
          </a:p>
          <a:p>
            <a:pPr algn="ctr" rtl="0">
              <a:lnSpc>
                <a:spcPts val="4200"/>
              </a:lnSpc>
            </a:pPr>
            <a:r>
              <a:rPr lang="ja" sz="3000" u="none" baseline="0" dirty="0">
                <a:solidFill>
                  <a:srgbClr val="FFCF06"/>
                </a:solidFill>
                <a:latin typeface="MS PGothic" panose="020B0600070205080204" pitchFamily="34" charset="-128"/>
                <a:ea typeface="MS PGothic" panose="020B0600070205080204" pitchFamily="34" charset="-128"/>
                <a:cs typeface="Calibri (MS) Italics"/>
                <a:sym typeface="Calibri (MS) Italics"/>
              </a:rPr>
              <a:t>周囲の人々</a:t>
            </a:r>
          </a:p>
        </p:txBody>
      </p:sp>
      <p:sp>
        <p:nvSpPr>
          <p:cNvPr id="11" name="TextBox 11"/>
          <p:cNvSpPr txBox="1"/>
          <p:nvPr/>
        </p:nvSpPr>
        <p:spPr>
          <a:xfrm>
            <a:off x="15459053" y="1789382"/>
            <a:ext cx="2591156" cy="1410643"/>
          </a:xfrm>
          <a:prstGeom prst="rect">
            <a:avLst/>
          </a:prstGeom>
        </p:spPr>
        <p:txBody>
          <a:bodyPr lIns="0" tIns="0" rIns="0" bIns="0" rtlCol="0" anchor="t">
            <a:spAutoFit/>
          </a:bodyPr>
          <a:lstStyle/>
          <a:p>
            <a:pPr algn="ctr" rtl="0">
              <a:lnSpc>
                <a:spcPts val="3000"/>
              </a:lnSpc>
            </a:pPr>
            <a:r>
              <a:rPr lang="ja" sz="3000" b="1" u="none" baseline="0" dirty="0">
                <a:solidFill>
                  <a:srgbClr val="299BA5"/>
                </a:solidFill>
                <a:latin typeface="MS PGothic" panose="020B0600070205080204" pitchFamily="34" charset="-128"/>
                <a:ea typeface="MS PGothic" panose="020B0600070205080204" pitchFamily="34" charset="-128"/>
                <a:cs typeface="Calibri (MS) Bold"/>
                <a:sym typeface="Calibri (MS) Bold"/>
              </a:rPr>
              <a:t>2021-2031</a:t>
            </a:r>
          </a:p>
          <a:p>
            <a:pPr algn="ctr" rtl="0">
              <a:lnSpc>
                <a:spcPts val="3999"/>
              </a:lnSpc>
            </a:pPr>
            <a:r>
              <a:rPr lang="ja" sz="3999" b="1" u="none" baseline="0" dirty="0">
                <a:solidFill>
                  <a:srgbClr val="299BA5"/>
                </a:solidFill>
                <a:latin typeface="MS PGothic" panose="020B0600070205080204" pitchFamily="34" charset="-128"/>
                <a:ea typeface="MS PGothic" panose="020B0600070205080204" pitchFamily="34" charset="-128"/>
                <a:cs typeface="Calibri (MS) Bold"/>
                <a:sym typeface="Calibri (MS) Bold"/>
              </a:rPr>
              <a:t>「大きなゴール」</a:t>
            </a:r>
          </a:p>
        </p:txBody>
      </p:sp>
      <p:sp>
        <p:nvSpPr>
          <p:cNvPr id="12" name="TextBox 12"/>
          <p:cNvSpPr txBox="1"/>
          <p:nvPr/>
        </p:nvSpPr>
        <p:spPr>
          <a:xfrm>
            <a:off x="14624055" y="7267349"/>
            <a:ext cx="3390985" cy="500137"/>
          </a:xfrm>
          <a:prstGeom prst="rect">
            <a:avLst/>
          </a:prstGeom>
        </p:spPr>
        <p:txBody>
          <a:bodyPr wrap="square" lIns="0" tIns="0" rIns="0" bIns="0" rtlCol="0" anchor="t">
            <a:spAutoFit/>
          </a:bodyPr>
          <a:lstStyle/>
          <a:p>
            <a:pPr algn="ctr" rtl="0">
              <a:lnSpc>
                <a:spcPts val="3899"/>
              </a:lnSpc>
            </a:pPr>
            <a:r>
              <a:rPr lang="ja" sz="3600" b="1" u="none" baseline="0" dirty="0">
                <a:solidFill>
                  <a:srgbClr val="293374"/>
                </a:solidFill>
                <a:latin typeface="MS PGothic" panose="020B0600070205080204" pitchFamily="34" charset="-128"/>
                <a:ea typeface="MS PGothic" panose="020B0600070205080204" pitchFamily="34" charset="-128"/>
                <a:cs typeface="Calibri (MS) Bold"/>
                <a:sym typeface="Calibri (MS) Bold"/>
              </a:rPr>
              <a:t> 50万人の女児に</a:t>
            </a:r>
          </a:p>
        </p:txBody>
      </p:sp>
      <p:sp>
        <p:nvSpPr>
          <p:cNvPr id="13" name="TextBox 13"/>
          <p:cNvSpPr txBox="1"/>
          <p:nvPr/>
        </p:nvSpPr>
        <p:spPr>
          <a:xfrm>
            <a:off x="14491358" y="7861708"/>
            <a:ext cx="2873396" cy="205184"/>
          </a:xfrm>
          <a:prstGeom prst="rect">
            <a:avLst/>
          </a:prstGeom>
        </p:spPr>
        <p:txBody>
          <a:bodyPr lIns="0" tIns="0" rIns="0" bIns="0" rtlCol="0" anchor="t">
            <a:spAutoFit/>
          </a:bodyPr>
          <a:lstStyle/>
          <a:p>
            <a:pPr algn="ctr" rtl="0">
              <a:lnSpc>
                <a:spcPts val="1599"/>
              </a:lnSpc>
            </a:pPr>
            <a:r>
              <a:rPr lang="ja" sz="1599" u="none" baseline="0" dirty="0">
                <a:solidFill>
                  <a:srgbClr val="293374"/>
                </a:solidFill>
                <a:latin typeface="MS PGothic" panose="020B0600070205080204" pitchFamily="34" charset="-128"/>
                <a:ea typeface="MS PGothic" panose="020B0600070205080204" pitchFamily="34" charset="-128"/>
                <a:cs typeface="Calibri (MS) Bold"/>
                <a:sym typeface="Calibri (MS) Bold"/>
              </a:rPr>
              <a:t>夢を実現する力を与える</a:t>
            </a:r>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0" y="0"/>
            <a:ext cx="18288000" cy="10287000"/>
          </a:xfrm>
          <a:custGeom>
            <a:avLst/>
            <a:gdLst/>
            <a:ahLst/>
            <a:cxnLst/>
            <a:rect l="l" t="t" r="r" b="b"/>
            <a:pathLst>
              <a:path w="18288000" h="10287000">
                <a:moveTo>
                  <a:pt x="0" y="10287000"/>
                </a:moveTo>
                <a:lnTo>
                  <a:pt x="18288000" y="10287000"/>
                </a:lnTo>
                <a:lnTo>
                  <a:pt x="18288000" y="0"/>
                </a:lnTo>
                <a:lnTo>
                  <a:pt x="0" y="0"/>
                </a:lnTo>
                <a:lnTo>
                  <a:pt x="0" y="10287000"/>
                </a:lnTo>
                <a:close/>
              </a:path>
            </a:pathLst>
          </a:custGeom>
          <a:blipFill>
            <a:blip r:embed="rId3"/>
            <a:stretch>
              <a:fillRect t="-30739" r="-17743" b="-8808"/>
            </a:stretch>
          </a:blipFill>
        </p:spPr>
        <p:txBody>
          <a:bodyPr/>
          <a:lstStyle/>
          <a:p>
            <a:endParaRPr lang="ja" dirty="0">
              <a:latin typeface="MS PGothic" panose="020B0600070205080204" pitchFamily="34" charset="-128"/>
            </a:endParaRPr>
          </a:p>
        </p:txBody>
      </p:sp>
      <p:grpSp>
        <p:nvGrpSpPr>
          <p:cNvPr id="3" name="Group 3"/>
          <p:cNvGrpSpPr/>
          <p:nvPr/>
        </p:nvGrpSpPr>
        <p:grpSpPr>
          <a:xfrm>
            <a:off x="1195102" y="4637829"/>
            <a:ext cx="15897797" cy="4318423"/>
            <a:chOff x="0" y="0"/>
            <a:chExt cx="4187074" cy="1137362"/>
          </a:xfrm>
        </p:grpSpPr>
        <p:sp>
          <p:nvSpPr>
            <p:cNvPr id="4" name="Freeform 4"/>
            <p:cNvSpPr/>
            <p:nvPr/>
          </p:nvSpPr>
          <p:spPr>
            <a:xfrm>
              <a:off x="0" y="0"/>
              <a:ext cx="4187074" cy="1137362"/>
            </a:xfrm>
            <a:custGeom>
              <a:avLst/>
              <a:gdLst/>
              <a:ahLst/>
              <a:cxnLst/>
              <a:rect l="l" t="t" r="r" b="b"/>
              <a:pathLst>
                <a:path w="4187074" h="1137362">
                  <a:moveTo>
                    <a:pt x="24836" y="0"/>
                  </a:moveTo>
                  <a:lnTo>
                    <a:pt x="4162238" y="0"/>
                  </a:lnTo>
                  <a:cubicBezTo>
                    <a:pt x="4175954" y="0"/>
                    <a:pt x="4187074" y="11119"/>
                    <a:pt x="4187074" y="24836"/>
                  </a:cubicBezTo>
                  <a:lnTo>
                    <a:pt x="4187074" y="1112526"/>
                  </a:lnTo>
                  <a:cubicBezTo>
                    <a:pt x="4187074" y="1119113"/>
                    <a:pt x="4184457" y="1125431"/>
                    <a:pt x="4179800" y="1130088"/>
                  </a:cubicBezTo>
                  <a:cubicBezTo>
                    <a:pt x="4175142" y="1134746"/>
                    <a:pt x="4168825" y="1137362"/>
                    <a:pt x="4162238" y="1137362"/>
                  </a:cubicBezTo>
                  <a:lnTo>
                    <a:pt x="24836" y="1137362"/>
                  </a:lnTo>
                  <a:cubicBezTo>
                    <a:pt x="18249" y="1137362"/>
                    <a:pt x="11932" y="1134746"/>
                    <a:pt x="7274" y="1130088"/>
                  </a:cubicBezTo>
                  <a:cubicBezTo>
                    <a:pt x="2617" y="1125431"/>
                    <a:pt x="0" y="1119113"/>
                    <a:pt x="0" y="1112526"/>
                  </a:cubicBezTo>
                  <a:lnTo>
                    <a:pt x="0" y="24836"/>
                  </a:lnTo>
                  <a:cubicBezTo>
                    <a:pt x="0" y="18249"/>
                    <a:pt x="2617" y="11932"/>
                    <a:pt x="7274" y="7274"/>
                  </a:cubicBezTo>
                  <a:cubicBezTo>
                    <a:pt x="11932" y="2617"/>
                    <a:pt x="18249" y="0"/>
                    <a:pt x="24836" y="0"/>
                  </a:cubicBezTo>
                  <a:close/>
                </a:path>
              </a:pathLst>
            </a:custGeom>
            <a:solidFill>
              <a:srgbClr val="293374"/>
            </a:solidFill>
          </p:spPr>
          <p:txBody>
            <a:bodyPr/>
            <a:lstStyle/>
            <a:p>
              <a:endParaRPr lang="ja" dirty="0">
                <a:latin typeface="MS PGothic" panose="020B0600070205080204" pitchFamily="34" charset="-128"/>
              </a:endParaRPr>
            </a:p>
          </p:txBody>
        </p:sp>
        <p:sp>
          <p:nvSpPr>
            <p:cNvPr id="5" name="TextBox 5"/>
            <p:cNvSpPr txBox="1"/>
            <p:nvPr/>
          </p:nvSpPr>
          <p:spPr>
            <a:xfrm>
              <a:off x="0" y="0"/>
              <a:ext cx="4187074" cy="1137362"/>
            </a:xfrm>
            <a:prstGeom prst="rect">
              <a:avLst/>
            </a:prstGeom>
          </p:spPr>
          <p:txBody>
            <a:bodyPr lIns="50800" tIns="50800" rIns="50800" bIns="50800" rtlCol="0" anchor="ctr"/>
            <a:lstStyle/>
            <a:p>
              <a:pPr algn="ctr" rtl="0">
                <a:lnSpc>
                  <a:spcPts val="2299"/>
                </a:lnSpc>
              </a:pPr>
              <a:endParaRPr dirty="0">
                <a:latin typeface="MS PGothic" panose="020B0600070205080204" pitchFamily="34" charset="-128"/>
              </a:endParaRPr>
            </a:p>
          </p:txBody>
        </p:sp>
      </p:grpSp>
      <p:sp>
        <p:nvSpPr>
          <p:cNvPr id="6" name="Freeform 6"/>
          <p:cNvSpPr/>
          <p:nvPr/>
        </p:nvSpPr>
        <p:spPr>
          <a:xfrm>
            <a:off x="1195102" y="1503984"/>
            <a:ext cx="15897797" cy="5564229"/>
          </a:xfrm>
          <a:custGeom>
            <a:avLst/>
            <a:gdLst/>
            <a:ahLst/>
            <a:cxnLst/>
            <a:rect l="l" t="t" r="r" b="b"/>
            <a:pathLst>
              <a:path w="15897797" h="5564229">
                <a:moveTo>
                  <a:pt x="0" y="0"/>
                </a:moveTo>
                <a:lnTo>
                  <a:pt x="15897796" y="0"/>
                </a:lnTo>
                <a:lnTo>
                  <a:pt x="15897796" y="5564229"/>
                </a:lnTo>
                <a:lnTo>
                  <a:pt x="0" y="5564229"/>
                </a:lnTo>
                <a:lnTo>
                  <a:pt x="0" y="0"/>
                </a:lnTo>
                <a:close/>
              </a:path>
            </a:pathLst>
          </a:custGeom>
          <a:blipFill>
            <a:blip r:embed="rId4">
              <a:alphaModFix amt="98000"/>
            </a:blip>
            <a:stretch>
              <a:fillRect/>
            </a:stretch>
          </a:blipFill>
        </p:spPr>
        <p:txBody>
          <a:bodyPr/>
          <a:lstStyle/>
          <a:p>
            <a:endParaRPr lang="ja" dirty="0">
              <a:latin typeface="MS PGothic" panose="020B0600070205080204" pitchFamily="34" charset="-128"/>
            </a:endParaRPr>
          </a:p>
        </p:txBody>
      </p:sp>
      <p:sp>
        <p:nvSpPr>
          <p:cNvPr id="7" name="Freeform 7"/>
          <p:cNvSpPr/>
          <p:nvPr/>
        </p:nvSpPr>
        <p:spPr>
          <a:xfrm>
            <a:off x="7937377" y="9188709"/>
            <a:ext cx="2413246" cy="554217"/>
          </a:xfrm>
          <a:custGeom>
            <a:avLst/>
            <a:gdLst/>
            <a:ahLst/>
            <a:cxnLst/>
            <a:rect l="l" t="t" r="r" b="b"/>
            <a:pathLst>
              <a:path w="2413246" h="554217">
                <a:moveTo>
                  <a:pt x="0" y="0"/>
                </a:moveTo>
                <a:lnTo>
                  <a:pt x="2413246" y="0"/>
                </a:lnTo>
                <a:lnTo>
                  <a:pt x="2413246" y="554218"/>
                </a:lnTo>
                <a:lnTo>
                  <a:pt x="0" y="554218"/>
                </a:lnTo>
                <a:lnTo>
                  <a:pt x="0" y="0"/>
                </a:lnTo>
                <a:close/>
              </a:path>
            </a:pathLst>
          </a:custGeom>
          <a:blipFill>
            <a:blip r:embed="rId5"/>
            <a:stretch>
              <a:fillRect t="-74" b="-74"/>
            </a:stretch>
          </a:blipFill>
        </p:spPr>
        <p:txBody>
          <a:bodyPr/>
          <a:lstStyle/>
          <a:p>
            <a:endParaRPr lang="ja" dirty="0">
              <a:latin typeface="MS PGothic" panose="020B0600070205080204" pitchFamily="34" charset="-128"/>
            </a:endParaRPr>
          </a:p>
        </p:txBody>
      </p:sp>
      <p:sp>
        <p:nvSpPr>
          <p:cNvPr id="8" name="TextBox 8"/>
          <p:cNvSpPr txBox="1"/>
          <p:nvPr/>
        </p:nvSpPr>
        <p:spPr>
          <a:xfrm>
            <a:off x="2566826" y="6796832"/>
            <a:ext cx="13154348" cy="1769715"/>
          </a:xfrm>
          <a:prstGeom prst="rect">
            <a:avLst/>
          </a:prstGeom>
        </p:spPr>
        <p:txBody>
          <a:bodyPr lIns="0" tIns="0" rIns="0" bIns="0" rtlCol="0" anchor="t">
            <a:spAutoFit/>
          </a:bodyPr>
          <a:lstStyle/>
          <a:p>
            <a:pPr algn="ctr" rtl="0">
              <a:lnSpc>
                <a:spcPts val="4576"/>
              </a:lnSpc>
            </a:pPr>
            <a:r>
              <a:rPr lang="ja" sz="4400" b="1" u="none" spc="-132" baseline="0" dirty="0">
                <a:solidFill>
                  <a:srgbClr val="FFFFFF"/>
                </a:solidFill>
                <a:latin typeface="MS PGothic" panose="020B0600070205080204" pitchFamily="34" charset="-128"/>
                <a:ea typeface="MS PGothic" panose="020B0600070205080204" pitchFamily="34" charset="-128"/>
                <a:cs typeface="Calibri (MS) Bold"/>
                <a:sym typeface="Calibri (MS) Bold"/>
              </a:rPr>
              <a:t>ご氏名</a:t>
            </a:r>
          </a:p>
          <a:p>
            <a:pPr algn="ctr" rtl="0">
              <a:lnSpc>
                <a:spcPts val="4576"/>
              </a:lnSpc>
            </a:pPr>
            <a:r>
              <a:rPr lang="ja" sz="4400" b="1" u="none" spc="-132" baseline="0" dirty="0">
                <a:solidFill>
                  <a:srgbClr val="FFFFFF"/>
                </a:solidFill>
                <a:latin typeface="MS PGothic" panose="020B0600070205080204" pitchFamily="34" charset="-128"/>
                <a:ea typeface="MS PGothic" panose="020B0600070205080204" pitchFamily="34" charset="-128"/>
                <a:cs typeface="Calibri (MS) Bold"/>
                <a:sym typeface="Calibri (MS) Bold"/>
              </a:rPr>
              <a:t>役職名</a:t>
            </a:r>
          </a:p>
          <a:p>
            <a:pPr algn="ctr" rtl="0">
              <a:lnSpc>
                <a:spcPts val="4576"/>
              </a:lnSpc>
            </a:pPr>
            <a:r>
              <a:rPr lang="ja" sz="4400" b="1" u="none" spc="-132" baseline="0" dirty="0">
                <a:solidFill>
                  <a:srgbClr val="FFFFFF"/>
                </a:solidFill>
                <a:latin typeface="MS PGothic" panose="020B0600070205080204" pitchFamily="34" charset="-128"/>
                <a:ea typeface="MS PGothic" panose="020B0600070205080204" pitchFamily="34" charset="-128"/>
                <a:cs typeface="Calibri (MS) Bold"/>
                <a:sym typeface="Calibri (MS) Bold"/>
              </a:rPr>
              <a:t>連絡先</a:t>
            </a:r>
          </a:p>
        </p:txBody>
      </p:sp>
      <p:sp>
        <p:nvSpPr>
          <p:cNvPr id="9" name="TextBox 9"/>
          <p:cNvSpPr txBox="1"/>
          <p:nvPr/>
        </p:nvSpPr>
        <p:spPr>
          <a:xfrm>
            <a:off x="2144358" y="465630"/>
            <a:ext cx="13154348" cy="666849"/>
          </a:xfrm>
          <a:prstGeom prst="rect">
            <a:avLst/>
          </a:prstGeom>
        </p:spPr>
        <p:txBody>
          <a:bodyPr lIns="0" tIns="0" rIns="0" bIns="0" rtlCol="0" anchor="t">
            <a:spAutoFit/>
          </a:bodyPr>
          <a:lstStyle/>
          <a:p>
            <a:pPr algn="ctr" rtl="0">
              <a:lnSpc>
                <a:spcPts val="5200"/>
              </a:lnSpc>
            </a:pPr>
            <a:r>
              <a:rPr lang="ja" sz="5000" b="1" u="none" spc="-150" baseline="0" dirty="0">
                <a:solidFill>
                  <a:srgbClr val="FFFFFF"/>
                </a:solidFill>
                <a:latin typeface="MS PGothic" panose="020B0600070205080204" pitchFamily="34" charset="-128"/>
                <a:ea typeface="MS PGothic" panose="020B0600070205080204" pitchFamily="34" charset="-128"/>
                <a:cs typeface="Calibri (MS) Bold"/>
                <a:sym typeface="Calibri (MS) Bold"/>
              </a:rPr>
              <a:t>ありがとうございます</a:t>
            </a: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6203709" flipH="1">
            <a:off x="8477269" y="69379"/>
            <a:ext cx="13417146" cy="10148242"/>
          </a:xfrm>
          <a:custGeom>
            <a:avLst/>
            <a:gdLst/>
            <a:ahLst/>
            <a:cxnLst/>
            <a:rect l="l" t="t" r="r" b="b"/>
            <a:pathLst>
              <a:path w="13417146" h="10148242">
                <a:moveTo>
                  <a:pt x="13417146" y="0"/>
                </a:moveTo>
                <a:lnTo>
                  <a:pt x="0" y="0"/>
                </a:lnTo>
                <a:lnTo>
                  <a:pt x="0" y="10148242"/>
                </a:lnTo>
                <a:lnTo>
                  <a:pt x="13417146" y="10148242"/>
                </a:lnTo>
                <a:lnTo>
                  <a:pt x="1341714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ja" dirty="0">
              <a:latin typeface="MS PGothic" panose="020B0600070205080204" pitchFamily="34" charset="-128"/>
            </a:endParaRPr>
          </a:p>
        </p:txBody>
      </p:sp>
      <p:grpSp>
        <p:nvGrpSpPr>
          <p:cNvPr id="3" name="Group 3"/>
          <p:cNvGrpSpPr/>
          <p:nvPr/>
        </p:nvGrpSpPr>
        <p:grpSpPr>
          <a:xfrm>
            <a:off x="9834863" y="957626"/>
            <a:ext cx="7424437" cy="7424437"/>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24976" r="-26482" b="-1004"/>
              </a:stretch>
            </a:blipFill>
          </p:spPr>
          <p:txBody>
            <a:bodyPr/>
            <a:lstStyle/>
            <a:p>
              <a:endParaRPr lang="ja" dirty="0">
                <a:latin typeface="MS PGothic" panose="020B0600070205080204" pitchFamily="34" charset="-128"/>
              </a:endParaRPr>
            </a:p>
          </p:txBody>
        </p:sp>
      </p:grpSp>
      <p:sp>
        <p:nvSpPr>
          <p:cNvPr id="5" name="Freeform 5"/>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5"/>
            <a:stretch>
              <a:fillRect t="-74" b="-74"/>
            </a:stretch>
          </a:blipFill>
        </p:spPr>
        <p:txBody>
          <a:bodyPr/>
          <a:lstStyle/>
          <a:p>
            <a:endParaRPr lang="ja" dirty="0">
              <a:latin typeface="MS PGothic" panose="020B0600070205080204" pitchFamily="34" charset="-128"/>
            </a:endParaRPr>
          </a:p>
        </p:txBody>
      </p:sp>
      <p:sp>
        <p:nvSpPr>
          <p:cNvPr id="6" name="Freeform 6"/>
          <p:cNvSpPr/>
          <p:nvPr/>
        </p:nvSpPr>
        <p:spPr>
          <a:xfrm>
            <a:off x="5009018" y="3289624"/>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6"/>
                </a:ext>
              </a:extLst>
            </a:blip>
            <a:stretch>
              <a:fillRect l="-151" r="-151"/>
            </a:stretch>
          </a:blipFill>
        </p:spPr>
        <p:txBody>
          <a:bodyPr/>
          <a:lstStyle/>
          <a:p>
            <a:endParaRPr lang="ja" dirty="0">
              <a:latin typeface="MS PGothic" panose="020B0600070205080204" pitchFamily="34" charset="-128"/>
            </a:endParaRPr>
          </a:p>
        </p:txBody>
      </p:sp>
      <p:sp>
        <p:nvSpPr>
          <p:cNvPr id="7" name="Freeform 7"/>
          <p:cNvSpPr/>
          <p:nvPr/>
        </p:nvSpPr>
        <p:spPr>
          <a:xfrm>
            <a:off x="2024026" y="1028700"/>
            <a:ext cx="6669384" cy="2542703"/>
          </a:xfrm>
          <a:custGeom>
            <a:avLst/>
            <a:gdLst/>
            <a:ahLst/>
            <a:cxnLst/>
            <a:rect l="l" t="t" r="r" b="b"/>
            <a:pathLst>
              <a:path w="6669384" h="2542703">
                <a:moveTo>
                  <a:pt x="0" y="0"/>
                </a:moveTo>
                <a:lnTo>
                  <a:pt x="6669384" y="0"/>
                </a:lnTo>
                <a:lnTo>
                  <a:pt x="6669384" y="2542703"/>
                </a:lnTo>
                <a:lnTo>
                  <a:pt x="0" y="2542703"/>
                </a:lnTo>
                <a:lnTo>
                  <a:pt x="0" y="0"/>
                </a:lnTo>
                <a:close/>
              </a:path>
            </a:pathLst>
          </a:custGeom>
          <a:blipFill>
            <a:blip r:embed="rId7" cstate="print">
              <a:extLst>
                <a:ext uri="{28A0092B-C50C-407E-A947-70E740481C1C}">
                  <a14:useLocalDpi xmlns:a14="http://schemas.microsoft.com/office/drawing/2010/main" val="0"/>
                </a:ext>
              </a:extLst>
            </a:blip>
            <a:stretch>
              <a:fillRect/>
            </a:stretch>
          </a:blipFill>
        </p:spPr>
        <p:txBody>
          <a:bodyPr/>
          <a:lstStyle/>
          <a:p>
            <a:endParaRPr lang="ja" dirty="0">
              <a:latin typeface="MS PGothic" panose="020B0600070205080204" pitchFamily="34" charset="-128"/>
            </a:endParaRPr>
          </a:p>
        </p:txBody>
      </p:sp>
      <p:sp>
        <p:nvSpPr>
          <p:cNvPr id="8" name="TextBox 8"/>
          <p:cNvSpPr txBox="1"/>
          <p:nvPr/>
        </p:nvSpPr>
        <p:spPr>
          <a:xfrm>
            <a:off x="-1071944" y="4092575"/>
            <a:ext cx="12861324" cy="859531"/>
          </a:xfrm>
          <a:prstGeom prst="rect">
            <a:avLst/>
          </a:prstGeom>
        </p:spPr>
        <p:txBody>
          <a:bodyPr lIns="0" tIns="0" rIns="0" bIns="0" rtlCol="0" anchor="t">
            <a:spAutoFit/>
          </a:bodyPr>
          <a:lstStyle/>
          <a:p>
            <a:pPr algn="ctr" rtl="0">
              <a:lnSpc>
                <a:spcPts val="7699"/>
              </a:lnSpc>
            </a:pPr>
            <a:r>
              <a:rPr lang="ja" sz="5300" u="none" baseline="0" dirty="0">
                <a:solidFill>
                  <a:srgbClr val="299BA5"/>
                </a:solidFill>
                <a:latin typeface="MS PGothic" panose="020B0600070205080204" pitchFamily="34" charset="-128"/>
                <a:ea typeface="MS PGothic" panose="020B0600070205080204" pitchFamily="34" charset="-128"/>
                <a:cs typeface="Calibri (MS)"/>
                <a:sym typeface="Calibri (MS)"/>
              </a:rPr>
              <a:t>これまでに支援した女児の数</a:t>
            </a:r>
          </a:p>
        </p:txBody>
      </p:sp>
      <p:sp>
        <p:nvSpPr>
          <p:cNvPr id="9" name="TextBox 9"/>
          <p:cNvSpPr txBox="1"/>
          <p:nvPr/>
        </p:nvSpPr>
        <p:spPr>
          <a:xfrm>
            <a:off x="1028700" y="5199330"/>
            <a:ext cx="8406622" cy="1348895"/>
          </a:xfrm>
          <a:prstGeom prst="rect">
            <a:avLst/>
          </a:prstGeom>
        </p:spPr>
        <p:txBody>
          <a:bodyPr wrap="square" lIns="0" tIns="0" rIns="0" bIns="0" rtlCol="0" anchor="t">
            <a:spAutoFit/>
          </a:bodyPr>
          <a:lstStyle/>
          <a:p>
            <a:pPr algn="ctr" rtl="0">
              <a:lnSpc>
                <a:spcPts val="11999"/>
              </a:lnSpc>
            </a:pPr>
            <a:r>
              <a:rPr lang="ja" sz="9000" b="1" u="none" baseline="0" dirty="0">
                <a:solidFill>
                  <a:srgbClr val="293374"/>
                </a:solidFill>
                <a:latin typeface="MS PGothic" panose="020B0600070205080204" pitchFamily="34" charset="-128"/>
                <a:ea typeface="MS PGothic" panose="020B0600070205080204" pitchFamily="34" charset="-128"/>
                <a:cs typeface="Effra 2"/>
                <a:sym typeface="Effra 2"/>
              </a:rPr>
              <a:t>16万2000人以上</a:t>
            </a:r>
          </a:p>
        </p:txBody>
      </p:sp>
      <p:sp>
        <p:nvSpPr>
          <p:cNvPr id="10" name="TextBox 10"/>
          <p:cNvSpPr txBox="1"/>
          <p:nvPr/>
        </p:nvSpPr>
        <p:spPr>
          <a:xfrm>
            <a:off x="-1071944" y="6945805"/>
            <a:ext cx="12861324" cy="859531"/>
          </a:xfrm>
          <a:prstGeom prst="rect">
            <a:avLst/>
          </a:prstGeom>
        </p:spPr>
        <p:txBody>
          <a:bodyPr lIns="0" tIns="0" rIns="0" bIns="0" rtlCol="0" anchor="t">
            <a:spAutoFit/>
          </a:bodyPr>
          <a:lstStyle/>
          <a:p>
            <a:pPr algn="ctr" rtl="0">
              <a:lnSpc>
                <a:spcPts val="7699"/>
              </a:lnSpc>
            </a:pPr>
            <a:r>
              <a:rPr lang="ja" sz="5300" u="none" baseline="0" dirty="0">
                <a:solidFill>
                  <a:srgbClr val="299BA5"/>
                </a:solidFill>
                <a:latin typeface="MS PGothic" panose="020B0600070205080204" pitchFamily="34" charset="-128"/>
                <a:ea typeface="MS PGothic" panose="020B0600070205080204" pitchFamily="34" charset="-128"/>
                <a:cs typeface="Calibri (MS)"/>
                <a:sym typeface="Calibri (MS)"/>
              </a:rPr>
              <a:t>2015年〜</a:t>
            </a: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563178" y="7337473"/>
            <a:ext cx="11161644" cy="5190164"/>
          </a:xfrm>
          <a:custGeom>
            <a:avLst/>
            <a:gdLst/>
            <a:ahLst/>
            <a:cxnLst/>
            <a:rect l="l" t="t" r="r" b="b"/>
            <a:pathLst>
              <a:path w="11161644" h="5190164">
                <a:moveTo>
                  <a:pt x="0" y="0"/>
                </a:moveTo>
                <a:lnTo>
                  <a:pt x="11161644" y="0"/>
                </a:lnTo>
                <a:lnTo>
                  <a:pt x="11161644" y="5190165"/>
                </a:lnTo>
                <a:lnTo>
                  <a:pt x="0" y="519016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ja" dirty="0">
              <a:latin typeface="MS PGothic" panose="020B0600070205080204" pitchFamily="34" charset="-128"/>
            </a:endParaRPr>
          </a:p>
        </p:txBody>
      </p:sp>
      <p:sp>
        <p:nvSpPr>
          <p:cNvPr id="3" name="Freeform 3"/>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l="-198" r="-198"/>
            </a:stretch>
          </a:blipFill>
        </p:spPr>
        <p:txBody>
          <a:bodyPr/>
          <a:lstStyle/>
          <a:p>
            <a:endParaRPr lang="ja" dirty="0">
              <a:latin typeface="MS PGothic" panose="020B0600070205080204" pitchFamily="34" charset="-128"/>
            </a:endParaRPr>
          </a:p>
        </p:txBody>
      </p:sp>
      <p:sp>
        <p:nvSpPr>
          <p:cNvPr id="4" name="TextBox 4"/>
          <p:cNvSpPr txBox="1"/>
          <p:nvPr/>
        </p:nvSpPr>
        <p:spPr>
          <a:xfrm>
            <a:off x="421337" y="268286"/>
            <a:ext cx="17445325" cy="1250279"/>
          </a:xfrm>
          <a:prstGeom prst="rect">
            <a:avLst/>
          </a:prstGeom>
        </p:spPr>
        <p:txBody>
          <a:bodyPr lIns="0" tIns="0" rIns="0" bIns="0" rtlCol="0" anchor="t">
            <a:spAutoFit/>
          </a:bodyPr>
          <a:lstStyle/>
          <a:p>
            <a:pPr algn="ctr" rtl="0">
              <a:lnSpc>
                <a:spcPts val="11199"/>
              </a:lnSpc>
            </a:pPr>
            <a:r>
              <a:rPr lang="ja" sz="7999" b="1" u="none" baseline="0" dirty="0">
                <a:solidFill>
                  <a:srgbClr val="A53795"/>
                </a:solidFill>
                <a:latin typeface="MS PGothic" panose="020B0600070205080204" pitchFamily="34" charset="-128"/>
                <a:ea typeface="MS PGothic" panose="020B0600070205080204" pitchFamily="34" charset="-128"/>
                <a:cs typeface="Effra 2"/>
                <a:sym typeface="Effra 2"/>
              </a:rPr>
              <a:t>「大きなゴール」に向けた進捗状況</a:t>
            </a:r>
          </a:p>
        </p:txBody>
      </p:sp>
      <p:pic>
        <p:nvPicPr>
          <p:cNvPr id="5" name="Picture 5"/>
          <p:cNvPicPr>
            <a:picLocks noChangeAspect="1"/>
          </p:cNvPicPr>
          <p:nvPr/>
        </p:nvPicPr>
        <p:blipFill>
          <a:blip r:embed="rId5"/>
          <a:stretch>
            <a:fillRect/>
          </a:stretch>
        </p:blipFill>
        <p:spPr>
          <a:xfrm>
            <a:off x="3203474" y="2938657"/>
            <a:ext cx="4316448" cy="4316448"/>
          </a:xfrm>
          <a:prstGeom prst="rect">
            <a:avLst/>
          </a:prstGeom>
        </p:spPr>
      </p:pic>
      <p:pic>
        <p:nvPicPr>
          <p:cNvPr id="6" name="Picture 6"/>
          <p:cNvPicPr>
            <a:picLocks noChangeAspect="1"/>
          </p:cNvPicPr>
          <p:nvPr/>
        </p:nvPicPr>
        <p:blipFill>
          <a:blip r:embed="rId6"/>
          <a:stretch>
            <a:fillRect/>
          </a:stretch>
        </p:blipFill>
        <p:spPr>
          <a:xfrm>
            <a:off x="11627585" y="2933289"/>
            <a:ext cx="4316448" cy="4316448"/>
          </a:xfrm>
          <a:prstGeom prst="rect">
            <a:avLst/>
          </a:prstGeom>
        </p:spPr>
      </p:pic>
      <p:sp>
        <p:nvSpPr>
          <p:cNvPr id="7" name="Freeform 7"/>
          <p:cNvSpPr/>
          <p:nvPr/>
        </p:nvSpPr>
        <p:spPr>
          <a:xfrm rot="-473360">
            <a:off x="6761615" y="2429823"/>
            <a:ext cx="5243674" cy="1979487"/>
          </a:xfrm>
          <a:custGeom>
            <a:avLst/>
            <a:gdLst/>
            <a:ahLst/>
            <a:cxnLst/>
            <a:rect l="l" t="t" r="r" b="b"/>
            <a:pathLst>
              <a:path w="5243674" h="1979487">
                <a:moveTo>
                  <a:pt x="0" y="0"/>
                </a:moveTo>
                <a:lnTo>
                  <a:pt x="5243674" y="0"/>
                </a:lnTo>
                <a:lnTo>
                  <a:pt x="5243674" y="1979487"/>
                </a:lnTo>
                <a:lnTo>
                  <a:pt x="0" y="197948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ja" dirty="0">
              <a:latin typeface="MS PGothic" panose="020B0600070205080204" pitchFamily="34" charset="-128"/>
            </a:endParaRPr>
          </a:p>
        </p:txBody>
      </p:sp>
      <p:sp>
        <p:nvSpPr>
          <p:cNvPr id="8" name="TextBox 8"/>
          <p:cNvSpPr txBox="1"/>
          <p:nvPr/>
        </p:nvSpPr>
        <p:spPr>
          <a:xfrm>
            <a:off x="2315429" y="1943100"/>
            <a:ext cx="3401125" cy="1228670"/>
          </a:xfrm>
          <a:prstGeom prst="rect">
            <a:avLst/>
          </a:prstGeom>
        </p:spPr>
        <p:txBody>
          <a:bodyPr wrap="square" lIns="0" tIns="0" rIns="0" bIns="0" rtlCol="0" anchor="t">
            <a:spAutoFit/>
          </a:bodyPr>
          <a:lstStyle/>
          <a:p>
            <a:pPr algn="ctr" rtl="0"/>
            <a:r>
              <a:rPr lang="ja" sz="3992" b="1" u="none" baseline="0" dirty="0">
                <a:solidFill>
                  <a:srgbClr val="299BA5"/>
                </a:solidFill>
                <a:latin typeface="MS PGothic" panose="020B0600070205080204" pitchFamily="34" charset="-128"/>
                <a:ea typeface="MS PGothic" panose="020B0600070205080204" pitchFamily="34" charset="-128"/>
                <a:cs typeface="Calibri (MS) Bold"/>
                <a:sym typeface="Calibri (MS) Bold"/>
              </a:rPr>
              <a:t>2025-2026</a:t>
            </a:r>
            <a:br>
              <a:rPr lang="en-GB" altLang="ja" sz="3992" b="1" u="none" baseline="0" dirty="0">
                <a:solidFill>
                  <a:srgbClr val="299BA5"/>
                </a:solidFill>
                <a:latin typeface="MS PGothic" panose="020B0600070205080204" pitchFamily="34" charset="-128"/>
                <a:ea typeface="MS PGothic" panose="020B0600070205080204" pitchFamily="34" charset="-128"/>
                <a:cs typeface="Calibri (MS) Bold"/>
                <a:sym typeface="Calibri (MS) Bold"/>
              </a:rPr>
            </a:br>
            <a:r>
              <a:rPr lang="ja" sz="3992" b="1" u="none" baseline="0" dirty="0">
                <a:solidFill>
                  <a:srgbClr val="299BA5"/>
                </a:solidFill>
                <a:latin typeface="MS PGothic" panose="020B0600070205080204" pitchFamily="34" charset="-128"/>
                <a:ea typeface="MS PGothic" panose="020B0600070205080204" pitchFamily="34" charset="-128"/>
                <a:cs typeface="Calibri (MS) Bold"/>
                <a:sym typeface="Calibri (MS) Bold"/>
              </a:rPr>
              <a:t>クラブ年度</a:t>
            </a:r>
          </a:p>
        </p:txBody>
      </p:sp>
      <p:sp>
        <p:nvSpPr>
          <p:cNvPr id="9" name="TextBox 9"/>
          <p:cNvSpPr txBox="1"/>
          <p:nvPr/>
        </p:nvSpPr>
        <p:spPr>
          <a:xfrm>
            <a:off x="13050349" y="1943100"/>
            <a:ext cx="3564791" cy="1228670"/>
          </a:xfrm>
          <a:prstGeom prst="rect">
            <a:avLst/>
          </a:prstGeom>
        </p:spPr>
        <p:txBody>
          <a:bodyPr lIns="0" tIns="0" rIns="0" bIns="0" rtlCol="0" anchor="t">
            <a:spAutoFit/>
          </a:bodyPr>
          <a:lstStyle/>
          <a:p>
            <a:pPr algn="ctr" rtl="0"/>
            <a:r>
              <a:rPr lang="ja" sz="3992" b="1" u="none" baseline="0" dirty="0">
                <a:solidFill>
                  <a:srgbClr val="299BA5"/>
                </a:solidFill>
                <a:latin typeface="MS PGothic" panose="020B0600070205080204" pitchFamily="34" charset="-128"/>
                <a:ea typeface="MS PGothic" panose="020B0600070205080204" pitchFamily="34" charset="-128"/>
                <a:cs typeface="Calibri (MS) Bold"/>
                <a:sym typeface="Calibri (MS) Bold"/>
              </a:rPr>
              <a:t>2030-2031</a:t>
            </a:r>
            <a:br>
              <a:rPr lang="en-GB" altLang="ja" sz="3992" b="1" u="none" baseline="0" dirty="0">
                <a:solidFill>
                  <a:srgbClr val="299BA5"/>
                </a:solidFill>
                <a:latin typeface="MS PGothic" panose="020B0600070205080204" pitchFamily="34" charset="-128"/>
                <a:ea typeface="MS PGothic" panose="020B0600070205080204" pitchFamily="34" charset="-128"/>
                <a:cs typeface="Calibri (MS) Bold"/>
                <a:sym typeface="Calibri (MS) Bold"/>
              </a:rPr>
            </a:br>
            <a:r>
              <a:rPr lang="ja" sz="3992" b="1" u="none" baseline="0" dirty="0">
                <a:solidFill>
                  <a:srgbClr val="299BA5"/>
                </a:solidFill>
                <a:latin typeface="MS PGothic" panose="020B0600070205080204" pitchFamily="34" charset="-128"/>
                <a:ea typeface="MS PGothic" panose="020B0600070205080204" pitchFamily="34" charset="-128"/>
                <a:cs typeface="Calibri (MS) Bold"/>
                <a:sym typeface="Calibri (MS) Bold"/>
              </a:rPr>
              <a:t>クラブ年度</a:t>
            </a: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81879" y="-160766"/>
            <a:ext cx="19281670" cy="2150108"/>
            <a:chOff x="0" y="0"/>
            <a:chExt cx="5078300" cy="566284"/>
          </a:xfrm>
        </p:grpSpPr>
        <p:sp>
          <p:nvSpPr>
            <p:cNvPr id="3" name="Freeform 3"/>
            <p:cNvSpPr/>
            <p:nvPr/>
          </p:nvSpPr>
          <p:spPr>
            <a:xfrm>
              <a:off x="0" y="0"/>
              <a:ext cx="5078300" cy="566284"/>
            </a:xfrm>
            <a:custGeom>
              <a:avLst/>
              <a:gdLst/>
              <a:ahLst/>
              <a:cxnLst/>
              <a:rect l="l" t="t" r="r" b="b"/>
              <a:pathLst>
                <a:path w="5078300" h="566284">
                  <a:moveTo>
                    <a:pt x="0" y="0"/>
                  </a:moveTo>
                  <a:lnTo>
                    <a:pt x="5078300" y="0"/>
                  </a:lnTo>
                  <a:lnTo>
                    <a:pt x="5078300" y="566284"/>
                  </a:lnTo>
                  <a:lnTo>
                    <a:pt x="0" y="566284"/>
                  </a:lnTo>
                  <a:close/>
                </a:path>
              </a:pathLst>
            </a:custGeom>
            <a:gradFill rotWithShape="1">
              <a:gsLst>
                <a:gs pos="0">
                  <a:srgbClr val="649CDC">
                    <a:alpha val="100000"/>
                  </a:srgbClr>
                </a:gs>
                <a:gs pos="100000">
                  <a:srgbClr val="19317D">
                    <a:alpha val="100000"/>
                  </a:srgbClr>
                </a:gs>
              </a:gsLst>
              <a:lin ang="0"/>
            </a:gradFill>
          </p:spPr>
          <p:txBody>
            <a:bodyPr/>
            <a:lstStyle/>
            <a:p>
              <a:endParaRPr lang="ja" dirty="0">
                <a:latin typeface="MS PGothic" panose="020B0600070205080204" pitchFamily="34" charset="-128"/>
              </a:endParaRPr>
            </a:p>
          </p:txBody>
        </p:sp>
        <p:sp>
          <p:nvSpPr>
            <p:cNvPr id="4" name="TextBox 4"/>
            <p:cNvSpPr txBox="1"/>
            <p:nvPr/>
          </p:nvSpPr>
          <p:spPr>
            <a:xfrm>
              <a:off x="0" y="-38100"/>
              <a:ext cx="5078300" cy="604384"/>
            </a:xfrm>
            <a:prstGeom prst="rect">
              <a:avLst/>
            </a:prstGeom>
          </p:spPr>
          <p:txBody>
            <a:bodyPr lIns="50800" tIns="50800" rIns="50800" bIns="50800" rtlCol="0" anchor="ctr"/>
            <a:lstStyle/>
            <a:p>
              <a:pPr algn="ctr" rtl="0">
                <a:lnSpc>
                  <a:spcPts val="2659"/>
                </a:lnSpc>
              </a:pPr>
              <a:endParaRPr dirty="0">
                <a:latin typeface="MS PGothic" panose="020B0600070205080204" pitchFamily="34" charset="-128"/>
              </a:endParaRPr>
            </a:p>
          </p:txBody>
        </p:sp>
      </p:grpSp>
      <p:grpSp>
        <p:nvGrpSpPr>
          <p:cNvPr id="5" name="Group 5"/>
          <p:cNvGrpSpPr/>
          <p:nvPr/>
        </p:nvGrpSpPr>
        <p:grpSpPr>
          <a:xfrm>
            <a:off x="12002627" y="0"/>
            <a:ext cx="6445425" cy="10287000"/>
            <a:chOff x="0" y="0"/>
            <a:chExt cx="8593900" cy="13716000"/>
          </a:xfrm>
        </p:grpSpPr>
        <p:sp>
          <p:nvSpPr>
            <p:cNvPr id="6" name="Freeform 6"/>
            <p:cNvSpPr/>
            <p:nvPr/>
          </p:nvSpPr>
          <p:spPr>
            <a:xfrm>
              <a:off x="0" y="0"/>
              <a:ext cx="8593949" cy="13715930"/>
            </a:xfrm>
            <a:custGeom>
              <a:avLst/>
              <a:gdLst/>
              <a:ahLst/>
              <a:cxnLst/>
              <a:rect l="l" t="t" r="r" b="b"/>
              <a:pathLst>
                <a:path w="8593949" h="13715930">
                  <a:moveTo>
                    <a:pt x="0" y="0"/>
                  </a:moveTo>
                  <a:lnTo>
                    <a:pt x="8593949" y="0"/>
                  </a:lnTo>
                  <a:lnTo>
                    <a:pt x="8593949" y="13715930"/>
                  </a:lnTo>
                  <a:lnTo>
                    <a:pt x="0" y="13715930"/>
                  </a:lnTo>
                  <a:lnTo>
                    <a:pt x="0" y="0"/>
                  </a:lnTo>
                  <a:close/>
                </a:path>
              </a:pathLst>
            </a:custGeom>
            <a:blipFill>
              <a:blip r:embed="rId3"/>
              <a:stretch>
                <a:fillRect l="-19604" t="-3676" r="-14837"/>
              </a:stretch>
            </a:blipFill>
          </p:spPr>
          <p:txBody>
            <a:bodyPr/>
            <a:lstStyle/>
            <a:p>
              <a:endParaRPr lang="ja" dirty="0">
                <a:latin typeface="MS PGothic" panose="020B0600070205080204" pitchFamily="34" charset="-128"/>
              </a:endParaRPr>
            </a:p>
          </p:txBody>
        </p:sp>
      </p:grpSp>
      <p:sp>
        <p:nvSpPr>
          <p:cNvPr id="7" name="Freeform 7"/>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endParaRPr lang="ja" dirty="0">
              <a:latin typeface="MS PGothic" panose="020B0600070205080204" pitchFamily="34" charset="-128"/>
            </a:endParaRPr>
          </a:p>
        </p:txBody>
      </p:sp>
      <p:grpSp>
        <p:nvGrpSpPr>
          <p:cNvPr id="8" name="Group 8"/>
          <p:cNvGrpSpPr/>
          <p:nvPr/>
        </p:nvGrpSpPr>
        <p:grpSpPr>
          <a:xfrm rot="5400000">
            <a:off x="550340" y="3130337"/>
            <a:ext cx="500647" cy="438066"/>
            <a:chOff x="0" y="0"/>
            <a:chExt cx="812800" cy="711200"/>
          </a:xfrm>
        </p:grpSpPr>
        <p:sp>
          <p:nvSpPr>
            <p:cNvPr id="9" name="Freeform 9"/>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253472">
                <a:alpha val="89804"/>
              </a:srgbClr>
            </a:solidFill>
          </p:spPr>
          <p:txBody>
            <a:bodyPr/>
            <a:lstStyle/>
            <a:p>
              <a:endParaRPr lang="ja" dirty="0">
                <a:latin typeface="MS PGothic" panose="020B0600070205080204" pitchFamily="34" charset="-128"/>
              </a:endParaRPr>
            </a:p>
          </p:txBody>
        </p:sp>
        <p:sp>
          <p:nvSpPr>
            <p:cNvPr id="10" name="TextBox 10"/>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MS PGothic" panose="020B0600070205080204" pitchFamily="34" charset="-128"/>
              </a:endParaRPr>
            </a:p>
          </p:txBody>
        </p:sp>
      </p:grpSp>
      <p:grpSp>
        <p:nvGrpSpPr>
          <p:cNvPr id="11" name="Group 11"/>
          <p:cNvGrpSpPr/>
          <p:nvPr/>
        </p:nvGrpSpPr>
        <p:grpSpPr>
          <a:xfrm rot="5400000">
            <a:off x="559344" y="5131048"/>
            <a:ext cx="500647" cy="438066"/>
            <a:chOff x="0" y="0"/>
            <a:chExt cx="812800" cy="711200"/>
          </a:xfrm>
        </p:grpSpPr>
        <p:sp>
          <p:nvSpPr>
            <p:cNvPr id="12" name="Freeform 12"/>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009CA7">
                <a:alpha val="89804"/>
              </a:srgbClr>
            </a:solidFill>
          </p:spPr>
          <p:txBody>
            <a:bodyPr/>
            <a:lstStyle/>
            <a:p>
              <a:endParaRPr lang="ja" dirty="0">
                <a:latin typeface="MS PGothic" panose="020B0600070205080204" pitchFamily="34" charset="-128"/>
              </a:endParaRPr>
            </a:p>
          </p:txBody>
        </p:sp>
        <p:sp>
          <p:nvSpPr>
            <p:cNvPr id="13" name="TextBox 13"/>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MS PGothic" panose="020B0600070205080204" pitchFamily="34" charset="-128"/>
              </a:endParaRPr>
            </a:p>
          </p:txBody>
        </p:sp>
      </p:grpSp>
      <p:grpSp>
        <p:nvGrpSpPr>
          <p:cNvPr id="14" name="Group 14"/>
          <p:cNvGrpSpPr/>
          <p:nvPr/>
        </p:nvGrpSpPr>
        <p:grpSpPr>
          <a:xfrm rot="5400000">
            <a:off x="559344" y="7182733"/>
            <a:ext cx="500647" cy="438066"/>
            <a:chOff x="0" y="0"/>
            <a:chExt cx="812800" cy="711200"/>
          </a:xfrm>
        </p:grpSpPr>
        <p:sp>
          <p:nvSpPr>
            <p:cNvPr id="15" name="Freeform 15"/>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A53795">
                <a:alpha val="89804"/>
              </a:srgbClr>
            </a:solidFill>
          </p:spPr>
          <p:txBody>
            <a:bodyPr/>
            <a:lstStyle/>
            <a:p>
              <a:endParaRPr lang="ja" dirty="0">
                <a:latin typeface="MS PGothic" panose="020B0600070205080204" pitchFamily="34" charset="-128"/>
              </a:endParaRPr>
            </a:p>
          </p:txBody>
        </p:sp>
        <p:sp>
          <p:nvSpPr>
            <p:cNvPr id="16" name="TextBox 16"/>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MS PGothic" panose="020B0600070205080204" pitchFamily="34" charset="-128"/>
              </a:endParaRPr>
            </a:p>
          </p:txBody>
        </p:sp>
      </p:grpSp>
      <p:sp>
        <p:nvSpPr>
          <p:cNvPr id="17" name="TextBox 17"/>
          <p:cNvSpPr txBox="1"/>
          <p:nvPr/>
        </p:nvSpPr>
        <p:spPr>
          <a:xfrm>
            <a:off x="501122" y="527723"/>
            <a:ext cx="8936221" cy="1000274"/>
          </a:xfrm>
          <a:prstGeom prst="rect">
            <a:avLst/>
          </a:prstGeom>
        </p:spPr>
        <p:txBody>
          <a:bodyPr lIns="0" tIns="0" rIns="0" bIns="0" rtlCol="0" anchor="t">
            <a:spAutoFit/>
          </a:bodyPr>
          <a:lstStyle/>
          <a:p>
            <a:pPr algn="l" rtl="0">
              <a:lnSpc>
                <a:spcPts val="7799"/>
              </a:lnSpc>
            </a:pPr>
            <a:r>
              <a:rPr lang="ja" sz="6500" b="1" u="none" baseline="0" dirty="0">
                <a:solidFill>
                  <a:srgbClr val="FFFFFF"/>
                </a:solidFill>
                <a:latin typeface="MS PGothic" panose="020B0600070205080204" pitchFamily="34" charset="-128"/>
                <a:ea typeface="MS PGothic" panose="020B0600070205080204" pitchFamily="34" charset="-128"/>
                <a:cs typeface="Effra 2"/>
                <a:sym typeface="Effra 2"/>
              </a:rPr>
              <a:t>本日の目標</a:t>
            </a:r>
          </a:p>
        </p:txBody>
      </p:sp>
      <p:sp>
        <p:nvSpPr>
          <p:cNvPr id="18" name="TextBox 18"/>
          <p:cNvSpPr txBox="1"/>
          <p:nvPr/>
        </p:nvSpPr>
        <p:spPr>
          <a:xfrm>
            <a:off x="1241588" y="2918071"/>
            <a:ext cx="9753289" cy="1142108"/>
          </a:xfrm>
          <a:prstGeom prst="rect">
            <a:avLst/>
          </a:prstGeom>
        </p:spPr>
        <p:txBody>
          <a:bodyPr lIns="0" tIns="0" rIns="0" bIns="0" rtlCol="0" anchor="t">
            <a:spAutoFit/>
          </a:bodyPr>
          <a:lstStyle/>
          <a:p>
            <a:pPr algn="l" rtl="0">
              <a:lnSpc>
                <a:spcPts val="4800"/>
              </a:lnSpc>
            </a:pPr>
            <a:r>
              <a:rPr lang="ja" sz="3000" u="none" baseline="0" dirty="0">
                <a:solidFill>
                  <a:srgbClr val="000000"/>
                </a:solidFill>
                <a:latin typeface="MS PGothic" panose="020B0600070205080204" pitchFamily="34" charset="-128"/>
                <a:ea typeface="MS PGothic" panose="020B0600070205080204" pitchFamily="34" charset="-128"/>
                <a:cs typeface="Calibri (MS) Italics"/>
                <a:sym typeface="Calibri (MS) Italics"/>
              </a:rPr>
              <a:t>「夢を拓く」</a:t>
            </a:r>
            <a:r>
              <a:rPr lang="ja" sz="3000" u="none" baseline="0" dirty="0">
                <a:solidFill>
                  <a:srgbClr val="000000"/>
                </a:solidFill>
                <a:latin typeface="MS PGothic" panose="020B0600070205080204" pitchFamily="34" charset="-128"/>
                <a:ea typeface="MS PGothic" panose="020B0600070205080204" pitchFamily="34" charset="-128"/>
                <a:cs typeface="Calibri (MS)"/>
                <a:sym typeface="Calibri (MS)"/>
              </a:rPr>
              <a:t>プロジェクトの新たな立ち上げ、あるいは既存の</a:t>
            </a:r>
            <a:br>
              <a:rPr lang="en-GB" altLang="ja" sz="3000" u="none" baseline="0" dirty="0">
                <a:solidFill>
                  <a:srgbClr val="000000"/>
                </a:solidFill>
                <a:latin typeface="MS PGothic" panose="020B0600070205080204" pitchFamily="34" charset="-128"/>
                <a:ea typeface="MS PGothic" panose="020B0600070205080204" pitchFamily="34" charset="-128"/>
                <a:cs typeface="Calibri (MS)"/>
                <a:sym typeface="Calibri (MS)"/>
              </a:rPr>
            </a:br>
            <a:r>
              <a:rPr lang="ja" sz="3000" u="none" baseline="0" dirty="0">
                <a:solidFill>
                  <a:srgbClr val="000000"/>
                </a:solidFill>
                <a:latin typeface="MS PGothic" panose="020B0600070205080204" pitchFamily="34" charset="-128"/>
                <a:ea typeface="MS PGothic" panose="020B0600070205080204" pitchFamily="34" charset="-128"/>
                <a:cs typeface="Calibri (MS)"/>
                <a:sym typeface="Calibri (MS)"/>
              </a:rPr>
              <a:t>プロジェクトの拡大に向けた具体的な手順を特定する。</a:t>
            </a:r>
          </a:p>
        </p:txBody>
      </p:sp>
      <p:sp>
        <p:nvSpPr>
          <p:cNvPr id="19" name="TextBox 19"/>
          <p:cNvSpPr txBox="1"/>
          <p:nvPr/>
        </p:nvSpPr>
        <p:spPr>
          <a:xfrm>
            <a:off x="1241588" y="4969755"/>
            <a:ext cx="9753289" cy="1171346"/>
          </a:xfrm>
          <a:prstGeom prst="rect">
            <a:avLst/>
          </a:prstGeom>
        </p:spPr>
        <p:txBody>
          <a:bodyPr lIns="0" tIns="0" rIns="0" bIns="0" rtlCol="0" anchor="t">
            <a:spAutoFit/>
          </a:bodyPr>
          <a:lstStyle/>
          <a:p>
            <a:pPr algn="l" rtl="0">
              <a:lnSpc>
                <a:spcPts val="4800"/>
              </a:lnSpc>
            </a:pPr>
            <a:r>
              <a:rPr lang="ja" sz="3000" u="none" baseline="0" dirty="0">
                <a:solidFill>
                  <a:srgbClr val="000000"/>
                </a:solidFill>
                <a:latin typeface="MS PGothic" panose="020B0600070205080204" pitchFamily="34" charset="-128"/>
              </a:rPr>
              <a:t>クラブでの</a:t>
            </a:r>
            <a:r>
              <a:rPr lang="ja" sz="3000" u="none" baseline="0" dirty="0">
                <a:solidFill>
                  <a:srgbClr val="000000"/>
                </a:solidFill>
                <a:latin typeface="MS PGothic" panose="020B0600070205080204" pitchFamily="34" charset="-128"/>
                <a:ea typeface="MS PGothic" panose="020B0600070205080204" pitchFamily="34" charset="-128"/>
                <a:cs typeface="Calibri (MS) Italics"/>
                <a:sym typeface="Calibri (MS) Italics"/>
              </a:rPr>
              <a:t>「夢を拓く」</a:t>
            </a:r>
            <a:r>
              <a:rPr lang="ja" sz="3000" u="none" baseline="0" dirty="0">
                <a:solidFill>
                  <a:srgbClr val="000000"/>
                </a:solidFill>
                <a:latin typeface="MS PGothic" panose="020B0600070205080204" pitchFamily="34" charset="-128"/>
                <a:ea typeface="MS PGothic" panose="020B0600070205080204" pitchFamily="34" charset="-128"/>
                <a:cs typeface="Calibri (MS)"/>
                <a:sym typeface="Calibri (MS)"/>
              </a:rPr>
              <a:t>プロジェクトの立ち上げを阻む障壁を</a:t>
            </a:r>
            <a:br>
              <a:rPr lang="en-GB" altLang="ja" sz="3000" u="none" baseline="0" dirty="0">
                <a:solidFill>
                  <a:srgbClr val="000000"/>
                </a:solidFill>
                <a:latin typeface="MS PGothic" panose="020B0600070205080204" pitchFamily="34" charset="-128"/>
                <a:ea typeface="MS PGothic" panose="020B0600070205080204" pitchFamily="34" charset="-128"/>
                <a:cs typeface="Calibri (MS)"/>
                <a:sym typeface="Calibri (MS)"/>
              </a:rPr>
            </a:br>
            <a:r>
              <a:rPr lang="ja" sz="3000" u="none" baseline="0" dirty="0">
                <a:solidFill>
                  <a:srgbClr val="000000"/>
                </a:solidFill>
                <a:latin typeface="MS PGothic" panose="020B0600070205080204" pitchFamily="34" charset="-128"/>
                <a:ea typeface="MS PGothic" panose="020B0600070205080204" pitchFamily="34" charset="-128"/>
                <a:cs typeface="Calibri (MS)"/>
                <a:sym typeface="Calibri (MS)"/>
              </a:rPr>
              <a:t>乗り越えるための戦略を探る。</a:t>
            </a:r>
          </a:p>
        </p:txBody>
      </p:sp>
      <p:sp>
        <p:nvSpPr>
          <p:cNvPr id="20" name="TextBox 20"/>
          <p:cNvSpPr txBox="1"/>
          <p:nvPr/>
        </p:nvSpPr>
        <p:spPr>
          <a:xfrm>
            <a:off x="1250592" y="6985339"/>
            <a:ext cx="9511239" cy="1142108"/>
          </a:xfrm>
          <a:prstGeom prst="rect">
            <a:avLst/>
          </a:prstGeom>
        </p:spPr>
        <p:txBody>
          <a:bodyPr lIns="0" tIns="0" rIns="0" bIns="0" rtlCol="0" anchor="t">
            <a:spAutoFit/>
          </a:bodyPr>
          <a:lstStyle/>
          <a:p>
            <a:pPr algn="l" rtl="0">
              <a:lnSpc>
                <a:spcPts val="4800"/>
              </a:lnSpc>
            </a:pPr>
            <a:r>
              <a:rPr lang="ja" sz="3000" u="none" baseline="0" dirty="0">
                <a:solidFill>
                  <a:srgbClr val="000000"/>
                </a:solidFill>
                <a:latin typeface="MS PGothic" panose="020B0600070205080204" pitchFamily="34" charset="-128"/>
                <a:ea typeface="MS PGothic" panose="020B0600070205080204" pitchFamily="34" charset="-128"/>
                <a:cs typeface="Calibri (MS)"/>
                <a:sym typeface="Calibri (MS)"/>
              </a:rPr>
              <a:t>クラブがプロジェクトを立案してより多くの女児を参加させるにあたり役立つツールやリソースを特定する。</a:t>
            </a: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0" y="0"/>
            <a:ext cx="18288000" cy="10287000"/>
          </a:xfrm>
          <a:custGeom>
            <a:avLst/>
            <a:gdLst/>
            <a:ahLst/>
            <a:cxnLst/>
            <a:rect l="l" t="t" r="r" b="b"/>
            <a:pathLst>
              <a:path w="18288000" h="10287000">
                <a:moveTo>
                  <a:pt x="0" y="10287000"/>
                </a:moveTo>
                <a:lnTo>
                  <a:pt x="18288000" y="10287000"/>
                </a:lnTo>
                <a:lnTo>
                  <a:pt x="18288000" y="0"/>
                </a:lnTo>
                <a:lnTo>
                  <a:pt x="0" y="0"/>
                </a:lnTo>
                <a:lnTo>
                  <a:pt x="0" y="10287000"/>
                </a:lnTo>
                <a:close/>
              </a:path>
            </a:pathLst>
          </a:custGeom>
          <a:blipFill>
            <a:blip r:embed="rId3"/>
            <a:stretch>
              <a:fillRect t="-30739" r="-17743" b="-8808"/>
            </a:stretch>
          </a:blipFill>
        </p:spPr>
        <p:txBody>
          <a:bodyPr/>
          <a:lstStyle/>
          <a:p>
            <a:endParaRPr lang="ja" dirty="0">
              <a:latin typeface="MS PGothic" panose="020B0600070205080204" pitchFamily="34" charset="-128"/>
            </a:endParaRPr>
          </a:p>
        </p:txBody>
      </p:sp>
      <p:pic>
        <p:nvPicPr>
          <p:cNvPr id="3" name="Picture 3"/>
          <p:cNvPicPr>
            <a:picLocks noChangeAspect="1"/>
          </p:cNvPicPr>
          <p:nvPr/>
        </p:nvPicPr>
        <p:blipFill>
          <a:blip r:embed="rId4"/>
          <a:stretch>
            <a:fillRect/>
          </a:stretch>
        </p:blipFill>
        <p:spPr>
          <a:xfrm>
            <a:off x="6675120" y="3250363"/>
            <a:ext cx="4937760" cy="4937760"/>
          </a:xfrm>
          <a:prstGeom prst="rect">
            <a:avLst/>
          </a:prstGeom>
        </p:spPr>
      </p:pic>
      <p:sp>
        <p:nvSpPr>
          <p:cNvPr id="4" name="Freeform 4"/>
          <p:cNvSpPr/>
          <p:nvPr/>
        </p:nvSpPr>
        <p:spPr>
          <a:xfrm>
            <a:off x="1028700" y="2545196"/>
            <a:ext cx="5270117" cy="6348095"/>
          </a:xfrm>
          <a:custGeom>
            <a:avLst/>
            <a:gdLst/>
            <a:ahLst/>
            <a:cxnLst/>
            <a:rect l="l" t="t" r="r" b="b"/>
            <a:pathLst>
              <a:path w="5270117" h="6348095">
                <a:moveTo>
                  <a:pt x="0" y="0"/>
                </a:moveTo>
                <a:lnTo>
                  <a:pt x="5270117" y="0"/>
                </a:lnTo>
                <a:lnTo>
                  <a:pt x="5270117" y="6348095"/>
                </a:lnTo>
                <a:lnTo>
                  <a:pt x="0" y="6348095"/>
                </a:lnTo>
                <a:lnTo>
                  <a:pt x="0" y="0"/>
                </a:lnTo>
                <a:close/>
              </a:path>
            </a:pathLst>
          </a:custGeom>
          <a:blipFill>
            <a:blip r:embed="rId5"/>
            <a:stretch>
              <a:fillRect/>
            </a:stretch>
          </a:blipFill>
        </p:spPr>
        <p:txBody>
          <a:bodyPr/>
          <a:lstStyle/>
          <a:p>
            <a:endParaRPr lang="ja" dirty="0">
              <a:latin typeface="MS PGothic" panose="020B0600070205080204" pitchFamily="34" charset="-128"/>
            </a:endParaRPr>
          </a:p>
        </p:txBody>
      </p:sp>
      <p:grpSp>
        <p:nvGrpSpPr>
          <p:cNvPr id="5" name="Group 5"/>
          <p:cNvGrpSpPr/>
          <p:nvPr/>
        </p:nvGrpSpPr>
        <p:grpSpPr>
          <a:xfrm>
            <a:off x="11989183" y="3084185"/>
            <a:ext cx="5270117" cy="5270117"/>
            <a:chOff x="0" y="0"/>
            <a:chExt cx="812800" cy="812800"/>
          </a:xfrm>
        </p:grpSpPr>
        <p:sp>
          <p:nvSpPr>
            <p:cNvPr id="6" name="Freeform 6"/>
            <p:cNvSpPr/>
            <p:nvPr/>
          </p:nvSpPr>
          <p:spPr>
            <a:xfrm>
              <a:off x="0" y="0"/>
              <a:ext cx="812800" cy="812800"/>
            </a:xfrm>
            <a:custGeom>
              <a:avLst/>
              <a:gdLst/>
              <a:ahLst/>
              <a:cxnLst/>
              <a:rect l="l" t="t" r="r" b="b"/>
              <a:pathLst>
                <a:path w="812800" h="812800">
                  <a:moveTo>
                    <a:pt x="127000" y="0"/>
                  </a:moveTo>
                  <a:lnTo>
                    <a:pt x="685800" y="0"/>
                  </a:lnTo>
                  <a:cubicBezTo>
                    <a:pt x="755940" y="0"/>
                    <a:pt x="812800" y="56860"/>
                    <a:pt x="812800" y="127000"/>
                  </a:cubicBezTo>
                  <a:lnTo>
                    <a:pt x="812800" y="685800"/>
                  </a:lnTo>
                  <a:cubicBezTo>
                    <a:pt x="812800" y="755940"/>
                    <a:pt x="755940" y="812800"/>
                    <a:pt x="685800" y="812800"/>
                  </a:cubicBezTo>
                  <a:lnTo>
                    <a:pt x="127000" y="812800"/>
                  </a:lnTo>
                  <a:cubicBezTo>
                    <a:pt x="56860" y="812800"/>
                    <a:pt x="0" y="755940"/>
                    <a:pt x="0" y="685800"/>
                  </a:cubicBezTo>
                  <a:lnTo>
                    <a:pt x="0" y="127000"/>
                  </a:lnTo>
                  <a:cubicBezTo>
                    <a:pt x="0" y="56860"/>
                    <a:pt x="56860" y="0"/>
                    <a:pt x="127000" y="0"/>
                  </a:cubicBezTo>
                  <a:close/>
                </a:path>
              </a:pathLst>
            </a:custGeom>
            <a:solidFill>
              <a:srgbClr val="FFFFFF"/>
            </a:solidFill>
          </p:spPr>
          <p:txBody>
            <a:bodyPr/>
            <a:lstStyle/>
            <a:p>
              <a:endParaRPr lang="ja" dirty="0">
                <a:latin typeface="MS PGothic" panose="020B0600070205080204" pitchFamily="34" charset="-128"/>
              </a:endParaRPr>
            </a:p>
          </p:txBody>
        </p:sp>
        <p:sp>
          <p:nvSpPr>
            <p:cNvPr id="7" name="TextBox 7"/>
            <p:cNvSpPr txBox="1"/>
            <p:nvPr/>
          </p:nvSpPr>
          <p:spPr>
            <a:xfrm>
              <a:off x="0" y="-200025"/>
              <a:ext cx="812800" cy="1012825"/>
            </a:xfrm>
            <a:prstGeom prst="rect">
              <a:avLst/>
            </a:prstGeom>
          </p:spPr>
          <p:txBody>
            <a:bodyPr lIns="50800" tIns="50800" rIns="50800" bIns="50800" rtlCol="0" anchor="ctr"/>
            <a:lstStyle/>
            <a:p>
              <a:pPr algn="ctr" rtl="0">
                <a:lnSpc>
                  <a:spcPts val="5999"/>
                </a:lnSpc>
              </a:pPr>
              <a:endParaRPr lang="en-GB" altLang="ja" sz="3999" b="1" u="none" baseline="0" dirty="0">
                <a:solidFill>
                  <a:srgbClr val="A13E91"/>
                </a:solidFill>
                <a:latin typeface="MS PGothic" panose="020B0600070205080204" pitchFamily="34" charset="-128"/>
                <a:ea typeface="MS PGothic" panose="020B0600070205080204" pitchFamily="34" charset="-128"/>
                <a:cs typeface="Calibri (MS) Bold"/>
                <a:sym typeface="Calibri (MS) Bold"/>
              </a:endParaRPr>
            </a:p>
            <a:p>
              <a:pPr algn="ctr" rtl="0">
                <a:lnSpc>
                  <a:spcPts val="5999"/>
                </a:lnSpc>
              </a:pPr>
              <a:r>
                <a:rPr lang="ja" sz="3999" b="1" u="none" baseline="0" dirty="0">
                  <a:solidFill>
                    <a:srgbClr val="A13E91"/>
                  </a:solidFill>
                  <a:latin typeface="MS PGothic" panose="020B0600070205080204" pitchFamily="34" charset="-128"/>
                  <a:ea typeface="MS PGothic" panose="020B0600070205080204" pitchFamily="34" charset="-128"/>
                  <a:cs typeface="Calibri (MS) Bold"/>
                  <a:sym typeface="Calibri (MS) Bold"/>
                </a:rPr>
                <a:t>SIAのウェブサイトで </a:t>
              </a:r>
            </a:p>
            <a:p>
              <a:pPr algn="ctr" rtl="0">
                <a:lnSpc>
                  <a:spcPts val="5999"/>
                </a:lnSpc>
              </a:pPr>
              <a:r>
                <a:rPr lang="ja" sz="3999" b="1" u="none" baseline="0" dirty="0">
                  <a:solidFill>
                    <a:srgbClr val="A13E91"/>
                  </a:solidFill>
                  <a:latin typeface="MS PGothic" panose="020B0600070205080204" pitchFamily="34" charset="-128"/>
                  <a:ea typeface="MS PGothic" panose="020B0600070205080204" pitchFamily="34" charset="-128"/>
                  <a:cs typeface="Calibri (MS) Bold Italics"/>
                  <a:sym typeface="Calibri (MS) Bold Italics"/>
                </a:rPr>
                <a:t>「夢を拓く」</a:t>
              </a:r>
              <a:r>
                <a:rPr lang="ja" sz="3999" b="1" u="none" baseline="0" dirty="0">
                  <a:solidFill>
                    <a:srgbClr val="A13E91"/>
                  </a:solidFill>
                  <a:latin typeface="MS PGothic" panose="020B0600070205080204" pitchFamily="34" charset="-128"/>
                  <a:ea typeface="MS PGothic" panose="020B0600070205080204" pitchFamily="34" charset="-128"/>
                  <a:cs typeface="Calibri (MS) Bold"/>
                  <a:sym typeface="Calibri (MS) Bold"/>
                </a:rPr>
                <a:t>に</a:t>
              </a:r>
              <a:br>
                <a:rPr lang="en-GB" altLang="ja" sz="3999" b="1" u="none" baseline="0" dirty="0">
                  <a:solidFill>
                    <a:srgbClr val="A13E91"/>
                  </a:solidFill>
                  <a:latin typeface="MS PGothic" panose="020B0600070205080204" pitchFamily="34" charset="-128"/>
                  <a:ea typeface="MS PGothic" panose="020B0600070205080204" pitchFamily="34" charset="-128"/>
                  <a:cs typeface="Calibri (MS) Bold"/>
                  <a:sym typeface="Calibri (MS) Bold"/>
                </a:rPr>
              </a:br>
              <a:r>
                <a:rPr lang="ja" sz="3999" b="1" u="none" baseline="0" dirty="0">
                  <a:solidFill>
                    <a:srgbClr val="A13E91"/>
                  </a:solidFill>
                  <a:latin typeface="MS PGothic" panose="020B0600070205080204" pitchFamily="34" charset="-128"/>
                  <a:ea typeface="MS PGothic" panose="020B0600070205080204" pitchFamily="34" charset="-128"/>
                  <a:cs typeface="Calibri (MS) Bold"/>
                  <a:sym typeface="Calibri (MS) Bold"/>
                </a:rPr>
                <a:t>関する資料を</a:t>
              </a:r>
            </a:p>
            <a:p>
              <a:pPr algn="ctr" rtl="0">
                <a:lnSpc>
                  <a:spcPts val="5999"/>
                </a:lnSpc>
              </a:pPr>
              <a:r>
                <a:rPr lang="ja" sz="3999" b="1" u="none" baseline="0" dirty="0">
                  <a:solidFill>
                    <a:srgbClr val="A13E91"/>
                  </a:solidFill>
                  <a:latin typeface="MS PGothic" panose="020B0600070205080204" pitchFamily="34" charset="-128"/>
                  <a:ea typeface="MS PGothic" panose="020B0600070205080204" pitchFamily="34" charset="-128"/>
                  <a:cs typeface="Calibri (MS) Bold"/>
                  <a:sym typeface="Calibri (MS) Bold"/>
                </a:rPr>
                <a:t>さらに</a:t>
              </a:r>
              <a:br>
                <a:rPr lang="en-GB" altLang="ja" sz="3999" b="1" u="none" baseline="0" dirty="0">
                  <a:solidFill>
                    <a:srgbClr val="A13E91"/>
                  </a:solidFill>
                  <a:latin typeface="MS PGothic" panose="020B0600070205080204" pitchFamily="34" charset="-128"/>
                  <a:ea typeface="MS PGothic" panose="020B0600070205080204" pitchFamily="34" charset="-128"/>
                  <a:cs typeface="Calibri (MS) Bold"/>
                  <a:sym typeface="Calibri (MS) Bold"/>
                </a:rPr>
              </a:br>
              <a:r>
                <a:rPr lang="ja" sz="3999" b="1" u="none" baseline="0" dirty="0">
                  <a:solidFill>
                    <a:srgbClr val="A13E91"/>
                  </a:solidFill>
                  <a:latin typeface="MS PGothic" panose="020B0600070205080204" pitchFamily="34" charset="-128"/>
                  <a:ea typeface="MS PGothic" panose="020B0600070205080204" pitchFamily="34" charset="-128"/>
                  <a:cs typeface="Calibri (MS) Bold"/>
                  <a:sym typeface="Calibri (MS) Bold"/>
                </a:rPr>
                <a:t>ご覧いただけます</a:t>
              </a:r>
            </a:p>
          </p:txBody>
        </p:sp>
      </p:grpSp>
      <p:sp>
        <p:nvSpPr>
          <p:cNvPr id="8" name="Freeform 8"/>
          <p:cNvSpPr/>
          <p:nvPr/>
        </p:nvSpPr>
        <p:spPr>
          <a:xfrm>
            <a:off x="6299904" y="2323029"/>
            <a:ext cx="1573393" cy="1338814"/>
          </a:xfrm>
          <a:custGeom>
            <a:avLst/>
            <a:gdLst/>
            <a:ahLst/>
            <a:cxnLst/>
            <a:rect l="l" t="t" r="r" b="b"/>
            <a:pathLst>
              <a:path w="1573393" h="1338814">
                <a:moveTo>
                  <a:pt x="0" y="0"/>
                </a:moveTo>
                <a:lnTo>
                  <a:pt x="1573392" y="0"/>
                </a:lnTo>
                <a:lnTo>
                  <a:pt x="1573392" y="1338814"/>
                </a:lnTo>
                <a:lnTo>
                  <a:pt x="0" y="133881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ja" dirty="0">
              <a:latin typeface="MS PGothic" panose="020B0600070205080204" pitchFamily="34" charset="-128"/>
            </a:endParaRPr>
          </a:p>
        </p:txBody>
      </p:sp>
      <p:sp>
        <p:nvSpPr>
          <p:cNvPr id="9" name="Freeform 9"/>
          <p:cNvSpPr/>
          <p:nvPr/>
        </p:nvSpPr>
        <p:spPr>
          <a:xfrm>
            <a:off x="1028700" y="2554097"/>
            <a:ext cx="5270117" cy="6825233"/>
          </a:xfrm>
          <a:custGeom>
            <a:avLst/>
            <a:gdLst/>
            <a:ahLst/>
            <a:cxnLst/>
            <a:rect l="l" t="t" r="r" b="b"/>
            <a:pathLst>
              <a:path w="5270117" h="6825233">
                <a:moveTo>
                  <a:pt x="0" y="0"/>
                </a:moveTo>
                <a:lnTo>
                  <a:pt x="5270117" y="0"/>
                </a:lnTo>
                <a:lnTo>
                  <a:pt x="5270117" y="6825233"/>
                </a:lnTo>
                <a:lnTo>
                  <a:pt x="0" y="6825233"/>
                </a:lnTo>
                <a:lnTo>
                  <a:pt x="0" y="0"/>
                </a:lnTo>
                <a:close/>
              </a:path>
            </a:pathLst>
          </a:custGeom>
          <a:blipFill>
            <a:blip r:embed="rId7"/>
            <a:stretch>
              <a:fillRect/>
            </a:stretch>
          </a:blipFill>
        </p:spPr>
        <p:txBody>
          <a:bodyPr/>
          <a:lstStyle/>
          <a:p>
            <a:endParaRPr lang="ja" dirty="0">
              <a:latin typeface="MS PGothic" panose="020B0600070205080204" pitchFamily="34" charset="-128"/>
            </a:endParaRPr>
          </a:p>
        </p:txBody>
      </p:sp>
      <p:sp>
        <p:nvSpPr>
          <p:cNvPr id="10" name="TextBox 10"/>
          <p:cNvSpPr txBox="1"/>
          <p:nvPr/>
        </p:nvSpPr>
        <p:spPr>
          <a:xfrm>
            <a:off x="1028700" y="859662"/>
            <a:ext cx="16040100" cy="1015919"/>
          </a:xfrm>
          <a:prstGeom prst="rect">
            <a:avLst/>
          </a:prstGeom>
        </p:spPr>
        <p:txBody>
          <a:bodyPr wrap="square" lIns="0" tIns="0" rIns="0" bIns="0" rtlCol="0" anchor="t">
            <a:spAutoFit/>
          </a:bodyPr>
          <a:lstStyle/>
          <a:p>
            <a:pPr algn="ctr" rtl="0">
              <a:lnSpc>
                <a:spcPts val="9100"/>
              </a:lnSpc>
            </a:pPr>
            <a:r>
              <a:rPr lang="ja" sz="6500" b="1" u="none" spc="-194" baseline="0" dirty="0">
                <a:solidFill>
                  <a:srgbClr val="FFFFFF"/>
                </a:solidFill>
                <a:latin typeface="MS PGothic" panose="020B0600070205080204" pitchFamily="34" charset="-128"/>
                <a:ea typeface="MS PGothic" panose="020B0600070205080204" pitchFamily="34" charset="-128"/>
                <a:cs typeface="Effra 2"/>
                <a:sym typeface="Effra 2"/>
              </a:rPr>
              <a:t>まずはツールキットから始めましょう！</a:t>
            </a: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3"/>
                </a:ext>
              </a:extLst>
            </a:blip>
            <a:stretch>
              <a:fillRect l="-151" r="-151"/>
            </a:stretch>
          </a:blipFill>
        </p:spPr>
        <p:txBody>
          <a:bodyPr/>
          <a:lstStyle/>
          <a:p>
            <a:endParaRPr lang="ja" dirty="0">
              <a:latin typeface="MS PGothic" panose="020B0600070205080204" pitchFamily="34" charset="-128"/>
            </a:endParaRPr>
          </a:p>
        </p:txBody>
      </p:sp>
      <p:sp>
        <p:nvSpPr>
          <p:cNvPr id="3" name="Freeform 3"/>
          <p:cNvSpPr/>
          <p:nvPr/>
        </p:nvSpPr>
        <p:spPr>
          <a:xfrm rot="-6203709" flipH="1">
            <a:off x="8477269" y="69379"/>
            <a:ext cx="13417146" cy="10148242"/>
          </a:xfrm>
          <a:custGeom>
            <a:avLst/>
            <a:gdLst/>
            <a:ahLst/>
            <a:cxnLst/>
            <a:rect l="l" t="t" r="r" b="b"/>
            <a:pathLst>
              <a:path w="13417146" h="10148242">
                <a:moveTo>
                  <a:pt x="13417146" y="0"/>
                </a:moveTo>
                <a:lnTo>
                  <a:pt x="0" y="0"/>
                </a:lnTo>
                <a:lnTo>
                  <a:pt x="0" y="10148242"/>
                </a:lnTo>
                <a:lnTo>
                  <a:pt x="13417146" y="10148242"/>
                </a:lnTo>
                <a:lnTo>
                  <a:pt x="13417146"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ja" dirty="0">
              <a:latin typeface="MS PGothic" panose="020B0600070205080204" pitchFamily="34" charset="-128"/>
            </a:endParaRPr>
          </a:p>
        </p:txBody>
      </p:sp>
      <p:grpSp>
        <p:nvGrpSpPr>
          <p:cNvPr id="4" name="Group 4"/>
          <p:cNvGrpSpPr/>
          <p:nvPr/>
        </p:nvGrpSpPr>
        <p:grpSpPr>
          <a:xfrm>
            <a:off x="10533191" y="3595783"/>
            <a:ext cx="4639346" cy="4639346"/>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25046" r="-25046"/>
              </a:stretch>
            </a:blipFill>
          </p:spPr>
          <p:txBody>
            <a:bodyPr/>
            <a:lstStyle/>
            <a:p>
              <a:endParaRPr lang="ja" dirty="0">
                <a:latin typeface="MS PGothic" panose="020B0600070205080204" pitchFamily="34" charset="-128"/>
              </a:endParaRPr>
            </a:p>
          </p:txBody>
        </p:sp>
      </p:grpSp>
      <p:grpSp>
        <p:nvGrpSpPr>
          <p:cNvPr id="6" name="Group 6"/>
          <p:cNvGrpSpPr/>
          <p:nvPr/>
        </p:nvGrpSpPr>
        <p:grpSpPr>
          <a:xfrm>
            <a:off x="12866723" y="811983"/>
            <a:ext cx="4214677" cy="4214677"/>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81619" t="-1102" r="-62260" b="-717"/>
              </a:stretch>
            </a:blipFill>
          </p:spPr>
          <p:txBody>
            <a:bodyPr/>
            <a:lstStyle/>
            <a:p>
              <a:endParaRPr lang="ja" dirty="0">
                <a:latin typeface="MS PGothic" panose="020B0600070205080204" pitchFamily="34" charset="-128"/>
              </a:endParaRPr>
            </a:p>
          </p:txBody>
        </p:sp>
      </p:grpSp>
      <p:sp>
        <p:nvSpPr>
          <p:cNvPr id="8" name="Freeform 8"/>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7"/>
            <a:stretch>
              <a:fillRect t="-74" b="-74"/>
            </a:stretch>
          </a:blipFill>
        </p:spPr>
        <p:txBody>
          <a:bodyPr/>
          <a:lstStyle/>
          <a:p>
            <a:endParaRPr lang="ja" dirty="0">
              <a:latin typeface="MS PGothic" panose="020B0600070205080204" pitchFamily="34" charset="-128"/>
            </a:endParaRPr>
          </a:p>
        </p:txBody>
      </p:sp>
      <p:sp>
        <p:nvSpPr>
          <p:cNvPr id="9" name="Freeform 9"/>
          <p:cNvSpPr/>
          <p:nvPr/>
        </p:nvSpPr>
        <p:spPr>
          <a:xfrm>
            <a:off x="3357635" y="1745918"/>
            <a:ext cx="6328382" cy="8185399"/>
          </a:xfrm>
          <a:custGeom>
            <a:avLst/>
            <a:gdLst/>
            <a:ahLst/>
            <a:cxnLst/>
            <a:rect l="l" t="t" r="r" b="b"/>
            <a:pathLst>
              <a:path w="6328382" h="8185399">
                <a:moveTo>
                  <a:pt x="0" y="0"/>
                </a:moveTo>
                <a:lnTo>
                  <a:pt x="6328382" y="0"/>
                </a:lnTo>
                <a:lnTo>
                  <a:pt x="6328382" y="8185399"/>
                </a:lnTo>
                <a:lnTo>
                  <a:pt x="0" y="8185399"/>
                </a:lnTo>
                <a:lnTo>
                  <a:pt x="0" y="0"/>
                </a:lnTo>
                <a:close/>
              </a:path>
            </a:pathLst>
          </a:custGeom>
          <a:blipFill>
            <a:blip r:embed="rId8"/>
            <a:stretch>
              <a:fillRect/>
            </a:stretch>
          </a:blipFill>
          <a:ln w="38100" cap="sq">
            <a:solidFill>
              <a:srgbClr val="253472"/>
            </a:solidFill>
            <a:prstDash val="solid"/>
            <a:miter/>
          </a:ln>
        </p:spPr>
        <p:txBody>
          <a:bodyPr/>
          <a:lstStyle/>
          <a:p>
            <a:endParaRPr lang="ja" dirty="0">
              <a:latin typeface="MS PGothic" panose="020B0600070205080204" pitchFamily="34" charset="-128"/>
            </a:endParaRPr>
          </a:p>
        </p:txBody>
      </p:sp>
      <p:sp>
        <p:nvSpPr>
          <p:cNvPr id="10" name="Freeform 10"/>
          <p:cNvSpPr/>
          <p:nvPr/>
        </p:nvSpPr>
        <p:spPr>
          <a:xfrm rot="6349926" flipH="1">
            <a:off x="1096351" y="2140661"/>
            <a:ext cx="2727463" cy="3749091"/>
          </a:xfrm>
          <a:custGeom>
            <a:avLst/>
            <a:gdLst/>
            <a:ahLst/>
            <a:cxnLst/>
            <a:rect l="l" t="t" r="r" b="b"/>
            <a:pathLst>
              <a:path w="2727463" h="3749091">
                <a:moveTo>
                  <a:pt x="2727463" y="0"/>
                </a:moveTo>
                <a:lnTo>
                  <a:pt x="0" y="0"/>
                </a:lnTo>
                <a:lnTo>
                  <a:pt x="0" y="3749091"/>
                </a:lnTo>
                <a:lnTo>
                  <a:pt x="2727463" y="3749091"/>
                </a:lnTo>
                <a:lnTo>
                  <a:pt x="2727463"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ja" dirty="0">
              <a:latin typeface="MS PGothic" panose="020B0600070205080204" pitchFamily="34" charset="-128"/>
            </a:endParaRPr>
          </a:p>
        </p:txBody>
      </p:sp>
      <p:sp>
        <p:nvSpPr>
          <p:cNvPr id="11" name="TextBox 11"/>
          <p:cNvSpPr txBox="1"/>
          <p:nvPr/>
        </p:nvSpPr>
        <p:spPr>
          <a:xfrm>
            <a:off x="448775" y="425768"/>
            <a:ext cx="10434958" cy="1000274"/>
          </a:xfrm>
          <a:prstGeom prst="rect">
            <a:avLst/>
          </a:prstGeom>
        </p:spPr>
        <p:txBody>
          <a:bodyPr lIns="0" tIns="0" rIns="0" bIns="0" rtlCol="0" anchor="t">
            <a:spAutoFit/>
          </a:bodyPr>
          <a:lstStyle/>
          <a:p>
            <a:pPr algn="l" rtl="0">
              <a:lnSpc>
                <a:spcPts val="7799"/>
              </a:lnSpc>
            </a:pPr>
            <a:r>
              <a:rPr lang="ja" sz="6500" b="1" u="none" baseline="0" dirty="0">
                <a:solidFill>
                  <a:srgbClr val="A53795"/>
                </a:solidFill>
                <a:latin typeface="MS PGothic" panose="020B0600070205080204" pitchFamily="34" charset="-128"/>
                <a:ea typeface="MS PGothic" panose="020B0600070205080204" pitchFamily="34" charset="-128"/>
                <a:cs typeface="Effra 2"/>
                <a:sym typeface="Effra 2"/>
              </a:rPr>
              <a:t>計画委員会を立ち上げる</a:t>
            </a: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81879" y="-160766"/>
            <a:ext cx="19281670" cy="2866959"/>
            <a:chOff x="0" y="0"/>
            <a:chExt cx="5078300" cy="755084"/>
          </a:xfrm>
        </p:grpSpPr>
        <p:sp>
          <p:nvSpPr>
            <p:cNvPr id="3" name="Freeform 3"/>
            <p:cNvSpPr/>
            <p:nvPr/>
          </p:nvSpPr>
          <p:spPr>
            <a:xfrm>
              <a:off x="0" y="0"/>
              <a:ext cx="5078300" cy="755084"/>
            </a:xfrm>
            <a:custGeom>
              <a:avLst/>
              <a:gdLst/>
              <a:ahLst/>
              <a:cxnLst/>
              <a:rect l="l" t="t" r="r" b="b"/>
              <a:pathLst>
                <a:path w="5078300" h="755084">
                  <a:moveTo>
                    <a:pt x="0" y="0"/>
                  </a:moveTo>
                  <a:lnTo>
                    <a:pt x="5078300" y="0"/>
                  </a:lnTo>
                  <a:lnTo>
                    <a:pt x="5078300" y="755084"/>
                  </a:lnTo>
                  <a:lnTo>
                    <a:pt x="0" y="755084"/>
                  </a:lnTo>
                  <a:close/>
                </a:path>
              </a:pathLst>
            </a:custGeom>
            <a:gradFill rotWithShape="1">
              <a:gsLst>
                <a:gs pos="0">
                  <a:srgbClr val="649CDC">
                    <a:alpha val="100000"/>
                  </a:srgbClr>
                </a:gs>
                <a:gs pos="100000">
                  <a:srgbClr val="19317D">
                    <a:alpha val="100000"/>
                  </a:srgbClr>
                </a:gs>
              </a:gsLst>
              <a:lin ang="0"/>
            </a:gradFill>
          </p:spPr>
          <p:txBody>
            <a:bodyPr/>
            <a:lstStyle/>
            <a:p>
              <a:endParaRPr lang="ja" dirty="0">
                <a:latin typeface="MS PGothic" panose="020B0600070205080204" pitchFamily="34" charset="-128"/>
              </a:endParaRPr>
            </a:p>
          </p:txBody>
        </p:sp>
        <p:sp>
          <p:nvSpPr>
            <p:cNvPr id="4" name="TextBox 4"/>
            <p:cNvSpPr txBox="1"/>
            <p:nvPr/>
          </p:nvSpPr>
          <p:spPr>
            <a:xfrm>
              <a:off x="0" y="-38100"/>
              <a:ext cx="5078300" cy="793184"/>
            </a:xfrm>
            <a:prstGeom prst="rect">
              <a:avLst/>
            </a:prstGeom>
          </p:spPr>
          <p:txBody>
            <a:bodyPr lIns="50800" tIns="50800" rIns="50800" bIns="50800" rtlCol="0" anchor="ctr"/>
            <a:lstStyle/>
            <a:p>
              <a:pPr algn="ctr" rtl="0">
                <a:lnSpc>
                  <a:spcPts val="2659"/>
                </a:lnSpc>
              </a:pPr>
              <a:endParaRPr dirty="0">
                <a:latin typeface="MS PGothic" panose="020B0600070205080204" pitchFamily="34" charset="-128"/>
              </a:endParaRPr>
            </a:p>
          </p:txBody>
        </p:sp>
      </p:grpSp>
      <p:sp>
        <p:nvSpPr>
          <p:cNvPr id="5" name="Freeform 5"/>
          <p:cNvSpPr/>
          <p:nvPr/>
        </p:nvSpPr>
        <p:spPr>
          <a:xfrm>
            <a:off x="6292350" y="2706193"/>
            <a:ext cx="11995650" cy="7580807"/>
          </a:xfrm>
          <a:custGeom>
            <a:avLst/>
            <a:gdLst/>
            <a:ahLst/>
            <a:cxnLst/>
            <a:rect l="l" t="t" r="r" b="b"/>
            <a:pathLst>
              <a:path w="11995650" h="7580807">
                <a:moveTo>
                  <a:pt x="0" y="0"/>
                </a:moveTo>
                <a:lnTo>
                  <a:pt x="11995650" y="0"/>
                </a:lnTo>
                <a:lnTo>
                  <a:pt x="11995650" y="7580807"/>
                </a:lnTo>
                <a:lnTo>
                  <a:pt x="0" y="7580807"/>
                </a:lnTo>
                <a:lnTo>
                  <a:pt x="0" y="0"/>
                </a:lnTo>
                <a:close/>
              </a:path>
            </a:pathLst>
          </a:custGeom>
          <a:blipFill>
            <a:blip r:embed="rId3"/>
            <a:stretch>
              <a:fillRect l="-12322"/>
            </a:stretch>
          </a:blipFill>
        </p:spPr>
        <p:txBody>
          <a:bodyPr/>
          <a:lstStyle/>
          <a:p>
            <a:endParaRPr lang="ja" dirty="0">
              <a:latin typeface="MS PGothic" panose="020B0600070205080204" pitchFamily="34" charset="-128"/>
            </a:endParaRPr>
          </a:p>
        </p:txBody>
      </p:sp>
      <p:sp>
        <p:nvSpPr>
          <p:cNvPr id="6" name="Freeform 6"/>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l="-198" r="-198"/>
            </a:stretch>
          </a:blipFill>
        </p:spPr>
        <p:txBody>
          <a:bodyPr/>
          <a:lstStyle/>
          <a:p>
            <a:endParaRPr lang="ja" dirty="0">
              <a:latin typeface="MS PGothic" panose="020B0600070205080204" pitchFamily="34" charset="-128"/>
            </a:endParaRPr>
          </a:p>
        </p:txBody>
      </p:sp>
      <p:sp>
        <p:nvSpPr>
          <p:cNvPr id="7" name="TextBox 7"/>
          <p:cNvSpPr txBox="1"/>
          <p:nvPr/>
        </p:nvSpPr>
        <p:spPr>
          <a:xfrm>
            <a:off x="1028700" y="895350"/>
            <a:ext cx="11753699" cy="1000274"/>
          </a:xfrm>
          <a:prstGeom prst="rect">
            <a:avLst/>
          </a:prstGeom>
        </p:spPr>
        <p:txBody>
          <a:bodyPr lIns="0" tIns="0" rIns="0" bIns="0" rtlCol="0" anchor="t">
            <a:spAutoFit/>
          </a:bodyPr>
          <a:lstStyle/>
          <a:p>
            <a:pPr algn="l" rtl="0">
              <a:lnSpc>
                <a:spcPts val="7799"/>
              </a:lnSpc>
            </a:pPr>
            <a:r>
              <a:rPr lang="ja" sz="6500" b="1" u="none" baseline="0" dirty="0">
                <a:solidFill>
                  <a:srgbClr val="FFFFFF"/>
                </a:solidFill>
                <a:latin typeface="MS PGothic" panose="020B0600070205080204" pitchFamily="34" charset="-128"/>
                <a:ea typeface="MS PGothic" panose="020B0600070205080204" pitchFamily="34" charset="-128"/>
                <a:cs typeface="Calibri (MS) Bold"/>
                <a:sym typeface="Calibri (MS) Bold"/>
              </a:rPr>
              <a:t>地域社会に関する理解を深める</a:t>
            </a:r>
          </a:p>
        </p:txBody>
      </p:sp>
      <p:grpSp>
        <p:nvGrpSpPr>
          <p:cNvPr id="8" name="Group 8"/>
          <p:cNvGrpSpPr/>
          <p:nvPr/>
        </p:nvGrpSpPr>
        <p:grpSpPr>
          <a:xfrm>
            <a:off x="330155" y="3338673"/>
            <a:ext cx="5686220" cy="5353328"/>
            <a:chOff x="0" y="0"/>
            <a:chExt cx="1497605" cy="1409930"/>
          </a:xfrm>
        </p:grpSpPr>
        <p:sp>
          <p:nvSpPr>
            <p:cNvPr id="9" name="Freeform 9"/>
            <p:cNvSpPr/>
            <p:nvPr/>
          </p:nvSpPr>
          <p:spPr>
            <a:xfrm>
              <a:off x="0" y="0"/>
              <a:ext cx="1497605" cy="1409930"/>
            </a:xfrm>
            <a:custGeom>
              <a:avLst/>
              <a:gdLst/>
              <a:ahLst/>
              <a:cxnLst/>
              <a:rect l="l" t="t" r="r" b="b"/>
              <a:pathLst>
                <a:path w="1497605" h="1409930">
                  <a:moveTo>
                    <a:pt x="55822" y="0"/>
                  </a:moveTo>
                  <a:lnTo>
                    <a:pt x="1441783" y="0"/>
                  </a:lnTo>
                  <a:cubicBezTo>
                    <a:pt x="1456588" y="0"/>
                    <a:pt x="1470786" y="5881"/>
                    <a:pt x="1481255" y="16350"/>
                  </a:cubicBezTo>
                  <a:cubicBezTo>
                    <a:pt x="1491724" y="26819"/>
                    <a:pt x="1497605" y="41017"/>
                    <a:pt x="1497605" y="55822"/>
                  </a:cubicBezTo>
                  <a:lnTo>
                    <a:pt x="1497605" y="1354108"/>
                  </a:lnTo>
                  <a:cubicBezTo>
                    <a:pt x="1497605" y="1384937"/>
                    <a:pt x="1472613" y="1409930"/>
                    <a:pt x="1441783" y="1409930"/>
                  </a:cubicBezTo>
                  <a:lnTo>
                    <a:pt x="55822" y="1409930"/>
                  </a:lnTo>
                  <a:cubicBezTo>
                    <a:pt x="24993" y="1409930"/>
                    <a:pt x="0" y="1384937"/>
                    <a:pt x="0" y="1354108"/>
                  </a:cubicBezTo>
                  <a:lnTo>
                    <a:pt x="0" y="55822"/>
                  </a:lnTo>
                  <a:cubicBezTo>
                    <a:pt x="0" y="24993"/>
                    <a:pt x="24993" y="0"/>
                    <a:pt x="55822" y="0"/>
                  </a:cubicBezTo>
                  <a:close/>
                </a:path>
              </a:pathLst>
            </a:custGeom>
            <a:gradFill rotWithShape="1">
              <a:gsLst>
                <a:gs pos="0">
                  <a:srgbClr val="649CDC">
                    <a:alpha val="9000"/>
                  </a:srgbClr>
                </a:gs>
                <a:gs pos="100000">
                  <a:srgbClr val="19317D">
                    <a:alpha val="9000"/>
                  </a:srgbClr>
                </a:gs>
              </a:gsLst>
              <a:lin ang="0"/>
            </a:gradFill>
            <a:ln cap="rnd">
              <a:noFill/>
              <a:prstDash val="solid"/>
              <a:round/>
            </a:ln>
          </p:spPr>
          <p:txBody>
            <a:bodyPr/>
            <a:lstStyle/>
            <a:p>
              <a:endParaRPr lang="ja" dirty="0">
                <a:latin typeface="MS PGothic" panose="020B0600070205080204" pitchFamily="34" charset="-128"/>
              </a:endParaRPr>
            </a:p>
          </p:txBody>
        </p:sp>
        <p:sp>
          <p:nvSpPr>
            <p:cNvPr id="10" name="TextBox 10"/>
            <p:cNvSpPr txBox="1"/>
            <p:nvPr/>
          </p:nvSpPr>
          <p:spPr>
            <a:xfrm>
              <a:off x="0" y="-66675"/>
              <a:ext cx="1497605" cy="1476605"/>
            </a:xfrm>
            <a:prstGeom prst="rect">
              <a:avLst/>
            </a:prstGeom>
          </p:spPr>
          <p:txBody>
            <a:bodyPr lIns="50800" tIns="50800" rIns="50800" bIns="50800" rtlCol="0" anchor="ctr"/>
            <a:lstStyle/>
            <a:p>
              <a:pPr algn="ctr" rtl="0">
                <a:lnSpc>
                  <a:spcPts val="3750"/>
                </a:lnSpc>
              </a:pPr>
              <a:endParaRPr dirty="0">
                <a:latin typeface="MS PGothic" panose="020B0600070205080204" pitchFamily="34" charset="-128"/>
              </a:endParaRPr>
            </a:p>
          </p:txBody>
        </p:sp>
      </p:grpSp>
      <p:grpSp>
        <p:nvGrpSpPr>
          <p:cNvPr id="11" name="Group 11"/>
          <p:cNvGrpSpPr/>
          <p:nvPr/>
        </p:nvGrpSpPr>
        <p:grpSpPr>
          <a:xfrm>
            <a:off x="-315298" y="9977891"/>
            <a:ext cx="19281670" cy="309109"/>
            <a:chOff x="0" y="0"/>
            <a:chExt cx="5078300" cy="81412"/>
          </a:xfrm>
        </p:grpSpPr>
        <p:sp>
          <p:nvSpPr>
            <p:cNvPr id="12" name="Freeform 12"/>
            <p:cNvSpPr/>
            <p:nvPr/>
          </p:nvSpPr>
          <p:spPr>
            <a:xfrm>
              <a:off x="0" y="0"/>
              <a:ext cx="5078300" cy="81412"/>
            </a:xfrm>
            <a:custGeom>
              <a:avLst/>
              <a:gdLst/>
              <a:ahLst/>
              <a:cxnLst/>
              <a:rect l="l" t="t" r="r" b="b"/>
              <a:pathLst>
                <a:path w="5078300" h="81412">
                  <a:moveTo>
                    <a:pt x="0" y="0"/>
                  </a:moveTo>
                  <a:lnTo>
                    <a:pt x="5078300" y="0"/>
                  </a:lnTo>
                  <a:lnTo>
                    <a:pt x="5078300" y="81412"/>
                  </a:lnTo>
                  <a:lnTo>
                    <a:pt x="0" y="81412"/>
                  </a:lnTo>
                  <a:close/>
                </a:path>
              </a:pathLst>
            </a:custGeom>
            <a:gradFill rotWithShape="1">
              <a:gsLst>
                <a:gs pos="0">
                  <a:srgbClr val="649CDC">
                    <a:alpha val="100000"/>
                  </a:srgbClr>
                </a:gs>
                <a:gs pos="100000">
                  <a:srgbClr val="19317D">
                    <a:alpha val="100000"/>
                  </a:srgbClr>
                </a:gs>
              </a:gsLst>
              <a:lin ang="0"/>
            </a:gradFill>
          </p:spPr>
          <p:txBody>
            <a:bodyPr/>
            <a:lstStyle/>
            <a:p>
              <a:endParaRPr lang="ja" dirty="0">
                <a:latin typeface="MS PGothic" panose="020B0600070205080204" pitchFamily="34" charset="-128"/>
              </a:endParaRPr>
            </a:p>
          </p:txBody>
        </p:sp>
        <p:sp>
          <p:nvSpPr>
            <p:cNvPr id="13" name="TextBox 13"/>
            <p:cNvSpPr txBox="1"/>
            <p:nvPr/>
          </p:nvSpPr>
          <p:spPr>
            <a:xfrm>
              <a:off x="0" y="-38100"/>
              <a:ext cx="5078300" cy="119512"/>
            </a:xfrm>
            <a:prstGeom prst="rect">
              <a:avLst/>
            </a:prstGeom>
          </p:spPr>
          <p:txBody>
            <a:bodyPr lIns="50800" tIns="50800" rIns="50800" bIns="50800" rtlCol="0" anchor="ctr"/>
            <a:lstStyle/>
            <a:p>
              <a:pPr algn="ctr" rtl="0">
                <a:lnSpc>
                  <a:spcPts val="2659"/>
                </a:lnSpc>
              </a:pPr>
              <a:endParaRPr dirty="0">
                <a:latin typeface="MS PGothic" panose="020B0600070205080204" pitchFamily="34" charset="-128"/>
              </a:endParaRPr>
            </a:p>
          </p:txBody>
        </p:sp>
      </p:grpSp>
      <p:sp>
        <p:nvSpPr>
          <p:cNvPr id="14" name="Freeform 14"/>
          <p:cNvSpPr/>
          <p:nvPr/>
        </p:nvSpPr>
        <p:spPr>
          <a:xfrm>
            <a:off x="674092" y="3878485"/>
            <a:ext cx="708686" cy="708686"/>
          </a:xfrm>
          <a:custGeom>
            <a:avLst/>
            <a:gdLst/>
            <a:ahLst/>
            <a:cxnLst/>
            <a:rect l="l" t="t" r="r" b="b"/>
            <a:pathLst>
              <a:path w="708686" h="708686">
                <a:moveTo>
                  <a:pt x="0" y="0"/>
                </a:moveTo>
                <a:lnTo>
                  <a:pt x="708686" y="0"/>
                </a:lnTo>
                <a:lnTo>
                  <a:pt x="708686" y="708686"/>
                </a:lnTo>
                <a:lnTo>
                  <a:pt x="0" y="70868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ja" dirty="0">
              <a:latin typeface="MS PGothic" panose="020B0600070205080204" pitchFamily="34" charset="-128"/>
            </a:endParaRPr>
          </a:p>
        </p:txBody>
      </p:sp>
      <p:sp>
        <p:nvSpPr>
          <p:cNvPr id="15" name="Freeform 15"/>
          <p:cNvSpPr/>
          <p:nvPr/>
        </p:nvSpPr>
        <p:spPr>
          <a:xfrm>
            <a:off x="674092" y="5468367"/>
            <a:ext cx="708686" cy="708686"/>
          </a:xfrm>
          <a:custGeom>
            <a:avLst/>
            <a:gdLst/>
            <a:ahLst/>
            <a:cxnLst/>
            <a:rect l="l" t="t" r="r" b="b"/>
            <a:pathLst>
              <a:path w="708686" h="708686">
                <a:moveTo>
                  <a:pt x="0" y="0"/>
                </a:moveTo>
                <a:lnTo>
                  <a:pt x="708686" y="0"/>
                </a:lnTo>
                <a:lnTo>
                  <a:pt x="708686" y="708687"/>
                </a:lnTo>
                <a:lnTo>
                  <a:pt x="0" y="70868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ja" dirty="0">
              <a:latin typeface="MS PGothic" panose="020B0600070205080204" pitchFamily="34" charset="-128"/>
            </a:endParaRPr>
          </a:p>
        </p:txBody>
      </p:sp>
      <p:sp>
        <p:nvSpPr>
          <p:cNvPr id="16" name="Freeform 16"/>
          <p:cNvSpPr/>
          <p:nvPr/>
        </p:nvSpPr>
        <p:spPr>
          <a:xfrm>
            <a:off x="674622" y="7186704"/>
            <a:ext cx="708686" cy="708686"/>
          </a:xfrm>
          <a:custGeom>
            <a:avLst/>
            <a:gdLst/>
            <a:ahLst/>
            <a:cxnLst/>
            <a:rect l="l" t="t" r="r" b="b"/>
            <a:pathLst>
              <a:path w="708686" h="708686">
                <a:moveTo>
                  <a:pt x="0" y="0"/>
                </a:moveTo>
                <a:lnTo>
                  <a:pt x="708686" y="0"/>
                </a:lnTo>
                <a:lnTo>
                  <a:pt x="708686" y="708686"/>
                </a:lnTo>
                <a:lnTo>
                  <a:pt x="0" y="70868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ja" dirty="0">
              <a:latin typeface="MS PGothic" panose="020B0600070205080204" pitchFamily="34" charset="-128"/>
            </a:endParaRPr>
          </a:p>
        </p:txBody>
      </p:sp>
      <p:sp>
        <p:nvSpPr>
          <p:cNvPr id="17" name="Freeform 17"/>
          <p:cNvSpPr/>
          <p:nvPr/>
        </p:nvSpPr>
        <p:spPr>
          <a:xfrm>
            <a:off x="816301" y="4001333"/>
            <a:ext cx="424267" cy="462990"/>
          </a:xfrm>
          <a:custGeom>
            <a:avLst/>
            <a:gdLst/>
            <a:ahLst/>
            <a:cxnLst/>
            <a:rect l="l" t="t" r="r" b="b"/>
            <a:pathLst>
              <a:path w="424267" h="462990">
                <a:moveTo>
                  <a:pt x="0" y="0"/>
                </a:moveTo>
                <a:lnTo>
                  <a:pt x="424268" y="0"/>
                </a:lnTo>
                <a:lnTo>
                  <a:pt x="424268" y="462990"/>
                </a:lnTo>
                <a:lnTo>
                  <a:pt x="0" y="462990"/>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ja" dirty="0">
              <a:latin typeface="MS PGothic" panose="020B0600070205080204" pitchFamily="34" charset="-128"/>
            </a:endParaRPr>
          </a:p>
        </p:txBody>
      </p:sp>
      <p:sp>
        <p:nvSpPr>
          <p:cNvPr id="18" name="Freeform 18"/>
          <p:cNvSpPr/>
          <p:nvPr/>
        </p:nvSpPr>
        <p:spPr>
          <a:xfrm>
            <a:off x="798999" y="5596507"/>
            <a:ext cx="459933" cy="452407"/>
          </a:xfrm>
          <a:custGeom>
            <a:avLst/>
            <a:gdLst/>
            <a:ahLst/>
            <a:cxnLst/>
            <a:rect l="l" t="t" r="r" b="b"/>
            <a:pathLst>
              <a:path w="459933" h="452407">
                <a:moveTo>
                  <a:pt x="0" y="0"/>
                </a:moveTo>
                <a:lnTo>
                  <a:pt x="459933" y="0"/>
                </a:lnTo>
                <a:lnTo>
                  <a:pt x="459933" y="452407"/>
                </a:lnTo>
                <a:lnTo>
                  <a:pt x="0" y="452407"/>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ja" dirty="0">
              <a:latin typeface="MS PGothic" panose="020B0600070205080204" pitchFamily="34" charset="-128"/>
            </a:endParaRPr>
          </a:p>
        </p:txBody>
      </p:sp>
      <p:sp>
        <p:nvSpPr>
          <p:cNvPr id="19" name="Freeform 19"/>
          <p:cNvSpPr/>
          <p:nvPr/>
        </p:nvSpPr>
        <p:spPr>
          <a:xfrm>
            <a:off x="833584" y="7268651"/>
            <a:ext cx="464884" cy="471745"/>
          </a:xfrm>
          <a:custGeom>
            <a:avLst/>
            <a:gdLst/>
            <a:ahLst/>
            <a:cxnLst/>
            <a:rect l="l" t="t" r="r" b="b"/>
            <a:pathLst>
              <a:path w="464884" h="471745">
                <a:moveTo>
                  <a:pt x="0" y="0"/>
                </a:moveTo>
                <a:lnTo>
                  <a:pt x="464884" y="0"/>
                </a:lnTo>
                <a:lnTo>
                  <a:pt x="464884" y="471746"/>
                </a:lnTo>
                <a:lnTo>
                  <a:pt x="0" y="471746"/>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ja" dirty="0">
              <a:latin typeface="MS PGothic" panose="020B0600070205080204" pitchFamily="34" charset="-128"/>
            </a:endParaRPr>
          </a:p>
        </p:txBody>
      </p:sp>
      <p:sp>
        <p:nvSpPr>
          <p:cNvPr id="20" name="TextBox 20"/>
          <p:cNvSpPr txBox="1"/>
          <p:nvPr/>
        </p:nvSpPr>
        <p:spPr>
          <a:xfrm>
            <a:off x="1667311" y="7048500"/>
            <a:ext cx="4129633" cy="1119024"/>
          </a:xfrm>
          <a:prstGeom prst="rect">
            <a:avLst/>
          </a:prstGeom>
        </p:spPr>
        <p:txBody>
          <a:bodyPr lIns="0" tIns="0" rIns="0" bIns="0" rtlCol="0" anchor="t">
            <a:spAutoFit/>
          </a:bodyPr>
          <a:lstStyle/>
          <a:p>
            <a:pPr algn="l" rtl="0"/>
            <a:r>
              <a:rPr lang="ja" sz="3636" u="none" baseline="0" dirty="0">
                <a:solidFill>
                  <a:srgbClr val="253472"/>
                </a:solidFill>
                <a:latin typeface="MS PGothic" panose="020B0600070205080204" pitchFamily="34" charset="-128"/>
                <a:ea typeface="MS PGothic" panose="020B0600070205080204" pitchFamily="34" charset="-128"/>
                <a:cs typeface="Calibri (MS)"/>
                <a:sym typeface="Calibri (MS)"/>
              </a:rPr>
              <a:t>カリキュラムを</a:t>
            </a:r>
            <a:br>
              <a:rPr lang="en-GB" altLang="ja" sz="3636" u="none" baseline="0" dirty="0">
                <a:solidFill>
                  <a:srgbClr val="253472"/>
                </a:solidFill>
                <a:latin typeface="MS PGothic" panose="020B0600070205080204" pitchFamily="34" charset="-128"/>
                <a:ea typeface="MS PGothic" panose="020B0600070205080204" pitchFamily="34" charset="-128"/>
                <a:cs typeface="Calibri (MS)"/>
                <a:sym typeface="Calibri (MS)"/>
              </a:rPr>
            </a:br>
            <a:r>
              <a:rPr lang="ja" sz="3636" u="none" baseline="0" dirty="0">
                <a:solidFill>
                  <a:srgbClr val="253472"/>
                </a:solidFill>
                <a:latin typeface="MS PGothic" panose="020B0600070205080204" pitchFamily="34" charset="-128"/>
                <a:ea typeface="MS PGothic" panose="020B0600070205080204" pitchFamily="34" charset="-128"/>
                <a:cs typeface="Calibri (MS)"/>
                <a:sym typeface="Calibri (MS)"/>
              </a:rPr>
              <a:t>調整する</a:t>
            </a:r>
          </a:p>
        </p:txBody>
      </p:sp>
      <p:sp>
        <p:nvSpPr>
          <p:cNvPr id="21" name="TextBox 21"/>
          <p:cNvSpPr txBox="1"/>
          <p:nvPr/>
        </p:nvSpPr>
        <p:spPr>
          <a:xfrm>
            <a:off x="1667311" y="3758510"/>
            <a:ext cx="4060969" cy="1119024"/>
          </a:xfrm>
          <a:prstGeom prst="rect">
            <a:avLst/>
          </a:prstGeom>
        </p:spPr>
        <p:txBody>
          <a:bodyPr lIns="0" tIns="0" rIns="0" bIns="0" rtlCol="0" anchor="t">
            <a:spAutoFit/>
          </a:bodyPr>
          <a:lstStyle/>
          <a:p>
            <a:pPr algn="l" rtl="0"/>
            <a:r>
              <a:rPr lang="ja" sz="3636" u="none" baseline="0" dirty="0">
                <a:solidFill>
                  <a:srgbClr val="253472"/>
                </a:solidFill>
                <a:latin typeface="MS PGothic" panose="020B0600070205080204" pitchFamily="34" charset="-128"/>
                <a:ea typeface="MS PGothic" panose="020B0600070205080204" pitchFamily="34" charset="-128"/>
                <a:cs typeface="Calibri (MS)"/>
                <a:sym typeface="Calibri (MS)"/>
              </a:rPr>
              <a:t>既存プロジェクトを</a:t>
            </a:r>
            <a:br>
              <a:rPr lang="en-GB" altLang="ja" sz="3636" u="none" baseline="0" dirty="0">
                <a:solidFill>
                  <a:srgbClr val="253472"/>
                </a:solidFill>
                <a:latin typeface="MS PGothic" panose="020B0600070205080204" pitchFamily="34" charset="-128"/>
                <a:ea typeface="MS PGothic" panose="020B0600070205080204" pitchFamily="34" charset="-128"/>
                <a:cs typeface="Calibri (MS)"/>
                <a:sym typeface="Calibri (MS)"/>
              </a:rPr>
            </a:br>
            <a:r>
              <a:rPr lang="ja" sz="3636" u="none" baseline="0" dirty="0">
                <a:solidFill>
                  <a:srgbClr val="253472"/>
                </a:solidFill>
                <a:latin typeface="MS PGothic" panose="020B0600070205080204" pitchFamily="34" charset="-128"/>
                <a:ea typeface="MS PGothic" panose="020B0600070205080204" pitchFamily="34" charset="-128"/>
                <a:cs typeface="Calibri (MS)"/>
                <a:sym typeface="Calibri (MS)"/>
              </a:rPr>
              <a:t>見直す</a:t>
            </a:r>
          </a:p>
        </p:txBody>
      </p:sp>
      <p:sp>
        <p:nvSpPr>
          <p:cNvPr id="22" name="TextBox 22"/>
          <p:cNvSpPr txBox="1"/>
          <p:nvPr/>
        </p:nvSpPr>
        <p:spPr>
          <a:xfrm>
            <a:off x="1667311" y="5369867"/>
            <a:ext cx="4129633" cy="1119024"/>
          </a:xfrm>
          <a:prstGeom prst="rect">
            <a:avLst/>
          </a:prstGeom>
        </p:spPr>
        <p:txBody>
          <a:bodyPr lIns="0" tIns="0" rIns="0" bIns="0" rtlCol="0" anchor="t">
            <a:spAutoFit/>
          </a:bodyPr>
          <a:lstStyle/>
          <a:p>
            <a:pPr algn="l" rtl="0"/>
            <a:r>
              <a:rPr lang="ja" sz="3636" u="none" baseline="0" dirty="0">
                <a:solidFill>
                  <a:srgbClr val="253472"/>
                </a:solidFill>
                <a:latin typeface="MS PGothic" panose="020B0600070205080204" pitchFamily="34" charset="-128"/>
                <a:ea typeface="MS PGothic" panose="020B0600070205080204" pitchFamily="34" charset="-128"/>
                <a:cs typeface="Calibri (MS)"/>
                <a:sym typeface="Calibri (MS)"/>
              </a:rPr>
              <a:t>地域社会評価を</a:t>
            </a:r>
            <a:br>
              <a:rPr lang="en-GB" altLang="ja" sz="3636" u="none" baseline="0" dirty="0">
                <a:solidFill>
                  <a:srgbClr val="253472"/>
                </a:solidFill>
                <a:latin typeface="MS PGothic" panose="020B0600070205080204" pitchFamily="34" charset="-128"/>
                <a:ea typeface="MS PGothic" panose="020B0600070205080204" pitchFamily="34" charset="-128"/>
                <a:cs typeface="Calibri (MS)"/>
                <a:sym typeface="Calibri (MS)"/>
              </a:rPr>
            </a:br>
            <a:r>
              <a:rPr lang="ja" sz="3636" u="none" baseline="0" dirty="0">
                <a:solidFill>
                  <a:srgbClr val="253472"/>
                </a:solidFill>
                <a:latin typeface="MS PGothic" panose="020B0600070205080204" pitchFamily="34" charset="-128"/>
                <a:ea typeface="MS PGothic" panose="020B0600070205080204" pitchFamily="34" charset="-128"/>
                <a:cs typeface="Calibri (MS)"/>
                <a:sym typeface="Calibri (MS)"/>
              </a:rPr>
              <a:t>実施する</a:t>
            </a:r>
          </a:p>
        </p:txBody>
      </p:sp>
      <p:sp>
        <p:nvSpPr>
          <p:cNvPr id="23" name="TextBox 23"/>
          <p:cNvSpPr txBox="1"/>
          <p:nvPr/>
        </p:nvSpPr>
        <p:spPr>
          <a:xfrm>
            <a:off x="152399" y="8896946"/>
            <a:ext cx="5863975" cy="846386"/>
          </a:xfrm>
          <a:prstGeom prst="rect">
            <a:avLst/>
          </a:prstGeom>
        </p:spPr>
        <p:txBody>
          <a:bodyPr wrap="square" lIns="0" tIns="0" rIns="0" bIns="0" rtlCol="0" anchor="t">
            <a:spAutoFit/>
          </a:bodyPr>
          <a:lstStyle/>
          <a:p>
            <a:pPr algn="ctr" rtl="0">
              <a:lnSpc>
                <a:spcPts val="2200"/>
              </a:lnSpc>
            </a:pPr>
            <a:r>
              <a:rPr lang="ja" sz="2200" b="1" u="none" baseline="0" dirty="0">
                <a:solidFill>
                  <a:srgbClr val="253472"/>
                </a:solidFill>
                <a:latin typeface="MS PGothic" panose="020B0600070205080204" pitchFamily="34" charset="-128"/>
                <a:ea typeface="MS PGothic" panose="020B0600070205080204" pitchFamily="34" charset="-128"/>
                <a:cs typeface="Calibri (MS) Bold"/>
                <a:sym typeface="Calibri (MS) Bold"/>
              </a:rPr>
              <a:t>カリキュラムについては、program@soroptimist.orgまで</a:t>
            </a:r>
            <a:br>
              <a:rPr lang="en-GB" altLang="ja" sz="2200" b="1" u="none" baseline="0" dirty="0">
                <a:solidFill>
                  <a:srgbClr val="253472"/>
                </a:solidFill>
                <a:latin typeface="MS PGothic" panose="020B0600070205080204" pitchFamily="34" charset="-128"/>
                <a:ea typeface="MS PGothic" panose="020B0600070205080204" pitchFamily="34" charset="-128"/>
                <a:cs typeface="Calibri (MS) Bold"/>
                <a:sym typeface="Calibri (MS) Bold"/>
              </a:rPr>
            </a:br>
            <a:r>
              <a:rPr lang="ja" sz="2200" b="1" u="none" baseline="0" dirty="0">
                <a:solidFill>
                  <a:srgbClr val="253472"/>
                </a:solidFill>
                <a:latin typeface="MS PGothic" panose="020B0600070205080204" pitchFamily="34" charset="-128"/>
                <a:ea typeface="MS PGothic" panose="020B0600070205080204" pitchFamily="34" charset="-128"/>
                <a:cs typeface="Calibri (MS) Bold"/>
                <a:sym typeface="Calibri (MS) Bold"/>
              </a:rPr>
              <a:t>eメールでお問い合わせください。</a:t>
            </a: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0" y="4024142"/>
            <a:ext cx="18865637" cy="7072317"/>
            <a:chOff x="0" y="0"/>
            <a:chExt cx="3804182" cy="1426105"/>
          </a:xfrm>
        </p:grpSpPr>
        <p:sp>
          <p:nvSpPr>
            <p:cNvPr id="3" name="Freeform 3"/>
            <p:cNvSpPr/>
            <p:nvPr/>
          </p:nvSpPr>
          <p:spPr>
            <a:xfrm>
              <a:off x="0" y="0"/>
              <a:ext cx="3804182" cy="1391465"/>
            </a:xfrm>
            <a:custGeom>
              <a:avLst/>
              <a:gdLst/>
              <a:ahLst/>
              <a:cxnLst/>
              <a:rect l="l" t="t" r="r" b="b"/>
              <a:pathLst>
                <a:path w="3804182" h="1391465">
                  <a:moveTo>
                    <a:pt x="3796327" y="0"/>
                  </a:moveTo>
                  <a:lnTo>
                    <a:pt x="7855" y="0"/>
                  </a:lnTo>
                  <a:cubicBezTo>
                    <a:pt x="5772" y="0"/>
                    <a:pt x="3774" y="828"/>
                    <a:pt x="2301" y="2301"/>
                  </a:cubicBezTo>
                  <a:cubicBezTo>
                    <a:pt x="828" y="3774"/>
                    <a:pt x="0" y="5772"/>
                    <a:pt x="0" y="7855"/>
                  </a:cubicBezTo>
                  <a:lnTo>
                    <a:pt x="0" y="1279302"/>
                  </a:lnTo>
                  <a:cubicBezTo>
                    <a:pt x="202350" y="1390082"/>
                    <a:pt x="849870" y="1463218"/>
                    <a:pt x="1821147" y="1279302"/>
                  </a:cubicBezTo>
                  <a:cubicBezTo>
                    <a:pt x="2792433" y="1013423"/>
                    <a:pt x="3547873" y="1168518"/>
                    <a:pt x="3804182" y="1279302"/>
                  </a:cubicBezTo>
                  <a:lnTo>
                    <a:pt x="3804182" y="7855"/>
                  </a:lnTo>
                  <a:cubicBezTo>
                    <a:pt x="3804182" y="5772"/>
                    <a:pt x="3803355" y="3774"/>
                    <a:pt x="3801882" y="2301"/>
                  </a:cubicBezTo>
                  <a:cubicBezTo>
                    <a:pt x="3800408" y="828"/>
                    <a:pt x="3798410" y="0"/>
                    <a:pt x="3796327" y="0"/>
                  </a:cubicBezTo>
                  <a:close/>
                </a:path>
              </a:pathLst>
            </a:custGeom>
            <a:gradFill rotWithShape="1">
              <a:gsLst>
                <a:gs pos="0">
                  <a:srgbClr val="649CDC">
                    <a:alpha val="100000"/>
                  </a:srgbClr>
                </a:gs>
                <a:gs pos="100000">
                  <a:srgbClr val="19317D">
                    <a:alpha val="100000"/>
                  </a:srgbClr>
                </a:gs>
              </a:gsLst>
              <a:lin ang="0"/>
            </a:gradFill>
          </p:spPr>
          <p:txBody>
            <a:bodyPr/>
            <a:lstStyle/>
            <a:p>
              <a:endParaRPr lang="ja" dirty="0">
                <a:latin typeface="MS PGothic" panose="020B0600070205080204" pitchFamily="34" charset="-128"/>
              </a:endParaRPr>
            </a:p>
          </p:txBody>
        </p:sp>
        <p:sp>
          <p:nvSpPr>
            <p:cNvPr id="4" name="TextBox 4"/>
            <p:cNvSpPr txBox="1"/>
            <p:nvPr/>
          </p:nvSpPr>
          <p:spPr>
            <a:xfrm>
              <a:off x="0" y="-66675"/>
              <a:ext cx="3804182" cy="1187186"/>
            </a:xfrm>
            <a:prstGeom prst="rect">
              <a:avLst/>
            </a:prstGeom>
          </p:spPr>
          <p:txBody>
            <a:bodyPr lIns="50800" tIns="50800" rIns="50800" bIns="50800" rtlCol="0" anchor="ctr"/>
            <a:lstStyle/>
            <a:p>
              <a:pPr algn="ctr" rtl="0">
                <a:lnSpc>
                  <a:spcPts val="3750"/>
                </a:lnSpc>
              </a:pPr>
              <a:endParaRPr dirty="0">
                <a:latin typeface="MS PGothic" panose="020B0600070205080204" pitchFamily="34" charset="-128"/>
              </a:endParaRPr>
            </a:p>
          </p:txBody>
        </p:sp>
      </p:grpSp>
      <p:sp>
        <p:nvSpPr>
          <p:cNvPr id="5" name="Freeform 5"/>
          <p:cNvSpPr/>
          <p:nvPr/>
        </p:nvSpPr>
        <p:spPr>
          <a:xfrm>
            <a:off x="1391424" y="3526425"/>
            <a:ext cx="2795809" cy="2795809"/>
          </a:xfrm>
          <a:custGeom>
            <a:avLst/>
            <a:gdLst/>
            <a:ahLst/>
            <a:cxnLst/>
            <a:rect l="l" t="t" r="r" b="b"/>
            <a:pathLst>
              <a:path w="2795809" h="2795809">
                <a:moveTo>
                  <a:pt x="0" y="0"/>
                </a:moveTo>
                <a:lnTo>
                  <a:pt x="2795809" y="0"/>
                </a:lnTo>
                <a:lnTo>
                  <a:pt x="2795809" y="2795809"/>
                </a:lnTo>
                <a:lnTo>
                  <a:pt x="0" y="279580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ja" dirty="0">
              <a:latin typeface="MS PGothic" panose="020B0600070205080204" pitchFamily="34" charset="-128"/>
            </a:endParaRPr>
          </a:p>
        </p:txBody>
      </p:sp>
      <p:sp>
        <p:nvSpPr>
          <p:cNvPr id="6" name="Freeform 6"/>
          <p:cNvSpPr/>
          <p:nvPr/>
        </p:nvSpPr>
        <p:spPr>
          <a:xfrm>
            <a:off x="5471322" y="3526425"/>
            <a:ext cx="2795809" cy="2795809"/>
          </a:xfrm>
          <a:custGeom>
            <a:avLst/>
            <a:gdLst/>
            <a:ahLst/>
            <a:cxnLst/>
            <a:rect l="l" t="t" r="r" b="b"/>
            <a:pathLst>
              <a:path w="2795809" h="2795809">
                <a:moveTo>
                  <a:pt x="0" y="0"/>
                </a:moveTo>
                <a:lnTo>
                  <a:pt x="2795809" y="0"/>
                </a:lnTo>
                <a:lnTo>
                  <a:pt x="2795809" y="2795809"/>
                </a:lnTo>
                <a:lnTo>
                  <a:pt x="0" y="279580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ja" dirty="0">
              <a:latin typeface="MS PGothic" panose="020B0600070205080204" pitchFamily="34" charset="-128"/>
            </a:endParaRPr>
          </a:p>
        </p:txBody>
      </p:sp>
      <p:sp>
        <p:nvSpPr>
          <p:cNvPr id="7" name="Freeform 7"/>
          <p:cNvSpPr/>
          <p:nvPr/>
        </p:nvSpPr>
        <p:spPr>
          <a:xfrm>
            <a:off x="9553006" y="3526425"/>
            <a:ext cx="2795809" cy="2795809"/>
          </a:xfrm>
          <a:custGeom>
            <a:avLst/>
            <a:gdLst/>
            <a:ahLst/>
            <a:cxnLst/>
            <a:rect l="l" t="t" r="r" b="b"/>
            <a:pathLst>
              <a:path w="2795809" h="2795809">
                <a:moveTo>
                  <a:pt x="0" y="0"/>
                </a:moveTo>
                <a:lnTo>
                  <a:pt x="2795809" y="0"/>
                </a:lnTo>
                <a:lnTo>
                  <a:pt x="2795809" y="2795809"/>
                </a:lnTo>
                <a:lnTo>
                  <a:pt x="0" y="279580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ja" dirty="0">
              <a:latin typeface="MS PGothic" panose="020B0600070205080204" pitchFamily="34" charset="-128"/>
            </a:endParaRPr>
          </a:p>
        </p:txBody>
      </p:sp>
      <p:sp>
        <p:nvSpPr>
          <p:cNvPr id="8" name="Freeform 8"/>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endParaRPr lang="ja" dirty="0">
              <a:latin typeface="MS PGothic" panose="020B0600070205080204" pitchFamily="34" charset="-128"/>
            </a:endParaRPr>
          </a:p>
        </p:txBody>
      </p:sp>
      <p:sp>
        <p:nvSpPr>
          <p:cNvPr id="9" name="Freeform 9"/>
          <p:cNvSpPr/>
          <p:nvPr/>
        </p:nvSpPr>
        <p:spPr>
          <a:xfrm>
            <a:off x="1733947" y="3820793"/>
            <a:ext cx="2110763" cy="2207072"/>
          </a:xfrm>
          <a:custGeom>
            <a:avLst/>
            <a:gdLst/>
            <a:ahLst/>
            <a:cxnLst/>
            <a:rect l="l" t="t" r="r" b="b"/>
            <a:pathLst>
              <a:path w="2110763" h="2207072">
                <a:moveTo>
                  <a:pt x="0" y="0"/>
                </a:moveTo>
                <a:lnTo>
                  <a:pt x="2110764" y="0"/>
                </a:lnTo>
                <a:lnTo>
                  <a:pt x="2110764" y="2207073"/>
                </a:lnTo>
                <a:lnTo>
                  <a:pt x="0" y="220707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ja" dirty="0">
              <a:latin typeface="MS PGothic" panose="020B0600070205080204" pitchFamily="34" charset="-128"/>
            </a:endParaRPr>
          </a:p>
        </p:txBody>
      </p:sp>
      <p:sp>
        <p:nvSpPr>
          <p:cNvPr id="10" name="Freeform 10"/>
          <p:cNvSpPr/>
          <p:nvPr/>
        </p:nvSpPr>
        <p:spPr>
          <a:xfrm>
            <a:off x="5941444" y="3762054"/>
            <a:ext cx="1855566" cy="2084906"/>
          </a:xfrm>
          <a:custGeom>
            <a:avLst/>
            <a:gdLst/>
            <a:ahLst/>
            <a:cxnLst/>
            <a:rect l="l" t="t" r="r" b="b"/>
            <a:pathLst>
              <a:path w="1855566" h="2084906">
                <a:moveTo>
                  <a:pt x="0" y="0"/>
                </a:moveTo>
                <a:lnTo>
                  <a:pt x="1855566" y="0"/>
                </a:lnTo>
                <a:lnTo>
                  <a:pt x="1855566" y="2084906"/>
                </a:lnTo>
                <a:lnTo>
                  <a:pt x="0" y="208490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ja" dirty="0">
              <a:latin typeface="MS PGothic" panose="020B0600070205080204" pitchFamily="34" charset="-128"/>
            </a:endParaRPr>
          </a:p>
        </p:txBody>
      </p:sp>
      <p:sp>
        <p:nvSpPr>
          <p:cNvPr id="11" name="Freeform 11"/>
          <p:cNvSpPr/>
          <p:nvPr/>
        </p:nvSpPr>
        <p:spPr>
          <a:xfrm>
            <a:off x="13634690" y="3526425"/>
            <a:ext cx="2795809" cy="2795809"/>
          </a:xfrm>
          <a:custGeom>
            <a:avLst/>
            <a:gdLst/>
            <a:ahLst/>
            <a:cxnLst/>
            <a:rect l="l" t="t" r="r" b="b"/>
            <a:pathLst>
              <a:path w="2795809" h="2795809">
                <a:moveTo>
                  <a:pt x="0" y="0"/>
                </a:moveTo>
                <a:lnTo>
                  <a:pt x="2795809" y="0"/>
                </a:lnTo>
                <a:lnTo>
                  <a:pt x="2795809" y="2795809"/>
                </a:lnTo>
                <a:lnTo>
                  <a:pt x="0" y="279580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ja" dirty="0">
              <a:latin typeface="MS PGothic" panose="020B0600070205080204" pitchFamily="34" charset="-128"/>
            </a:endParaRPr>
          </a:p>
        </p:txBody>
      </p:sp>
      <p:sp>
        <p:nvSpPr>
          <p:cNvPr id="12" name="Freeform 12"/>
          <p:cNvSpPr/>
          <p:nvPr/>
        </p:nvSpPr>
        <p:spPr>
          <a:xfrm>
            <a:off x="9934014" y="3791424"/>
            <a:ext cx="2033793" cy="2026166"/>
          </a:xfrm>
          <a:custGeom>
            <a:avLst/>
            <a:gdLst/>
            <a:ahLst/>
            <a:cxnLst/>
            <a:rect l="l" t="t" r="r" b="b"/>
            <a:pathLst>
              <a:path w="2033793" h="2026166">
                <a:moveTo>
                  <a:pt x="0" y="0"/>
                </a:moveTo>
                <a:lnTo>
                  <a:pt x="2033793" y="0"/>
                </a:lnTo>
                <a:lnTo>
                  <a:pt x="2033793" y="2026166"/>
                </a:lnTo>
                <a:lnTo>
                  <a:pt x="0" y="2026166"/>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ja" dirty="0">
              <a:latin typeface="MS PGothic" panose="020B0600070205080204" pitchFamily="34" charset="-128"/>
            </a:endParaRPr>
          </a:p>
        </p:txBody>
      </p:sp>
      <p:sp>
        <p:nvSpPr>
          <p:cNvPr id="13" name="Freeform 13"/>
          <p:cNvSpPr/>
          <p:nvPr/>
        </p:nvSpPr>
        <p:spPr>
          <a:xfrm>
            <a:off x="13734039" y="4152279"/>
            <a:ext cx="2597111" cy="1544100"/>
          </a:xfrm>
          <a:custGeom>
            <a:avLst/>
            <a:gdLst/>
            <a:ahLst/>
            <a:cxnLst/>
            <a:rect l="l" t="t" r="r" b="b"/>
            <a:pathLst>
              <a:path w="2597111" h="1544100">
                <a:moveTo>
                  <a:pt x="0" y="0"/>
                </a:moveTo>
                <a:lnTo>
                  <a:pt x="2597111" y="0"/>
                </a:lnTo>
                <a:lnTo>
                  <a:pt x="2597111" y="1544101"/>
                </a:lnTo>
                <a:lnTo>
                  <a:pt x="0" y="1544101"/>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ja" dirty="0">
              <a:latin typeface="MS PGothic" panose="020B0600070205080204" pitchFamily="34" charset="-128"/>
            </a:endParaRPr>
          </a:p>
        </p:txBody>
      </p:sp>
      <p:sp>
        <p:nvSpPr>
          <p:cNvPr id="14" name="TextBox 14"/>
          <p:cNvSpPr txBox="1"/>
          <p:nvPr/>
        </p:nvSpPr>
        <p:spPr>
          <a:xfrm>
            <a:off x="4065524" y="7369994"/>
            <a:ext cx="10156953" cy="1538883"/>
          </a:xfrm>
          <a:prstGeom prst="rect">
            <a:avLst/>
          </a:prstGeom>
        </p:spPr>
        <p:txBody>
          <a:bodyPr lIns="0" tIns="0" rIns="0" bIns="0" rtlCol="0" anchor="t">
            <a:spAutoFit/>
          </a:bodyPr>
          <a:lstStyle/>
          <a:p>
            <a:pPr algn="ctr" rtl="0">
              <a:lnSpc>
                <a:spcPts val="6000"/>
              </a:lnSpc>
            </a:pPr>
            <a:r>
              <a:rPr lang="ja" sz="6000" b="1" u="none" baseline="0" dirty="0">
                <a:solidFill>
                  <a:srgbClr val="FFFFFF"/>
                </a:solidFill>
                <a:latin typeface="MS PGothic" panose="020B0600070205080204" pitchFamily="34" charset="-128"/>
                <a:ea typeface="MS PGothic" panose="020B0600070205080204" pitchFamily="34" charset="-128"/>
                <a:cs typeface="Calibri (MS) Bold"/>
                <a:sym typeface="Calibri (MS) Bold"/>
              </a:rPr>
              <a:t>周囲の社会的ネットワークを探ってみましょう。</a:t>
            </a:r>
          </a:p>
        </p:txBody>
      </p:sp>
      <p:sp>
        <p:nvSpPr>
          <p:cNvPr id="15" name="TextBox 15"/>
          <p:cNvSpPr txBox="1"/>
          <p:nvPr/>
        </p:nvSpPr>
        <p:spPr>
          <a:xfrm>
            <a:off x="2957555" y="1192774"/>
            <a:ext cx="12372890" cy="1000274"/>
          </a:xfrm>
          <a:prstGeom prst="rect">
            <a:avLst/>
          </a:prstGeom>
        </p:spPr>
        <p:txBody>
          <a:bodyPr lIns="0" tIns="0" rIns="0" bIns="0" rtlCol="0" anchor="t">
            <a:spAutoFit/>
          </a:bodyPr>
          <a:lstStyle/>
          <a:p>
            <a:pPr algn="ctr" rtl="0">
              <a:lnSpc>
                <a:spcPts val="7799"/>
              </a:lnSpc>
            </a:pPr>
            <a:r>
              <a:rPr lang="ja" sz="6500" b="1" u="none" baseline="0" dirty="0">
                <a:solidFill>
                  <a:srgbClr val="A53795"/>
                </a:solidFill>
                <a:latin typeface="MS PGothic" panose="020B0600070205080204" pitchFamily="34" charset="-128"/>
                <a:ea typeface="MS PGothic" panose="020B0600070205080204" pitchFamily="34" charset="-128"/>
                <a:cs typeface="Effra 2"/>
                <a:sym typeface="Effra 2"/>
              </a:rPr>
              <a:t>パートナーを探す</a:t>
            </a:r>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81879" y="-160766"/>
            <a:ext cx="19281670" cy="2691533"/>
            <a:chOff x="0" y="0"/>
            <a:chExt cx="5078300" cy="708881"/>
          </a:xfrm>
        </p:grpSpPr>
        <p:sp>
          <p:nvSpPr>
            <p:cNvPr id="3" name="Freeform 3"/>
            <p:cNvSpPr/>
            <p:nvPr/>
          </p:nvSpPr>
          <p:spPr>
            <a:xfrm>
              <a:off x="0" y="0"/>
              <a:ext cx="5078300" cy="708881"/>
            </a:xfrm>
            <a:custGeom>
              <a:avLst/>
              <a:gdLst/>
              <a:ahLst/>
              <a:cxnLst/>
              <a:rect l="l" t="t" r="r" b="b"/>
              <a:pathLst>
                <a:path w="5078300" h="708881">
                  <a:moveTo>
                    <a:pt x="0" y="0"/>
                  </a:moveTo>
                  <a:lnTo>
                    <a:pt x="5078300" y="0"/>
                  </a:lnTo>
                  <a:lnTo>
                    <a:pt x="5078300" y="708881"/>
                  </a:lnTo>
                  <a:lnTo>
                    <a:pt x="0" y="708881"/>
                  </a:lnTo>
                  <a:close/>
                </a:path>
              </a:pathLst>
            </a:custGeom>
            <a:gradFill rotWithShape="1">
              <a:gsLst>
                <a:gs pos="0">
                  <a:srgbClr val="649CDC">
                    <a:alpha val="100000"/>
                  </a:srgbClr>
                </a:gs>
                <a:gs pos="100000">
                  <a:srgbClr val="19317D">
                    <a:alpha val="100000"/>
                  </a:srgbClr>
                </a:gs>
              </a:gsLst>
              <a:lin ang="0"/>
            </a:gradFill>
          </p:spPr>
          <p:txBody>
            <a:bodyPr/>
            <a:lstStyle/>
            <a:p>
              <a:endParaRPr lang="ja" dirty="0">
                <a:latin typeface="MS PGothic" panose="020B0600070205080204" pitchFamily="34" charset="-128"/>
              </a:endParaRPr>
            </a:p>
          </p:txBody>
        </p:sp>
        <p:sp>
          <p:nvSpPr>
            <p:cNvPr id="4" name="TextBox 4"/>
            <p:cNvSpPr txBox="1"/>
            <p:nvPr/>
          </p:nvSpPr>
          <p:spPr>
            <a:xfrm>
              <a:off x="0" y="-38100"/>
              <a:ext cx="5078300" cy="746981"/>
            </a:xfrm>
            <a:prstGeom prst="rect">
              <a:avLst/>
            </a:prstGeom>
          </p:spPr>
          <p:txBody>
            <a:bodyPr lIns="50800" tIns="50800" rIns="50800" bIns="50800" rtlCol="0" anchor="ctr"/>
            <a:lstStyle/>
            <a:p>
              <a:pPr algn="ctr" rtl="0">
                <a:lnSpc>
                  <a:spcPts val="2659"/>
                </a:lnSpc>
              </a:pPr>
              <a:endParaRPr dirty="0">
                <a:latin typeface="MS PGothic" panose="020B0600070205080204" pitchFamily="34" charset="-128"/>
              </a:endParaRPr>
            </a:p>
          </p:txBody>
        </p:sp>
      </p:grpSp>
      <p:grpSp>
        <p:nvGrpSpPr>
          <p:cNvPr id="5" name="Group 5"/>
          <p:cNvGrpSpPr/>
          <p:nvPr/>
        </p:nvGrpSpPr>
        <p:grpSpPr>
          <a:xfrm>
            <a:off x="9936508" y="2842188"/>
            <a:ext cx="8061334" cy="5368456"/>
            <a:chOff x="0" y="0"/>
            <a:chExt cx="2123150" cy="1413914"/>
          </a:xfrm>
        </p:grpSpPr>
        <p:sp>
          <p:nvSpPr>
            <p:cNvPr id="6" name="Freeform 6"/>
            <p:cNvSpPr/>
            <p:nvPr/>
          </p:nvSpPr>
          <p:spPr>
            <a:xfrm>
              <a:off x="0" y="0"/>
              <a:ext cx="2123150" cy="1413914"/>
            </a:xfrm>
            <a:custGeom>
              <a:avLst/>
              <a:gdLst/>
              <a:ahLst/>
              <a:cxnLst/>
              <a:rect l="l" t="t" r="r" b="b"/>
              <a:pathLst>
                <a:path w="2123150" h="1413914">
                  <a:moveTo>
                    <a:pt x="21128" y="0"/>
                  </a:moveTo>
                  <a:lnTo>
                    <a:pt x="2102021" y="0"/>
                  </a:lnTo>
                  <a:cubicBezTo>
                    <a:pt x="2113690" y="0"/>
                    <a:pt x="2123150" y="9459"/>
                    <a:pt x="2123150" y="21128"/>
                  </a:cubicBezTo>
                  <a:lnTo>
                    <a:pt x="2123150" y="1392786"/>
                  </a:lnTo>
                  <a:cubicBezTo>
                    <a:pt x="2123150" y="1398390"/>
                    <a:pt x="2120924" y="1403764"/>
                    <a:pt x="2116961" y="1407726"/>
                  </a:cubicBezTo>
                  <a:cubicBezTo>
                    <a:pt x="2112999" y="1411688"/>
                    <a:pt x="2107625" y="1413914"/>
                    <a:pt x="2102021" y="1413914"/>
                  </a:cubicBezTo>
                  <a:lnTo>
                    <a:pt x="21128" y="1413914"/>
                  </a:lnTo>
                  <a:cubicBezTo>
                    <a:pt x="9459" y="1413914"/>
                    <a:pt x="0" y="1404455"/>
                    <a:pt x="0" y="1392786"/>
                  </a:cubicBezTo>
                  <a:lnTo>
                    <a:pt x="0" y="21128"/>
                  </a:lnTo>
                  <a:cubicBezTo>
                    <a:pt x="0" y="15525"/>
                    <a:pt x="2226" y="10151"/>
                    <a:pt x="6188" y="6188"/>
                  </a:cubicBezTo>
                  <a:cubicBezTo>
                    <a:pt x="10151" y="2226"/>
                    <a:pt x="15525" y="0"/>
                    <a:pt x="21128" y="0"/>
                  </a:cubicBezTo>
                  <a:close/>
                </a:path>
              </a:pathLst>
            </a:custGeom>
            <a:gradFill rotWithShape="1">
              <a:gsLst>
                <a:gs pos="0">
                  <a:srgbClr val="649CDC">
                    <a:alpha val="9000"/>
                  </a:srgbClr>
                </a:gs>
                <a:gs pos="100000">
                  <a:srgbClr val="19317D">
                    <a:alpha val="9000"/>
                  </a:srgbClr>
                </a:gs>
              </a:gsLst>
              <a:lin ang="0"/>
            </a:gradFill>
            <a:ln cap="rnd">
              <a:noFill/>
              <a:prstDash val="solid"/>
              <a:round/>
            </a:ln>
          </p:spPr>
          <p:txBody>
            <a:bodyPr/>
            <a:lstStyle/>
            <a:p>
              <a:endParaRPr lang="ja" dirty="0">
                <a:latin typeface="MS PGothic" panose="020B0600070205080204" pitchFamily="34" charset="-128"/>
              </a:endParaRPr>
            </a:p>
          </p:txBody>
        </p:sp>
        <p:sp>
          <p:nvSpPr>
            <p:cNvPr id="7" name="TextBox 7"/>
            <p:cNvSpPr txBox="1"/>
            <p:nvPr/>
          </p:nvSpPr>
          <p:spPr>
            <a:xfrm>
              <a:off x="0" y="-66675"/>
              <a:ext cx="2123150" cy="1480589"/>
            </a:xfrm>
            <a:prstGeom prst="rect">
              <a:avLst/>
            </a:prstGeom>
          </p:spPr>
          <p:txBody>
            <a:bodyPr lIns="50800" tIns="50800" rIns="50800" bIns="50800" rtlCol="0" anchor="ctr"/>
            <a:lstStyle/>
            <a:p>
              <a:pPr algn="ctr" rtl="0">
                <a:lnSpc>
                  <a:spcPts val="3750"/>
                </a:lnSpc>
              </a:pPr>
              <a:endParaRPr dirty="0">
                <a:latin typeface="MS PGothic" panose="020B0600070205080204" pitchFamily="34" charset="-128"/>
              </a:endParaRPr>
            </a:p>
          </p:txBody>
        </p:sp>
      </p:grpSp>
      <p:sp>
        <p:nvSpPr>
          <p:cNvPr id="8" name="Freeform 8"/>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3"/>
            <a:stretch>
              <a:fillRect l="-198" r="-198"/>
            </a:stretch>
          </a:blipFill>
        </p:spPr>
        <p:txBody>
          <a:bodyPr/>
          <a:lstStyle/>
          <a:p>
            <a:endParaRPr lang="ja" dirty="0">
              <a:latin typeface="MS PGothic" panose="020B0600070205080204" pitchFamily="34" charset="-128"/>
            </a:endParaRPr>
          </a:p>
        </p:txBody>
      </p:sp>
      <p:grpSp>
        <p:nvGrpSpPr>
          <p:cNvPr id="9" name="Group 9"/>
          <p:cNvGrpSpPr>
            <a:grpSpLocks noChangeAspect="1"/>
          </p:cNvGrpSpPr>
          <p:nvPr/>
        </p:nvGrpSpPr>
        <p:grpSpPr>
          <a:xfrm>
            <a:off x="238642" y="3755739"/>
            <a:ext cx="10368954" cy="5947507"/>
            <a:chOff x="0" y="0"/>
            <a:chExt cx="7981950" cy="4578350"/>
          </a:xfrm>
        </p:grpSpPr>
        <p:sp>
          <p:nvSpPr>
            <p:cNvPr id="10" name="Freeform 10"/>
            <p:cNvSpPr/>
            <p:nvPr/>
          </p:nvSpPr>
          <p:spPr>
            <a:xfrm>
              <a:off x="765810" y="21590"/>
              <a:ext cx="6451600" cy="4326890"/>
            </a:xfrm>
            <a:custGeom>
              <a:avLst/>
              <a:gdLst/>
              <a:ahLst/>
              <a:cxnLst/>
              <a:rect l="l" t="t" r="r" b="b"/>
              <a:pathLst>
                <a:path w="6451600" h="4326890">
                  <a:moveTo>
                    <a:pt x="6224270" y="0"/>
                  </a:moveTo>
                  <a:lnTo>
                    <a:pt x="226060" y="0"/>
                  </a:lnTo>
                  <a:cubicBezTo>
                    <a:pt x="101600" y="0"/>
                    <a:pt x="0" y="101600"/>
                    <a:pt x="0" y="226060"/>
                  </a:cubicBezTo>
                  <a:lnTo>
                    <a:pt x="0" y="4326890"/>
                  </a:lnTo>
                  <a:lnTo>
                    <a:pt x="6451601" y="4326890"/>
                  </a:lnTo>
                  <a:lnTo>
                    <a:pt x="6451601" y="226060"/>
                  </a:lnTo>
                  <a:cubicBezTo>
                    <a:pt x="6450331" y="101600"/>
                    <a:pt x="6348731" y="0"/>
                    <a:pt x="6224270" y="0"/>
                  </a:cubicBezTo>
                  <a:close/>
                  <a:moveTo>
                    <a:pt x="6252210" y="4043680"/>
                  </a:moveTo>
                  <a:lnTo>
                    <a:pt x="196851" y="4043680"/>
                  </a:lnTo>
                  <a:lnTo>
                    <a:pt x="196851" y="255270"/>
                  </a:lnTo>
                  <a:lnTo>
                    <a:pt x="6252210" y="255270"/>
                  </a:lnTo>
                  <a:lnTo>
                    <a:pt x="6252210" y="4043680"/>
                  </a:lnTo>
                  <a:close/>
                </a:path>
              </a:pathLst>
            </a:custGeom>
            <a:solidFill>
              <a:srgbClr val="000000"/>
            </a:solidFill>
          </p:spPr>
          <p:txBody>
            <a:bodyPr/>
            <a:lstStyle/>
            <a:p>
              <a:endParaRPr lang="ja" dirty="0">
                <a:latin typeface="MS PGothic" panose="020B0600070205080204" pitchFamily="34" charset="-128"/>
              </a:endParaRPr>
            </a:p>
          </p:txBody>
        </p:sp>
        <p:sp>
          <p:nvSpPr>
            <p:cNvPr id="11" name="Freeform 11"/>
            <p:cNvSpPr/>
            <p:nvPr/>
          </p:nvSpPr>
          <p:spPr>
            <a:xfrm>
              <a:off x="0" y="0"/>
              <a:ext cx="7981950" cy="4542790"/>
            </a:xfrm>
            <a:custGeom>
              <a:avLst/>
              <a:gdLst/>
              <a:ahLst/>
              <a:cxnLst/>
              <a:rect l="l" t="t" r="r" b="b"/>
              <a:pathLst>
                <a:path w="7981950" h="4542790">
                  <a:moveTo>
                    <a:pt x="7239000" y="4348480"/>
                  </a:moveTo>
                  <a:lnTo>
                    <a:pt x="7239000" y="243840"/>
                  </a:lnTo>
                  <a:cubicBezTo>
                    <a:pt x="7239000" y="109220"/>
                    <a:pt x="7129780" y="0"/>
                    <a:pt x="6995160" y="0"/>
                  </a:cubicBezTo>
                  <a:lnTo>
                    <a:pt x="985520" y="0"/>
                  </a:lnTo>
                  <a:cubicBezTo>
                    <a:pt x="852170" y="0"/>
                    <a:pt x="742950" y="109220"/>
                    <a:pt x="742950" y="243840"/>
                  </a:cubicBezTo>
                  <a:lnTo>
                    <a:pt x="742950" y="4349750"/>
                  </a:lnTo>
                  <a:lnTo>
                    <a:pt x="0" y="4349750"/>
                  </a:lnTo>
                  <a:lnTo>
                    <a:pt x="0" y="4447540"/>
                  </a:lnTo>
                  <a:cubicBezTo>
                    <a:pt x="0" y="4500880"/>
                    <a:pt x="43180" y="4542790"/>
                    <a:pt x="95250" y="4542790"/>
                  </a:cubicBezTo>
                  <a:lnTo>
                    <a:pt x="7886700" y="4542790"/>
                  </a:lnTo>
                  <a:cubicBezTo>
                    <a:pt x="7940040" y="4542790"/>
                    <a:pt x="7981950" y="4499610"/>
                    <a:pt x="7981950" y="4447540"/>
                  </a:cubicBezTo>
                  <a:lnTo>
                    <a:pt x="7981950" y="4349750"/>
                  </a:lnTo>
                  <a:lnTo>
                    <a:pt x="7239000" y="4349750"/>
                  </a:lnTo>
                  <a:close/>
                  <a:moveTo>
                    <a:pt x="4519930" y="4348480"/>
                  </a:moveTo>
                  <a:lnTo>
                    <a:pt x="4519930" y="4349750"/>
                  </a:lnTo>
                  <a:cubicBezTo>
                    <a:pt x="4519930" y="4403090"/>
                    <a:pt x="4476750" y="4445000"/>
                    <a:pt x="4424680" y="4445000"/>
                  </a:cubicBezTo>
                  <a:lnTo>
                    <a:pt x="3557270" y="4445000"/>
                  </a:lnTo>
                  <a:cubicBezTo>
                    <a:pt x="3503930" y="4445000"/>
                    <a:pt x="3462020" y="4401820"/>
                    <a:pt x="3462020" y="4349750"/>
                  </a:cubicBezTo>
                  <a:lnTo>
                    <a:pt x="3462020" y="4348480"/>
                  </a:lnTo>
                  <a:lnTo>
                    <a:pt x="765810" y="4348480"/>
                  </a:lnTo>
                  <a:lnTo>
                    <a:pt x="765810" y="247650"/>
                  </a:lnTo>
                  <a:cubicBezTo>
                    <a:pt x="765810" y="123190"/>
                    <a:pt x="867410" y="21590"/>
                    <a:pt x="991870" y="21590"/>
                  </a:cubicBezTo>
                  <a:lnTo>
                    <a:pt x="6990080" y="21590"/>
                  </a:lnTo>
                  <a:cubicBezTo>
                    <a:pt x="7114539" y="21590"/>
                    <a:pt x="7216139" y="123190"/>
                    <a:pt x="7216139" y="247650"/>
                  </a:cubicBezTo>
                  <a:lnTo>
                    <a:pt x="7216139" y="4348480"/>
                  </a:lnTo>
                  <a:lnTo>
                    <a:pt x="4519930" y="4348480"/>
                  </a:lnTo>
                  <a:close/>
                </a:path>
              </a:pathLst>
            </a:custGeom>
            <a:solidFill>
              <a:srgbClr val="969696"/>
            </a:solidFill>
          </p:spPr>
          <p:txBody>
            <a:bodyPr/>
            <a:lstStyle/>
            <a:p>
              <a:endParaRPr lang="ja" dirty="0">
                <a:latin typeface="MS PGothic" panose="020B0600070205080204" pitchFamily="34" charset="-128"/>
              </a:endParaRPr>
            </a:p>
          </p:txBody>
        </p:sp>
        <p:sp>
          <p:nvSpPr>
            <p:cNvPr id="12" name="Freeform 12"/>
            <p:cNvSpPr/>
            <p:nvPr/>
          </p:nvSpPr>
          <p:spPr>
            <a:xfrm>
              <a:off x="3460750" y="4349750"/>
              <a:ext cx="1059180" cy="96520"/>
            </a:xfrm>
            <a:custGeom>
              <a:avLst/>
              <a:gdLst/>
              <a:ahLst/>
              <a:cxnLst/>
              <a:rect l="l" t="t" r="r" b="b"/>
              <a:pathLst>
                <a:path w="1059180" h="96520">
                  <a:moveTo>
                    <a:pt x="96520" y="96520"/>
                  </a:moveTo>
                  <a:lnTo>
                    <a:pt x="963930" y="96520"/>
                  </a:lnTo>
                  <a:cubicBezTo>
                    <a:pt x="1017270" y="96520"/>
                    <a:pt x="1059180" y="53340"/>
                    <a:pt x="1059180" y="1270"/>
                  </a:cubicBezTo>
                  <a:lnTo>
                    <a:pt x="1059180" y="0"/>
                  </a:lnTo>
                  <a:lnTo>
                    <a:pt x="0" y="0"/>
                  </a:lnTo>
                  <a:lnTo>
                    <a:pt x="0" y="1270"/>
                  </a:lnTo>
                  <a:cubicBezTo>
                    <a:pt x="0" y="53340"/>
                    <a:pt x="43180" y="96520"/>
                    <a:pt x="96520" y="96520"/>
                  </a:cubicBezTo>
                  <a:close/>
                </a:path>
              </a:pathLst>
            </a:custGeom>
            <a:solidFill>
              <a:srgbClr val="727171"/>
            </a:solidFill>
          </p:spPr>
          <p:txBody>
            <a:bodyPr/>
            <a:lstStyle/>
            <a:p>
              <a:endParaRPr lang="ja" dirty="0">
                <a:latin typeface="MS PGothic" panose="020B0600070205080204" pitchFamily="34" charset="-128"/>
              </a:endParaRPr>
            </a:p>
          </p:txBody>
        </p:sp>
        <p:sp>
          <p:nvSpPr>
            <p:cNvPr id="13" name="Freeform 13"/>
            <p:cNvSpPr/>
            <p:nvPr/>
          </p:nvSpPr>
          <p:spPr>
            <a:xfrm>
              <a:off x="163830" y="4542790"/>
              <a:ext cx="7654290" cy="35560"/>
            </a:xfrm>
            <a:custGeom>
              <a:avLst/>
              <a:gdLst/>
              <a:ahLst/>
              <a:cxnLst/>
              <a:rect l="l" t="t" r="r" b="b"/>
              <a:pathLst>
                <a:path w="7654290" h="35560">
                  <a:moveTo>
                    <a:pt x="0" y="0"/>
                  </a:moveTo>
                  <a:cubicBezTo>
                    <a:pt x="0" y="20320"/>
                    <a:pt x="16510" y="35560"/>
                    <a:pt x="35560" y="35560"/>
                  </a:cubicBezTo>
                  <a:lnTo>
                    <a:pt x="7618730" y="35560"/>
                  </a:lnTo>
                  <a:cubicBezTo>
                    <a:pt x="7639050" y="35560"/>
                    <a:pt x="7654290" y="19050"/>
                    <a:pt x="7654290" y="0"/>
                  </a:cubicBezTo>
                  <a:lnTo>
                    <a:pt x="0" y="0"/>
                  </a:lnTo>
                  <a:close/>
                </a:path>
              </a:pathLst>
            </a:custGeom>
            <a:solidFill>
              <a:srgbClr val="727171"/>
            </a:solidFill>
          </p:spPr>
          <p:txBody>
            <a:bodyPr/>
            <a:lstStyle/>
            <a:p>
              <a:endParaRPr lang="ja" dirty="0">
                <a:latin typeface="MS PGothic" panose="020B0600070205080204" pitchFamily="34" charset="-128"/>
              </a:endParaRPr>
            </a:p>
          </p:txBody>
        </p:sp>
        <p:sp>
          <p:nvSpPr>
            <p:cNvPr id="14" name="Freeform 14"/>
            <p:cNvSpPr/>
            <p:nvPr/>
          </p:nvSpPr>
          <p:spPr>
            <a:xfrm>
              <a:off x="962660" y="276860"/>
              <a:ext cx="6055360" cy="3789680"/>
            </a:xfrm>
            <a:custGeom>
              <a:avLst/>
              <a:gdLst/>
              <a:ahLst/>
              <a:cxnLst/>
              <a:rect l="l" t="t" r="r" b="b"/>
              <a:pathLst>
                <a:path w="6055360" h="3789680">
                  <a:moveTo>
                    <a:pt x="0" y="0"/>
                  </a:moveTo>
                  <a:lnTo>
                    <a:pt x="6055360" y="0"/>
                  </a:lnTo>
                  <a:lnTo>
                    <a:pt x="6055360" y="3789680"/>
                  </a:lnTo>
                  <a:lnTo>
                    <a:pt x="0" y="3789680"/>
                  </a:lnTo>
                  <a:close/>
                </a:path>
              </a:pathLst>
            </a:custGeom>
            <a:blipFill>
              <a:blip r:embed="rId4"/>
              <a:stretch>
                <a:fillRect t="-4649"/>
              </a:stretch>
            </a:blipFill>
          </p:spPr>
          <p:txBody>
            <a:bodyPr/>
            <a:lstStyle/>
            <a:p>
              <a:endParaRPr lang="ja" dirty="0">
                <a:latin typeface="MS PGothic" panose="020B0600070205080204" pitchFamily="34" charset="-128"/>
              </a:endParaRPr>
            </a:p>
          </p:txBody>
        </p:sp>
      </p:grpSp>
      <p:sp>
        <p:nvSpPr>
          <p:cNvPr id="15" name="Freeform 15"/>
          <p:cNvSpPr/>
          <p:nvPr/>
        </p:nvSpPr>
        <p:spPr>
          <a:xfrm>
            <a:off x="10170023" y="2998955"/>
            <a:ext cx="7594303" cy="5006342"/>
          </a:xfrm>
          <a:custGeom>
            <a:avLst/>
            <a:gdLst/>
            <a:ahLst/>
            <a:cxnLst/>
            <a:rect l="l" t="t" r="r" b="b"/>
            <a:pathLst>
              <a:path w="7594303" h="5006342">
                <a:moveTo>
                  <a:pt x="0" y="0"/>
                </a:moveTo>
                <a:lnTo>
                  <a:pt x="7594304" y="0"/>
                </a:lnTo>
                <a:lnTo>
                  <a:pt x="7594304" y="5006342"/>
                </a:lnTo>
                <a:lnTo>
                  <a:pt x="0" y="5006342"/>
                </a:lnTo>
                <a:lnTo>
                  <a:pt x="0" y="0"/>
                </a:lnTo>
                <a:close/>
              </a:path>
            </a:pathLst>
          </a:custGeom>
          <a:blipFill>
            <a:blip r:embed="rId5"/>
            <a:stretch>
              <a:fillRect/>
            </a:stretch>
          </a:blipFill>
        </p:spPr>
        <p:txBody>
          <a:bodyPr/>
          <a:lstStyle/>
          <a:p>
            <a:endParaRPr lang="ja" dirty="0">
              <a:latin typeface="MS PGothic" panose="020B0600070205080204" pitchFamily="34" charset="-128"/>
            </a:endParaRPr>
          </a:p>
        </p:txBody>
      </p:sp>
      <p:sp>
        <p:nvSpPr>
          <p:cNvPr id="16" name="Freeform 16"/>
          <p:cNvSpPr/>
          <p:nvPr/>
        </p:nvSpPr>
        <p:spPr>
          <a:xfrm rot="-9621162" flipH="1">
            <a:off x="45271" y="4055077"/>
            <a:ext cx="2409004" cy="3629385"/>
          </a:xfrm>
          <a:custGeom>
            <a:avLst/>
            <a:gdLst/>
            <a:ahLst/>
            <a:cxnLst/>
            <a:rect l="l" t="t" r="r" b="b"/>
            <a:pathLst>
              <a:path w="2409004" h="3629385">
                <a:moveTo>
                  <a:pt x="2409004" y="0"/>
                </a:moveTo>
                <a:lnTo>
                  <a:pt x="0" y="0"/>
                </a:lnTo>
                <a:lnTo>
                  <a:pt x="0" y="3629385"/>
                </a:lnTo>
                <a:lnTo>
                  <a:pt x="2409004" y="3629385"/>
                </a:lnTo>
                <a:lnTo>
                  <a:pt x="2409004"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ja" dirty="0">
              <a:latin typeface="MS PGothic" panose="020B0600070205080204" pitchFamily="34" charset="-128"/>
            </a:endParaRPr>
          </a:p>
        </p:txBody>
      </p:sp>
      <p:sp>
        <p:nvSpPr>
          <p:cNvPr id="17" name="TextBox 17"/>
          <p:cNvSpPr txBox="1"/>
          <p:nvPr/>
        </p:nvSpPr>
        <p:spPr>
          <a:xfrm>
            <a:off x="1028700" y="1028700"/>
            <a:ext cx="17259300" cy="1000274"/>
          </a:xfrm>
          <a:prstGeom prst="rect">
            <a:avLst/>
          </a:prstGeom>
        </p:spPr>
        <p:txBody>
          <a:bodyPr wrap="square" lIns="0" tIns="0" rIns="0" bIns="0" rtlCol="0" anchor="t">
            <a:spAutoFit/>
          </a:bodyPr>
          <a:lstStyle/>
          <a:p>
            <a:pPr algn="l" rtl="0">
              <a:lnSpc>
                <a:spcPts val="7799"/>
              </a:lnSpc>
            </a:pPr>
            <a:r>
              <a:rPr lang="ja" sz="6500" b="1" u="none" baseline="0" dirty="0">
                <a:solidFill>
                  <a:srgbClr val="FFFFFF"/>
                </a:solidFill>
                <a:latin typeface="MS PGothic" panose="020B0600070205080204" pitchFamily="34" charset="-128"/>
                <a:ea typeface="MS PGothic" panose="020B0600070205080204" pitchFamily="34" charset="-128"/>
                <a:cs typeface="Effra 2"/>
                <a:sym typeface="Effra 2"/>
              </a:rPr>
              <a:t>バーチャル形式やハイブリッド形式を検討する</a:t>
            </a:r>
          </a:p>
        </p:txBody>
      </p:sp>
      <p:sp>
        <p:nvSpPr>
          <p:cNvPr id="18" name="TextBox 18"/>
          <p:cNvSpPr txBox="1"/>
          <p:nvPr/>
        </p:nvSpPr>
        <p:spPr>
          <a:xfrm>
            <a:off x="10170023" y="8349221"/>
            <a:ext cx="7827818" cy="246158"/>
          </a:xfrm>
          <a:prstGeom prst="rect">
            <a:avLst/>
          </a:prstGeom>
        </p:spPr>
        <p:txBody>
          <a:bodyPr lIns="0" tIns="0" rIns="0" bIns="0" rtlCol="0" anchor="t">
            <a:spAutoFit/>
          </a:bodyPr>
          <a:lstStyle/>
          <a:p>
            <a:pPr algn="l" rtl="0">
              <a:lnSpc>
                <a:spcPts val="2239"/>
              </a:lnSpc>
            </a:pPr>
            <a:r>
              <a:rPr lang="ja" sz="1599" u="none" baseline="0" dirty="0">
                <a:solidFill>
                  <a:srgbClr val="000000"/>
                </a:solidFill>
                <a:latin typeface="MS PGothic" panose="020B0600070205080204" pitchFamily="34" charset="-128"/>
                <a:ea typeface="MS PGothic" panose="020B0600070205080204" pitchFamily="34" charset="-128"/>
                <a:cs typeface="Calibri (MS)"/>
                <a:sym typeface="Calibri (MS)"/>
              </a:rPr>
              <a:t>女児は楽しいことが大好き！登録栄養士のクリスティーナ・フェルナンデスとの対談</a:t>
            </a:r>
          </a:p>
        </p:txBody>
      </p:sp>
      <p:sp>
        <p:nvSpPr>
          <p:cNvPr id="19" name="TextBox 19"/>
          <p:cNvSpPr txBox="1"/>
          <p:nvPr/>
        </p:nvSpPr>
        <p:spPr>
          <a:xfrm>
            <a:off x="1509210" y="9886531"/>
            <a:ext cx="7827818" cy="246158"/>
          </a:xfrm>
          <a:prstGeom prst="rect">
            <a:avLst/>
          </a:prstGeom>
        </p:spPr>
        <p:txBody>
          <a:bodyPr lIns="0" tIns="0" rIns="0" bIns="0" rtlCol="0" anchor="t">
            <a:spAutoFit/>
          </a:bodyPr>
          <a:lstStyle/>
          <a:p>
            <a:pPr algn="l" rtl="0">
              <a:lnSpc>
                <a:spcPts val="2239"/>
              </a:lnSpc>
            </a:pPr>
            <a:r>
              <a:rPr lang="ja" sz="1599" u="none" baseline="0" dirty="0">
                <a:solidFill>
                  <a:srgbClr val="000000"/>
                </a:solidFill>
                <a:latin typeface="MS PGothic" panose="020B0600070205080204" pitchFamily="34" charset="-128"/>
                <a:ea typeface="MS PGothic" panose="020B0600070205080204" pitchFamily="34" charset="-128"/>
                <a:cs typeface="Calibri (MS)"/>
                <a:sym typeface="Calibri (MS)"/>
              </a:rPr>
              <a:t>女児は楽しいことが大好き！Limitless Performanceのオーナー、ミシェル・デ・ヨングとの対談</a:t>
            </a:r>
          </a:p>
        </p:txBody>
      </p:sp>
      <p:sp>
        <p:nvSpPr>
          <p:cNvPr id="20" name="TextBox 20"/>
          <p:cNvSpPr txBox="1"/>
          <p:nvPr/>
        </p:nvSpPr>
        <p:spPr>
          <a:xfrm>
            <a:off x="421299" y="3170499"/>
            <a:ext cx="7827818" cy="300788"/>
          </a:xfrm>
          <a:prstGeom prst="rect">
            <a:avLst/>
          </a:prstGeom>
        </p:spPr>
        <p:txBody>
          <a:bodyPr lIns="0" tIns="0" rIns="0" bIns="0" rtlCol="0" anchor="t">
            <a:spAutoFit/>
          </a:bodyPr>
          <a:lstStyle/>
          <a:p>
            <a:pPr algn="l" rtl="0">
              <a:lnSpc>
                <a:spcPts val="2659"/>
              </a:lnSpc>
            </a:pPr>
            <a:r>
              <a:rPr lang="ja" sz="1899" u="none" baseline="0" dirty="0">
                <a:solidFill>
                  <a:srgbClr val="000000"/>
                </a:solidFill>
                <a:latin typeface="MS PGothic" panose="020B0600070205080204" pitchFamily="34" charset="-128"/>
                <a:ea typeface="MS PGothic" panose="020B0600070205080204" pitchFamily="34" charset="-128"/>
                <a:cs typeface="Calibri (MS)"/>
                <a:sym typeface="Calibri (MS)"/>
              </a:rPr>
              <a:t>あなたが歩んできたキャリアパスについてお聞かせください。</a:t>
            </a:r>
          </a:p>
        </p:txBody>
      </p:sp>
    </p:spTree>
  </p:cSld>
  <p:clrMapOvr>
    <a:masterClrMapping/>
  </p:clrMapOvr>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278</TotalTime>
  <Words>6461</Words>
  <Application>Microsoft Office PowerPoint</Application>
  <PresentationFormat>Custom</PresentationFormat>
  <Paragraphs>183</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MS PGothic</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Fall 2026 Meeting</dc:title>
  <dc:creator>Michael Kang</dc:creator>
  <cp:lastModifiedBy>Aira Matin</cp:lastModifiedBy>
  <cp:revision>13</cp:revision>
  <dcterms:created xsi:type="dcterms:W3CDTF">2006-08-16T00:00:00Z</dcterms:created>
  <dcterms:modified xsi:type="dcterms:W3CDTF">2026-08-04T20:14:21Z</dcterms:modified>
  <dc:identifier>DAHN9D9Ecbw</dc:identifier>
</cp:coreProperties>
</file>