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8288000" cy="10287000"/>
  <p:notesSz cx="6858000" cy="9144000"/>
  <p:embeddedFontLst>
    <p:embeddedFont>
      <p:font typeface="맑은 고딕" panose="020B0503020000020004" pitchFamily="34" charset="-127"/>
      <p:regular r:id="rId17"/>
      <p:bold r:id="rId18"/>
    </p:embeddedFont>
    <p:embeddedFont>
      <p:font typeface="맑은 고딕" panose="020B0503020000020004" pitchFamily="34" charset="-127"/>
      <p:regular r:id="rId17"/>
      <p:bold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76986" autoAdjust="0"/>
  </p:normalViewPr>
  <p:slideViewPr>
    <p:cSldViewPr>
      <p:cViewPr varScale="1">
        <p:scale>
          <a:sx n="64" d="100"/>
          <a:sy n="64" d="100"/>
        </p:scale>
        <p:origin x="1704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Malgun Gothic" panose="020B0503020000020004" pitchFamily="34" charset="-127"/>
              </a:defRPr>
            </a:lvl1pPr>
          </a:lstStyle>
          <a:p>
            <a:endParaRPr lang="cs-CZ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Malgun Gothic" panose="020B0503020000020004" pitchFamily="34" charset="-127"/>
              </a:defRPr>
            </a:lvl1pPr>
          </a:lstStyle>
          <a:p>
            <a:fld id="{B7268E1E-0E44-426D-905E-8AD9B19D2182}" type="datetimeFigureOut">
              <a:rPr lang="cs-CZ" smtClean="0"/>
              <a:pPr/>
              <a:t>17.08.2026</a:t>
            </a:fld>
            <a:endParaRPr lang="cs-CZ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Malgun Gothic" panose="020B0503020000020004" pitchFamily="34" charset="-127"/>
              </a:defRPr>
            </a:lvl1pPr>
          </a:lstStyle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Malgun Gothic" panose="020B0503020000020004" pitchFamily="34" charset="-127"/>
              </a:defRPr>
            </a:lvl1pPr>
          </a:lstStyle>
          <a:p>
            <a:fld id="{871B2431-D351-4C6E-A3CF-9DFAC0E3E050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Malgun Gothic" panose="020B0503020000020004" pitchFamily="34" charset="-127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program@soroptimist.org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안녕하세요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저는 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(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성명 및 직책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)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입니다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오늘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'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영향력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'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부문 프레젠테이션을 진행하게 되었습니다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이 시간에 우리는 새로운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'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드림 잇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비 잇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'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프로젝트를 시작하거나 기존 프로젝트를 확장하여 더 많은 소녀에게 도움을 줌으로써 영향력을 확대하는 방법에 집중할 것입니다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자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이제 프로그램 운영 비용에 관해 이야기해 보겠습니다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클럽 예산 중 다른 용도로 사용할 수 있는 자금이 있는지 확인해 보세요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지역 기부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후원 및 기업 협력사를 찾아보는 것도 좋습니다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관련 프로젝트를 지원하고 싶어 하는 단체나 기업이 있으면 적극적으로 요청하시기 바랍니다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!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각 클럽은 새로운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'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드림 잇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비 잇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'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프로젝트를 시작하거나 기존 프로젝트를 확장하기 위해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'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소롭티미스트 클럽 보조금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'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을 신청할 수 있습니다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다음 클럽 연도에 진행되는 프로젝트에 대한 신청서는 매년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4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월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1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일까지 제출해야 합니다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예산 부족이 활동의 걸림돌이 되어서는 안 됩니다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교과과정과 참여할 여학생 그룹만 있다면 최소한의 비용으로도 프로젝트를 진행할 수 있습니다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만약 이런 것이 현재 여러분의 클럽에 부담스럽게 느껴진다면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괜찮습니다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다른 클럽의 프로젝트를 지원하는 것도 좋은 출발점이 될 수 있습니다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'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드림 잇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비 잇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'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리전 위원장은 리전의 기존 프로젝트와 여러분을 연결해 드릴 수 있습니다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관찰하고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지원하고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참여하세요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처음부터 시작하거나 혼자서 다 해낼 필요는 없습니다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이 공동체에는 배울 수 있는 경험이 풍부하게 쌓여 있기 때문입니다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클럽이 한 단계 더 나아갈 준비가 되었다고 느낀다면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다른 클럽과 파트너십을 맺고 프로젝트를 공동으로 운영하는 방안을 고려해 보세요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다른 클럽과 협력하거나 다른 클럽의 프로젝트를 지원하는 것은 활동 범위를 넓히는 가장 간단한 방법 중 하나입니다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협력은 더 많은 일손과 인맥을 확보하고 더 많은 소녀에게 닿을 수 있음을 의미합니다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지금부터는 이미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'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드림 잇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비 잇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'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프로젝트를 진행 중인 분들을 위해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활동 범위를 넓히는 방법에 대해 이야기해 보겠습니다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지난 프로젝트를 돌아보세요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: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어떤 점이 효과적이었나요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?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여학생들이 어떤 부분에 가장 큰 반응을 보였나요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?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부족한 점은 무엇이었나요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?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그 성찰의 과정이 바로 여러분의 로드맵이 될 것입니다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활동 확대를 계획할 때 여러분 자신에게 던져 봐야 할 질문은 다음과 같습니다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: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이 프로그램을 새로운 학교나 지역 협력 기관에 제안할 수 있습니까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?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예를 들어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지역의 새로운 비영리 단체와 함께 일해 보는 것입니다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일 년에 한 번 이상 프로그램을 운영할 수 있습니까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?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프로그램의 접근성이 충분히 좋습니까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?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음식 제공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교통비 지원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여학생이 편하게 머물 수 있는 장소 제공 등의 혜택이 있습니까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?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참여도에 대해 생각해 보세요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경험이 의미 있을수록 여학생들이 다시 찾아오고 친구를 데려올 확률이 높아집니다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친구를 데려오는 여학생에게 제공할 혜택을 고민해 보세요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친구를 데려오면 상품권이나 경품 추첨권을 제공하는 것도 좋은 방법입니다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입소문의 힘은 강력합니다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홍보 방식을 창의적으로 기획해 보세요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현재 참가자들에게 어떻게 하면 여학생들의 참여율을 높일지 아이디어를 구해 보는 것도 좋은 방법입니다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이전 참가자들로 구성된 기획위원회를 만들어 다음 프로그램을 준비해 보세요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이들은 훌륭한 자원이며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프로그램이 또래에게 필요하고 유의미하며 재미있는 경험이 되도록 도와줄 것입니다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만약 여러분의 클럽에 탄탄하고 안정적인 프로젝트가 있다면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이제 막 시작하는 클럽을 멘토링하거나 지원 클럽 또는 참여 클럽으로 동참하게 하는 방안을 고려해 보세요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협력을 통해 더 많은 자원봉사자를 확보하면 프로젝트의 역량을 크게 키울 수 있습니다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장벽은 현실이지만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해결 방법 또한 분명히 존재합니다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모든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SIA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소속 클럽이 여러분과 똑같은 어려움을 겪었지만 결국 극복하는 방법을 찾아냈습니다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SIA,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소속 리전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그리고 다른 클럽으로부터 필요한 자원과 지원을 충분히 받을 수 있습니다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여기서 소속 클럽이 탄탄하고 안정적인 프로젝트를 운영하고 있고 다른 클럽을 기꺼이 도울 준비가 되어 있다면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잠시 자리에서 일어나 주시겠습니까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?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(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참석자들이 일어설 수 있도록 잠시 침묵합니다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.)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자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여러분 주위를 둘러보세요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바로 이분들이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'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드림 잇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비 잇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'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프로젝트에 도움을 줄 여러분의 동료 소롭티미스트 회원들입니다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우리는 함께할 때 더 강합니다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여러분이 시작하고 확장하는 모든 프로젝트는 우리의 원대한 목표에 한 걸음 더 다가가게 하고 더 많은 소녀들이 꿈을 이루는 길로 인도합니다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감사합니다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앞으로도 계속 소녀들의 꿈에 투자합시다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!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소녀를 위한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SIA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의 대표적인 드림 프로그램인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'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드림 잇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비 잇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: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소녀를 위한 진로 지원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(Dream It, Be It: Career Support for Girls®)'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프로젝트는 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2015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년 이래 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162,000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명이 넘는 소녀를 지원했습니다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참가 여학생 대부분은 자신의 꿈을 실현할 수 있는 힘을 얻었다고 말했습니다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여기에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'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드림 잇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비 잇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'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프로젝트에 참여한 분이 있으면 모두 손을 들어주시겠습니까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?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(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응답에 대한 감사 표시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: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손을 든 사람들에게 감사를 표합니다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.)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자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이번 클럽 연도에 프로젝트를 계획하고 진행 중인 클럽의 회원분들은 손을 들어주세요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(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손을 든 사람과 들지 않은 사람의 비율을 대략적으로 기록하고 두 그룹 모두를 언급합니다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.)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예시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: "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이 자리에는 다양한 클럽이 함께하고 있네요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프로젝트를 활발하게 진행 중인 클럽도 있고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이제 막 시작하는 클럽도 있습니다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이 세션은 여러분 모두를 위한 것입니다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.")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우리가 이러한 영향력을 창출하고 소녀의 삶을 변화시킬 수 있도록 도와주셔서 감사합니다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!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'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드림 잇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비 잇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'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은 소녀들에게 가장 중요한 순간에 다가갑니다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취업에 필요한 수단을 제공하고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롤모델과 연결해 주며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자신감을 가지고 어려움을 극복할 수 있도록 돕는 또래 지원 네트워크를 구축합니다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</a:p>
          <a:p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또한 그룹 형태로 진행되기 때문에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클럽이 하나의 프로젝트로 수많은 소녀에게 다가갈 수 있는 가장 효율적인 방법 중 하나입니다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이는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2031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년까지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50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만 명의 여성과 소녀가 교육을 통해 꿈을 이룰 수 있도록 투자한다는 우리의 원대한 목표를 달성하는 데 핵심적인 역할을 합니다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2025-2026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클럽 연도가 끝나는 시점을 기준으로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목표 달성률은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X%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입니다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여러분의 클럽이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'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드림 잇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비 잇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'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을 통해 만나는 모든 소녀가 목표 달성률을 높여 줍니다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그럼 활동을 시작하는 방법이나 이미 진행 중인 활동을 확대하는 방법을 이야기해 봅시다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더 구체적으로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'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드림 잇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비 잇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'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프로젝트를 새롭게 시작하거나 기존 프로젝트를 확장하기 위한 단계를 살펴봅니다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클럽이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'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드림 잇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비 잇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'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프로젝트를 시작하는 데 방해가 되는 요소를 극복하기 위한 전략을 알아봅니다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클럽이 프로젝트를 계획하고 더 많은 소녀의 참여를 유도하는 데 도움이 되는 도구와 자원을 파악합니다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초보자든 경험자든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'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드림 잇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비 잇 클럽 툴킷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'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은 여러분에게 필요한 모든 것을 담은 최고의 자료입니다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자주 묻는 질문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기획 안내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교육과정 안내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평가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보고 안내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다운로드하여 맞춤 설정할 수 있는 자료 링크가 포함되어 있습니다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클럽 활동은 매년 갱신되므로 최신 버전을 사용하시기 바랍니다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QR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코드를 스캔하면 툴킷을 기기에서 바로 이용할 수 있습니다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새로운 프로젝트를 시작하는 경우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'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빠른 시작 가이드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(Quick Start Guide)'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를 가장 먼저 참고해야 합니다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다운로드하거나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인쇄하거나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디지털 방식으로 활용해 보세요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첫날부터 일을 체계적으로 처리하는 데 도움이 될 것입니다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첫 번째로 제안하는 단계는 기획위원회를 구성하는 것입니다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클럽에서 어떤 회원들이 참여하고 싶어 하나요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? '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드림 잇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비 잇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'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클럽 위원장직을 맡을 역량을 갖춘 회원이 있습니까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?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특히 소규모 클럽의 경우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회원의 여력이 부족하면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'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드림 잇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비 잇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'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프로젝트를 진행하는 데 걸림돌이 될 수 있습니다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다행인 점은 큰 규모의 팀이 필요하지 않다는 것입니다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작게 시작하세요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한 번의 강좌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한 그룹의 소녀만으로도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'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드림 잇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비 잇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'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프로젝트를 시작하기에 충분합니다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아직 참여하지 않은 회원 중 이 프로그램을 통해 활력을 얻을 만한 회원이 있는지 찾아보세요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</a:p>
          <a:p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회원의 참여를 유도하기 위해 제공할 수 있는 인센티브가 있습니까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?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자원봉사자 초대를 회원에게만 한정하지 마세요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이 프로젝트는 잠재 신규 회원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지역 기업 또는 기타 후원자를 자원봉사자로 참여하도록 하는 데 도움이 될 강력한 도구를 제공합니다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준비가 되었다면 다음 단계는 지역사회를 이해하고 협력 파트너를 찾는 것입니다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지역사회 분석부터 시작하세요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지역 여학생들에게 필요한 진로 교육은 어떤 것일까요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? '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드림 잇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비 잇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'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이 그러한 요구를 어떻게 충족할 수 있을까요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?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지역사회에 십대 소녀를 위한 기존 프로젝트가 있는지 살펴보세요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'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드림 잇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비 잇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'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은 기존 프로그램에 좋은 보완책이 될 수 있습니다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준비된 교육과정은 다양한 상황에 맞춰 활용할 수 있도록 설계되었습니다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핵심 메시지와 목표만 유지한다면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콘텐츠를 지역사회의 필요와 지역 문화에 맞게 조정할 수 있습니다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  <a:p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교육과정에 대한 접근 권한이 필요하면 이메일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(</a:t>
            </a:r>
            <a:r>
              <a:rPr lang="en-US" sz="1200" u="sng" kern="1200" dirty="0">
                <a:solidFill>
                  <a:schemeClr val="tx1"/>
                </a:solidFill>
                <a:effectLst/>
                <a:ea typeface="+mn-ea"/>
                <a:cs typeface="+mn-cs"/>
                <a:hlinkClick r:id="rId3"/>
              </a:rPr>
              <a:t>program@soroptimist.org</a:t>
            </a:r>
            <a:r>
              <a:rPr lang="en-US" sz="1200" u="sng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)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로 요청하세요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여러분의 클럽은 이미 십대 소녀를 위한 활동을 진행 중입니까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?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처음부터 다시 시작할 필요 없이 기존 활동에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'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드림 잇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비 잇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'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의 구성 요소를 추가하기만 하면 됩니다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최소 한 세션만 포함해도 공식 프로젝트로 인정됩니다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파트너십 구축에 대해 알아보겠습니다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이미 알고 있는 기관부터 찾아보는 것을 추천합니다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소셜 네트워크를 활용하는 것도 좋은 방법입니다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청소년 단체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도서관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지역 복지관 등 파트너십을 맺기에 적합한 곳을 찾아보세요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리전 위원장은 파트너십을 맺은 경험을 갖고 시작 과정을 공유해 줄 클럽을 여러분의 클럽과 연결해 줄 수도 있습니다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충분한 참가자를 확보하는 것 또한 처음 시도하는 프로젝트에서 흔히 겪는 어려움 중 하나입니다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협력 기관을 대상으로 홍보 활동을 시작해 보세요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학교 교사와 상담교사는 학생들을 연결해 줄 최고의 조력자입니다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</a:p>
          <a:p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프로그램을 학교 정규 수업 시간에 진행하면 안정적인 참가자를 확보할 수 있습니다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학교 관계자와 협력하거나 협력을 시작하기 위한 첫걸음을 내딛는 것이 어렵게 느껴질 수 있습니다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이런 경우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클럽 회원 중에 지역 학교 또는 교육청과 연결된 인맥이 있는지 먼저 확인해 보세요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! </a:t>
            </a:r>
          </a:p>
          <a:p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관심은 있지만 우려를 표하는 학교 관리자나 상담교사와 연락이 닿는다면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그러한 우려를 이해하기 위해 최선을 다하세요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예시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: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기관 담당자들이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'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드림 잇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비 잇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'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에 참여하고 싶지만 방과 후에 여학생이 이용할 교통편이 마땅치 않아 망설이고 있습니까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?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클럽에서 버스 승차권을 제공하거나 버스를 운행하는 방식으로 여학생들의 귀가를 안전하게 책임질 방안을 고민해 보면 어떨까요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?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고정관념에서 벗어나 창의적으로 생각해 보시기 바랍니다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! 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프로그램 접근성을 높이고 참가 학생과 강연자 모두의 일정을 유연하게 관리하기 위해 온라인 및 오프라인 병행 방식을 활용해 보세요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온라인 강연자와 협력 관계 구축은 참가자들에게 더 폭넓은 직업적 관점과 기회를 제공할 수 있습니다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온라인 프로그램을 이용하면 비용 절감에도 도움이 됩니다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</a:lstStyle>
          <a:p>
            <a:fld id="{1D8BD707-D9CF-40AE-B4C6-C98DA3205C09}" type="datetimeFigureOut">
              <a:rPr lang="en-US" smtClean="0"/>
              <a:pPr/>
              <a:t>8/17/26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kern="1200">
          <a:solidFill>
            <a:schemeClr val="tx1"/>
          </a:solidFill>
          <a:latin typeface="Malgun Gothic" panose="020B0503020000020004" pitchFamily="34" charset="-127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36.jpeg"/><Relationship Id="rId4" Type="http://schemas.openxmlformats.org/officeDocument/2006/relationships/image" Target="../media/image2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38.svg"/><Relationship Id="rId7" Type="http://schemas.openxmlformats.org/officeDocument/2006/relationships/image" Target="../media/image41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svg"/><Relationship Id="rId5" Type="http://schemas.openxmlformats.org/officeDocument/2006/relationships/image" Target="../media/image39.sv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10.png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7.sv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2.svg"/><Relationship Id="rId9" Type="http://schemas.openxmlformats.org/officeDocument/2006/relationships/image" Target="../media/image22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3.png"/><Relationship Id="rId7" Type="http://schemas.openxmlformats.org/officeDocument/2006/relationships/image" Target="../media/image26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svg"/><Relationship Id="rId5" Type="http://schemas.openxmlformats.org/officeDocument/2006/relationships/image" Target="../media/image24.svg"/><Relationship Id="rId4" Type="http://schemas.openxmlformats.org/officeDocument/2006/relationships/image" Target="../media/image10.png"/><Relationship Id="rId9" Type="http://schemas.openxmlformats.org/officeDocument/2006/relationships/image" Target="../media/image28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5.svg"/><Relationship Id="rId7" Type="http://schemas.openxmlformats.org/officeDocument/2006/relationships/image" Target="../media/image31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svg"/><Relationship Id="rId5" Type="http://schemas.openxmlformats.org/officeDocument/2006/relationships/image" Target="../media/image29.sv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919776" y="5143500"/>
            <a:ext cx="5703556" cy="2174481"/>
          </a:xfrm>
          <a:custGeom>
            <a:avLst/>
            <a:gdLst/>
            <a:ahLst/>
            <a:cxnLst/>
            <a:rect l="l" t="t" r="r" b="b"/>
            <a:pathLst>
              <a:path w="5703556" h="2174481">
                <a:moveTo>
                  <a:pt x="0" y="0"/>
                </a:moveTo>
                <a:lnTo>
                  <a:pt x="5703556" y="0"/>
                </a:lnTo>
                <a:lnTo>
                  <a:pt x="5703556" y="2174481"/>
                </a:lnTo>
                <a:lnTo>
                  <a:pt x="0" y="2174481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3" name="Freeform 3"/>
          <p:cNvSpPr/>
          <p:nvPr/>
        </p:nvSpPr>
        <p:spPr>
          <a:xfrm rot="1102074" flipH="1">
            <a:off x="-3770915" y="2690215"/>
            <a:ext cx="18545990" cy="14027512"/>
          </a:xfrm>
          <a:custGeom>
            <a:avLst/>
            <a:gdLst/>
            <a:ahLst/>
            <a:cxnLst/>
            <a:rect l="l" t="t" r="r" b="b"/>
            <a:pathLst>
              <a:path w="18545990" h="14027512">
                <a:moveTo>
                  <a:pt x="18545990" y="0"/>
                </a:moveTo>
                <a:lnTo>
                  <a:pt x="0" y="0"/>
                </a:lnTo>
                <a:lnTo>
                  <a:pt x="0" y="14027512"/>
                </a:lnTo>
                <a:lnTo>
                  <a:pt x="18545990" y="14027512"/>
                </a:lnTo>
                <a:lnTo>
                  <a:pt x="18545990" y="0"/>
                </a:lnTo>
                <a:close/>
              </a:path>
            </a:pathLst>
          </a:custGeom>
          <a:blipFill>
            <a:blip>
              <a:alphaModFix amt="3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4" name="Freeform 4"/>
          <p:cNvSpPr/>
          <p:nvPr/>
        </p:nvSpPr>
        <p:spPr>
          <a:xfrm rot="1102074" flipH="1">
            <a:off x="-4375306" y="4594391"/>
            <a:ext cx="16114424" cy="12188364"/>
          </a:xfrm>
          <a:custGeom>
            <a:avLst/>
            <a:gdLst/>
            <a:ahLst/>
            <a:cxnLst/>
            <a:rect l="l" t="t" r="r" b="b"/>
            <a:pathLst>
              <a:path w="16114424" h="12188364">
                <a:moveTo>
                  <a:pt x="16114424" y="0"/>
                </a:moveTo>
                <a:lnTo>
                  <a:pt x="0" y="0"/>
                </a:lnTo>
                <a:lnTo>
                  <a:pt x="0" y="12188364"/>
                </a:lnTo>
                <a:lnTo>
                  <a:pt x="16114424" y="12188364"/>
                </a:lnTo>
                <a:lnTo>
                  <a:pt x="16114424" y="0"/>
                </a:lnTo>
                <a:close/>
              </a:path>
            </a:pathLst>
          </a:custGeom>
          <a:blipFill>
            <a:blip>
              <a:alphaModFix amt="3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2265979"/>
            <a:ext cx="11998553" cy="21815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8276"/>
              </a:lnSpc>
            </a:pPr>
            <a:r>
              <a:rPr lang="ko-KR" sz="8899" b="0" i="0" u="none" baseline="0" dirty="0">
                <a:solidFill>
                  <a:srgbClr val="293374"/>
                </a:solidFill>
                <a:latin typeface="+mj-ea"/>
                <a:ea typeface="+mj-ea"/>
                <a:cs typeface="Effra 1"/>
                <a:sym typeface="Effra 1"/>
              </a:rPr>
              <a:t>드림 </a:t>
            </a:r>
            <a:r>
              <a:rPr lang="ko-KR" sz="8899" b="0" i="0" u="none" baseline="0" dirty="0" err="1">
                <a:solidFill>
                  <a:srgbClr val="293374"/>
                </a:solidFill>
                <a:latin typeface="+mj-ea"/>
                <a:ea typeface="+mj-ea"/>
                <a:cs typeface="Effra 1"/>
                <a:sym typeface="Effra 1"/>
              </a:rPr>
              <a:t>잇</a:t>
            </a:r>
            <a:r>
              <a:rPr lang="ko-KR" sz="8899" b="0" i="0" u="none" baseline="0" dirty="0">
                <a:solidFill>
                  <a:srgbClr val="293374"/>
                </a:solidFill>
                <a:latin typeface="+mj-ea"/>
                <a:ea typeface="+mj-ea"/>
                <a:cs typeface="Effra 1"/>
                <a:sym typeface="Effra 1"/>
              </a:rPr>
              <a:t>, 비 잇: </a:t>
            </a:r>
          </a:p>
          <a:p>
            <a:pPr algn="l" rtl="0">
              <a:lnSpc>
                <a:spcPts val="8276"/>
              </a:lnSpc>
            </a:pPr>
            <a:r>
              <a:rPr lang="ko-KR" sz="8899" b="0" i="0" u="none" baseline="0" dirty="0">
                <a:solidFill>
                  <a:srgbClr val="293374"/>
                </a:solidFill>
                <a:latin typeface="+mj-ea"/>
                <a:ea typeface="+mj-ea"/>
                <a:cs typeface="Effra 1"/>
                <a:sym typeface="Effra 1"/>
              </a:rPr>
              <a:t>소녀를 위한 진로 지원 </a:t>
            </a:r>
          </a:p>
        </p:txBody>
      </p:sp>
      <p:sp>
        <p:nvSpPr>
          <p:cNvPr id="6" name="Freeform 6"/>
          <p:cNvSpPr/>
          <p:nvPr/>
        </p:nvSpPr>
        <p:spPr>
          <a:xfrm rot="-10181517" flipH="1">
            <a:off x="9830672" y="-3985155"/>
            <a:ext cx="11520966" cy="8714040"/>
          </a:xfrm>
          <a:custGeom>
            <a:avLst/>
            <a:gdLst/>
            <a:ahLst/>
            <a:cxnLst/>
            <a:rect l="l" t="t" r="r" b="b"/>
            <a:pathLst>
              <a:path w="11520966" h="8714040">
                <a:moveTo>
                  <a:pt x="11520966" y="0"/>
                </a:moveTo>
                <a:lnTo>
                  <a:pt x="0" y="0"/>
                </a:lnTo>
                <a:lnTo>
                  <a:pt x="0" y="8714040"/>
                </a:lnTo>
                <a:lnTo>
                  <a:pt x="11520966" y="8714040"/>
                </a:lnTo>
                <a:lnTo>
                  <a:pt x="1152096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3398698" y="1213427"/>
            <a:ext cx="2378128" cy="3562836"/>
          </a:xfrm>
          <a:custGeom>
            <a:avLst/>
            <a:gdLst/>
            <a:ahLst/>
            <a:cxnLst/>
            <a:rect l="l" t="t" r="r" b="b"/>
            <a:pathLst>
              <a:path w="2378128" h="3562836">
                <a:moveTo>
                  <a:pt x="0" y="0"/>
                </a:moveTo>
                <a:lnTo>
                  <a:pt x="2378127" y="0"/>
                </a:lnTo>
                <a:lnTo>
                  <a:pt x="2378127" y="3562836"/>
                </a:lnTo>
                <a:lnTo>
                  <a:pt x="0" y="356283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28700" y="4869859"/>
            <a:ext cx="9578429" cy="1704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6720"/>
              </a:lnSpc>
            </a:pPr>
            <a:r>
              <a:rPr lang="ko-KR" sz="5600" u="none" baseline="0" dirty="0">
                <a:solidFill>
                  <a:srgbClr val="518BC9"/>
                </a:solidFill>
                <a:latin typeface="+mj-ea"/>
                <a:ea typeface="+mj-ea"/>
                <a:cs typeface="Effra 2"/>
                <a:sym typeface="Effra 2"/>
              </a:rPr>
              <a:t>프로젝트 시작, 또는 </a:t>
            </a:r>
          </a:p>
          <a:p>
            <a:pPr algn="l" rtl="0">
              <a:lnSpc>
                <a:spcPts val="6720"/>
              </a:lnSpc>
            </a:pPr>
            <a:r>
              <a:rPr lang="ko-KR" sz="5600" u="none" baseline="0" dirty="0">
                <a:solidFill>
                  <a:srgbClr val="518BC9"/>
                </a:solidFill>
                <a:latin typeface="+mj-ea"/>
                <a:ea typeface="+mj-ea"/>
                <a:cs typeface="Effra 2"/>
                <a:sym typeface="Effra 2"/>
              </a:rPr>
              <a:t>기존 프로젝트 확장</a:t>
            </a:r>
          </a:p>
        </p:txBody>
      </p:sp>
      <p:sp>
        <p:nvSpPr>
          <p:cNvPr id="9" name="Freeform 9"/>
          <p:cNvSpPr/>
          <p:nvPr/>
        </p:nvSpPr>
        <p:spPr>
          <a:xfrm>
            <a:off x="7887390" y="9360400"/>
            <a:ext cx="176421" cy="176421"/>
          </a:xfrm>
          <a:custGeom>
            <a:avLst/>
            <a:gdLst/>
            <a:ahLst/>
            <a:cxnLst/>
            <a:rect l="l" t="t" r="r" b="b"/>
            <a:pathLst>
              <a:path w="176421" h="176421">
                <a:moveTo>
                  <a:pt x="0" y="0"/>
                </a:moveTo>
                <a:lnTo>
                  <a:pt x="176421" y="0"/>
                </a:lnTo>
                <a:lnTo>
                  <a:pt x="176421" y="176421"/>
                </a:lnTo>
                <a:lnTo>
                  <a:pt x="0" y="1764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06858" y="9331572"/>
            <a:ext cx="7092543" cy="290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2541"/>
              </a:lnSpc>
            </a:pPr>
            <a:r>
              <a:rPr lang="ko-KR" u="none" spc="109" baseline="0" dirty="0">
                <a:solidFill>
                  <a:srgbClr val="29337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 (MS) Bold"/>
                <a:sym typeface="Calibri (MS) Bold"/>
              </a:rPr>
              <a:t>SOROPTIMIST INTERNATIONAL OF THE AMERICAS, INC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288164" y="2857500"/>
            <a:ext cx="534741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0">
              <a:lnSpc>
                <a:spcPts val="3899"/>
              </a:lnSpc>
              <a:spcBef>
                <a:spcPct val="0"/>
              </a:spcBef>
            </a:pPr>
            <a:r>
              <a:rPr lang="ko-KR" sz="3250" u="none" baseline="0" dirty="0">
                <a:solidFill>
                  <a:srgbClr val="29337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Effra 2"/>
                <a:sym typeface="Effra 2"/>
              </a:rPr>
              <a:t>®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7709181"/>
            <a:ext cx="7353300" cy="4973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 rtl="0">
              <a:lnSpc>
                <a:spcPts val="4199"/>
              </a:lnSpc>
            </a:pPr>
            <a:r>
              <a:rPr lang="ko-KR" sz="2999" b="0" i="0" u="none" baseline="0" dirty="0">
                <a:solidFill>
                  <a:srgbClr val="000000"/>
                </a:solidFill>
                <a:latin typeface="+mj-ea"/>
                <a:ea typeface="+mj-ea"/>
                <a:cs typeface="Effra 3"/>
                <a:sym typeface="Effra 3"/>
              </a:rPr>
              <a:t>발표자 이름, 발표자 직책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412844" y="4510136"/>
            <a:ext cx="1462312" cy="1266728"/>
          </a:xfrm>
          <a:custGeom>
            <a:avLst/>
            <a:gdLst/>
            <a:ahLst/>
            <a:cxnLst/>
            <a:rect l="l" t="t" r="r" b="b"/>
            <a:pathLst>
              <a:path w="1462312" h="1266728">
                <a:moveTo>
                  <a:pt x="0" y="0"/>
                </a:moveTo>
                <a:lnTo>
                  <a:pt x="1462312" y="0"/>
                </a:lnTo>
                <a:lnTo>
                  <a:pt x="1462312" y="1266728"/>
                </a:lnTo>
                <a:lnTo>
                  <a:pt x="0" y="12667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51" r="-151"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3" name="Freeform 3"/>
          <p:cNvSpPr/>
          <p:nvPr/>
        </p:nvSpPr>
        <p:spPr>
          <a:xfrm rot="-6203709" flipH="1">
            <a:off x="8477269" y="69379"/>
            <a:ext cx="13417146" cy="10148242"/>
          </a:xfrm>
          <a:custGeom>
            <a:avLst/>
            <a:gdLst/>
            <a:ahLst/>
            <a:cxnLst/>
            <a:rect l="l" t="t" r="r" b="b"/>
            <a:pathLst>
              <a:path w="13417146" h="10148242">
                <a:moveTo>
                  <a:pt x="13417146" y="0"/>
                </a:moveTo>
                <a:lnTo>
                  <a:pt x="0" y="0"/>
                </a:lnTo>
                <a:lnTo>
                  <a:pt x="0" y="10148242"/>
                </a:lnTo>
                <a:lnTo>
                  <a:pt x="13417146" y="10148242"/>
                </a:lnTo>
                <a:lnTo>
                  <a:pt x="1341714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10439988" y="1562751"/>
            <a:ext cx="6819312" cy="6819312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-24931" r="-24931"/>
              </a:stretch>
            </a:blipFill>
          </p:spPr>
          <p:txBody>
            <a:bodyPr/>
            <a:lstStyle/>
            <a:p>
              <a:endParaRPr lang="ko-KR" dirty="0">
                <a:latin typeface="Malgun Gothic" panose="020B0503020000020004" pitchFamily="34" charset="-127"/>
              </a:endParaRPr>
            </a:p>
          </p:txBody>
        </p:sp>
      </p:grpSp>
      <p:sp>
        <p:nvSpPr>
          <p:cNvPr id="6" name="Freeform 6"/>
          <p:cNvSpPr/>
          <p:nvPr/>
        </p:nvSpPr>
        <p:spPr>
          <a:xfrm>
            <a:off x="15193206" y="9043031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7"/>
                </a:lnTo>
                <a:lnTo>
                  <a:pt x="0" y="55421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4" b="-74"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83055" y="1072200"/>
            <a:ext cx="8153208" cy="1000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 rtl="0">
              <a:lnSpc>
                <a:spcPts val="7799"/>
              </a:lnSpc>
            </a:pPr>
            <a:r>
              <a:rPr lang="ko-KR" sz="6500" u="none" baseline="0" dirty="0">
                <a:solidFill>
                  <a:srgbClr val="A53795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Effra 2"/>
                <a:sym typeface="Effra 2"/>
              </a:rPr>
              <a:t>진행 자금 조달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692200" y="2799122"/>
            <a:ext cx="7024537" cy="7441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6439"/>
              </a:lnSpc>
            </a:pPr>
            <a:r>
              <a:rPr lang="ko-KR" sz="4599" u="non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 (MS)"/>
                <a:sym typeface="Calibri (MS)"/>
              </a:rPr>
              <a:t>클럽 예산 재분배</a:t>
            </a:r>
          </a:p>
        </p:txBody>
      </p:sp>
      <p:grpSp>
        <p:nvGrpSpPr>
          <p:cNvPr id="9" name="Group 9"/>
          <p:cNvGrpSpPr/>
          <p:nvPr/>
        </p:nvGrpSpPr>
        <p:grpSpPr>
          <a:xfrm rot="5400000">
            <a:off x="997410" y="2921086"/>
            <a:ext cx="500647" cy="438066"/>
            <a:chOff x="0" y="0"/>
            <a:chExt cx="812800" cy="711200"/>
          </a:xfrm>
        </p:grpSpPr>
        <p:sp>
          <p:nvSpPr>
            <p:cNvPr id="10" name="Freeform 10"/>
            <p:cNvSpPr/>
            <p:nvPr/>
          </p:nvSpPr>
          <p:spPr>
            <a:xfrm>
              <a:off x="64898" y="89740"/>
              <a:ext cx="683004" cy="621460"/>
            </a:xfrm>
            <a:custGeom>
              <a:avLst/>
              <a:gdLst/>
              <a:ahLst/>
              <a:cxnLst/>
              <a:rect l="l" t="t" r="r" b="b"/>
              <a:pathLst>
                <a:path w="683004" h="621460">
                  <a:moveTo>
                    <a:pt x="418224" y="44524"/>
                  </a:moveTo>
                  <a:lnTo>
                    <a:pt x="671180" y="487196"/>
                  </a:lnTo>
                  <a:cubicBezTo>
                    <a:pt x="687051" y="514971"/>
                    <a:pt x="686937" y="549095"/>
                    <a:pt x="670881" y="576763"/>
                  </a:cubicBezTo>
                  <a:cubicBezTo>
                    <a:pt x="654824" y="604431"/>
                    <a:pt x="625253" y="621460"/>
                    <a:pt x="593264" y="621460"/>
                  </a:cubicBezTo>
                  <a:lnTo>
                    <a:pt x="89740" y="621460"/>
                  </a:lnTo>
                  <a:cubicBezTo>
                    <a:pt x="57751" y="621460"/>
                    <a:pt x="28180" y="604431"/>
                    <a:pt x="12123" y="576763"/>
                  </a:cubicBezTo>
                  <a:cubicBezTo>
                    <a:pt x="-3933" y="549095"/>
                    <a:pt x="-4047" y="514971"/>
                    <a:pt x="11824" y="487196"/>
                  </a:cubicBezTo>
                  <a:lnTo>
                    <a:pt x="264780" y="44524"/>
                  </a:lnTo>
                  <a:cubicBezTo>
                    <a:pt x="280513" y="16991"/>
                    <a:pt x="309792" y="0"/>
                    <a:pt x="341502" y="0"/>
                  </a:cubicBezTo>
                  <a:cubicBezTo>
                    <a:pt x="373212" y="0"/>
                    <a:pt x="402491" y="16991"/>
                    <a:pt x="418224" y="44524"/>
                  </a:cubicBezTo>
                  <a:close/>
                </a:path>
              </a:pathLst>
            </a:custGeom>
            <a:solidFill>
              <a:srgbClr val="293374">
                <a:alpha val="89804"/>
              </a:srgbClr>
            </a:solidFill>
          </p:spPr>
          <p:txBody>
            <a:bodyPr/>
            <a:lstStyle/>
            <a:p>
              <a:endParaRPr lang="ko-KR" dirty="0">
                <a:latin typeface="Malgun Gothic" panose="020B0503020000020004" pitchFamily="34" charset="-127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 dirty="0">
                <a:latin typeface="Malgun Gothic" panose="020B0503020000020004" pitchFamily="34" charset="-127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 rot="5400000">
            <a:off x="1020447" y="4532150"/>
            <a:ext cx="500647" cy="421559"/>
            <a:chOff x="0" y="0"/>
            <a:chExt cx="812800" cy="684401"/>
          </a:xfrm>
        </p:grpSpPr>
        <p:sp>
          <p:nvSpPr>
            <p:cNvPr id="13" name="Freeform 13"/>
            <p:cNvSpPr/>
            <p:nvPr/>
          </p:nvSpPr>
          <p:spPr>
            <a:xfrm>
              <a:off x="66617" y="88022"/>
              <a:ext cx="679567" cy="596379"/>
            </a:xfrm>
            <a:custGeom>
              <a:avLst/>
              <a:gdLst/>
              <a:ahLst/>
              <a:cxnLst/>
              <a:rect l="l" t="t" r="r" b="b"/>
              <a:pathLst>
                <a:path w="679567" h="596379">
                  <a:moveTo>
                    <a:pt x="418737" y="44941"/>
                  </a:moveTo>
                  <a:lnTo>
                    <a:pt x="667229" y="463415"/>
                  </a:lnTo>
                  <a:cubicBezTo>
                    <a:pt x="683383" y="490620"/>
                    <a:pt x="683694" y="524403"/>
                    <a:pt x="668042" y="551900"/>
                  </a:cubicBezTo>
                  <a:cubicBezTo>
                    <a:pt x="652390" y="579397"/>
                    <a:pt x="623185" y="596379"/>
                    <a:pt x="591545" y="596379"/>
                  </a:cubicBezTo>
                  <a:lnTo>
                    <a:pt x="88021" y="596379"/>
                  </a:lnTo>
                  <a:cubicBezTo>
                    <a:pt x="56381" y="596379"/>
                    <a:pt x="27176" y="579397"/>
                    <a:pt x="11524" y="551900"/>
                  </a:cubicBezTo>
                  <a:cubicBezTo>
                    <a:pt x="-4128" y="524403"/>
                    <a:pt x="-3817" y="490620"/>
                    <a:pt x="12337" y="463415"/>
                  </a:cubicBezTo>
                  <a:lnTo>
                    <a:pt x="260829" y="44941"/>
                  </a:lnTo>
                  <a:cubicBezTo>
                    <a:pt x="277374" y="17079"/>
                    <a:pt x="307379" y="0"/>
                    <a:pt x="339783" y="0"/>
                  </a:cubicBezTo>
                  <a:cubicBezTo>
                    <a:pt x="372187" y="0"/>
                    <a:pt x="402192" y="17079"/>
                    <a:pt x="418737" y="44941"/>
                  </a:cubicBezTo>
                  <a:close/>
                </a:path>
              </a:pathLst>
            </a:custGeom>
            <a:solidFill>
              <a:srgbClr val="518BC9">
                <a:alpha val="89804"/>
              </a:srgbClr>
            </a:solidFill>
          </p:spPr>
          <p:txBody>
            <a:bodyPr/>
            <a:lstStyle/>
            <a:p>
              <a:endParaRPr lang="ko-KR" dirty="0">
                <a:latin typeface="Malgun Gothic" panose="020B0503020000020004" pitchFamily="34" charset="-127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27000" y="251082"/>
              <a:ext cx="558800" cy="3844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 dirty="0">
                <a:latin typeface="Malgun Gothic" panose="020B0503020000020004" pitchFamily="34" charset="-127"/>
              </a:endParaRPr>
            </a:p>
          </p:txBody>
        </p:sp>
      </p:grpSp>
      <p:grpSp>
        <p:nvGrpSpPr>
          <p:cNvPr id="15" name="Group 15"/>
          <p:cNvGrpSpPr/>
          <p:nvPr/>
        </p:nvGrpSpPr>
        <p:grpSpPr>
          <a:xfrm rot="5400000">
            <a:off x="997410" y="6340748"/>
            <a:ext cx="500647" cy="438066"/>
            <a:chOff x="0" y="0"/>
            <a:chExt cx="812800" cy="711200"/>
          </a:xfrm>
        </p:grpSpPr>
        <p:sp>
          <p:nvSpPr>
            <p:cNvPr id="16" name="Freeform 16"/>
            <p:cNvSpPr/>
            <p:nvPr/>
          </p:nvSpPr>
          <p:spPr>
            <a:xfrm>
              <a:off x="64898" y="89740"/>
              <a:ext cx="683004" cy="621460"/>
            </a:xfrm>
            <a:custGeom>
              <a:avLst/>
              <a:gdLst/>
              <a:ahLst/>
              <a:cxnLst/>
              <a:rect l="l" t="t" r="r" b="b"/>
              <a:pathLst>
                <a:path w="683004" h="621460">
                  <a:moveTo>
                    <a:pt x="418224" y="44524"/>
                  </a:moveTo>
                  <a:lnTo>
                    <a:pt x="671180" y="487196"/>
                  </a:lnTo>
                  <a:cubicBezTo>
                    <a:pt x="687051" y="514971"/>
                    <a:pt x="686937" y="549095"/>
                    <a:pt x="670881" y="576763"/>
                  </a:cubicBezTo>
                  <a:cubicBezTo>
                    <a:pt x="654824" y="604431"/>
                    <a:pt x="625253" y="621460"/>
                    <a:pt x="593264" y="621460"/>
                  </a:cubicBezTo>
                  <a:lnTo>
                    <a:pt x="89740" y="621460"/>
                  </a:lnTo>
                  <a:cubicBezTo>
                    <a:pt x="57751" y="621460"/>
                    <a:pt x="28180" y="604431"/>
                    <a:pt x="12123" y="576763"/>
                  </a:cubicBezTo>
                  <a:cubicBezTo>
                    <a:pt x="-3933" y="549095"/>
                    <a:pt x="-4047" y="514971"/>
                    <a:pt x="11824" y="487196"/>
                  </a:cubicBezTo>
                  <a:lnTo>
                    <a:pt x="264780" y="44524"/>
                  </a:lnTo>
                  <a:cubicBezTo>
                    <a:pt x="280513" y="16991"/>
                    <a:pt x="309792" y="0"/>
                    <a:pt x="341502" y="0"/>
                  </a:cubicBezTo>
                  <a:cubicBezTo>
                    <a:pt x="373212" y="0"/>
                    <a:pt x="402491" y="16991"/>
                    <a:pt x="418224" y="44524"/>
                  </a:cubicBezTo>
                  <a:close/>
                </a:path>
              </a:pathLst>
            </a:custGeom>
            <a:solidFill>
              <a:srgbClr val="BB4075">
                <a:alpha val="89804"/>
              </a:srgbClr>
            </a:solidFill>
          </p:spPr>
          <p:txBody>
            <a:bodyPr/>
            <a:lstStyle/>
            <a:p>
              <a:endParaRPr lang="ko-KR" dirty="0">
                <a:latin typeface="Malgun Gothic" panose="020B0503020000020004" pitchFamily="34" charset="-127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 dirty="0">
                <a:latin typeface="Malgun Gothic" panose="020B0503020000020004" pitchFamily="34" charset="-127"/>
              </a:endParaRPr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1642092" y="4399322"/>
            <a:ext cx="7024537" cy="7441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6439"/>
              </a:lnSpc>
            </a:pPr>
            <a:r>
              <a:rPr lang="ko-KR" sz="4599" u="non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 (MS)"/>
                <a:sym typeface="Calibri (MS)"/>
              </a:rPr>
              <a:t>기부, 후원, 협력 기관 모색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692200" y="6187692"/>
            <a:ext cx="8416323" cy="7441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6439"/>
              </a:lnSpc>
            </a:pPr>
            <a:r>
              <a:rPr lang="ko-KR" sz="4599" u="non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 (MS)"/>
                <a:sym typeface="Calibri (MS)"/>
              </a:rPr>
              <a:t>소롭티미스트 클럽 보조금 신청!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692200" y="7200900"/>
            <a:ext cx="8416323" cy="5018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4200"/>
              </a:lnSpc>
            </a:pPr>
            <a:r>
              <a:rPr lang="ko-KR" sz="3000" u="none" baseline="0" dirty="0"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 (MS)"/>
                <a:sym typeface="Calibri (MS)"/>
              </a:rPr>
              <a:t> </a:t>
            </a:r>
            <a:r>
              <a:rPr lang="ko-KR" sz="3000" u="non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 (MS)"/>
                <a:sym typeface="Calibri (MS)"/>
              </a:rPr>
              <a:t>신청 마감일: 4월 1일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883055" y="8829738"/>
            <a:ext cx="10488875" cy="569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4900"/>
              </a:lnSpc>
            </a:pPr>
            <a:r>
              <a:rPr lang="ko-KR" sz="3500" u="non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 (MS) Bold"/>
                <a:sym typeface="Calibri (MS) Bold"/>
              </a:rPr>
              <a:t>최소한의 비용으로 프로젝트를 진행할 수 있습니다!</a:t>
            </a:r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10287000"/>
                </a:moveTo>
                <a:lnTo>
                  <a:pt x="18288000" y="10287000"/>
                </a:lnTo>
                <a:lnTo>
                  <a:pt x="18288000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3"/>
            <a:stretch>
              <a:fillRect t="-30739" r="-17743" b="-8808"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5193206" y="9043031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7"/>
                </a:lnTo>
                <a:lnTo>
                  <a:pt x="0" y="5542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4" b="-74"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9287717" y="0"/>
            <a:ext cx="9873828" cy="10287000"/>
          </a:xfrm>
          <a:custGeom>
            <a:avLst/>
            <a:gdLst/>
            <a:ahLst/>
            <a:cxnLst/>
            <a:rect l="l" t="t" r="r" b="b"/>
            <a:pathLst>
              <a:path w="9873828" h="10287000">
                <a:moveTo>
                  <a:pt x="0" y="0"/>
                </a:moveTo>
                <a:lnTo>
                  <a:pt x="9873828" y="0"/>
                </a:lnTo>
                <a:lnTo>
                  <a:pt x="987382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9042"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479854" y="4488835"/>
            <a:ext cx="8328010" cy="1618673"/>
            <a:chOff x="0" y="0"/>
            <a:chExt cx="2193385" cy="42631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93385" cy="426317"/>
            </a:xfrm>
            <a:custGeom>
              <a:avLst/>
              <a:gdLst/>
              <a:ahLst/>
              <a:cxnLst/>
              <a:rect l="l" t="t" r="r" b="b"/>
              <a:pathLst>
                <a:path w="2193385" h="426317">
                  <a:moveTo>
                    <a:pt x="47411" y="0"/>
                  </a:moveTo>
                  <a:lnTo>
                    <a:pt x="2145974" y="0"/>
                  </a:lnTo>
                  <a:cubicBezTo>
                    <a:pt x="2172159" y="0"/>
                    <a:pt x="2193385" y="21227"/>
                    <a:pt x="2193385" y="47411"/>
                  </a:cubicBezTo>
                  <a:lnTo>
                    <a:pt x="2193385" y="378906"/>
                  </a:lnTo>
                  <a:cubicBezTo>
                    <a:pt x="2193385" y="391480"/>
                    <a:pt x="2188390" y="403540"/>
                    <a:pt x="2179499" y="412431"/>
                  </a:cubicBezTo>
                  <a:cubicBezTo>
                    <a:pt x="2170608" y="421322"/>
                    <a:pt x="2158549" y="426317"/>
                    <a:pt x="2145974" y="426317"/>
                  </a:cubicBezTo>
                  <a:lnTo>
                    <a:pt x="47411" y="426317"/>
                  </a:lnTo>
                  <a:cubicBezTo>
                    <a:pt x="21227" y="426317"/>
                    <a:pt x="0" y="405091"/>
                    <a:pt x="0" y="378906"/>
                  </a:cubicBezTo>
                  <a:lnTo>
                    <a:pt x="0" y="47411"/>
                  </a:lnTo>
                  <a:cubicBezTo>
                    <a:pt x="0" y="34837"/>
                    <a:pt x="4995" y="22778"/>
                    <a:pt x="13886" y="13886"/>
                  </a:cubicBezTo>
                  <a:cubicBezTo>
                    <a:pt x="22778" y="4995"/>
                    <a:pt x="34837" y="0"/>
                    <a:pt x="47411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ko-KR" dirty="0">
                <a:latin typeface="Malgun Gothic" panose="020B0503020000020004" pitchFamily="34" charset="-127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28575"/>
              <a:ext cx="2193385" cy="3977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100"/>
                </a:lnSpc>
              </a:pPr>
              <a:endParaRPr dirty="0">
                <a:latin typeface="Malgun Gothic" panose="020B0503020000020004" pitchFamily="34" charset="-127"/>
              </a:endParaRP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0" y="1834669"/>
            <a:ext cx="9287717" cy="2000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7793"/>
              </a:lnSpc>
            </a:pPr>
            <a:r>
              <a:rPr lang="ko-KR" altLang="en-US" sz="6500" u="none" baseline="0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Effra 2"/>
                <a:sym typeface="Effra 2"/>
              </a:rPr>
              <a:t>타</a:t>
            </a:r>
            <a:r>
              <a:rPr lang="ko-KR" sz="6500" u="none" baseline="0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Effra 2"/>
                <a:sym typeface="Effra 2"/>
              </a:rPr>
              <a:t> 클럽 지원</a:t>
            </a:r>
            <a:r>
              <a:rPr lang="en-US" altLang="ko-KR" sz="6500" u="none" baseline="0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Effra 2"/>
                <a:sym typeface="Effra 2"/>
              </a:rPr>
              <a:t>,</a:t>
            </a:r>
            <a:r>
              <a:rPr lang="ko-KR" sz="6500" u="none" baseline="0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Effra 2"/>
                <a:sym typeface="Effra 2"/>
              </a:rPr>
              <a:t> 또는 </a:t>
            </a:r>
          </a:p>
          <a:p>
            <a:pPr algn="ctr" rtl="0">
              <a:lnSpc>
                <a:spcPts val="7799"/>
              </a:lnSpc>
            </a:pPr>
            <a:r>
              <a:rPr lang="ko-KR" altLang="en-US" sz="6500" u="none" baseline="0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Effra 2"/>
                <a:sym typeface="Effra 2"/>
              </a:rPr>
              <a:t>타</a:t>
            </a:r>
            <a:r>
              <a:rPr lang="ko-KR" sz="6500" u="none" baseline="0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Effra 2"/>
                <a:sym typeface="Effra 2"/>
              </a:rPr>
              <a:t> 클럽과의 협력!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0" y="4921924"/>
            <a:ext cx="9287717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5999"/>
              </a:lnSpc>
            </a:pPr>
            <a:r>
              <a:rPr lang="ko-KR" sz="5000" u="none" baseline="0" dirty="0">
                <a:solidFill>
                  <a:srgbClr val="69A4E4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Effra 2"/>
                <a:sym typeface="Effra 2"/>
              </a:rPr>
              <a:t>협력 = 더 많은 소녀 지원</a:t>
            </a: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351550" y="-7799490"/>
            <a:ext cx="9418799" cy="10078481"/>
          </a:xfrm>
          <a:custGeom>
            <a:avLst/>
            <a:gdLst/>
            <a:ahLst/>
            <a:cxnLst/>
            <a:rect l="l" t="t" r="r" b="b"/>
            <a:pathLst>
              <a:path w="9418799" h="10078481">
                <a:moveTo>
                  <a:pt x="0" y="0"/>
                </a:moveTo>
                <a:lnTo>
                  <a:pt x="9418799" y="0"/>
                </a:lnTo>
                <a:lnTo>
                  <a:pt x="9418799" y="10078482"/>
                </a:lnTo>
                <a:lnTo>
                  <a:pt x="0" y="100784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>
              <a:latin typeface="+mj-ea"/>
              <a:ea typeface="+mj-ea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1385856" y="3728235"/>
            <a:ext cx="3615584" cy="4084556"/>
            <a:chOff x="0" y="0"/>
            <a:chExt cx="952253" cy="107576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52253" cy="1075768"/>
            </a:xfrm>
            <a:custGeom>
              <a:avLst/>
              <a:gdLst/>
              <a:ahLst/>
              <a:cxnLst/>
              <a:rect l="l" t="t" r="r" b="b"/>
              <a:pathLst>
                <a:path w="952253" h="1075768">
                  <a:moveTo>
                    <a:pt x="32119" y="0"/>
                  </a:moveTo>
                  <a:lnTo>
                    <a:pt x="920134" y="0"/>
                  </a:lnTo>
                  <a:cubicBezTo>
                    <a:pt x="928652" y="0"/>
                    <a:pt x="936822" y="3384"/>
                    <a:pt x="942845" y="9407"/>
                  </a:cubicBezTo>
                  <a:cubicBezTo>
                    <a:pt x="948869" y="15431"/>
                    <a:pt x="952253" y="23600"/>
                    <a:pt x="952253" y="32119"/>
                  </a:cubicBezTo>
                  <a:lnTo>
                    <a:pt x="952253" y="1043649"/>
                  </a:lnTo>
                  <a:cubicBezTo>
                    <a:pt x="952253" y="1061388"/>
                    <a:pt x="937873" y="1075768"/>
                    <a:pt x="920134" y="1075768"/>
                  </a:cubicBezTo>
                  <a:lnTo>
                    <a:pt x="32119" y="1075768"/>
                  </a:lnTo>
                  <a:cubicBezTo>
                    <a:pt x="14380" y="1075768"/>
                    <a:pt x="0" y="1061388"/>
                    <a:pt x="0" y="1043649"/>
                  </a:cubicBezTo>
                  <a:lnTo>
                    <a:pt x="0" y="32119"/>
                  </a:lnTo>
                  <a:cubicBezTo>
                    <a:pt x="0" y="14380"/>
                    <a:pt x="14380" y="0"/>
                    <a:pt x="32119" y="0"/>
                  </a:cubicBezTo>
                  <a:close/>
                </a:path>
              </a:pathLst>
            </a:custGeom>
            <a:solidFill>
              <a:srgbClr val="F6F5F8"/>
            </a:solidFill>
          </p:spPr>
          <p:txBody>
            <a:bodyPr/>
            <a:lstStyle/>
            <a:p>
              <a:endParaRPr lang="ko-KR">
                <a:latin typeface="+mj-ea"/>
                <a:ea typeface="+mj-ea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8575"/>
              <a:ext cx="952253" cy="1047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100"/>
                </a:lnSpc>
              </a:pPr>
              <a:endParaRPr>
                <a:latin typeface="+mj-ea"/>
                <a:ea typeface="+mj-ea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743976" y="3204980"/>
            <a:ext cx="899344" cy="1046510"/>
            <a:chOff x="0" y="0"/>
            <a:chExt cx="6985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29933"/>
              <a:ext cx="698500" cy="752935"/>
            </a:xfrm>
            <a:custGeom>
              <a:avLst/>
              <a:gdLst/>
              <a:ahLst/>
              <a:cxnLst/>
              <a:rect l="l" t="t" r="r" b="b"/>
              <a:pathLst>
                <a:path w="698500" h="752935">
                  <a:moveTo>
                    <a:pt x="445165" y="25872"/>
                  </a:moveTo>
                  <a:lnTo>
                    <a:pt x="602585" y="117462"/>
                  </a:lnTo>
                  <a:cubicBezTo>
                    <a:pt x="661968" y="152012"/>
                    <a:pt x="698500" y="215532"/>
                    <a:pt x="698500" y="284235"/>
                  </a:cubicBezTo>
                  <a:lnTo>
                    <a:pt x="698500" y="468699"/>
                  </a:lnTo>
                  <a:cubicBezTo>
                    <a:pt x="698500" y="537402"/>
                    <a:pt x="661968" y="600922"/>
                    <a:pt x="602585" y="635472"/>
                  </a:cubicBezTo>
                  <a:lnTo>
                    <a:pt x="445165" y="727062"/>
                  </a:lnTo>
                  <a:cubicBezTo>
                    <a:pt x="385874" y="761558"/>
                    <a:pt x="312626" y="761558"/>
                    <a:pt x="253335" y="727062"/>
                  </a:cubicBezTo>
                  <a:lnTo>
                    <a:pt x="95915" y="635472"/>
                  </a:lnTo>
                  <a:cubicBezTo>
                    <a:pt x="36532" y="600922"/>
                    <a:pt x="0" y="537402"/>
                    <a:pt x="0" y="468699"/>
                  </a:cubicBezTo>
                  <a:lnTo>
                    <a:pt x="0" y="284235"/>
                  </a:lnTo>
                  <a:cubicBezTo>
                    <a:pt x="0" y="215532"/>
                    <a:pt x="36532" y="152012"/>
                    <a:pt x="95915" y="117462"/>
                  </a:cubicBezTo>
                  <a:lnTo>
                    <a:pt x="253335" y="25872"/>
                  </a:lnTo>
                  <a:cubicBezTo>
                    <a:pt x="312626" y="-8624"/>
                    <a:pt x="385874" y="-8624"/>
                    <a:pt x="445165" y="25872"/>
                  </a:cubicBezTo>
                  <a:close/>
                </a:path>
              </a:pathLst>
            </a:custGeom>
            <a:solidFill>
              <a:srgbClr val="518BC9"/>
            </a:solidFill>
          </p:spPr>
          <p:txBody>
            <a:bodyPr/>
            <a:lstStyle/>
            <a:p>
              <a:endParaRPr lang="ko-KR">
                <a:latin typeface="+mj-ea"/>
                <a:ea typeface="+mj-ea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68275"/>
              <a:ext cx="698500" cy="504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100"/>
                </a:lnSpc>
              </a:pPr>
              <a:endParaRPr>
                <a:latin typeface="+mj-ea"/>
                <a:ea typeface="+mj-ea"/>
              </a:endParaRP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5350541" y="3728235"/>
            <a:ext cx="3615584" cy="4084556"/>
            <a:chOff x="0" y="0"/>
            <a:chExt cx="952253" cy="107576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52253" cy="1075768"/>
            </a:xfrm>
            <a:custGeom>
              <a:avLst/>
              <a:gdLst/>
              <a:ahLst/>
              <a:cxnLst/>
              <a:rect l="l" t="t" r="r" b="b"/>
              <a:pathLst>
                <a:path w="952253" h="1075768">
                  <a:moveTo>
                    <a:pt x="32119" y="0"/>
                  </a:moveTo>
                  <a:lnTo>
                    <a:pt x="920134" y="0"/>
                  </a:lnTo>
                  <a:cubicBezTo>
                    <a:pt x="928652" y="0"/>
                    <a:pt x="936822" y="3384"/>
                    <a:pt x="942845" y="9407"/>
                  </a:cubicBezTo>
                  <a:cubicBezTo>
                    <a:pt x="948869" y="15431"/>
                    <a:pt x="952253" y="23600"/>
                    <a:pt x="952253" y="32119"/>
                  </a:cubicBezTo>
                  <a:lnTo>
                    <a:pt x="952253" y="1043649"/>
                  </a:lnTo>
                  <a:cubicBezTo>
                    <a:pt x="952253" y="1061388"/>
                    <a:pt x="937873" y="1075768"/>
                    <a:pt x="920134" y="1075768"/>
                  </a:cubicBezTo>
                  <a:lnTo>
                    <a:pt x="32119" y="1075768"/>
                  </a:lnTo>
                  <a:cubicBezTo>
                    <a:pt x="14380" y="1075768"/>
                    <a:pt x="0" y="1061388"/>
                    <a:pt x="0" y="1043649"/>
                  </a:cubicBezTo>
                  <a:lnTo>
                    <a:pt x="0" y="32119"/>
                  </a:lnTo>
                  <a:cubicBezTo>
                    <a:pt x="0" y="14380"/>
                    <a:pt x="14380" y="0"/>
                    <a:pt x="32119" y="0"/>
                  </a:cubicBezTo>
                  <a:close/>
                </a:path>
              </a:pathLst>
            </a:custGeom>
            <a:solidFill>
              <a:srgbClr val="F6F5F8"/>
            </a:solidFill>
          </p:spPr>
          <p:txBody>
            <a:bodyPr/>
            <a:lstStyle/>
            <a:p>
              <a:endParaRPr lang="ko-KR">
                <a:latin typeface="+mj-ea"/>
                <a:ea typeface="+mj-ea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28575"/>
              <a:ext cx="952253" cy="1047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100"/>
                </a:lnSpc>
              </a:pPr>
              <a:endParaRPr>
                <a:latin typeface="+mj-ea"/>
                <a:ea typeface="+mj-ea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708661" y="3204980"/>
            <a:ext cx="899344" cy="1046510"/>
            <a:chOff x="0" y="0"/>
            <a:chExt cx="6985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29933"/>
              <a:ext cx="698500" cy="752935"/>
            </a:xfrm>
            <a:custGeom>
              <a:avLst/>
              <a:gdLst/>
              <a:ahLst/>
              <a:cxnLst/>
              <a:rect l="l" t="t" r="r" b="b"/>
              <a:pathLst>
                <a:path w="698500" h="752935">
                  <a:moveTo>
                    <a:pt x="445165" y="25872"/>
                  </a:moveTo>
                  <a:lnTo>
                    <a:pt x="602585" y="117462"/>
                  </a:lnTo>
                  <a:cubicBezTo>
                    <a:pt x="661968" y="152012"/>
                    <a:pt x="698500" y="215532"/>
                    <a:pt x="698500" y="284235"/>
                  </a:cubicBezTo>
                  <a:lnTo>
                    <a:pt x="698500" y="468699"/>
                  </a:lnTo>
                  <a:cubicBezTo>
                    <a:pt x="698500" y="537402"/>
                    <a:pt x="661968" y="600922"/>
                    <a:pt x="602585" y="635472"/>
                  </a:cubicBezTo>
                  <a:lnTo>
                    <a:pt x="445165" y="727062"/>
                  </a:lnTo>
                  <a:cubicBezTo>
                    <a:pt x="385874" y="761558"/>
                    <a:pt x="312626" y="761558"/>
                    <a:pt x="253335" y="727062"/>
                  </a:cubicBezTo>
                  <a:lnTo>
                    <a:pt x="95915" y="635472"/>
                  </a:lnTo>
                  <a:cubicBezTo>
                    <a:pt x="36532" y="600922"/>
                    <a:pt x="0" y="537402"/>
                    <a:pt x="0" y="468699"/>
                  </a:cubicBezTo>
                  <a:lnTo>
                    <a:pt x="0" y="284235"/>
                  </a:lnTo>
                  <a:cubicBezTo>
                    <a:pt x="0" y="215532"/>
                    <a:pt x="36532" y="152012"/>
                    <a:pt x="95915" y="117462"/>
                  </a:cubicBezTo>
                  <a:lnTo>
                    <a:pt x="253335" y="25872"/>
                  </a:lnTo>
                  <a:cubicBezTo>
                    <a:pt x="312626" y="-8624"/>
                    <a:pt x="385874" y="-8624"/>
                    <a:pt x="445165" y="25872"/>
                  </a:cubicBezTo>
                  <a:close/>
                </a:path>
              </a:pathLst>
            </a:custGeom>
            <a:solidFill>
              <a:srgbClr val="BB4075"/>
            </a:solidFill>
          </p:spPr>
          <p:txBody>
            <a:bodyPr/>
            <a:lstStyle/>
            <a:p>
              <a:endParaRPr lang="ko-KR">
                <a:latin typeface="+mj-ea"/>
                <a:ea typeface="+mj-ea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168275"/>
              <a:ext cx="698500" cy="504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100"/>
                </a:lnSpc>
              </a:pPr>
              <a:endParaRPr>
                <a:latin typeface="+mj-ea"/>
                <a:ea typeface="+mj-ea"/>
              </a:endParaRPr>
            </a:p>
          </p:txBody>
        </p:sp>
      </p:grpSp>
      <p:sp>
        <p:nvSpPr>
          <p:cNvPr id="15" name="Freeform 15"/>
          <p:cNvSpPr/>
          <p:nvPr/>
        </p:nvSpPr>
        <p:spPr>
          <a:xfrm>
            <a:off x="12451634" y="4251490"/>
            <a:ext cx="9418799" cy="10078481"/>
          </a:xfrm>
          <a:custGeom>
            <a:avLst/>
            <a:gdLst/>
            <a:ahLst/>
            <a:cxnLst/>
            <a:rect l="l" t="t" r="r" b="b"/>
            <a:pathLst>
              <a:path w="9418799" h="10078481">
                <a:moveTo>
                  <a:pt x="0" y="0"/>
                </a:moveTo>
                <a:lnTo>
                  <a:pt x="9418799" y="0"/>
                </a:lnTo>
                <a:lnTo>
                  <a:pt x="9418799" y="10078481"/>
                </a:lnTo>
                <a:lnTo>
                  <a:pt x="0" y="1007848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>
              <a:latin typeface="+mj-ea"/>
              <a:ea typeface="+mj-ea"/>
            </a:endParaRPr>
          </a:p>
        </p:txBody>
      </p:sp>
      <p:grpSp>
        <p:nvGrpSpPr>
          <p:cNvPr id="16" name="Group 16"/>
          <p:cNvGrpSpPr/>
          <p:nvPr/>
        </p:nvGrpSpPr>
        <p:grpSpPr>
          <a:xfrm>
            <a:off x="9318550" y="3728235"/>
            <a:ext cx="3615584" cy="4084556"/>
            <a:chOff x="0" y="0"/>
            <a:chExt cx="952253" cy="1075768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952253" cy="1075768"/>
            </a:xfrm>
            <a:custGeom>
              <a:avLst/>
              <a:gdLst/>
              <a:ahLst/>
              <a:cxnLst/>
              <a:rect l="l" t="t" r="r" b="b"/>
              <a:pathLst>
                <a:path w="952253" h="1075768">
                  <a:moveTo>
                    <a:pt x="32119" y="0"/>
                  </a:moveTo>
                  <a:lnTo>
                    <a:pt x="920134" y="0"/>
                  </a:lnTo>
                  <a:cubicBezTo>
                    <a:pt x="928652" y="0"/>
                    <a:pt x="936822" y="3384"/>
                    <a:pt x="942845" y="9407"/>
                  </a:cubicBezTo>
                  <a:cubicBezTo>
                    <a:pt x="948869" y="15431"/>
                    <a:pt x="952253" y="23600"/>
                    <a:pt x="952253" y="32119"/>
                  </a:cubicBezTo>
                  <a:lnTo>
                    <a:pt x="952253" y="1043649"/>
                  </a:lnTo>
                  <a:cubicBezTo>
                    <a:pt x="952253" y="1061388"/>
                    <a:pt x="937873" y="1075768"/>
                    <a:pt x="920134" y="1075768"/>
                  </a:cubicBezTo>
                  <a:lnTo>
                    <a:pt x="32119" y="1075768"/>
                  </a:lnTo>
                  <a:cubicBezTo>
                    <a:pt x="14380" y="1075768"/>
                    <a:pt x="0" y="1061388"/>
                    <a:pt x="0" y="1043649"/>
                  </a:cubicBezTo>
                  <a:lnTo>
                    <a:pt x="0" y="32119"/>
                  </a:lnTo>
                  <a:cubicBezTo>
                    <a:pt x="0" y="14380"/>
                    <a:pt x="14380" y="0"/>
                    <a:pt x="32119" y="0"/>
                  </a:cubicBezTo>
                  <a:close/>
                </a:path>
              </a:pathLst>
            </a:custGeom>
            <a:solidFill>
              <a:srgbClr val="F6F5F8"/>
            </a:solidFill>
          </p:spPr>
          <p:txBody>
            <a:bodyPr/>
            <a:lstStyle/>
            <a:p>
              <a:endParaRPr lang="ko-KR">
                <a:latin typeface="+mj-ea"/>
                <a:ea typeface="+mj-ea"/>
              </a:endParaRP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28575"/>
              <a:ext cx="952253" cy="1047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100"/>
                </a:lnSpc>
              </a:pPr>
              <a:endParaRPr>
                <a:latin typeface="+mj-ea"/>
                <a:ea typeface="+mj-ea"/>
              </a:endParaRP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0676670" y="3204980"/>
            <a:ext cx="899344" cy="1046510"/>
            <a:chOff x="0" y="0"/>
            <a:chExt cx="6985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29933"/>
              <a:ext cx="698500" cy="752935"/>
            </a:xfrm>
            <a:custGeom>
              <a:avLst/>
              <a:gdLst/>
              <a:ahLst/>
              <a:cxnLst/>
              <a:rect l="l" t="t" r="r" b="b"/>
              <a:pathLst>
                <a:path w="698500" h="752935">
                  <a:moveTo>
                    <a:pt x="445165" y="25872"/>
                  </a:moveTo>
                  <a:lnTo>
                    <a:pt x="602585" y="117462"/>
                  </a:lnTo>
                  <a:cubicBezTo>
                    <a:pt x="661968" y="152012"/>
                    <a:pt x="698500" y="215532"/>
                    <a:pt x="698500" y="284235"/>
                  </a:cubicBezTo>
                  <a:lnTo>
                    <a:pt x="698500" y="468699"/>
                  </a:lnTo>
                  <a:cubicBezTo>
                    <a:pt x="698500" y="537402"/>
                    <a:pt x="661968" y="600922"/>
                    <a:pt x="602585" y="635472"/>
                  </a:cubicBezTo>
                  <a:lnTo>
                    <a:pt x="445165" y="727062"/>
                  </a:lnTo>
                  <a:cubicBezTo>
                    <a:pt x="385874" y="761558"/>
                    <a:pt x="312626" y="761558"/>
                    <a:pt x="253335" y="727062"/>
                  </a:cubicBezTo>
                  <a:lnTo>
                    <a:pt x="95915" y="635472"/>
                  </a:lnTo>
                  <a:cubicBezTo>
                    <a:pt x="36532" y="600922"/>
                    <a:pt x="0" y="537402"/>
                    <a:pt x="0" y="468699"/>
                  </a:cubicBezTo>
                  <a:lnTo>
                    <a:pt x="0" y="284235"/>
                  </a:lnTo>
                  <a:cubicBezTo>
                    <a:pt x="0" y="215532"/>
                    <a:pt x="36532" y="152012"/>
                    <a:pt x="95915" y="117462"/>
                  </a:cubicBezTo>
                  <a:lnTo>
                    <a:pt x="253335" y="25872"/>
                  </a:lnTo>
                  <a:cubicBezTo>
                    <a:pt x="312626" y="-8624"/>
                    <a:pt x="385874" y="-8624"/>
                    <a:pt x="445165" y="25872"/>
                  </a:cubicBezTo>
                  <a:close/>
                </a:path>
              </a:pathLst>
            </a:custGeom>
            <a:solidFill>
              <a:srgbClr val="293374"/>
            </a:solidFill>
          </p:spPr>
          <p:txBody>
            <a:bodyPr/>
            <a:lstStyle/>
            <a:p>
              <a:endParaRPr lang="ko-KR">
                <a:latin typeface="+mj-ea"/>
                <a:ea typeface="+mj-ea"/>
              </a:endParaRP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168275"/>
              <a:ext cx="698500" cy="504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100"/>
                </a:lnSpc>
              </a:pPr>
              <a:endParaRPr>
                <a:latin typeface="+mj-ea"/>
                <a:ea typeface="+mj-ea"/>
              </a:endParaRP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3286560" y="3728235"/>
            <a:ext cx="3615584" cy="4084556"/>
            <a:chOff x="0" y="0"/>
            <a:chExt cx="952253" cy="1075768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952253" cy="1075768"/>
            </a:xfrm>
            <a:custGeom>
              <a:avLst/>
              <a:gdLst/>
              <a:ahLst/>
              <a:cxnLst/>
              <a:rect l="l" t="t" r="r" b="b"/>
              <a:pathLst>
                <a:path w="952253" h="1075768">
                  <a:moveTo>
                    <a:pt x="32119" y="0"/>
                  </a:moveTo>
                  <a:lnTo>
                    <a:pt x="920134" y="0"/>
                  </a:lnTo>
                  <a:cubicBezTo>
                    <a:pt x="928652" y="0"/>
                    <a:pt x="936822" y="3384"/>
                    <a:pt x="942845" y="9407"/>
                  </a:cubicBezTo>
                  <a:cubicBezTo>
                    <a:pt x="948869" y="15431"/>
                    <a:pt x="952253" y="23600"/>
                    <a:pt x="952253" y="32119"/>
                  </a:cubicBezTo>
                  <a:lnTo>
                    <a:pt x="952253" y="1043649"/>
                  </a:lnTo>
                  <a:cubicBezTo>
                    <a:pt x="952253" y="1061388"/>
                    <a:pt x="937873" y="1075768"/>
                    <a:pt x="920134" y="1075768"/>
                  </a:cubicBezTo>
                  <a:lnTo>
                    <a:pt x="32119" y="1075768"/>
                  </a:lnTo>
                  <a:cubicBezTo>
                    <a:pt x="14380" y="1075768"/>
                    <a:pt x="0" y="1061388"/>
                    <a:pt x="0" y="1043649"/>
                  </a:cubicBezTo>
                  <a:lnTo>
                    <a:pt x="0" y="32119"/>
                  </a:lnTo>
                  <a:cubicBezTo>
                    <a:pt x="0" y="14380"/>
                    <a:pt x="14380" y="0"/>
                    <a:pt x="32119" y="0"/>
                  </a:cubicBezTo>
                  <a:close/>
                </a:path>
              </a:pathLst>
            </a:custGeom>
            <a:solidFill>
              <a:srgbClr val="F6F5F8"/>
            </a:solidFill>
          </p:spPr>
          <p:txBody>
            <a:bodyPr/>
            <a:lstStyle/>
            <a:p>
              <a:endParaRPr lang="ko-KR">
                <a:latin typeface="+mj-ea"/>
                <a:ea typeface="+mj-ea"/>
              </a:endParaRP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28575"/>
              <a:ext cx="952253" cy="1047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100"/>
                </a:lnSpc>
              </a:pPr>
              <a:endParaRPr>
                <a:latin typeface="+mj-ea"/>
                <a:ea typeface="+mj-ea"/>
              </a:endParaRP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4639110" y="3204980"/>
            <a:ext cx="899344" cy="1046510"/>
            <a:chOff x="0" y="0"/>
            <a:chExt cx="6985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29933"/>
              <a:ext cx="698500" cy="752935"/>
            </a:xfrm>
            <a:custGeom>
              <a:avLst/>
              <a:gdLst/>
              <a:ahLst/>
              <a:cxnLst/>
              <a:rect l="l" t="t" r="r" b="b"/>
              <a:pathLst>
                <a:path w="698500" h="752935">
                  <a:moveTo>
                    <a:pt x="445165" y="25872"/>
                  </a:moveTo>
                  <a:lnTo>
                    <a:pt x="602585" y="117462"/>
                  </a:lnTo>
                  <a:cubicBezTo>
                    <a:pt x="661968" y="152012"/>
                    <a:pt x="698500" y="215532"/>
                    <a:pt x="698500" y="284235"/>
                  </a:cubicBezTo>
                  <a:lnTo>
                    <a:pt x="698500" y="468699"/>
                  </a:lnTo>
                  <a:cubicBezTo>
                    <a:pt x="698500" y="537402"/>
                    <a:pt x="661968" y="600922"/>
                    <a:pt x="602585" y="635472"/>
                  </a:cubicBezTo>
                  <a:lnTo>
                    <a:pt x="445165" y="727062"/>
                  </a:lnTo>
                  <a:cubicBezTo>
                    <a:pt x="385874" y="761558"/>
                    <a:pt x="312626" y="761558"/>
                    <a:pt x="253335" y="727062"/>
                  </a:cubicBezTo>
                  <a:lnTo>
                    <a:pt x="95915" y="635472"/>
                  </a:lnTo>
                  <a:cubicBezTo>
                    <a:pt x="36532" y="600922"/>
                    <a:pt x="0" y="537402"/>
                    <a:pt x="0" y="468699"/>
                  </a:cubicBezTo>
                  <a:lnTo>
                    <a:pt x="0" y="284235"/>
                  </a:lnTo>
                  <a:cubicBezTo>
                    <a:pt x="0" y="215532"/>
                    <a:pt x="36532" y="152012"/>
                    <a:pt x="95915" y="117462"/>
                  </a:cubicBezTo>
                  <a:lnTo>
                    <a:pt x="253335" y="25872"/>
                  </a:lnTo>
                  <a:cubicBezTo>
                    <a:pt x="312626" y="-8624"/>
                    <a:pt x="385874" y="-8624"/>
                    <a:pt x="445165" y="25872"/>
                  </a:cubicBezTo>
                  <a:close/>
                </a:path>
              </a:pathLst>
            </a:custGeom>
            <a:solidFill>
              <a:srgbClr val="590E52"/>
            </a:solidFill>
          </p:spPr>
          <p:txBody>
            <a:bodyPr/>
            <a:lstStyle/>
            <a:p>
              <a:endParaRPr lang="ko-KR">
                <a:latin typeface="+mj-ea"/>
                <a:ea typeface="+mj-ea"/>
              </a:endParaRP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168275"/>
              <a:ext cx="698500" cy="504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100"/>
                </a:lnSpc>
              </a:pPr>
              <a:endParaRPr>
                <a:latin typeface="+mj-ea"/>
                <a:ea typeface="+mj-ea"/>
              </a:endParaRP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-674710" y="8498591"/>
            <a:ext cx="19281670" cy="2271793"/>
            <a:chOff x="0" y="0"/>
            <a:chExt cx="5078300" cy="598332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5078300" cy="598332"/>
            </a:xfrm>
            <a:custGeom>
              <a:avLst/>
              <a:gdLst/>
              <a:ahLst/>
              <a:cxnLst/>
              <a:rect l="l" t="t" r="r" b="b"/>
              <a:pathLst>
                <a:path w="5078300" h="598332">
                  <a:moveTo>
                    <a:pt x="0" y="0"/>
                  </a:moveTo>
                  <a:lnTo>
                    <a:pt x="5078300" y="0"/>
                  </a:lnTo>
                  <a:lnTo>
                    <a:pt x="5078300" y="598332"/>
                  </a:lnTo>
                  <a:lnTo>
                    <a:pt x="0" y="598332"/>
                  </a:lnTo>
                  <a:close/>
                </a:path>
              </a:pathLst>
            </a:custGeom>
            <a:gradFill rotWithShape="1">
              <a:gsLst>
                <a:gs pos="0">
                  <a:srgbClr val="649CDC">
                    <a:alpha val="100000"/>
                  </a:srgbClr>
                </a:gs>
                <a:gs pos="100000">
                  <a:srgbClr val="19317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ko-KR">
                <a:latin typeface="+mj-ea"/>
                <a:ea typeface="+mj-ea"/>
              </a:endParaRP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38100"/>
              <a:ext cx="5078300" cy="6364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59"/>
                </a:lnSpc>
              </a:pPr>
              <a:endParaRPr>
                <a:latin typeface="+mj-ea"/>
                <a:ea typeface="+mj-ea"/>
              </a:endParaRPr>
            </a:p>
          </p:txBody>
        </p:sp>
      </p:grpSp>
      <p:sp>
        <p:nvSpPr>
          <p:cNvPr id="31" name="Freeform 31"/>
          <p:cNvSpPr/>
          <p:nvPr/>
        </p:nvSpPr>
        <p:spPr>
          <a:xfrm>
            <a:off x="15193206" y="9043031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7"/>
                </a:lnTo>
                <a:lnTo>
                  <a:pt x="0" y="5542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4" b="-74"/>
            </a:stretch>
          </a:blipFill>
        </p:spPr>
        <p:txBody>
          <a:bodyPr/>
          <a:lstStyle/>
          <a:p>
            <a:endParaRPr lang="ko-KR">
              <a:latin typeface="+mj-ea"/>
              <a:ea typeface="+mj-ea"/>
            </a:endParaRPr>
          </a:p>
        </p:txBody>
      </p:sp>
      <p:sp>
        <p:nvSpPr>
          <p:cNvPr id="32" name="Freeform 32"/>
          <p:cNvSpPr/>
          <p:nvPr/>
        </p:nvSpPr>
        <p:spPr>
          <a:xfrm>
            <a:off x="14745151" y="3392346"/>
            <a:ext cx="684650" cy="631590"/>
          </a:xfrm>
          <a:custGeom>
            <a:avLst/>
            <a:gdLst/>
            <a:ahLst/>
            <a:cxnLst/>
            <a:rect l="l" t="t" r="r" b="b"/>
            <a:pathLst>
              <a:path w="684650" h="631590">
                <a:moveTo>
                  <a:pt x="0" y="0"/>
                </a:moveTo>
                <a:lnTo>
                  <a:pt x="684651" y="0"/>
                </a:lnTo>
                <a:lnTo>
                  <a:pt x="684651" y="631589"/>
                </a:lnTo>
                <a:lnTo>
                  <a:pt x="0" y="63158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>
              <a:latin typeface="+mj-ea"/>
              <a:ea typeface="+mj-ea"/>
            </a:endParaRPr>
          </a:p>
        </p:txBody>
      </p:sp>
      <p:sp>
        <p:nvSpPr>
          <p:cNvPr id="33" name="Freeform 33"/>
          <p:cNvSpPr/>
          <p:nvPr/>
        </p:nvSpPr>
        <p:spPr>
          <a:xfrm>
            <a:off x="6848795" y="3398602"/>
            <a:ext cx="619076" cy="619076"/>
          </a:xfrm>
          <a:custGeom>
            <a:avLst/>
            <a:gdLst/>
            <a:ahLst/>
            <a:cxnLst/>
            <a:rect l="l" t="t" r="r" b="b"/>
            <a:pathLst>
              <a:path w="619076" h="619076">
                <a:moveTo>
                  <a:pt x="0" y="0"/>
                </a:moveTo>
                <a:lnTo>
                  <a:pt x="619076" y="0"/>
                </a:lnTo>
                <a:lnTo>
                  <a:pt x="619076" y="619076"/>
                </a:lnTo>
                <a:lnTo>
                  <a:pt x="0" y="6190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>
              <a:latin typeface="+mj-ea"/>
              <a:ea typeface="+mj-ea"/>
            </a:endParaRPr>
          </a:p>
        </p:txBody>
      </p:sp>
      <p:sp>
        <p:nvSpPr>
          <p:cNvPr id="34" name="Freeform 34"/>
          <p:cNvSpPr/>
          <p:nvPr/>
        </p:nvSpPr>
        <p:spPr>
          <a:xfrm>
            <a:off x="2852441" y="3368484"/>
            <a:ext cx="650250" cy="719502"/>
          </a:xfrm>
          <a:custGeom>
            <a:avLst/>
            <a:gdLst/>
            <a:ahLst/>
            <a:cxnLst/>
            <a:rect l="l" t="t" r="r" b="b"/>
            <a:pathLst>
              <a:path w="650250" h="719502">
                <a:moveTo>
                  <a:pt x="0" y="0"/>
                </a:moveTo>
                <a:lnTo>
                  <a:pt x="650250" y="0"/>
                </a:lnTo>
                <a:lnTo>
                  <a:pt x="650250" y="719502"/>
                </a:lnTo>
                <a:lnTo>
                  <a:pt x="0" y="7195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>
              <a:latin typeface="+mj-ea"/>
              <a:ea typeface="+mj-ea"/>
            </a:endParaRPr>
          </a:p>
        </p:txBody>
      </p:sp>
      <p:sp>
        <p:nvSpPr>
          <p:cNvPr id="35" name="Freeform 35"/>
          <p:cNvSpPr/>
          <p:nvPr/>
        </p:nvSpPr>
        <p:spPr>
          <a:xfrm>
            <a:off x="10809200" y="3375183"/>
            <a:ext cx="634284" cy="665915"/>
          </a:xfrm>
          <a:custGeom>
            <a:avLst/>
            <a:gdLst/>
            <a:ahLst/>
            <a:cxnLst/>
            <a:rect l="l" t="t" r="r" b="b"/>
            <a:pathLst>
              <a:path w="634284" h="665915">
                <a:moveTo>
                  <a:pt x="0" y="0"/>
                </a:moveTo>
                <a:lnTo>
                  <a:pt x="634285" y="0"/>
                </a:lnTo>
                <a:lnTo>
                  <a:pt x="634285" y="665915"/>
                </a:lnTo>
                <a:lnTo>
                  <a:pt x="0" y="6659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>
              <a:latin typeface="+mj-ea"/>
              <a:ea typeface="+mj-ea"/>
            </a:endParaRPr>
          </a:p>
        </p:txBody>
      </p:sp>
      <p:sp>
        <p:nvSpPr>
          <p:cNvPr id="36" name="TextBox 36"/>
          <p:cNvSpPr txBox="1"/>
          <p:nvPr/>
        </p:nvSpPr>
        <p:spPr>
          <a:xfrm>
            <a:off x="1833683" y="4588882"/>
            <a:ext cx="2716843" cy="294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2299"/>
              </a:lnSpc>
            </a:pPr>
            <a:r>
              <a:rPr lang="ko-KR" sz="2299" u="none" baseline="0" dirty="0">
                <a:solidFill>
                  <a:srgbClr val="000000"/>
                </a:solidFill>
                <a:latin typeface="+mj-ea"/>
                <a:ea typeface="+mj-ea"/>
                <a:cs typeface="Calibri (MS) Bold"/>
                <a:sym typeface="Calibri (MS) Bold"/>
              </a:rPr>
              <a:t>지난 프로젝트 검토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6139499" y="4588882"/>
            <a:ext cx="2037669" cy="294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2299"/>
              </a:lnSpc>
            </a:pPr>
            <a:r>
              <a:rPr lang="ko-KR" sz="2299" u="none" baseline="0" dirty="0">
                <a:solidFill>
                  <a:srgbClr val="000000"/>
                </a:solidFill>
                <a:latin typeface="+mj-ea"/>
                <a:ea typeface="+mj-ea"/>
                <a:cs typeface="Calibri (MS) Bold"/>
                <a:sym typeface="Calibri (MS) Bold"/>
              </a:rPr>
              <a:t>질문하기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5779465" y="5322203"/>
            <a:ext cx="2972855" cy="15522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4978" lvl="1" indent="-237489" algn="l" rtl="0">
              <a:lnSpc>
                <a:spcPts val="3079"/>
              </a:lnSpc>
              <a:buFont typeface="Arial"/>
              <a:buChar char="•"/>
            </a:pPr>
            <a:r>
              <a:rPr lang="ko-KR" sz="2199" u="none" baseline="0" dirty="0">
                <a:solidFill>
                  <a:srgbClr val="000000"/>
                </a:solidFill>
                <a:latin typeface="+mj-ea"/>
                <a:ea typeface="+mj-ea"/>
                <a:cs typeface="Calibri (MS)"/>
                <a:sym typeface="Calibri (MS)"/>
              </a:rPr>
              <a:t>새로운 협력 기관 모색?</a:t>
            </a:r>
          </a:p>
          <a:p>
            <a:pPr marL="474978" lvl="1" indent="-237489" algn="l" rtl="0">
              <a:lnSpc>
                <a:spcPts val="3079"/>
              </a:lnSpc>
              <a:buFont typeface="Arial"/>
              <a:buChar char="•"/>
            </a:pPr>
            <a:r>
              <a:rPr lang="ko-KR" sz="2199" u="none" baseline="0" dirty="0">
                <a:solidFill>
                  <a:srgbClr val="000000"/>
                </a:solidFill>
                <a:latin typeface="+mj-ea"/>
                <a:ea typeface="+mj-ea"/>
                <a:cs typeface="Calibri (MS)"/>
                <a:sym typeface="Calibri (MS)"/>
              </a:rPr>
              <a:t>추가 행사?</a:t>
            </a:r>
          </a:p>
          <a:p>
            <a:pPr marL="474978" lvl="1" indent="-237489" algn="l" rtl="0">
              <a:lnSpc>
                <a:spcPts val="3079"/>
              </a:lnSpc>
              <a:buFont typeface="Arial"/>
              <a:buChar char="•"/>
            </a:pPr>
            <a:r>
              <a:rPr lang="ko-KR" sz="2199" u="none" baseline="0" dirty="0">
                <a:solidFill>
                  <a:srgbClr val="000000"/>
                </a:solidFill>
                <a:latin typeface="+mj-ea"/>
                <a:ea typeface="+mj-ea"/>
                <a:cs typeface="Calibri (MS)"/>
                <a:sym typeface="Calibri (MS)"/>
              </a:rPr>
              <a:t>접근성?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9801051" y="4588882"/>
            <a:ext cx="2650582" cy="589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2299"/>
              </a:lnSpc>
            </a:pPr>
            <a:r>
              <a:rPr lang="ko-KR" sz="2299" u="none" baseline="0" dirty="0">
                <a:solidFill>
                  <a:srgbClr val="000000"/>
                </a:solidFill>
                <a:latin typeface="+mj-ea"/>
                <a:ea typeface="+mj-ea"/>
                <a:cs typeface="Calibri (MS) Bold"/>
                <a:sym typeface="Calibri (MS) Bold"/>
              </a:rPr>
              <a:t>창의적으로 생각하기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3729055" y="4588882"/>
            <a:ext cx="2716843" cy="294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2299"/>
              </a:lnSpc>
            </a:pPr>
            <a:r>
              <a:rPr lang="ko-KR" sz="2299" u="none" baseline="0" dirty="0">
                <a:solidFill>
                  <a:srgbClr val="000000"/>
                </a:solidFill>
                <a:latin typeface="+mj-ea"/>
                <a:ea typeface="+mj-ea"/>
                <a:cs typeface="Calibri (MS) Bold"/>
                <a:sym typeface="Calibri (MS) Bold"/>
              </a:rPr>
              <a:t>멘토링 고려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385856" y="1297890"/>
            <a:ext cx="15516287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0">
              <a:lnSpc>
                <a:spcPts val="7799"/>
              </a:lnSpc>
            </a:pPr>
            <a:r>
              <a:rPr lang="ko-KR" altLang="en-US" sz="6500" u="none" baseline="0" dirty="0">
                <a:solidFill>
                  <a:srgbClr val="A53795"/>
                </a:solidFill>
                <a:latin typeface="+mj-ea"/>
                <a:ea typeface="+mj-ea"/>
                <a:cs typeface="Effra 2"/>
                <a:sym typeface="Effra 2"/>
              </a:rPr>
              <a:t>프로젝트</a:t>
            </a:r>
            <a:r>
              <a:rPr lang="ko-KR" sz="6500" u="none" baseline="0" dirty="0">
                <a:solidFill>
                  <a:srgbClr val="A53795"/>
                </a:solidFill>
                <a:latin typeface="+mj-ea"/>
                <a:ea typeface="+mj-ea"/>
                <a:cs typeface="Effra 2"/>
                <a:sym typeface="Effra 2"/>
              </a:rPr>
              <a:t> 범위 확대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714785" y="5322203"/>
            <a:ext cx="2957727" cy="115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4978" lvl="1" indent="-237489" algn="l" rtl="0">
              <a:lnSpc>
                <a:spcPts val="3079"/>
              </a:lnSpc>
              <a:buFont typeface="Arial"/>
              <a:buChar char="•"/>
            </a:pPr>
            <a:r>
              <a:rPr lang="ko-KR" sz="2199" u="none" baseline="0" dirty="0">
                <a:solidFill>
                  <a:srgbClr val="000000"/>
                </a:solidFill>
                <a:latin typeface="+mj-ea"/>
                <a:ea typeface="+mj-ea"/>
                <a:cs typeface="Calibri (MS)"/>
                <a:sym typeface="Calibri (MS)"/>
              </a:rPr>
              <a:t>어떤 점이 효과적이었나?</a:t>
            </a:r>
          </a:p>
          <a:p>
            <a:pPr marL="474978" lvl="1" indent="-237489" algn="l" rtl="0">
              <a:lnSpc>
                <a:spcPts val="3079"/>
              </a:lnSpc>
              <a:buFont typeface="Arial"/>
              <a:buChar char="•"/>
            </a:pPr>
            <a:r>
              <a:rPr lang="ko-KR" sz="2199" u="none" baseline="0" dirty="0">
                <a:solidFill>
                  <a:srgbClr val="000000"/>
                </a:solidFill>
                <a:latin typeface="+mj-ea"/>
                <a:ea typeface="+mj-ea"/>
                <a:cs typeface="Calibri (MS)"/>
                <a:sym typeface="Calibri (MS)"/>
              </a:rPr>
              <a:t>부족한 부분 파악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9535382" y="5254654"/>
            <a:ext cx="3264198" cy="19498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4978" lvl="1" indent="-237489" algn="l" rtl="0">
              <a:lnSpc>
                <a:spcPts val="3079"/>
              </a:lnSpc>
              <a:buFont typeface="Arial"/>
              <a:buChar char="•"/>
            </a:pPr>
            <a:r>
              <a:rPr lang="ko-KR" sz="2199" u="none" baseline="0" dirty="0">
                <a:solidFill>
                  <a:srgbClr val="000000"/>
                </a:solidFill>
                <a:latin typeface="+mj-ea"/>
                <a:ea typeface="+mj-ea"/>
                <a:cs typeface="Calibri (MS)"/>
                <a:sym typeface="Calibri (MS)"/>
              </a:rPr>
              <a:t>어떻게 하면 더 의미 있는 경험이 될 수 있을까?</a:t>
            </a:r>
          </a:p>
          <a:p>
            <a:pPr marL="474978" lvl="1" indent="-237489" algn="l" rtl="0">
              <a:lnSpc>
                <a:spcPts val="3079"/>
              </a:lnSpc>
              <a:buFont typeface="Arial"/>
              <a:buChar char="•"/>
            </a:pPr>
            <a:r>
              <a:rPr lang="ko-KR" sz="2199" u="none" baseline="0" dirty="0">
                <a:solidFill>
                  <a:srgbClr val="000000"/>
                </a:solidFill>
                <a:latin typeface="+mj-ea"/>
                <a:ea typeface="+mj-ea"/>
                <a:cs typeface="Calibri (MS)"/>
                <a:sym typeface="Calibri (MS)"/>
              </a:rPr>
              <a:t>출석을 장려하는 방법은?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3636278" y="5322203"/>
            <a:ext cx="2809620" cy="757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4978" lvl="1" indent="-237489" algn="l" rtl="0">
              <a:lnSpc>
                <a:spcPts val="3079"/>
              </a:lnSpc>
              <a:buFont typeface="Arial"/>
              <a:buChar char="•"/>
            </a:pPr>
            <a:r>
              <a:rPr lang="ko-KR" sz="2199" u="none" baseline="0" dirty="0">
                <a:solidFill>
                  <a:srgbClr val="000000"/>
                </a:solidFill>
                <a:latin typeface="+mj-ea"/>
                <a:ea typeface="+mj-ea"/>
                <a:cs typeface="Calibri (MS)"/>
                <a:sym typeface="Calibri (MS)"/>
              </a:rPr>
              <a:t>다른 클럽과의 협력!</a:t>
            </a:r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563178" y="7349120"/>
            <a:ext cx="11161644" cy="5190164"/>
          </a:xfrm>
          <a:custGeom>
            <a:avLst/>
            <a:gdLst/>
            <a:ahLst/>
            <a:cxnLst/>
            <a:rect l="l" t="t" r="r" b="b"/>
            <a:pathLst>
              <a:path w="11161644" h="5190164">
                <a:moveTo>
                  <a:pt x="0" y="0"/>
                </a:moveTo>
                <a:lnTo>
                  <a:pt x="11161644" y="0"/>
                </a:lnTo>
                <a:lnTo>
                  <a:pt x="11161644" y="5190164"/>
                </a:lnTo>
                <a:lnTo>
                  <a:pt x="0" y="51901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5944879" y="2416373"/>
            <a:ext cx="6398241" cy="6274275"/>
          </a:xfrm>
          <a:custGeom>
            <a:avLst/>
            <a:gdLst/>
            <a:ahLst/>
            <a:cxnLst/>
            <a:rect l="l" t="t" r="r" b="b"/>
            <a:pathLst>
              <a:path w="6398241" h="6274275">
                <a:moveTo>
                  <a:pt x="0" y="0"/>
                </a:moveTo>
                <a:lnTo>
                  <a:pt x="6398242" y="0"/>
                </a:lnTo>
                <a:lnTo>
                  <a:pt x="6398242" y="6274276"/>
                </a:lnTo>
                <a:lnTo>
                  <a:pt x="0" y="62742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5193206" y="9043031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7"/>
                </a:lnTo>
                <a:lnTo>
                  <a:pt x="0" y="55421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98" r="-198"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16000" y="2952153"/>
            <a:ext cx="4316448" cy="4316448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>
            <a:off x="12049977" y="2231932"/>
            <a:ext cx="2674845" cy="1009754"/>
          </a:xfrm>
          <a:custGeom>
            <a:avLst/>
            <a:gdLst/>
            <a:ahLst/>
            <a:cxnLst/>
            <a:rect l="l" t="t" r="r" b="b"/>
            <a:pathLst>
              <a:path w="2674845" h="1009754">
                <a:moveTo>
                  <a:pt x="0" y="0"/>
                </a:moveTo>
                <a:lnTo>
                  <a:pt x="2674845" y="0"/>
                </a:lnTo>
                <a:lnTo>
                  <a:pt x="2674845" y="1009754"/>
                </a:lnTo>
                <a:lnTo>
                  <a:pt x="0" y="1009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4051063" y="7153051"/>
            <a:ext cx="941855" cy="1043665"/>
          </a:xfrm>
          <a:custGeom>
            <a:avLst/>
            <a:gdLst/>
            <a:ahLst/>
            <a:cxnLst/>
            <a:rect l="l" t="t" r="r" b="b"/>
            <a:pathLst>
              <a:path w="941855" h="1043665">
                <a:moveTo>
                  <a:pt x="0" y="0"/>
                </a:moveTo>
                <a:lnTo>
                  <a:pt x="941855" y="0"/>
                </a:lnTo>
                <a:lnTo>
                  <a:pt x="941855" y="1043665"/>
                </a:lnTo>
                <a:lnTo>
                  <a:pt x="0" y="104366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r="-305078"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2280408" y="3526776"/>
            <a:ext cx="3331522" cy="975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8400"/>
              </a:lnSpc>
            </a:pPr>
            <a:r>
              <a:rPr lang="ko-KR" sz="6000" u="none" baseline="0" dirty="0">
                <a:solidFill>
                  <a:srgbClr val="009CA7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 (MS) Bold"/>
                <a:sym typeface="Calibri (MS) Bold"/>
              </a:rPr>
              <a:t>다함께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21337" y="268286"/>
            <a:ext cx="17445325" cy="13009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11199"/>
              </a:lnSpc>
            </a:pPr>
            <a:r>
              <a:rPr lang="ko-KR" sz="7999" u="none" baseline="0" dirty="0">
                <a:solidFill>
                  <a:srgbClr val="A53795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Effra 2"/>
                <a:sym typeface="Effra 2"/>
              </a:rPr>
              <a:t>'원대한 목표(Big Goal)'를 향한 여정!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677322" y="4667686"/>
            <a:ext cx="3934608" cy="1615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4200"/>
              </a:lnSpc>
            </a:pPr>
            <a:r>
              <a:rPr lang="ko-KR" sz="3000" b="0" i="1" u="none" baseline="0" dirty="0">
                <a:solidFill>
                  <a:srgbClr val="FFCF0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 (MS) Italics"/>
                <a:sym typeface="Calibri (MS) Italics"/>
              </a:rPr>
              <a:t>SIA</a:t>
            </a:r>
          </a:p>
          <a:p>
            <a:pPr algn="ctr" rtl="0">
              <a:lnSpc>
                <a:spcPts val="4200"/>
              </a:lnSpc>
            </a:pPr>
            <a:r>
              <a:rPr lang="ko-KR" sz="3000" b="0" i="1" u="none" baseline="0" dirty="0" err="1">
                <a:solidFill>
                  <a:srgbClr val="FFCF0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 (MS) Italics"/>
                <a:sym typeface="Calibri (MS) Italics"/>
              </a:rPr>
              <a:t>리전</a:t>
            </a:r>
            <a:endParaRPr lang="en-US" altLang="ko-KR" sz="3000" i="1" dirty="0">
              <a:solidFill>
                <a:srgbClr val="FFCF06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Calibri (MS) Italics"/>
              <a:sym typeface="Calibri (MS) Italics"/>
            </a:endParaRPr>
          </a:p>
          <a:p>
            <a:pPr algn="ctr" rtl="0">
              <a:lnSpc>
                <a:spcPts val="4200"/>
              </a:lnSpc>
            </a:pPr>
            <a:r>
              <a:rPr lang="ko-KR" sz="3000" b="0" i="1" u="none" baseline="0" dirty="0">
                <a:solidFill>
                  <a:srgbClr val="FFCF0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 (MS) Italics"/>
                <a:sym typeface="Calibri (MS) Italics"/>
              </a:rPr>
              <a:t>클럽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4578646" y="1778624"/>
            <a:ext cx="2591156" cy="1410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3000"/>
              </a:lnSpc>
            </a:pPr>
            <a:r>
              <a:rPr lang="ko-KR" sz="3000" u="none" baseline="0" dirty="0">
                <a:solidFill>
                  <a:srgbClr val="299BA5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 (MS) Bold"/>
                <a:sym typeface="Calibri (MS) Bold"/>
              </a:rPr>
              <a:t>2021 -2031년</a:t>
            </a:r>
          </a:p>
          <a:p>
            <a:pPr algn="ctr" rtl="0">
              <a:lnSpc>
                <a:spcPts val="3999"/>
              </a:lnSpc>
            </a:pPr>
            <a:r>
              <a:rPr lang="ko-KR" sz="3999" u="none" baseline="0" dirty="0">
                <a:solidFill>
                  <a:srgbClr val="299BA5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 (MS) Bold"/>
                <a:sym typeface="Calibri (MS) Bold"/>
              </a:rPr>
              <a:t>원대한 목표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5125615" y="7267348"/>
            <a:ext cx="2414661" cy="500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3899"/>
              </a:lnSpc>
            </a:pPr>
            <a:r>
              <a:rPr lang="ko-KR" sz="3899" u="none" baseline="0" dirty="0" err="1">
                <a:solidFill>
                  <a:srgbClr val="29337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 (MS) Bold"/>
                <a:sym typeface="Calibri (MS) Bold"/>
              </a:rPr>
              <a:t>x</a:t>
            </a:r>
            <a:r>
              <a:rPr lang="ko-KR" sz="3899" u="none" baseline="0" dirty="0">
                <a:solidFill>
                  <a:srgbClr val="29337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 (MS) Bold"/>
                <a:sym typeface="Calibri (MS) Bold"/>
              </a:rPr>
              <a:t> 500,000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4992918" y="7861708"/>
            <a:ext cx="2873396" cy="410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1599"/>
              </a:lnSpc>
            </a:pPr>
            <a:r>
              <a:rPr lang="ko-KR" sz="1599" u="none" baseline="0" dirty="0">
                <a:solidFill>
                  <a:srgbClr val="293374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 (MS) Bold"/>
                <a:sym typeface="Calibri (MS) Bold"/>
              </a:rPr>
              <a:t>꿈을 실현하기 위한 역량을 갖출 소녀의 수</a:t>
            </a:r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10287000"/>
                </a:moveTo>
                <a:lnTo>
                  <a:pt x="18288000" y="10287000"/>
                </a:lnTo>
                <a:lnTo>
                  <a:pt x="18288000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3"/>
            <a:stretch>
              <a:fillRect t="-30739" r="-17743" b="-8808"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1195102" y="4637829"/>
            <a:ext cx="15897797" cy="4318423"/>
            <a:chOff x="0" y="0"/>
            <a:chExt cx="4187074" cy="11373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187074" cy="1137362"/>
            </a:xfrm>
            <a:custGeom>
              <a:avLst/>
              <a:gdLst/>
              <a:ahLst/>
              <a:cxnLst/>
              <a:rect l="l" t="t" r="r" b="b"/>
              <a:pathLst>
                <a:path w="4187074" h="1137362">
                  <a:moveTo>
                    <a:pt x="24836" y="0"/>
                  </a:moveTo>
                  <a:lnTo>
                    <a:pt x="4162238" y="0"/>
                  </a:lnTo>
                  <a:cubicBezTo>
                    <a:pt x="4175954" y="0"/>
                    <a:pt x="4187074" y="11119"/>
                    <a:pt x="4187074" y="24836"/>
                  </a:cubicBezTo>
                  <a:lnTo>
                    <a:pt x="4187074" y="1112526"/>
                  </a:lnTo>
                  <a:cubicBezTo>
                    <a:pt x="4187074" y="1119113"/>
                    <a:pt x="4184457" y="1125431"/>
                    <a:pt x="4179800" y="1130088"/>
                  </a:cubicBezTo>
                  <a:cubicBezTo>
                    <a:pt x="4175142" y="1134746"/>
                    <a:pt x="4168825" y="1137362"/>
                    <a:pt x="4162238" y="1137362"/>
                  </a:cubicBezTo>
                  <a:lnTo>
                    <a:pt x="24836" y="1137362"/>
                  </a:lnTo>
                  <a:cubicBezTo>
                    <a:pt x="18249" y="1137362"/>
                    <a:pt x="11932" y="1134746"/>
                    <a:pt x="7274" y="1130088"/>
                  </a:cubicBezTo>
                  <a:cubicBezTo>
                    <a:pt x="2617" y="1125431"/>
                    <a:pt x="0" y="1119113"/>
                    <a:pt x="0" y="1112526"/>
                  </a:cubicBezTo>
                  <a:lnTo>
                    <a:pt x="0" y="24836"/>
                  </a:lnTo>
                  <a:cubicBezTo>
                    <a:pt x="0" y="18249"/>
                    <a:pt x="2617" y="11932"/>
                    <a:pt x="7274" y="7274"/>
                  </a:cubicBezTo>
                  <a:cubicBezTo>
                    <a:pt x="11932" y="2617"/>
                    <a:pt x="18249" y="0"/>
                    <a:pt x="24836" y="0"/>
                  </a:cubicBezTo>
                  <a:close/>
                </a:path>
              </a:pathLst>
            </a:custGeom>
            <a:solidFill>
              <a:srgbClr val="293374"/>
            </a:solidFill>
          </p:spPr>
          <p:txBody>
            <a:bodyPr/>
            <a:lstStyle/>
            <a:p>
              <a:endParaRPr lang="ko-KR" dirty="0">
                <a:latin typeface="Malgun Gothic" panose="020B0503020000020004" pitchFamily="34" charset="-127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4187074" cy="11373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299"/>
                </a:lnSpc>
              </a:pPr>
              <a:endParaRPr dirty="0">
                <a:latin typeface="Malgun Gothic" panose="020B0503020000020004" pitchFamily="34" charset="-127"/>
              </a:endParaRPr>
            </a:p>
          </p:txBody>
        </p:sp>
      </p:grpSp>
      <p:sp>
        <p:nvSpPr>
          <p:cNvPr id="6" name="Freeform 6"/>
          <p:cNvSpPr/>
          <p:nvPr/>
        </p:nvSpPr>
        <p:spPr>
          <a:xfrm>
            <a:off x="1195102" y="1503984"/>
            <a:ext cx="15897797" cy="5564229"/>
          </a:xfrm>
          <a:custGeom>
            <a:avLst/>
            <a:gdLst/>
            <a:ahLst/>
            <a:cxnLst/>
            <a:rect l="l" t="t" r="r" b="b"/>
            <a:pathLst>
              <a:path w="15897797" h="5564229">
                <a:moveTo>
                  <a:pt x="0" y="0"/>
                </a:moveTo>
                <a:lnTo>
                  <a:pt x="15897796" y="0"/>
                </a:lnTo>
                <a:lnTo>
                  <a:pt x="15897796" y="5564229"/>
                </a:lnTo>
                <a:lnTo>
                  <a:pt x="0" y="55642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98000"/>
            </a:blip>
            <a:stretch>
              <a:fillRect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7937377" y="9188709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8"/>
                </a:lnTo>
                <a:lnTo>
                  <a:pt x="0" y="5542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4" b="-74"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2566826" y="6796832"/>
            <a:ext cx="13154348" cy="1769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4576"/>
              </a:lnSpc>
            </a:pPr>
            <a:r>
              <a:rPr lang="ko-KR" altLang="en-US" sz="4400" spc="-132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 (MS) Bold"/>
                <a:sym typeface="Calibri (MS) Bold"/>
              </a:rPr>
              <a:t>이름</a:t>
            </a:r>
            <a:endParaRPr lang="ko-KR" sz="4400" u="none" spc="-132" baseline="0" dirty="0">
              <a:solidFill>
                <a:srgbClr val="FFFFFF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Calibri (MS) Bold"/>
              <a:sym typeface="Calibri (MS) Bold"/>
            </a:endParaRPr>
          </a:p>
          <a:p>
            <a:pPr algn="ctr" rtl="0">
              <a:lnSpc>
                <a:spcPts val="4576"/>
              </a:lnSpc>
            </a:pPr>
            <a:r>
              <a:rPr lang="ko-KR" sz="4400" u="none" spc="-132" baseline="0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 (MS) Bold"/>
                <a:sym typeface="Calibri (MS) Bold"/>
              </a:rPr>
              <a:t>직책</a:t>
            </a:r>
          </a:p>
          <a:p>
            <a:pPr algn="ctr" rtl="0">
              <a:lnSpc>
                <a:spcPts val="4576"/>
              </a:lnSpc>
            </a:pPr>
            <a:r>
              <a:rPr lang="ko-KR" sz="4400" u="none" spc="-132" baseline="0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 (MS) Bold"/>
                <a:sym typeface="Calibri (MS) Bold"/>
              </a:rPr>
              <a:t>연락처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144358" y="465630"/>
            <a:ext cx="13154348" cy="666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5200"/>
              </a:lnSpc>
            </a:pPr>
            <a:r>
              <a:rPr lang="ko-KR" sz="5000" u="none" spc="-150" baseline="0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 (MS) Bold"/>
                <a:sym typeface="Calibri (MS) Bold"/>
              </a:rPr>
              <a:t>감사합니다</a:t>
            </a: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203709" flipH="1">
            <a:off x="8477269" y="69379"/>
            <a:ext cx="13417146" cy="10148242"/>
          </a:xfrm>
          <a:custGeom>
            <a:avLst/>
            <a:gdLst/>
            <a:ahLst/>
            <a:cxnLst/>
            <a:rect l="l" t="t" r="r" b="b"/>
            <a:pathLst>
              <a:path w="13417146" h="10148242">
                <a:moveTo>
                  <a:pt x="13417146" y="0"/>
                </a:moveTo>
                <a:lnTo>
                  <a:pt x="0" y="0"/>
                </a:lnTo>
                <a:lnTo>
                  <a:pt x="0" y="10148242"/>
                </a:lnTo>
                <a:lnTo>
                  <a:pt x="13417146" y="10148242"/>
                </a:lnTo>
                <a:lnTo>
                  <a:pt x="1341714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9834863" y="957626"/>
            <a:ext cx="7424437" cy="7424437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-24976" r="-26482" b="-1004"/>
              </a:stretch>
            </a:blipFill>
          </p:spPr>
          <p:txBody>
            <a:bodyPr/>
            <a:lstStyle/>
            <a:p>
              <a:endParaRPr lang="ko-KR" dirty="0">
                <a:latin typeface="Malgun Gothic" panose="020B0503020000020004" pitchFamily="34" charset="-127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15193206" y="9043031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7"/>
                </a:lnTo>
                <a:lnTo>
                  <a:pt x="0" y="55421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4" b="-74"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5009018" y="3289624"/>
            <a:ext cx="1462312" cy="1266728"/>
          </a:xfrm>
          <a:custGeom>
            <a:avLst/>
            <a:gdLst/>
            <a:ahLst/>
            <a:cxnLst/>
            <a:rect l="l" t="t" r="r" b="b"/>
            <a:pathLst>
              <a:path w="1462312" h="1266728">
                <a:moveTo>
                  <a:pt x="0" y="0"/>
                </a:moveTo>
                <a:lnTo>
                  <a:pt x="1462312" y="0"/>
                </a:lnTo>
                <a:lnTo>
                  <a:pt x="1462312" y="1266728"/>
                </a:lnTo>
                <a:lnTo>
                  <a:pt x="0" y="12667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151" r="-151"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2024026" y="1028700"/>
            <a:ext cx="6669384" cy="2542703"/>
          </a:xfrm>
          <a:custGeom>
            <a:avLst/>
            <a:gdLst/>
            <a:ahLst/>
            <a:cxnLst/>
            <a:rect l="l" t="t" r="r" b="b"/>
            <a:pathLst>
              <a:path w="6669384" h="2542703">
                <a:moveTo>
                  <a:pt x="0" y="0"/>
                </a:moveTo>
                <a:lnTo>
                  <a:pt x="6669384" y="0"/>
                </a:lnTo>
                <a:lnTo>
                  <a:pt x="6669384" y="2542703"/>
                </a:lnTo>
                <a:lnTo>
                  <a:pt x="0" y="2542703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-1071944" y="4092575"/>
            <a:ext cx="12861324" cy="18817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</a:pPr>
            <a:r>
              <a:rPr lang="ko-KR" altLang="ko-KR" sz="5499" dirty="0">
                <a:solidFill>
                  <a:srgbClr val="299BA5"/>
                </a:solidFill>
                <a:latin typeface="+mj-ea"/>
                <a:ea typeface="+mj-ea"/>
                <a:cs typeface="Calibri (MS)"/>
                <a:sym typeface="Calibri (MS)"/>
              </a:rPr>
              <a:t>2015</a:t>
            </a:r>
            <a:r>
              <a:rPr lang="ko-KR" altLang="en-US" sz="5499" dirty="0">
                <a:solidFill>
                  <a:srgbClr val="299BA5"/>
                </a:solidFill>
                <a:latin typeface="+mj-ea"/>
                <a:ea typeface="+mj-ea"/>
                <a:cs typeface="Calibri (MS)"/>
                <a:sym typeface="Calibri (MS)"/>
              </a:rPr>
              <a:t>년부터</a:t>
            </a:r>
            <a:endParaRPr lang="ko-KR" altLang="ko-KR" sz="5499" dirty="0">
              <a:solidFill>
                <a:srgbClr val="299BA5"/>
              </a:solidFill>
              <a:latin typeface="+mj-ea"/>
              <a:ea typeface="+mj-ea"/>
              <a:cs typeface="Calibri (MS)"/>
              <a:sym typeface="Calibri (MS)"/>
            </a:endParaRPr>
          </a:p>
          <a:p>
            <a:pPr algn="ctr" rtl="0">
              <a:lnSpc>
                <a:spcPts val="7699"/>
              </a:lnSpc>
            </a:pPr>
            <a:r>
              <a:rPr lang="ko-KR" sz="5499" u="none" baseline="0" dirty="0">
                <a:solidFill>
                  <a:srgbClr val="299BA5"/>
                </a:solidFill>
                <a:latin typeface="+mj-ea"/>
                <a:ea typeface="+mj-ea"/>
                <a:cs typeface="Calibri (MS)"/>
                <a:sym typeface="Calibri (MS)"/>
              </a:rPr>
              <a:t>지원</a:t>
            </a:r>
            <a:r>
              <a:rPr lang="ko-KR" altLang="en-US" sz="5499" u="none" baseline="0" dirty="0">
                <a:solidFill>
                  <a:srgbClr val="299BA5"/>
                </a:solidFill>
                <a:latin typeface="+mj-ea"/>
                <a:ea typeface="+mj-ea"/>
                <a:cs typeface="Calibri (MS)"/>
                <a:sym typeface="Calibri (MS)"/>
              </a:rPr>
              <a:t>받은</a:t>
            </a:r>
            <a:r>
              <a:rPr lang="ko-KR" sz="5499" u="none" baseline="0" dirty="0">
                <a:solidFill>
                  <a:srgbClr val="299BA5"/>
                </a:solidFill>
                <a:latin typeface="+mj-ea"/>
                <a:ea typeface="+mj-ea"/>
                <a:cs typeface="Calibri (MS)"/>
                <a:sym typeface="Calibri (MS)"/>
              </a:rPr>
              <a:t> 소녀</a:t>
            </a:r>
            <a:r>
              <a:rPr lang="ko-KR" altLang="en-US" sz="5499" u="none" baseline="0" dirty="0">
                <a:solidFill>
                  <a:srgbClr val="299BA5"/>
                </a:solidFill>
                <a:latin typeface="+mj-ea"/>
                <a:ea typeface="+mj-ea"/>
                <a:cs typeface="Calibri (MS)"/>
                <a:sym typeface="Calibri (MS)"/>
              </a:rPr>
              <a:t>의</a:t>
            </a:r>
            <a:r>
              <a:rPr lang="ko-KR" sz="5499" u="none" baseline="0" dirty="0">
                <a:solidFill>
                  <a:srgbClr val="299BA5"/>
                </a:solidFill>
                <a:latin typeface="+mj-ea"/>
                <a:ea typeface="+mj-ea"/>
                <a:cs typeface="Calibri (MS)"/>
                <a:sym typeface="Calibri (MS)"/>
              </a:rPr>
              <a:t> 수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663570" y="6400914"/>
            <a:ext cx="8153208" cy="1433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11999"/>
              </a:lnSpc>
            </a:pPr>
            <a:r>
              <a:rPr lang="ko-KR" sz="9999" u="none" baseline="0" dirty="0">
                <a:solidFill>
                  <a:srgbClr val="293374"/>
                </a:solidFill>
                <a:latin typeface="+mj-ea"/>
                <a:ea typeface="+mj-ea"/>
                <a:cs typeface="Effra 2"/>
                <a:sym typeface="Effra 2"/>
              </a:rPr>
              <a:t>162,000명</a:t>
            </a:r>
            <a:r>
              <a:rPr lang="ko-KR" sz="9999" u="none" baseline="0" dirty="0">
                <a:solidFill>
                  <a:srgbClr val="29337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Effra 2"/>
                <a:sym typeface="Effra 2"/>
              </a:rPr>
              <a:t>+</a:t>
            </a: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563178" y="7337473"/>
            <a:ext cx="11161644" cy="5190164"/>
          </a:xfrm>
          <a:custGeom>
            <a:avLst/>
            <a:gdLst/>
            <a:ahLst/>
            <a:cxnLst/>
            <a:rect l="l" t="t" r="r" b="b"/>
            <a:pathLst>
              <a:path w="11161644" h="5190164">
                <a:moveTo>
                  <a:pt x="0" y="0"/>
                </a:moveTo>
                <a:lnTo>
                  <a:pt x="11161644" y="0"/>
                </a:lnTo>
                <a:lnTo>
                  <a:pt x="11161644" y="5190165"/>
                </a:lnTo>
                <a:lnTo>
                  <a:pt x="0" y="51901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5193206" y="9043031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7"/>
                </a:lnTo>
                <a:lnTo>
                  <a:pt x="0" y="5542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98" r="-198"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421337" y="268286"/>
            <a:ext cx="17445325" cy="1300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11199"/>
              </a:lnSpc>
            </a:pPr>
            <a:r>
              <a:rPr lang="ko-KR" sz="7999" u="none" baseline="0" dirty="0">
                <a:solidFill>
                  <a:srgbClr val="A53795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Effra 2"/>
                <a:sym typeface="Effra 2"/>
              </a:rPr>
              <a:t>'</a:t>
            </a:r>
            <a:r>
              <a:rPr lang="ko-KR" sz="7999" u="none" baseline="0" dirty="0">
                <a:solidFill>
                  <a:srgbClr val="A53795"/>
                </a:solidFill>
                <a:latin typeface="+mj-ea"/>
                <a:ea typeface="+mj-ea"/>
                <a:cs typeface="Effra 2"/>
                <a:sym typeface="Effra 2"/>
              </a:rPr>
              <a:t>원대한 목표(Big Goal)'를 향한 여정</a:t>
            </a:r>
            <a:r>
              <a:rPr lang="ko-KR" sz="7999" u="none" baseline="0" dirty="0">
                <a:solidFill>
                  <a:srgbClr val="A53795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Effra 2"/>
                <a:sym typeface="Effra 2"/>
              </a:rPr>
              <a:t>!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3474" y="2938657"/>
            <a:ext cx="4316448" cy="431644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7585" y="2933289"/>
            <a:ext cx="4316448" cy="4316448"/>
          </a:xfrm>
          <a:prstGeom prst="rect">
            <a:avLst/>
          </a:prstGeom>
        </p:spPr>
      </p:pic>
      <p:sp>
        <p:nvSpPr>
          <p:cNvPr id="7" name="Freeform 7"/>
          <p:cNvSpPr/>
          <p:nvPr/>
        </p:nvSpPr>
        <p:spPr>
          <a:xfrm rot="-473360">
            <a:off x="6761615" y="2429823"/>
            <a:ext cx="5243674" cy="1979487"/>
          </a:xfrm>
          <a:custGeom>
            <a:avLst/>
            <a:gdLst/>
            <a:ahLst/>
            <a:cxnLst/>
            <a:rect l="l" t="t" r="r" b="b"/>
            <a:pathLst>
              <a:path w="5243674" h="1979487">
                <a:moveTo>
                  <a:pt x="0" y="0"/>
                </a:moveTo>
                <a:lnTo>
                  <a:pt x="5243674" y="0"/>
                </a:lnTo>
                <a:lnTo>
                  <a:pt x="5243674" y="1979487"/>
                </a:lnTo>
                <a:lnTo>
                  <a:pt x="0" y="197948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017176" y="2053279"/>
            <a:ext cx="3856771" cy="6502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0">
              <a:lnSpc>
                <a:spcPts val="5588"/>
              </a:lnSpc>
            </a:pPr>
            <a:r>
              <a:rPr lang="ko-KR" sz="3992" u="none" baseline="0" dirty="0">
                <a:solidFill>
                  <a:srgbClr val="299BA5"/>
                </a:solidFill>
                <a:latin typeface="+mj-ea"/>
                <a:ea typeface="+mj-ea"/>
                <a:cs typeface="Calibri (MS) Bold"/>
                <a:sym typeface="Calibri (MS) Bold"/>
              </a:rPr>
              <a:t>25-26 클럽 연도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247784" y="2122035"/>
            <a:ext cx="3976205" cy="6502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0">
              <a:lnSpc>
                <a:spcPts val="5588"/>
              </a:lnSpc>
            </a:pPr>
            <a:r>
              <a:rPr lang="ko-KR" sz="3992" u="none" baseline="0" dirty="0">
                <a:solidFill>
                  <a:srgbClr val="299BA5"/>
                </a:solidFill>
                <a:latin typeface="+mj-ea"/>
                <a:ea typeface="+mj-ea"/>
                <a:cs typeface="Calibri (MS) Bold"/>
                <a:sym typeface="Calibri (MS) Bold"/>
              </a:rPr>
              <a:t>30-31 클럽 연도</a:t>
            </a: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81879" y="-160766"/>
            <a:ext cx="19281670" cy="2150108"/>
            <a:chOff x="0" y="0"/>
            <a:chExt cx="5078300" cy="56628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078300" cy="566284"/>
            </a:xfrm>
            <a:custGeom>
              <a:avLst/>
              <a:gdLst/>
              <a:ahLst/>
              <a:cxnLst/>
              <a:rect l="l" t="t" r="r" b="b"/>
              <a:pathLst>
                <a:path w="5078300" h="566284">
                  <a:moveTo>
                    <a:pt x="0" y="0"/>
                  </a:moveTo>
                  <a:lnTo>
                    <a:pt x="5078300" y="0"/>
                  </a:lnTo>
                  <a:lnTo>
                    <a:pt x="5078300" y="566284"/>
                  </a:lnTo>
                  <a:lnTo>
                    <a:pt x="0" y="566284"/>
                  </a:lnTo>
                  <a:close/>
                </a:path>
              </a:pathLst>
            </a:custGeom>
            <a:gradFill rotWithShape="1">
              <a:gsLst>
                <a:gs pos="0">
                  <a:srgbClr val="649CDC">
                    <a:alpha val="100000"/>
                  </a:srgbClr>
                </a:gs>
                <a:gs pos="100000">
                  <a:srgbClr val="19317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ko-KR" dirty="0">
                <a:latin typeface="Malgun Gothic" panose="020B0503020000020004" pitchFamily="34" charset="-127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078300" cy="6043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59"/>
                </a:lnSpc>
              </a:pPr>
              <a:endParaRPr dirty="0">
                <a:latin typeface="Malgun Gothic" panose="020B0503020000020004" pitchFamily="34" charset="-127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002627" y="0"/>
            <a:ext cx="6445425" cy="10287000"/>
            <a:chOff x="0" y="0"/>
            <a:chExt cx="8593900" cy="13716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593949" cy="13715930"/>
            </a:xfrm>
            <a:custGeom>
              <a:avLst/>
              <a:gdLst/>
              <a:ahLst/>
              <a:cxnLst/>
              <a:rect l="l" t="t" r="r" b="b"/>
              <a:pathLst>
                <a:path w="8593949" h="13715930">
                  <a:moveTo>
                    <a:pt x="0" y="0"/>
                  </a:moveTo>
                  <a:lnTo>
                    <a:pt x="8593949" y="0"/>
                  </a:lnTo>
                  <a:lnTo>
                    <a:pt x="8593949" y="13715930"/>
                  </a:lnTo>
                  <a:lnTo>
                    <a:pt x="0" y="137159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9604" t="-3676" r="-14837"/>
              </a:stretch>
            </a:blipFill>
          </p:spPr>
          <p:txBody>
            <a:bodyPr/>
            <a:lstStyle/>
            <a:p>
              <a:endParaRPr lang="ko-KR" dirty="0">
                <a:latin typeface="Malgun Gothic" panose="020B0503020000020004" pitchFamily="34" charset="-127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5193206" y="9043031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7"/>
                </a:lnTo>
                <a:lnTo>
                  <a:pt x="0" y="5542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4" b="-74"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grpSp>
        <p:nvGrpSpPr>
          <p:cNvPr id="8" name="Group 8"/>
          <p:cNvGrpSpPr/>
          <p:nvPr/>
        </p:nvGrpSpPr>
        <p:grpSpPr>
          <a:xfrm rot="5400000">
            <a:off x="597443" y="3130337"/>
            <a:ext cx="500647" cy="438066"/>
            <a:chOff x="0" y="0"/>
            <a:chExt cx="812800" cy="711200"/>
          </a:xfrm>
        </p:grpSpPr>
        <p:sp>
          <p:nvSpPr>
            <p:cNvPr id="9" name="Freeform 9"/>
            <p:cNvSpPr/>
            <p:nvPr/>
          </p:nvSpPr>
          <p:spPr>
            <a:xfrm>
              <a:off x="64898" y="89740"/>
              <a:ext cx="683004" cy="621460"/>
            </a:xfrm>
            <a:custGeom>
              <a:avLst/>
              <a:gdLst/>
              <a:ahLst/>
              <a:cxnLst/>
              <a:rect l="l" t="t" r="r" b="b"/>
              <a:pathLst>
                <a:path w="683004" h="621460">
                  <a:moveTo>
                    <a:pt x="418224" y="44524"/>
                  </a:moveTo>
                  <a:lnTo>
                    <a:pt x="671180" y="487196"/>
                  </a:lnTo>
                  <a:cubicBezTo>
                    <a:pt x="687051" y="514971"/>
                    <a:pt x="686937" y="549095"/>
                    <a:pt x="670881" y="576763"/>
                  </a:cubicBezTo>
                  <a:cubicBezTo>
                    <a:pt x="654824" y="604431"/>
                    <a:pt x="625253" y="621460"/>
                    <a:pt x="593264" y="621460"/>
                  </a:cubicBezTo>
                  <a:lnTo>
                    <a:pt x="89740" y="621460"/>
                  </a:lnTo>
                  <a:cubicBezTo>
                    <a:pt x="57751" y="621460"/>
                    <a:pt x="28180" y="604431"/>
                    <a:pt x="12123" y="576763"/>
                  </a:cubicBezTo>
                  <a:cubicBezTo>
                    <a:pt x="-3933" y="549095"/>
                    <a:pt x="-4047" y="514971"/>
                    <a:pt x="11824" y="487196"/>
                  </a:cubicBezTo>
                  <a:lnTo>
                    <a:pt x="264780" y="44524"/>
                  </a:lnTo>
                  <a:cubicBezTo>
                    <a:pt x="280513" y="16991"/>
                    <a:pt x="309792" y="0"/>
                    <a:pt x="341502" y="0"/>
                  </a:cubicBezTo>
                  <a:cubicBezTo>
                    <a:pt x="373212" y="0"/>
                    <a:pt x="402491" y="16991"/>
                    <a:pt x="418224" y="44524"/>
                  </a:cubicBezTo>
                  <a:close/>
                </a:path>
              </a:pathLst>
            </a:custGeom>
            <a:solidFill>
              <a:srgbClr val="253472">
                <a:alpha val="89804"/>
              </a:srgbClr>
            </a:solidFill>
          </p:spPr>
          <p:txBody>
            <a:bodyPr/>
            <a:lstStyle/>
            <a:p>
              <a:endParaRPr lang="ko-KR" dirty="0">
                <a:latin typeface="Malgun Gothic" panose="020B0503020000020004" pitchFamily="34" charset="-127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 dirty="0">
                <a:latin typeface="Malgun Gothic" panose="020B0503020000020004" pitchFamily="34" charset="-127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 rot="5400000">
            <a:off x="559344" y="5131048"/>
            <a:ext cx="500647" cy="438066"/>
            <a:chOff x="0" y="0"/>
            <a:chExt cx="812800" cy="711200"/>
          </a:xfrm>
        </p:grpSpPr>
        <p:sp>
          <p:nvSpPr>
            <p:cNvPr id="12" name="Freeform 12"/>
            <p:cNvSpPr/>
            <p:nvPr/>
          </p:nvSpPr>
          <p:spPr>
            <a:xfrm>
              <a:off x="64898" y="89740"/>
              <a:ext cx="683004" cy="621460"/>
            </a:xfrm>
            <a:custGeom>
              <a:avLst/>
              <a:gdLst/>
              <a:ahLst/>
              <a:cxnLst/>
              <a:rect l="l" t="t" r="r" b="b"/>
              <a:pathLst>
                <a:path w="683004" h="621460">
                  <a:moveTo>
                    <a:pt x="418224" y="44524"/>
                  </a:moveTo>
                  <a:lnTo>
                    <a:pt x="671180" y="487196"/>
                  </a:lnTo>
                  <a:cubicBezTo>
                    <a:pt x="687051" y="514971"/>
                    <a:pt x="686937" y="549095"/>
                    <a:pt x="670881" y="576763"/>
                  </a:cubicBezTo>
                  <a:cubicBezTo>
                    <a:pt x="654824" y="604431"/>
                    <a:pt x="625253" y="621460"/>
                    <a:pt x="593264" y="621460"/>
                  </a:cubicBezTo>
                  <a:lnTo>
                    <a:pt x="89740" y="621460"/>
                  </a:lnTo>
                  <a:cubicBezTo>
                    <a:pt x="57751" y="621460"/>
                    <a:pt x="28180" y="604431"/>
                    <a:pt x="12123" y="576763"/>
                  </a:cubicBezTo>
                  <a:cubicBezTo>
                    <a:pt x="-3933" y="549095"/>
                    <a:pt x="-4047" y="514971"/>
                    <a:pt x="11824" y="487196"/>
                  </a:cubicBezTo>
                  <a:lnTo>
                    <a:pt x="264780" y="44524"/>
                  </a:lnTo>
                  <a:cubicBezTo>
                    <a:pt x="280513" y="16991"/>
                    <a:pt x="309792" y="0"/>
                    <a:pt x="341502" y="0"/>
                  </a:cubicBezTo>
                  <a:cubicBezTo>
                    <a:pt x="373212" y="0"/>
                    <a:pt x="402491" y="16991"/>
                    <a:pt x="418224" y="44524"/>
                  </a:cubicBezTo>
                  <a:close/>
                </a:path>
              </a:pathLst>
            </a:custGeom>
            <a:solidFill>
              <a:srgbClr val="009CA7">
                <a:alpha val="89804"/>
              </a:srgbClr>
            </a:solidFill>
          </p:spPr>
          <p:txBody>
            <a:bodyPr/>
            <a:lstStyle/>
            <a:p>
              <a:endParaRPr lang="ko-KR" dirty="0">
                <a:latin typeface="Malgun Gothic" panose="020B0503020000020004" pitchFamily="34" charset="-127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 dirty="0">
                <a:latin typeface="Malgun Gothic" panose="020B0503020000020004" pitchFamily="34" charset="-127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 rot="5400000">
            <a:off x="559344" y="7182733"/>
            <a:ext cx="500647" cy="438066"/>
            <a:chOff x="0" y="0"/>
            <a:chExt cx="812800" cy="711200"/>
          </a:xfrm>
        </p:grpSpPr>
        <p:sp>
          <p:nvSpPr>
            <p:cNvPr id="15" name="Freeform 15"/>
            <p:cNvSpPr/>
            <p:nvPr/>
          </p:nvSpPr>
          <p:spPr>
            <a:xfrm>
              <a:off x="64898" y="89740"/>
              <a:ext cx="683004" cy="621460"/>
            </a:xfrm>
            <a:custGeom>
              <a:avLst/>
              <a:gdLst/>
              <a:ahLst/>
              <a:cxnLst/>
              <a:rect l="l" t="t" r="r" b="b"/>
              <a:pathLst>
                <a:path w="683004" h="621460">
                  <a:moveTo>
                    <a:pt x="418224" y="44524"/>
                  </a:moveTo>
                  <a:lnTo>
                    <a:pt x="671180" y="487196"/>
                  </a:lnTo>
                  <a:cubicBezTo>
                    <a:pt x="687051" y="514971"/>
                    <a:pt x="686937" y="549095"/>
                    <a:pt x="670881" y="576763"/>
                  </a:cubicBezTo>
                  <a:cubicBezTo>
                    <a:pt x="654824" y="604431"/>
                    <a:pt x="625253" y="621460"/>
                    <a:pt x="593264" y="621460"/>
                  </a:cubicBezTo>
                  <a:lnTo>
                    <a:pt x="89740" y="621460"/>
                  </a:lnTo>
                  <a:cubicBezTo>
                    <a:pt x="57751" y="621460"/>
                    <a:pt x="28180" y="604431"/>
                    <a:pt x="12123" y="576763"/>
                  </a:cubicBezTo>
                  <a:cubicBezTo>
                    <a:pt x="-3933" y="549095"/>
                    <a:pt x="-4047" y="514971"/>
                    <a:pt x="11824" y="487196"/>
                  </a:cubicBezTo>
                  <a:lnTo>
                    <a:pt x="264780" y="44524"/>
                  </a:lnTo>
                  <a:cubicBezTo>
                    <a:pt x="280513" y="16991"/>
                    <a:pt x="309792" y="0"/>
                    <a:pt x="341502" y="0"/>
                  </a:cubicBezTo>
                  <a:cubicBezTo>
                    <a:pt x="373212" y="0"/>
                    <a:pt x="402491" y="16991"/>
                    <a:pt x="418224" y="44524"/>
                  </a:cubicBezTo>
                  <a:close/>
                </a:path>
              </a:pathLst>
            </a:custGeom>
            <a:solidFill>
              <a:srgbClr val="A53795">
                <a:alpha val="89804"/>
              </a:srgbClr>
            </a:solidFill>
          </p:spPr>
          <p:txBody>
            <a:bodyPr/>
            <a:lstStyle/>
            <a:p>
              <a:endParaRPr lang="ko-KR" dirty="0">
                <a:latin typeface="Malgun Gothic" panose="020B0503020000020004" pitchFamily="34" charset="-127"/>
              </a:endParaRP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 dirty="0">
                <a:latin typeface="Malgun Gothic" panose="020B0503020000020004" pitchFamily="34" charset="-127"/>
              </a:endParaRP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501122" y="527723"/>
            <a:ext cx="8936221" cy="1000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7799"/>
              </a:lnSpc>
            </a:pPr>
            <a:r>
              <a:rPr lang="ko-KR" sz="6500" u="none" baseline="0" dirty="0">
                <a:solidFill>
                  <a:srgbClr val="FFFFFF"/>
                </a:solidFill>
                <a:latin typeface="+mj-ea"/>
                <a:ea typeface="+mj-ea"/>
                <a:cs typeface="Effra 2"/>
                <a:sym typeface="Effra 2"/>
              </a:rPr>
              <a:t>오늘, 우리는: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41588" y="2918071"/>
            <a:ext cx="9753289" cy="11610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4800"/>
              </a:lnSpc>
            </a:pPr>
            <a:r>
              <a:rPr lang="ko-KR" sz="3000" u="none" baseline="0" dirty="0">
                <a:solidFill>
                  <a:srgbClr val="000000"/>
                </a:solidFill>
                <a:latin typeface="+mj-ea"/>
                <a:ea typeface="+mj-ea"/>
                <a:cs typeface="Calibri (MS)"/>
                <a:sym typeface="Calibri (MS)"/>
              </a:rPr>
              <a:t>새로운 </a:t>
            </a:r>
            <a:r>
              <a:rPr lang="ko-KR" sz="3000" b="0" i="0" u="none" baseline="0" dirty="0">
                <a:solidFill>
                  <a:srgbClr val="000000"/>
                </a:solidFill>
                <a:latin typeface="+mj-ea"/>
                <a:ea typeface="+mj-ea"/>
                <a:cs typeface="Calibri (MS) Italics"/>
                <a:sym typeface="Calibri (MS) Italics"/>
              </a:rPr>
              <a:t>'드림 잇, 비 잇'</a:t>
            </a:r>
            <a:r>
              <a:rPr lang="ko-KR" sz="3000" u="none" baseline="0" dirty="0">
                <a:solidFill>
                  <a:srgbClr val="000000"/>
                </a:solidFill>
                <a:latin typeface="+mj-ea"/>
                <a:ea typeface="+mj-ea"/>
                <a:cs typeface="Calibri (MS)"/>
                <a:sym typeface="Calibri (MS)"/>
              </a:rPr>
              <a:t> 프로젝트를 시작하거나 기존 프로젝트를 확장하는 방법을 파악합니다. 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41588" y="4969755"/>
            <a:ext cx="9753289" cy="11610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4800"/>
              </a:lnSpc>
            </a:pPr>
            <a:r>
              <a:rPr lang="ko-KR" sz="3000" u="none" baseline="0" dirty="0">
                <a:solidFill>
                  <a:srgbClr val="000000"/>
                </a:solidFill>
                <a:latin typeface="+mj-ea"/>
                <a:ea typeface="+mj-ea"/>
                <a:cs typeface="Calibri (MS)"/>
                <a:sym typeface="Calibri (MS)"/>
              </a:rPr>
              <a:t>클럽이 </a:t>
            </a:r>
            <a:r>
              <a:rPr lang="ko-KR" sz="3000" b="0" i="0" u="none" baseline="0" dirty="0">
                <a:solidFill>
                  <a:srgbClr val="000000"/>
                </a:solidFill>
                <a:latin typeface="+mj-ea"/>
                <a:ea typeface="+mj-ea"/>
                <a:cs typeface="Calibri (MS) Italics"/>
                <a:sym typeface="Calibri (MS) Italics"/>
              </a:rPr>
              <a:t>'드림 잇, 비 잇'</a:t>
            </a:r>
            <a:r>
              <a:rPr lang="ko-KR" sz="3000" u="none" baseline="0" dirty="0">
                <a:solidFill>
                  <a:srgbClr val="000000"/>
                </a:solidFill>
                <a:latin typeface="+mj-ea"/>
                <a:ea typeface="+mj-ea"/>
                <a:cs typeface="Calibri (MS)"/>
                <a:sym typeface="Calibri (MS)"/>
              </a:rPr>
              <a:t> 프로젝트를 시작하는 데 방해가 되는 요소를 극복하기 위한 전략을 살펴봅니다.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250592" y="6985339"/>
            <a:ext cx="9511239" cy="11610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4800"/>
              </a:lnSpc>
            </a:pPr>
            <a:r>
              <a:rPr lang="ko-KR" sz="3000" u="none" baseline="0" dirty="0">
                <a:solidFill>
                  <a:srgbClr val="000000"/>
                </a:solidFill>
                <a:latin typeface="+mj-ea"/>
                <a:ea typeface="+mj-ea"/>
                <a:cs typeface="Calibri (MS)"/>
                <a:sym typeface="Calibri (MS)"/>
              </a:rPr>
              <a:t>클럽이 프로젝트를 계획하고 더 많은 여학생의 참여를 유도하는 데 도움이 되는 도구와 자원을 알아봅니다.</a:t>
            </a: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10287000"/>
                </a:moveTo>
                <a:lnTo>
                  <a:pt x="18288000" y="10287000"/>
                </a:lnTo>
                <a:lnTo>
                  <a:pt x="18288000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3"/>
            <a:stretch>
              <a:fillRect t="-30739" r="-17743" b="-8808"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5120" y="3250363"/>
            <a:ext cx="4937760" cy="4937760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11989183" y="2435710"/>
            <a:ext cx="5270117" cy="6567060"/>
            <a:chOff x="0" y="-100013"/>
            <a:chExt cx="812800" cy="10128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127000" y="0"/>
                  </a:moveTo>
                  <a:lnTo>
                    <a:pt x="685800" y="0"/>
                  </a:lnTo>
                  <a:cubicBezTo>
                    <a:pt x="755940" y="0"/>
                    <a:pt x="812800" y="56860"/>
                    <a:pt x="812800" y="127000"/>
                  </a:cubicBezTo>
                  <a:lnTo>
                    <a:pt x="812800" y="685800"/>
                  </a:lnTo>
                  <a:cubicBezTo>
                    <a:pt x="812800" y="755940"/>
                    <a:pt x="755940" y="812800"/>
                    <a:pt x="685800" y="812800"/>
                  </a:cubicBezTo>
                  <a:lnTo>
                    <a:pt x="127000" y="812800"/>
                  </a:lnTo>
                  <a:cubicBezTo>
                    <a:pt x="56860" y="812800"/>
                    <a:pt x="0" y="755940"/>
                    <a:pt x="0" y="685800"/>
                  </a:cubicBezTo>
                  <a:lnTo>
                    <a:pt x="0" y="127000"/>
                  </a:lnTo>
                  <a:cubicBezTo>
                    <a:pt x="0" y="56860"/>
                    <a:pt x="56860" y="0"/>
                    <a:pt x="1270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ko-KR" dirty="0">
                <a:latin typeface="Malgun Gothic" panose="020B0503020000020004" pitchFamily="34" charset="-127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00013"/>
              <a:ext cx="812800" cy="1012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5999"/>
                </a:lnSpc>
              </a:pPr>
              <a:r>
                <a:rPr lang="ko-KR" sz="3999" u="none" baseline="0" dirty="0">
                  <a:solidFill>
                    <a:srgbClr val="A13E91"/>
                  </a:solidFill>
                  <a:latin typeface="+mj-ea"/>
                  <a:ea typeface="+mj-ea"/>
                  <a:cs typeface="Calibri (MS) Bold"/>
                  <a:sym typeface="Calibri (MS) Bold"/>
                </a:rPr>
                <a:t>SIA 웹사이트에서 </a:t>
              </a:r>
            </a:p>
            <a:p>
              <a:pPr algn="ctr" rtl="0">
                <a:lnSpc>
                  <a:spcPts val="5999"/>
                </a:lnSpc>
              </a:pPr>
              <a:r>
                <a:rPr lang="ko-KR" sz="3999" b="1" i="0" u="none" baseline="0" dirty="0">
                  <a:solidFill>
                    <a:srgbClr val="A13E91"/>
                  </a:solidFill>
                  <a:latin typeface="+mj-ea"/>
                  <a:ea typeface="+mj-ea"/>
                  <a:cs typeface="Calibri (MS) Bold Italics"/>
                  <a:sym typeface="Calibri (MS) Bold Italics"/>
                </a:rPr>
                <a:t>＇드림 </a:t>
              </a:r>
              <a:r>
                <a:rPr lang="ko-KR" sz="3999" b="1" i="0" u="none" baseline="0" dirty="0" err="1">
                  <a:solidFill>
                    <a:srgbClr val="A13E91"/>
                  </a:solidFill>
                  <a:latin typeface="+mj-ea"/>
                  <a:ea typeface="+mj-ea"/>
                  <a:cs typeface="Calibri (MS) Bold Italics"/>
                  <a:sym typeface="Calibri (MS) Bold Italics"/>
                </a:rPr>
                <a:t>잇</a:t>
              </a:r>
              <a:r>
                <a:rPr lang="ko-KR" sz="3999" b="1" i="0" u="none" baseline="0" dirty="0">
                  <a:solidFill>
                    <a:srgbClr val="A13E91"/>
                  </a:solidFill>
                  <a:latin typeface="+mj-ea"/>
                  <a:ea typeface="+mj-ea"/>
                  <a:cs typeface="Calibri (MS) Bold Italics"/>
                  <a:sym typeface="Calibri (MS) Bold Italics"/>
                </a:rPr>
                <a:t>, 비 </a:t>
              </a:r>
              <a:r>
                <a:rPr lang="ko-KR" sz="3999" b="1" i="0" u="none" baseline="0" dirty="0" err="1">
                  <a:solidFill>
                    <a:srgbClr val="A13E91"/>
                  </a:solidFill>
                  <a:latin typeface="+mj-ea"/>
                  <a:ea typeface="+mj-ea"/>
                  <a:cs typeface="Calibri (MS) Bold Italics"/>
                  <a:sym typeface="Calibri (MS) Bold Italics"/>
                </a:rPr>
                <a:t>잇</a:t>
              </a:r>
              <a:r>
                <a:rPr lang="ko-KR" sz="3999" b="1" i="0" u="none" baseline="0" dirty="0">
                  <a:solidFill>
                    <a:srgbClr val="A13E91"/>
                  </a:solidFill>
                  <a:latin typeface="+mj-ea"/>
                  <a:ea typeface="+mj-ea"/>
                  <a:cs typeface="Calibri (MS) Bold Italics"/>
                  <a:sym typeface="Calibri (MS) Bold Italics"/>
                </a:rPr>
                <a:t>＇ </a:t>
              </a:r>
              <a:endParaRPr lang="en-US" altLang="ko-KR" sz="3999" b="1" i="0" u="none" baseline="0" dirty="0">
                <a:solidFill>
                  <a:srgbClr val="A13E91"/>
                </a:solidFill>
                <a:latin typeface="+mj-ea"/>
                <a:ea typeface="+mj-ea"/>
                <a:cs typeface="Calibri (MS) Bold Italics"/>
                <a:sym typeface="Calibri (MS) Bold Italics"/>
              </a:endParaRPr>
            </a:p>
            <a:p>
              <a:pPr algn="ctr" rtl="0">
                <a:lnSpc>
                  <a:spcPts val="5999"/>
                </a:lnSpc>
              </a:pPr>
              <a:r>
                <a:rPr lang="ko-KR" altLang="en-US" sz="3999" b="1" i="0" u="none" baseline="0" dirty="0">
                  <a:solidFill>
                    <a:srgbClr val="A13E91"/>
                  </a:solidFill>
                  <a:latin typeface="+mj-ea"/>
                  <a:ea typeface="+mj-ea"/>
                  <a:cs typeface="Calibri (MS) Bold Italics"/>
                  <a:sym typeface="Calibri (MS) Bold Italics"/>
                </a:rPr>
                <a:t>상세 </a:t>
              </a:r>
              <a:r>
                <a:rPr lang="ko-KR" sz="3999" u="none" baseline="0" dirty="0">
                  <a:solidFill>
                    <a:srgbClr val="A13E91"/>
                  </a:solidFill>
                  <a:latin typeface="+mj-ea"/>
                  <a:ea typeface="+mj-ea"/>
                  <a:cs typeface="Calibri (MS) Bold"/>
                  <a:sym typeface="Calibri (MS) Bold"/>
                </a:rPr>
                <a:t>자료를 </a:t>
              </a:r>
            </a:p>
            <a:p>
              <a:pPr algn="ctr" rtl="0">
                <a:lnSpc>
                  <a:spcPts val="5999"/>
                </a:lnSpc>
              </a:pPr>
              <a:r>
                <a:rPr lang="ko-KR" sz="3999" u="none" baseline="0" dirty="0">
                  <a:solidFill>
                    <a:srgbClr val="A13E91"/>
                  </a:solidFill>
                  <a:latin typeface="+mj-ea"/>
                  <a:ea typeface="+mj-ea"/>
                  <a:cs typeface="Calibri (MS) Bold"/>
                  <a:sym typeface="Calibri (MS) Bold"/>
                </a:rPr>
                <a:t>확인하세요!</a:t>
              </a:r>
            </a:p>
          </p:txBody>
        </p:sp>
      </p:grpSp>
      <p:sp>
        <p:nvSpPr>
          <p:cNvPr id="8" name="Freeform 8"/>
          <p:cNvSpPr/>
          <p:nvPr/>
        </p:nvSpPr>
        <p:spPr>
          <a:xfrm>
            <a:off x="6299904" y="2323029"/>
            <a:ext cx="1573393" cy="1338814"/>
          </a:xfrm>
          <a:custGeom>
            <a:avLst/>
            <a:gdLst/>
            <a:ahLst/>
            <a:cxnLst/>
            <a:rect l="l" t="t" r="r" b="b"/>
            <a:pathLst>
              <a:path w="1573393" h="1338814">
                <a:moveTo>
                  <a:pt x="0" y="0"/>
                </a:moveTo>
                <a:lnTo>
                  <a:pt x="1573392" y="0"/>
                </a:lnTo>
                <a:lnTo>
                  <a:pt x="1573392" y="1338814"/>
                </a:lnTo>
                <a:lnTo>
                  <a:pt x="0" y="133881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1050309" y="2512367"/>
            <a:ext cx="5270117" cy="6825233"/>
          </a:xfrm>
          <a:custGeom>
            <a:avLst/>
            <a:gdLst/>
            <a:ahLst/>
            <a:cxnLst/>
            <a:rect l="l" t="t" r="r" b="b"/>
            <a:pathLst>
              <a:path w="5270117" h="6825233">
                <a:moveTo>
                  <a:pt x="0" y="0"/>
                </a:moveTo>
                <a:lnTo>
                  <a:pt x="5270117" y="0"/>
                </a:lnTo>
                <a:lnTo>
                  <a:pt x="5270117" y="6825233"/>
                </a:lnTo>
                <a:lnTo>
                  <a:pt x="0" y="682523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797621" y="859662"/>
            <a:ext cx="8692758" cy="1073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9100"/>
              </a:lnSpc>
            </a:pPr>
            <a:r>
              <a:rPr lang="ko-KR" sz="6500" u="none" spc="-194" baseline="0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Effra 2"/>
                <a:sym typeface="Effra 2"/>
              </a:rPr>
              <a:t>툴킷으로 시작하세요</a:t>
            </a:r>
            <a:r>
              <a:rPr lang="ko-KR" sz="6500" u="none" spc="-194" baseline="0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Effra 2"/>
                <a:sym typeface="Effra 2"/>
              </a:rPr>
              <a:t>!</a:t>
            </a: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412844" y="4510136"/>
            <a:ext cx="1462312" cy="1266728"/>
          </a:xfrm>
          <a:custGeom>
            <a:avLst/>
            <a:gdLst/>
            <a:ahLst/>
            <a:cxnLst/>
            <a:rect l="l" t="t" r="r" b="b"/>
            <a:pathLst>
              <a:path w="1462312" h="1266728">
                <a:moveTo>
                  <a:pt x="0" y="0"/>
                </a:moveTo>
                <a:lnTo>
                  <a:pt x="1462312" y="0"/>
                </a:lnTo>
                <a:lnTo>
                  <a:pt x="1462312" y="1266728"/>
                </a:lnTo>
                <a:lnTo>
                  <a:pt x="0" y="12667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51" r="-151"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3" name="Freeform 3"/>
          <p:cNvSpPr/>
          <p:nvPr/>
        </p:nvSpPr>
        <p:spPr>
          <a:xfrm rot="-6203709" flipH="1">
            <a:off x="8477269" y="69379"/>
            <a:ext cx="13417146" cy="10148242"/>
          </a:xfrm>
          <a:custGeom>
            <a:avLst/>
            <a:gdLst/>
            <a:ahLst/>
            <a:cxnLst/>
            <a:rect l="l" t="t" r="r" b="b"/>
            <a:pathLst>
              <a:path w="13417146" h="10148242">
                <a:moveTo>
                  <a:pt x="13417146" y="0"/>
                </a:moveTo>
                <a:lnTo>
                  <a:pt x="0" y="0"/>
                </a:lnTo>
                <a:lnTo>
                  <a:pt x="0" y="10148242"/>
                </a:lnTo>
                <a:lnTo>
                  <a:pt x="13417146" y="10148242"/>
                </a:lnTo>
                <a:lnTo>
                  <a:pt x="1341714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10533191" y="3595783"/>
            <a:ext cx="4639346" cy="4639346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-25046" r="-25046"/>
              </a:stretch>
            </a:blipFill>
          </p:spPr>
          <p:txBody>
            <a:bodyPr/>
            <a:lstStyle/>
            <a:p>
              <a:endParaRPr lang="ko-KR" dirty="0">
                <a:latin typeface="Malgun Gothic" panose="020B0503020000020004" pitchFamily="34" charset="-127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866723" y="811983"/>
            <a:ext cx="4214677" cy="4214677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81619" t="-1102" r="-62260" b="-717"/>
              </a:stretch>
            </a:blipFill>
          </p:spPr>
          <p:txBody>
            <a:bodyPr/>
            <a:lstStyle/>
            <a:p>
              <a:endParaRPr lang="ko-KR" dirty="0">
                <a:latin typeface="Malgun Gothic" panose="020B0503020000020004" pitchFamily="34" charset="-127"/>
              </a:endParaRPr>
            </a:p>
          </p:txBody>
        </p:sp>
      </p:grpSp>
      <p:sp>
        <p:nvSpPr>
          <p:cNvPr id="8" name="Freeform 8"/>
          <p:cNvSpPr/>
          <p:nvPr/>
        </p:nvSpPr>
        <p:spPr>
          <a:xfrm>
            <a:off x="15193206" y="9043031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7"/>
                </a:lnTo>
                <a:lnTo>
                  <a:pt x="0" y="55421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4" b="-74"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3357635" y="1745918"/>
            <a:ext cx="6328382" cy="8185399"/>
          </a:xfrm>
          <a:custGeom>
            <a:avLst/>
            <a:gdLst/>
            <a:ahLst/>
            <a:cxnLst/>
            <a:rect l="l" t="t" r="r" b="b"/>
            <a:pathLst>
              <a:path w="6328382" h="8185399">
                <a:moveTo>
                  <a:pt x="0" y="0"/>
                </a:moveTo>
                <a:lnTo>
                  <a:pt x="6328382" y="0"/>
                </a:lnTo>
                <a:lnTo>
                  <a:pt x="6328382" y="8185399"/>
                </a:lnTo>
                <a:lnTo>
                  <a:pt x="0" y="818539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38100" cap="sq">
            <a:solidFill>
              <a:srgbClr val="253472"/>
            </a:solidFill>
            <a:prstDash val="solid"/>
            <a:miter/>
          </a:ln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10" name="Freeform 10"/>
          <p:cNvSpPr/>
          <p:nvPr/>
        </p:nvSpPr>
        <p:spPr>
          <a:xfrm rot="6349926" flipH="1">
            <a:off x="1096351" y="2140661"/>
            <a:ext cx="2727463" cy="3749091"/>
          </a:xfrm>
          <a:custGeom>
            <a:avLst/>
            <a:gdLst/>
            <a:ahLst/>
            <a:cxnLst/>
            <a:rect l="l" t="t" r="r" b="b"/>
            <a:pathLst>
              <a:path w="2727463" h="3749091">
                <a:moveTo>
                  <a:pt x="2727463" y="0"/>
                </a:moveTo>
                <a:lnTo>
                  <a:pt x="0" y="0"/>
                </a:lnTo>
                <a:lnTo>
                  <a:pt x="0" y="3749091"/>
                </a:lnTo>
                <a:lnTo>
                  <a:pt x="2727463" y="3749091"/>
                </a:lnTo>
                <a:lnTo>
                  <a:pt x="2727463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448775" y="425768"/>
            <a:ext cx="10434958" cy="1000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7799"/>
              </a:lnSpc>
            </a:pPr>
            <a:r>
              <a:rPr lang="ko-KR" sz="6500" u="none" baseline="0" dirty="0">
                <a:solidFill>
                  <a:srgbClr val="A53795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Effra 2"/>
                <a:sym typeface="Effra 2"/>
              </a:rPr>
              <a:t>기획 위원회 구성</a:t>
            </a: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81879" y="-160766"/>
            <a:ext cx="19281670" cy="2866959"/>
            <a:chOff x="0" y="0"/>
            <a:chExt cx="5078300" cy="75508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078300" cy="755084"/>
            </a:xfrm>
            <a:custGeom>
              <a:avLst/>
              <a:gdLst/>
              <a:ahLst/>
              <a:cxnLst/>
              <a:rect l="l" t="t" r="r" b="b"/>
              <a:pathLst>
                <a:path w="5078300" h="755084">
                  <a:moveTo>
                    <a:pt x="0" y="0"/>
                  </a:moveTo>
                  <a:lnTo>
                    <a:pt x="5078300" y="0"/>
                  </a:lnTo>
                  <a:lnTo>
                    <a:pt x="5078300" y="755084"/>
                  </a:lnTo>
                  <a:lnTo>
                    <a:pt x="0" y="755084"/>
                  </a:lnTo>
                  <a:close/>
                </a:path>
              </a:pathLst>
            </a:custGeom>
            <a:gradFill rotWithShape="1">
              <a:gsLst>
                <a:gs pos="0">
                  <a:srgbClr val="649CDC">
                    <a:alpha val="100000"/>
                  </a:srgbClr>
                </a:gs>
                <a:gs pos="100000">
                  <a:srgbClr val="19317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ko-KR" dirty="0">
                <a:latin typeface="Malgun Gothic" panose="020B0503020000020004" pitchFamily="34" charset="-127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078300" cy="7931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59"/>
                </a:lnSpc>
              </a:pPr>
              <a:endParaRPr dirty="0">
                <a:latin typeface="Malgun Gothic" panose="020B0503020000020004" pitchFamily="34" charset="-127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6292350" y="2706193"/>
            <a:ext cx="11995650" cy="7580807"/>
          </a:xfrm>
          <a:custGeom>
            <a:avLst/>
            <a:gdLst/>
            <a:ahLst/>
            <a:cxnLst/>
            <a:rect l="l" t="t" r="r" b="b"/>
            <a:pathLst>
              <a:path w="11995650" h="7580807">
                <a:moveTo>
                  <a:pt x="0" y="0"/>
                </a:moveTo>
                <a:lnTo>
                  <a:pt x="11995650" y="0"/>
                </a:lnTo>
                <a:lnTo>
                  <a:pt x="11995650" y="7580807"/>
                </a:lnTo>
                <a:lnTo>
                  <a:pt x="0" y="75808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2322"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15193206" y="9043031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7"/>
                </a:lnTo>
                <a:lnTo>
                  <a:pt x="0" y="5542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98" r="-198"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28700" y="895350"/>
            <a:ext cx="11753699" cy="1000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7799"/>
              </a:lnSpc>
            </a:pPr>
            <a:r>
              <a:rPr lang="ko-KR" sz="6500" u="none" baseline="0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 (MS) Bold"/>
                <a:sym typeface="Calibri (MS) Bold"/>
              </a:rPr>
              <a:t>지역사회 이해하기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330155" y="3338673"/>
            <a:ext cx="5686220" cy="5081427"/>
            <a:chOff x="0" y="0"/>
            <a:chExt cx="1497605" cy="14099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497605" cy="1409930"/>
            </a:xfrm>
            <a:custGeom>
              <a:avLst/>
              <a:gdLst/>
              <a:ahLst/>
              <a:cxnLst/>
              <a:rect l="l" t="t" r="r" b="b"/>
              <a:pathLst>
                <a:path w="1497605" h="1409930">
                  <a:moveTo>
                    <a:pt x="55822" y="0"/>
                  </a:moveTo>
                  <a:lnTo>
                    <a:pt x="1441783" y="0"/>
                  </a:lnTo>
                  <a:cubicBezTo>
                    <a:pt x="1456588" y="0"/>
                    <a:pt x="1470786" y="5881"/>
                    <a:pt x="1481255" y="16350"/>
                  </a:cubicBezTo>
                  <a:cubicBezTo>
                    <a:pt x="1491724" y="26819"/>
                    <a:pt x="1497605" y="41017"/>
                    <a:pt x="1497605" y="55822"/>
                  </a:cubicBezTo>
                  <a:lnTo>
                    <a:pt x="1497605" y="1354108"/>
                  </a:lnTo>
                  <a:cubicBezTo>
                    <a:pt x="1497605" y="1384937"/>
                    <a:pt x="1472613" y="1409930"/>
                    <a:pt x="1441783" y="1409930"/>
                  </a:cubicBezTo>
                  <a:lnTo>
                    <a:pt x="55822" y="1409930"/>
                  </a:lnTo>
                  <a:cubicBezTo>
                    <a:pt x="24993" y="1409930"/>
                    <a:pt x="0" y="1384937"/>
                    <a:pt x="0" y="1354108"/>
                  </a:cubicBezTo>
                  <a:lnTo>
                    <a:pt x="0" y="55822"/>
                  </a:lnTo>
                  <a:cubicBezTo>
                    <a:pt x="0" y="24993"/>
                    <a:pt x="24993" y="0"/>
                    <a:pt x="5582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649CDC">
                    <a:alpha val="9000"/>
                  </a:srgbClr>
                </a:gs>
                <a:gs pos="100000">
                  <a:srgbClr val="19317D">
                    <a:alpha val="9000"/>
                  </a:srgbClr>
                </a:gs>
              </a:gsLst>
              <a:lin ang="0"/>
            </a:gra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ko-KR">
                <a:latin typeface="+mj-ea"/>
                <a:ea typeface="+mj-ea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66675"/>
              <a:ext cx="1497605" cy="14766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>
                <a:latin typeface="+mj-ea"/>
                <a:ea typeface="+mj-ea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315298" y="9977891"/>
            <a:ext cx="19281670" cy="309109"/>
            <a:chOff x="0" y="0"/>
            <a:chExt cx="5078300" cy="8141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078300" cy="81412"/>
            </a:xfrm>
            <a:custGeom>
              <a:avLst/>
              <a:gdLst/>
              <a:ahLst/>
              <a:cxnLst/>
              <a:rect l="l" t="t" r="r" b="b"/>
              <a:pathLst>
                <a:path w="5078300" h="81412">
                  <a:moveTo>
                    <a:pt x="0" y="0"/>
                  </a:moveTo>
                  <a:lnTo>
                    <a:pt x="5078300" y="0"/>
                  </a:lnTo>
                  <a:lnTo>
                    <a:pt x="5078300" y="81412"/>
                  </a:lnTo>
                  <a:lnTo>
                    <a:pt x="0" y="81412"/>
                  </a:lnTo>
                  <a:close/>
                </a:path>
              </a:pathLst>
            </a:custGeom>
            <a:gradFill rotWithShape="1">
              <a:gsLst>
                <a:gs pos="0">
                  <a:srgbClr val="649CDC">
                    <a:alpha val="100000"/>
                  </a:srgbClr>
                </a:gs>
                <a:gs pos="100000">
                  <a:srgbClr val="19317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ko-KR" dirty="0">
                <a:latin typeface="Malgun Gothic" panose="020B0503020000020004" pitchFamily="34" charset="-127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5078300" cy="119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59"/>
                </a:lnSpc>
              </a:pPr>
              <a:endParaRPr dirty="0">
                <a:latin typeface="Malgun Gothic" panose="020B0503020000020004" pitchFamily="34" charset="-127"/>
              </a:endParaRPr>
            </a:p>
          </p:txBody>
        </p:sp>
      </p:grpSp>
      <p:sp>
        <p:nvSpPr>
          <p:cNvPr id="14" name="Freeform 14"/>
          <p:cNvSpPr/>
          <p:nvPr/>
        </p:nvSpPr>
        <p:spPr>
          <a:xfrm>
            <a:off x="674092" y="3878485"/>
            <a:ext cx="708686" cy="708686"/>
          </a:xfrm>
          <a:custGeom>
            <a:avLst/>
            <a:gdLst/>
            <a:ahLst/>
            <a:cxnLst/>
            <a:rect l="l" t="t" r="r" b="b"/>
            <a:pathLst>
              <a:path w="708686" h="708686">
                <a:moveTo>
                  <a:pt x="0" y="0"/>
                </a:moveTo>
                <a:lnTo>
                  <a:pt x="708686" y="0"/>
                </a:lnTo>
                <a:lnTo>
                  <a:pt x="708686" y="708686"/>
                </a:lnTo>
                <a:lnTo>
                  <a:pt x="0" y="70868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15" name="Freeform 15"/>
          <p:cNvSpPr/>
          <p:nvPr/>
        </p:nvSpPr>
        <p:spPr>
          <a:xfrm>
            <a:off x="674092" y="5468367"/>
            <a:ext cx="708686" cy="708686"/>
          </a:xfrm>
          <a:custGeom>
            <a:avLst/>
            <a:gdLst/>
            <a:ahLst/>
            <a:cxnLst/>
            <a:rect l="l" t="t" r="r" b="b"/>
            <a:pathLst>
              <a:path w="708686" h="708686">
                <a:moveTo>
                  <a:pt x="0" y="0"/>
                </a:moveTo>
                <a:lnTo>
                  <a:pt x="708686" y="0"/>
                </a:lnTo>
                <a:lnTo>
                  <a:pt x="708686" y="708687"/>
                </a:lnTo>
                <a:lnTo>
                  <a:pt x="0" y="70868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16" name="Freeform 16"/>
          <p:cNvSpPr/>
          <p:nvPr/>
        </p:nvSpPr>
        <p:spPr>
          <a:xfrm>
            <a:off x="674622" y="7186704"/>
            <a:ext cx="708686" cy="708686"/>
          </a:xfrm>
          <a:custGeom>
            <a:avLst/>
            <a:gdLst/>
            <a:ahLst/>
            <a:cxnLst/>
            <a:rect l="l" t="t" r="r" b="b"/>
            <a:pathLst>
              <a:path w="708686" h="708686">
                <a:moveTo>
                  <a:pt x="0" y="0"/>
                </a:moveTo>
                <a:lnTo>
                  <a:pt x="708686" y="0"/>
                </a:lnTo>
                <a:lnTo>
                  <a:pt x="708686" y="708686"/>
                </a:lnTo>
                <a:lnTo>
                  <a:pt x="0" y="70868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17" name="Freeform 17"/>
          <p:cNvSpPr/>
          <p:nvPr/>
        </p:nvSpPr>
        <p:spPr>
          <a:xfrm>
            <a:off x="816301" y="4001333"/>
            <a:ext cx="424267" cy="462990"/>
          </a:xfrm>
          <a:custGeom>
            <a:avLst/>
            <a:gdLst/>
            <a:ahLst/>
            <a:cxnLst/>
            <a:rect l="l" t="t" r="r" b="b"/>
            <a:pathLst>
              <a:path w="424267" h="462990">
                <a:moveTo>
                  <a:pt x="0" y="0"/>
                </a:moveTo>
                <a:lnTo>
                  <a:pt x="424268" y="0"/>
                </a:lnTo>
                <a:lnTo>
                  <a:pt x="424268" y="462990"/>
                </a:lnTo>
                <a:lnTo>
                  <a:pt x="0" y="4629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18" name="Freeform 18"/>
          <p:cNvSpPr/>
          <p:nvPr/>
        </p:nvSpPr>
        <p:spPr>
          <a:xfrm>
            <a:off x="798999" y="5596507"/>
            <a:ext cx="459933" cy="452407"/>
          </a:xfrm>
          <a:custGeom>
            <a:avLst/>
            <a:gdLst/>
            <a:ahLst/>
            <a:cxnLst/>
            <a:rect l="l" t="t" r="r" b="b"/>
            <a:pathLst>
              <a:path w="459933" h="452407">
                <a:moveTo>
                  <a:pt x="0" y="0"/>
                </a:moveTo>
                <a:lnTo>
                  <a:pt x="459933" y="0"/>
                </a:lnTo>
                <a:lnTo>
                  <a:pt x="459933" y="452407"/>
                </a:lnTo>
                <a:lnTo>
                  <a:pt x="0" y="4524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19" name="Freeform 19"/>
          <p:cNvSpPr/>
          <p:nvPr/>
        </p:nvSpPr>
        <p:spPr>
          <a:xfrm>
            <a:off x="833584" y="7268651"/>
            <a:ext cx="464884" cy="471745"/>
          </a:xfrm>
          <a:custGeom>
            <a:avLst/>
            <a:gdLst/>
            <a:ahLst/>
            <a:cxnLst/>
            <a:rect l="l" t="t" r="r" b="b"/>
            <a:pathLst>
              <a:path w="464884" h="471745">
                <a:moveTo>
                  <a:pt x="0" y="0"/>
                </a:moveTo>
                <a:lnTo>
                  <a:pt x="464884" y="0"/>
                </a:lnTo>
                <a:lnTo>
                  <a:pt x="464884" y="471746"/>
                </a:lnTo>
                <a:lnTo>
                  <a:pt x="0" y="4717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667311" y="7353300"/>
            <a:ext cx="4129633" cy="46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3636"/>
              </a:lnSpc>
            </a:pPr>
            <a:r>
              <a:rPr lang="ko-KR" sz="3636" u="none" baseline="0" dirty="0">
                <a:solidFill>
                  <a:srgbClr val="25347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 (MS)"/>
                <a:sym typeface="Calibri (MS)"/>
              </a:rPr>
              <a:t>교과과정 채택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654031" y="4072235"/>
            <a:ext cx="4060969" cy="46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3636"/>
              </a:lnSpc>
            </a:pPr>
            <a:r>
              <a:rPr lang="ko-KR" sz="3636" u="none" baseline="0" dirty="0">
                <a:solidFill>
                  <a:srgbClr val="25347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 (MS)"/>
                <a:sym typeface="Calibri (MS)"/>
              </a:rPr>
              <a:t>기존 프로젝트 참고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667311" y="5669293"/>
            <a:ext cx="4129633" cy="4648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3636"/>
              </a:lnSpc>
            </a:pPr>
            <a:r>
              <a:rPr lang="ko-KR" sz="3636" u="none" baseline="0" dirty="0">
                <a:solidFill>
                  <a:srgbClr val="25347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 (MS)"/>
                <a:sym typeface="Calibri (MS)"/>
              </a:rPr>
              <a:t>지역사회 분석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7955" y="8724900"/>
            <a:ext cx="5918420" cy="1015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/>
            <a:r>
              <a:rPr lang="ko-KR" sz="2200" u="none" baseline="0" dirty="0">
                <a:solidFill>
                  <a:srgbClr val="25347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 (MS) Bold"/>
                <a:sym typeface="Calibri (MS) Bold"/>
              </a:rPr>
              <a:t>교과과정 관련 문의는 이메일(</a:t>
            </a:r>
            <a:r>
              <a:rPr lang="ko-KR" sz="2200" u="none" baseline="0" dirty="0" err="1">
                <a:solidFill>
                  <a:srgbClr val="25347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 (MS) Bold"/>
                <a:sym typeface="Calibri (MS) Bold"/>
              </a:rPr>
              <a:t>program@soroptimist.org</a:t>
            </a:r>
            <a:r>
              <a:rPr lang="ko-KR" sz="2200" u="none" baseline="0" dirty="0">
                <a:solidFill>
                  <a:srgbClr val="25347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 (MS) Bold"/>
                <a:sym typeface="Calibri (MS) Bold"/>
              </a:rPr>
              <a:t>)로 </a:t>
            </a:r>
            <a:endParaRPr lang="en-US" altLang="ko-KR" sz="2200" u="none" baseline="0" dirty="0">
              <a:solidFill>
                <a:srgbClr val="253472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Calibri (MS) Bold"/>
              <a:sym typeface="Calibri (MS) Bold"/>
            </a:endParaRPr>
          </a:p>
          <a:p>
            <a:pPr algn="ctr" rtl="0"/>
            <a:r>
              <a:rPr lang="ko-KR" altLang="en-US" sz="2200" u="none" baseline="0" dirty="0">
                <a:solidFill>
                  <a:srgbClr val="25347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 (MS) Bold"/>
                <a:sym typeface="Calibri (MS) Bold"/>
              </a:rPr>
              <a:t>연락</a:t>
            </a:r>
            <a:r>
              <a:rPr lang="ko-KR" sz="2200" u="none" baseline="0" dirty="0">
                <a:solidFill>
                  <a:srgbClr val="25347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 (MS) Bold"/>
                <a:sym typeface="Calibri (MS) Bold"/>
              </a:rPr>
              <a:t>해 주세요.</a:t>
            </a:r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288819" y="3852267"/>
            <a:ext cx="18865637" cy="7072317"/>
            <a:chOff x="0" y="0"/>
            <a:chExt cx="3804182" cy="142610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04182" cy="1391465"/>
            </a:xfrm>
            <a:custGeom>
              <a:avLst/>
              <a:gdLst/>
              <a:ahLst/>
              <a:cxnLst/>
              <a:rect l="l" t="t" r="r" b="b"/>
              <a:pathLst>
                <a:path w="3804182" h="1391465">
                  <a:moveTo>
                    <a:pt x="3796327" y="0"/>
                  </a:moveTo>
                  <a:lnTo>
                    <a:pt x="7855" y="0"/>
                  </a:lnTo>
                  <a:cubicBezTo>
                    <a:pt x="5772" y="0"/>
                    <a:pt x="3774" y="828"/>
                    <a:pt x="2301" y="2301"/>
                  </a:cubicBezTo>
                  <a:cubicBezTo>
                    <a:pt x="828" y="3774"/>
                    <a:pt x="0" y="5772"/>
                    <a:pt x="0" y="7855"/>
                  </a:cubicBezTo>
                  <a:lnTo>
                    <a:pt x="0" y="1279302"/>
                  </a:lnTo>
                  <a:cubicBezTo>
                    <a:pt x="202350" y="1390082"/>
                    <a:pt x="849870" y="1463218"/>
                    <a:pt x="1821147" y="1279302"/>
                  </a:cubicBezTo>
                  <a:cubicBezTo>
                    <a:pt x="2792433" y="1013423"/>
                    <a:pt x="3547873" y="1168518"/>
                    <a:pt x="3804182" y="1279302"/>
                  </a:cubicBezTo>
                  <a:lnTo>
                    <a:pt x="3804182" y="7855"/>
                  </a:lnTo>
                  <a:cubicBezTo>
                    <a:pt x="3804182" y="5772"/>
                    <a:pt x="3803355" y="3774"/>
                    <a:pt x="3801882" y="2301"/>
                  </a:cubicBezTo>
                  <a:cubicBezTo>
                    <a:pt x="3800408" y="828"/>
                    <a:pt x="3798410" y="0"/>
                    <a:pt x="379632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649CDC">
                    <a:alpha val="100000"/>
                  </a:srgbClr>
                </a:gs>
                <a:gs pos="100000">
                  <a:srgbClr val="19317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ko-KR" dirty="0">
                <a:latin typeface="Malgun Gothic" panose="020B0503020000020004" pitchFamily="34" charset="-127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3804182" cy="11871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 dirty="0">
                <a:latin typeface="Malgun Gothic" panose="020B0503020000020004" pitchFamily="34" charset="-127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1391424" y="3526425"/>
            <a:ext cx="2795809" cy="2795809"/>
          </a:xfrm>
          <a:custGeom>
            <a:avLst/>
            <a:gdLst/>
            <a:ahLst/>
            <a:cxnLst/>
            <a:rect l="l" t="t" r="r" b="b"/>
            <a:pathLst>
              <a:path w="2795809" h="2795809">
                <a:moveTo>
                  <a:pt x="0" y="0"/>
                </a:moveTo>
                <a:lnTo>
                  <a:pt x="2795809" y="0"/>
                </a:lnTo>
                <a:lnTo>
                  <a:pt x="2795809" y="2795809"/>
                </a:lnTo>
                <a:lnTo>
                  <a:pt x="0" y="27958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5471322" y="3526425"/>
            <a:ext cx="2795809" cy="2795809"/>
          </a:xfrm>
          <a:custGeom>
            <a:avLst/>
            <a:gdLst/>
            <a:ahLst/>
            <a:cxnLst/>
            <a:rect l="l" t="t" r="r" b="b"/>
            <a:pathLst>
              <a:path w="2795809" h="2795809">
                <a:moveTo>
                  <a:pt x="0" y="0"/>
                </a:moveTo>
                <a:lnTo>
                  <a:pt x="2795809" y="0"/>
                </a:lnTo>
                <a:lnTo>
                  <a:pt x="2795809" y="2795809"/>
                </a:lnTo>
                <a:lnTo>
                  <a:pt x="0" y="27958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9553006" y="3526425"/>
            <a:ext cx="2795809" cy="2795809"/>
          </a:xfrm>
          <a:custGeom>
            <a:avLst/>
            <a:gdLst/>
            <a:ahLst/>
            <a:cxnLst/>
            <a:rect l="l" t="t" r="r" b="b"/>
            <a:pathLst>
              <a:path w="2795809" h="2795809">
                <a:moveTo>
                  <a:pt x="0" y="0"/>
                </a:moveTo>
                <a:lnTo>
                  <a:pt x="2795809" y="0"/>
                </a:lnTo>
                <a:lnTo>
                  <a:pt x="2795809" y="2795809"/>
                </a:lnTo>
                <a:lnTo>
                  <a:pt x="0" y="27958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5193206" y="9043031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7"/>
                </a:lnTo>
                <a:lnTo>
                  <a:pt x="0" y="5542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4" b="-74"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1733947" y="3820793"/>
            <a:ext cx="2110763" cy="2207072"/>
          </a:xfrm>
          <a:custGeom>
            <a:avLst/>
            <a:gdLst/>
            <a:ahLst/>
            <a:cxnLst/>
            <a:rect l="l" t="t" r="r" b="b"/>
            <a:pathLst>
              <a:path w="2110763" h="2207072">
                <a:moveTo>
                  <a:pt x="0" y="0"/>
                </a:moveTo>
                <a:lnTo>
                  <a:pt x="2110764" y="0"/>
                </a:lnTo>
                <a:lnTo>
                  <a:pt x="2110764" y="2207073"/>
                </a:lnTo>
                <a:lnTo>
                  <a:pt x="0" y="22070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5941444" y="3762054"/>
            <a:ext cx="1855566" cy="2084906"/>
          </a:xfrm>
          <a:custGeom>
            <a:avLst/>
            <a:gdLst/>
            <a:ahLst/>
            <a:cxnLst/>
            <a:rect l="l" t="t" r="r" b="b"/>
            <a:pathLst>
              <a:path w="1855566" h="2084906">
                <a:moveTo>
                  <a:pt x="0" y="0"/>
                </a:moveTo>
                <a:lnTo>
                  <a:pt x="1855566" y="0"/>
                </a:lnTo>
                <a:lnTo>
                  <a:pt x="1855566" y="2084906"/>
                </a:lnTo>
                <a:lnTo>
                  <a:pt x="0" y="20849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13634690" y="3526425"/>
            <a:ext cx="2795809" cy="2795809"/>
          </a:xfrm>
          <a:custGeom>
            <a:avLst/>
            <a:gdLst/>
            <a:ahLst/>
            <a:cxnLst/>
            <a:rect l="l" t="t" r="r" b="b"/>
            <a:pathLst>
              <a:path w="2795809" h="2795809">
                <a:moveTo>
                  <a:pt x="0" y="0"/>
                </a:moveTo>
                <a:lnTo>
                  <a:pt x="2795809" y="0"/>
                </a:lnTo>
                <a:lnTo>
                  <a:pt x="2795809" y="2795809"/>
                </a:lnTo>
                <a:lnTo>
                  <a:pt x="0" y="27958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9934014" y="3791424"/>
            <a:ext cx="2033793" cy="2026166"/>
          </a:xfrm>
          <a:custGeom>
            <a:avLst/>
            <a:gdLst/>
            <a:ahLst/>
            <a:cxnLst/>
            <a:rect l="l" t="t" r="r" b="b"/>
            <a:pathLst>
              <a:path w="2033793" h="2026166">
                <a:moveTo>
                  <a:pt x="0" y="0"/>
                </a:moveTo>
                <a:lnTo>
                  <a:pt x="2033793" y="0"/>
                </a:lnTo>
                <a:lnTo>
                  <a:pt x="2033793" y="2026166"/>
                </a:lnTo>
                <a:lnTo>
                  <a:pt x="0" y="20261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13734039" y="4152279"/>
            <a:ext cx="2597111" cy="1544100"/>
          </a:xfrm>
          <a:custGeom>
            <a:avLst/>
            <a:gdLst/>
            <a:ahLst/>
            <a:cxnLst/>
            <a:rect l="l" t="t" r="r" b="b"/>
            <a:pathLst>
              <a:path w="2597111" h="1544100">
                <a:moveTo>
                  <a:pt x="0" y="0"/>
                </a:moveTo>
                <a:lnTo>
                  <a:pt x="2597111" y="0"/>
                </a:lnTo>
                <a:lnTo>
                  <a:pt x="2597111" y="1544101"/>
                </a:lnTo>
                <a:lnTo>
                  <a:pt x="0" y="15441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4065524" y="7369994"/>
            <a:ext cx="10869676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0">
              <a:lnSpc>
                <a:spcPts val="6000"/>
              </a:lnSpc>
            </a:pPr>
            <a:r>
              <a:rPr lang="ko-KR" sz="6000" u="none" baseline="0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 (MS) Bold"/>
                <a:sym typeface="Calibri (MS) Bold"/>
              </a:rPr>
              <a:t>소셜 네트워크를</a:t>
            </a:r>
            <a:r>
              <a:rPr lang="en-US" altLang="ko-KR" sz="6000" u="none" baseline="0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 (MS) Bold"/>
                <a:sym typeface="Calibri (MS) Bold"/>
              </a:rPr>
              <a:t> </a:t>
            </a:r>
            <a:r>
              <a:rPr lang="ko-KR" sz="6000" u="none" baseline="0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 (MS) Bold"/>
                <a:sym typeface="Calibri (MS) Bold"/>
              </a:rPr>
              <a:t>활용해 보세요!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957555" y="1192774"/>
            <a:ext cx="12372890" cy="1000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7799"/>
              </a:lnSpc>
            </a:pPr>
            <a:r>
              <a:rPr lang="ko-KR" sz="6500" u="none" baseline="0" dirty="0">
                <a:solidFill>
                  <a:srgbClr val="A53795"/>
                </a:solidFill>
                <a:latin typeface="+mj-ea"/>
                <a:ea typeface="+mj-ea"/>
                <a:cs typeface="Effra 2"/>
                <a:sym typeface="Effra 2"/>
              </a:rPr>
              <a:t>협력 기관 찾기</a:t>
            </a:r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81879" y="-160766"/>
            <a:ext cx="19281670" cy="2691533"/>
            <a:chOff x="0" y="0"/>
            <a:chExt cx="5078300" cy="70888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078300" cy="708881"/>
            </a:xfrm>
            <a:custGeom>
              <a:avLst/>
              <a:gdLst/>
              <a:ahLst/>
              <a:cxnLst/>
              <a:rect l="l" t="t" r="r" b="b"/>
              <a:pathLst>
                <a:path w="5078300" h="708881">
                  <a:moveTo>
                    <a:pt x="0" y="0"/>
                  </a:moveTo>
                  <a:lnTo>
                    <a:pt x="5078300" y="0"/>
                  </a:lnTo>
                  <a:lnTo>
                    <a:pt x="5078300" y="708881"/>
                  </a:lnTo>
                  <a:lnTo>
                    <a:pt x="0" y="708881"/>
                  </a:lnTo>
                  <a:close/>
                </a:path>
              </a:pathLst>
            </a:custGeom>
            <a:gradFill rotWithShape="1">
              <a:gsLst>
                <a:gs pos="0">
                  <a:srgbClr val="649CDC">
                    <a:alpha val="100000"/>
                  </a:srgbClr>
                </a:gs>
                <a:gs pos="100000">
                  <a:srgbClr val="19317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ko-KR" dirty="0">
                <a:latin typeface="Malgun Gothic" panose="020B0503020000020004" pitchFamily="34" charset="-127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078300" cy="7469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59"/>
                </a:lnSpc>
              </a:pPr>
              <a:endParaRPr dirty="0">
                <a:latin typeface="Malgun Gothic" panose="020B0503020000020004" pitchFamily="34" charset="-127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936508" y="2842188"/>
            <a:ext cx="8061334" cy="5368456"/>
            <a:chOff x="0" y="0"/>
            <a:chExt cx="2123150" cy="141391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23150" cy="1413914"/>
            </a:xfrm>
            <a:custGeom>
              <a:avLst/>
              <a:gdLst/>
              <a:ahLst/>
              <a:cxnLst/>
              <a:rect l="l" t="t" r="r" b="b"/>
              <a:pathLst>
                <a:path w="2123150" h="1413914">
                  <a:moveTo>
                    <a:pt x="21128" y="0"/>
                  </a:moveTo>
                  <a:lnTo>
                    <a:pt x="2102021" y="0"/>
                  </a:lnTo>
                  <a:cubicBezTo>
                    <a:pt x="2113690" y="0"/>
                    <a:pt x="2123150" y="9459"/>
                    <a:pt x="2123150" y="21128"/>
                  </a:cubicBezTo>
                  <a:lnTo>
                    <a:pt x="2123150" y="1392786"/>
                  </a:lnTo>
                  <a:cubicBezTo>
                    <a:pt x="2123150" y="1398390"/>
                    <a:pt x="2120924" y="1403764"/>
                    <a:pt x="2116961" y="1407726"/>
                  </a:cubicBezTo>
                  <a:cubicBezTo>
                    <a:pt x="2112999" y="1411688"/>
                    <a:pt x="2107625" y="1413914"/>
                    <a:pt x="2102021" y="1413914"/>
                  </a:cubicBezTo>
                  <a:lnTo>
                    <a:pt x="21128" y="1413914"/>
                  </a:lnTo>
                  <a:cubicBezTo>
                    <a:pt x="9459" y="1413914"/>
                    <a:pt x="0" y="1404455"/>
                    <a:pt x="0" y="1392786"/>
                  </a:cubicBezTo>
                  <a:lnTo>
                    <a:pt x="0" y="21128"/>
                  </a:lnTo>
                  <a:cubicBezTo>
                    <a:pt x="0" y="15525"/>
                    <a:pt x="2226" y="10151"/>
                    <a:pt x="6188" y="6188"/>
                  </a:cubicBezTo>
                  <a:cubicBezTo>
                    <a:pt x="10151" y="2226"/>
                    <a:pt x="15525" y="0"/>
                    <a:pt x="2112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649CDC">
                    <a:alpha val="9000"/>
                  </a:srgbClr>
                </a:gs>
                <a:gs pos="100000">
                  <a:srgbClr val="19317D">
                    <a:alpha val="9000"/>
                  </a:srgbClr>
                </a:gs>
              </a:gsLst>
              <a:lin ang="0"/>
            </a:gra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ko-KR" dirty="0">
                <a:latin typeface="Malgun Gothic" panose="020B0503020000020004" pitchFamily="34" charset="-127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66675"/>
              <a:ext cx="2123150" cy="14805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 dirty="0">
                <a:latin typeface="Malgun Gothic" panose="020B0503020000020004" pitchFamily="34" charset="-127"/>
              </a:endParaRPr>
            </a:p>
          </p:txBody>
        </p:sp>
      </p:grpSp>
      <p:sp>
        <p:nvSpPr>
          <p:cNvPr id="8" name="Freeform 8"/>
          <p:cNvSpPr/>
          <p:nvPr/>
        </p:nvSpPr>
        <p:spPr>
          <a:xfrm>
            <a:off x="15193206" y="9043031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7"/>
                </a:lnTo>
                <a:lnTo>
                  <a:pt x="0" y="55421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98" r="-198"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238642" y="3755739"/>
            <a:ext cx="10368954" cy="5947507"/>
            <a:chOff x="0" y="0"/>
            <a:chExt cx="7981950" cy="4578350"/>
          </a:xfrm>
        </p:grpSpPr>
        <p:sp>
          <p:nvSpPr>
            <p:cNvPr id="10" name="Freeform 10"/>
            <p:cNvSpPr/>
            <p:nvPr/>
          </p:nvSpPr>
          <p:spPr>
            <a:xfrm>
              <a:off x="765810" y="21590"/>
              <a:ext cx="6451600" cy="4326890"/>
            </a:xfrm>
            <a:custGeom>
              <a:avLst/>
              <a:gdLst/>
              <a:ahLst/>
              <a:cxnLst/>
              <a:rect l="l" t="t" r="r" b="b"/>
              <a:pathLst>
                <a:path w="6451600" h="4326890">
                  <a:moveTo>
                    <a:pt x="6224270" y="0"/>
                  </a:moveTo>
                  <a:lnTo>
                    <a:pt x="226060" y="0"/>
                  </a:lnTo>
                  <a:cubicBezTo>
                    <a:pt x="101600" y="0"/>
                    <a:pt x="0" y="101600"/>
                    <a:pt x="0" y="226060"/>
                  </a:cubicBezTo>
                  <a:lnTo>
                    <a:pt x="0" y="4326890"/>
                  </a:lnTo>
                  <a:lnTo>
                    <a:pt x="6451601" y="4326890"/>
                  </a:lnTo>
                  <a:lnTo>
                    <a:pt x="6451601" y="226060"/>
                  </a:lnTo>
                  <a:cubicBezTo>
                    <a:pt x="6450331" y="101600"/>
                    <a:pt x="6348731" y="0"/>
                    <a:pt x="6224270" y="0"/>
                  </a:cubicBezTo>
                  <a:close/>
                  <a:moveTo>
                    <a:pt x="6252210" y="4043680"/>
                  </a:moveTo>
                  <a:lnTo>
                    <a:pt x="196851" y="4043680"/>
                  </a:lnTo>
                  <a:lnTo>
                    <a:pt x="196851" y="255270"/>
                  </a:lnTo>
                  <a:lnTo>
                    <a:pt x="6252210" y="255270"/>
                  </a:lnTo>
                  <a:lnTo>
                    <a:pt x="6252210" y="404368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ko-KR" dirty="0">
                <a:latin typeface="Malgun Gothic" panose="020B0503020000020004" pitchFamily="34" charset="-127"/>
              </a:endParaRPr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7981950" cy="4542790"/>
            </a:xfrm>
            <a:custGeom>
              <a:avLst/>
              <a:gdLst/>
              <a:ahLst/>
              <a:cxnLst/>
              <a:rect l="l" t="t" r="r" b="b"/>
              <a:pathLst>
                <a:path w="7981950" h="4542790">
                  <a:moveTo>
                    <a:pt x="7239000" y="4348480"/>
                  </a:moveTo>
                  <a:lnTo>
                    <a:pt x="7239000" y="243840"/>
                  </a:lnTo>
                  <a:cubicBezTo>
                    <a:pt x="7239000" y="109220"/>
                    <a:pt x="7129780" y="0"/>
                    <a:pt x="6995160" y="0"/>
                  </a:cubicBezTo>
                  <a:lnTo>
                    <a:pt x="985520" y="0"/>
                  </a:lnTo>
                  <a:cubicBezTo>
                    <a:pt x="852170" y="0"/>
                    <a:pt x="742950" y="109220"/>
                    <a:pt x="742950" y="243840"/>
                  </a:cubicBezTo>
                  <a:lnTo>
                    <a:pt x="742950" y="4349750"/>
                  </a:lnTo>
                  <a:lnTo>
                    <a:pt x="0" y="4349750"/>
                  </a:lnTo>
                  <a:lnTo>
                    <a:pt x="0" y="4447540"/>
                  </a:lnTo>
                  <a:cubicBezTo>
                    <a:pt x="0" y="4500880"/>
                    <a:pt x="43180" y="4542790"/>
                    <a:pt x="95250" y="4542790"/>
                  </a:cubicBezTo>
                  <a:lnTo>
                    <a:pt x="7886700" y="4542790"/>
                  </a:lnTo>
                  <a:cubicBezTo>
                    <a:pt x="7940040" y="4542790"/>
                    <a:pt x="7981950" y="4499610"/>
                    <a:pt x="7981950" y="4447540"/>
                  </a:cubicBezTo>
                  <a:lnTo>
                    <a:pt x="7981950" y="4349750"/>
                  </a:lnTo>
                  <a:lnTo>
                    <a:pt x="7239000" y="4349750"/>
                  </a:lnTo>
                  <a:close/>
                  <a:moveTo>
                    <a:pt x="4519930" y="4348480"/>
                  </a:moveTo>
                  <a:lnTo>
                    <a:pt x="4519930" y="4349750"/>
                  </a:lnTo>
                  <a:cubicBezTo>
                    <a:pt x="4519930" y="4403090"/>
                    <a:pt x="4476750" y="4445000"/>
                    <a:pt x="4424680" y="4445000"/>
                  </a:cubicBezTo>
                  <a:lnTo>
                    <a:pt x="3557270" y="4445000"/>
                  </a:lnTo>
                  <a:cubicBezTo>
                    <a:pt x="3503930" y="4445000"/>
                    <a:pt x="3462020" y="4401820"/>
                    <a:pt x="3462020" y="4349750"/>
                  </a:cubicBezTo>
                  <a:lnTo>
                    <a:pt x="3462020" y="4348480"/>
                  </a:lnTo>
                  <a:lnTo>
                    <a:pt x="765810" y="4348480"/>
                  </a:lnTo>
                  <a:lnTo>
                    <a:pt x="765810" y="247650"/>
                  </a:lnTo>
                  <a:cubicBezTo>
                    <a:pt x="765810" y="123190"/>
                    <a:pt x="867410" y="21590"/>
                    <a:pt x="991870" y="21590"/>
                  </a:cubicBezTo>
                  <a:lnTo>
                    <a:pt x="6990080" y="21590"/>
                  </a:lnTo>
                  <a:cubicBezTo>
                    <a:pt x="7114539" y="21590"/>
                    <a:pt x="7216139" y="123190"/>
                    <a:pt x="7216139" y="247650"/>
                  </a:cubicBezTo>
                  <a:lnTo>
                    <a:pt x="7216139" y="4348480"/>
                  </a:lnTo>
                  <a:lnTo>
                    <a:pt x="4519930" y="4348480"/>
                  </a:lnTo>
                  <a:close/>
                </a:path>
              </a:pathLst>
            </a:custGeom>
            <a:solidFill>
              <a:srgbClr val="969696"/>
            </a:solidFill>
          </p:spPr>
          <p:txBody>
            <a:bodyPr/>
            <a:lstStyle/>
            <a:p>
              <a:endParaRPr lang="ko-KR" dirty="0">
                <a:latin typeface="Malgun Gothic" panose="020B0503020000020004" pitchFamily="34" charset="-127"/>
              </a:endParaRPr>
            </a:p>
          </p:txBody>
        </p:sp>
        <p:sp>
          <p:nvSpPr>
            <p:cNvPr id="12" name="Freeform 12"/>
            <p:cNvSpPr/>
            <p:nvPr/>
          </p:nvSpPr>
          <p:spPr>
            <a:xfrm>
              <a:off x="3460750" y="4349750"/>
              <a:ext cx="1059180" cy="96520"/>
            </a:xfrm>
            <a:custGeom>
              <a:avLst/>
              <a:gdLst/>
              <a:ahLst/>
              <a:cxnLst/>
              <a:rect l="l" t="t" r="r" b="b"/>
              <a:pathLst>
                <a:path w="1059180" h="96520">
                  <a:moveTo>
                    <a:pt x="96520" y="96520"/>
                  </a:moveTo>
                  <a:lnTo>
                    <a:pt x="963930" y="96520"/>
                  </a:lnTo>
                  <a:cubicBezTo>
                    <a:pt x="1017270" y="96520"/>
                    <a:pt x="1059180" y="53340"/>
                    <a:pt x="1059180" y="1270"/>
                  </a:cubicBezTo>
                  <a:lnTo>
                    <a:pt x="1059180" y="0"/>
                  </a:lnTo>
                  <a:lnTo>
                    <a:pt x="0" y="0"/>
                  </a:lnTo>
                  <a:lnTo>
                    <a:pt x="0" y="1270"/>
                  </a:lnTo>
                  <a:cubicBezTo>
                    <a:pt x="0" y="53340"/>
                    <a:pt x="43180" y="96520"/>
                    <a:pt x="96520" y="96520"/>
                  </a:cubicBezTo>
                  <a:close/>
                </a:path>
              </a:pathLst>
            </a:custGeom>
            <a:solidFill>
              <a:srgbClr val="727171"/>
            </a:solidFill>
          </p:spPr>
          <p:txBody>
            <a:bodyPr/>
            <a:lstStyle/>
            <a:p>
              <a:endParaRPr lang="ko-KR" dirty="0">
                <a:latin typeface="Malgun Gothic" panose="020B0503020000020004" pitchFamily="34" charset="-127"/>
              </a:endParaRPr>
            </a:p>
          </p:txBody>
        </p:sp>
        <p:sp>
          <p:nvSpPr>
            <p:cNvPr id="13" name="Freeform 13"/>
            <p:cNvSpPr/>
            <p:nvPr/>
          </p:nvSpPr>
          <p:spPr>
            <a:xfrm>
              <a:off x="163830" y="4542790"/>
              <a:ext cx="7654290" cy="35560"/>
            </a:xfrm>
            <a:custGeom>
              <a:avLst/>
              <a:gdLst/>
              <a:ahLst/>
              <a:cxnLst/>
              <a:rect l="l" t="t" r="r" b="b"/>
              <a:pathLst>
                <a:path w="7654290" h="35560">
                  <a:moveTo>
                    <a:pt x="0" y="0"/>
                  </a:moveTo>
                  <a:cubicBezTo>
                    <a:pt x="0" y="20320"/>
                    <a:pt x="16510" y="35560"/>
                    <a:pt x="35560" y="35560"/>
                  </a:cubicBezTo>
                  <a:lnTo>
                    <a:pt x="7618730" y="35560"/>
                  </a:lnTo>
                  <a:cubicBezTo>
                    <a:pt x="7639050" y="35560"/>
                    <a:pt x="7654290" y="19050"/>
                    <a:pt x="76542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27171"/>
            </a:solidFill>
          </p:spPr>
          <p:txBody>
            <a:bodyPr/>
            <a:lstStyle/>
            <a:p>
              <a:endParaRPr lang="ko-KR" dirty="0">
                <a:latin typeface="Malgun Gothic" panose="020B0503020000020004" pitchFamily="34" charset="-127"/>
              </a:endParaRPr>
            </a:p>
          </p:txBody>
        </p:sp>
        <p:sp>
          <p:nvSpPr>
            <p:cNvPr id="14" name="Freeform 14"/>
            <p:cNvSpPr/>
            <p:nvPr/>
          </p:nvSpPr>
          <p:spPr>
            <a:xfrm>
              <a:off x="962660" y="276860"/>
              <a:ext cx="6055360" cy="3789680"/>
            </a:xfrm>
            <a:custGeom>
              <a:avLst/>
              <a:gdLst/>
              <a:ahLst/>
              <a:cxnLst/>
              <a:rect l="l" t="t" r="r" b="b"/>
              <a:pathLst>
                <a:path w="6055360" h="3789680">
                  <a:moveTo>
                    <a:pt x="0" y="0"/>
                  </a:moveTo>
                  <a:lnTo>
                    <a:pt x="6055360" y="0"/>
                  </a:lnTo>
                  <a:lnTo>
                    <a:pt x="6055360" y="3789680"/>
                  </a:lnTo>
                  <a:lnTo>
                    <a:pt x="0" y="3789680"/>
                  </a:lnTo>
                  <a:close/>
                </a:path>
              </a:pathLst>
            </a:custGeom>
            <a:blipFill>
              <a:blip r:embed="rId4"/>
              <a:stretch>
                <a:fillRect t="-4649"/>
              </a:stretch>
            </a:blipFill>
          </p:spPr>
          <p:txBody>
            <a:bodyPr/>
            <a:lstStyle/>
            <a:p>
              <a:endParaRPr lang="ko-KR" dirty="0">
                <a:latin typeface="Malgun Gothic" panose="020B0503020000020004" pitchFamily="34" charset="-127"/>
              </a:endParaRPr>
            </a:p>
          </p:txBody>
        </p:sp>
      </p:grpSp>
      <p:sp>
        <p:nvSpPr>
          <p:cNvPr id="15" name="Freeform 15"/>
          <p:cNvSpPr/>
          <p:nvPr/>
        </p:nvSpPr>
        <p:spPr>
          <a:xfrm>
            <a:off x="10170023" y="2998955"/>
            <a:ext cx="7594303" cy="5006342"/>
          </a:xfrm>
          <a:custGeom>
            <a:avLst/>
            <a:gdLst/>
            <a:ahLst/>
            <a:cxnLst/>
            <a:rect l="l" t="t" r="r" b="b"/>
            <a:pathLst>
              <a:path w="7594303" h="5006342">
                <a:moveTo>
                  <a:pt x="0" y="0"/>
                </a:moveTo>
                <a:lnTo>
                  <a:pt x="7594304" y="0"/>
                </a:lnTo>
                <a:lnTo>
                  <a:pt x="7594304" y="5006342"/>
                </a:lnTo>
                <a:lnTo>
                  <a:pt x="0" y="500634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16" name="Freeform 16"/>
          <p:cNvSpPr/>
          <p:nvPr/>
        </p:nvSpPr>
        <p:spPr>
          <a:xfrm rot="-9621162" flipH="1">
            <a:off x="45271" y="4055077"/>
            <a:ext cx="2409004" cy="3629385"/>
          </a:xfrm>
          <a:custGeom>
            <a:avLst/>
            <a:gdLst/>
            <a:ahLst/>
            <a:cxnLst/>
            <a:rect l="l" t="t" r="r" b="b"/>
            <a:pathLst>
              <a:path w="2409004" h="3629385">
                <a:moveTo>
                  <a:pt x="2409004" y="0"/>
                </a:moveTo>
                <a:lnTo>
                  <a:pt x="0" y="0"/>
                </a:lnTo>
                <a:lnTo>
                  <a:pt x="0" y="3629385"/>
                </a:lnTo>
                <a:lnTo>
                  <a:pt x="2409004" y="3629385"/>
                </a:lnTo>
                <a:lnTo>
                  <a:pt x="240900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dirty="0">
              <a:latin typeface="Malgun Gothic" panose="020B0503020000020004" pitchFamily="34" charset="-127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472060" y="642486"/>
            <a:ext cx="13853540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 rtl="0">
              <a:lnSpc>
                <a:spcPts val="7799"/>
              </a:lnSpc>
            </a:pPr>
            <a:r>
              <a:rPr lang="ko-KR" sz="6500" u="none" baseline="0" dirty="0">
                <a:solidFill>
                  <a:srgbClr val="FFFFFF"/>
                </a:solidFill>
                <a:latin typeface="+mj-ea"/>
                <a:ea typeface="+mj-ea"/>
                <a:cs typeface="Effra 2"/>
                <a:sym typeface="Effra 2"/>
              </a:rPr>
              <a:t>온라인 또는 </a:t>
            </a:r>
            <a:r>
              <a:rPr lang="ko-KR" altLang="en-US" sz="6500" u="none" baseline="0" dirty="0" err="1">
                <a:solidFill>
                  <a:srgbClr val="FFFFFF"/>
                </a:solidFill>
                <a:latin typeface="+mj-ea"/>
                <a:ea typeface="+mj-ea"/>
                <a:cs typeface="Effra 2"/>
                <a:sym typeface="Effra 2"/>
              </a:rPr>
              <a:t>하이브리드</a:t>
            </a:r>
            <a:r>
              <a:rPr lang="ko-KR" altLang="en-US" sz="6500" u="none" baseline="0" dirty="0">
                <a:solidFill>
                  <a:srgbClr val="FFFFFF"/>
                </a:solidFill>
                <a:latin typeface="+mj-ea"/>
                <a:ea typeface="+mj-ea"/>
                <a:cs typeface="Effra 2"/>
                <a:sym typeface="Effra 2"/>
              </a:rPr>
              <a:t> </a:t>
            </a:r>
            <a:r>
              <a:rPr lang="ko-KR" sz="6500" u="none" baseline="0" dirty="0">
                <a:solidFill>
                  <a:srgbClr val="FFFFFF"/>
                </a:solidFill>
                <a:latin typeface="+mj-ea"/>
                <a:ea typeface="+mj-ea"/>
                <a:cs typeface="Effra 2"/>
                <a:sym typeface="Effra 2"/>
              </a:rPr>
              <a:t>방식 </a:t>
            </a:r>
            <a:r>
              <a:rPr lang="ko-KR" altLang="en-US" sz="6500" u="none" baseline="0" dirty="0">
                <a:solidFill>
                  <a:srgbClr val="FFFFFF"/>
                </a:solidFill>
                <a:latin typeface="+mj-ea"/>
                <a:ea typeface="+mj-ea"/>
                <a:cs typeface="Effra 2"/>
                <a:sym typeface="Effra 2"/>
              </a:rPr>
              <a:t>활용</a:t>
            </a:r>
            <a:endParaRPr lang="ko-KR" sz="6500" u="none" baseline="0" dirty="0">
              <a:solidFill>
                <a:srgbClr val="FFFFFF"/>
              </a:solidFill>
              <a:latin typeface="+mj-ea"/>
              <a:ea typeface="+mj-ea"/>
              <a:cs typeface="Effra 2"/>
              <a:sym typeface="Effra 2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0170023" y="8349221"/>
            <a:ext cx="7827818" cy="2637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2239"/>
              </a:lnSpc>
            </a:pPr>
            <a:r>
              <a:rPr lang="ko-KR" sz="1599" u="none" baseline="0" dirty="0">
                <a:solidFill>
                  <a:srgbClr val="000000"/>
                </a:solidFill>
                <a:latin typeface="+mj-ea"/>
                <a:ea typeface="+mj-ea"/>
                <a:cs typeface="Calibri (MS)"/>
                <a:sym typeface="Calibri (MS)"/>
              </a:rPr>
              <a:t>Girls Just Wanna Have Fun! 공인 영양사 크리스티나 페르난데스와의 대화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509210" y="9886531"/>
            <a:ext cx="7827818" cy="2562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2239"/>
              </a:lnSpc>
            </a:pPr>
            <a:r>
              <a:rPr lang="ko-KR" sz="1599" u="non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 (MS)"/>
                <a:sym typeface="Calibri (MS)"/>
              </a:rPr>
              <a:t>Girls Just Wanna Have Fun! 리미틀리스 퍼포먼스 대표 미셸 드 종과의 대화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21299" y="3170499"/>
            <a:ext cx="7827818" cy="321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2659"/>
              </a:lnSpc>
            </a:pPr>
            <a:r>
              <a:rPr lang="ko-KR" sz="1899" u="none" baseline="0" dirty="0">
                <a:solidFill>
                  <a:srgbClr val="000000"/>
                </a:solidFill>
                <a:latin typeface="+mj-ea"/>
                <a:ea typeface="+mj-ea"/>
                <a:cs typeface="Calibri (MS)"/>
                <a:sym typeface="Calibri (MS)"/>
              </a:rPr>
              <a:t>지금까지 어떤 경력을 쌓으셨는지 간단하게 말씀해 주실 수 있나요?</a:t>
            </a: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1965</Words>
  <Application>Microsoft Macintosh PowerPoint</Application>
  <PresentationFormat>Custom</PresentationFormat>
  <Paragraphs>184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맑은 고딕</vt:lpstr>
      <vt:lpstr>맑은 고딕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Fall 2026 Meeting</dc:title>
  <dc:creator>Michael Kang</dc:creator>
  <cp:lastModifiedBy>Zoe Wainer</cp:lastModifiedBy>
  <cp:revision>20</cp:revision>
  <dcterms:created xsi:type="dcterms:W3CDTF">2006-08-16T00:00:00Z</dcterms:created>
  <dcterms:modified xsi:type="dcterms:W3CDTF">2026-08-17T21:00:49Z</dcterms:modified>
  <dc:identifier>DAHN9D9Ecbw</dc:identifier>
</cp:coreProperties>
</file>