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Verdana" panose="020B060403050404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80000" autoAdjust="0"/>
  </p:normalViewPr>
  <p:slideViewPr>
    <p:cSldViewPr>
      <p:cViewPr varScale="1">
        <p:scale>
          <a:sx n="67" d="100"/>
          <a:sy n="67" d="100"/>
        </p:scale>
        <p:origin x="154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cs-CZ"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Verdana" panose="020B0604030504040204" pitchFamily="34" charset="0"/>
              </a:defRPr>
            </a:lvl1pPr>
          </a:lstStyle>
          <a:p>
            <a:fld id="{B7268E1E-0E44-426D-905E-8AD9B19D2182}" type="datetimeFigureOut">
              <a:rPr lang="cs-CZ" smtClean="0"/>
              <a:pPr/>
              <a:t>17.08.2026</a:t>
            </a:fld>
            <a:endParaRPr lang="cs-CZ" dirty="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cs-CZ"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871B2431-D351-4C6E-A3CF-9DFAC0E3E050}" type="slidenum">
              <a:rPr lang="cs-CZ" smtClean="0"/>
              <a:pPr/>
              <a:t>‹#›</a:t>
            </a:fld>
            <a:endParaRPr lang="cs-CZ" dirty="0"/>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program@soroptimist.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Olá, eu sou {NOME E CARGO} e tenho o prazer de poder compartilhar a apresentação principal sobre o impacto com vocês hoje. Nosso foco é o programa Sonhe, Realize e, especificamente, como ampliar nosso impacto — seja iniciando novos projetos, seja ampliando os projetos já existentes — para alcançar mais meninas.</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Agora vamos falar sobre financiamento.</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Analisem o orçamento do seu clube: existe a possibilidade de redirecionar algum recurso? Explorem oportunidades de doações, patrocínios e parcerias com empresas locais. Muitas organizações e empresas gostariam de apoiar esse tipo de projeto — basta apresentar a nossa proposta!</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Os clubes podem se candidatar a um subsídio para clubes Soroptimistas para iniciar um novo projeto Sonhe, Realize ou para acrescentar uma nova dimensão a um projeto já existente. As inscrições para projetos realizados no ano seguinte do clube devem ser enviadas até 1º de abril de cada ano.</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Dito isso, o financiamento não precisa ser encarado como um obstáculo. Com o currículo e um grupo de meninas, já é possível realizar um projeto com custos mínimos.</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Se isso parecer exigente demais para o seu clube neste momento, tudo bem. Uma ótima maneira de começar é apoiando o projeto de outro clube. A Coordenadora Regional do Sonhe, Realize pode ajudar a conectar vocês a projetos já estabelecidos em sua região. Observem, prestem apoio, participem. Não precisam começar do zero nem fazer tudo sozinhas — há muita experiência nesta comunidade com a qual vocês podem aprender.</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Se vocês acharem que seu clube está pronto para dar um passo além, considerem a possibilidade de fazer uma parceria com outro clube, compartilhando igualmente a gestão do projeto. Estabelecer parcerias ou apoiar projetos de outros clubes é uma das maneiras mais simples de ampliar seu alcance. Colaboração significa mais pessoas envolvidas, mais conexões e mais meninas alcançadas.</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Agora, para quem já têm um projeto Sonhe, Realize, vamos falar sobre como ampliar seu alcance.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Analisem seus projetos anteriores: O que funcionou bem? O que despertou mais interesse nas meninas? Onde estavam as lacunas? Essa reflexão deve orientar vocês nos próximos passos.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Ao planejar a expansão, reflitam sobre as seguintes perguntas: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pPr marL="228600" lvl="0" indent="-228600">
              <a:buFont typeface="Arial" panose="020B0604020202020204" pitchFamily="34" charset="0"/>
              <a:buChar char="•"/>
            </a:pPr>
            <a:r>
              <a:rPr lang="pt-BR" sz="1200" kern="1200" dirty="0">
                <a:solidFill>
                  <a:schemeClr val="tx1"/>
                </a:solidFill>
                <a:effectLst/>
                <a:ea typeface="+mn-ea"/>
                <a:cs typeface="+mn-cs"/>
              </a:rPr>
              <a:t>É possível levar o programa para uma nova escola ou organização parceira na comunidade? Talvez vocês possam trabalhar com uma nova organização sem fins lucrativos em sua comunidade.</a:t>
            </a:r>
            <a:endParaRPr lang="en-US" sz="1200" kern="1200" dirty="0">
              <a:solidFill>
                <a:schemeClr val="tx1"/>
              </a:solidFill>
              <a:effectLst/>
              <a:ea typeface="+mn-ea"/>
              <a:cs typeface="+mn-cs"/>
            </a:endParaRPr>
          </a:p>
          <a:p>
            <a:pPr marL="228600" lvl="0" indent="-228600">
              <a:buFont typeface="Arial" panose="020B0604020202020204" pitchFamily="34" charset="0"/>
              <a:buChar char="•"/>
            </a:pPr>
            <a:r>
              <a:rPr lang="pt-BR" sz="1200" kern="1200" dirty="0">
                <a:solidFill>
                  <a:schemeClr val="tx1"/>
                </a:solidFill>
                <a:effectLst/>
                <a:ea typeface="+mn-ea"/>
                <a:cs typeface="+mn-cs"/>
              </a:rPr>
              <a:t>O programa pode ser realizado mais de uma vez por ano?</a:t>
            </a:r>
            <a:endParaRPr lang="en-US" sz="1200" kern="1200" dirty="0">
              <a:solidFill>
                <a:schemeClr val="tx1"/>
              </a:solidFill>
              <a:effectLst/>
              <a:ea typeface="+mn-ea"/>
              <a:cs typeface="+mn-cs"/>
            </a:endParaRPr>
          </a:p>
          <a:p>
            <a:pPr marL="228600" lvl="0" indent="-228600">
              <a:buFont typeface="Arial" panose="020B0604020202020204" pitchFamily="34" charset="0"/>
              <a:buChar char="•"/>
            </a:pPr>
            <a:r>
              <a:rPr lang="pt-BR" sz="1200" kern="1200" dirty="0">
                <a:solidFill>
                  <a:schemeClr val="tx1"/>
                </a:solidFill>
                <a:effectLst/>
                <a:ea typeface="+mn-ea"/>
                <a:cs typeface="+mn-cs"/>
              </a:rPr>
              <a:t>Seu programa é totalmente acessível? Vocês estão oferecendo alimentação, transporte ou um local conveniente para as meninas?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Pensem no engajamento. Quanto mais significativa for a experiência, maior a chance de as meninas voltarem trazendo novas participantes. Considerem oferecer incentivos para as meninas que trouxerem amigas. Talvez vocês possam oferecer a elas um vale-presente ou a participação em uma rifa de uma cesta de brindes. O boca a boca é uma ferramenta poderosa. Pensem em formas criativas de divulgar o programa.</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Vocês também podem pedir sugestões das participantes atuais sobre como atrair mais meninas para o programa. Criem um comitê de planejamento com participantes de edições anteriores para organizar o próximo programa. Elas são um recurso fantástico e podem contribuir para que o programa continue relevante, significativo e divertido para outras meninas. </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Se o seu clube já tem um projeto sólido e consolidado, considerem a possibilidade de orientar um clube que esteja começando ou incluí-lo como clube apoiador ou participante. A colaboração amplia o número de pessoas voluntárias e aumenta a capacidade do seu projeto.</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Os desafios são reais, mas as soluções também são. Clubes de toda a SIA já enfrentaram esses mesmos desafios e encontraram maneiras de superá-los. </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Os recursos existem, o apoio está disponível — da SIA, da sua região dos próprios clubes e das associadas.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Peço que as pessoas cujos clubes já desenvolvem um projeto sólido e consolidado e que estejam dispostas a apoiar outros clubes fiquem de pé.</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(Pausa para permitir que as associadas se levantem.)</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Agora, olhem ao redor. Essas são as pessoas com quem vocês podem contar: colegas Soroptimistas que podem oferecer apoio com o projeto Sonhe, Realize. </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Juntas somos mais fortes. Cada projeto criado ou ampliado nos aproxima do nosso Grande Objetivo e ajuda mais meninas a seguirem o caminho para realizar seus sonhos. Obrigada. Vamos continuar investindo em sonhos!</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Nosso Programa de Sonhos exclusivo para meninas, Sonhe, Realize: Apoio Profissional para Meninas® já apoiou mais de 162.000 meninas desde 2015. Depois de participar do programa, a grande maioria das meninas relata que se sente capacitada para viver seus sonhos.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Quantas pessoas nesta sala já participaram de um projeto Sonhe, Realize? Levantem a mão, por favor.</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(Agradeça as respostas: reconheça as pessoas que levantaram a mão.)</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Agora, mantenham a mão levantada se o seu clube já está planejando e realizando um projeto neste ano do clube.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(Observe aproximadamente quantas mãos permanecem levantadas e quantas são abaixadas — reconheça os dois grupos. Por exemplo: “Então, temos aqui uma boa combinação: alguns clubes já com projetos ativos e outros que estão dando os primeiros passos. Esta sessão foi pensada para todos os clubes e participantes.”)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Obrigada por nos ajudarem a gerar esse impacto e transformar a vida dessas meninas!</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O programa Sonhe, Realize alcança meninas em um momento decisivo, oferecendo ferramentas para o desenvolvimento profissional, conectando-as com pessoas que possam servir como inspiração e exemplo e criando uma rede de apoio entre pares que as ajuda a enfrentar desafios com confiança. </a:t>
            </a:r>
            <a:endParaRPr lang="en-US" sz="1200" kern="1200" dirty="0">
              <a:solidFill>
                <a:schemeClr val="tx1"/>
              </a:solidFill>
              <a:effectLst/>
              <a:ea typeface="+mn-ea"/>
              <a:cs typeface="+mn-cs"/>
            </a:endParaRPr>
          </a:p>
          <a:p>
            <a:r>
              <a:rPr lang="pt-BR" sz="1200" kern="1200" dirty="0">
                <a:solidFill>
                  <a:schemeClr val="tx1"/>
                </a:solidFill>
                <a:effectLst/>
                <a:ea typeface="+mn-ea"/>
                <a:cs typeface="+mn-cs"/>
              </a:rPr>
              <a:t>O formato em grupo também faz com que o programa seja uma das formas mais eficientes para os clubes alcançarem um grande número de meninas em um único projeto. Isso é fundamental para avançarmos rumo ao nosso Grande Objetivo de investir nos sonhos de meio milhão de mulheres e meninas por meio de acesso à educação até 2031. Ao final do ano do clube 2025-2026, já alcançamos X% da nossa meta. Cada menina que seu clube alcança por meio do programa Sonhe, Realize ajuda a nos aproximar dessa meta.</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Vamos conversar sobre como começar — ou ampliar o que vocês já estão fazendo.</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Mais especificamente, vamos identificar os passos para iniciar um novo projeto Sonhe, Realize ou ampliar um projeto já existente. </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Explorar estratégias para superar as barreiras que impedem os clubes de iniciar projetos Sonhe, Realize. </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Identificar ferramentas e recursos disponíveis para ajudar os clubes a planejar projetos e alcançar mais meninas.</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Tanto para clubes que estão começando quanto para aqueles que já têm experiência, o Kit de Ferramentas dos Clubes para o programa Sonhe, Realize é o principal recurso para tudo o que vocês precisam: perguntas frequentes, guia de planejamento, guia curricular, guia de avaliação e relatórios, além de links para recursos personalizáveis e materiais para download. Ele é atualizado a cada ano de clube, portanto, usem sempre a versão mais recente.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Para acessar o Kit de Ferramentas diretamente no seu dispositivo, basta escanear esse QR code.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Para quem está começando um novo projeto, o Guia de Início Rápido é o melhor ponto de partida. Façam o download, imprimam ou preencham o guia digitalmente. Ele vai ajudar vocês a se organizarem desde o primeiro dia.</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O primeiro passo sugerido é formar um comitê de planejamento. Quais associadas do clube têm interesse em participar? Quem no clube pode assumir a coordenação do Sonhe, Realize?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A capacidade de mobilização de associadas é um desafio comum para a realização de um projeto Sonhe, Realize, especialmente em clubes menores. A boa notícia é que não é preciso ter uma equipe grande. Comecem aos poucos. Uma sessão. Um único grupo de meninas é suficiente para dar início a um projeto Sonhe, Realize.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Pensem se há associadas que ainda não se engajaram e que este programa poderia motivar. </a:t>
            </a:r>
            <a:endParaRPr lang="en-US" sz="1200" kern="1200" dirty="0">
              <a:solidFill>
                <a:schemeClr val="tx1"/>
              </a:solidFill>
              <a:effectLst/>
              <a:ea typeface="+mn-ea"/>
              <a:cs typeface="+mn-cs"/>
            </a:endParaRPr>
          </a:p>
          <a:p>
            <a:r>
              <a:rPr lang="pt-BR" sz="1200" kern="1200" dirty="0">
                <a:solidFill>
                  <a:schemeClr val="tx1"/>
                </a:solidFill>
                <a:effectLst/>
                <a:ea typeface="+mn-ea"/>
                <a:cs typeface="+mn-cs"/>
              </a:rPr>
              <a:t>Vocês poderiam oferecer alguns incentivos para engajar as associadas? E não limitem os convites para atuar como voluntárias apenas às associadas — esses projetos também são uma ferramenta importante para envolver potenciais associadas, empresas locais ou outros apoiadores que queiram contribuir como voluntários. </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Quando estiver tudo pronto para avançar, o próximo passo é conhecer bem a sua comunidade e identificar possíveis parcerias.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Comecem com uma avaliação da comunidade. Quais são as necessidades das meninas da sua comunidade? Como o programa Sonhe, Realize pode atender a essas necessidades?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Informem-se sobre outros projetos já existentes voltados para meninas adolescentes nas suas comunidades. O Sonhe, Realize pode ser um bom complemento para um programa já existente.</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O nosso currículo também foi desenvolvido para ser flexível. Desde que a mensagem e os objetivos principais sejam preservados, vocês podem adaptar o conteúdo para atender às necessidades da sua comunidade e da cultura local.</a:t>
            </a:r>
            <a:endParaRPr lang="en-US" sz="1200" kern="1200" dirty="0">
              <a:solidFill>
                <a:schemeClr val="tx1"/>
              </a:solidFill>
              <a:effectLst/>
              <a:ea typeface="+mn-ea"/>
              <a:cs typeface="+mn-cs"/>
            </a:endParaRPr>
          </a:p>
          <a:p>
            <a:r>
              <a:rPr lang="pt-BR" sz="1200" kern="1200" dirty="0">
                <a:solidFill>
                  <a:schemeClr val="tx1"/>
                </a:solidFill>
                <a:effectLst/>
                <a:ea typeface="+mn-ea"/>
                <a:cs typeface="+mn-cs"/>
              </a:rPr>
              <a:t>Enviem um e-mail para </a:t>
            </a:r>
            <a:r>
              <a:rPr lang="pt-BR" sz="1200" u="none" strike="noStrike" kern="1200" dirty="0">
                <a:solidFill>
                  <a:schemeClr val="tx1"/>
                </a:solidFill>
                <a:effectLst/>
                <a:ea typeface="+mn-ea"/>
                <a:cs typeface="+mn-cs"/>
                <a:hlinkClick r:id="rId3"/>
              </a:rPr>
              <a:t>program@soroptimist.org</a:t>
            </a:r>
            <a:r>
              <a:rPr lang="pt-BR" sz="1200" kern="1200" dirty="0">
                <a:solidFill>
                  <a:schemeClr val="tx1"/>
                </a:solidFill>
                <a:effectLst/>
                <a:ea typeface="+mn-ea"/>
                <a:cs typeface="+mn-cs"/>
              </a:rPr>
              <a:t> para obter acesso ao currículo.</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O clube de vocês já desenvolve trabalhos com meninas adolescentes? Vocês não precisam começar do zero, mas podem adicionar os componentes do Sonhe, Realize ao trabalho que vocês já realizam. Para que o projeto seja oficialmente contabilizado, ele precisa incluir pelo menos uma sessão. </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Vamos falar sobre como identificar possíveis parcerias: comecem com quem vocês já conhecem. Explorem suas redes de contatos. Organizações que atuam com jovens, bibliotecas e centros comunitários são ótimos lugares para buscar parcerias. A coordenadora regional também pode conectar vocês com clubes que já estabeleceram parcerias e que podem compartilhar suas experiências iniciais.</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Encontrar participantes suficientes é um desafio comum para quem está começando seu primeiro projeto. Trabalhem com organizações parceiras para divulgar o programa — professores e orientadores são os melhores recrutadores. </a:t>
            </a:r>
            <a:endParaRPr lang="en-US" sz="1200" kern="1200" dirty="0">
              <a:solidFill>
                <a:schemeClr val="tx1"/>
              </a:solidFill>
              <a:effectLst/>
              <a:ea typeface="+mn-ea"/>
              <a:cs typeface="+mn-cs"/>
            </a:endParaRPr>
          </a:p>
          <a:p>
            <a:r>
              <a:rPr lang="pt-BR" sz="1200" kern="1200" dirty="0">
                <a:solidFill>
                  <a:schemeClr val="tx1"/>
                </a:solidFill>
                <a:effectLst/>
                <a:ea typeface="+mn-ea"/>
                <a:cs typeface="+mn-cs"/>
              </a:rPr>
              <a:t>Avaliem se oferecer o programa no horário escolar poderia garantir a participação.</a:t>
            </a:r>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 </a:t>
            </a:r>
          </a:p>
          <a:p>
            <a:r>
              <a:rPr lang="pt-BR" sz="1200" kern="1200" dirty="0">
                <a:solidFill>
                  <a:schemeClr val="tx1"/>
                </a:solidFill>
                <a:effectLst/>
                <a:ea typeface="+mn-ea"/>
                <a:cs typeface="+mn-cs"/>
              </a:rPr>
              <a:t>Entrar em contato com as escolas nem sempre é simples, e dar o primeiro passo para iniciar uma parceria pode parecer desafiador. Mas vocês podem começar nos seus clubes. Pensem se alguma pessoa no seu clube conhece alguém (ou conhece alguém que conheça alguém!) que tenha contato com uma escola local ou com o distrito escolar. </a:t>
            </a:r>
            <a:endParaRPr lang="en-US" sz="1200" kern="1200" dirty="0">
              <a:solidFill>
                <a:schemeClr val="tx1"/>
              </a:solidFill>
              <a:effectLst/>
              <a:ea typeface="+mn-ea"/>
              <a:cs typeface="+mn-cs"/>
            </a:endParaRPr>
          </a:p>
          <a:p>
            <a:r>
              <a:rPr lang="pt-BR" sz="1200" kern="1200" dirty="0">
                <a:solidFill>
                  <a:schemeClr val="tx1"/>
                </a:solidFill>
                <a:effectLst/>
                <a:ea typeface="+mn-ea"/>
                <a:cs typeface="+mn-cs"/>
              </a:rPr>
              <a:t>Se conseguirem entrar em contato com um administrador ou orientador escolar que demonstre interesse, mas ainda tenha algumas reservas, procurem entender quais são as principais preocupações. Por exemplo: eles querem implementar o projeto Sonhe, Realize mas não têm transporte se as meninas ficarem depois do horário escolar? O clube pode oferecer vale-transporte ou até mesmo pagar um motorista para que as meninas voltem para casa com segurança? Pensem em soluções criativas! </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pt-BR" sz="1200" kern="1200" dirty="0">
                <a:solidFill>
                  <a:schemeClr val="tx1"/>
                </a:solidFill>
                <a:effectLst/>
                <a:ea typeface="+mn-ea"/>
                <a:cs typeface="+mn-cs"/>
              </a:rPr>
              <a:t>Considerem oferecer o programa em formato virtual e híbrido para ampliar o acesso e oferecer maior flexibilidade nos horários, tanto para as meninas quanto para palestrantes. Palestrantes e parcerias virtuais podem ampliar a diversidade de perspectivas e oportunidades de carreira apresentadas às participantes. Além disso, um programa virtual pode reduzir os custos do programa.</a:t>
            </a:r>
            <a:endParaRPr lang="en-US" sz="1200" kern="1200" dirty="0">
              <a:solidFill>
                <a:schemeClr val="tx1"/>
              </a:solidFill>
              <a:effectLs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6.jpe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8.svg"/><Relationship Id="rId7" Type="http://schemas.openxmlformats.org/officeDocument/2006/relationships/image" Target="../media/image41.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0.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7.sv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2.svg"/><Relationship Id="rId9" Type="http://schemas.openxmlformats.org/officeDocument/2006/relationships/image" Target="../media/image22.svg"/></Relationships>
</file>

<file path=ppt/slides/_rels/slide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3.png"/><Relationship Id="rId7" Type="http://schemas.openxmlformats.org/officeDocument/2006/relationships/image" Target="../media/image26.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10.pn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5.svg"/><Relationship Id="rId7" Type="http://schemas.openxmlformats.org/officeDocument/2006/relationships/image" Target="../media/image31.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919776" y="5143500"/>
            <a:ext cx="5703556" cy="2174481"/>
          </a:xfrm>
          <a:custGeom>
            <a:avLst/>
            <a:gdLst/>
            <a:ahLst/>
            <a:cxnLst/>
            <a:rect l="l" t="t" r="r" b="b"/>
            <a:pathLst>
              <a:path w="5703556" h="2174481">
                <a:moveTo>
                  <a:pt x="0" y="0"/>
                </a:moveTo>
                <a:lnTo>
                  <a:pt x="5703556" y="0"/>
                </a:lnTo>
                <a:lnTo>
                  <a:pt x="5703556" y="2174481"/>
                </a:lnTo>
                <a:lnTo>
                  <a:pt x="0" y="2174481"/>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pt-br" dirty="0">
              <a:latin typeface="Verdana" panose="020B0604030504040204" pitchFamily="34" charset="0"/>
            </a:endParaRPr>
          </a:p>
        </p:txBody>
      </p:sp>
      <p:sp>
        <p:nvSpPr>
          <p:cNvPr id="3" name="Freeform 3"/>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4" name="Freeform 4"/>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5" name="TextBox 5"/>
          <p:cNvSpPr txBox="1"/>
          <p:nvPr/>
        </p:nvSpPr>
        <p:spPr>
          <a:xfrm>
            <a:off x="1028700" y="2265979"/>
            <a:ext cx="11998553" cy="1477328"/>
          </a:xfrm>
          <a:prstGeom prst="rect">
            <a:avLst/>
          </a:prstGeom>
        </p:spPr>
        <p:txBody>
          <a:bodyPr wrap="square" lIns="0" tIns="0" rIns="0" bIns="0" rtlCol="0" anchor="t">
            <a:spAutoFit/>
          </a:bodyPr>
          <a:lstStyle/>
          <a:p>
            <a:pPr algn="l" rtl="0"/>
            <a:r>
              <a:rPr lang="pt-br" sz="48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1"/>
              </a:rPr>
              <a:t>Sonhe, Realize: </a:t>
            </a:r>
          </a:p>
          <a:p>
            <a:pPr algn="l" rtl="0"/>
            <a:r>
              <a:rPr lang="pt-br" sz="48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1"/>
              </a:rPr>
              <a:t>apoio profissional para meninas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pt-br" dirty="0">
              <a:latin typeface="Verdana" panose="020B0604030504040204" pitchFamily="34" charset="0"/>
            </a:endParaRPr>
          </a:p>
        </p:txBody>
      </p:sp>
      <p:sp>
        <p:nvSpPr>
          <p:cNvPr id="8" name="TextBox 8"/>
          <p:cNvSpPr txBox="1"/>
          <p:nvPr/>
        </p:nvSpPr>
        <p:spPr>
          <a:xfrm>
            <a:off x="1028700" y="4095541"/>
            <a:ext cx="9029700" cy="2031325"/>
          </a:xfrm>
          <a:prstGeom prst="rect">
            <a:avLst/>
          </a:prstGeom>
        </p:spPr>
        <p:txBody>
          <a:bodyPr wrap="square" lIns="0" tIns="0" rIns="0" bIns="0" rtlCol="0" anchor="t">
            <a:spAutoFit/>
          </a:bodyPr>
          <a:lstStyle/>
          <a:p>
            <a:pPr algn="l" rtl="0"/>
            <a:r>
              <a:rPr lang="pt-br" sz="4400" b="1" u="none"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2"/>
              </a:rPr>
              <a:t>Como começar ou </a:t>
            </a:r>
          </a:p>
          <a:p>
            <a:pPr algn="l" rtl="0"/>
            <a:r>
              <a:rPr lang="pt-br" sz="4400" b="1" u="none"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2"/>
              </a:rPr>
              <a:t>ampliar seu impacto para alcançar mais meninas</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10" name="TextBox 10"/>
          <p:cNvSpPr txBox="1"/>
          <p:nvPr/>
        </p:nvSpPr>
        <p:spPr>
          <a:xfrm>
            <a:off x="806858" y="9331572"/>
            <a:ext cx="7092543" cy="283026"/>
          </a:xfrm>
          <a:prstGeom prst="rect">
            <a:avLst/>
          </a:prstGeom>
        </p:spPr>
        <p:txBody>
          <a:bodyPr lIns="0" tIns="0" rIns="0" bIns="0" rtlCol="0" anchor="t">
            <a:spAutoFit/>
          </a:bodyPr>
          <a:lstStyle/>
          <a:p>
            <a:pPr algn="l" rtl="0">
              <a:lnSpc>
                <a:spcPts val="2541"/>
              </a:lnSpc>
            </a:pPr>
            <a:r>
              <a:rPr lang="pt-br" sz="1600" b="1" u="none" spc="109"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SOROPTIMIST INTERNATIONAL OF THE AMERICAS, INC</a:t>
            </a:r>
          </a:p>
        </p:txBody>
      </p:sp>
      <p:sp>
        <p:nvSpPr>
          <p:cNvPr id="11" name="TextBox 11"/>
          <p:cNvSpPr txBox="1"/>
          <p:nvPr/>
        </p:nvSpPr>
        <p:spPr>
          <a:xfrm>
            <a:off x="12121811" y="2994845"/>
            <a:ext cx="332705" cy="500137"/>
          </a:xfrm>
          <a:prstGeom prst="rect">
            <a:avLst/>
          </a:prstGeom>
        </p:spPr>
        <p:txBody>
          <a:bodyPr lIns="0" tIns="0" rIns="0" bIns="0" rtlCol="0" anchor="t">
            <a:spAutoFit/>
          </a:bodyPr>
          <a:lstStyle/>
          <a:p>
            <a:pPr algn="ctr" rtl="0">
              <a:lnSpc>
                <a:spcPts val="3899"/>
              </a:lnSpc>
              <a:spcBef>
                <a:spcPct val="0"/>
              </a:spcBef>
            </a:pPr>
            <a:r>
              <a:rPr lang="pt-br" sz="325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2"/>
              </a:rPr>
              <a:t>®</a:t>
            </a:r>
          </a:p>
        </p:txBody>
      </p:sp>
      <p:sp>
        <p:nvSpPr>
          <p:cNvPr id="12" name="TextBox 12"/>
          <p:cNvSpPr txBox="1"/>
          <p:nvPr/>
        </p:nvSpPr>
        <p:spPr>
          <a:xfrm>
            <a:off x="1028700" y="6677950"/>
            <a:ext cx="9029700" cy="1022268"/>
          </a:xfrm>
          <a:prstGeom prst="rect">
            <a:avLst/>
          </a:prstGeom>
        </p:spPr>
        <p:txBody>
          <a:bodyPr wrap="square" lIns="0" tIns="0" rIns="0" bIns="0" rtlCol="0" anchor="t">
            <a:spAutoFit/>
          </a:bodyPr>
          <a:lstStyle/>
          <a:p>
            <a:pPr algn="l" rtl="0">
              <a:lnSpc>
                <a:spcPts val="4199"/>
              </a:lnSpc>
            </a:pPr>
            <a:r>
              <a:rPr lang="pt-br" sz="2999"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Effra 3"/>
              </a:rPr>
              <a:t>NOME DA PALESTRANTE, CARGO DA PALESTRANTE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pt-br" dirty="0">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31" r="-24931"/>
              </a:stretch>
            </a:blipFill>
          </p:spPr>
          <p:txBody>
            <a:bodyPr/>
            <a:lstStyle/>
            <a:p>
              <a:endParaRPr lang="pt-br" dirty="0">
                <a:latin typeface="Verdana" panose="020B0604030504040204" pitchFamily="34" charset="0"/>
              </a:endParaRPr>
            </a:p>
          </p:txBody>
        </p:sp>
      </p:gr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pt-br" dirty="0">
              <a:latin typeface="Verdana" panose="020B0604030504040204" pitchFamily="34" charset="0"/>
            </a:endParaRPr>
          </a:p>
        </p:txBody>
      </p:sp>
      <p:sp>
        <p:nvSpPr>
          <p:cNvPr id="7" name="TextBox 7"/>
          <p:cNvSpPr txBox="1"/>
          <p:nvPr/>
        </p:nvSpPr>
        <p:spPr>
          <a:xfrm>
            <a:off x="883054" y="1072200"/>
            <a:ext cx="10089745" cy="893771"/>
          </a:xfrm>
          <a:prstGeom prst="rect">
            <a:avLst/>
          </a:prstGeom>
        </p:spPr>
        <p:txBody>
          <a:bodyPr wrap="square" lIns="0" tIns="0" rIns="0" bIns="0" rtlCol="0" anchor="t">
            <a:spAutoFit/>
          </a:bodyPr>
          <a:lstStyle/>
          <a:p>
            <a:pPr rtl="0">
              <a:lnSpc>
                <a:spcPts val="7799"/>
              </a:lnSpc>
            </a:pPr>
            <a:r>
              <a:rPr lang="pt-br" sz="5400" b="1" u="none" baseline="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Como arrecadar recursos</a:t>
            </a:r>
          </a:p>
        </p:txBody>
      </p:sp>
      <p:sp>
        <p:nvSpPr>
          <p:cNvPr id="8" name="TextBox 8"/>
          <p:cNvSpPr txBox="1"/>
          <p:nvPr/>
        </p:nvSpPr>
        <p:spPr>
          <a:xfrm>
            <a:off x="1692200" y="2750143"/>
            <a:ext cx="9280599" cy="553998"/>
          </a:xfrm>
          <a:prstGeom prst="rect">
            <a:avLst/>
          </a:prstGeom>
        </p:spPr>
        <p:txBody>
          <a:bodyPr wrap="square" lIns="0" tIns="0" rIns="0" bIns="0" rtlCol="0" anchor="t">
            <a:spAutoFit/>
          </a:bodyPr>
          <a:lstStyle/>
          <a:p>
            <a:pPr algn="l" rtl="0"/>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Redirecione o financiamento do clube</a:t>
            </a:r>
          </a:p>
        </p:txBody>
      </p:sp>
      <p:grpSp>
        <p:nvGrpSpPr>
          <p:cNvPr id="9" name="Group 9"/>
          <p:cNvGrpSpPr/>
          <p:nvPr/>
        </p:nvGrpSpPr>
        <p:grpSpPr>
          <a:xfrm rot="5400000">
            <a:off x="997407" y="2837706"/>
            <a:ext cx="500647" cy="438066"/>
            <a:chOff x="0" y="0"/>
            <a:chExt cx="812800" cy="711200"/>
          </a:xfrm>
        </p:grpSpPr>
        <p:sp>
          <p:nvSpPr>
            <p:cNvPr id="10" name="Freeform 10"/>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pt-br" dirty="0">
                <a:latin typeface="Verdana" panose="020B0604030504040204" pitchFamily="34" charset="0"/>
              </a:endParaRPr>
            </a:p>
          </p:txBody>
        </p:sp>
        <p:sp>
          <p:nvSpPr>
            <p:cNvPr id="11" name="TextBox 11"/>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2" name="Group 12"/>
          <p:cNvGrpSpPr/>
          <p:nvPr/>
        </p:nvGrpSpPr>
        <p:grpSpPr>
          <a:xfrm rot="5400000">
            <a:off x="989156" y="4301397"/>
            <a:ext cx="500647" cy="421559"/>
            <a:chOff x="0" y="0"/>
            <a:chExt cx="812800" cy="684401"/>
          </a:xfrm>
        </p:grpSpPr>
        <p:sp>
          <p:nvSpPr>
            <p:cNvPr id="13" name="Freeform 13"/>
            <p:cNvSpPr/>
            <p:nvPr/>
          </p:nvSpPr>
          <p:spPr>
            <a:xfrm>
              <a:off x="66617" y="88022"/>
              <a:ext cx="679567" cy="596379"/>
            </a:xfrm>
            <a:custGeom>
              <a:avLst/>
              <a:gdLst/>
              <a:ahLst/>
              <a:cxnLst/>
              <a:rect l="l" t="t" r="r" b="b"/>
              <a:pathLst>
                <a:path w="679567" h="596379">
                  <a:moveTo>
                    <a:pt x="418737" y="44941"/>
                  </a:moveTo>
                  <a:lnTo>
                    <a:pt x="667229" y="463415"/>
                  </a:lnTo>
                  <a:cubicBezTo>
                    <a:pt x="683383" y="490620"/>
                    <a:pt x="683694" y="524403"/>
                    <a:pt x="668042" y="551900"/>
                  </a:cubicBezTo>
                  <a:cubicBezTo>
                    <a:pt x="652390" y="579397"/>
                    <a:pt x="623185" y="596379"/>
                    <a:pt x="591545" y="596379"/>
                  </a:cubicBezTo>
                  <a:lnTo>
                    <a:pt x="88021" y="596379"/>
                  </a:lnTo>
                  <a:cubicBezTo>
                    <a:pt x="56381" y="596379"/>
                    <a:pt x="27176" y="579397"/>
                    <a:pt x="11524" y="551900"/>
                  </a:cubicBezTo>
                  <a:cubicBezTo>
                    <a:pt x="-4128" y="524403"/>
                    <a:pt x="-3817" y="490620"/>
                    <a:pt x="12337" y="463415"/>
                  </a:cubicBezTo>
                  <a:lnTo>
                    <a:pt x="260829" y="44941"/>
                  </a:lnTo>
                  <a:cubicBezTo>
                    <a:pt x="277374" y="17079"/>
                    <a:pt x="307379" y="0"/>
                    <a:pt x="339783" y="0"/>
                  </a:cubicBezTo>
                  <a:cubicBezTo>
                    <a:pt x="372187" y="0"/>
                    <a:pt x="402192" y="17079"/>
                    <a:pt x="418737" y="44941"/>
                  </a:cubicBezTo>
                  <a:close/>
                </a:path>
              </a:pathLst>
            </a:custGeom>
            <a:solidFill>
              <a:srgbClr val="518BC9">
                <a:alpha val="89804"/>
              </a:srgbClr>
            </a:solidFill>
          </p:spPr>
          <p:txBody>
            <a:bodyPr/>
            <a:lstStyle/>
            <a:p>
              <a:endParaRPr lang="pt-br" dirty="0">
                <a:latin typeface="Verdana" panose="020B0604030504040204" pitchFamily="34" charset="0"/>
              </a:endParaRPr>
            </a:p>
          </p:txBody>
        </p:sp>
        <p:sp>
          <p:nvSpPr>
            <p:cNvPr id="14" name="TextBox 14"/>
            <p:cNvSpPr txBox="1"/>
            <p:nvPr/>
          </p:nvSpPr>
          <p:spPr>
            <a:xfrm>
              <a:off x="127000" y="251082"/>
              <a:ext cx="558800" cy="384432"/>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5" name="Group 15"/>
          <p:cNvGrpSpPr/>
          <p:nvPr/>
        </p:nvGrpSpPr>
        <p:grpSpPr>
          <a:xfrm rot="5400000">
            <a:off x="997408" y="6425035"/>
            <a:ext cx="500647" cy="438066"/>
            <a:chOff x="0" y="0"/>
            <a:chExt cx="812800" cy="711200"/>
          </a:xfrm>
        </p:grpSpPr>
        <p:sp>
          <p:nvSpPr>
            <p:cNvPr id="16" name="Freeform 1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pt-br" dirty="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8" name="TextBox 18"/>
          <p:cNvSpPr txBox="1"/>
          <p:nvPr/>
        </p:nvSpPr>
        <p:spPr>
          <a:xfrm>
            <a:off x="1692200" y="4181108"/>
            <a:ext cx="7024537" cy="1107996"/>
          </a:xfrm>
          <a:prstGeom prst="rect">
            <a:avLst/>
          </a:prstGeom>
        </p:spPr>
        <p:txBody>
          <a:bodyPr lIns="0" tIns="0" rIns="0" bIns="0" rtlCol="0" anchor="t">
            <a:spAutoFit/>
          </a:bodyPr>
          <a:lstStyle/>
          <a:p>
            <a:pPr algn="l" rtl="0"/>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Explore opções de doações, patrocínios e parcerias</a:t>
            </a:r>
          </a:p>
        </p:txBody>
      </p:sp>
      <p:sp>
        <p:nvSpPr>
          <p:cNvPr id="19" name="TextBox 19"/>
          <p:cNvSpPr txBox="1"/>
          <p:nvPr/>
        </p:nvSpPr>
        <p:spPr>
          <a:xfrm>
            <a:off x="1692201" y="6128483"/>
            <a:ext cx="7832800" cy="1107996"/>
          </a:xfrm>
          <a:prstGeom prst="rect">
            <a:avLst/>
          </a:prstGeom>
        </p:spPr>
        <p:txBody>
          <a:bodyPr wrap="square" lIns="0" tIns="0" rIns="0" bIns="0" rtlCol="0" anchor="t">
            <a:spAutoFit/>
          </a:bodyPr>
          <a:lstStyle/>
          <a:p>
            <a:pPr algn="l" rtl="0"/>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Solicite um subsídio para clubes </a:t>
            </a:r>
            <a:r>
              <a:rPr lang="pt-br" sz="3600" u="none" baseline="0" dirty="0" err="1">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Soroptimistas</a:t>
            </a:r>
            <a:endPar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20" name="TextBox 20"/>
          <p:cNvSpPr txBox="1"/>
          <p:nvPr/>
        </p:nvSpPr>
        <p:spPr>
          <a:xfrm>
            <a:off x="1566171" y="7549449"/>
            <a:ext cx="8416323" cy="483659"/>
          </a:xfrm>
          <a:prstGeom prst="rect">
            <a:avLst/>
          </a:prstGeom>
        </p:spPr>
        <p:txBody>
          <a:bodyPr lIns="0" tIns="0" rIns="0" bIns="0" rtlCol="0" anchor="t">
            <a:spAutoFit/>
          </a:bodyPr>
          <a:lstStyle/>
          <a:p>
            <a:pPr algn="l" rtl="0">
              <a:lnSpc>
                <a:spcPts val="4200"/>
              </a:lnSpc>
            </a:pPr>
            <a:r>
              <a:rPr lang="pt-br" sz="3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Inscrições até 1º de abril</a:t>
            </a:r>
          </a:p>
        </p:txBody>
      </p:sp>
      <p:sp>
        <p:nvSpPr>
          <p:cNvPr id="21" name="TextBox 21"/>
          <p:cNvSpPr txBox="1"/>
          <p:nvPr/>
        </p:nvSpPr>
        <p:spPr>
          <a:xfrm>
            <a:off x="883054" y="8455733"/>
            <a:ext cx="10488875" cy="1192699"/>
          </a:xfrm>
          <a:prstGeom prst="rect">
            <a:avLst/>
          </a:prstGeom>
        </p:spPr>
        <p:txBody>
          <a:bodyPr lIns="0" tIns="0" rIns="0" bIns="0" rtlCol="0" anchor="t">
            <a:spAutoFit/>
          </a:bodyPr>
          <a:lstStyle/>
          <a:p>
            <a:pPr algn="l" rtl="0">
              <a:lnSpc>
                <a:spcPts val="4900"/>
              </a:lnSpc>
            </a:pPr>
            <a:r>
              <a:rPr lang="pt-br" sz="3500"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Você pode realizar um projeto com despesas mínimas!</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pt-br" dirty="0">
              <a:latin typeface="Verdana" panose="020B0604030504040204" pitchFamily="34" charset="0"/>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4" name="Freeform 4"/>
          <p:cNvSpPr/>
          <p:nvPr/>
        </p:nvSpPr>
        <p:spPr>
          <a:xfrm>
            <a:off x="9287717" y="0"/>
            <a:ext cx="9873828" cy="10287000"/>
          </a:xfrm>
          <a:custGeom>
            <a:avLst/>
            <a:gdLst/>
            <a:ahLst/>
            <a:cxnLst/>
            <a:rect l="l" t="t" r="r" b="b"/>
            <a:pathLst>
              <a:path w="9873828" h="10287000">
                <a:moveTo>
                  <a:pt x="0" y="0"/>
                </a:moveTo>
                <a:lnTo>
                  <a:pt x="9873828" y="0"/>
                </a:lnTo>
                <a:lnTo>
                  <a:pt x="9873828" y="10287000"/>
                </a:lnTo>
                <a:lnTo>
                  <a:pt x="0" y="10287000"/>
                </a:lnTo>
                <a:lnTo>
                  <a:pt x="0" y="0"/>
                </a:lnTo>
                <a:close/>
              </a:path>
            </a:pathLst>
          </a:custGeom>
          <a:blipFill>
            <a:blip r:embed="rId5"/>
            <a:stretch>
              <a:fillRect l="-9042"/>
            </a:stretch>
          </a:blipFill>
        </p:spPr>
        <p:txBody>
          <a:bodyPr/>
          <a:lstStyle/>
          <a:p>
            <a:endParaRPr lang="pt-br" dirty="0">
              <a:latin typeface="Verdana" panose="020B0604030504040204" pitchFamily="34" charset="0"/>
            </a:endParaRPr>
          </a:p>
        </p:txBody>
      </p:sp>
      <p:grpSp>
        <p:nvGrpSpPr>
          <p:cNvPr id="5" name="Group 5"/>
          <p:cNvGrpSpPr/>
          <p:nvPr/>
        </p:nvGrpSpPr>
        <p:grpSpPr>
          <a:xfrm>
            <a:off x="479854" y="5372100"/>
            <a:ext cx="8328010" cy="1618673"/>
            <a:chOff x="0" y="0"/>
            <a:chExt cx="2193385" cy="426317"/>
          </a:xfrm>
        </p:grpSpPr>
        <p:sp>
          <p:nvSpPr>
            <p:cNvPr id="6" name="Freeform 6"/>
            <p:cNvSpPr/>
            <p:nvPr/>
          </p:nvSpPr>
          <p:spPr>
            <a:xfrm>
              <a:off x="0" y="0"/>
              <a:ext cx="2193385" cy="426317"/>
            </a:xfrm>
            <a:custGeom>
              <a:avLst/>
              <a:gdLst/>
              <a:ahLst/>
              <a:cxnLst/>
              <a:rect l="l" t="t" r="r" b="b"/>
              <a:pathLst>
                <a:path w="2193385" h="426317">
                  <a:moveTo>
                    <a:pt x="47411" y="0"/>
                  </a:moveTo>
                  <a:lnTo>
                    <a:pt x="2145974" y="0"/>
                  </a:lnTo>
                  <a:cubicBezTo>
                    <a:pt x="2172159" y="0"/>
                    <a:pt x="2193385" y="21227"/>
                    <a:pt x="2193385" y="47411"/>
                  </a:cubicBezTo>
                  <a:lnTo>
                    <a:pt x="2193385" y="378906"/>
                  </a:lnTo>
                  <a:cubicBezTo>
                    <a:pt x="2193385" y="391480"/>
                    <a:pt x="2188390" y="403540"/>
                    <a:pt x="2179499" y="412431"/>
                  </a:cubicBezTo>
                  <a:cubicBezTo>
                    <a:pt x="2170608" y="421322"/>
                    <a:pt x="2158549" y="426317"/>
                    <a:pt x="2145974" y="426317"/>
                  </a:cubicBezTo>
                  <a:lnTo>
                    <a:pt x="47411" y="426317"/>
                  </a:lnTo>
                  <a:cubicBezTo>
                    <a:pt x="21227" y="426317"/>
                    <a:pt x="0" y="405091"/>
                    <a:pt x="0" y="378906"/>
                  </a:cubicBezTo>
                  <a:lnTo>
                    <a:pt x="0" y="47411"/>
                  </a:lnTo>
                  <a:cubicBezTo>
                    <a:pt x="0" y="34837"/>
                    <a:pt x="4995" y="22778"/>
                    <a:pt x="13886" y="13886"/>
                  </a:cubicBezTo>
                  <a:cubicBezTo>
                    <a:pt x="22778" y="4995"/>
                    <a:pt x="34837" y="0"/>
                    <a:pt x="47411" y="0"/>
                  </a:cubicBezTo>
                  <a:close/>
                </a:path>
              </a:pathLst>
            </a:custGeom>
            <a:solidFill>
              <a:srgbClr val="FFFFFF"/>
            </a:solidFill>
          </p:spPr>
          <p:txBody>
            <a:bodyPr/>
            <a:lstStyle/>
            <a:p>
              <a:endParaRPr lang="pt-br" dirty="0">
                <a:latin typeface="Verdana" panose="020B0604030504040204" pitchFamily="34" charset="0"/>
              </a:endParaRPr>
            </a:p>
          </p:txBody>
        </p:sp>
        <p:sp>
          <p:nvSpPr>
            <p:cNvPr id="7" name="TextBox 7"/>
            <p:cNvSpPr txBox="1"/>
            <p:nvPr/>
          </p:nvSpPr>
          <p:spPr>
            <a:xfrm>
              <a:off x="0" y="28575"/>
              <a:ext cx="2193385" cy="397742"/>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sp>
        <p:nvSpPr>
          <p:cNvPr id="8" name="TextBox 8"/>
          <p:cNvSpPr txBox="1"/>
          <p:nvPr/>
        </p:nvSpPr>
        <p:spPr>
          <a:xfrm>
            <a:off x="0" y="1834669"/>
            <a:ext cx="9287717" cy="3000821"/>
          </a:xfrm>
          <a:prstGeom prst="rect">
            <a:avLst/>
          </a:prstGeom>
        </p:spPr>
        <p:txBody>
          <a:bodyPr lIns="0" tIns="0" rIns="0" bIns="0" rtlCol="0" anchor="t">
            <a:spAutoFit/>
          </a:bodyPr>
          <a:lstStyle/>
          <a:p>
            <a:pPr algn="ctr" rtl="0">
              <a:lnSpc>
                <a:spcPts val="7793"/>
              </a:lnSpc>
            </a:pPr>
            <a:r>
              <a:rPr lang="pt-br" sz="65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Apoie ou faça parceria </a:t>
            </a:r>
          </a:p>
          <a:p>
            <a:pPr algn="ctr" rtl="0">
              <a:lnSpc>
                <a:spcPts val="7799"/>
              </a:lnSpc>
            </a:pPr>
            <a:r>
              <a:rPr lang="pt-br" sz="65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com outro clube!</a:t>
            </a:r>
          </a:p>
        </p:txBody>
      </p:sp>
      <p:sp>
        <p:nvSpPr>
          <p:cNvPr id="9" name="TextBox 9"/>
          <p:cNvSpPr txBox="1"/>
          <p:nvPr/>
        </p:nvSpPr>
        <p:spPr>
          <a:xfrm>
            <a:off x="0" y="5805189"/>
            <a:ext cx="9287717" cy="672813"/>
          </a:xfrm>
          <a:prstGeom prst="rect">
            <a:avLst/>
          </a:prstGeom>
        </p:spPr>
        <p:txBody>
          <a:bodyPr lIns="0" tIns="0" rIns="0" bIns="0" rtlCol="0" anchor="t">
            <a:spAutoFit/>
          </a:bodyPr>
          <a:lstStyle/>
          <a:p>
            <a:pPr algn="ctr" rtl="0">
              <a:lnSpc>
                <a:spcPts val="5999"/>
              </a:lnSpc>
            </a:pPr>
            <a:r>
              <a:rPr lang="pt-br" sz="3600" b="1" u="none" baseline="0" dirty="0">
                <a:solidFill>
                  <a:srgbClr val="69A4E4"/>
                </a:solidFill>
                <a:latin typeface="Verdana" panose="020B0604030504040204" pitchFamily="34" charset="0"/>
                <a:ea typeface="Verdana" panose="020B0604030504040204" pitchFamily="34" charset="0"/>
                <a:cs typeface="Verdana" panose="020B0604030504040204" pitchFamily="34" charset="0"/>
                <a:sym typeface="Effra 2"/>
              </a:rPr>
              <a:t>Colaboração = Mais Meninas</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grpSp>
        <p:nvGrpSpPr>
          <p:cNvPr id="3" name="Group 3"/>
          <p:cNvGrpSpPr/>
          <p:nvPr/>
        </p:nvGrpSpPr>
        <p:grpSpPr>
          <a:xfrm>
            <a:off x="1385856" y="3728235"/>
            <a:ext cx="3615584" cy="4084556"/>
            <a:chOff x="0" y="0"/>
            <a:chExt cx="952253" cy="1075768"/>
          </a:xfrm>
        </p:grpSpPr>
        <p:sp>
          <p:nvSpPr>
            <p:cNvPr id="4" name="Freeform 4"/>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pt-br" dirty="0">
                <a:latin typeface="Verdana" panose="020B0604030504040204" pitchFamily="34" charset="0"/>
              </a:endParaRPr>
            </a:p>
          </p:txBody>
        </p:sp>
        <p:sp>
          <p:nvSpPr>
            <p:cNvPr id="5" name="TextBox 5"/>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6" name="Group 6"/>
          <p:cNvGrpSpPr/>
          <p:nvPr/>
        </p:nvGrpSpPr>
        <p:grpSpPr>
          <a:xfrm>
            <a:off x="2743976" y="3204980"/>
            <a:ext cx="899344" cy="1046510"/>
            <a:chOff x="0" y="0"/>
            <a:chExt cx="698500" cy="812800"/>
          </a:xfrm>
        </p:grpSpPr>
        <p:sp>
          <p:nvSpPr>
            <p:cNvPr id="7" name="Freeform 7"/>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endParaRPr lang="pt-br" dirty="0">
                <a:latin typeface="Verdana" panose="020B0604030504040204" pitchFamily="34" charset="0"/>
              </a:endParaRPr>
            </a:p>
          </p:txBody>
        </p:sp>
        <p:sp>
          <p:nvSpPr>
            <p:cNvPr id="8" name="TextBox 8"/>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9" name="Group 9"/>
          <p:cNvGrpSpPr/>
          <p:nvPr/>
        </p:nvGrpSpPr>
        <p:grpSpPr>
          <a:xfrm>
            <a:off x="5350541" y="3728235"/>
            <a:ext cx="3615584" cy="4084556"/>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pt-br" dirty="0">
                <a:latin typeface="Verdana" panose="020B0604030504040204" pitchFamily="34" charset="0"/>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12" name="Group 12"/>
          <p:cNvGrpSpPr/>
          <p:nvPr/>
        </p:nvGrpSpPr>
        <p:grpSpPr>
          <a:xfrm>
            <a:off x="6708661" y="3204980"/>
            <a:ext cx="899344" cy="1046510"/>
            <a:chOff x="0" y="0"/>
            <a:chExt cx="698500" cy="812800"/>
          </a:xfrm>
        </p:grpSpPr>
        <p:sp>
          <p:nvSpPr>
            <p:cNvPr id="13" name="Freeform 13"/>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BB4075"/>
            </a:solidFill>
          </p:spPr>
          <p:txBody>
            <a:bodyPr/>
            <a:lstStyle/>
            <a:p>
              <a:endParaRPr lang="pt-br" dirty="0">
                <a:latin typeface="Verdana" panose="020B0604030504040204" pitchFamily="34" charset="0"/>
              </a:endParaRPr>
            </a:p>
          </p:txBody>
        </p:sp>
        <p:sp>
          <p:nvSpPr>
            <p:cNvPr id="14" name="TextBox 14"/>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sp>
        <p:nvSpPr>
          <p:cNvPr id="15" name="Freeform 15"/>
          <p:cNvSpPr/>
          <p:nvPr/>
        </p:nvSpPr>
        <p:spPr>
          <a:xfrm>
            <a:off x="12451634" y="425149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grpSp>
        <p:nvGrpSpPr>
          <p:cNvPr id="16" name="Group 16"/>
          <p:cNvGrpSpPr/>
          <p:nvPr/>
        </p:nvGrpSpPr>
        <p:grpSpPr>
          <a:xfrm>
            <a:off x="9318550" y="3728235"/>
            <a:ext cx="3615584" cy="4084556"/>
            <a:chOff x="0" y="0"/>
            <a:chExt cx="952253" cy="1075768"/>
          </a:xfrm>
        </p:grpSpPr>
        <p:sp>
          <p:nvSpPr>
            <p:cNvPr id="17" name="Freeform 17"/>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pt-br" dirty="0">
                <a:latin typeface="Verdana" panose="020B0604030504040204" pitchFamily="34" charset="0"/>
              </a:endParaRPr>
            </a:p>
          </p:txBody>
        </p:sp>
        <p:sp>
          <p:nvSpPr>
            <p:cNvPr id="18" name="TextBox 18"/>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19" name="Group 19"/>
          <p:cNvGrpSpPr/>
          <p:nvPr/>
        </p:nvGrpSpPr>
        <p:grpSpPr>
          <a:xfrm>
            <a:off x="10676670" y="3204980"/>
            <a:ext cx="899344" cy="1046510"/>
            <a:chOff x="0" y="0"/>
            <a:chExt cx="698500" cy="812800"/>
          </a:xfrm>
        </p:grpSpPr>
        <p:sp>
          <p:nvSpPr>
            <p:cNvPr id="20" name="Freeform 20"/>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293374"/>
            </a:solidFill>
          </p:spPr>
          <p:txBody>
            <a:bodyPr/>
            <a:lstStyle/>
            <a:p>
              <a:endParaRPr lang="pt-br" dirty="0">
                <a:latin typeface="Verdana" panose="020B0604030504040204" pitchFamily="34" charset="0"/>
              </a:endParaRPr>
            </a:p>
          </p:txBody>
        </p:sp>
        <p:sp>
          <p:nvSpPr>
            <p:cNvPr id="21" name="TextBox 21"/>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22" name="Group 22"/>
          <p:cNvGrpSpPr/>
          <p:nvPr/>
        </p:nvGrpSpPr>
        <p:grpSpPr>
          <a:xfrm>
            <a:off x="13286560" y="3728235"/>
            <a:ext cx="3615584" cy="4084556"/>
            <a:chOff x="0" y="0"/>
            <a:chExt cx="952253" cy="1075768"/>
          </a:xfrm>
        </p:grpSpPr>
        <p:sp>
          <p:nvSpPr>
            <p:cNvPr id="23" name="Freeform 2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pt-br" dirty="0">
                <a:latin typeface="Verdana" panose="020B0604030504040204" pitchFamily="34" charset="0"/>
              </a:endParaRPr>
            </a:p>
          </p:txBody>
        </p:sp>
        <p:sp>
          <p:nvSpPr>
            <p:cNvPr id="24" name="TextBox 24"/>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25" name="Group 25"/>
          <p:cNvGrpSpPr/>
          <p:nvPr/>
        </p:nvGrpSpPr>
        <p:grpSpPr>
          <a:xfrm>
            <a:off x="14639110" y="3204980"/>
            <a:ext cx="899344" cy="1046510"/>
            <a:chOff x="0" y="0"/>
            <a:chExt cx="698500" cy="812800"/>
          </a:xfrm>
        </p:grpSpPr>
        <p:sp>
          <p:nvSpPr>
            <p:cNvPr id="26" name="Freeform 26"/>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90E52"/>
            </a:solidFill>
          </p:spPr>
          <p:txBody>
            <a:bodyPr/>
            <a:lstStyle/>
            <a:p>
              <a:endParaRPr lang="pt-br" dirty="0">
                <a:latin typeface="Verdana" panose="020B0604030504040204" pitchFamily="34" charset="0"/>
              </a:endParaRPr>
            </a:p>
          </p:txBody>
        </p:sp>
        <p:sp>
          <p:nvSpPr>
            <p:cNvPr id="27" name="TextBox 27"/>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Verdana" panose="020B0604030504040204" pitchFamily="34" charset="0"/>
              </a:endParaRPr>
            </a:p>
          </p:txBody>
        </p:sp>
      </p:grpSp>
      <p:grpSp>
        <p:nvGrpSpPr>
          <p:cNvPr id="28" name="Group 28"/>
          <p:cNvGrpSpPr/>
          <p:nvPr/>
        </p:nvGrpSpPr>
        <p:grpSpPr>
          <a:xfrm>
            <a:off x="-674710" y="8498591"/>
            <a:ext cx="19281670" cy="2271793"/>
            <a:chOff x="0" y="0"/>
            <a:chExt cx="5078300" cy="598332"/>
          </a:xfrm>
        </p:grpSpPr>
        <p:sp>
          <p:nvSpPr>
            <p:cNvPr id="29" name="Freeform 29"/>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30" name="TextBox 30"/>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Verdana" panose="020B0604030504040204" pitchFamily="34" charset="0"/>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32" name="Freeform 32"/>
          <p:cNvSpPr/>
          <p:nvPr/>
        </p:nvSpPr>
        <p:spPr>
          <a:xfrm>
            <a:off x="14745151" y="3392346"/>
            <a:ext cx="684650" cy="631590"/>
          </a:xfrm>
          <a:custGeom>
            <a:avLst/>
            <a:gdLst/>
            <a:ahLst/>
            <a:cxnLst/>
            <a:rect l="l" t="t" r="r" b="b"/>
            <a:pathLst>
              <a:path w="684650" h="631590">
                <a:moveTo>
                  <a:pt x="0" y="0"/>
                </a:moveTo>
                <a:lnTo>
                  <a:pt x="684651" y="0"/>
                </a:lnTo>
                <a:lnTo>
                  <a:pt x="684651" y="631589"/>
                </a:lnTo>
                <a:lnTo>
                  <a:pt x="0" y="6315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dirty="0">
              <a:latin typeface="Verdana" panose="020B0604030504040204" pitchFamily="34" charset="0"/>
            </a:endParaRPr>
          </a:p>
        </p:txBody>
      </p:sp>
      <p:sp>
        <p:nvSpPr>
          <p:cNvPr id="33" name="Freeform 33"/>
          <p:cNvSpPr/>
          <p:nvPr/>
        </p:nvSpPr>
        <p:spPr>
          <a:xfrm>
            <a:off x="6848795" y="3398602"/>
            <a:ext cx="619076" cy="619076"/>
          </a:xfrm>
          <a:custGeom>
            <a:avLst/>
            <a:gdLst/>
            <a:ahLst/>
            <a:cxnLst/>
            <a:rect l="l" t="t" r="r" b="b"/>
            <a:pathLst>
              <a:path w="619076" h="619076">
                <a:moveTo>
                  <a:pt x="0" y="0"/>
                </a:moveTo>
                <a:lnTo>
                  <a:pt x="619076" y="0"/>
                </a:lnTo>
                <a:lnTo>
                  <a:pt x="619076" y="619076"/>
                </a:lnTo>
                <a:lnTo>
                  <a:pt x="0" y="6190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34" name="Freeform 34"/>
          <p:cNvSpPr/>
          <p:nvPr/>
        </p:nvSpPr>
        <p:spPr>
          <a:xfrm>
            <a:off x="2852441" y="3368484"/>
            <a:ext cx="650250" cy="719502"/>
          </a:xfrm>
          <a:custGeom>
            <a:avLst/>
            <a:gdLst/>
            <a:ahLst/>
            <a:cxnLst/>
            <a:rect l="l" t="t" r="r" b="b"/>
            <a:pathLst>
              <a:path w="650250" h="719502">
                <a:moveTo>
                  <a:pt x="0" y="0"/>
                </a:moveTo>
                <a:lnTo>
                  <a:pt x="650250" y="0"/>
                </a:lnTo>
                <a:lnTo>
                  <a:pt x="650250" y="719502"/>
                </a:lnTo>
                <a:lnTo>
                  <a:pt x="0" y="7195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35" name="Freeform 35"/>
          <p:cNvSpPr/>
          <p:nvPr/>
        </p:nvSpPr>
        <p:spPr>
          <a:xfrm>
            <a:off x="10809200" y="3375183"/>
            <a:ext cx="634284" cy="665915"/>
          </a:xfrm>
          <a:custGeom>
            <a:avLst/>
            <a:gdLst/>
            <a:ahLst/>
            <a:cxnLst/>
            <a:rect l="l" t="t" r="r" b="b"/>
            <a:pathLst>
              <a:path w="634284" h="665915">
                <a:moveTo>
                  <a:pt x="0" y="0"/>
                </a:moveTo>
                <a:lnTo>
                  <a:pt x="634285" y="0"/>
                </a:lnTo>
                <a:lnTo>
                  <a:pt x="634285" y="665915"/>
                </a:lnTo>
                <a:lnTo>
                  <a:pt x="0" y="66591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pt-br" dirty="0">
              <a:latin typeface="Verdana" panose="020B0604030504040204" pitchFamily="34" charset="0"/>
            </a:endParaRPr>
          </a:p>
        </p:txBody>
      </p:sp>
      <p:sp>
        <p:nvSpPr>
          <p:cNvPr id="36" name="TextBox 36"/>
          <p:cNvSpPr txBox="1"/>
          <p:nvPr/>
        </p:nvSpPr>
        <p:spPr>
          <a:xfrm>
            <a:off x="1447800" y="4588882"/>
            <a:ext cx="3446495" cy="589905"/>
          </a:xfrm>
          <a:prstGeom prst="rect">
            <a:avLst/>
          </a:prstGeom>
        </p:spPr>
        <p:txBody>
          <a:bodyPr wrap="square" lIns="0" tIns="0" rIns="0" bIns="0" rtlCol="0" anchor="t">
            <a:spAutoFit/>
          </a:bodyPr>
          <a:lstStyle/>
          <a:p>
            <a:pPr algn="ctr" rtl="0">
              <a:lnSpc>
                <a:spcPts val="2299"/>
              </a:lnSpc>
            </a:pPr>
            <a:r>
              <a:rPr lang="pt-br" sz="2299"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Analise projetos anteriores</a:t>
            </a:r>
          </a:p>
        </p:txBody>
      </p:sp>
      <p:sp>
        <p:nvSpPr>
          <p:cNvPr id="37" name="TextBox 37"/>
          <p:cNvSpPr txBox="1"/>
          <p:nvPr/>
        </p:nvSpPr>
        <p:spPr>
          <a:xfrm>
            <a:off x="6139499" y="4588882"/>
            <a:ext cx="2037669" cy="589905"/>
          </a:xfrm>
          <a:prstGeom prst="rect">
            <a:avLst/>
          </a:prstGeom>
        </p:spPr>
        <p:txBody>
          <a:bodyPr lIns="0" tIns="0" rIns="0" bIns="0" rtlCol="0" anchor="t">
            <a:spAutoFit/>
          </a:bodyPr>
          <a:lstStyle/>
          <a:p>
            <a:pPr algn="ctr" rtl="0">
              <a:lnSpc>
                <a:spcPts val="2299"/>
              </a:lnSpc>
            </a:pPr>
            <a:r>
              <a:rPr lang="pt-br" sz="2299"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Faça perguntas</a:t>
            </a:r>
          </a:p>
        </p:txBody>
      </p:sp>
      <p:sp>
        <p:nvSpPr>
          <p:cNvPr id="38" name="TextBox 38"/>
          <p:cNvSpPr txBox="1"/>
          <p:nvPr/>
        </p:nvSpPr>
        <p:spPr>
          <a:xfrm>
            <a:off x="5779465" y="5322203"/>
            <a:ext cx="2972855" cy="1565237"/>
          </a:xfrm>
          <a:prstGeom prst="rect">
            <a:avLst/>
          </a:prstGeom>
        </p:spPr>
        <p:txBody>
          <a:bodyPr lIns="0" tIns="0" rIns="0" bIns="0" rtlCol="0" anchor="t">
            <a:spAutoFit/>
          </a:bodyPr>
          <a:lstStyle/>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Novas parcerias?</a:t>
            </a:r>
          </a:p>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Eventos adicionais?</a:t>
            </a:r>
          </a:p>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Acessibilidade?</a:t>
            </a:r>
          </a:p>
        </p:txBody>
      </p:sp>
      <p:sp>
        <p:nvSpPr>
          <p:cNvPr id="39" name="TextBox 39"/>
          <p:cNvSpPr txBox="1"/>
          <p:nvPr/>
        </p:nvSpPr>
        <p:spPr>
          <a:xfrm>
            <a:off x="9408620" y="4588882"/>
            <a:ext cx="3390960" cy="589905"/>
          </a:xfrm>
          <a:prstGeom prst="rect">
            <a:avLst/>
          </a:prstGeom>
        </p:spPr>
        <p:txBody>
          <a:bodyPr wrap="square" lIns="0" tIns="0" rIns="0" bIns="0" rtlCol="0" anchor="t">
            <a:spAutoFit/>
          </a:bodyPr>
          <a:lstStyle/>
          <a:p>
            <a:pPr algn="ctr" rtl="0">
              <a:lnSpc>
                <a:spcPts val="2299"/>
              </a:lnSpc>
            </a:pPr>
            <a:r>
              <a:rPr lang="pt-br" sz="2299"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Pense de forma criativa</a:t>
            </a:r>
          </a:p>
        </p:txBody>
      </p:sp>
      <p:sp>
        <p:nvSpPr>
          <p:cNvPr id="40" name="TextBox 40"/>
          <p:cNvSpPr txBox="1"/>
          <p:nvPr/>
        </p:nvSpPr>
        <p:spPr>
          <a:xfrm>
            <a:off x="13729055" y="4588882"/>
            <a:ext cx="2716843" cy="589905"/>
          </a:xfrm>
          <a:prstGeom prst="rect">
            <a:avLst/>
          </a:prstGeom>
        </p:spPr>
        <p:txBody>
          <a:bodyPr lIns="0" tIns="0" rIns="0" bIns="0" rtlCol="0" anchor="t">
            <a:spAutoFit/>
          </a:bodyPr>
          <a:lstStyle/>
          <a:p>
            <a:pPr algn="ctr" rtl="0">
              <a:lnSpc>
                <a:spcPts val="2299"/>
              </a:lnSpc>
            </a:pPr>
            <a:r>
              <a:rPr lang="pt-br" sz="2299" b="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Considere a mentoria</a:t>
            </a:r>
          </a:p>
        </p:txBody>
      </p:sp>
      <p:sp>
        <p:nvSpPr>
          <p:cNvPr id="41" name="TextBox 41"/>
          <p:cNvSpPr txBox="1"/>
          <p:nvPr/>
        </p:nvSpPr>
        <p:spPr>
          <a:xfrm>
            <a:off x="1385857" y="1297890"/>
            <a:ext cx="15516287" cy="893771"/>
          </a:xfrm>
          <a:prstGeom prst="rect">
            <a:avLst/>
          </a:prstGeom>
        </p:spPr>
        <p:txBody>
          <a:bodyPr wrap="square" lIns="0" tIns="0" rIns="0" bIns="0" rtlCol="0" anchor="t">
            <a:spAutoFit/>
          </a:bodyPr>
          <a:lstStyle/>
          <a:p>
            <a:pPr algn="ctr" rtl="0">
              <a:lnSpc>
                <a:spcPts val="7799"/>
              </a:lnSpc>
            </a:pPr>
            <a:r>
              <a:rPr lang="pt-br" sz="5400" b="1" u="none" baseline="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Como ampliar seu alcance</a:t>
            </a:r>
          </a:p>
        </p:txBody>
      </p:sp>
      <p:sp>
        <p:nvSpPr>
          <p:cNvPr id="42" name="TextBox 42"/>
          <p:cNvSpPr txBox="1"/>
          <p:nvPr/>
        </p:nvSpPr>
        <p:spPr>
          <a:xfrm>
            <a:off x="1714785" y="5322203"/>
            <a:ext cx="3283330" cy="1167692"/>
          </a:xfrm>
          <a:prstGeom prst="rect">
            <a:avLst/>
          </a:prstGeom>
        </p:spPr>
        <p:txBody>
          <a:bodyPr wrap="square" lIns="0" tIns="0" rIns="0" bIns="0" rtlCol="0" anchor="t">
            <a:spAutoFit/>
          </a:bodyPr>
          <a:lstStyle/>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O que funcionou bem?</a:t>
            </a:r>
          </a:p>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Identifique lacunas</a:t>
            </a:r>
          </a:p>
        </p:txBody>
      </p:sp>
      <p:sp>
        <p:nvSpPr>
          <p:cNvPr id="43" name="TextBox 43"/>
          <p:cNvSpPr txBox="1"/>
          <p:nvPr/>
        </p:nvSpPr>
        <p:spPr>
          <a:xfrm>
            <a:off x="9535382" y="5254654"/>
            <a:ext cx="3264198" cy="1962781"/>
          </a:xfrm>
          <a:prstGeom prst="rect">
            <a:avLst/>
          </a:prstGeom>
        </p:spPr>
        <p:txBody>
          <a:bodyPr lIns="0" tIns="0" rIns="0" bIns="0" rtlCol="0" anchor="t">
            <a:spAutoFit/>
          </a:bodyPr>
          <a:lstStyle/>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Como tornar essa experiência ainda mais significativa?</a:t>
            </a:r>
          </a:p>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Incentivos para participação?</a:t>
            </a:r>
          </a:p>
        </p:txBody>
      </p:sp>
      <p:sp>
        <p:nvSpPr>
          <p:cNvPr id="44" name="TextBox 44"/>
          <p:cNvSpPr txBox="1"/>
          <p:nvPr/>
        </p:nvSpPr>
        <p:spPr>
          <a:xfrm>
            <a:off x="13636278" y="5322203"/>
            <a:ext cx="2809620" cy="754181"/>
          </a:xfrm>
          <a:prstGeom prst="rect">
            <a:avLst/>
          </a:prstGeom>
        </p:spPr>
        <p:txBody>
          <a:bodyPr lIns="0" tIns="0" rIns="0" bIns="0" rtlCol="0" anchor="t">
            <a:spAutoFit/>
          </a:bodyPr>
          <a:lstStyle/>
          <a:p>
            <a:pPr marL="474978" lvl="1" indent="-237489" algn="l" rtl="0">
              <a:lnSpc>
                <a:spcPts val="3079"/>
              </a:lnSpc>
              <a:buFont typeface="Arial"/>
              <a:buChar char="•"/>
            </a:pPr>
            <a:r>
              <a:rPr lang="pt-br" sz="21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Colabore com outros clubes!</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3" name="Freeform 3"/>
          <p:cNvSpPr/>
          <p:nvPr/>
        </p:nvSpPr>
        <p:spPr>
          <a:xfrm>
            <a:off x="5944879" y="2416373"/>
            <a:ext cx="6398241" cy="6274275"/>
          </a:xfrm>
          <a:custGeom>
            <a:avLst/>
            <a:gdLst/>
            <a:ahLst/>
            <a:cxnLst/>
            <a:rect l="l" t="t" r="r" b="b"/>
            <a:pathLst>
              <a:path w="6398241" h="6274275">
                <a:moveTo>
                  <a:pt x="0" y="0"/>
                </a:moveTo>
                <a:lnTo>
                  <a:pt x="6398242" y="0"/>
                </a:lnTo>
                <a:lnTo>
                  <a:pt x="6398242" y="6274276"/>
                </a:lnTo>
                <a:lnTo>
                  <a:pt x="0" y="6274276"/>
                </a:lnTo>
                <a:lnTo>
                  <a:pt x="0" y="0"/>
                </a:lnTo>
                <a:close/>
              </a:path>
            </a:pathLst>
          </a:custGeom>
          <a:blipFill>
            <a:blip r:embed="rId4"/>
            <a:stretch>
              <a:fillRect/>
            </a:stretch>
          </a:blipFill>
        </p:spPr>
        <p:txBody>
          <a:bodyPr/>
          <a:lstStyle/>
          <a:p>
            <a:endParaRPr lang="pt-br" dirty="0">
              <a:latin typeface="Verdana" panose="020B0604030504040204" pitchFamily="34" charset="0"/>
            </a:endParaRPr>
          </a:p>
        </p:txBody>
      </p:sp>
      <p:sp>
        <p:nvSpPr>
          <p:cNvPr id="4" name="Freeform 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pt-br" dirty="0">
              <a:latin typeface="Verdana" panose="020B0604030504040204" pitchFamily="34" charset="0"/>
            </a:endParaRPr>
          </a:p>
        </p:txBody>
      </p:sp>
      <p:pic>
        <p:nvPicPr>
          <p:cNvPr id="5" name="Picture 5"/>
          <p:cNvPicPr>
            <a:picLocks noChangeAspect="1"/>
          </p:cNvPicPr>
          <p:nvPr/>
        </p:nvPicPr>
        <p:blipFill>
          <a:blip r:embed="rId6"/>
          <a:stretch>
            <a:fillRect/>
          </a:stretch>
        </p:blipFill>
        <p:spPr>
          <a:xfrm>
            <a:off x="13691359" y="2881982"/>
            <a:ext cx="4316448" cy="4316448"/>
          </a:xfrm>
          <a:prstGeom prst="rect">
            <a:avLst/>
          </a:prstGeom>
        </p:spPr>
      </p:pic>
      <p:sp>
        <p:nvSpPr>
          <p:cNvPr id="6" name="Freeform 6"/>
          <p:cNvSpPr/>
          <p:nvPr/>
        </p:nvSpPr>
        <p:spPr>
          <a:xfrm>
            <a:off x="12049977" y="2231932"/>
            <a:ext cx="2674845" cy="1009754"/>
          </a:xfrm>
          <a:custGeom>
            <a:avLst/>
            <a:gdLst/>
            <a:ahLst/>
            <a:cxnLst/>
            <a:rect l="l" t="t" r="r" b="b"/>
            <a:pathLst>
              <a:path w="2674845" h="1009754">
                <a:moveTo>
                  <a:pt x="0" y="0"/>
                </a:moveTo>
                <a:lnTo>
                  <a:pt x="2674845" y="0"/>
                </a:lnTo>
                <a:lnTo>
                  <a:pt x="2674845" y="1009754"/>
                </a:lnTo>
                <a:lnTo>
                  <a:pt x="0" y="100975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7" name="Freeform 7"/>
          <p:cNvSpPr/>
          <p:nvPr/>
        </p:nvSpPr>
        <p:spPr>
          <a:xfrm>
            <a:off x="14051063" y="7153051"/>
            <a:ext cx="941855" cy="1043665"/>
          </a:xfrm>
          <a:custGeom>
            <a:avLst/>
            <a:gdLst/>
            <a:ahLst/>
            <a:cxnLst/>
            <a:rect l="l" t="t" r="r" b="b"/>
            <a:pathLst>
              <a:path w="941855" h="1043665">
                <a:moveTo>
                  <a:pt x="0" y="0"/>
                </a:moveTo>
                <a:lnTo>
                  <a:pt x="941855" y="0"/>
                </a:lnTo>
                <a:lnTo>
                  <a:pt x="941855" y="1043665"/>
                </a:lnTo>
                <a:lnTo>
                  <a:pt x="0" y="1043665"/>
                </a:lnTo>
                <a:lnTo>
                  <a:pt x="0" y="0"/>
                </a:lnTo>
                <a:close/>
              </a:path>
            </a:pathLst>
          </a:custGeom>
          <a:blipFill>
            <a:blip r:embed="rId8"/>
            <a:stretch>
              <a:fillRect r="-305078"/>
            </a:stretch>
          </a:blipFill>
        </p:spPr>
        <p:txBody>
          <a:bodyPr/>
          <a:lstStyle/>
          <a:p>
            <a:endParaRPr lang="pt-br" dirty="0">
              <a:latin typeface="Verdana" panose="020B0604030504040204" pitchFamily="34" charset="0"/>
            </a:endParaRPr>
          </a:p>
        </p:txBody>
      </p:sp>
      <p:sp>
        <p:nvSpPr>
          <p:cNvPr id="8" name="TextBox 8"/>
          <p:cNvSpPr txBox="1"/>
          <p:nvPr/>
        </p:nvSpPr>
        <p:spPr>
          <a:xfrm>
            <a:off x="1978865" y="3481871"/>
            <a:ext cx="3331522" cy="967444"/>
          </a:xfrm>
          <a:prstGeom prst="rect">
            <a:avLst/>
          </a:prstGeom>
        </p:spPr>
        <p:txBody>
          <a:bodyPr lIns="0" tIns="0" rIns="0" bIns="0" rtlCol="0" anchor="t">
            <a:spAutoFit/>
          </a:bodyPr>
          <a:lstStyle/>
          <a:p>
            <a:pPr algn="ctr" rtl="0">
              <a:lnSpc>
                <a:spcPts val="8400"/>
              </a:lnSpc>
            </a:pPr>
            <a:r>
              <a:rPr lang="pt-br" sz="6000" b="1" u="none" baseline="0" dirty="0">
                <a:solidFill>
                  <a:srgbClr val="009CA7"/>
                </a:solidFill>
                <a:latin typeface="Verdana" panose="020B0604030504040204" pitchFamily="34" charset="0"/>
                <a:ea typeface="Verdana" panose="020B0604030504040204" pitchFamily="34" charset="0"/>
                <a:cs typeface="Verdana" panose="020B0604030504040204" pitchFamily="34" charset="0"/>
                <a:sym typeface="Calibri (MS) Bold"/>
              </a:rPr>
              <a:t>Juntas</a:t>
            </a:r>
          </a:p>
        </p:txBody>
      </p:sp>
      <p:sp>
        <p:nvSpPr>
          <p:cNvPr id="9" name="TextBox 9"/>
          <p:cNvSpPr txBox="1"/>
          <p:nvPr/>
        </p:nvSpPr>
        <p:spPr>
          <a:xfrm>
            <a:off x="421337" y="268286"/>
            <a:ext cx="17445325" cy="1220783"/>
          </a:xfrm>
          <a:prstGeom prst="rect">
            <a:avLst/>
          </a:prstGeom>
        </p:spPr>
        <p:txBody>
          <a:bodyPr lIns="0" tIns="0" rIns="0" bIns="0" rtlCol="0" anchor="t">
            <a:spAutoFit/>
          </a:bodyPr>
          <a:lstStyle/>
          <a:p>
            <a:pPr algn="ctr" rtl="0">
              <a:lnSpc>
                <a:spcPts val="11199"/>
              </a:lnSpc>
            </a:pPr>
            <a:r>
              <a:rPr lang="pt-br" sz="5400" b="1" u="none" baseline="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Rumo ao nosso Grande Objetivo!</a:t>
            </a:r>
          </a:p>
        </p:txBody>
      </p:sp>
      <p:sp>
        <p:nvSpPr>
          <p:cNvPr id="10" name="TextBox 10"/>
          <p:cNvSpPr txBox="1"/>
          <p:nvPr/>
        </p:nvSpPr>
        <p:spPr>
          <a:xfrm>
            <a:off x="1677322" y="4667686"/>
            <a:ext cx="3934608" cy="1582741"/>
          </a:xfrm>
          <a:prstGeom prst="rect">
            <a:avLst/>
          </a:prstGeom>
        </p:spPr>
        <p:txBody>
          <a:bodyPr lIns="0" tIns="0" rIns="0" bIns="0" rtlCol="0" anchor="t">
            <a:spAutoFit/>
          </a:bodyPr>
          <a:lstStyle/>
          <a:p>
            <a:pPr algn="ctr" rtl="0">
              <a:lnSpc>
                <a:spcPts val="4200"/>
              </a:lnSpc>
            </a:pPr>
            <a:r>
              <a:rPr lang="pt-br" sz="3000" i="1" u="none" baseline="0" dirty="0">
                <a:solidFill>
                  <a:srgbClr val="FFCF06"/>
                </a:solidFill>
                <a:latin typeface="Verdana" panose="020B0604030504040204" pitchFamily="34" charset="0"/>
                <a:ea typeface="Verdana" panose="020B0604030504040204" pitchFamily="34" charset="0"/>
                <a:cs typeface="Verdana" panose="020B0604030504040204" pitchFamily="34" charset="0"/>
                <a:sym typeface="Calibri (MS) Italics"/>
              </a:rPr>
              <a:t>SIA</a:t>
            </a:r>
          </a:p>
          <a:p>
            <a:pPr algn="ctr" rtl="0">
              <a:lnSpc>
                <a:spcPts val="4200"/>
              </a:lnSpc>
            </a:pPr>
            <a:r>
              <a:rPr lang="pt-br" sz="3000" i="1" u="none" baseline="0" dirty="0">
                <a:solidFill>
                  <a:srgbClr val="FFCF06"/>
                </a:solidFill>
                <a:latin typeface="Verdana" panose="020B0604030504040204" pitchFamily="34" charset="0"/>
                <a:ea typeface="Verdana" panose="020B0604030504040204" pitchFamily="34" charset="0"/>
                <a:cs typeface="Verdana" panose="020B0604030504040204" pitchFamily="34" charset="0"/>
                <a:sym typeface="Calibri (MS) Italics"/>
              </a:rPr>
              <a:t>Sua Região</a:t>
            </a:r>
          </a:p>
          <a:p>
            <a:pPr algn="ctr" rtl="0">
              <a:lnSpc>
                <a:spcPts val="4200"/>
              </a:lnSpc>
            </a:pPr>
            <a:r>
              <a:rPr lang="pt-br" sz="3000" i="1" u="none" baseline="0" dirty="0">
                <a:solidFill>
                  <a:srgbClr val="FFCF06"/>
                </a:solidFill>
                <a:latin typeface="Verdana" panose="020B0604030504040204" pitchFamily="34" charset="0"/>
                <a:ea typeface="Verdana" panose="020B0604030504040204" pitchFamily="34" charset="0"/>
                <a:cs typeface="Verdana" panose="020B0604030504040204" pitchFamily="34" charset="0"/>
                <a:sym typeface="Calibri (MS) Italics"/>
              </a:rPr>
              <a:t>Umas às Outras</a:t>
            </a:r>
          </a:p>
        </p:txBody>
      </p:sp>
      <p:sp>
        <p:nvSpPr>
          <p:cNvPr id="11" name="TextBox 11"/>
          <p:cNvSpPr txBox="1"/>
          <p:nvPr/>
        </p:nvSpPr>
        <p:spPr>
          <a:xfrm>
            <a:off x="15249831" y="1695622"/>
            <a:ext cx="2591156" cy="1107996"/>
          </a:xfrm>
          <a:prstGeom prst="rect">
            <a:avLst/>
          </a:prstGeom>
        </p:spPr>
        <p:txBody>
          <a:bodyPr lIns="0" tIns="0" rIns="0" bIns="0" rtlCol="0" anchor="t">
            <a:spAutoFit/>
          </a:bodyPr>
          <a:lstStyle/>
          <a:p>
            <a:pPr algn="ctr" rtl="0"/>
            <a:r>
              <a:rPr lang="pt-br" sz="2400" b="1" u="none" baseline="0"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GRANDE OBJETIVO</a:t>
            </a:r>
          </a:p>
          <a:p>
            <a:pPr algn="ctr"/>
            <a:r>
              <a:rPr lang="pt-br" sz="2400" b="1"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2021–2031</a:t>
            </a:r>
            <a:endParaRPr lang="pt-br" sz="2400" b="1" u="none" baseline="0"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5125615" y="7267348"/>
            <a:ext cx="2414661" cy="460191"/>
          </a:xfrm>
          <a:prstGeom prst="rect">
            <a:avLst/>
          </a:prstGeom>
        </p:spPr>
        <p:txBody>
          <a:bodyPr lIns="0" tIns="0" rIns="0" bIns="0" rtlCol="0" anchor="t">
            <a:spAutoFit/>
          </a:bodyPr>
          <a:lstStyle/>
          <a:p>
            <a:pPr algn="ctr" rtl="0">
              <a:lnSpc>
                <a:spcPts val="3899"/>
              </a:lnSpc>
            </a:pPr>
            <a:r>
              <a:rPr lang="pt-br" sz="32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x 500.000</a:t>
            </a:r>
          </a:p>
        </p:txBody>
      </p:sp>
      <p:sp>
        <p:nvSpPr>
          <p:cNvPr id="13" name="TextBox 13"/>
          <p:cNvSpPr txBox="1"/>
          <p:nvPr/>
        </p:nvSpPr>
        <p:spPr>
          <a:xfrm>
            <a:off x="14992918" y="7861708"/>
            <a:ext cx="2873396" cy="410369"/>
          </a:xfrm>
          <a:prstGeom prst="rect">
            <a:avLst/>
          </a:prstGeom>
        </p:spPr>
        <p:txBody>
          <a:bodyPr lIns="0" tIns="0" rIns="0" bIns="0" rtlCol="0" anchor="t">
            <a:spAutoFit/>
          </a:bodyPr>
          <a:lstStyle/>
          <a:p>
            <a:pPr algn="ctr" rtl="0">
              <a:lnSpc>
                <a:spcPts val="1599"/>
              </a:lnSpc>
            </a:pPr>
            <a:r>
              <a:rPr lang="pt-br" sz="1599"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capacitadas para viver seus sonhos</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pt-br" dirty="0">
              <a:latin typeface="Verdana" panose="020B0604030504040204" pitchFamily="34" charset="0"/>
            </a:endParaRPr>
          </a:p>
        </p:txBody>
      </p:sp>
      <p:grpSp>
        <p:nvGrpSpPr>
          <p:cNvPr id="3" name="Group 3"/>
          <p:cNvGrpSpPr/>
          <p:nvPr/>
        </p:nvGrpSpPr>
        <p:grpSpPr>
          <a:xfrm>
            <a:off x="1195102" y="4637829"/>
            <a:ext cx="15897797" cy="4318423"/>
            <a:chOff x="0" y="0"/>
            <a:chExt cx="4187074" cy="1137362"/>
          </a:xfrm>
        </p:grpSpPr>
        <p:sp>
          <p:nvSpPr>
            <p:cNvPr id="4" name="Freeform 4"/>
            <p:cNvSpPr/>
            <p:nvPr/>
          </p:nvSpPr>
          <p:spPr>
            <a:xfrm>
              <a:off x="0" y="0"/>
              <a:ext cx="4187074" cy="1137362"/>
            </a:xfrm>
            <a:custGeom>
              <a:avLst/>
              <a:gdLst/>
              <a:ahLst/>
              <a:cxnLst/>
              <a:rect l="l" t="t" r="r" b="b"/>
              <a:pathLst>
                <a:path w="4187074" h="1137362">
                  <a:moveTo>
                    <a:pt x="24836" y="0"/>
                  </a:moveTo>
                  <a:lnTo>
                    <a:pt x="4162238" y="0"/>
                  </a:lnTo>
                  <a:cubicBezTo>
                    <a:pt x="4175954" y="0"/>
                    <a:pt x="4187074" y="11119"/>
                    <a:pt x="4187074" y="24836"/>
                  </a:cubicBezTo>
                  <a:lnTo>
                    <a:pt x="4187074" y="1112526"/>
                  </a:lnTo>
                  <a:cubicBezTo>
                    <a:pt x="4187074" y="1119113"/>
                    <a:pt x="4184457" y="1125431"/>
                    <a:pt x="4179800" y="1130088"/>
                  </a:cubicBezTo>
                  <a:cubicBezTo>
                    <a:pt x="4175142" y="1134746"/>
                    <a:pt x="4168825" y="1137362"/>
                    <a:pt x="4162238" y="1137362"/>
                  </a:cubicBezTo>
                  <a:lnTo>
                    <a:pt x="24836" y="1137362"/>
                  </a:lnTo>
                  <a:cubicBezTo>
                    <a:pt x="18249" y="1137362"/>
                    <a:pt x="11932" y="1134746"/>
                    <a:pt x="7274" y="1130088"/>
                  </a:cubicBezTo>
                  <a:cubicBezTo>
                    <a:pt x="2617" y="1125431"/>
                    <a:pt x="0" y="1119113"/>
                    <a:pt x="0" y="1112526"/>
                  </a:cubicBezTo>
                  <a:lnTo>
                    <a:pt x="0" y="24836"/>
                  </a:lnTo>
                  <a:cubicBezTo>
                    <a:pt x="0" y="18249"/>
                    <a:pt x="2617" y="11932"/>
                    <a:pt x="7274" y="7274"/>
                  </a:cubicBezTo>
                  <a:cubicBezTo>
                    <a:pt x="11932" y="2617"/>
                    <a:pt x="18249" y="0"/>
                    <a:pt x="24836" y="0"/>
                  </a:cubicBezTo>
                  <a:close/>
                </a:path>
              </a:pathLst>
            </a:custGeom>
            <a:solidFill>
              <a:srgbClr val="293374"/>
            </a:solidFill>
          </p:spPr>
          <p:txBody>
            <a:bodyPr/>
            <a:lstStyle/>
            <a:p>
              <a:endParaRPr lang="pt-br" dirty="0">
                <a:latin typeface="Verdana" panose="020B0604030504040204" pitchFamily="34" charset="0"/>
              </a:endParaRPr>
            </a:p>
          </p:txBody>
        </p:sp>
        <p:sp>
          <p:nvSpPr>
            <p:cNvPr id="5" name="TextBox 5"/>
            <p:cNvSpPr txBox="1"/>
            <p:nvPr/>
          </p:nvSpPr>
          <p:spPr>
            <a:xfrm>
              <a:off x="0" y="0"/>
              <a:ext cx="4187074" cy="1137362"/>
            </a:xfrm>
            <a:prstGeom prst="rect">
              <a:avLst/>
            </a:prstGeom>
          </p:spPr>
          <p:txBody>
            <a:bodyPr lIns="50800" tIns="50800" rIns="50800" bIns="50800" rtlCol="0" anchor="ctr"/>
            <a:lstStyle/>
            <a:p>
              <a:pPr algn="ctr" rtl="0">
                <a:lnSpc>
                  <a:spcPts val="2299"/>
                </a:lnSpc>
              </a:pPr>
              <a:endParaRPr dirty="0">
                <a:latin typeface="Verdana" panose="020B0604030504040204" pitchFamily="34" charset="0"/>
              </a:endParaRPr>
            </a:p>
          </p:txBody>
        </p:sp>
      </p:grpSp>
      <p:sp>
        <p:nvSpPr>
          <p:cNvPr id="6" name="Freeform 6"/>
          <p:cNvSpPr/>
          <p:nvPr/>
        </p:nvSpPr>
        <p:spPr>
          <a:xfrm>
            <a:off x="1195102" y="1503984"/>
            <a:ext cx="15897797" cy="5564229"/>
          </a:xfrm>
          <a:custGeom>
            <a:avLst/>
            <a:gdLst/>
            <a:ahLst/>
            <a:cxnLst/>
            <a:rect l="l" t="t" r="r" b="b"/>
            <a:pathLst>
              <a:path w="15897797" h="5564229">
                <a:moveTo>
                  <a:pt x="0" y="0"/>
                </a:moveTo>
                <a:lnTo>
                  <a:pt x="15897796" y="0"/>
                </a:lnTo>
                <a:lnTo>
                  <a:pt x="15897796" y="5564229"/>
                </a:lnTo>
                <a:lnTo>
                  <a:pt x="0" y="5564229"/>
                </a:lnTo>
                <a:lnTo>
                  <a:pt x="0" y="0"/>
                </a:lnTo>
                <a:close/>
              </a:path>
            </a:pathLst>
          </a:custGeom>
          <a:blipFill>
            <a:blip r:embed="rId4">
              <a:alphaModFix amt="98000"/>
            </a:blip>
            <a:stretch>
              <a:fillRect/>
            </a:stretch>
          </a:blipFill>
        </p:spPr>
        <p:txBody>
          <a:bodyPr/>
          <a:lstStyle/>
          <a:p>
            <a:endParaRPr lang="pt-br" dirty="0">
              <a:latin typeface="Verdana" panose="020B0604030504040204" pitchFamily="34" charset="0"/>
            </a:endParaRPr>
          </a:p>
        </p:txBody>
      </p:sp>
      <p:sp>
        <p:nvSpPr>
          <p:cNvPr id="7" name="Freeform 7"/>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pt-br" dirty="0">
              <a:latin typeface="Verdana" panose="020B0604030504040204" pitchFamily="34" charset="0"/>
            </a:endParaRPr>
          </a:p>
        </p:txBody>
      </p:sp>
      <p:sp>
        <p:nvSpPr>
          <p:cNvPr id="8" name="TextBox 8"/>
          <p:cNvSpPr txBox="1"/>
          <p:nvPr/>
        </p:nvSpPr>
        <p:spPr>
          <a:xfrm>
            <a:off x="2566826" y="6796832"/>
            <a:ext cx="13154348" cy="1771191"/>
          </a:xfrm>
          <a:prstGeom prst="rect">
            <a:avLst/>
          </a:prstGeom>
        </p:spPr>
        <p:txBody>
          <a:bodyPr lIns="0" tIns="0" rIns="0" bIns="0" rtlCol="0" anchor="t">
            <a:spAutoFit/>
          </a:bodyPr>
          <a:lstStyle/>
          <a:p>
            <a:pPr algn="ctr" rtl="0">
              <a:lnSpc>
                <a:spcPts val="4576"/>
              </a:lnSpc>
            </a:pPr>
            <a:r>
              <a:rPr lang="pt-br" sz="4400" b="1" u="none" spc="-132"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Nome</a:t>
            </a:r>
          </a:p>
          <a:p>
            <a:pPr algn="ctr" rtl="0">
              <a:lnSpc>
                <a:spcPts val="4576"/>
              </a:lnSpc>
            </a:pPr>
            <a:r>
              <a:rPr lang="pt-br" sz="4400" b="1" u="none" spc="-132"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Cargo</a:t>
            </a:r>
          </a:p>
          <a:p>
            <a:pPr algn="ctr" rtl="0">
              <a:lnSpc>
                <a:spcPts val="4576"/>
              </a:lnSpc>
            </a:pPr>
            <a:r>
              <a:rPr lang="pt-br" sz="4400" b="1" u="none" spc="-132"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Contato</a:t>
            </a:r>
          </a:p>
        </p:txBody>
      </p:sp>
      <p:sp>
        <p:nvSpPr>
          <p:cNvPr id="9" name="TextBox 9"/>
          <p:cNvSpPr txBox="1"/>
          <p:nvPr/>
        </p:nvSpPr>
        <p:spPr>
          <a:xfrm>
            <a:off x="4776626" y="517158"/>
            <a:ext cx="8734748" cy="669414"/>
          </a:xfrm>
          <a:prstGeom prst="rect">
            <a:avLst/>
          </a:prstGeom>
        </p:spPr>
        <p:txBody>
          <a:bodyPr wrap="square" lIns="0" tIns="0" rIns="0" bIns="0" rtlCol="0" anchor="t">
            <a:spAutoFit/>
          </a:bodyPr>
          <a:lstStyle/>
          <a:p>
            <a:pPr algn="ctr" rtl="0">
              <a:lnSpc>
                <a:spcPts val="5200"/>
              </a:lnSpc>
            </a:pPr>
            <a:r>
              <a:rPr lang="pt-br" sz="5000" b="1" u="none" spc="-150"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OBRIGADA</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grpSp>
        <p:nvGrpSpPr>
          <p:cNvPr id="3" name="Group 3"/>
          <p:cNvGrpSpPr/>
          <p:nvPr/>
        </p:nvGrpSpPr>
        <p:grpSpPr>
          <a:xfrm>
            <a:off x="9834863" y="957626"/>
            <a:ext cx="7424437" cy="742443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4976" r="-26482" b="-1004"/>
              </a:stretch>
            </a:blipFill>
          </p:spPr>
          <p:txBody>
            <a:bodyPr/>
            <a:lstStyle/>
            <a:p>
              <a:endParaRPr lang="pt-br" dirty="0">
                <a:latin typeface="Verdana" panose="020B0604030504040204" pitchFamily="34" charset="0"/>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endParaRPr lang="pt-br" dirty="0">
              <a:latin typeface="Verdana" panose="020B0604030504040204" pitchFamily="34" charset="0"/>
            </a:endParaRPr>
          </a:p>
        </p:txBody>
      </p:sp>
      <p:sp>
        <p:nvSpPr>
          <p:cNvPr id="6" name="Freeform 6"/>
          <p:cNvSpPr/>
          <p:nvPr/>
        </p:nvSpPr>
        <p:spPr>
          <a:xfrm>
            <a:off x="5009018" y="3289624"/>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6"/>
                </a:ext>
              </a:extLst>
            </a:blip>
            <a:stretch>
              <a:fillRect l="-151" r="-151"/>
            </a:stretch>
          </a:blipFill>
        </p:spPr>
        <p:txBody>
          <a:bodyPr/>
          <a:lstStyle/>
          <a:p>
            <a:endParaRPr lang="pt-br" dirty="0">
              <a:latin typeface="Verdana" panose="020B0604030504040204" pitchFamily="34" charset="0"/>
            </a:endParaRPr>
          </a:p>
        </p:txBody>
      </p:sp>
      <p:sp>
        <p:nvSpPr>
          <p:cNvPr id="7" name="Freeform 7"/>
          <p:cNvSpPr/>
          <p:nvPr/>
        </p:nvSpPr>
        <p:spPr>
          <a:xfrm>
            <a:off x="2024026" y="1028700"/>
            <a:ext cx="6669384" cy="2542703"/>
          </a:xfrm>
          <a:custGeom>
            <a:avLst/>
            <a:gdLst/>
            <a:ahLst/>
            <a:cxnLst/>
            <a:rect l="l" t="t" r="r" b="b"/>
            <a:pathLst>
              <a:path w="6669384" h="2542703">
                <a:moveTo>
                  <a:pt x="0" y="0"/>
                </a:moveTo>
                <a:lnTo>
                  <a:pt x="6669384" y="0"/>
                </a:lnTo>
                <a:lnTo>
                  <a:pt x="6669384" y="2542703"/>
                </a:lnTo>
                <a:lnTo>
                  <a:pt x="0" y="2542703"/>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pt-br" dirty="0">
              <a:latin typeface="Verdana" panose="020B0604030504040204" pitchFamily="34" charset="0"/>
            </a:endParaRPr>
          </a:p>
        </p:txBody>
      </p:sp>
      <p:sp>
        <p:nvSpPr>
          <p:cNvPr id="8" name="TextBox 8"/>
          <p:cNvSpPr txBox="1"/>
          <p:nvPr/>
        </p:nvSpPr>
        <p:spPr>
          <a:xfrm>
            <a:off x="-1071944" y="4092575"/>
            <a:ext cx="12861324" cy="886781"/>
          </a:xfrm>
          <a:prstGeom prst="rect">
            <a:avLst/>
          </a:prstGeom>
        </p:spPr>
        <p:txBody>
          <a:bodyPr lIns="0" tIns="0" rIns="0" bIns="0" rtlCol="0" anchor="t">
            <a:spAutoFit/>
          </a:bodyPr>
          <a:lstStyle/>
          <a:p>
            <a:pPr algn="ctr" rtl="0">
              <a:lnSpc>
                <a:spcPts val="7699"/>
              </a:lnSpc>
            </a:pPr>
            <a:r>
              <a:rPr lang="pt-br" sz="5499" u="none" baseline="0"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a:rPr>
              <a:t>apoiou</a:t>
            </a:r>
          </a:p>
        </p:txBody>
      </p:sp>
      <p:sp>
        <p:nvSpPr>
          <p:cNvPr id="9" name="TextBox 9"/>
          <p:cNvSpPr txBox="1"/>
          <p:nvPr/>
        </p:nvSpPr>
        <p:spPr>
          <a:xfrm>
            <a:off x="1282114" y="5199330"/>
            <a:ext cx="8153208" cy="1477328"/>
          </a:xfrm>
          <a:prstGeom prst="rect">
            <a:avLst/>
          </a:prstGeom>
        </p:spPr>
        <p:txBody>
          <a:bodyPr lIns="0" tIns="0" rIns="0" bIns="0" rtlCol="0" anchor="t">
            <a:spAutoFit/>
          </a:bodyPr>
          <a:lstStyle/>
          <a:p>
            <a:pPr algn="ctr" rtl="0"/>
            <a:r>
              <a:rPr lang="pt-br" sz="48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2"/>
              </a:rPr>
              <a:t>mais de 162.000 meninas</a:t>
            </a:r>
          </a:p>
        </p:txBody>
      </p:sp>
      <p:sp>
        <p:nvSpPr>
          <p:cNvPr id="10" name="TextBox 10"/>
          <p:cNvSpPr txBox="1"/>
          <p:nvPr/>
        </p:nvSpPr>
        <p:spPr>
          <a:xfrm>
            <a:off x="-1012569" y="6877582"/>
            <a:ext cx="12861324" cy="886781"/>
          </a:xfrm>
          <a:prstGeom prst="rect">
            <a:avLst/>
          </a:prstGeom>
        </p:spPr>
        <p:txBody>
          <a:bodyPr lIns="0" tIns="0" rIns="0" bIns="0" rtlCol="0" anchor="t">
            <a:spAutoFit/>
          </a:bodyPr>
          <a:lstStyle/>
          <a:p>
            <a:pPr algn="ctr" rtl="0">
              <a:lnSpc>
                <a:spcPts val="7699"/>
              </a:lnSpc>
            </a:pPr>
            <a:r>
              <a:rPr lang="pt-br" sz="5499" u="none" baseline="0"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a:rPr>
              <a:t>desde 2015</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37473"/>
            <a:ext cx="11161644" cy="5190164"/>
          </a:xfrm>
          <a:custGeom>
            <a:avLst/>
            <a:gdLst/>
            <a:ahLst/>
            <a:cxnLst/>
            <a:rect l="l" t="t" r="r" b="b"/>
            <a:pathLst>
              <a:path w="11161644" h="5190164">
                <a:moveTo>
                  <a:pt x="0" y="0"/>
                </a:moveTo>
                <a:lnTo>
                  <a:pt x="11161644" y="0"/>
                </a:lnTo>
                <a:lnTo>
                  <a:pt x="11161644" y="5190165"/>
                </a:lnTo>
                <a:lnTo>
                  <a:pt x="0" y="5190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pt-br" dirty="0">
              <a:latin typeface="Verdana" panose="020B0604030504040204" pitchFamily="34" charset="0"/>
            </a:endParaRPr>
          </a:p>
        </p:txBody>
      </p:sp>
      <p:sp>
        <p:nvSpPr>
          <p:cNvPr id="4" name="TextBox 4"/>
          <p:cNvSpPr txBox="1"/>
          <p:nvPr/>
        </p:nvSpPr>
        <p:spPr>
          <a:xfrm>
            <a:off x="421337" y="268286"/>
            <a:ext cx="17445325" cy="1220783"/>
          </a:xfrm>
          <a:prstGeom prst="rect">
            <a:avLst/>
          </a:prstGeom>
        </p:spPr>
        <p:txBody>
          <a:bodyPr lIns="0" tIns="0" rIns="0" bIns="0" rtlCol="0" anchor="t">
            <a:spAutoFit/>
          </a:bodyPr>
          <a:lstStyle/>
          <a:p>
            <a:pPr algn="ctr" rtl="0">
              <a:lnSpc>
                <a:spcPts val="11199"/>
              </a:lnSpc>
            </a:pPr>
            <a:r>
              <a:rPr lang="pt-br" sz="5400" b="1" u="none" baseline="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Rumo ao nosso Grande Objetivo!</a:t>
            </a:r>
          </a:p>
        </p:txBody>
      </p:sp>
      <p:pic>
        <p:nvPicPr>
          <p:cNvPr id="5" name="Picture 5"/>
          <p:cNvPicPr>
            <a:picLocks noChangeAspect="1"/>
          </p:cNvPicPr>
          <p:nvPr/>
        </p:nvPicPr>
        <p:blipFill>
          <a:blip r:embed="rId5"/>
          <a:stretch>
            <a:fillRect/>
          </a:stretch>
        </p:blipFill>
        <p:spPr>
          <a:xfrm>
            <a:off x="3203474" y="2938657"/>
            <a:ext cx="4316448" cy="4316448"/>
          </a:xfrm>
          <a:prstGeom prst="rect">
            <a:avLst/>
          </a:prstGeom>
        </p:spPr>
      </p:pic>
      <p:pic>
        <p:nvPicPr>
          <p:cNvPr id="6" name="Picture 6"/>
          <p:cNvPicPr>
            <a:picLocks noChangeAspect="1"/>
          </p:cNvPicPr>
          <p:nvPr/>
        </p:nvPicPr>
        <p:blipFill>
          <a:blip r:embed="rId6"/>
          <a:stretch>
            <a:fillRect/>
          </a:stretch>
        </p:blipFill>
        <p:spPr>
          <a:xfrm>
            <a:off x="11627585" y="2933289"/>
            <a:ext cx="4316448" cy="4316448"/>
          </a:xfrm>
          <a:prstGeom prst="rect">
            <a:avLst/>
          </a:prstGeom>
        </p:spPr>
      </p:pic>
      <p:sp>
        <p:nvSpPr>
          <p:cNvPr id="7" name="Freeform 7"/>
          <p:cNvSpPr/>
          <p:nvPr/>
        </p:nvSpPr>
        <p:spPr>
          <a:xfrm rot="-473360">
            <a:off x="6761615" y="2429823"/>
            <a:ext cx="5243674" cy="1979487"/>
          </a:xfrm>
          <a:custGeom>
            <a:avLst/>
            <a:gdLst/>
            <a:ahLst/>
            <a:cxnLst/>
            <a:rect l="l" t="t" r="r" b="b"/>
            <a:pathLst>
              <a:path w="5243674" h="1979487">
                <a:moveTo>
                  <a:pt x="0" y="0"/>
                </a:moveTo>
                <a:lnTo>
                  <a:pt x="5243674" y="0"/>
                </a:lnTo>
                <a:lnTo>
                  <a:pt x="5243674" y="1979487"/>
                </a:lnTo>
                <a:lnTo>
                  <a:pt x="0" y="197948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8" name="TextBox 8"/>
          <p:cNvSpPr txBox="1"/>
          <p:nvPr/>
        </p:nvSpPr>
        <p:spPr>
          <a:xfrm>
            <a:off x="1960573" y="1934718"/>
            <a:ext cx="3401125" cy="984885"/>
          </a:xfrm>
          <a:prstGeom prst="rect">
            <a:avLst/>
          </a:prstGeom>
        </p:spPr>
        <p:txBody>
          <a:bodyPr lIns="0" tIns="0" rIns="0" bIns="0" rtlCol="0" anchor="t">
            <a:spAutoFit/>
          </a:bodyPr>
          <a:lstStyle/>
          <a:p>
            <a:pPr algn="ctr" rtl="0"/>
            <a:r>
              <a:rPr lang="pt-br" sz="3200" b="1" u="none" baseline="0"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Ano do clube 2025—2026</a:t>
            </a:r>
          </a:p>
        </p:txBody>
      </p:sp>
      <p:sp>
        <p:nvSpPr>
          <p:cNvPr id="9" name="TextBox 9"/>
          <p:cNvSpPr txBox="1"/>
          <p:nvPr/>
        </p:nvSpPr>
        <p:spPr>
          <a:xfrm>
            <a:off x="13410810" y="1901308"/>
            <a:ext cx="3564791" cy="984885"/>
          </a:xfrm>
          <a:prstGeom prst="rect">
            <a:avLst/>
          </a:prstGeom>
        </p:spPr>
        <p:txBody>
          <a:bodyPr lIns="0" tIns="0" rIns="0" bIns="0" rtlCol="0" anchor="t">
            <a:spAutoFit/>
          </a:bodyPr>
          <a:lstStyle/>
          <a:p>
            <a:pPr algn="ctr" rtl="0"/>
            <a:r>
              <a:rPr lang="pt-br" sz="3200" b="1" u="none" baseline="0"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Ano do clube 2030—2031</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150108"/>
            <a:chOff x="0" y="0"/>
            <a:chExt cx="5078300" cy="566284"/>
          </a:xfrm>
        </p:grpSpPr>
        <p:sp>
          <p:nvSpPr>
            <p:cNvPr id="3" name="Freeform 3"/>
            <p:cNvSpPr/>
            <p:nvPr/>
          </p:nvSpPr>
          <p:spPr>
            <a:xfrm>
              <a:off x="0" y="0"/>
              <a:ext cx="5078300" cy="566284"/>
            </a:xfrm>
            <a:custGeom>
              <a:avLst/>
              <a:gdLst/>
              <a:ahLst/>
              <a:cxnLst/>
              <a:rect l="l" t="t" r="r" b="b"/>
              <a:pathLst>
                <a:path w="5078300" h="566284">
                  <a:moveTo>
                    <a:pt x="0" y="0"/>
                  </a:moveTo>
                  <a:lnTo>
                    <a:pt x="5078300" y="0"/>
                  </a:lnTo>
                  <a:lnTo>
                    <a:pt x="5078300" y="566284"/>
                  </a:lnTo>
                  <a:lnTo>
                    <a:pt x="0" y="566284"/>
                  </a:ln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4" name="TextBox 4"/>
            <p:cNvSpPr txBox="1"/>
            <p:nvPr/>
          </p:nvSpPr>
          <p:spPr>
            <a:xfrm>
              <a:off x="0" y="-38100"/>
              <a:ext cx="5078300" cy="604384"/>
            </a:xfrm>
            <a:prstGeom prst="rect">
              <a:avLst/>
            </a:prstGeom>
          </p:spPr>
          <p:txBody>
            <a:bodyPr lIns="50800" tIns="50800" rIns="50800" bIns="50800" rtlCol="0" anchor="ctr"/>
            <a:lstStyle/>
            <a:p>
              <a:pPr algn="ctr" rtl="0">
                <a:lnSpc>
                  <a:spcPts val="2659"/>
                </a:lnSpc>
              </a:pPr>
              <a:endParaRPr dirty="0">
                <a:latin typeface="Verdana" panose="020B0604030504040204" pitchFamily="34" charset="0"/>
              </a:endParaRPr>
            </a:p>
          </p:txBody>
        </p:sp>
      </p:grpSp>
      <p:grpSp>
        <p:nvGrpSpPr>
          <p:cNvPr id="5" name="Group 5"/>
          <p:cNvGrpSpPr/>
          <p:nvPr/>
        </p:nvGrpSpPr>
        <p:grpSpPr>
          <a:xfrm>
            <a:off x="12002627" y="0"/>
            <a:ext cx="6445425" cy="10287000"/>
            <a:chOff x="0" y="0"/>
            <a:chExt cx="8593900" cy="13716000"/>
          </a:xfrm>
        </p:grpSpPr>
        <p:sp>
          <p:nvSpPr>
            <p:cNvPr id="6" name="Freeform 6"/>
            <p:cNvSpPr/>
            <p:nvPr/>
          </p:nvSpPr>
          <p:spPr>
            <a:xfrm>
              <a:off x="0" y="0"/>
              <a:ext cx="8593949" cy="13715930"/>
            </a:xfrm>
            <a:custGeom>
              <a:avLst/>
              <a:gdLst/>
              <a:ahLst/>
              <a:cxnLst/>
              <a:rect l="l" t="t" r="r" b="b"/>
              <a:pathLst>
                <a:path w="8593949" h="13715930">
                  <a:moveTo>
                    <a:pt x="0" y="0"/>
                  </a:moveTo>
                  <a:lnTo>
                    <a:pt x="8593949" y="0"/>
                  </a:lnTo>
                  <a:lnTo>
                    <a:pt x="8593949" y="13715930"/>
                  </a:lnTo>
                  <a:lnTo>
                    <a:pt x="0" y="13715930"/>
                  </a:lnTo>
                  <a:lnTo>
                    <a:pt x="0" y="0"/>
                  </a:lnTo>
                  <a:close/>
                </a:path>
              </a:pathLst>
            </a:custGeom>
            <a:blipFill>
              <a:blip r:embed="rId3"/>
              <a:stretch>
                <a:fillRect l="-19604" t="-3676" r="-14837"/>
              </a:stretch>
            </a:blipFill>
          </p:spPr>
          <p:txBody>
            <a:bodyPr/>
            <a:lstStyle/>
            <a:p>
              <a:endParaRPr lang="pt-br" dirty="0">
                <a:latin typeface="Verdana" panose="020B0604030504040204" pitchFamily="34" charset="0"/>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grpSp>
        <p:nvGrpSpPr>
          <p:cNvPr id="8" name="Group 8"/>
          <p:cNvGrpSpPr/>
          <p:nvPr/>
        </p:nvGrpSpPr>
        <p:grpSpPr>
          <a:xfrm rot="5400000">
            <a:off x="550340" y="3130337"/>
            <a:ext cx="500647" cy="438066"/>
            <a:chOff x="0" y="0"/>
            <a:chExt cx="812800" cy="711200"/>
          </a:xfrm>
        </p:grpSpPr>
        <p:sp>
          <p:nvSpPr>
            <p:cNvPr id="9" name="Freeform 9"/>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53472">
                <a:alpha val="89804"/>
              </a:srgbClr>
            </a:solidFill>
          </p:spPr>
          <p:txBody>
            <a:bodyPr/>
            <a:lstStyle/>
            <a:p>
              <a:endParaRPr lang="pt-br" dirty="0">
                <a:latin typeface="Verdana" panose="020B0604030504040204" pitchFamily="34" charset="0"/>
              </a:endParaRPr>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1" name="Group 11"/>
          <p:cNvGrpSpPr/>
          <p:nvPr/>
        </p:nvGrpSpPr>
        <p:grpSpPr>
          <a:xfrm rot="5400000">
            <a:off x="559344" y="5131048"/>
            <a:ext cx="500647" cy="438066"/>
            <a:chOff x="0" y="0"/>
            <a:chExt cx="812800" cy="711200"/>
          </a:xfrm>
        </p:grpSpPr>
        <p:sp>
          <p:nvSpPr>
            <p:cNvPr id="12" name="Freeform 12"/>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009CA7">
                <a:alpha val="89804"/>
              </a:srgbClr>
            </a:solidFill>
          </p:spPr>
          <p:txBody>
            <a:bodyPr/>
            <a:lstStyle/>
            <a:p>
              <a:endParaRPr lang="pt-br" dirty="0">
                <a:latin typeface="Verdana" panose="020B0604030504040204" pitchFamily="34" charset="0"/>
              </a:endParaRPr>
            </a:p>
          </p:txBody>
        </p:sp>
        <p:sp>
          <p:nvSpPr>
            <p:cNvPr id="13" name="TextBox 13"/>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4" name="Group 14"/>
          <p:cNvGrpSpPr/>
          <p:nvPr/>
        </p:nvGrpSpPr>
        <p:grpSpPr>
          <a:xfrm rot="5400000">
            <a:off x="559344" y="7182733"/>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A53795">
                <a:alpha val="89804"/>
              </a:srgbClr>
            </a:solidFill>
          </p:spPr>
          <p:txBody>
            <a:bodyPr/>
            <a:lstStyle/>
            <a:p>
              <a:endParaRPr lang="pt-br" dirty="0">
                <a:latin typeface="Verdana" panose="020B0604030504040204" pitchFamily="34" charset="0"/>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7" name="TextBox 17"/>
          <p:cNvSpPr txBox="1"/>
          <p:nvPr/>
        </p:nvSpPr>
        <p:spPr>
          <a:xfrm>
            <a:off x="501122" y="527723"/>
            <a:ext cx="8936221" cy="893771"/>
          </a:xfrm>
          <a:prstGeom prst="rect">
            <a:avLst/>
          </a:prstGeom>
        </p:spPr>
        <p:txBody>
          <a:bodyPr lIns="0" tIns="0" rIns="0" bIns="0" rtlCol="0" anchor="t">
            <a:spAutoFit/>
          </a:bodyPr>
          <a:lstStyle/>
          <a:p>
            <a:pPr algn="l" rtl="0">
              <a:lnSpc>
                <a:spcPts val="7799"/>
              </a:lnSpc>
            </a:pPr>
            <a:r>
              <a:rPr lang="pt-br" sz="54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Hoje, vamos:</a:t>
            </a:r>
          </a:p>
        </p:txBody>
      </p:sp>
      <p:sp>
        <p:nvSpPr>
          <p:cNvPr id="18" name="TextBox 18"/>
          <p:cNvSpPr txBox="1"/>
          <p:nvPr/>
        </p:nvSpPr>
        <p:spPr>
          <a:xfrm>
            <a:off x="1241588" y="2918071"/>
            <a:ext cx="9753289" cy="1772473"/>
          </a:xfrm>
          <a:prstGeom prst="rect">
            <a:avLst/>
          </a:prstGeom>
        </p:spPr>
        <p:txBody>
          <a:bodyPr lIns="0" tIns="0" rIns="0" bIns="0" rtlCol="0" anchor="t">
            <a:spAutoFit/>
          </a:bodyPr>
          <a:lstStyle/>
          <a:p>
            <a:pPr algn="l" rtl="0">
              <a:lnSpc>
                <a:spcPts val="4800"/>
              </a:lnSpc>
            </a:pPr>
            <a:r>
              <a:rPr lang="pt-br" sz="3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Identificar os passos para iniciar um novo projeto </a:t>
            </a:r>
            <a:r>
              <a:rPr lang="pt-br" sz="3000" i="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Italics"/>
              </a:rPr>
              <a:t>Sonhe, Realize</a:t>
            </a:r>
            <a:r>
              <a:rPr lang="pt-br" sz="3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ou ampliar um projeto já existente. </a:t>
            </a:r>
          </a:p>
        </p:txBody>
      </p:sp>
      <p:sp>
        <p:nvSpPr>
          <p:cNvPr id="19" name="TextBox 19"/>
          <p:cNvSpPr txBox="1"/>
          <p:nvPr/>
        </p:nvSpPr>
        <p:spPr>
          <a:xfrm>
            <a:off x="1241588" y="4969755"/>
            <a:ext cx="9753289" cy="1789785"/>
          </a:xfrm>
          <a:prstGeom prst="rect">
            <a:avLst/>
          </a:prstGeom>
        </p:spPr>
        <p:txBody>
          <a:bodyPr lIns="0" tIns="0" rIns="0" bIns="0" rtlCol="0" anchor="t">
            <a:spAutoFit/>
          </a:bodyPr>
          <a:lstStyle/>
          <a:p>
            <a:pPr algn="l" rtl="0">
              <a:lnSpc>
                <a:spcPts val="4800"/>
              </a:lnSpc>
            </a:pPr>
            <a:r>
              <a:rPr lang="pt-br" sz="3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Explorar estratégias para superar as barreiras que impedem os clubes de iniciar projetos </a:t>
            </a:r>
            <a:r>
              <a:rPr lang="pt-br" sz="3000" i="1"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Italics"/>
              </a:rPr>
              <a:t>Sonhe, Realize</a:t>
            </a:r>
            <a:r>
              <a:rPr lang="pt-br" sz="3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t>
            </a:r>
          </a:p>
        </p:txBody>
      </p:sp>
      <p:sp>
        <p:nvSpPr>
          <p:cNvPr id="20" name="TextBox 20"/>
          <p:cNvSpPr txBox="1"/>
          <p:nvPr/>
        </p:nvSpPr>
        <p:spPr>
          <a:xfrm>
            <a:off x="1250592" y="6985339"/>
            <a:ext cx="9511239" cy="1772473"/>
          </a:xfrm>
          <a:prstGeom prst="rect">
            <a:avLst/>
          </a:prstGeom>
        </p:spPr>
        <p:txBody>
          <a:bodyPr lIns="0" tIns="0" rIns="0" bIns="0" rtlCol="0" anchor="t">
            <a:spAutoFit/>
          </a:bodyPr>
          <a:lstStyle/>
          <a:p>
            <a:pPr algn="l" rtl="0">
              <a:lnSpc>
                <a:spcPts val="4800"/>
              </a:lnSpc>
            </a:pPr>
            <a:r>
              <a:rPr lang="pt-br" sz="3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Identificar ferramentas e recursos disponíveis para ajudar os clubes a planejar projetos e alcançar mais meninas.</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pt-br" dirty="0">
              <a:latin typeface="Verdana" panose="020B0604030504040204" pitchFamily="34" charset="0"/>
            </a:endParaRPr>
          </a:p>
        </p:txBody>
      </p:sp>
      <p:pic>
        <p:nvPicPr>
          <p:cNvPr id="3" name="Picture 3"/>
          <p:cNvPicPr>
            <a:picLocks noChangeAspect="1"/>
          </p:cNvPicPr>
          <p:nvPr/>
        </p:nvPicPr>
        <p:blipFill>
          <a:blip r:embed="rId4"/>
          <a:stretch>
            <a:fillRect/>
          </a:stretch>
        </p:blipFill>
        <p:spPr>
          <a:xfrm>
            <a:off x="6675120" y="3250363"/>
            <a:ext cx="4937760" cy="4937760"/>
          </a:xfrm>
          <a:prstGeom prst="rect">
            <a:avLst/>
          </a:prstGeom>
        </p:spPr>
      </p:pic>
      <p:grpSp>
        <p:nvGrpSpPr>
          <p:cNvPr id="5" name="Group 5"/>
          <p:cNvGrpSpPr/>
          <p:nvPr/>
        </p:nvGrpSpPr>
        <p:grpSpPr>
          <a:xfrm>
            <a:off x="11989183" y="2435710"/>
            <a:ext cx="5329899" cy="6567060"/>
            <a:chOff x="0" y="-100013"/>
            <a:chExt cx="822020" cy="1012825"/>
          </a:xfrm>
        </p:grpSpPr>
        <p:sp>
          <p:nvSpPr>
            <p:cNvPr id="6" name="Freeform 6"/>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FFFFFF"/>
            </a:solidFill>
          </p:spPr>
          <p:txBody>
            <a:bodyPr/>
            <a:lstStyle/>
            <a:p>
              <a:endParaRPr lang="pt-br" dirty="0">
                <a:latin typeface="Verdana" panose="020B0604030504040204" pitchFamily="34" charset="0"/>
              </a:endParaRPr>
            </a:p>
          </p:txBody>
        </p:sp>
        <p:sp>
          <p:nvSpPr>
            <p:cNvPr id="7" name="TextBox 7"/>
            <p:cNvSpPr txBox="1"/>
            <p:nvPr/>
          </p:nvSpPr>
          <p:spPr>
            <a:xfrm>
              <a:off x="9220" y="-100013"/>
              <a:ext cx="812800" cy="1012825"/>
            </a:xfrm>
            <a:prstGeom prst="rect">
              <a:avLst/>
            </a:prstGeom>
          </p:spPr>
          <p:txBody>
            <a:bodyPr lIns="50800" tIns="50800" rIns="50800" bIns="50800" rtlCol="0" anchor="ctr"/>
            <a:lstStyle/>
            <a:p>
              <a:pPr algn="ctr" rtl="0">
                <a:lnSpc>
                  <a:spcPts val="5999"/>
                </a:lnSpc>
              </a:pPr>
              <a:r>
                <a:rPr lang="pt-br" sz="3999" b="1" u="none" baseline="0"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Acesse mais recursos </a:t>
              </a:r>
              <a:br>
                <a:rPr lang="pt-br" sz="3999" b="1" u="none" baseline="0"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br>
              <a:r>
                <a:rPr lang="pt-br" sz="3999" b="1" u="none" baseline="0"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do programa </a:t>
              </a:r>
            </a:p>
            <a:p>
              <a:pPr algn="ctr" rtl="0">
                <a:lnSpc>
                  <a:spcPts val="5999"/>
                </a:lnSpc>
              </a:pPr>
              <a:r>
                <a:rPr lang="pt-br" sz="3999" b="1" i="1" u="none" baseline="0"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Italics"/>
                </a:rPr>
                <a:t>Sonhe, Realize </a:t>
              </a:r>
              <a:r>
                <a:rPr lang="pt-br" sz="3999" b="1" u="none" baseline="0"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no </a:t>
              </a:r>
            </a:p>
            <a:p>
              <a:pPr algn="ctr" rtl="0">
                <a:lnSpc>
                  <a:spcPts val="5999"/>
                </a:lnSpc>
              </a:pPr>
              <a:r>
                <a:rPr lang="pt-br" sz="3999" b="1" u="none" baseline="0"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site da SIA!</a:t>
              </a:r>
            </a:p>
          </p:txBody>
        </p:sp>
      </p:grpSp>
      <p:sp>
        <p:nvSpPr>
          <p:cNvPr id="8" name="Freeform 8"/>
          <p:cNvSpPr/>
          <p:nvPr/>
        </p:nvSpPr>
        <p:spPr>
          <a:xfrm>
            <a:off x="6299904" y="2323029"/>
            <a:ext cx="1573393" cy="1338814"/>
          </a:xfrm>
          <a:custGeom>
            <a:avLst/>
            <a:gdLst/>
            <a:ahLst/>
            <a:cxnLst/>
            <a:rect l="l" t="t" r="r" b="b"/>
            <a:pathLst>
              <a:path w="1573393" h="1338814">
                <a:moveTo>
                  <a:pt x="0" y="0"/>
                </a:moveTo>
                <a:lnTo>
                  <a:pt x="1573392" y="0"/>
                </a:lnTo>
                <a:lnTo>
                  <a:pt x="1573392" y="1338814"/>
                </a:lnTo>
                <a:lnTo>
                  <a:pt x="0" y="133881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dirty="0">
              <a:latin typeface="Verdana" panose="020B0604030504040204" pitchFamily="34" charset="0"/>
            </a:endParaRPr>
          </a:p>
        </p:txBody>
      </p:sp>
      <p:sp>
        <p:nvSpPr>
          <p:cNvPr id="9" name="Freeform 9"/>
          <p:cNvSpPr/>
          <p:nvPr/>
        </p:nvSpPr>
        <p:spPr>
          <a:xfrm>
            <a:off x="1028700" y="2512367"/>
            <a:ext cx="5270117" cy="6825233"/>
          </a:xfrm>
          <a:custGeom>
            <a:avLst/>
            <a:gdLst/>
            <a:ahLst/>
            <a:cxnLst/>
            <a:rect l="l" t="t" r="r" b="b"/>
            <a:pathLst>
              <a:path w="5270117" h="6825233">
                <a:moveTo>
                  <a:pt x="0" y="0"/>
                </a:moveTo>
                <a:lnTo>
                  <a:pt x="5270117" y="0"/>
                </a:lnTo>
                <a:lnTo>
                  <a:pt x="5270117" y="6825233"/>
                </a:lnTo>
                <a:lnTo>
                  <a:pt x="0" y="6825233"/>
                </a:lnTo>
                <a:lnTo>
                  <a:pt x="0" y="0"/>
                </a:lnTo>
                <a:close/>
              </a:path>
            </a:pathLst>
          </a:custGeom>
          <a:blipFill>
            <a:blip r:embed="rId6">
              <a:extLst>
                <a:ext uri="{28A0092B-C50C-407E-A947-70E740481C1C}">
                  <a14:useLocalDpi xmlns:a14="http://schemas.microsoft.com/office/drawing/2010/main" val="0"/>
                </a:ext>
              </a:extLst>
            </a:blip>
            <a:stretch>
              <a:fillRect/>
            </a:stretch>
          </a:blipFill>
        </p:spPr>
        <p:txBody>
          <a:bodyPr/>
          <a:lstStyle/>
          <a:p>
            <a:endParaRPr lang="pt-br" dirty="0">
              <a:latin typeface="Verdana" panose="020B0604030504040204" pitchFamily="34" charset="0"/>
            </a:endParaRPr>
          </a:p>
        </p:txBody>
      </p:sp>
      <p:sp>
        <p:nvSpPr>
          <p:cNvPr id="10" name="TextBox 10"/>
          <p:cNvSpPr txBox="1"/>
          <p:nvPr/>
        </p:nvSpPr>
        <p:spPr>
          <a:xfrm>
            <a:off x="1981200" y="859662"/>
            <a:ext cx="14401800" cy="1018805"/>
          </a:xfrm>
          <a:prstGeom prst="rect">
            <a:avLst/>
          </a:prstGeom>
        </p:spPr>
        <p:txBody>
          <a:bodyPr wrap="square" lIns="0" tIns="0" rIns="0" bIns="0" rtlCol="0" anchor="t">
            <a:spAutoFit/>
          </a:bodyPr>
          <a:lstStyle/>
          <a:p>
            <a:pPr algn="ctr" rtl="0">
              <a:lnSpc>
                <a:spcPts val="9100"/>
              </a:lnSpc>
            </a:pPr>
            <a:r>
              <a:rPr lang="pt-br" sz="54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Comece com o Kit de Ferramentas!</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pt-br" dirty="0">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grpSp>
        <p:nvGrpSpPr>
          <p:cNvPr id="4" name="Group 4"/>
          <p:cNvGrpSpPr/>
          <p:nvPr/>
        </p:nvGrpSpPr>
        <p:grpSpPr>
          <a:xfrm>
            <a:off x="10533191" y="3595783"/>
            <a:ext cx="4639346" cy="463934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pt-br" dirty="0">
                <a:latin typeface="Verdana" panose="020B0604030504040204" pitchFamily="34" charset="0"/>
              </a:endParaRPr>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81619" t="-1102" r="-62260" b="-717"/>
              </a:stretch>
            </a:blipFill>
          </p:spPr>
          <p:txBody>
            <a:bodyPr/>
            <a:lstStyle/>
            <a:p>
              <a:endParaRPr lang="pt-br" dirty="0">
                <a:latin typeface="Verdana" panose="020B0604030504040204" pitchFamily="34" charset="0"/>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pt-br" dirty="0">
              <a:latin typeface="Verdana" panose="020B0604030504040204" pitchFamily="34" charset="0"/>
            </a:endParaRPr>
          </a:p>
        </p:txBody>
      </p:sp>
      <p:sp>
        <p:nvSpPr>
          <p:cNvPr id="9" name="Freeform 9"/>
          <p:cNvSpPr/>
          <p:nvPr/>
        </p:nvSpPr>
        <p:spPr>
          <a:xfrm>
            <a:off x="3357635" y="1745918"/>
            <a:ext cx="6328382" cy="8185399"/>
          </a:xfrm>
          <a:custGeom>
            <a:avLst/>
            <a:gdLst/>
            <a:ahLst/>
            <a:cxnLst/>
            <a:rect l="l" t="t" r="r" b="b"/>
            <a:pathLst>
              <a:path w="6328382" h="8185399">
                <a:moveTo>
                  <a:pt x="0" y="0"/>
                </a:moveTo>
                <a:lnTo>
                  <a:pt x="6328382" y="0"/>
                </a:lnTo>
                <a:lnTo>
                  <a:pt x="6328382" y="8185399"/>
                </a:lnTo>
                <a:lnTo>
                  <a:pt x="0" y="8185399"/>
                </a:lnTo>
                <a:lnTo>
                  <a:pt x="0" y="0"/>
                </a:lnTo>
                <a:close/>
              </a:path>
            </a:pathLst>
          </a:custGeom>
          <a:blipFill>
            <a:blip r:embed="rId8">
              <a:extLst>
                <a:ext uri="{28A0092B-C50C-407E-A947-70E740481C1C}">
                  <a14:useLocalDpi xmlns:a14="http://schemas.microsoft.com/office/drawing/2010/main" val="0"/>
                </a:ext>
              </a:extLst>
            </a:blip>
            <a:stretch>
              <a:fillRect/>
            </a:stretch>
          </a:blipFill>
          <a:ln w="38100" cap="sq">
            <a:solidFill>
              <a:srgbClr val="253472"/>
            </a:solidFill>
            <a:prstDash val="solid"/>
            <a:miter/>
          </a:ln>
        </p:spPr>
        <p:txBody>
          <a:bodyPr/>
          <a:lstStyle/>
          <a:p>
            <a:endParaRPr lang="pt-br" dirty="0">
              <a:latin typeface="Verdana" panose="020B0604030504040204" pitchFamily="34" charset="0"/>
            </a:endParaRPr>
          </a:p>
        </p:txBody>
      </p:sp>
      <p:sp>
        <p:nvSpPr>
          <p:cNvPr id="10" name="Freeform 10"/>
          <p:cNvSpPr/>
          <p:nvPr/>
        </p:nvSpPr>
        <p:spPr>
          <a:xfrm rot="6349926" flipH="1">
            <a:off x="1096351" y="2140661"/>
            <a:ext cx="2727463" cy="3749091"/>
          </a:xfrm>
          <a:custGeom>
            <a:avLst/>
            <a:gdLst/>
            <a:ahLst/>
            <a:cxnLst/>
            <a:rect l="l" t="t" r="r" b="b"/>
            <a:pathLst>
              <a:path w="2727463" h="3749091">
                <a:moveTo>
                  <a:pt x="2727463" y="0"/>
                </a:moveTo>
                <a:lnTo>
                  <a:pt x="0" y="0"/>
                </a:lnTo>
                <a:lnTo>
                  <a:pt x="0" y="3749091"/>
                </a:lnTo>
                <a:lnTo>
                  <a:pt x="2727463" y="3749091"/>
                </a:lnTo>
                <a:lnTo>
                  <a:pt x="2727463"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pt-br" dirty="0">
              <a:latin typeface="Verdana" panose="020B0604030504040204" pitchFamily="34" charset="0"/>
            </a:endParaRPr>
          </a:p>
        </p:txBody>
      </p:sp>
      <p:sp>
        <p:nvSpPr>
          <p:cNvPr id="11" name="TextBox 11"/>
          <p:cNvSpPr txBox="1"/>
          <p:nvPr/>
        </p:nvSpPr>
        <p:spPr>
          <a:xfrm>
            <a:off x="448774" y="425768"/>
            <a:ext cx="13800626" cy="856581"/>
          </a:xfrm>
          <a:prstGeom prst="rect">
            <a:avLst/>
          </a:prstGeom>
        </p:spPr>
        <p:txBody>
          <a:bodyPr wrap="square" lIns="0" tIns="0" rIns="0" bIns="0" rtlCol="0" anchor="t">
            <a:spAutoFit/>
          </a:bodyPr>
          <a:lstStyle/>
          <a:p>
            <a:pPr algn="l" rtl="0">
              <a:lnSpc>
                <a:spcPts val="7799"/>
              </a:lnSpc>
            </a:pPr>
            <a:r>
              <a:rPr lang="pt-br" sz="4000" b="1" u="none" baseline="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Forme um comitê de planejamento</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866959"/>
            <a:chOff x="0" y="0"/>
            <a:chExt cx="5078300" cy="755084"/>
          </a:xfrm>
        </p:grpSpPr>
        <p:sp>
          <p:nvSpPr>
            <p:cNvPr id="3" name="Freeform 3"/>
            <p:cNvSpPr/>
            <p:nvPr/>
          </p:nvSpPr>
          <p:spPr>
            <a:xfrm>
              <a:off x="0" y="0"/>
              <a:ext cx="5078300" cy="755084"/>
            </a:xfrm>
            <a:custGeom>
              <a:avLst/>
              <a:gdLst/>
              <a:ahLst/>
              <a:cxnLst/>
              <a:rect l="l" t="t" r="r" b="b"/>
              <a:pathLst>
                <a:path w="5078300" h="755084">
                  <a:moveTo>
                    <a:pt x="0" y="0"/>
                  </a:moveTo>
                  <a:lnTo>
                    <a:pt x="5078300" y="0"/>
                  </a:lnTo>
                  <a:lnTo>
                    <a:pt x="5078300" y="755084"/>
                  </a:lnTo>
                  <a:lnTo>
                    <a:pt x="0" y="755084"/>
                  </a:ln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4" name="TextBox 4"/>
            <p:cNvSpPr txBox="1"/>
            <p:nvPr/>
          </p:nvSpPr>
          <p:spPr>
            <a:xfrm>
              <a:off x="0" y="-38100"/>
              <a:ext cx="5078300" cy="793184"/>
            </a:xfrm>
            <a:prstGeom prst="rect">
              <a:avLst/>
            </a:prstGeom>
          </p:spPr>
          <p:txBody>
            <a:bodyPr lIns="50800" tIns="50800" rIns="50800" bIns="50800" rtlCol="0" anchor="ctr"/>
            <a:lstStyle/>
            <a:p>
              <a:pPr algn="ctr" rtl="0">
                <a:lnSpc>
                  <a:spcPts val="2659"/>
                </a:lnSpc>
              </a:pPr>
              <a:endParaRPr dirty="0">
                <a:latin typeface="Verdana" panose="020B0604030504040204" pitchFamily="34" charset="0"/>
              </a:endParaRPr>
            </a:p>
          </p:txBody>
        </p:sp>
      </p:grpSp>
      <p:sp>
        <p:nvSpPr>
          <p:cNvPr id="5" name="Freeform 5"/>
          <p:cNvSpPr/>
          <p:nvPr/>
        </p:nvSpPr>
        <p:spPr>
          <a:xfrm>
            <a:off x="6292350" y="2706193"/>
            <a:ext cx="11995650" cy="7580807"/>
          </a:xfrm>
          <a:custGeom>
            <a:avLst/>
            <a:gdLst/>
            <a:ahLst/>
            <a:cxnLst/>
            <a:rect l="l" t="t" r="r" b="b"/>
            <a:pathLst>
              <a:path w="11995650" h="7580807">
                <a:moveTo>
                  <a:pt x="0" y="0"/>
                </a:moveTo>
                <a:lnTo>
                  <a:pt x="11995650" y="0"/>
                </a:lnTo>
                <a:lnTo>
                  <a:pt x="11995650" y="7580807"/>
                </a:lnTo>
                <a:lnTo>
                  <a:pt x="0" y="7580807"/>
                </a:lnTo>
                <a:lnTo>
                  <a:pt x="0" y="0"/>
                </a:lnTo>
                <a:close/>
              </a:path>
            </a:pathLst>
          </a:custGeom>
          <a:blipFill>
            <a:blip r:embed="rId3"/>
            <a:stretch>
              <a:fillRect l="-12322"/>
            </a:stretch>
          </a:blipFill>
        </p:spPr>
        <p:txBody>
          <a:bodyPr/>
          <a:lstStyle/>
          <a:p>
            <a:endParaRPr lang="pt-br" dirty="0">
              <a:latin typeface="Verdana" panose="020B0604030504040204" pitchFamily="34" charset="0"/>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pt-br" dirty="0">
              <a:latin typeface="Verdana" panose="020B0604030504040204" pitchFamily="34" charset="0"/>
            </a:endParaRPr>
          </a:p>
        </p:txBody>
      </p:sp>
      <p:sp>
        <p:nvSpPr>
          <p:cNvPr id="7" name="TextBox 7"/>
          <p:cNvSpPr txBox="1"/>
          <p:nvPr/>
        </p:nvSpPr>
        <p:spPr>
          <a:xfrm>
            <a:off x="1028700" y="895350"/>
            <a:ext cx="15201900" cy="893771"/>
          </a:xfrm>
          <a:prstGeom prst="rect">
            <a:avLst/>
          </a:prstGeom>
        </p:spPr>
        <p:txBody>
          <a:bodyPr wrap="square" lIns="0" tIns="0" rIns="0" bIns="0" rtlCol="0" anchor="t">
            <a:spAutoFit/>
          </a:bodyPr>
          <a:lstStyle/>
          <a:p>
            <a:pPr algn="l" rtl="0">
              <a:lnSpc>
                <a:spcPts val="7799"/>
              </a:lnSpc>
            </a:pPr>
            <a:r>
              <a:rPr lang="pt-br" sz="54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Como conhecer bem a sua comunidade</a:t>
            </a:r>
          </a:p>
        </p:txBody>
      </p:sp>
      <p:grpSp>
        <p:nvGrpSpPr>
          <p:cNvPr id="8" name="Group 8"/>
          <p:cNvGrpSpPr/>
          <p:nvPr/>
        </p:nvGrpSpPr>
        <p:grpSpPr>
          <a:xfrm>
            <a:off x="330155" y="3338673"/>
            <a:ext cx="5686220" cy="5353328"/>
            <a:chOff x="0" y="0"/>
            <a:chExt cx="1497605" cy="1409930"/>
          </a:xfrm>
        </p:grpSpPr>
        <p:sp>
          <p:nvSpPr>
            <p:cNvPr id="9" name="Freeform 9"/>
            <p:cNvSpPr/>
            <p:nvPr/>
          </p:nvSpPr>
          <p:spPr>
            <a:xfrm>
              <a:off x="0" y="0"/>
              <a:ext cx="1497605" cy="1409930"/>
            </a:xfrm>
            <a:custGeom>
              <a:avLst/>
              <a:gdLst/>
              <a:ahLst/>
              <a:cxnLst/>
              <a:rect l="l" t="t" r="r" b="b"/>
              <a:pathLst>
                <a:path w="1497605" h="1409930">
                  <a:moveTo>
                    <a:pt x="55822" y="0"/>
                  </a:moveTo>
                  <a:lnTo>
                    <a:pt x="1441783" y="0"/>
                  </a:lnTo>
                  <a:cubicBezTo>
                    <a:pt x="1456588" y="0"/>
                    <a:pt x="1470786" y="5881"/>
                    <a:pt x="1481255" y="16350"/>
                  </a:cubicBezTo>
                  <a:cubicBezTo>
                    <a:pt x="1491724" y="26819"/>
                    <a:pt x="1497605" y="41017"/>
                    <a:pt x="1497605" y="55822"/>
                  </a:cubicBezTo>
                  <a:lnTo>
                    <a:pt x="1497605" y="1354108"/>
                  </a:lnTo>
                  <a:cubicBezTo>
                    <a:pt x="1497605" y="1384937"/>
                    <a:pt x="1472613" y="1409930"/>
                    <a:pt x="1441783" y="1409930"/>
                  </a:cubicBezTo>
                  <a:lnTo>
                    <a:pt x="55822" y="1409930"/>
                  </a:lnTo>
                  <a:cubicBezTo>
                    <a:pt x="24993" y="1409930"/>
                    <a:pt x="0" y="1384937"/>
                    <a:pt x="0" y="1354108"/>
                  </a:cubicBezTo>
                  <a:lnTo>
                    <a:pt x="0" y="55822"/>
                  </a:lnTo>
                  <a:cubicBezTo>
                    <a:pt x="0" y="24993"/>
                    <a:pt x="24993" y="0"/>
                    <a:pt x="55822" y="0"/>
                  </a:cubicBezTo>
                  <a:close/>
                </a:path>
              </a:pathLst>
            </a:custGeom>
            <a:gradFill rotWithShape="1">
              <a:gsLst>
                <a:gs pos="0">
                  <a:srgbClr val="649CDC">
                    <a:alpha val="9000"/>
                  </a:srgbClr>
                </a:gs>
                <a:gs pos="100000">
                  <a:srgbClr val="19317D">
                    <a:alpha val="9000"/>
                  </a:srgbClr>
                </a:gs>
              </a:gsLst>
              <a:lin ang="0"/>
            </a:gradFill>
            <a:ln cap="rnd">
              <a:noFill/>
              <a:prstDash val="solid"/>
              <a:round/>
            </a:ln>
          </p:spPr>
          <p:txBody>
            <a:bodyPr/>
            <a:lstStyle/>
            <a:p>
              <a:endParaRPr lang="pt-br" dirty="0">
                <a:latin typeface="Verdana" panose="020B0604030504040204" pitchFamily="34" charset="0"/>
              </a:endParaRPr>
            </a:p>
          </p:txBody>
        </p:sp>
        <p:sp>
          <p:nvSpPr>
            <p:cNvPr id="10" name="TextBox 10"/>
            <p:cNvSpPr txBox="1"/>
            <p:nvPr/>
          </p:nvSpPr>
          <p:spPr>
            <a:xfrm>
              <a:off x="0" y="-66675"/>
              <a:ext cx="1497605" cy="147660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1" name="Group 11"/>
          <p:cNvGrpSpPr/>
          <p:nvPr/>
        </p:nvGrpSpPr>
        <p:grpSpPr>
          <a:xfrm>
            <a:off x="-304800" y="10098584"/>
            <a:ext cx="19281670" cy="309109"/>
            <a:chOff x="0" y="0"/>
            <a:chExt cx="5078300" cy="81412"/>
          </a:xfrm>
        </p:grpSpPr>
        <p:sp>
          <p:nvSpPr>
            <p:cNvPr id="12" name="Freeform 12"/>
            <p:cNvSpPr/>
            <p:nvPr/>
          </p:nvSpPr>
          <p:spPr>
            <a:xfrm>
              <a:off x="0" y="0"/>
              <a:ext cx="5078300" cy="81412"/>
            </a:xfrm>
            <a:custGeom>
              <a:avLst/>
              <a:gdLst/>
              <a:ahLst/>
              <a:cxnLst/>
              <a:rect l="l" t="t" r="r" b="b"/>
              <a:pathLst>
                <a:path w="5078300" h="81412">
                  <a:moveTo>
                    <a:pt x="0" y="0"/>
                  </a:moveTo>
                  <a:lnTo>
                    <a:pt x="5078300" y="0"/>
                  </a:lnTo>
                  <a:lnTo>
                    <a:pt x="5078300" y="81412"/>
                  </a:lnTo>
                  <a:lnTo>
                    <a:pt x="0" y="81412"/>
                  </a:ln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13" name="TextBox 13"/>
            <p:cNvSpPr txBox="1"/>
            <p:nvPr/>
          </p:nvSpPr>
          <p:spPr>
            <a:xfrm>
              <a:off x="0" y="-38100"/>
              <a:ext cx="5078300" cy="119512"/>
            </a:xfrm>
            <a:prstGeom prst="rect">
              <a:avLst/>
            </a:prstGeom>
          </p:spPr>
          <p:txBody>
            <a:bodyPr lIns="50800" tIns="50800" rIns="50800" bIns="50800" rtlCol="0" anchor="ctr"/>
            <a:lstStyle/>
            <a:p>
              <a:pPr algn="ctr" rtl="0">
                <a:lnSpc>
                  <a:spcPts val="2659"/>
                </a:lnSpc>
              </a:pPr>
              <a:endParaRPr dirty="0">
                <a:latin typeface="Verdana" panose="020B0604030504040204" pitchFamily="34" charset="0"/>
              </a:endParaRPr>
            </a:p>
          </p:txBody>
        </p:sp>
      </p:grpSp>
      <p:sp>
        <p:nvSpPr>
          <p:cNvPr id="14" name="Freeform 14"/>
          <p:cNvSpPr/>
          <p:nvPr/>
        </p:nvSpPr>
        <p:spPr>
          <a:xfrm>
            <a:off x="674092" y="3878485"/>
            <a:ext cx="708686" cy="708686"/>
          </a:xfrm>
          <a:custGeom>
            <a:avLst/>
            <a:gdLst/>
            <a:ahLst/>
            <a:cxnLst/>
            <a:rect l="l" t="t" r="r" b="b"/>
            <a:pathLst>
              <a:path w="708686" h="708686">
                <a:moveTo>
                  <a:pt x="0" y="0"/>
                </a:moveTo>
                <a:lnTo>
                  <a:pt x="708686" y="0"/>
                </a:lnTo>
                <a:lnTo>
                  <a:pt x="708686" y="708686"/>
                </a:lnTo>
                <a:lnTo>
                  <a:pt x="0" y="70868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dirty="0">
              <a:latin typeface="Verdana" panose="020B0604030504040204" pitchFamily="34" charset="0"/>
            </a:endParaRPr>
          </a:p>
        </p:txBody>
      </p:sp>
      <p:sp>
        <p:nvSpPr>
          <p:cNvPr id="15" name="Freeform 15"/>
          <p:cNvSpPr/>
          <p:nvPr/>
        </p:nvSpPr>
        <p:spPr>
          <a:xfrm>
            <a:off x="674092" y="5468367"/>
            <a:ext cx="708686" cy="708686"/>
          </a:xfrm>
          <a:custGeom>
            <a:avLst/>
            <a:gdLst/>
            <a:ahLst/>
            <a:cxnLst/>
            <a:rect l="l" t="t" r="r" b="b"/>
            <a:pathLst>
              <a:path w="708686" h="708686">
                <a:moveTo>
                  <a:pt x="0" y="0"/>
                </a:moveTo>
                <a:lnTo>
                  <a:pt x="708686" y="0"/>
                </a:lnTo>
                <a:lnTo>
                  <a:pt x="708686" y="708687"/>
                </a:lnTo>
                <a:lnTo>
                  <a:pt x="0" y="7086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16" name="Freeform 16"/>
          <p:cNvSpPr/>
          <p:nvPr/>
        </p:nvSpPr>
        <p:spPr>
          <a:xfrm>
            <a:off x="674622" y="7186704"/>
            <a:ext cx="708686" cy="708686"/>
          </a:xfrm>
          <a:custGeom>
            <a:avLst/>
            <a:gdLst/>
            <a:ahLst/>
            <a:cxnLst/>
            <a:rect l="l" t="t" r="r" b="b"/>
            <a:pathLst>
              <a:path w="708686" h="708686">
                <a:moveTo>
                  <a:pt x="0" y="0"/>
                </a:moveTo>
                <a:lnTo>
                  <a:pt x="708686" y="0"/>
                </a:lnTo>
                <a:lnTo>
                  <a:pt x="708686" y="708686"/>
                </a:lnTo>
                <a:lnTo>
                  <a:pt x="0" y="70868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17" name="Freeform 17"/>
          <p:cNvSpPr/>
          <p:nvPr/>
        </p:nvSpPr>
        <p:spPr>
          <a:xfrm>
            <a:off x="816301" y="4001333"/>
            <a:ext cx="424267" cy="462990"/>
          </a:xfrm>
          <a:custGeom>
            <a:avLst/>
            <a:gdLst/>
            <a:ahLst/>
            <a:cxnLst/>
            <a:rect l="l" t="t" r="r" b="b"/>
            <a:pathLst>
              <a:path w="424267" h="462990">
                <a:moveTo>
                  <a:pt x="0" y="0"/>
                </a:moveTo>
                <a:lnTo>
                  <a:pt x="424268" y="0"/>
                </a:lnTo>
                <a:lnTo>
                  <a:pt x="424268" y="462990"/>
                </a:lnTo>
                <a:lnTo>
                  <a:pt x="0" y="46299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18" name="Freeform 18"/>
          <p:cNvSpPr/>
          <p:nvPr/>
        </p:nvSpPr>
        <p:spPr>
          <a:xfrm>
            <a:off x="798999" y="5596507"/>
            <a:ext cx="459933" cy="452407"/>
          </a:xfrm>
          <a:custGeom>
            <a:avLst/>
            <a:gdLst/>
            <a:ahLst/>
            <a:cxnLst/>
            <a:rect l="l" t="t" r="r" b="b"/>
            <a:pathLst>
              <a:path w="459933" h="452407">
                <a:moveTo>
                  <a:pt x="0" y="0"/>
                </a:moveTo>
                <a:lnTo>
                  <a:pt x="459933" y="0"/>
                </a:lnTo>
                <a:lnTo>
                  <a:pt x="459933" y="452407"/>
                </a:lnTo>
                <a:lnTo>
                  <a:pt x="0" y="4524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pt-br" dirty="0">
              <a:latin typeface="Verdana" panose="020B0604030504040204" pitchFamily="34" charset="0"/>
            </a:endParaRPr>
          </a:p>
        </p:txBody>
      </p:sp>
      <p:sp>
        <p:nvSpPr>
          <p:cNvPr id="19" name="Freeform 19"/>
          <p:cNvSpPr/>
          <p:nvPr/>
        </p:nvSpPr>
        <p:spPr>
          <a:xfrm>
            <a:off x="833584" y="7268651"/>
            <a:ext cx="464884" cy="471745"/>
          </a:xfrm>
          <a:custGeom>
            <a:avLst/>
            <a:gdLst/>
            <a:ahLst/>
            <a:cxnLst/>
            <a:rect l="l" t="t" r="r" b="b"/>
            <a:pathLst>
              <a:path w="464884" h="471745">
                <a:moveTo>
                  <a:pt x="0" y="0"/>
                </a:moveTo>
                <a:lnTo>
                  <a:pt x="464884" y="0"/>
                </a:lnTo>
                <a:lnTo>
                  <a:pt x="464884" y="471746"/>
                </a:lnTo>
                <a:lnTo>
                  <a:pt x="0" y="47174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pt-br" dirty="0">
              <a:latin typeface="Verdana" panose="020B0604030504040204" pitchFamily="34" charset="0"/>
            </a:endParaRPr>
          </a:p>
        </p:txBody>
      </p:sp>
      <p:sp>
        <p:nvSpPr>
          <p:cNvPr id="20" name="TextBox 20"/>
          <p:cNvSpPr txBox="1"/>
          <p:nvPr/>
        </p:nvSpPr>
        <p:spPr>
          <a:xfrm>
            <a:off x="1667311" y="7268651"/>
            <a:ext cx="4422599" cy="553998"/>
          </a:xfrm>
          <a:prstGeom prst="rect">
            <a:avLst/>
          </a:prstGeom>
        </p:spPr>
        <p:txBody>
          <a:bodyPr wrap="square" lIns="0" tIns="0" rIns="0" bIns="0" rtlCol="0" anchor="t">
            <a:spAutoFit/>
          </a:bodyPr>
          <a:lstStyle/>
          <a:p>
            <a:pPr algn="l" rtl="0"/>
            <a:r>
              <a:rPr lang="pt-br" sz="3600" u="none" baseline="0"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a:rPr>
              <a:t>Adapte o currículo</a:t>
            </a:r>
          </a:p>
        </p:txBody>
      </p:sp>
      <p:sp>
        <p:nvSpPr>
          <p:cNvPr id="21" name="TextBox 21"/>
          <p:cNvSpPr txBox="1"/>
          <p:nvPr/>
        </p:nvSpPr>
        <p:spPr>
          <a:xfrm>
            <a:off x="1667311" y="3878485"/>
            <a:ext cx="4349064" cy="1678536"/>
          </a:xfrm>
          <a:prstGeom prst="rect">
            <a:avLst/>
          </a:prstGeom>
        </p:spPr>
        <p:txBody>
          <a:bodyPr wrap="square" lIns="0" tIns="0" rIns="0" bIns="0" rtlCol="0" anchor="t">
            <a:spAutoFit/>
          </a:bodyPr>
          <a:lstStyle/>
          <a:p>
            <a:pPr algn="l" rtl="0"/>
            <a:r>
              <a:rPr lang="pt-br" sz="3600" u="none" baseline="0"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a:rPr>
              <a:t>Explore os projetos existentes</a:t>
            </a:r>
          </a:p>
        </p:txBody>
      </p:sp>
      <p:sp>
        <p:nvSpPr>
          <p:cNvPr id="22" name="TextBox 22"/>
          <p:cNvSpPr txBox="1"/>
          <p:nvPr/>
        </p:nvSpPr>
        <p:spPr>
          <a:xfrm>
            <a:off x="1667311" y="5489842"/>
            <a:ext cx="4422599" cy="1678536"/>
          </a:xfrm>
          <a:prstGeom prst="rect">
            <a:avLst/>
          </a:prstGeom>
        </p:spPr>
        <p:txBody>
          <a:bodyPr wrap="square" lIns="0" tIns="0" rIns="0" bIns="0" rtlCol="0" anchor="t">
            <a:spAutoFit/>
          </a:bodyPr>
          <a:lstStyle/>
          <a:p>
            <a:pPr algn="l" rtl="0"/>
            <a:r>
              <a:rPr lang="pt-br" sz="3600" u="none" baseline="0"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a:rPr>
              <a:t>Faça uma avaliação da comunidade</a:t>
            </a:r>
          </a:p>
        </p:txBody>
      </p:sp>
      <p:sp>
        <p:nvSpPr>
          <p:cNvPr id="23" name="TextBox 23"/>
          <p:cNvSpPr txBox="1"/>
          <p:nvPr/>
        </p:nvSpPr>
        <p:spPr>
          <a:xfrm>
            <a:off x="97955" y="8940575"/>
            <a:ext cx="5918420" cy="846386"/>
          </a:xfrm>
          <a:prstGeom prst="rect">
            <a:avLst/>
          </a:prstGeom>
        </p:spPr>
        <p:txBody>
          <a:bodyPr lIns="0" tIns="0" rIns="0" bIns="0" rtlCol="0" anchor="t">
            <a:spAutoFit/>
          </a:bodyPr>
          <a:lstStyle/>
          <a:p>
            <a:pPr algn="ctr" rtl="0">
              <a:lnSpc>
                <a:spcPts val="2200"/>
              </a:lnSpc>
            </a:pPr>
            <a:r>
              <a:rPr lang="pt-br" sz="2200" b="1" u="none" baseline="0"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Bold"/>
              </a:rPr>
              <a:t>Envie um e-mail para program@soroptimist.org para obter o currículo</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539537" y="4000500"/>
            <a:ext cx="18865637" cy="7072317"/>
            <a:chOff x="0" y="0"/>
            <a:chExt cx="3804182" cy="1426105"/>
          </a:xfrm>
        </p:grpSpPr>
        <p:sp>
          <p:nvSpPr>
            <p:cNvPr id="3" name="Freeform 3"/>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4" name="TextBox 4"/>
            <p:cNvSpPr txBox="1"/>
            <p:nvPr/>
          </p:nvSpPr>
          <p:spPr>
            <a:xfrm>
              <a:off x="0" y="-66675"/>
              <a:ext cx="3804182" cy="1187186"/>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5" name="Freeform 5"/>
          <p:cNvSpPr/>
          <p:nvPr/>
        </p:nvSpPr>
        <p:spPr>
          <a:xfrm>
            <a:off x="1391424"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6" name="Freeform 6"/>
          <p:cNvSpPr/>
          <p:nvPr/>
        </p:nvSpPr>
        <p:spPr>
          <a:xfrm>
            <a:off x="5471322"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7" name="Freeform 7"/>
          <p:cNvSpPr/>
          <p:nvPr/>
        </p:nvSpPr>
        <p:spPr>
          <a:xfrm>
            <a:off x="9553006"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9" name="Freeform 9"/>
          <p:cNvSpPr/>
          <p:nvPr/>
        </p:nvSpPr>
        <p:spPr>
          <a:xfrm>
            <a:off x="1733947" y="3820793"/>
            <a:ext cx="2110763" cy="2207072"/>
          </a:xfrm>
          <a:custGeom>
            <a:avLst/>
            <a:gdLst/>
            <a:ahLst/>
            <a:cxnLst/>
            <a:rect l="l" t="t" r="r" b="b"/>
            <a:pathLst>
              <a:path w="2110763" h="2207072">
                <a:moveTo>
                  <a:pt x="0" y="0"/>
                </a:moveTo>
                <a:lnTo>
                  <a:pt x="2110764" y="0"/>
                </a:lnTo>
                <a:lnTo>
                  <a:pt x="2110764" y="2207073"/>
                </a:lnTo>
                <a:lnTo>
                  <a:pt x="0" y="220707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dirty="0">
              <a:latin typeface="Verdana" panose="020B0604030504040204" pitchFamily="34" charset="0"/>
            </a:endParaRPr>
          </a:p>
        </p:txBody>
      </p:sp>
      <p:sp>
        <p:nvSpPr>
          <p:cNvPr id="10" name="Freeform 10"/>
          <p:cNvSpPr/>
          <p:nvPr/>
        </p:nvSpPr>
        <p:spPr>
          <a:xfrm>
            <a:off x="5941444" y="3762054"/>
            <a:ext cx="1855566" cy="2084906"/>
          </a:xfrm>
          <a:custGeom>
            <a:avLst/>
            <a:gdLst/>
            <a:ahLst/>
            <a:cxnLst/>
            <a:rect l="l" t="t" r="r" b="b"/>
            <a:pathLst>
              <a:path w="1855566" h="2084906">
                <a:moveTo>
                  <a:pt x="0" y="0"/>
                </a:moveTo>
                <a:lnTo>
                  <a:pt x="1855566" y="0"/>
                </a:lnTo>
                <a:lnTo>
                  <a:pt x="1855566" y="2084906"/>
                </a:lnTo>
                <a:lnTo>
                  <a:pt x="0" y="20849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11" name="Freeform 11"/>
          <p:cNvSpPr/>
          <p:nvPr/>
        </p:nvSpPr>
        <p:spPr>
          <a:xfrm>
            <a:off x="13634690"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12" name="Freeform 12"/>
          <p:cNvSpPr/>
          <p:nvPr/>
        </p:nvSpPr>
        <p:spPr>
          <a:xfrm>
            <a:off x="9934014" y="3791424"/>
            <a:ext cx="2033793" cy="2026166"/>
          </a:xfrm>
          <a:custGeom>
            <a:avLst/>
            <a:gdLst/>
            <a:ahLst/>
            <a:cxnLst/>
            <a:rect l="l" t="t" r="r" b="b"/>
            <a:pathLst>
              <a:path w="2033793" h="2026166">
                <a:moveTo>
                  <a:pt x="0" y="0"/>
                </a:moveTo>
                <a:lnTo>
                  <a:pt x="2033793" y="0"/>
                </a:lnTo>
                <a:lnTo>
                  <a:pt x="2033793" y="2026166"/>
                </a:lnTo>
                <a:lnTo>
                  <a:pt x="0" y="202616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13" name="Freeform 13"/>
          <p:cNvSpPr/>
          <p:nvPr/>
        </p:nvSpPr>
        <p:spPr>
          <a:xfrm>
            <a:off x="13734039" y="4152279"/>
            <a:ext cx="2597111" cy="1544100"/>
          </a:xfrm>
          <a:custGeom>
            <a:avLst/>
            <a:gdLst/>
            <a:ahLst/>
            <a:cxnLst/>
            <a:rect l="l" t="t" r="r" b="b"/>
            <a:pathLst>
              <a:path w="2597111" h="1544100">
                <a:moveTo>
                  <a:pt x="0" y="0"/>
                </a:moveTo>
                <a:lnTo>
                  <a:pt x="2597111" y="0"/>
                </a:lnTo>
                <a:lnTo>
                  <a:pt x="2597111" y="1544101"/>
                </a:lnTo>
                <a:lnTo>
                  <a:pt x="0" y="154410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pt-br" dirty="0">
              <a:latin typeface="Verdana" panose="020B0604030504040204" pitchFamily="34" charset="0"/>
            </a:endParaRPr>
          </a:p>
        </p:txBody>
      </p:sp>
      <p:sp>
        <p:nvSpPr>
          <p:cNvPr id="14" name="TextBox 14"/>
          <p:cNvSpPr txBox="1"/>
          <p:nvPr/>
        </p:nvSpPr>
        <p:spPr>
          <a:xfrm>
            <a:off x="4065524" y="7369994"/>
            <a:ext cx="10156953" cy="1538883"/>
          </a:xfrm>
          <a:prstGeom prst="rect">
            <a:avLst/>
          </a:prstGeom>
        </p:spPr>
        <p:txBody>
          <a:bodyPr lIns="0" tIns="0" rIns="0" bIns="0" rtlCol="0" anchor="t">
            <a:spAutoFit/>
          </a:bodyPr>
          <a:lstStyle/>
          <a:p>
            <a:pPr algn="ctr" rtl="0">
              <a:lnSpc>
                <a:spcPts val="6000"/>
              </a:lnSpc>
            </a:pPr>
            <a:r>
              <a:rPr lang="pt-br" sz="60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Explore suas redes de contatos!</a:t>
            </a:r>
          </a:p>
        </p:txBody>
      </p:sp>
      <p:sp>
        <p:nvSpPr>
          <p:cNvPr id="15" name="TextBox 15"/>
          <p:cNvSpPr txBox="1"/>
          <p:nvPr/>
        </p:nvSpPr>
        <p:spPr>
          <a:xfrm>
            <a:off x="1219200" y="1192774"/>
            <a:ext cx="15849600" cy="2000548"/>
          </a:xfrm>
          <a:prstGeom prst="rect">
            <a:avLst/>
          </a:prstGeom>
        </p:spPr>
        <p:txBody>
          <a:bodyPr wrap="square" lIns="0" tIns="0" rIns="0" bIns="0" rtlCol="0" anchor="t">
            <a:spAutoFit/>
          </a:bodyPr>
          <a:lstStyle/>
          <a:p>
            <a:pPr algn="ctr" rtl="0">
              <a:lnSpc>
                <a:spcPts val="7799"/>
              </a:lnSpc>
            </a:pPr>
            <a:r>
              <a:rPr lang="pt-br" sz="6500" b="1" u="none" baseline="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Como identificar possíveis parcerias</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691533"/>
            <a:chOff x="0" y="0"/>
            <a:chExt cx="5078300" cy="708881"/>
          </a:xfrm>
        </p:grpSpPr>
        <p:sp>
          <p:nvSpPr>
            <p:cNvPr id="3" name="Freeform 3"/>
            <p:cNvSpPr/>
            <p:nvPr/>
          </p:nvSpPr>
          <p:spPr>
            <a:xfrm>
              <a:off x="0" y="0"/>
              <a:ext cx="5078300" cy="708881"/>
            </a:xfrm>
            <a:custGeom>
              <a:avLst/>
              <a:gdLst/>
              <a:ahLst/>
              <a:cxnLst/>
              <a:rect l="l" t="t" r="r" b="b"/>
              <a:pathLst>
                <a:path w="5078300" h="708881">
                  <a:moveTo>
                    <a:pt x="0" y="0"/>
                  </a:moveTo>
                  <a:lnTo>
                    <a:pt x="5078300" y="0"/>
                  </a:lnTo>
                  <a:lnTo>
                    <a:pt x="5078300" y="708881"/>
                  </a:lnTo>
                  <a:lnTo>
                    <a:pt x="0" y="708881"/>
                  </a:lnTo>
                  <a:close/>
                </a:path>
              </a:pathLst>
            </a:custGeom>
            <a:gradFill rotWithShape="1">
              <a:gsLst>
                <a:gs pos="0">
                  <a:srgbClr val="649CDC">
                    <a:alpha val="100000"/>
                  </a:srgbClr>
                </a:gs>
                <a:gs pos="100000">
                  <a:srgbClr val="19317D">
                    <a:alpha val="100000"/>
                  </a:srgbClr>
                </a:gs>
              </a:gsLst>
              <a:lin ang="0"/>
            </a:gradFill>
          </p:spPr>
          <p:txBody>
            <a:bodyPr/>
            <a:lstStyle/>
            <a:p>
              <a:endParaRPr lang="pt-br" sz="6000" dirty="0">
                <a:latin typeface="Verdana" panose="020B0604030504040204" pitchFamily="34" charset="0"/>
              </a:endParaRPr>
            </a:p>
          </p:txBody>
        </p:sp>
        <p:sp>
          <p:nvSpPr>
            <p:cNvPr id="4" name="TextBox 4"/>
            <p:cNvSpPr txBox="1"/>
            <p:nvPr/>
          </p:nvSpPr>
          <p:spPr>
            <a:xfrm>
              <a:off x="0" y="-38100"/>
              <a:ext cx="5078300" cy="746981"/>
            </a:xfrm>
            <a:prstGeom prst="rect">
              <a:avLst/>
            </a:prstGeom>
          </p:spPr>
          <p:txBody>
            <a:bodyPr lIns="50800" tIns="50800" rIns="50800" bIns="50800" rtlCol="0" anchor="ctr"/>
            <a:lstStyle/>
            <a:p>
              <a:pPr algn="ctr" rtl="0">
                <a:lnSpc>
                  <a:spcPts val="2659"/>
                </a:lnSpc>
              </a:pPr>
              <a:endParaRPr sz="6000" dirty="0">
                <a:latin typeface="Verdana" panose="020B0604030504040204" pitchFamily="34" charset="0"/>
              </a:endParaRPr>
            </a:p>
          </p:txBody>
        </p:sp>
      </p:grpSp>
      <p:grpSp>
        <p:nvGrpSpPr>
          <p:cNvPr id="5" name="Group 5"/>
          <p:cNvGrpSpPr/>
          <p:nvPr/>
        </p:nvGrpSpPr>
        <p:grpSpPr>
          <a:xfrm>
            <a:off x="9936508" y="2842188"/>
            <a:ext cx="8061334" cy="5368456"/>
            <a:chOff x="0" y="0"/>
            <a:chExt cx="2123150" cy="1413914"/>
          </a:xfrm>
        </p:grpSpPr>
        <p:sp>
          <p:nvSpPr>
            <p:cNvPr id="6" name="Freeform 6"/>
            <p:cNvSpPr/>
            <p:nvPr/>
          </p:nvSpPr>
          <p:spPr>
            <a:xfrm>
              <a:off x="0" y="0"/>
              <a:ext cx="2123150" cy="1413914"/>
            </a:xfrm>
            <a:custGeom>
              <a:avLst/>
              <a:gdLst/>
              <a:ahLst/>
              <a:cxnLst/>
              <a:rect l="l" t="t" r="r" b="b"/>
              <a:pathLst>
                <a:path w="2123150" h="1413914">
                  <a:moveTo>
                    <a:pt x="21128" y="0"/>
                  </a:moveTo>
                  <a:lnTo>
                    <a:pt x="2102021" y="0"/>
                  </a:lnTo>
                  <a:cubicBezTo>
                    <a:pt x="2113690" y="0"/>
                    <a:pt x="2123150" y="9459"/>
                    <a:pt x="2123150" y="21128"/>
                  </a:cubicBezTo>
                  <a:lnTo>
                    <a:pt x="2123150" y="1392786"/>
                  </a:lnTo>
                  <a:cubicBezTo>
                    <a:pt x="2123150" y="1398390"/>
                    <a:pt x="2120924" y="1403764"/>
                    <a:pt x="2116961" y="1407726"/>
                  </a:cubicBezTo>
                  <a:cubicBezTo>
                    <a:pt x="2112999" y="1411688"/>
                    <a:pt x="2107625" y="1413914"/>
                    <a:pt x="2102021" y="1413914"/>
                  </a:cubicBezTo>
                  <a:lnTo>
                    <a:pt x="21128" y="1413914"/>
                  </a:lnTo>
                  <a:cubicBezTo>
                    <a:pt x="9459" y="1413914"/>
                    <a:pt x="0" y="1404455"/>
                    <a:pt x="0" y="1392786"/>
                  </a:cubicBezTo>
                  <a:lnTo>
                    <a:pt x="0" y="21128"/>
                  </a:lnTo>
                  <a:cubicBezTo>
                    <a:pt x="0" y="15525"/>
                    <a:pt x="2226" y="10151"/>
                    <a:pt x="6188" y="6188"/>
                  </a:cubicBezTo>
                  <a:cubicBezTo>
                    <a:pt x="10151" y="2226"/>
                    <a:pt x="15525" y="0"/>
                    <a:pt x="21128" y="0"/>
                  </a:cubicBezTo>
                  <a:close/>
                </a:path>
              </a:pathLst>
            </a:custGeom>
            <a:gradFill rotWithShape="1">
              <a:gsLst>
                <a:gs pos="0">
                  <a:srgbClr val="649CDC">
                    <a:alpha val="9000"/>
                  </a:srgbClr>
                </a:gs>
                <a:gs pos="100000">
                  <a:srgbClr val="19317D">
                    <a:alpha val="9000"/>
                  </a:srgbClr>
                </a:gs>
              </a:gsLst>
              <a:lin ang="0"/>
            </a:gradFill>
            <a:ln cap="rnd">
              <a:noFill/>
              <a:prstDash val="solid"/>
              <a:round/>
            </a:ln>
          </p:spPr>
          <p:txBody>
            <a:bodyPr/>
            <a:lstStyle/>
            <a:p>
              <a:endParaRPr lang="pt-br" dirty="0">
                <a:latin typeface="Verdana" panose="020B0604030504040204" pitchFamily="34" charset="0"/>
              </a:endParaRPr>
            </a:p>
          </p:txBody>
        </p:sp>
        <p:sp>
          <p:nvSpPr>
            <p:cNvPr id="7" name="TextBox 7"/>
            <p:cNvSpPr txBox="1"/>
            <p:nvPr/>
          </p:nvSpPr>
          <p:spPr>
            <a:xfrm>
              <a:off x="0" y="-66675"/>
              <a:ext cx="2123150" cy="1480589"/>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l="-198" r="-198"/>
            </a:stretch>
          </a:blipFill>
        </p:spPr>
        <p:txBody>
          <a:bodyPr/>
          <a:lstStyle/>
          <a:p>
            <a:endParaRPr lang="pt-br" dirty="0">
              <a:latin typeface="Verdana" panose="020B0604030504040204" pitchFamily="34" charset="0"/>
            </a:endParaRPr>
          </a:p>
        </p:txBody>
      </p:sp>
      <p:grpSp>
        <p:nvGrpSpPr>
          <p:cNvPr id="9" name="Group 9"/>
          <p:cNvGrpSpPr>
            <a:grpSpLocks noChangeAspect="1"/>
          </p:cNvGrpSpPr>
          <p:nvPr/>
        </p:nvGrpSpPr>
        <p:grpSpPr>
          <a:xfrm>
            <a:off x="238642" y="3755739"/>
            <a:ext cx="10368954" cy="5947507"/>
            <a:chOff x="0" y="0"/>
            <a:chExt cx="7981950" cy="4578350"/>
          </a:xfrm>
        </p:grpSpPr>
        <p:sp>
          <p:nvSpPr>
            <p:cNvPr id="10" name="Freeform 10"/>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pt-br" dirty="0">
                <a:latin typeface="Verdana" panose="020B0604030504040204" pitchFamily="34" charset="0"/>
              </a:endParaRPr>
            </a:p>
          </p:txBody>
        </p:sp>
        <p:sp>
          <p:nvSpPr>
            <p:cNvPr id="11" name="Freeform 11"/>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pt-br" dirty="0">
                <a:latin typeface="Verdana" panose="020B0604030504040204" pitchFamily="34" charset="0"/>
              </a:endParaRPr>
            </a:p>
          </p:txBody>
        </p:sp>
        <p:sp>
          <p:nvSpPr>
            <p:cNvPr id="12" name="Freeform 12"/>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pt-br" dirty="0">
                <a:latin typeface="Verdana" panose="020B0604030504040204" pitchFamily="34" charset="0"/>
              </a:endParaRPr>
            </a:p>
          </p:txBody>
        </p:sp>
        <p:sp>
          <p:nvSpPr>
            <p:cNvPr id="13" name="Freeform 13"/>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pt-br" dirty="0">
                <a:latin typeface="Verdana" panose="020B0604030504040204" pitchFamily="34" charset="0"/>
              </a:endParaRPr>
            </a:p>
          </p:txBody>
        </p:sp>
        <p:sp>
          <p:nvSpPr>
            <p:cNvPr id="14" name="Freeform 14"/>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4"/>
              <a:stretch>
                <a:fillRect t="-4649"/>
              </a:stretch>
            </a:blipFill>
          </p:spPr>
          <p:txBody>
            <a:bodyPr/>
            <a:lstStyle/>
            <a:p>
              <a:endParaRPr lang="pt-br" dirty="0">
                <a:latin typeface="Verdana" panose="020B0604030504040204" pitchFamily="34" charset="0"/>
              </a:endParaRPr>
            </a:p>
          </p:txBody>
        </p:sp>
      </p:grpSp>
      <p:sp>
        <p:nvSpPr>
          <p:cNvPr id="15" name="Freeform 15"/>
          <p:cNvSpPr/>
          <p:nvPr/>
        </p:nvSpPr>
        <p:spPr>
          <a:xfrm>
            <a:off x="10170023" y="2998955"/>
            <a:ext cx="7594303" cy="5006342"/>
          </a:xfrm>
          <a:custGeom>
            <a:avLst/>
            <a:gdLst/>
            <a:ahLst/>
            <a:cxnLst/>
            <a:rect l="l" t="t" r="r" b="b"/>
            <a:pathLst>
              <a:path w="7594303" h="5006342">
                <a:moveTo>
                  <a:pt x="0" y="0"/>
                </a:moveTo>
                <a:lnTo>
                  <a:pt x="7594304" y="0"/>
                </a:lnTo>
                <a:lnTo>
                  <a:pt x="7594304" y="5006342"/>
                </a:lnTo>
                <a:lnTo>
                  <a:pt x="0" y="5006342"/>
                </a:lnTo>
                <a:lnTo>
                  <a:pt x="0" y="0"/>
                </a:lnTo>
                <a:close/>
              </a:path>
            </a:pathLst>
          </a:custGeom>
          <a:blipFill>
            <a:blip r:embed="rId5"/>
            <a:stretch>
              <a:fillRect/>
            </a:stretch>
          </a:blipFill>
        </p:spPr>
        <p:txBody>
          <a:bodyPr/>
          <a:lstStyle/>
          <a:p>
            <a:endParaRPr lang="pt-br" dirty="0">
              <a:latin typeface="Verdana" panose="020B0604030504040204" pitchFamily="34" charset="0"/>
            </a:endParaRPr>
          </a:p>
        </p:txBody>
      </p:sp>
      <p:sp>
        <p:nvSpPr>
          <p:cNvPr id="16" name="Freeform 16"/>
          <p:cNvSpPr/>
          <p:nvPr/>
        </p:nvSpPr>
        <p:spPr>
          <a:xfrm rot="-9621162" flipH="1">
            <a:off x="45271" y="4055077"/>
            <a:ext cx="2409004" cy="3629385"/>
          </a:xfrm>
          <a:custGeom>
            <a:avLst/>
            <a:gdLst/>
            <a:ahLst/>
            <a:cxnLst/>
            <a:rect l="l" t="t" r="r" b="b"/>
            <a:pathLst>
              <a:path w="2409004" h="3629385">
                <a:moveTo>
                  <a:pt x="2409004" y="0"/>
                </a:moveTo>
                <a:lnTo>
                  <a:pt x="0" y="0"/>
                </a:lnTo>
                <a:lnTo>
                  <a:pt x="0" y="3629385"/>
                </a:lnTo>
                <a:lnTo>
                  <a:pt x="2409004" y="3629385"/>
                </a:lnTo>
                <a:lnTo>
                  <a:pt x="2409004"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17" name="TextBox 17"/>
          <p:cNvSpPr txBox="1"/>
          <p:nvPr/>
        </p:nvSpPr>
        <p:spPr>
          <a:xfrm>
            <a:off x="1028700" y="1028700"/>
            <a:ext cx="14668500" cy="893771"/>
          </a:xfrm>
          <a:prstGeom prst="rect">
            <a:avLst/>
          </a:prstGeom>
        </p:spPr>
        <p:txBody>
          <a:bodyPr wrap="square" lIns="0" tIns="0" rIns="0" bIns="0" rtlCol="0" anchor="t">
            <a:spAutoFit/>
          </a:bodyPr>
          <a:lstStyle/>
          <a:p>
            <a:pPr algn="l" rtl="0">
              <a:lnSpc>
                <a:spcPts val="7799"/>
              </a:lnSpc>
            </a:pPr>
            <a:r>
              <a:rPr lang="pt-br" sz="54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Considere formato virtual ou híbrido</a:t>
            </a:r>
          </a:p>
        </p:txBody>
      </p:sp>
      <p:sp>
        <p:nvSpPr>
          <p:cNvPr id="18" name="TextBox 18"/>
          <p:cNvSpPr txBox="1"/>
          <p:nvPr/>
        </p:nvSpPr>
        <p:spPr>
          <a:xfrm>
            <a:off x="10170023" y="8349221"/>
            <a:ext cx="7827818" cy="536237"/>
          </a:xfrm>
          <a:prstGeom prst="rect">
            <a:avLst/>
          </a:prstGeom>
        </p:spPr>
        <p:txBody>
          <a:bodyPr lIns="0" tIns="0" rIns="0" bIns="0" rtlCol="0" anchor="t">
            <a:spAutoFit/>
          </a:bodyPr>
          <a:lstStyle/>
          <a:p>
            <a:pPr algn="l" rtl="0">
              <a:lnSpc>
                <a:spcPts val="2239"/>
              </a:lnSpc>
            </a:pPr>
            <a:r>
              <a:rPr lang="pt-br" sz="15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Meninas só querem se divertir! Um bate-papo com Cristina Fernandes, nutricionista registrada</a:t>
            </a:r>
          </a:p>
        </p:txBody>
      </p:sp>
      <p:sp>
        <p:nvSpPr>
          <p:cNvPr id="19" name="TextBox 19"/>
          <p:cNvSpPr txBox="1"/>
          <p:nvPr/>
        </p:nvSpPr>
        <p:spPr>
          <a:xfrm>
            <a:off x="238642" y="9855804"/>
            <a:ext cx="11191358" cy="254109"/>
          </a:xfrm>
          <a:prstGeom prst="rect">
            <a:avLst/>
          </a:prstGeom>
        </p:spPr>
        <p:txBody>
          <a:bodyPr wrap="square" lIns="0" tIns="0" rIns="0" bIns="0" rtlCol="0" anchor="t">
            <a:spAutoFit/>
          </a:bodyPr>
          <a:lstStyle/>
          <a:p>
            <a:pPr algn="l" rtl="0">
              <a:lnSpc>
                <a:spcPts val="2239"/>
              </a:lnSpc>
            </a:pPr>
            <a:r>
              <a:rPr lang="pt-br" sz="15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Meninas só querem se divertir! Um bate-papo com Michelle de Jong, proprietária da </a:t>
            </a:r>
            <a:r>
              <a:rPr lang="pt-br" sz="1599" u="none" baseline="0" dirty="0" err="1">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Limitless</a:t>
            </a:r>
            <a:r>
              <a:rPr lang="pt-br" sz="15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Performance</a:t>
            </a:r>
          </a:p>
        </p:txBody>
      </p:sp>
      <p:sp>
        <p:nvSpPr>
          <p:cNvPr id="20" name="TextBox 20"/>
          <p:cNvSpPr txBox="1"/>
          <p:nvPr/>
        </p:nvSpPr>
        <p:spPr>
          <a:xfrm>
            <a:off x="820421" y="3056392"/>
            <a:ext cx="7827818" cy="310150"/>
          </a:xfrm>
          <a:prstGeom prst="rect">
            <a:avLst/>
          </a:prstGeom>
        </p:spPr>
        <p:txBody>
          <a:bodyPr lIns="0" tIns="0" rIns="0" bIns="0" rtlCol="0" anchor="t">
            <a:spAutoFit/>
          </a:bodyPr>
          <a:lstStyle/>
          <a:p>
            <a:pPr algn="l" rtl="0">
              <a:lnSpc>
                <a:spcPts val="2659"/>
              </a:lnSpc>
            </a:pPr>
            <a:r>
              <a:rPr lang="pt-br" sz="1899"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CONTE UM POUCO SOBRE A SUA TRAJETÓRIA PROFISSIONAL.</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2358</Words>
  <Application>Microsoft Macintosh PowerPoint</Application>
  <PresentationFormat>Custom</PresentationFormat>
  <Paragraphs>182</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2026 Meeting</dc:title>
  <dc:creator>Michael Kang</dc:creator>
  <cp:lastModifiedBy>Zoe Wainer</cp:lastModifiedBy>
  <cp:revision>9</cp:revision>
  <dcterms:created xsi:type="dcterms:W3CDTF">2006-08-16T00:00:00Z</dcterms:created>
  <dcterms:modified xsi:type="dcterms:W3CDTF">2026-08-17T20:58:03Z</dcterms:modified>
  <dc:identifier>DAHN9D9Ecbw</dc:identifier>
</cp:coreProperties>
</file>